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03" r:id="rId5"/>
    <p:sldMasterId id="2147483650" r:id="rId6"/>
  </p:sldMasterIdLst>
  <p:notesMasterIdLst>
    <p:notesMasterId r:id="rId18"/>
  </p:notesMasterIdLst>
  <p:handoutMasterIdLst>
    <p:handoutMasterId r:id="rId19"/>
  </p:handoutMasterIdLst>
  <p:sldIdLst>
    <p:sldId id="385" r:id="rId7"/>
    <p:sldId id="323" r:id="rId8"/>
    <p:sldId id="321" r:id="rId9"/>
    <p:sldId id="324" r:id="rId10"/>
    <p:sldId id="268" r:id="rId11"/>
    <p:sldId id="326" r:id="rId12"/>
    <p:sldId id="329" r:id="rId13"/>
    <p:sldId id="327" r:id="rId14"/>
    <p:sldId id="373" r:id="rId15"/>
    <p:sldId id="331" r:id="rId16"/>
    <p:sldId id="387" r:id="rId17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040E6C"/>
    <a:srgbClr val="040E70"/>
    <a:srgbClr val="006E76"/>
    <a:srgbClr val="005D64"/>
    <a:srgbClr val="DDDDDD"/>
    <a:srgbClr val="056364"/>
    <a:srgbClr val="808080"/>
    <a:srgbClr val="969696"/>
    <a:srgbClr val="D3EAF8"/>
  </p:clrMru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9" autoAdjust="0"/>
    <p:restoredTop sz="99548" autoAdjust="0"/>
  </p:normalViewPr>
  <p:slideViewPr>
    <p:cSldViewPr>
      <p:cViewPr>
        <p:scale>
          <a:sx n="75" d="100"/>
          <a:sy n="75" d="100"/>
        </p:scale>
        <p:origin x="-142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3637A15-F5BD-4C3F-8F1A-C53957457C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C231E4F4-7678-4511-8F8E-AE652B188E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_merrit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1447800"/>
            <a:ext cx="4038600" cy="14478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2817813"/>
            <a:ext cx="4038600" cy="10668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rgbClr val="5F5F5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>
          <a:xfrm>
            <a:off x="533400" y="5943600"/>
            <a:ext cx="3581400" cy="476250"/>
          </a:xfrm>
        </p:spPr>
        <p:txBody>
          <a:bodyPr lIns="91440"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Edit This Footer Text: Detail/Disclaimer  01/07/10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3657600"/>
            <a:ext cx="4038600" cy="1066800"/>
          </a:xfrm>
          <a:prstGeom prst="rect">
            <a:avLst/>
          </a:prstGeom>
        </p:spPr>
        <p:txBody>
          <a:bodyPr/>
          <a:lstStyle>
            <a:lvl1pPr>
              <a:defRPr sz="2000" baseline="0">
                <a:solidFill>
                  <a:schemeClr val="bg2"/>
                </a:solidFill>
                <a:latin typeface="Verdana" pitchFamily="34" charset="0"/>
              </a:defRPr>
            </a:lvl1pPr>
            <a:lvl2pPr>
              <a:defRPr sz="1800" baseline="0">
                <a:solidFill>
                  <a:schemeClr val="bg2"/>
                </a:solidFill>
                <a:latin typeface="Verdana" pitchFamily="34" charset="0"/>
              </a:defRPr>
            </a:lvl2pPr>
            <a:lvl3pPr>
              <a:defRPr sz="1600" baseline="0">
                <a:solidFill>
                  <a:schemeClr val="bg2"/>
                </a:solidFill>
                <a:latin typeface="Verdana" pitchFamily="34" charset="0"/>
              </a:defRPr>
            </a:lvl3pPr>
            <a:lvl4pPr>
              <a:defRPr sz="1400" baseline="0">
                <a:solidFill>
                  <a:schemeClr val="bg2"/>
                </a:solidFill>
                <a:latin typeface="Verdana" pitchFamily="34" charset="0"/>
              </a:defRPr>
            </a:lvl4pPr>
            <a:lvl5pPr>
              <a:defRPr sz="1400" baseline="0">
                <a:solidFill>
                  <a:schemeClr val="bg2"/>
                </a:solidFill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martArt Placeholder 5"/>
          <p:cNvSpPr>
            <a:spLocks noGrp="1"/>
          </p:cNvSpPr>
          <p:nvPr>
            <p:ph type="dgm" sz="quarter" idx="12"/>
          </p:nvPr>
        </p:nvSpPr>
        <p:spPr>
          <a:xfrm>
            <a:off x="1066800" y="1524000"/>
            <a:ext cx="7010400" cy="4038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3"/>
          </p:nvPr>
        </p:nvSpPr>
        <p:spPr>
          <a:xfrm>
            <a:off x="990600" y="6172200"/>
            <a:ext cx="4114800" cy="400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 01/07/10</a:t>
            </a:r>
            <a:endParaRPr lang="en-US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FEFE8-0348-4CEA-AA16-868610EDE5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F39B1-4861-43C2-A696-FE8AA45E71F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838200" y="1371600"/>
            <a:ext cx="7467600" cy="43434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60537-7B1C-49A1-9792-F0F8AFBB54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3848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219200"/>
            <a:ext cx="3848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7CFC-13A1-4381-B482-7AF21BDCF6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0" y="990600"/>
            <a:ext cx="3124200" cy="5029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2"/>
          </p:nvPr>
        </p:nvSpPr>
        <p:spPr>
          <a:xfrm>
            <a:off x="3581400" y="1295400"/>
            <a:ext cx="4953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7086600" cy="685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E52F8-C540-4131-A886-35F2C52D36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- lar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990600"/>
            <a:ext cx="9144000" cy="5029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152400"/>
            <a:ext cx="7086600" cy="685800"/>
          </a:xfrm>
        </p:spPr>
        <p:txBody>
          <a:bodyPr/>
          <a:lstStyle>
            <a:lvl1pPr algn="r"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4A0EA-B0A0-4089-8A4C-124679AC7A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-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019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4"/>
          </p:nvPr>
        </p:nvSpPr>
        <p:spPr>
          <a:xfrm>
            <a:off x="457200" y="6172200"/>
            <a:ext cx="381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17C78-4962-46DF-8F90-C02AAF16787B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>
              <a:defRPr lang="en-US" sz="1400" kern="1200">
                <a:solidFill>
                  <a:srgbClr val="5F5F5F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-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04800"/>
            <a:ext cx="8153400" cy="54864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73F1F-131A-421C-8BD1-FC30E3E9002B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Edit Footer Text 01/07/10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8" descr="top_fade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52400"/>
            <a:ext cx="7086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219200"/>
            <a:ext cx="784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172200"/>
            <a:ext cx="419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Edit Footer Text: </a:t>
            </a:r>
            <a:r>
              <a:rPr lang="en-US" dirty="0" smtClean="0"/>
              <a:t>01/07/10</a:t>
            </a:r>
            <a:endParaRPr lang="en-US" dirty="0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522288" y="6019800"/>
            <a:ext cx="81534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172200"/>
            <a:ext cx="457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F2DB9E1-7622-4275-B270-5F0D6F2DF7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0" descr="mh_amn_9_rgb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57800" y="6172200"/>
            <a:ext cx="3429000" cy="4829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29" r:id="rId3"/>
    <p:sldLayoutId id="2147483730" r:id="rId4"/>
    <p:sldLayoutId id="2147483731" r:id="rId5"/>
    <p:sldLayoutId id="2147483732" r:id="rId6"/>
    <p:sldLayoutId id="2147483733" r:id="rId7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4F6D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4F6D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4F6D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4F6D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5F5F5F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5F5F5F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5F5F5F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5F5F5F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522288" y="6019800"/>
            <a:ext cx="8153400" cy="0"/>
          </a:xfrm>
          <a:prstGeom prst="line">
            <a:avLst/>
          </a:prstGeom>
          <a:noFill/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172200"/>
            <a:ext cx="457200" cy="247650"/>
          </a:xfrm>
          <a:prstGeom prst="rect">
            <a:avLst/>
          </a:prstGeom>
          <a:ln/>
        </p:spPr>
        <p:txBody>
          <a:bodyPr/>
          <a:lstStyle>
            <a:lvl1pPr>
              <a:defRPr lang="en-US"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483ECDC-0A1D-4B4E-A596-252E476CD000}" type="slidenum">
              <a:rPr/>
              <a:pPr>
                <a:defRPr/>
              </a:pPr>
              <a:t>‹#›</a:t>
            </a:fld>
            <a:endParaRPr dirty="0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990600" y="6172200"/>
            <a:ext cx="4114800" cy="400050"/>
          </a:xfrm>
          <a:prstGeom prst="rect">
            <a:avLst/>
          </a:prstGeom>
          <a:ln/>
        </p:spPr>
        <p:txBody>
          <a:bodyPr/>
          <a:lstStyle>
            <a:lvl1pPr>
              <a:defRPr lang="en-US" sz="1400" kern="1200">
                <a:solidFill>
                  <a:srgbClr val="5F5F5F"/>
                </a:solidFill>
                <a:latin typeface="Verdan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dirty="0"/>
              <a:t>Edit Footer Text: </a:t>
            </a:r>
            <a:r>
              <a:rPr dirty="0" smtClean="0"/>
              <a:t>01/07/10</a:t>
            </a:r>
            <a:endParaRPr dirty="0"/>
          </a:p>
        </p:txBody>
      </p:sp>
      <p:pic>
        <p:nvPicPr>
          <p:cNvPr id="7" name="Picture 6" descr="mh_amn_9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6172200"/>
            <a:ext cx="3429000" cy="4829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4" r:id="rId2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lang="en-US" sz="2800" b="1" kern="1200">
          <a:solidFill>
            <a:srgbClr val="004F6D"/>
          </a:solidFill>
          <a:latin typeface="Verdana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cover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48200" y="2438400"/>
            <a:ext cx="396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rgbClr val="004F6D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685800"/>
          </a:xfrm>
        </p:spPr>
        <p:txBody>
          <a:bodyPr/>
          <a:lstStyle/>
          <a:p>
            <a:r>
              <a:rPr lang="en-US" sz="2600" dirty="0" smtClean="0"/>
              <a:t>2011 SURVEY OF PHYSICIAN PRACTICE PATTERNS &amp; SATISFACTION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3886200" cy="685801"/>
          </a:xfrm>
          <a:solidFill>
            <a:srgbClr val="00206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en-US" sz="3000" b="1" dirty="0" smtClean="0">
                <a:solidFill>
                  <a:schemeClr val="bg1"/>
                </a:solidFill>
              </a:rPr>
              <a:t>KEY FINDINGS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7" name="Picture 6" descr="IHS-Surv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5181600" cy="58674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_shot_2[1].JPG"/>
          <p:cNvPicPr>
            <a:picLocks noChangeAspect="1"/>
          </p:cNvPicPr>
          <p:nvPr/>
        </p:nvPicPr>
        <p:blipFill>
          <a:blip r:embed="rId2" cstate="print"/>
          <a:srcRect l="50974" t="4713" r="29881" b="64652"/>
          <a:stretch>
            <a:fillRect/>
          </a:stretch>
        </p:blipFill>
        <p:spPr>
          <a:xfrm>
            <a:off x="0" y="966355"/>
            <a:ext cx="1905000" cy="1472045"/>
          </a:xfrm>
          <a:prstGeom prst="rect">
            <a:avLst/>
          </a:prstGeom>
        </p:spPr>
      </p:pic>
      <p:pic>
        <p:nvPicPr>
          <p:cNvPr id="11" name="Picture 10" descr="Screen_shot_2[1].JPG"/>
          <p:cNvPicPr>
            <a:picLocks noChangeAspect="1"/>
          </p:cNvPicPr>
          <p:nvPr/>
        </p:nvPicPr>
        <p:blipFill>
          <a:blip r:embed="rId2" cstate="print"/>
          <a:srcRect l="1587" t="58508" r="78810" b="13388"/>
          <a:stretch>
            <a:fillRect/>
          </a:stretch>
        </p:blipFill>
        <p:spPr>
          <a:xfrm>
            <a:off x="1600200" y="1676400"/>
            <a:ext cx="1981200" cy="137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PRIORITIES/RECOMMENDATIONS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05200" y="1341437"/>
            <a:ext cx="5562600" cy="4449763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800" b="1" dirty="0" smtClean="0"/>
              <a:t>Leverage/maximize a positive     </a:t>
            </a:r>
          </a:p>
          <a:p>
            <a:r>
              <a:rPr lang="en-US" sz="2800" b="1" dirty="0" smtClean="0"/>
              <a:t>   IHS practice brand to  </a:t>
            </a:r>
          </a:p>
          <a:p>
            <a:r>
              <a:rPr lang="en-US" sz="2800" b="1" dirty="0" smtClean="0"/>
              <a:t>   overcome  misperceptions</a:t>
            </a:r>
          </a:p>
          <a:p>
            <a:endParaRPr lang="en-US" sz="800" b="1" dirty="0" smtClean="0"/>
          </a:p>
          <a:p>
            <a:pPr>
              <a:buFont typeface="Wingdings" pitchFamily="2" charset="2"/>
              <a:buChar char="ü"/>
            </a:pPr>
            <a:r>
              <a:rPr lang="en-US" sz="2800" b="1" dirty="0" smtClean="0"/>
              <a:t>Restructure/refine/streamline </a:t>
            </a:r>
          </a:p>
          <a:p>
            <a:r>
              <a:rPr lang="en-US" sz="2800" b="1" dirty="0" smtClean="0"/>
              <a:t>   human resource policies</a:t>
            </a:r>
          </a:p>
          <a:p>
            <a:endParaRPr lang="en-US" sz="800" b="1" dirty="0" smtClean="0"/>
          </a:p>
          <a:p>
            <a:pPr>
              <a:buFont typeface="Wingdings" pitchFamily="2" charset="2"/>
              <a:buChar char="ü"/>
            </a:pPr>
            <a:r>
              <a:rPr lang="en-US" sz="2800" b="1" dirty="0" smtClean="0"/>
              <a:t>Embrace flexible scheduling</a:t>
            </a:r>
          </a:p>
          <a:p>
            <a:endParaRPr lang="en-US" sz="800" dirty="0" smtClean="0"/>
          </a:p>
          <a:p>
            <a:pPr>
              <a:buFont typeface="Wingdings" pitchFamily="2" charset="2"/>
              <a:buChar char="ü"/>
            </a:pPr>
            <a:r>
              <a:rPr lang="en-US" sz="2800" b="1" dirty="0" smtClean="0"/>
              <a:t>Encourage physician  </a:t>
            </a:r>
          </a:p>
          <a:p>
            <a:r>
              <a:rPr lang="en-US" sz="2800" b="1" dirty="0" smtClean="0"/>
              <a:t>   involvement in staff planning</a:t>
            </a:r>
          </a:p>
        </p:txBody>
      </p:sp>
      <p:pic>
        <p:nvPicPr>
          <p:cNvPr id="8" name="Picture 7" descr="Screen_shot_2[1].JPG"/>
          <p:cNvPicPr>
            <a:picLocks noChangeAspect="1"/>
          </p:cNvPicPr>
          <p:nvPr/>
        </p:nvPicPr>
        <p:blipFill>
          <a:blip r:embed="rId2" cstate="print"/>
          <a:srcRect l="25000" t="56903" r="53333" b="12035"/>
          <a:stretch>
            <a:fillRect/>
          </a:stretch>
        </p:blipFill>
        <p:spPr>
          <a:xfrm>
            <a:off x="1066800" y="4114800"/>
            <a:ext cx="2531534" cy="1752600"/>
          </a:xfrm>
          <a:prstGeom prst="rect">
            <a:avLst/>
          </a:prstGeom>
        </p:spPr>
      </p:pic>
      <p:pic>
        <p:nvPicPr>
          <p:cNvPr id="9" name="Picture 8" descr="Screen_shot_2[1].JPG"/>
          <p:cNvPicPr>
            <a:picLocks noChangeAspect="1"/>
          </p:cNvPicPr>
          <p:nvPr/>
        </p:nvPicPr>
        <p:blipFill>
          <a:blip r:embed="rId2" cstate="print"/>
          <a:srcRect l="1667" t="6600" r="79209" b="66998"/>
          <a:stretch>
            <a:fillRect/>
          </a:stretch>
        </p:blipFill>
        <p:spPr>
          <a:xfrm>
            <a:off x="0" y="2921000"/>
            <a:ext cx="2133600" cy="142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685800"/>
          </a:xfrm>
        </p:spPr>
        <p:txBody>
          <a:bodyPr/>
          <a:lstStyle/>
          <a:p>
            <a:r>
              <a:rPr lang="en-US" sz="2600" dirty="0" smtClean="0"/>
              <a:t>2011 SURVEY OF PHYSICIAN PRACTICE PATTERNS &amp; SATISFACTION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3886200" cy="685801"/>
          </a:xfrm>
          <a:solidFill>
            <a:srgbClr val="00206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en-US" sz="3000" b="1" dirty="0" smtClean="0">
                <a:solidFill>
                  <a:schemeClr val="bg1"/>
                </a:solidFill>
              </a:rPr>
              <a:t>KEY FINDINGS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7" name="Picture 6" descr="IHS-Surv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5181600" cy="58674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RESPONDED?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Group 8"/>
          <p:cNvGraphicFramePr>
            <a:graphicFrameLocks/>
          </p:cNvGraphicFramePr>
          <p:nvPr/>
        </p:nvGraphicFramePr>
        <p:xfrm>
          <a:off x="228600" y="1219200"/>
          <a:ext cx="8534400" cy="2606040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{E269D01E-BC32-4049-B463-5C60D7B0CCD2}</a:tableStyleId>
              </a:tblPr>
              <a:tblGrid>
                <a:gridCol w="6934200"/>
                <a:gridCol w="1600200"/>
              </a:tblGrid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Direct Tribal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48%</a:t>
                      </a:r>
                    </a:p>
                  </a:txBody>
                  <a:tcPr marT="0" marB="0" anchor="ctr" horzOverflow="overflow"/>
                </a:tc>
              </a:tr>
              <a:tr h="3657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Civil Service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33%</a:t>
                      </a:r>
                    </a:p>
                  </a:txBody>
                  <a:tcPr marT="0" marB="0" anchor="ctr" horzOverflow="overflow"/>
                </a:tc>
              </a:tr>
              <a:tr h="37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Commissioned Corps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13%</a:t>
                      </a:r>
                    </a:p>
                  </a:txBody>
                  <a:tcPr marT="0" marB="0" anchor="ctr" horzOverflow="overflow"/>
                </a:tc>
              </a:tr>
              <a:tr h="37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Primary Residence in a rural community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64%</a:t>
                      </a:r>
                    </a:p>
                  </a:txBody>
                  <a:tcPr marT="0" marB="0" anchor="ctr" horzOverflow="overflow"/>
                </a:tc>
              </a:tr>
              <a:tr h="37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Rotated in an Indian Health Program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40%</a:t>
                      </a:r>
                    </a:p>
                  </a:txBody>
                  <a:tcPr marT="0" marB="0" anchor="ctr" horzOverflow="overflow"/>
                </a:tc>
              </a:tr>
              <a:tr h="37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Have/had a scholarship obligation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25%</a:t>
                      </a:r>
                    </a:p>
                  </a:txBody>
                  <a:tcPr marT="0" marB="0" anchor="ctr" horzOverflow="overflow"/>
                </a:tc>
              </a:tr>
              <a:tr h="3749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Was/is a loan repayment recipient</a:t>
                      </a:r>
                    </a:p>
                  </a:txBody>
                  <a:tcPr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35%</a:t>
                      </a:r>
                    </a:p>
                  </a:txBody>
                  <a:tcPr marT="0" marB="0" anchor="ctr" horzOverflow="overflow"/>
                </a:tc>
              </a:tr>
            </a:tbl>
          </a:graphicData>
        </a:graphic>
      </p:graphicFrame>
      <p:pic>
        <p:nvPicPr>
          <p:cNvPr id="7" name="Picture 6" descr="istock - dentist.jpg"/>
          <p:cNvPicPr>
            <a:picLocks noChangeAspect="1"/>
          </p:cNvPicPr>
          <p:nvPr/>
        </p:nvPicPr>
        <p:blipFill>
          <a:blip r:embed="rId2" cstate="print"/>
          <a:srcRect l="36539" t="58522" r="34866" b="13387"/>
          <a:stretch>
            <a:fillRect/>
          </a:stretch>
        </p:blipFill>
        <p:spPr>
          <a:xfrm>
            <a:off x="2057400" y="4876800"/>
            <a:ext cx="1600200" cy="1066800"/>
          </a:xfrm>
          <a:prstGeom prst="rect">
            <a:avLst/>
          </a:prstGeom>
        </p:spPr>
      </p:pic>
      <p:pic>
        <p:nvPicPr>
          <p:cNvPr id="8" name="Picture 7" descr="istock - dentist.jpg"/>
          <p:cNvPicPr>
            <a:picLocks noChangeAspect="1"/>
          </p:cNvPicPr>
          <p:nvPr/>
        </p:nvPicPr>
        <p:blipFill>
          <a:blip r:embed="rId2" cstate="print"/>
          <a:srcRect l="1589" t="2341" r="69816" b="67227"/>
          <a:stretch>
            <a:fillRect/>
          </a:stretch>
        </p:blipFill>
        <p:spPr>
          <a:xfrm>
            <a:off x="5562600" y="4842933"/>
            <a:ext cx="1524000" cy="1100667"/>
          </a:xfrm>
          <a:prstGeom prst="rect">
            <a:avLst/>
          </a:prstGeom>
        </p:spPr>
      </p:pic>
      <p:pic>
        <p:nvPicPr>
          <p:cNvPr id="9" name="Picture 8" descr="istock - dentist.jpg"/>
          <p:cNvPicPr>
            <a:picLocks noChangeAspect="1"/>
          </p:cNvPicPr>
          <p:nvPr/>
        </p:nvPicPr>
        <p:blipFill>
          <a:blip r:embed="rId2" cstate="print"/>
          <a:srcRect l="71489" t="2341" b="67227"/>
          <a:stretch>
            <a:fillRect/>
          </a:stretch>
        </p:blipFill>
        <p:spPr>
          <a:xfrm>
            <a:off x="228600" y="4038600"/>
            <a:ext cx="1524000" cy="1103914"/>
          </a:xfrm>
          <a:prstGeom prst="rect">
            <a:avLst/>
          </a:prstGeom>
        </p:spPr>
      </p:pic>
      <p:pic>
        <p:nvPicPr>
          <p:cNvPr id="10" name="Picture 9" descr="istock - dentist.jpg"/>
          <p:cNvPicPr>
            <a:picLocks noChangeAspect="1"/>
          </p:cNvPicPr>
          <p:nvPr/>
        </p:nvPicPr>
        <p:blipFill>
          <a:blip r:embed="rId2" cstate="print"/>
          <a:srcRect l="76255" t="51500" r="4682" b="6364"/>
          <a:stretch>
            <a:fillRect/>
          </a:stretch>
        </p:blipFill>
        <p:spPr>
          <a:xfrm>
            <a:off x="4038600" y="4038600"/>
            <a:ext cx="1117600" cy="1676400"/>
          </a:xfrm>
          <a:prstGeom prst="rect">
            <a:avLst/>
          </a:prstGeom>
        </p:spPr>
      </p:pic>
      <p:pic>
        <p:nvPicPr>
          <p:cNvPr id="11" name="Picture 10" descr="istock - dentist.jpg"/>
          <p:cNvPicPr>
            <a:picLocks noChangeAspect="1"/>
          </p:cNvPicPr>
          <p:nvPr/>
        </p:nvPicPr>
        <p:blipFill>
          <a:blip r:embed="rId2" cstate="print"/>
          <a:srcRect l="36539" t="2341" r="34866" b="67227"/>
          <a:stretch>
            <a:fillRect/>
          </a:stretch>
        </p:blipFill>
        <p:spPr>
          <a:xfrm>
            <a:off x="7239000" y="4038600"/>
            <a:ext cx="1524000" cy="1100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MESSAGE OF SURVEY: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IHS OFFERS A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FAVORABLE PRACTICE “BRAND”</a:t>
            </a:r>
          </a:p>
          <a:p>
            <a:pPr algn="ctr">
              <a:buNone/>
            </a:pPr>
            <a:endParaRPr lang="en-US" sz="1400" b="1" dirty="0" smtClean="0"/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Reasonable Hours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Generally less paperwork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Relatively fewer patients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More time per patient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Minimal call/inpatient duties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Supportive hospital relationships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Favorable malpractice climate</a:t>
            </a:r>
          </a:p>
          <a:p>
            <a:pPr algn="ctr">
              <a:buSzPct val="60000"/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Income “in the ballpark” (for primary care)</a:t>
            </a:r>
          </a:p>
          <a:p>
            <a:pPr algn="ctr">
              <a:buSzPct val="60000"/>
              <a:buFont typeface="Wingdings" pitchFamily="2" charset="2"/>
              <a:buChar char="ü"/>
            </a:pPr>
            <a:endParaRPr lang="en-US" sz="800" dirty="0" smtClean="0"/>
          </a:p>
          <a:p>
            <a:pPr algn="ctr">
              <a:buSzPct val="60000"/>
              <a:buNone/>
            </a:pPr>
            <a:r>
              <a:rPr lang="en-US" sz="23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BLUEPRINT FOR APPEALING TODAY’S PHYSICIANS</a:t>
            </a:r>
            <a:endParaRPr lang="en-US" sz="23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RELATIVELY HIGH LEVEL OF PROFESSIONAL SATISFACTION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   72% of physicians indicated their practices are somewhat to very satisfying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 Compared to 34% of non-Indian Health program physicians.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 descr="Screen_shot_2[1].JPG"/>
          <p:cNvPicPr>
            <a:picLocks noChangeAspect="1"/>
          </p:cNvPicPr>
          <p:nvPr/>
        </p:nvPicPr>
        <p:blipFill>
          <a:blip r:embed="rId2" cstate="print"/>
          <a:srcRect l="51666" t="62080" r="31667" b="15486"/>
          <a:stretch>
            <a:fillRect/>
          </a:stretch>
        </p:blipFill>
        <p:spPr>
          <a:xfrm>
            <a:off x="2895600" y="2286000"/>
            <a:ext cx="3352800" cy="2179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Content Placeholder 4"/>
          <p:cNvSpPr>
            <a:spLocks noGrp="1"/>
          </p:cNvSpPr>
          <p:nvPr>
            <p:ph sz="half" idx="12"/>
          </p:nvPr>
        </p:nvSpPr>
        <p:spPr>
          <a:xfrm>
            <a:off x="3886200" y="1646237"/>
            <a:ext cx="4038600" cy="3306763"/>
          </a:xfrm>
        </p:spPr>
        <p:txBody>
          <a:bodyPr/>
          <a:lstStyle/>
          <a:p>
            <a:r>
              <a:rPr lang="en-US" sz="2700" b="1" dirty="0" smtClean="0"/>
              <a:t>78% </a:t>
            </a:r>
            <a:r>
              <a:rPr lang="en-US" sz="2500" b="1" dirty="0" smtClean="0"/>
              <a:t>of physicians find working with Indian health programs to be as satisfying or more satisfying than working in other settings</a:t>
            </a:r>
            <a:endParaRPr lang="en-US" sz="2500" b="1" dirty="0"/>
          </a:p>
        </p:txBody>
      </p:sp>
      <p:sp>
        <p:nvSpPr>
          <p:cNvPr id="12294" name="Title 5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162800" cy="685800"/>
          </a:xfrm>
        </p:spPr>
        <p:txBody>
          <a:bodyPr/>
          <a:lstStyle/>
          <a:p>
            <a:pPr eaLnBrk="1" hangingPunct="1"/>
            <a:r>
              <a:rPr lang="en-US" dirty="0" smtClean="0"/>
              <a:t>A POSITIVE COMPARISON</a:t>
            </a:r>
          </a:p>
        </p:txBody>
      </p:sp>
      <p:pic>
        <p:nvPicPr>
          <p:cNvPr id="8" name="Picture Placeholder 7" descr="GettyImages_9185269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624" r="6624"/>
          <a:stretch>
            <a:fillRect/>
          </a:stretch>
        </p:blipFill>
        <p:spPr>
          <a:xfrm>
            <a:off x="0" y="1001486"/>
            <a:ext cx="31242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2"/>
          </p:nvPr>
        </p:nvSpPr>
        <p:spPr>
          <a:xfrm>
            <a:off x="3581400" y="1295400"/>
            <a:ext cx="4800600" cy="4449763"/>
          </a:xfrm>
        </p:spPr>
        <p:txBody>
          <a:bodyPr/>
          <a:lstStyle/>
          <a:p>
            <a:r>
              <a:rPr lang="en-US" sz="2700" b="1" dirty="0" smtClean="0"/>
              <a:t>71%</a:t>
            </a:r>
            <a:r>
              <a:rPr lang="en-US" sz="2500" b="1" dirty="0" smtClean="0"/>
              <a:t> of physicians said that in the next one to three years they will continue practicing with Indian health programs – compared to </a:t>
            </a:r>
            <a:r>
              <a:rPr lang="en-US" sz="2700" b="1" dirty="0" smtClean="0"/>
              <a:t>26% </a:t>
            </a:r>
            <a:r>
              <a:rPr lang="en-US" sz="2500" b="1" dirty="0" smtClean="0"/>
              <a:t>of non-Indian health program physician surveyed separately by Merritt Hawkins 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HIGH LEVEL OF COMMITMENT</a:t>
            </a:r>
            <a:endParaRPr lang="en-US" dirty="0"/>
          </a:p>
        </p:txBody>
      </p:sp>
      <p:pic>
        <p:nvPicPr>
          <p:cNvPr id="7" name="Picture Placeholder 7" descr="GettyImages_9185269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601" r="660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839200" cy="685800"/>
          </a:xfrm>
        </p:spPr>
        <p:txBody>
          <a:bodyPr/>
          <a:lstStyle/>
          <a:p>
            <a:r>
              <a:rPr lang="en-US" dirty="0" smtClean="0"/>
              <a:t>WHAT IS UNSATISFYING TO INDIAN HEALTH PROGRAM PHYSICIANS?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90600" y="1524000"/>
          <a:ext cx="7086600" cy="368808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0866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Paper work/red tape …………………….………….……59%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Politics…………………………………………….…….…..…..58%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IHS policies and priorities……………….……….……..39%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Human resources………………………….…..……………39%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Administrative support……………...…………………..37%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Information technology………………………………….35%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Professional isolation……………………………………..29%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Administrative duties………………………….………….24%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500" dirty="0" smtClean="0">
                          <a:latin typeface="Calibri"/>
                          <a:ea typeface="Calibri"/>
                          <a:cs typeface="Times New Roman"/>
                        </a:rPr>
                        <a:t>Short-term/long-term training opportunities….24%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ocuments_with_microscope_dreamstime_xs_1617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6200" y="1066800"/>
            <a:ext cx="8991600" cy="4953000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839200" cy="685800"/>
          </a:xfrm>
        </p:spPr>
        <p:txBody>
          <a:bodyPr/>
          <a:lstStyle/>
          <a:p>
            <a:r>
              <a:rPr lang="en-US" dirty="0" smtClean="0"/>
              <a:t>STAFFING: AN ONGOING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12837"/>
            <a:ext cx="8991600" cy="4525963"/>
          </a:xfrm>
        </p:spPr>
        <p:txBody>
          <a:bodyPr/>
          <a:lstStyle/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endParaRPr lang="en-US" sz="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350" b="1" dirty="0" smtClean="0">
                <a:solidFill>
                  <a:schemeClr val="tx2">
                    <a:lumMod val="50000"/>
                  </a:schemeClr>
                </a:solidFill>
              </a:rPr>
              <a:t>64% currently recruiting physicians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35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350" b="1" dirty="0" smtClean="0">
                <a:solidFill>
                  <a:schemeClr val="tx2">
                    <a:lumMod val="50000"/>
                  </a:schemeClr>
                </a:solidFill>
              </a:rPr>
              <a:t>56% currently recruiting non-physician clinicians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35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350" b="1" dirty="0" smtClean="0">
                <a:solidFill>
                  <a:schemeClr val="tx2">
                    <a:lumMod val="50000"/>
                  </a:schemeClr>
                </a:solidFill>
              </a:rPr>
              <a:t>51% see an urgent need for primary care physicians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35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350" b="1" dirty="0" smtClean="0">
                <a:solidFill>
                  <a:schemeClr val="tx2">
                    <a:lumMod val="50000"/>
                  </a:schemeClr>
                </a:solidFill>
              </a:rPr>
              <a:t>36% see an urgent need for specialists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35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350" b="1" dirty="0" smtClean="0">
                <a:solidFill>
                  <a:schemeClr val="tx2">
                    <a:lumMod val="50000"/>
                  </a:schemeClr>
                </a:solidFill>
              </a:rPr>
              <a:t>26% see an urgent need for non-physician clinicians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ocuments_with_microscope_dreamstime_xs_16179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200" y="1066800"/>
            <a:ext cx="8991600" cy="4953000"/>
          </a:xfrm>
          <a:prstGeom prst="rect">
            <a:avLst/>
          </a:prstGeom>
          <a:solidFill>
            <a:schemeClr val="bg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12837"/>
            <a:ext cx="9067800" cy="4525963"/>
          </a:xfrm>
        </p:spPr>
        <p:txBody>
          <a:bodyPr/>
          <a:lstStyle/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88% find physician recruiting to be moderately to  very difficult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66% find non-physician clinician recruiting to be moderately to very difficult</a:t>
            </a:r>
          </a:p>
          <a:p>
            <a:pPr>
              <a:buClr>
                <a:schemeClr val="tx2">
                  <a:lumMod val="50000"/>
                </a:schemeClr>
              </a:buClr>
              <a:buSzPct val="60000"/>
              <a:buNone/>
            </a:pPr>
            <a:endParaRPr lang="en-US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Clr>
                <a:schemeClr val="tx2">
                  <a:lumMod val="50000"/>
                </a:schemeClr>
              </a:buClr>
              <a:buSzPct val="6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64% said health reform will moderately to significantly increase need for physicians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DF39B1-4861-43C2-A696-FE8AA45E71F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1524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F6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STAFFING: AN ONGOING CHALLENGE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004F6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AMN Brand Colors">
      <a:dk1>
        <a:srgbClr val="3F3F3F"/>
      </a:dk1>
      <a:lt1>
        <a:srgbClr val="FFFFFF"/>
      </a:lt1>
      <a:dk2>
        <a:srgbClr val="003C69"/>
      </a:dk2>
      <a:lt2>
        <a:srgbClr val="BAE1F4"/>
      </a:lt2>
      <a:accent1>
        <a:srgbClr val="008B95"/>
      </a:accent1>
      <a:accent2>
        <a:srgbClr val="34B233"/>
      </a:accent2>
      <a:accent3>
        <a:srgbClr val="7AB800"/>
      </a:accent3>
      <a:accent4>
        <a:srgbClr val="005BBB"/>
      </a:accent4>
      <a:accent5>
        <a:srgbClr val="0098DB"/>
      </a:accent5>
      <a:accent6>
        <a:srgbClr val="6639B7"/>
      </a:accent6>
      <a:hlink>
        <a:srgbClr val="1D86B9"/>
      </a:hlink>
      <a:folHlink>
        <a:srgbClr val="AC98DB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AMN Brand Colors">
      <a:dk1>
        <a:srgbClr val="3F3F3F"/>
      </a:dk1>
      <a:lt1>
        <a:srgbClr val="FFFFFF"/>
      </a:lt1>
      <a:dk2>
        <a:srgbClr val="003C69"/>
      </a:dk2>
      <a:lt2>
        <a:srgbClr val="BAE1F4"/>
      </a:lt2>
      <a:accent1>
        <a:srgbClr val="008B95"/>
      </a:accent1>
      <a:accent2>
        <a:srgbClr val="34B233"/>
      </a:accent2>
      <a:accent3>
        <a:srgbClr val="7AB800"/>
      </a:accent3>
      <a:accent4>
        <a:srgbClr val="005BBB"/>
      </a:accent4>
      <a:accent5>
        <a:srgbClr val="0098DB"/>
      </a:accent5>
      <a:accent6>
        <a:srgbClr val="6639B7"/>
      </a:accent6>
      <a:hlink>
        <a:srgbClr val="1D86B9"/>
      </a:hlink>
      <a:folHlink>
        <a:srgbClr val="AC98DB"/>
      </a:folHlink>
    </a:clrScheme>
    <a:fontScheme name="AMN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isplayDivision xmlns="8cb77d7e-18eb-4f53-9b4e-d2ce01171a06">2</DisplayDivision>
    <ContentType0 xmlns="8cb77d7e-18eb-4f53-9b4e-d2ce01171a06">19</ContentType0>
    <Brand xmlns="8cb77d7e-18eb-4f53-9b4e-d2ce01171a06">4</Brand>
    <Group xmlns="52b3efee-f1d3-4d50-9bd6-94ec43c259f2">1</Group>
    <Thumbnail xmlns="8cb77d7e-18eb-4f53-9b4e-d2ce01171a06">
      <Url xsi:nil="true"/>
      <Description xsi:nil="true"/>
    </Thumbnail>
    <DocumentType-Documents xmlns="d04f26c3-c659-431d-8507-abe68dc50f38">4</DocumentType-Documents>
    <Web_x0020_Part_x0020_Displayed xmlns="52b3efee-f1d3-4d50-9bd6-94ec43c259f2">3</Web_x0020_Part_x0020_Displayed>
    <Division xmlns="8cb77d7e-18eb-4f53-9b4e-d2ce01171a06">
      <Value>2</Value>
    </Divis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MNDocuments" ma:contentTypeID="0x0101003EF00C246C90EB488496AB06CE97704807008F1EAFFB5AD2294FA8D9D709D1CAD1FB" ma:contentTypeVersion="32" ma:contentTypeDescription="" ma:contentTypeScope="" ma:versionID="7b17bc39de670ccb12790fa08a660296">
  <xsd:schema xmlns:xsd="http://www.w3.org/2001/XMLSchema" xmlns:p="http://schemas.microsoft.com/office/2006/metadata/properties" xmlns:ns2="d04f26c3-c659-431d-8507-abe68dc50f38" xmlns:ns4="8cb77d7e-18eb-4f53-9b4e-d2ce01171a06" xmlns:ns5="52b3efee-f1d3-4d50-9bd6-94ec43c259f2" targetNamespace="http://schemas.microsoft.com/office/2006/metadata/properties" ma:root="true" ma:fieldsID="c536d3dc0ce64c4259f146d4a382c9cc" ns2:_="" ns4:_="" ns5:_="">
    <xsd:import namespace="d04f26c3-c659-431d-8507-abe68dc50f38"/>
    <xsd:import namespace="8cb77d7e-18eb-4f53-9b4e-d2ce01171a06"/>
    <xsd:import namespace="52b3efee-f1d3-4d50-9bd6-94ec43c259f2"/>
    <xsd:element name="properties">
      <xsd:complexType>
        <xsd:sequence>
          <xsd:element name="documentManagement">
            <xsd:complexType>
              <xsd:all>
                <xsd:element ref="ns2:DocumentType-Documents"/>
                <xsd:element ref="ns4:Division" minOccurs="0"/>
                <xsd:element ref="ns4:Brand"/>
                <xsd:element ref="ns4:ContentType0"/>
                <xsd:element ref="ns4:DisplayDivision"/>
                <xsd:element ref="ns4:Thumbnail" minOccurs="0"/>
                <xsd:element ref="ns5:Group"/>
                <xsd:element ref="ns5:Web_x0020_Part_x0020_Displaye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04f26c3-c659-431d-8507-abe68dc50f38" elementFormDefault="qualified">
    <xsd:import namespace="http://schemas.microsoft.com/office/2006/documentManagement/types"/>
    <xsd:element name="DocumentType-Documents" ma:index="7" ma:displayName="DocumentType-Documents" ma:list="{2a693a30-592e-46a4-a1e7-d2ca4a54401b}" ma:internalName="DocumentType_x002d_Documents" ma:readOnly="false" ma:showField="Title" ma:web="d04f26c3-c659-431d-8507-abe68dc50f38">
      <xsd:simpleType>
        <xsd:restriction base="dms:Lookup"/>
      </xsd:simpleType>
    </xsd:element>
  </xsd:schema>
  <xsd:schema xmlns:xsd="http://www.w3.org/2001/XMLSchema" xmlns:dms="http://schemas.microsoft.com/office/2006/documentManagement/types" targetNamespace="8cb77d7e-18eb-4f53-9b4e-d2ce01171a06" elementFormDefault="qualified">
    <xsd:import namespace="http://schemas.microsoft.com/office/2006/documentManagement/types"/>
    <xsd:element name="Division" ma:index="10" nillable="true" ma:displayName="Division" ma:list="{1F0606C9-0C86-422C-A996-A7C8C30E2839}" ma:internalName="Division" ma:showField="Title" ma:requiredMultiChoice="tru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rand" ma:index="11" ma:displayName="Brand" ma:list="{1AC3C1BE-5F40-463C-ADCE-2DE00B549148}" ma:internalName="Brand" ma:showField="Title">
      <xsd:simpleType>
        <xsd:restriction base="dms:Lookup"/>
      </xsd:simpleType>
    </xsd:element>
    <xsd:element name="ContentType0" ma:index="12" ma:displayName="Type of Item" ma:list="{5710BF28-8BD0-47FB-AF96-90BF76E2C62A}" ma:internalName="ContentType0" ma:showField="Title">
      <xsd:simpleType>
        <xsd:restriction base="dms:Lookup"/>
      </xsd:simpleType>
    </xsd:element>
    <xsd:element name="DisplayDivision" ma:index="13" ma:displayName="DisplayDivision" ma:list="{1F0606C9-0C86-422C-A996-A7C8C30E2839}" ma:internalName="DisplayDivision" ma:showField="Title">
      <xsd:simpleType>
        <xsd:restriction base="dms:Lookup"/>
      </xsd:simpleType>
    </xsd:element>
    <xsd:element name="Thumbnail" ma:index="14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52b3efee-f1d3-4d50-9bd6-94ec43c259f2" elementFormDefault="qualified">
    <xsd:import namespace="http://schemas.microsoft.com/office/2006/documentManagement/types"/>
    <xsd:element name="Group" ma:index="16" ma:displayName="Group" ma:list="{47944b21-4fd2-4571-ae54-af4d1c800b7d}" ma:internalName="Group" ma:showField="Title">
      <xsd:simpleType>
        <xsd:restriction base="dms:Lookup"/>
      </xsd:simpleType>
    </xsd:element>
    <xsd:element name="Web_x0020_Part_x0020_Displayed" ma:index="17" nillable="true" ma:displayName="Web Part Displayed" ma:list="{bf3653c4-75fc-4690-a8f6-ef2ccc69f8ad}" ma:internalName="Web_x0020_Part_x0020_Displayed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axOccurs="1" ma:index="8" ma:displayName="Title"/>
        <xsd:element ref="dc:subject" minOccurs="0" maxOccurs="1"/>
        <xsd:element ref="dc:description" minOccurs="0" maxOccurs="1"/>
        <xsd:element name="keywords" maxOccurs="1" ma:index="15" ma:displayName="Keywords">
          <xsd:simpleType>
            <xsd:restriction base="xsd:string">
              <xsd:minLength value="1"/>
            </xsd:restriction>
          </xsd:simpleType>
        </xsd:element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3B60D42-9E87-478E-BB63-7464541D328B}">
  <ds:schemaRefs>
    <ds:schemaRef ds:uri="http://schemas.microsoft.com/office/2006/metadata/properties"/>
    <ds:schemaRef ds:uri="8cb77d7e-18eb-4f53-9b4e-d2ce01171a06"/>
    <ds:schemaRef ds:uri="52b3efee-f1d3-4d50-9bd6-94ec43c259f2"/>
    <ds:schemaRef ds:uri="d04f26c3-c659-431d-8507-abe68dc50f38"/>
  </ds:schemaRefs>
</ds:datastoreItem>
</file>

<file path=customXml/itemProps2.xml><?xml version="1.0" encoding="utf-8"?>
<ds:datastoreItem xmlns:ds="http://schemas.openxmlformats.org/officeDocument/2006/customXml" ds:itemID="{3D9F2B33-20EF-4EE0-8BD5-D0090E3DF8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042455-2CCF-4321-B6D6-3302DBA73E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04f26c3-c659-431d-8507-abe68dc50f38"/>
    <ds:schemaRef ds:uri="8cb77d7e-18eb-4f53-9b4e-d2ce01171a06"/>
    <ds:schemaRef ds:uri="52b3efee-f1d3-4d50-9bd6-94ec43c259f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Words>388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Design</vt:lpstr>
      <vt:lpstr>1_Custom Design</vt:lpstr>
      <vt:lpstr>Custom Design</vt:lpstr>
      <vt:lpstr>2011 SURVEY OF PHYSICIAN PRACTICE PATTERNS &amp; SATISFACTION</vt:lpstr>
      <vt:lpstr>WHO RESPONDED?</vt:lpstr>
      <vt:lpstr>PRIMARY MESSAGE OF SURVEY:</vt:lpstr>
      <vt:lpstr>A RELATIVELY HIGH LEVEL OF PROFESSIONAL SATISFACTION</vt:lpstr>
      <vt:lpstr>A POSITIVE COMPARISON</vt:lpstr>
      <vt:lpstr>A HIGH LEVEL OF COMMITMENT</vt:lpstr>
      <vt:lpstr>WHAT IS UNSATISFYING TO INDIAN HEALTH PROGRAM PHYSICIANS?</vt:lpstr>
      <vt:lpstr>STAFFING: AN ONGOING CHALLENGE</vt:lpstr>
      <vt:lpstr>Slide 9</vt:lpstr>
      <vt:lpstr>PRIORITIES/RECOMMENDATIONS</vt:lpstr>
      <vt:lpstr>2011 SURVEY OF PHYSICIAN PRACTICE PATTERNS &amp; SATISFACTION</vt:lpstr>
    </vt:vector>
  </TitlesOfParts>
  <Company>AMN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Merritt Hawkins Brand PowerPoint Template</dc:title>
  <dc:creator>LisaP</dc:creator>
  <cp:keywords>Brand template, PowerPoint presentation</cp:keywords>
  <cp:lastModifiedBy>Stephen Istas</cp:lastModifiedBy>
  <cp:revision>153</cp:revision>
  <dcterms:created xsi:type="dcterms:W3CDTF">2010-01-07T19:39:00Z</dcterms:created>
  <dcterms:modified xsi:type="dcterms:W3CDTF">2013-04-09T19:42:44Z</dcterms:modified>
  <cp:contentType>AMNDocuments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0x0101003EF00C246C90EB488496AB06CE97704807008F1EAFFB5AD2294FA8D9D709D1CAD1FB</vt:lpwstr>
  </property>
  <property fmtid="{D5CDD505-2E9C-101B-9397-08002B2CF9AE}" pid="3" name="_AdHocReviewCycleID">
    <vt:i4>2093682093</vt:i4>
  </property>
  <property fmtid="{D5CDD505-2E9C-101B-9397-08002B2CF9AE}" pid="4" name="_NewReviewCycle">
    <vt:lpwstr/>
  </property>
  <property fmtid="{D5CDD505-2E9C-101B-9397-08002B2CF9AE}" pid="5" name="_EmailSubject">
    <vt:lpwstr>Formal Letter of Invitation</vt:lpwstr>
  </property>
  <property fmtid="{D5CDD505-2E9C-101B-9397-08002B2CF9AE}" pid="6" name="_AuthorEmail">
    <vt:lpwstr>Corey.Johnson@merritthawkins.com</vt:lpwstr>
  </property>
  <property fmtid="{D5CDD505-2E9C-101B-9397-08002B2CF9AE}" pid="7" name="_AuthorEmailDisplayName">
    <vt:lpwstr>Corey Johnson</vt:lpwstr>
  </property>
  <property fmtid="{D5CDD505-2E9C-101B-9397-08002B2CF9AE}" pid="8" name="_PreviousAdHocReviewCycleID">
    <vt:i4>-1679709535</vt:i4>
  </property>
</Properties>
</file>