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69" r:id="rId2"/>
    <p:sldId id="286" r:id="rId3"/>
    <p:sldId id="350" r:id="rId4"/>
    <p:sldId id="351" r:id="rId5"/>
    <p:sldId id="357" r:id="rId6"/>
    <p:sldId id="352" r:id="rId7"/>
    <p:sldId id="353" r:id="rId8"/>
    <p:sldId id="354" r:id="rId9"/>
    <p:sldId id="355" r:id="rId10"/>
    <p:sldId id="356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9613B"/>
    <a:srgbClr val="9966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5BE263C-DBD7-4A20-BB59-AAB30ACAA65A}" styleName="Medium Style 3 - 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A488322-F2BA-4B5B-9748-0D474271808F}" styleName="Medium Style 3 - 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0660B408-B3CF-4A94-85FC-2B1E0A45F4A2}" styleName="Dark Style 2 - Accent 1/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0548" autoAdjust="0"/>
  </p:normalViewPr>
  <p:slideViewPr>
    <p:cSldViewPr>
      <p:cViewPr varScale="1">
        <p:scale>
          <a:sx n="88" d="100"/>
          <a:sy n="88" d="100"/>
        </p:scale>
        <p:origin x="-106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0"/>
    </p:cViewPr>
  </p:sorterViewPr>
  <p:notesViewPr>
    <p:cSldViewPr>
      <p:cViewPr varScale="1">
        <p:scale>
          <a:sx n="67" d="100"/>
          <a:sy n="67" d="100"/>
        </p:scale>
        <p:origin x="-3216" y="-96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B543DB5-223F-4D61-B8A9-70F5B7F764B8}" type="datetimeFigureOut">
              <a:rPr lang="en-US" smtClean="0"/>
              <a:t>4/17/2013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FB25E3-B818-4997-A6D1-ECAFD5B9F6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57292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D96BFF-CE54-4240-ACF1-69C7596A2AD1}" type="datetimeFigureOut">
              <a:rPr lang="en-US" smtClean="0"/>
              <a:pPr/>
              <a:t>4/17/2013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FB202-8B32-4DDE-9D5A-3996BF0DCB9D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906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D96BFF-CE54-4240-ACF1-69C7596A2AD1}" type="datetimeFigureOut">
              <a:rPr lang="en-US" smtClean="0"/>
              <a:pPr/>
              <a:t>4/17/2013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FB202-8B32-4DDE-9D5A-3996BF0DCB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D96BFF-CE54-4240-ACF1-69C7596A2AD1}" type="datetimeFigureOut">
              <a:rPr lang="en-US" smtClean="0"/>
              <a:pPr/>
              <a:t>4/17/2013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FB202-8B32-4DDE-9D5A-3996BF0DCB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274638"/>
            <a:ext cx="72390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0" y="1600200"/>
            <a:ext cx="71628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D96BFF-CE54-4240-ACF1-69C7596A2AD1}" type="datetimeFigureOut">
              <a:rPr lang="en-US" smtClean="0"/>
              <a:pPr/>
              <a:t>4/17/2013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FB202-8B32-4DDE-9D5A-3996BF0DCB9D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2287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D96BFF-CE54-4240-ACF1-69C7596A2AD1}" type="datetimeFigureOut">
              <a:rPr lang="en-US" smtClean="0"/>
              <a:pPr/>
              <a:t>4/17/2013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FB202-8B32-4DDE-9D5A-3996BF0DCB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D96BFF-CE54-4240-ACF1-69C7596A2AD1}" type="datetimeFigureOut">
              <a:rPr lang="en-US" smtClean="0"/>
              <a:pPr/>
              <a:t>4/17/2013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FB202-8B32-4DDE-9D5A-3996BF0DCB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D96BFF-CE54-4240-ACF1-69C7596A2AD1}" type="datetimeFigureOut">
              <a:rPr lang="en-US" smtClean="0"/>
              <a:pPr/>
              <a:t>4/17/2013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FB202-8B32-4DDE-9D5A-3996BF0DCB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D96BFF-CE54-4240-ACF1-69C7596A2AD1}" type="datetimeFigureOut">
              <a:rPr lang="en-US" smtClean="0"/>
              <a:pPr/>
              <a:t>4/17/2013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FB202-8B32-4DDE-9D5A-3996BF0DCB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D96BFF-CE54-4240-ACF1-69C7596A2AD1}" type="datetimeFigureOut">
              <a:rPr lang="en-US" smtClean="0"/>
              <a:pPr/>
              <a:t>4/17/2013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FB202-8B32-4DDE-9D5A-3996BF0DCB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D96BFF-CE54-4240-ACF1-69C7596A2AD1}" type="datetimeFigureOut">
              <a:rPr lang="en-US" smtClean="0"/>
              <a:pPr/>
              <a:t>4/17/2013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FB202-8B32-4DDE-9D5A-3996BF0DCB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D96BFF-CE54-4240-ACF1-69C7596A2AD1}" type="datetimeFigureOut">
              <a:rPr lang="en-US" smtClean="0"/>
              <a:pPr/>
              <a:t>4/17/2013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FB202-8B32-4DDE-9D5A-3996BF0DCB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D96BFF-CE54-4240-ACF1-69C7596A2AD1}" type="datetimeFigureOut">
              <a:rPr lang="en-US" smtClean="0"/>
              <a:pPr/>
              <a:t>4/17/2013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7FB202-8B32-4DDE-9D5A-3996BF0DCB9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9C42150-723B-4C2A-B8AA-C6F96496E035}" type="slidenum">
              <a:rPr lang="en-US" altLang="en-US" smtClean="0">
                <a:latin typeface="Tahoma" pitchFamily="34" charset="0"/>
              </a:rPr>
              <a:pPr/>
              <a:t>1</a:t>
            </a:fld>
            <a:endParaRPr lang="en-US" altLang="en-US" smtClean="0">
              <a:latin typeface="Tahoma" pitchFamily="34" charset="0"/>
            </a:endParaRPr>
          </a:p>
        </p:txBody>
      </p:sp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1752600" y="914400"/>
            <a:ext cx="6477000" cy="1219200"/>
          </a:xfrm>
        </p:spPr>
        <p:txBody>
          <a:bodyPr>
            <a:noAutofit/>
          </a:bodyPr>
          <a:lstStyle/>
          <a:p>
            <a:r>
              <a:rPr lang="en-US" sz="4000" b="1" i="1" dirty="0" smtClean="0">
                <a:latin typeface="Arial" charset="0"/>
                <a:cs typeface="Arial" charset="0"/>
              </a:rPr>
              <a:t>Legislative &amp; Policy </a:t>
            </a:r>
            <a:r>
              <a:rPr lang="en-US" sz="4000" b="1" i="1" dirty="0" smtClean="0">
                <a:latin typeface="Arial" charset="0"/>
                <a:cs typeface="Arial" charset="0"/>
              </a:rPr>
              <a:t>Update</a:t>
            </a:r>
            <a:br>
              <a:rPr lang="en-US" sz="4000" b="1" i="1" dirty="0" smtClean="0">
                <a:latin typeface="Arial" charset="0"/>
                <a:cs typeface="Arial" charset="0"/>
              </a:rPr>
            </a:br>
            <a:endParaRPr lang="en-US" altLang="en-US" sz="3600" b="1" dirty="0" smtClean="0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52600" y="4018560"/>
            <a:ext cx="6705600" cy="1600200"/>
          </a:xfrm>
        </p:spPr>
        <p:txBody>
          <a:bodyPr>
            <a:noAutofit/>
          </a:bodyPr>
          <a:lstStyle/>
          <a:p>
            <a:pPr algn="ctr" eaLnBrk="1" hangingPunct="1">
              <a:buFont typeface="Wingdings" pitchFamily="2" charset="2"/>
              <a:buNone/>
            </a:pPr>
            <a:r>
              <a:rPr lang="en-US" altLang="en-US" sz="2400" dirty="0" smtClean="0"/>
              <a:t>NW Portland Area Indian Health Board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en-US" altLang="en-US" sz="2400" dirty="0" smtClean="0"/>
              <a:t>Quarterly Board Meeting</a:t>
            </a:r>
          </a:p>
          <a:p>
            <a:pPr algn="ctr" eaLnBrk="1" hangingPunct="1">
              <a:buFont typeface="Wingdings" pitchFamily="2" charset="2"/>
              <a:buNone/>
            </a:pPr>
            <a:endParaRPr lang="en-US" sz="2000" i="1" dirty="0" smtClean="0">
              <a:latin typeface="Arial" charset="0"/>
              <a:cs typeface="Arial" charset="0"/>
            </a:endParaRPr>
          </a:p>
          <a:p>
            <a:pPr algn="ctr" eaLnBrk="1" hangingPunct="1">
              <a:buFont typeface="Wingdings" pitchFamily="2" charset="2"/>
              <a:buNone/>
            </a:pPr>
            <a:r>
              <a:rPr lang="en-US" sz="1800" dirty="0" smtClean="0">
                <a:latin typeface="Arial" charset="0"/>
                <a:cs typeface="Arial" charset="0"/>
              </a:rPr>
              <a:t>April 17, </a:t>
            </a:r>
            <a:r>
              <a:rPr lang="en-US" sz="1800" dirty="0" smtClean="0">
                <a:latin typeface="Arial" charset="0"/>
                <a:cs typeface="Arial" charset="0"/>
              </a:rPr>
              <a:t>2013</a:t>
            </a:r>
          </a:p>
          <a:p>
            <a:pPr algn="ctr" eaLnBrk="1" hangingPunct="1">
              <a:buFont typeface="Wingdings" pitchFamily="2" charset="2"/>
              <a:buNone/>
            </a:pPr>
            <a:endParaRPr lang="en-US" sz="1800" dirty="0" smtClean="0">
              <a:latin typeface="Arial" charset="0"/>
              <a:cs typeface="Arial" charset="0"/>
            </a:endParaRPr>
          </a:p>
          <a:p>
            <a:pPr algn="ctr" eaLnBrk="1" hangingPunct="1">
              <a:buFont typeface="Wingdings" pitchFamily="2" charset="2"/>
              <a:buNone/>
            </a:pPr>
            <a:r>
              <a:rPr lang="en-US" sz="1800" dirty="0" smtClean="0">
                <a:latin typeface="Arial" charset="0"/>
                <a:cs typeface="Arial" charset="0"/>
              </a:rPr>
              <a:t/>
            </a:r>
            <a:br>
              <a:rPr lang="en-US" sz="1800" dirty="0" smtClean="0">
                <a:latin typeface="Arial" charset="0"/>
                <a:cs typeface="Arial" charset="0"/>
              </a:rPr>
            </a:br>
            <a:endParaRPr lang="en-US" sz="1800" dirty="0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4000" dirty="0" smtClean="0"/>
              <a:t>Discussion? 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460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b="1" dirty="0" smtClean="0"/>
              <a:t>Overview </a:t>
            </a:r>
            <a:endParaRPr lang="en-US" sz="48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76400" y="1680210"/>
            <a:ext cx="6781800" cy="4525963"/>
          </a:xfrm>
        </p:spPr>
        <p:txBody>
          <a:bodyPr>
            <a:normAutofit/>
          </a:bodyPr>
          <a:lstStyle/>
          <a:p>
            <a:r>
              <a:rPr lang="en-US" dirty="0" smtClean="0"/>
              <a:t>IHS Budget Updates Covered</a:t>
            </a:r>
          </a:p>
          <a:p>
            <a:r>
              <a:rPr lang="en-US" dirty="0" smtClean="0"/>
              <a:t>Uncompensated Care Updates</a:t>
            </a:r>
            <a:endParaRPr lang="en-US" dirty="0" smtClean="0"/>
          </a:p>
          <a:p>
            <a:r>
              <a:rPr lang="en-US" dirty="0" smtClean="0"/>
              <a:t>Review Legislative Plan Priorities</a:t>
            </a:r>
            <a:endParaRPr lang="en-US" dirty="0" smtClean="0"/>
          </a:p>
          <a:p>
            <a:r>
              <a:rPr lang="en-US" dirty="0" smtClean="0"/>
              <a:t>CHS Workgroup Meeting </a:t>
            </a:r>
            <a:endParaRPr lang="en-US" dirty="0" smtClean="0"/>
          </a:p>
          <a:p>
            <a:r>
              <a:rPr lang="en-US" dirty="0" smtClean="0"/>
              <a:t>Discussion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987789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b="1" dirty="0" smtClean="0"/>
              <a:t>Oregon Uncompensated Care</a:t>
            </a:r>
            <a:endParaRPr lang="en-US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2400" dirty="0" smtClean="0"/>
              <a:t>OR Uncompensated Care Project is Moving</a:t>
            </a:r>
            <a:endParaRPr lang="en-US" sz="2400" dirty="0"/>
          </a:p>
          <a:p>
            <a:r>
              <a:rPr lang="en-US" sz="2400" dirty="0" smtClean="0"/>
              <a:t>Concep</a:t>
            </a:r>
            <a:r>
              <a:rPr lang="en-US" sz="2400" dirty="0" smtClean="0"/>
              <a:t>t </a:t>
            </a:r>
            <a:r>
              <a:rPr lang="en-US" sz="2400" dirty="0" smtClean="0"/>
              <a:t>“paper</a:t>
            </a:r>
            <a:r>
              <a:rPr lang="en-US" sz="2400" dirty="0" smtClean="0"/>
              <a:t>” </a:t>
            </a:r>
            <a:r>
              <a:rPr lang="en-US" sz="2400" dirty="0" smtClean="0"/>
              <a:t>Finalized &amp; Shared with State/CMS</a:t>
            </a:r>
            <a:endParaRPr lang="en-US" sz="2400" dirty="0" smtClean="0"/>
          </a:p>
          <a:p>
            <a:r>
              <a:rPr lang="en-US" sz="2400" dirty="0" smtClean="0"/>
              <a:t>States in discussion with CMS about how to proceed</a:t>
            </a:r>
          </a:p>
          <a:p>
            <a:r>
              <a:rPr lang="en-US" sz="2400" dirty="0" smtClean="0"/>
              <a:t>Key elements include: </a:t>
            </a:r>
            <a:endParaRPr lang="en-US" sz="2400" dirty="0" smtClean="0"/>
          </a:p>
          <a:p>
            <a:pPr lvl="1"/>
            <a:r>
              <a:rPr lang="en-US" sz="2000" dirty="0" smtClean="0"/>
              <a:t>Provides all Services available in state Medicaid Plan</a:t>
            </a:r>
          </a:p>
          <a:p>
            <a:pPr lvl="1"/>
            <a:r>
              <a:rPr lang="en-US" sz="2000" dirty="0" smtClean="0"/>
              <a:t>No sunset date (AZ &amp; CA have end dates)</a:t>
            </a:r>
          </a:p>
          <a:p>
            <a:pPr lvl="1"/>
            <a:r>
              <a:rPr lang="en-US" sz="2000" dirty="0" smtClean="0"/>
              <a:t>Services must be provided to all Medicaid clients eligible to be served by Tribal health program </a:t>
            </a:r>
          </a:p>
          <a:p>
            <a:pPr lvl="1"/>
            <a:r>
              <a:rPr lang="en-US" sz="2000" dirty="0" smtClean="0"/>
              <a:t>100% </a:t>
            </a:r>
            <a:r>
              <a:rPr lang="en-US" sz="2000" dirty="0" err="1" smtClean="0"/>
              <a:t>FMAP</a:t>
            </a:r>
            <a:r>
              <a:rPr lang="en-US" sz="2000" dirty="0" smtClean="0"/>
              <a:t> only for eligible AI/</a:t>
            </a:r>
            <a:r>
              <a:rPr lang="en-US" sz="2000" dirty="0" err="1" smtClean="0"/>
              <a:t>ANs</a:t>
            </a:r>
            <a:endParaRPr lang="en-US" sz="2000" dirty="0" smtClean="0"/>
          </a:p>
          <a:p>
            <a:pPr lvl="1"/>
            <a:r>
              <a:rPr lang="en-US" sz="2000" dirty="0" smtClean="0"/>
              <a:t>Expand up to 133% FPL </a:t>
            </a:r>
          </a:p>
          <a:p>
            <a:pPr lvl="1"/>
            <a:r>
              <a:rPr lang="en-US" sz="2000" dirty="0" smtClean="0"/>
              <a:t>Tribes must provide non-federal share of state match for non-AI/</a:t>
            </a:r>
            <a:r>
              <a:rPr lang="en-US" sz="2000" dirty="0" err="1" smtClean="0"/>
              <a:t>ANs</a:t>
            </a:r>
            <a:endParaRPr lang="en-US" sz="2000" dirty="0" smtClean="0"/>
          </a:p>
          <a:p>
            <a:pPr lvl="1"/>
            <a:r>
              <a:rPr lang="en-US" sz="2000" dirty="0" err="1" smtClean="0"/>
              <a:t>CPE</a:t>
            </a:r>
            <a:r>
              <a:rPr lang="en-US" sz="2000" dirty="0" smtClean="0"/>
              <a:t> model will be developed </a:t>
            </a:r>
          </a:p>
          <a:p>
            <a:pPr marL="0" indent="0">
              <a:buNone/>
            </a:pPr>
            <a:endParaRPr 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val="2594788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/>
              <a:t>WA Uncompensated Care </a:t>
            </a:r>
            <a:endParaRPr lang="en-US" sz="4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Washington Uncompensated Care Waiver is on hold: </a:t>
            </a:r>
          </a:p>
          <a:p>
            <a:pPr lvl="1"/>
            <a:r>
              <a:rPr lang="en-US" dirty="0" smtClean="0"/>
              <a:t>No Tribal Liaison to work on waiver</a:t>
            </a:r>
          </a:p>
          <a:p>
            <a:pPr lvl="1"/>
            <a:r>
              <a:rPr lang="en-US" dirty="0" smtClean="0"/>
              <a:t>Workgroup has been inactive </a:t>
            </a:r>
          </a:p>
          <a:p>
            <a:r>
              <a:rPr lang="en-US" dirty="0" smtClean="0"/>
              <a:t>Karol Dixon has been hired as Medicaid Tribal Liaison </a:t>
            </a:r>
          </a:p>
          <a:p>
            <a:r>
              <a:rPr lang="en-US" dirty="0" smtClean="0"/>
              <a:t>Recommend the waiver as a discussion issue at </a:t>
            </a:r>
            <a:r>
              <a:rPr lang="en-US" dirty="0" err="1" smtClean="0"/>
              <a:t>AIHC</a:t>
            </a:r>
            <a:r>
              <a:rPr lang="en-US" dirty="0" smtClean="0"/>
              <a:t> meeting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3612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2013 Legislative Plan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2800" dirty="0" smtClean="0"/>
              <a:t>Two lobbying trips to D.C. &amp; new Legislative Plan presented to Members</a:t>
            </a:r>
          </a:p>
          <a:p>
            <a:r>
              <a:rPr lang="en-US" sz="2800" dirty="0" smtClean="0"/>
              <a:t>Legislative Priorities include: </a:t>
            </a:r>
          </a:p>
          <a:p>
            <a:pPr lvl="1"/>
            <a:r>
              <a:rPr lang="en-US" sz="2400" dirty="0" smtClean="0"/>
              <a:t>Indian Definition Fix </a:t>
            </a:r>
          </a:p>
          <a:p>
            <a:pPr lvl="1"/>
            <a:r>
              <a:rPr lang="en-US" sz="2400" dirty="0" smtClean="0"/>
              <a:t>CSC Oversight hearing</a:t>
            </a:r>
          </a:p>
          <a:p>
            <a:pPr lvl="1"/>
            <a:r>
              <a:rPr lang="en-US" sz="2400" dirty="0" smtClean="0"/>
              <a:t>Reauthorize </a:t>
            </a:r>
            <a:r>
              <a:rPr lang="en-US" sz="2400" dirty="0" err="1" smtClean="0"/>
              <a:t>SDPI</a:t>
            </a:r>
            <a:endParaRPr lang="en-US" sz="2400" dirty="0" smtClean="0"/>
          </a:p>
          <a:p>
            <a:pPr lvl="1"/>
            <a:r>
              <a:rPr lang="en-US" sz="2400" dirty="0" err="1" smtClean="0"/>
              <a:t>ACA</a:t>
            </a:r>
            <a:r>
              <a:rPr lang="en-US" sz="2400" dirty="0" smtClean="0"/>
              <a:t> technical fixes: </a:t>
            </a:r>
            <a:r>
              <a:rPr lang="en-US" sz="2400" dirty="0" err="1" smtClean="0"/>
              <a:t>QHP</a:t>
            </a:r>
            <a:r>
              <a:rPr lang="en-US" sz="2400" dirty="0" smtClean="0"/>
              <a:t> contracting, payments</a:t>
            </a:r>
          </a:p>
          <a:p>
            <a:r>
              <a:rPr lang="en-US" sz="2800" dirty="0" smtClean="0"/>
              <a:t>IHS Appropriations: CHS, CSC, </a:t>
            </a:r>
            <a:r>
              <a:rPr lang="en-US" sz="2800" dirty="0" err="1" smtClean="0"/>
              <a:t>EpiCenter</a:t>
            </a:r>
            <a:r>
              <a:rPr lang="en-US" sz="2800" dirty="0" smtClean="0"/>
              <a:t>, </a:t>
            </a:r>
            <a:r>
              <a:rPr lang="en-US" sz="2800" dirty="0" err="1" smtClean="0"/>
              <a:t>YRTC</a:t>
            </a:r>
            <a:r>
              <a:rPr lang="en-US" sz="2800" dirty="0" smtClean="0"/>
              <a:t> </a:t>
            </a:r>
          </a:p>
          <a:p>
            <a:r>
              <a:rPr lang="en-US" sz="2800" dirty="0" smtClean="0"/>
              <a:t>Administrative Issues: Medicaid, </a:t>
            </a:r>
            <a:r>
              <a:rPr lang="en-US" sz="2800" dirty="0" err="1" smtClean="0"/>
              <a:t>ACA</a:t>
            </a:r>
            <a:r>
              <a:rPr lang="en-US" sz="2800" dirty="0" smtClean="0"/>
              <a:t> Implementation</a:t>
            </a:r>
          </a:p>
          <a:p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862725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dirty="0" smtClean="0"/>
              <a:t>Contract Health Services Workgroup</a:t>
            </a:r>
            <a:endParaRPr lang="en-US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CHS Workgroup has reconvened to address the CHS Formula equity issues</a:t>
            </a:r>
          </a:p>
          <a:p>
            <a:r>
              <a:rPr lang="en-US" sz="2400" dirty="0" smtClean="0"/>
              <a:t>Denver meeting on February 20-21, 2013</a:t>
            </a:r>
          </a:p>
          <a:p>
            <a:pPr lvl="1"/>
            <a:r>
              <a:rPr lang="en-US" sz="2000" dirty="0" smtClean="0"/>
              <a:t>First meetings focused on CHS best practices</a:t>
            </a:r>
          </a:p>
          <a:p>
            <a:pPr lvl="1"/>
            <a:r>
              <a:rPr lang="en-US" sz="2000" dirty="0" smtClean="0"/>
              <a:t>Consistent process to document denied/deferred care </a:t>
            </a:r>
          </a:p>
          <a:p>
            <a:pPr lvl="1"/>
            <a:r>
              <a:rPr lang="en-US" sz="2000" dirty="0" smtClean="0"/>
              <a:t>Punted on CHS formula issues</a:t>
            </a:r>
          </a:p>
          <a:p>
            <a:r>
              <a:rPr lang="en-US" sz="2400" dirty="0"/>
              <a:t>June 2012 GAO Report issued, </a:t>
            </a:r>
            <a:r>
              <a:rPr lang="en-US" sz="2400" i="1" dirty="0"/>
              <a:t>“Action Needed to Ensure Equitable Allocation of Resources for the Contract Health Service </a:t>
            </a:r>
            <a:r>
              <a:rPr lang="en-US" sz="2400" i="1" dirty="0" smtClean="0"/>
              <a:t>Program”</a:t>
            </a:r>
            <a:endParaRPr lang="en-US" sz="2400" i="1" dirty="0"/>
          </a:p>
          <a:p>
            <a:r>
              <a:rPr lang="en-US" sz="2400" dirty="0" err="1" smtClean="0"/>
              <a:t>IHCIA</a:t>
            </a:r>
            <a:r>
              <a:rPr lang="en-US" sz="2400" dirty="0" smtClean="0"/>
              <a:t> provision required completion of report and IHS to address equity issues as a result of the findings</a:t>
            </a:r>
          </a:p>
          <a:p>
            <a:pPr marL="0" indent="0">
              <a:buNone/>
            </a:pPr>
            <a:endParaRPr lang="en-US" sz="2400" dirty="0" smtClean="0"/>
          </a:p>
          <a:p>
            <a:pPr marL="0" indent="0">
              <a:buNone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96097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/>
              <a:t>GAO Report Summary</a:t>
            </a:r>
            <a:endParaRPr lang="en-US" sz="4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Analyzed 2000 –2010 CHS base </a:t>
            </a:r>
            <a:r>
              <a:rPr lang="en-US" sz="2800" dirty="0"/>
              <a:t>budgets and user population </a:t>
            </a:r>
            <a:r>
              <a:rPr lang="en-US" sz="2800" dirty="0" smtClean="0"/>
              <a:t>data</a:t>
            </a:r>
            <a:endParaRPr lang="en-US" sz="2800" dirty="0"/>
          </a:p>
          <a:p>
            <a:r>
              <a:rPr lang="en-US" sz="2800" dirty="0"/>
              <a:t>Data used to calculate per capita estimates for CHS and Direct Care </a:t>
            </a:r>
          </a:p>
          <a:p>
            <a:pPr lvl="1"/>
            <a:r>
              <a:rPr lang="en-US" sz="2400" dirty="0" smtClean="0"/>
              <a:t>Findings presented how </a:t>
            </a:r>
            <a:r>
              <a:rPr lang="en-US" sz="2400" dirty="0" err="1" smtClean="0"/>
              <a:t>IHS’s</a:t>
            </a:r>
            <a:r>
              <a:rPr lang="en-US" sz="2400" dirty="0" smtClean="0"/>
              <a:t> </a:t>
            </a:r>
            <a:r>
              <a:rPr lang="en-US" sz="2400" dirty="0"/>
              <a:t>allocation of CHS funding varied across IHS </a:t>
            </a:r>
            <a:r>
              <a:rPr lang="en-US" sz="2400" dirty="0" smtClean="0"/>
              <a:t>areas</a:t>
            </a:r>
            <a:endParaRPr lang="en-US" sz="2400" dirty="0"/>
          </a:p>
          <a:p>
            <a:pPr lvl="1"/>
            <a:r>
              <a:rPr lang="en-US" sz="2400" dirty="0"/>
              <a:t>What steps IHS has taken to address funding variation within the CHS program</a:t>
            </a:r>
          </a:p>
          <a:p>
            <a:r>
              <a:rPr lang="en-US" sz="2800" dirty="0" smtClean="0"/>
              <a:t>Report included two key recommendations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577743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/>
              <a:t>Summary of GAO Findings</a:t>
            </a:r>
            <a:endParaRPr lang="en-US" sz="4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0" y="1861464"/>
            <a:ext cx="7162800" cy="4525963"/>
          </a:xfrm>
        </p:spPr>
        <p:txBody>
          <a:bodyPr>
            <a:normAutofit lnSpcReduction="1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sz="2800" dirty="0"/>
              <a:t>GAO “suggests” Congress consider requiring IHS to develop and use a new method to allocate all CHS program funds to account for variations across areas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/>
              <a:t>GAO recommends IHS use actual counts of CHS users in methods for allocating CHS funds </a:t>
            </a:r>
            <a:endParaRPr lang="en-US" sz="2800" dirty="0" smtClean="0"/>
          </a:p>
          <a:p>
            <a:pPr marL="0" indent="0">
              <a:buNone/>
            </a:pPr>
            <a:endParaRPr lang="en-US" sz="2800" dirty="0"/>
          </a:p>
          <a:p>
            <a:r>
              <a:rPr lang="en-US" sz="2800" dirty="0" smtClean="0"/>
              <a:t>CHS Workgroup discussed these recommendations at length in Denver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815964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CHS Denver Meeting 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sz="2400" dirty="0" smtClean="0"/>
              <a:t>Recommend current formula remain the same until additional data is available to evaluate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400" dirty="0" smtClean="0"/>
              <a:t>Resource Disparity Report due to Congress (</a:t>
            </a:r>
            <a:r>
              <a:rPr lang="en-US" sz="2400" dirty="0" err="1" smtClean="0"/>
              <a:t>IHCIA</a:t>
            </a:r>
            <a:r>
              <a:rPr lang="en-US" sz="2400" dirty="0" smtClean="0"/>
              <a:t>, </a:t>
            </a:r>
            <a:r>
              <a:rPr lang="en-US" sz="2400" dirty="0" err="1" smtClean="0"/>
              <a:t>FDI</a:t>
            </a:r>
            <a:r>
              <a:rPr lang="en-US" sz="2400" dirty="0" smtClean="0"/>
              <a:t> requirement)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400" dirty="0" smtClean="0"/>
              <a:t>Once report is available than CHS workgroup to reconvene to evaluate findings and how it correlates to CHS formula?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400" dirty="0" smtClean="0"/>
              <a:t>CHS formula discussion issues:</a:t>
            </a:r>
          </a:p>
          <a:p>
            <a:pPr marL="914400" lvl="1" indent="-514350"/>
            <a:r>
              <a:rPr lang="en-US" sz="2000" dirty="0" smtClean="0"/>
              <a:t>Program increases based on CHS Users vs. All Users</a:t>
            </a:r>
          </a:p>
          <a:p>
            <a:pPr marL="914400" lvl="1" indent="-514350"/>
            <a:r>
              <a:rPr lang="en-US" sz="2000" dirty="0" smtClean="0"/>
              <a:t>Expand “Access to Care” (Hospital) Component:  mileage, driving time, tiered system, 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400" dirty="0" smtClean="0"/>
              <a:t>Other Issues: ND/SD </a:t>
            </a:r>
            <a:r>
              <a:rPr lang="en-US" sz="2400" dirty="0" err="1" smtClean="0"/>
              <a:t>CHSDA</a:t>
            </a:r>
            <a:r>
              <a:rPr lang="en-US" sz="2400" dirty="0" smtClean="0"/>
              <a:t> expansion, </a:t>
            </a:r>
            <a:r>
              <a:rPr lang="en-US" sz="2400" dirty="0" err="1" smtClean="0"/>
              <a:t>MLR</a:t>
            </a:r>
            <a:r>
              <a:rPr lang="en-US" sz="2400" dirty="0" smtClean="0"/>
              <a:t> non-hospital services, CHEF threshold</a:t>
            </a:r>
          </a:p>
          <a:p>
            <a:pPr marL="514350" indent="-514350">
              <a:buFont typeface="+mj-lt"/>
              <a:buAutoNum type="arabicPeriod"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035409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Gathering Wisdom Presentation - May 26, 201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Gathering Wisdom Presentation - May 26, 2011</Template>
  <TotalTime>5922</TotalTime>
  <Words>511</Words>
  <Application>Microsoft Office PowerPoint</Application>
  <PresentationFormat>On-screen Show (4:3)</PresentationFormat>
  <Paragraphs>69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Gathering Wisdom Presentation - May 26, 2011</vt:lpstr>
      <vt:lpstr>Legislative &amp; Policy Update </vt:lpstr>
      <vt:lpstr>Overview </vt:lpstr>
      <vt:lpstr>Oregon Uncompensated Care</vt:lpstr>
      <vt:lpstr>WA Uncompensated Care </vt:lpstr>
      <vt:lpstr>2013 Legislative Plan </vt:lpstr>
      <vt:lpstr>Contract Health Services Workgroup</vt:lpstr>
      <vt:lpstr>GAO Report Summary</vt:lpstr>
      <vt:lpstr>Summary of GAO Findings</vt:lpstr>
      <vt:lpstr>CHS Denver Meeting Summary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Legislative Update   NPAIHB Quarterly Board Meeting  Thunder Valley Casino Resort Lincoln, CA</dc:title>
  <dc:creator>jroberts</dc:creator>
  <cp:lastModifiedBy>Jim Roberts</cp:lastModifiedBy>
  <cp:revision>202</cp:revision>
  <dcterms:created xsi:type="dcterms:W3CDTF">2011-07-14T14:04:56Z</dcterms:created>
  <dcterms:modified xsi:type="dcterms:W3CDTF">2013-04-17T15:25:13Z</dcterms:modified>
</cp:coreProperties>
</file>