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696" r:id="rId2"/>
  </p:sldMasterIdLst>
  <p:notesMasterIdLst>
    <p:notesMasterId r:id="rId12"/>
  </p:notesMasterIdLst>
  <p:sldIdLst>
    <p:sldId id="256" r:id="rId3"/>
    <p:sldId id="303" r:id="rId4"/>
    <p:sldId id="286" r:id="rId5"/>
    <p:sldId id="315" r:id="rId6"/>
    <p:sldId id="290" r:id="rId7"/>
    <p:sldId id="339" r:id="rId8"/>
    <p:sldId id="346" r:id="rId9"/>
    <p:sldId id="340" r:id="rId10"/>
    <p:sldId id="272" r:id="rId1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777" autoAdjust="0"/>
    <p:restoredTop sz="89693" autoAdjust="0"/>
  </p:normalViewPr>
  <p:slideViewPr>
    <p:cSldViewPr>
      <p:cViewPr varScale="1">
        <p:scale>
          <a:sx n="60" d="100"/>
          <a:sy n="60" d="100"/>
        </p:scale>
        <p:origin x="-91" y="-104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0"/>
    <c:plotArea>
      <c:layout>
        <c:manualLayout>
          <c:layoutTarget val="inner"/>
          <c:xMode val="edge"/>
          <c:yMode val="edge"/>
          <c:x val="0.29135977516339334"/>
          <c:y val="0.12853313079884318"/>
          <c:w val="0.63401843794234014"/>
          <c:h val="0.76936633834815982"/>
        </c:manualLayout>
      </c:layout>
      <c:barChart>
        <c:barDir val="col"/>
        <c:grouping val="stacked"/>
        <c:varyColors val="0"/>
        <c:ser>
          <c:idx val="0"/>
          <c:order val="0"/>
          <c:tx>
            <c:strRef>
              <c:f>Sheet1!$A$2</c:f>
              <c:strCache>
                <c:ptCount val="1"/>
                <c:pt idx="0">
                  <c:v>Services Base</c:v>
                </c:pt>
              </c:strCache>
            </c:strRef>
          </c:tx>
          <c:spPr>
            <a:solidFill>
              <a:srgbClr val="3366FF"/>
            </a:solidFill>
            <a:ln>
              <a:solidFill>
                <a:schemeClr val="tx1"/>
              </a:solidFill>
            </a:ln>
          </c:spPr>
          <c:invertIfNegative val="0"/>
          <c:cat>
            <c:numRef>
              <c:f>Sheet1!$B$1</c:f>
              <c:numCache>
                <c:formatCode>General</c:formatCode>
                <c:ptCount val="1"/>
              </c:numCache>
            </c:numRef>
          </c:cat>
          <c:val>
            <c:numRef>
              <c:f>Sheet1!$B$2</c:f>
              <c:numCache>
                <c:formatCode>"$"#,##0.0_);[Red]\("$"#,##0.0\)</c:formatCode>
                <c:ptCount val="1"/>
                <c:pt idx="0">
                  <c:v>246.7</c:v>
                </c:pt>
              </c:numCache>
            </c:numRef>
          </c:val>
        </c:ser>
        <c:ser>
          <c:idx val="5"/>
          <c:order val="1"/>
          <c:tx>
            <c:strRef>
              <c:f>Sheet1!#REF!</c:f>
              <c:strCache>
                <c:ptCount val="1"/>
                <c:pt idx="0">
                  <c:v>#REF!</c:v>
                </c:pt>
              </c:strCache>
            </c:strRef>
          </c:tx>
          <c:spPr>
            <a:solidFill>
              <a:srgbClr val="66CCFF"/>
            </a:solidFill>
            <a:ln>
              <a:solidFill>
                <a:schemeClr val="tx1"/>
              </a:solidFill>
            </a:ln>
          </c:spPr>
          <c:invertIfNegative val="0"/>
          <c:cat>
            <c:numRef>
              <c:f>Sheet1!$B$1</c:f>
              <c:numCache>
                <c:formatCode>General</c:formatCode>
                <c:ptCount val="1"/>
              </c:numCache>
            </c:numRef>
          </c:cat>
          <c:val>
            <c:numRef>
              <c:f>Sheet1!#REF!</c:f>
              <c:numCache>
                <c:formatCode>General</c:formatCode>
                <c:ptCount val="1"/>
                <c:pt idx="0">
                  <c:v>1</c:v>
                </c:pt>
              </c:numCache>
            </c:numRef>
          </c:val>
        </c:ser>
        <c:ser>
          <c:idx val="6"/>
          <c:order val="2"/>
          <c:tx>
            <c:strRef>
              <c:f>Sheet1!#REF!</c:f>
              <c:strCache>
                <c:ptCount val="1"/>
                <c:pt idx="0">
                  <c:v>#REF!</c:v>
                </c:pt>
              </c:strCache>
            </c:strRef>
          </c:tx>
          <c:spPr>
            <a:solidFill>
              <a:srgbClr val="008000"/>
            </a:solidFill>
            <a:ln>
              <a:solidFill>
                <a:schemeClr val="tx1"/>
              </a:solidFill>
            </a:ln>
          </c:spPr>
          <c:invertIfNegative val="0"/>
          <c:cat>
            <c:numRef>
              <c:f>Sheet1!$B$1</c:f>
              <c:numCache>
                <c:formatCode>General</c:formatCode>
                <c:ptCount val="1"/>
              </c:numCache>
            </c:numRef>
          </c:cat>
          <c:val>
            <c:numRef>
              <c:f>Sheet1!#REF!</c:f>
              <c:numCache>
                <c:formatCode>General</c:formatCode>
                <c:ptCount val="1"/>
                <c:pt idx="0">
                  <c:v>1</c:v>
                </c:pt>
              </c:numCache>
            </c:numRef>
          </c:val>
        </c:ser>
        <c:ser>
          <c:idx val="4"/>
          <c:order val="3"/>
          <c:tx>
            <c:strRef>
              <c:f>Sheet1!$A$3</c:f>
              <c:strCache>
                <c:ptCount val="1"/>
                <c:pt idx="0">
                  <c:v>Facilities Increments</c:v>
                </c:pt>
              </c:strCache>
            </c:strRef>
          </c:tx>
          <c:spPr>
            <a:solidFill>
              <a:srgbClr val="92D050"/>
            </a:solidFill>
            <a:ln>
              <a:solidFill>
                <a:schemeClr val="tx1"/>
              </a:solidFill>
            </a:ln>
          </c:spPr>
          <c:invertIfNegative val="0"/>
          <c:cat>
            <c:numRef>
              <c:f>Sheet1!$B$1</c:f>
              <c:numCache>
                <c:formatCode>General</c:formatCode>
                <c:ptCount val="1"/>
              </c:numCache>
            </c:numRef>
          </c:cat>
          <c:val>
            <c:numRef>
              <c:f>Sheet1!$B$3</c:f>
              <c:numCache>
                <c:formatCode>"$"#,##0.0_);[Red]\("$"#,##0.0\)</c:formatCode>
                <c:ptCount val="1"/>
                <c:pt idx="0">
                  <c:v>11.5</c:v>
                </c:pt>
              </c:numCache>
            </c:numRef>
          </c:val>
        </c:ser>
        <c:ser>
          <c:idx val="3"/>
          <c:order val="4"/>
          <c:tx>
            <c:strRef>
              <c:f>Sheet1!$A$4</c:f>
              <c:strCache>
                <c:ptCount val="1"/>
                <c:pt idx="0">
                  <c:v>Diabetes</c:v>
                </c:pt>
              </c:strCache>
            </c:strRef>
          </c:tx>
          <c:spPr>
            <a:solidFill>
              <a:srgbClr val="CC99FF"/>
            </a:solidFill>
            <a:ln>
              <a:solidFill>
                <a:schemeClr val="tx1"/>
              </a:solidFill>
            </a:ln>
          </c:spPr>
          <c:invertIfNegative val="0"/>
          <c:cat>
            <c:numRef>
              <c:f>Sheet1!$B$1</c:f>
              <c:numCache>
                <c:formatCode>General</c:formatCode>
                <c:ptCount val="1"/>
              </c:numCache>
            </c:numRef>
          </c:cat>
          <c:val>
            <c:numRef>
              <c:f>Sheet1!$B$4</c:f>
              <c:numCache>
                <c:formatCode>"$"#,##0.0_);[Red]\("$"#,##0.0\)</c:formatCode>
                <c:ptCount val="1"/>
                <c:pt idx="0">
                  <c:v>1.243776</c:v>
                </c:pt>
              </c:numCache>
            </c:numRef>
          </c:val>
        </c:ser>
        <c:ser>
          <c:idx val="1"/>
          <c:order val="5"/>
          <c:tx>
            <c:strRef>
              <c:f>Sheet1!$A$5</c:f>
              <c:strCache>
                <c:ptCount val="1"/>
                <c:pt idx="0">
                  <c:v>Collections</c:v>
                </c:pt>
              </c:strCache>
            </c:strRef>
          </c:tx>
          <c:spPr>
            <a:solidFill>
              <a:srgbClr val="FFC000"/>
            </a:solidFill>
            <a:ln>
              <a:solidFill>
                <a:schemeClr val="tx1"/>
              </a:solidFill>
            </a:ln>
          </c:spPr>
          <c:invertIfNegative val="0"/>
          <c:cat>
            <c:numRef>
              <c:f>Sheet1!$B$1</c:f>
              <c:numCache>
                <c:formatCode>General</c:formatCode>
                <c:ptCount val="1"/>
              </c:numCache>
            </c:numRef>
          </c:cat>
          <c:val>
            <c:numRef>
              <c:f>Sheet1!$B$5</c:f>
              <c:numCache>
                <c:formatCode>"$"#,##0.0_);[Red]\("$"#,##0.0\)</c:formatCode>
                <c:ptCount val="1"/>
                <c:pt idx="0">
                  <c:v>15</c:v>
                </c:pt>
              </c:numCache>
            </c:numRef>
          </c:val>
        </c:ser>
        <c:dLbls>
          <c:showLegendKey val="0"/>
          <c:showVal val="0"/>
          <c:showCatName val="0"/>
          <c:showSerName val="0"/>
          <c:showPercent val="0"/>
          <c:showBubbleSize val="0"/>
        </c:dLbls>
        <c:gapWidth val="30"/>
        <c:overlap val="100"/>
        <c:serLines/>
        <c:axId val="78173312"/>
        <c:axId val="78174848"/>
      </c:barChart>
      <c:catAx>
        <c:axId val="78173312"/>
        <c:scaling>
          <c:orientation val="minMax"/>
        </c:scaling>
        <c:delete val="0"/>
        <c:axPos val="b"/>
        <c:numFmt formatCode="General" sourceLinked="1"/>
        <c:majorTickMark val="out"/>
        <c:minorTickMark val="none"/>
        <c:tickLblPos val="nextTo"/>
        <c:txPr>
          <a:bodyPr rot="0" vert="horz"/>
          <a:lstStyle/>
          <a:p>
            <a:pPr>
              <a:defRPr/>
            </a:pPr>
            <a:endParaRPr lang="en-US"/>
          </a:p>
        </c:txPr>
        <c:crossAx val="78174848"/>
        <c:crosses val="autoZero"/>
        <c:auto val="1"/>
        <c:lblAlgn val="ctr"/>
        <c:lblOffset val="100"/>
        <c:noMultiLvlLbl val="0"/>
      </c:catAx>
      <c:valAx>
        <c:axId val="78174848"/>
        <c:scaling>
          <c:orientation val="minMax"/>
          <c:max val="300"/>
          <c:min val="0"/>
        </c:scaling>
        <c:delete val="0"/>
        <c:axPos val="l"/>
        <c:numFmt formatCode="\$#,##0" sourceLinked="0"/>
        <c:majorTickMark val="out"/>
        <c:minorTickMark val="none"/>
        <c:tickLblPos val="nextTo"/>
        <c:txPr>
          <a:bodyPr rot="0" vert="horz"/>
          <a:lstStyle/>
          <a:p>
            <a:pPr>
              <a:defRPr/>
            </a:pPr>
            <a:endParaRPr lang="en-US"/>
          </a:p>
        </c:txPr>
        <c:crossAx val="78173312"/>
        <c:crosses val="autoZero"/>
        <c:crossBetween val="between"/>
        <c:minorUnit val="50"/>
      </c:valAx>
    </c:plotArea>
    <c:plotVisOnly val="1"/>
    <c:dispBlanksAs val="gap"/>
    <c:showDLblsOverMax val="0"/>
  </c:chart>
  <c:txPr>
    <a:bodyPr/>
    <a:lstStyle/>
    <a:p>
      <a:pPr>
        <a:defRPr sz="1399">
          <a:latin typeface="Arial Narrow" pitchFamily="34" charset="0"/>
        </a:defRPr>
      </a:pPr>
      <a:endParaRPr lang="en-US"/>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8.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5" y="0"/>
            <a:ext cx="3038649" cy="465138"/>
          </a:xfrm>
          <a:prstGeom prst="rect">
            <a:avLst/>
          </a:prstGeom>
        </p:spPr>
        <p:txBody>
          <a:bodyPr vert="horz" lIns="91430" tIns="45715" rIns="91430" bIns="45715" rtlCol="0"/>
          <a:lstStyle>
            <a:lvl1pPr algn="l">
              <a:defRPr sz="1200"/>
            </a:lvl1pPr>
          </a:lstStyle>
          <a:p>
            <a:endParaRPr lang="en-US" dirty="0"/>
          </a:p>
        </p:txBody>
      </p:sp>
      <p:sp>
        <p:nvSpPr>
          <p:cNvPr id="3" name="Date Placeholder 2"/>
          <p:cNvSpPr>
            <a:spLocks noGrp="1"/>
          </p:cNvSpPr>
          <p:nvPr>
            <p:ph type="dt" idx="1"/>
          </p:nvPr>
        </p:nvSpPr>
        <p:spPr>
          <a:xfrm>
            <a:off x="3970134" y="0"/>
            <a:ext cx="3038648" cy="465138"/>
          </a:xfrm>
          <a:prstGeom prst="rect">
            <a:avLst/>
          </a:prstGeom>
        </p:spPr>
        <p:txBody>
          <a:bodyPr vert="horz" lIns="91430" tIns="45715" rIns="91430" bIns="45715" rtlCol="0"/>
          <a:lstStyle>
            <a:lvl1pPr algn="r">
              <a:defRPr sz="1200"/>
            </a:lvl1pPr>
          </a:lstStyle>
          <a:p>
            <a:fld id="{A78A9759-1886-4F1C-BD7E-1DACA9D8593C}" type="datetimeFigureOut">
              <a:rPr lang="en-US" smtClean="0"/>
              <a:t>4/12/2013</a:t>
            </a:fld>
            <a:endParaRPr lang="en-US" dirty="0"/>
          </a:p>
        </p:txBody>
      </p:sp>
      <p:sp>
        <p:nvSpPr>
          <p:cNvPr id="4" name="Slide Image Placeholder 3"/>
          <p:cNvSpPr>
            <a:spLocks noGrp="1" noRot="1" noChangeAspect="1"/>
          </p:cNvSpPr>
          <p:nvPr>
            <p:ph type="sldImg" idx="2"/>
          </p:nvPr>
        </p:nvSpPr>
        <p:spPr>
          <a:xfrm>
            <a:off x="1181100" y="696913"/>
            <a:ext cx="4649788" cy="3486150"/>
          </a:xfrm>
          <a:prstGeom prst="rect">
            <a:avLst/>
          </a:prstGeom>
          <a:noFill/>
          <a:ln w="12700">
            <a:solidFill>
              <a:prstClr val="black"/>
            </a:solidFill>
          </a:ln>
        </p:spPr>
        <p:txBody>
          <a:bodyPr vert="horz" lIns="91430" tIns="45715" rIns="91430" bIns="45715" rtlCol="0" anchor="ctr"/>
          <a:lstStyle/>
          <a:p>
            <a:endParaRPr lang="en-US" dirty="0"/>
          </a:p>
        </p:txBody>
      </p:sp>
      <p:sp>
        <p:nvSpPr>
          <p:cNvPr id="5" name="Notes Placeholder 4"/>
          <p:cNvSpPr>
            <a:spLocks noGrp="1"/>
          </p:cNvSpPr>
          <p:nvPr>
            <p:ph type="body" sz="quarter" idx="3"/>
          </p:nvPr>
        </p:nvSpPr>
        <p:spPr>
          <a:xfrm>
            <a:off x="701848" y="4416432"/>
            <a:ext cx="5608320" cy="4183063"/>
          </a:xfrm>
          <a:prstGeom prst="rect">
            <a:avLst/>
          </a:prstGeom>
        </p:spPr>
        <p:txBody>
          <a:bodyPr vert="horz" lIns="91430" tIns="45715" rIns="91430" bIns="45715"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5" y="8829675"/>
            <a:ext cx="3038649" cy="465138"/>
          </a:xfrm>
          <a:prstGeom prst="rect">
            <a:avLst/>
          </a:prstGeom>
        </p:spPr>
        <p:txBody>
          <a:bodyPr vert="horz" lIns="91430" tIns="45715" rIns="91430" bIns="45715"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134" y="8829675"/>
            <a:ext cx="3038648" cy="465138"/>
          </a:xfrm>
          <a:prstGeom prst="rect">
            <a:avLst/>
          </a:prstGeom>
        </p:spPr>
        <p:txBody>
          <a:bodyPr vert="horz" lIns="91430" tIns="45715" rIns="91430" bIns="45715" rtlCol="0" anchor="b"/>
          <a:lstStyle>
            <a:lvl1pPr algn="r">
              <a:defRPr sz="1200"/>
            </a:lvl1pPr>
          </a:lstStyle>
          <a:p>
            <a:fld id="{C85B0A02-D819-448E-8BCA-1DD395A4E017}" type="slidenum">
              <a:rPr lang="en-US" smtClean="0"/>
              <a:t>‹#›</a:t>
            </a:fld>
            <a:endParaRPr lang="en-US" dirty="0"/>
          </a:p>
        </p:txBody>
      </p:sp>
    </p:spTree>
    <p:extLst>
      <p:ext uri="{BB962C8B-B14F-4D97-AF65-F5344CB8AC3E}">
        <p14:creationId xmlns:p14="http://schemas.microsoft.com/office/powerpoint/2010/main" val="40138362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t>1</a:t>
            </a:fld>
            <a:endParaRPr lang="en-US" dirty="0"/>
          </a:p>
        </p:txBody>
      </p:sp>
    </p:spTree>
    <p:extLst>
      <p:ext uri="{BB962C8B-B14F-4D97-AF65-F5344CB8AC3E}">
        <p14:creationId xmlns:p14="http://schemas.microsoft.com/office/powerpoint/2010/main" val="24884559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t>2</a:t>
            </a:fld>
            <a:endParaRPr lang="en-US" dirty="0"/>
          </a:p>
        </p:txBody>
      </p:sp>
    </p:spTree>
    <p:extLst>
      <p:ext uri="{BB962C8B-B14F-4D97-AF65-F5344CB8AC3E}">
        <p14:creationId xmlns:p14="http://schemas.microsoft.com/office/powerpoint/2010/main" val="16639746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t>3</a:t>
            </a:fld>
            <a:endParaRPr lang="en-US" dirty="0"/>
          </a:p>
        </p:txBody>
      </p:sp>
    </p:spTree>
    <p:extLst>
      <p:ext uri="{BB962C8B-B14F-4D97-AF65-F5344CB8AC3E}">
        <p14:creationId xmlns:p14="http://schemas.microsoft.com/office/powerpoint/2010/main" val="32078323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16639746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t>5</a:t>
            </a:fld>
            <a:endParaRPr lang="en-US" dirty="0"/>
          </a:p>
        </p:txBody>
      </p:sp>
    </p:spTree>
    <p:extLst>
      <p:ext uri="{BB962C8B-B14F-4D97-AF65-F5344CB8AC3E}">
        <p14:creationId xmlns:p14="http://schemas.microsoft.com/office/powerpoint/2010/main" val="25548299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t>6</a:t>
            </a:fld>
            <a:endParaRPr lang="en-US" dirty="0"/>
          </a:p>
        </p:txBody>
      </p:sp>
    </p:spTree>
    <p:extLst>
      <p:ext uri="{BB962C8B-B14F-4D97-AF65-F5344CB8AC3E}">
        <p14:creationId xmlns:p14="http://schemas.microsoft.com/office/powerpoint/2010/main" val="39063467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D20666-D206-4B11-8BA6-1900965D08C7}" type="slidenum">
              <a:rPr lang="en-US" smtClean="0">
                <a:solidFill>
                  <a:prstClr val="black"/>
                </a:solidFill>
              </a:rPr>
              <a:pPr/>
              <a:t>7</a:t>
            </a:fld>
            <a:endParaRPr lang="en-US" dirty="0">
              <a:solidFill>
                <a:prstClr val="black"/>
              </a:solidFill>
            </a:endParaRPr>
          </a:p>
        </p:txBody>
      </p:sp>
    </p:spTree>
    <p:extLst>
      <p:ext uri="{BB962C8B-B14F-4D97-AF65-F5344CB8AC3E}">
        <p14:creationId xmlns:p14="http://schemas.microsoft.com/office/powerpoint/2010/main" val="4948944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t>8</a:t>
            </a:fld>
            <a:endParaRPr lang="en-US" dirty="0"/>
          </a:p>
        </p:txBody>
      </p:sp>
    </p:spTree>
    <p:extLst>
      <p:ext uri="{BB962C8B-B14F-4D97-AF65-F5344CB8AC3E}">
        <p14:creationId xmlns:p14="http://schemas.microsoft.com/office/powerpoint/2010/main" val="25548299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t>9</a:t>
            </a:fld>
            <a:endParaRPr lang="en-US" dirty="0"/>
          </a:p>
        </p:txBody>
      </p:sp>
    </p:spTree>
    <p:extLst>
      <p:ext uri="{BB962C8B-B14F-4D97-AF65-F5344CB8AC3E}">
        <p14:creationId xmlns:p14="http://schemas.microsoft.com/office/powerpoint/2010/main" val="205900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2D985E49-3E3E-4FCA-B03B-5CEE78AEC2E8}" type="datetimeFigureOut">
              <a:rPr lang="en-US" smtClean="0"/>
              <a:t>4/12/2013</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29" name="Slide Number Placeholder 28"/>
          <p:cNvSpPr>
            <a:spLocks noGrp="1"/>
          </p:cNvSpPr>
          <p:nvPr>
            <p:ph type="sldNum" sz="quarter" idx="12"/>
          </p:nvPr>
        </p:nvSpPr>
        <p:spPr/>
        <p:txBody>
          <a:bodyPr/>
          <a:lstStyle/>
          <a:p>
            <a:fld id="{D6637991-C83F-4E28-985A-DA5670F7A21B}" type="slidenum">
              <a:rPr lang="en-US" smtClean="0"/>
              <a:t>‹#›</a:t>
            </a:fld>
            <a:endParaRPr lang="en-US" dirty="0"/>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985E49-3E3E-4FCA-B03B-5CEE78AEC2E8}" type="datetimeFigureOut">
              <a:rPr lang="en-US" smtClean="0"/>
              <a:t>4/12/2013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985E49-3E3E-4FCA-B03B-5CEE78AEC2E8}" type="datetimeFigureOut">
              <a:rPr lang="en-US" smtClean="0"/>
              <a:t>4/12/2013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BCC93D0-0C79-46B0-9538-01C90D0ACD41}"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616123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ACB3F96-B46D-46FD-9879-4F73BBE6B2C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1317729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34D86BB-1FF7-4577-A4B3-A377EC645F21}"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3784330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01AEBC8D-FB6E-4EC6-ADAD-D29D697D872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222510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950C8E83-F5D7-4864-894F-D13BA0009213}"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1279932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9D650E03-AE43-47A8-A624-59FBBBA2296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5358718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C76DB68-918B-4916-B066-3DCB7C7B5B9F}"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1749105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D5268EC5-99F7-4A96-9F77-46AF2B53E3D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7284719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985E49-3E3E-4FCA-B03B-5CEE78AEC2E8}" type="datetimeFigureOut">
              <a:rPr lang="en-US" smtClean="0"/>
              <a:t>4/12/2013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62D8308-7741-4C59-83A0-8F04D13E107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8732120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9D096A0-B503-422F-9F86-C15B15C6DAD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49449205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829BEB-5D11-4A3A-90BF-0DCEA9FFFFD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011845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D985E49-3E3E-4FCA-B03B-5CEE78AEC2E8}" type="datetimeFigureOut">
              <a:rPr lang="en-US" smtClean="0"/>
              <a:t>4/12/2013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924800" y="6416675"/>
            <a:ext cx="762000" cy="365125"/>
          </a:xfrm>
        </p:spPr>
        <p:txBody>
          <a:bodyPr/>
          <a:lstStyle/>
          <a:p>
            <a:fld id="{D6637991-C83F-4E28-985A-DA5670F7A21B}" type="slidenum">
              <a:rPr lang="en-US" smtClean="0"/>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D985E49-3E3E-4FCA-B03B-5CEE78AEC2E8}" type="datetimeFigureOut">
              <a:rPr lang="en-US" smtClean="0"/>
              <a:t>4/12/2013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D985E49-3E3E-4FCA-B03B-5CEE78AEC2E8}" type="datetimeFigureOut">
              <a:rPr lang="en-US" smtClean="0"/>
              <a:t>4/12/2013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D985E49-3E3E-4FCA-B03B-5CEE78AEC2E8}" type="datetimeFigureOut">
              <a:rPr lang="en-US" smtClean="0"/>
              <a:t>4/12/2013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985E49-3E3E-4FCA-B03B-5CEE78AEC2E8}" type="datetimeFigureOut">
              <a:rPr lang="en-US" smtClean="0"/>
              <a:t>4/12/2013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D985E49-3E3E-4FCA-B03B-5CEE78AEC2E8}" type="datetimeFigureOut">
              <a:rPr lang="en-US" smtClean="0"/>
              <a:t>4/12/2013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dirty="0"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D985E49-3E3E-4FCA-B03B-5CEE78AEC2E8}" type="datetimeFigureOut">
              <a:rPr lang="en-US" smtClean="0"/>
              <a:t>4/12/2013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2D985E49-3E3E-4FCA-B03B-5CEE78AEC2E8}" type="datetimeFigureOut">
              <a:rPr lang="en-US" smtClean="0"/>
              <a:t>4/12/2013</a:t>
            </a:fld>
            <a:endParaRPr lang="en-US" dirty="0"/>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dirty="0"/>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D6637991-C83F-4E28-985A-DA5670F7A21B}" type="slidenum">
              <a:rPr lang="en-US" smtClean="0"/>
              <a:t>‹#›</a:t>
            </a:fld>
            <a:endParaRPr lang="en-US" dirty="0"/>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fontAlgn="base">
              <a:spcBef>
                <a:spcPct val="0"/>
              </a:spcBef>
              <a:spcAft>
                <a:spcPct val="0"/>
              </a:spcAft>
              <a:defRPr/>
            </a:pPr>
            <a:endParaRPr lang="en-US" dirty="0">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fontAlgn="base">
              <a:spcBef>
                <a:spcPct val="0"/>
              </a:spcBef>
              <a:spcAft>
                <a:spcPct val="0"/>
              </a:spcAft>
              <a:defRPr/>
            </a:pPr>
            <a:endParaRPr lang="en-US" dirty="0">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fontAlgn="base">
              <a:spcBef>
                <a:spcPct val="0"/>
              </a:spcBef>
              <a:spcAft>
                <a:spcPct val="0"/>
              </a:spcAft>
              <a:defRPr/>
            </a:pPr>
            <a:fld id="{DCDBE8FA-2E93-44ED-8A23-DFCDCAEBB491}" type="slidenum">
              <a:rPr lang="en-US">
                <a:solidFill>
                  <a:srgbClr val="000000"/>
                </a:solidFill>
              </a:rPr>
              <a:pPr fontAlgn="base">
                <a:spcBef>
                  <a:spcPct val="0"/>
                </a:spcBef>
                <a:spcAft>
                  <a:spcPct val="0"/>
                </a:spcAft>
                <a:defRPr/>
              </a:pPr>
              <a:t>‹#›</a:t>
            </a:fld>
            <a:endParaRPr lang="en-US" dirty="0">
              <a:solidFill>
                <a:srgbClr val="000000"/>
              </a:solidFill>
            </a:endParaRPr>
          </a:p>
        </p:txBody>
      </p:sp>
    </p:spTree>
    <p:extLst>
      <p:ext uri="{BB962C8B-B14F-4D97-AF65-F5344CB8AC3E}">
        <p14:creationId xmlns:p14="http://schemas.microsoft.com/office/powerpoint/2010/main" val="128389743"/>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7.emf"/><Relationship Id="rId5" Type="http://schemas.openxmlformats.org/officeDocument/2006/relationships/image" Target="../media/image6.png"/><Relationship Id="rId4" Type="http://schemas.microsoft.com/office/2007/relationships/hdphoto" Target="../media/hdphoto2.wdp"/></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6.png"/><Relationship Id="rId4" Type="http://schemas.microsoft.com/office/2007/relationships/hdphoto" Target="../media/hdphoto2.wdp"/></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6.png"/><Relationship Id="rId4" Type="http://schemas.microsoft.com/office/2007/relationships/hdphoto" Target="../media/hdphoto2.wdp"/></Relationships>
</file>

<file path=ppt/slides/_rels/slide6.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notesSlide" Target="../notesSlides/notesSlide6.xml"/><Relationship Id="rId7" Type="http://schemas.openxmlformats.org/officeDocument/2006/relationships/oleObject" Target="../embeddings/oleObject1.bin"/><Relationship Id="rId2" Type="http://schemas.openxmlformats.org/officeDocument/2006/relationships/slideLayout" Target="../slideLayouts/slideLayout3.xml"/><Relationship Id="rId1" Type="http://schemas.openxmlformats.org/officeDocument/2006/relationships/vmlDrawing" Target="../drawings/vmlDrawing1.vml"/><Relationship Id="rId6" Type="http://schemas.openxmlformats.org/officeDocument/2006/relationships/image" Target="../media/image6.png"/><Relationship Id="rId5" Type="http://schemas.microsoft.com/office/2007/relationships/hdphoto" Target="../media/hdphoto2.wdp"/><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hyperlink" Target="http://cciio.cms.gov/programs/Files/Model_QHP_Addendum_04_04_13.pdf" TargetMode="External"/><Relationship Id="rId5" Type="http://schemas.openxmlformats.org/officeDocument/2006/relationships/image" Target="../media/image6.png"/><Relationship Id="rId4" Type="http://schemas.microsoft.com/office/2007/relationships/hdphoto" Target="../media/hdphoto2.wdp"/></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image" Target="../media/image6.png"/><Relationship Id="rId4" Type="http://schemas.microsoft.com/office/2007/relationships/hdphoto" Target="../media/hdphoto2.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304800"/>
            <a:ext cx="8229600" cy="1676400"/>
          </a:xfrm>
        </p:spPr>
        <p:txBody>
          <a:bodyPr>
            <a:normAutofit fontScale="90000"/>
          </a:bodyPr>
          <a:lstStyle/>
          <a:p>
            <a:pPr algn="ctr"/>
            <a:r>
              <a:rPr lang="en-US" b="1" dirty="0">
                <a:solidFill>
                  <a:schemeClr val="bg1"/>
                </a:solidFill>
                <a:latin typeface="Arial" pitchFamily="34" charset="0"/>
                <a:cs typeface="Arial" pitchFamily="34" charset="0"/>
              </a:rPr>
              <a:t>Indian Health Service</a:t>
            </a:r>
            <a:br>
              <a:rPr lang="en-US" b="1" dirty="0">
                <a:solidFill>
                  <a:schemeClr val="bg1"/>
                </a:solidFill>
                <a:latin typeface="Arial" pitchFamily="34" charset="0"/>
                <a:cs typeface="Arial" pitchFamily="34" charset="0"/>
              </a:rPr>
            </a:br>
            <a:r>
              <a:rPr lang="en-US" b="1" dirty="0">
                <a:solidFill>
                  <a:schemeClr val="bg1"/>
                </a:solidFill>
                <a:latin typeface="Arial" pitchFamily="34" charset="0"/>
                <a:cs typeface="Arial" pitchFamily="34" charset="0"/>
              </a:rPr>
              <a:t>Portland Area Director’s Update</a:t>
            </a:r>
          </a:p>
        </p:txBody>
      </p:sp>
      <p:sp>
        <p:nvSpPr>
          <p:cNvPr id="3" name="Subtitle 2"/>
          <p:cNvSpPr>
            <a:spLocks noGrp="1"/>
          </p:cNvSpPr>
          <p:nvPr>
            <p:ph type="subTitle" idx="1"/>
          </p:nvPr>
        </p:nvSpPr>
        <p:spPr>
          <a:xfrm>
            <a:off x="685800" y="4572000"/>
            <a:ext cx="7772400" cy="1905000"/>
          </a:xfrm>
        </p:spPr>
        <p:txBody>
          <a:bodyPr>
            <a:normAutofit/>
          </a:bodyPr>
          <a:lstStyle/>
          <a:p>
            <a:pPr algn="ctr">
              <a:lnSpc>
                <a:spcPct val="80000"/>
              </a:lnSpc>
            </a:pPr>
            <a:r>
              <a:rPr lang="en-US" sz="2400" b="1" dirty="0">
                <a:solidFill>
                  <a:schemeClr val="bg1"/>
                </a:solidFill>
                <a:latin typeface="Arial" pitchFamily="34" charset="0"/>
                <a:cs typeface="Arial" pitchFamily="34" charset="0"/>
              </a:rPr>
              <a:t>Dean M </a:t>
            </a:r>
            <a:r>
              <a:rPr lang="en-US" sz="2400" b="1" dirty="0" smtClean="0">
                <a:solidFill>
                  <a:schemeClr val="bg1"/>
                </a:solidFill>
                <a:latin typeface="Arial" pitchFamily="34" charset="0"/>
                <a:cs typeface="Arial" pitchFamily="34" charset="0"/>
              </a:rPr>
              <a:t>Seyler - Area Director</a:t>
            </a:r>
            <a:endParaRPr lang="en-US" sz="2400" b="1" dirty="0">
              <a:solidFill>
                <a:schemeClr val="bg1"/>
              </a:solidFill>
              <a:latin typeface="Arial" pitchFamily="34" charset="0"/>
              <a:cs typeface="Arial" pitchFamily="34" charset="0"/>
            </a:endParaRPr>
          </a:p>
          <a:p>
            <a:pPr algn="ctr">
              <a:lnSpc>
                <a:spcPct val="80000"/>
              </a:lnSpc>
            </a:pPr>
            <a:r>
              <a:rPr lang="en-US" sz="2400" b="1" dirty="0" smtClean="0">
                <a:solidFill>
                  <a:schemeClr val="bg1"/>
                </a:solidFill>
                <a:latin typeface="Arial" pitchFamily="34" charset="0"/>
                <a:cs typeface="Arial" pitchFamily="34" charset="0"/>
              </a:rPr>
              <a:t>April 16, 2013</a:t>
            </a:r>
            <a:endParaRPr lang="en-US" sz="2400" b="1" dirty="0">
              <a:solidFill>
                <a:schemeClr val="bg1"/>
              </a:solidFill>
              <a:latin typeface="Arial" pitchFamily="34" charset="0"/>
              <a:cs typeface="Arial" pitchFamily="34" charset="0"/>
            </a:endParaRPr>
          </a:p>
          <a:p>
            <a:pPr algn="ctr">
              <a:lnSpc>
                <a:spcPct val="80000"/>
              </a:lnSpc>
              <a:defRPr/>
            </a:pPr>
            <a:r>
              <a:rPr lang="en-US" sz="2400" b="1" dirty="0" smtClean="0">
                <a:solidFill>
                  <a:schemeClr val="bg1"/>
                </a:solidFill>
                <a:latin typeface="+mj-lt"/>
              </a:rPr>
              <a:t>Quarterly </a:t>
            </a:r>
            <a:r>
              <a:rPr lang="en-US" sz="2400" b="1" dirty="0">
                <a:solidFill>
                  <a:schemeClr val="bg1"/>
                </a:solidFill>
                <a:latin typeface="+mj-lt"/>
              </a:rPr>
              <a:t>Board Meeting</a:t>
            </a:r>
          </a:p>
          <a:p>
            <a:r>
              <a:rPr lang="en-US" sz="2400" b="1" dirty="0">
                <a:solidFill>
                  <a:schemeClr val="bg1"/>
                </a:solidFill>
                <a:latin typeface="+mj-lt"/>
              </a:rPr>
              <a:t>Swinomish Casino and Lodge </a:t>
            </a:r>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12"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pic>
        <p:nvPicPr>
          <p:cNvPr id="10" name="Picture 1" descr="image001"/>
          <p:cNvPicPr>
            <a:picLocks noChangeAspect="1" noChangeArrowheads="1"/>
          </p:cNvPicPr>
          <p:nvPr/>
        </p:nvPicPr>
        <p:blipFill>
          <a:blip r:embed="rId3">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4846320" y="2362200"/>
            <a:ext cx="1478280" cy="1478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626028" y="2346960"/>
            <a:ext cx="1662664" cy="1493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737328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6934200" cy="1477962"/>
          </a:xfrm>
        </p:spPr>
        <p:txBody>
          <a:bodyPr>
            <a:normAutofit fontScale="90000"/>
          </a:bodyPr>
          <a:lstStyle/>
          <a:p>
            <a:r>
              <a:rPr lang="en-US" sz="4000" dirty="0">
                <a:solidFill>
                  <a:prstClr val="black"/>
                </a:solidFill>
              </a:rPr>
              <a:t>Renew And Strengthen Our Partnership With Tribes</a:t>
            </a:r>
            <a:r>
              <a:rPr lang="en-US" sz="4800" dirty="0">
                <a:solidFill>
                  <a:prstClr val="black"/>
                </a:solidFill>
              </a:rPr>
              <a:t/>
            </a:r>
            <a:br>
              <a:rPr lang="en-US" sz="4800" dirty="0">
                <a:solidFill>
                  <a:prstClr val="black"/>
                </a:solidFill>
              </a:rPr>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28600" y="1600200"/>
            <a:ext cx="8686800" cy="470916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endParaRPr lang="en-US" sz="2400" b="1" dirty="0" smtClean="0">
              <a:solidFill>
                <a:schemeClr val="bg1"/>
              </a:solidFill>
              <a:latin typeface="+mj-lt"/>
            </a:endParaRPr>
          </a:p>
          <a:p>
            <a:pPr marL="342900" indent="-342900">
              <a:buClr>
                <a:schemeClr val="bg1">
                  <a:lumMod val="75000"/>
                  <a:lumOff val="25000"/>
                </a:schemeClr>
              </a:buClr>
              <a:buFont typeface="Wingdings" pitchFamily="2" charset="2"/>
              <a:buChar char="v"/>
            </a:pPr>
            <a:r>
              <a:rPr lang="en-US" sz="2400" b="1" dirty="0" smtClean="0">
                <a:solidFill>
                  <a:schemeClr val="bg1"/>
                </a:solidFill>
                <a:latin typeface="+mj-lt"/>
              </a:rPr>
              <a:t>2013 DHHS Region 10 Tribal Consultation</a:t>
            </a:r>
          </a:p>
          <a:p>
            <a:pPr marL="1138428" lvl="1" indent="-342900">
              <a:buClr>
                <a:schemeClr val="bg1">
                  <a:lumMod val="75000"/>
                  <a:lumOff val="25000"/>
                </a:schemeClr>
              </a:buClr>
              <a:buFont typeface="Wingdings" pitchFamily="2" charset="2"/>
              <a:buChar char="v"/>
            </a:pPr>
            <a:r>
              <a:rPr lang="en-US" sz="2200" b="1" dirty="0" smtClean="0">
                <a:solidFill>
                  <a:schemeClr val="bg1"/>
                </a:solidFill>
                <a:latin typeface="+mj-lt"/>
              </a:rPr>
              <a:t>May 14</a:t>
            </a:r>
            <a:r>
              <a:rPr lang="en-US" sz="2200" b="1" baseline="30000" dirty="0" smtClean="0">
                <a:solidFill>
                  <a:schemeClr val="bg1"/>
                </a:solidFill>
                <a:latin typeface="+mj-lt"/>
              </a:rPr>
              <a:t>th</a:t>
            </a:r>
            <a:r>
              <a:rPr lang="en-US" sz="2200" b="1" dirty="0" smtClean="0">
                <a:solidFill>
                  <a:schemeClr val="bg1"/>
                </a:solidFill>
                <a:latin typeface="+mj-lt"/>
              </a:rPr>
              <a:t> – 16</a:t>
            </a:r>
            <a:r>
              <a:rPr lang="en-US" sz="2200" b="1" baseline="30000" dirty="0" smtClean="0">
                <a:solidFill>
                  <a:schemeClr val="bg1"/>
                </a:solidFill>
                <a:latin typeface="+mj-lt"/>
              </a:rPr>
              <a:t>th</a:t>
            </a:r>
            <a:endParaRPr lang="en-US" sz="2200" b="1" dirty="0" smtClean="0">
              <a:solidFill>
                <a:schemeClr val="bg1"/>
              </a:solidFill>
              <a:latin typeface="+mj-lt"/>
            </a:endParaRPr>
          </a:p>
          <a:p>
            <a:pPr marL="1138428" lvl="1" indent="-342900">
              <a:buClr>
                <a:schemeClr val="bg1">
                  <a:lumMod val="75000"/>
                  <a:lumOff val="25000"/>
                </a:schemeClr>
              </a:buClr>
              <a:buFont typeface="Wingdings" pitchFamily="2" charset="2"/>
              <a:buChar char="v"/>
            </a:pPr>
            <a:r>
              <a:rPr lang="en-US" sz="2200" b="1" dirty="0" smtClean="0">
                <a:solidFill>
                  <a:schemeClr val="bg1"/>
                </a:solidFill>
                <a:latin typeface="+mj-lt"/>
              </a:rPr>
              <a:t>Double Tree - Seattle Airport</a:t>
            </a:r>
          </a:p>
          <a:p>
            <a:pPr marL="1138428" lvl="1" indent="-342900">
              <a:buClr>
                <a:schemeClr val="bg1">
                  <a:lumMod val="75000"/>
                  <a:lumOff val="25000"/>
                </a:schemeClr>
              </a:buClr>
              <a:buFont typeface="Wingdings" pitchFamily="2" charset="2"/>
              <a:buChar char="v"/>
            </a:pPr>
            <a:endParaRPr lang="en-US" sz="2200" b="1" dirty="0" smtClean="0">
              <a:solidFill>
                <a:schemeClr val="bg1"/>
              </a:solidFill>
              <a:latin typeface="+mj-lt"/>
            </a:endParaRPr>
          </a:p>
          <a:p>
            <a:pPr marL="0">
              <a:buClr>
                <a:schemeClr val="bg1">
                  <a:lumMod val="75000"/>
                  <a:lumOff val="25000"/>
                </a:schemeClr>
              </a:buClr>
            </a:pPr>
            <a:endParaRPr lang="en-US" sz="2400" b="1" dirty="0" smtClean="0">
              <a:solidFill>
                <a:schemeClr val="bg1"/>
              </a:solidFill>
              <a:latin typeface="+mj-lt"/>
            </a:endParaRPr>
          </a:p>
          <a:p>
            <a:pPr marL="0">
              <a:buClr>
                <a:schemeClr val="bg1">
                  <a:lumMod val="75000"/>
                  <a:lumOff val="25000"/>
                </a:schemeClr>
              </a:buClr>
            </a:pPr>
            <a:endParaRPr lang="en-US" sz="2400" b="1" dirty="0" smtClean="0">
              <a:solidFill>
                <a:schemeClr val="bg1"/>
              </a:solidFill>
              <a:latin typeface="+mj-lt"/>
            </a:endParaRPr>
          </a:p>
          <a:p>
            <a:pPr marL="342900" indent="-342900">
              <a:buClr>
                <a:schemeClr val="bg1">
                  <a:lumMod val="75000"/>
                  <a:lumOff val="25000"/>
                </a:schemeClr>
              </a:buClr>
              <a:buFont typeface="Wingdings" pitchFamily="2" charset="2"/>
              <a:buChar char="v"/>
            </a:pPr>
            <a:r>
              <a:rPr lang="en-US" sz="2400" b="1" dirty="0" smtClean="0">
                <a:solidFill>
                  <a:schemeClr val="bg1"/>
                </a:solidFill>
                <a:latin typeface="+mj-lt"/>
              </a:rPr>
              <a:t>10th </a:t>
            </a:r>
            <a:r>
              <a:rPr lang="en-US" sz="2400" b="1" dirty="0">
                <a:solidFill>
                  <a:schemeClr val="bg1"/>
                </a:solidFill>
                <a:latin typeface="+mj-lt"/>
              </a:rPr>
              <a:t>Annual Direct Service Tribal National Meeting</a:t>
            </a:r>
          </a:p>
          <a:p>
            <a:pPr marL="1138428" lvl="1" indent="-342900">
              <a:buClr>
                <a:schemeClr val="bg1">
                  <a:lumMod val="75000"/>
                  <a:lumOff val="25000"/>
                </a:schemeClr>
              </a:buClr>
              <a:buFont typeface="Wingdings" pitchFamily="2" charset="2"/>
              <a:buChar char="v"/>
            </a:pPr>
            <a:r>
              <a:rPr lang="en-US" sz="2200" b="1" dirty="0">
                <a:solidFill>
                  <a:schemeClr val="bg1"/>
                </a:solidFill>
                <a:latin typeface="+mj-lt"/>
              </a:rPr>
              <a:t>July 23 - 25, </a:t>
            </a:r>
            <a:r>
              <a:rPr lang="en-US" sz="2200" b="1" dirty="0" smtClean="0">
                <a:solidFill>
                  <a:schemeClr val="bg1"/>
                </a:solidFill>
                <a:latin typeface="+mj-lt"/>
              </a:rPr>
              <a:t>2013</a:t>
            </a:r>
          </a:p>
          <a:p>
            <a:pPr marL="1138428" lvl="1" indent="-342900">
              <a:buClr>
                <a:schemeClr val="bg1">
                  <a:lumMod val="75000"/>
                  <a:lumOff val="25000"/>
                </a:schemeClr>
              </a:buClr>
              <a:buFont typeface="Wingdings" pitchFamily="2" charset="2"/>
              <a:buChar char="v"/>
            </a:pPr>
            <a:r>
              <a:rPr lang="en-US" sz="2200" b="1" dirty="0" smtClean="0">
                <a:solidFill>
                  <a:schemeClr val="bg1"/>
                </a:solidFill>
                <a:latin typeface="+mj-lt"/>
              </a:rPr>
              <a:t>Location - </a:t>
            </a:r>
            <a:r>
              <a:rPr lang="en-US" sz="2200" b="1" dirty="0" smtClean="0">
                <a:solidFill>
                  <a:schemeClr val="bg1"/>
                </a:solidFill>
                <a:latin typeface="+mj-lt"/>
              </a:rPr>
              <a:t>Minneapolis</a:t>
            </a:r>
            <a:r>
              <a:rPr lang="en-US" sz="2200" b="1" dirty="0" smtClean="0">
                <a:solidFill>
                  <a:schemeClr val="bg1"/>
                </a:solidFill>
                <a:latin typeface="+mj-lt"/>
              </a:rPr>
              <a:t> </a:t>
            </a:r>
            <a:endParaRPr lang="en-US" b="1" dirty="0" smtClean="0">
              <a:solidFill>
                <a:schemeClr val="bg1"/>
              </a:solidFill>
              <a:latin typeface="+mj-lt"/>
            </a:endParaRPr>
          </a:p>
          <a:p>
            <a:pPr marL="795528" lvl="1" indent="0">
              <a:buClr>
                <a:schemeClr val="bg1">
                  <a:lumMod val="75000"/>
                  <a:lumOff val="25000"/>
                </a:schemeClr>
              </a:buClr>
            </a:pPr>
            <a:endParaRPr lang="en-US" sz="2200" b="1" dirty="0" smtClean="0">
              <a:solidFill>
                <a:schemeClr val="bg1"/>
              </a:solidFill>
              <a:latin typeface="+mj-lt"/>
            </a:endParaRPr>
          </a:p>
        </p:txBody>
      </p:sp>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4251" y="3276600"/>
            <a:ext cx="5943600"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525790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28600"/>
            <a:ext cx="7117178" cy="1468800"/>
          </a:xfrm>
        </p:spPr>
        <p:txBody>
          <a:bodyPr/>
          <a:lstStyle/>
          <a:p>
            <a:pPr algn="ctr"/>
            <a:r>
              <a:rPr lang="en-US" sz="4000" b="1" dirty="0">
                <a:solidFill>
                  <a:schemeClr val="bg1"/>
                </a:solidFill>
              </a:rPr>
              <a:t>To </a:t>
            </a:r>
            <a:r>
              <a:rPr lang="en-US" sz="4000" b="1" dirty="0" smtClean="0">
                <a:solidFill>
                  <a:schemeClr val="bg1"/>
                </a:solidFill>
              </a:rPr>
              <a:t>Reform </a:t>
            </a:r>
            <a:r>
              <a:rPr lang="en-US" sz="4000" b="1" dirty="0">
                <a:solidFill>
                  <a:schemeClr val="bg1"/>
                </a:solidFill>
              </a:rPr>
              <a:t>T</a:t>
            </a:r>
            <a:r>
              <a:rPr lang="en-US" sz="4000" b="1" dirty="0" smtClean="0">
                <a:solidFill>
                  <a:schemeClr val="bg1"/>
                </a:solidFill>
              </a:rPr>
              <a:t>he </a:t>
            </a:r>
            <a:r>
              <a:rPr lang="en-US" sz="4000" b="1" dirty="0">
                <a:solidFill>
                  <a:schemeClr val="bg1"/>
                </a:solidFill>
              </a:rPr>
              <a:t>IHS</a:t>
            </a:r>
            <a:r>
              <a:rPr lang="en-US" b="1" dirty="0">
                <a:solidFill>
                  <a:schemeClr val="bg1"/>
                </a:solidFill>
              </a:rPr>
              <a:t/>
            </a:r>
            <a:br>
              <a:rPr lang="en-US" b="1" dirty="0">
                <a:solidFill>
                  <a:schemeClr val="bg1"/>
                </a:solidFill>
              </a:rPr>
            </a:br>
            <a:endParaRPr lang="en-US" dirty="0"/>
          </a:p>
        </p:txBody>
      </p:sp>
      <p:sp>
        <p:nvSpPr>
          <p:cNvPr id="3" name="Text Placeholder 2"/>
          <p:cNvSpPr>
            <a:spLocks noGrp="1"/>
          </p:cNvSpPr>
          <p:nvPr>
            <p:ph type="body" idx="1"/>
          </p:nvPr>
        </p:nvSpPr>
        <p:spPr>
          <a:xfrm>
            <a:off x="381000" y="1981200"/>
            <a:ext cx="8382000" cy="4191000"/>
          </a:xfrm>
        </p:spPr>
        <p:txBody>
          <a:bodyPr>
            <a:normAutofit fontScale="92500" lnSpcReduction="20000"/>
          </a:bodyPr>
          <a:lstStyle/>
          <a:p>
            <a:pPr marL="342900" indent="-342900" algn="l">
              <a:buClr>
                <a:schemeClr val="bg1">
                  <a:lumMod val="75000"/>
                  <a:lumOff val="25000"/>
                </a:schemeClr>
              </a:buClr>
              <a:buFont typeface="Wingdings" pitchFamily="2" charset="2"/>
              <a:buChar char="v"/>
            </a:pPr>
            <a:r>
              <a:rPr lang="en-US" sz="2600" b="1" dirty="0" smtClean="0">
                <a:solidFill>
                  <a:schemeClr val="bg1"/>
                </a:solidFill>
                <a:latin typeface="+mj-lt"/>
              </a:rPr>
              <a:t>Chief Medical Officer</a:t>
            </a:r>
          </a:p>
          <a:p>
            <a:pPr marL="1138428" lvl="1" indent="-342900">
              <a:buClr>
                <a:schemeClr val="bg1">
                  <a:lumMod val="75000"/>
                  <a:lumOff val="25000"/>
                </a:schemeClr>
              </a:buClr>
              <a:buFont typeface="Wingdings" pitchFamily="2" charset="2"/>
              <a:buChar char="v"/>
            </a:pPr>
            <a:r>
              <a:rPr lang="en-US" sz="2400" b="1" dirty="0" smtClean="0">
                <a:solidFill>
                  <a:schemeClr val="bg1"/>
                </a:solidFill>
                <a:latin typeface="+mj-lt"/>
              </a:rPr>
              <a:t>Vacancy Announcement Closes April 18</a:t>
            </a:r>
            <a:r>
              <a:rPr lang="en-US" sz="2400" b="1" baseline="30000" dirty="0" smtClean="0">
                <a:solidFill>
                  <a:schemeClr val="bg1"/>
                </a:solidFill>
                <a:latin typeface="+mj-lt"/>
              </a:rPr>
              <a:t>th</a:t>
            </a:r>
            <a:endParaRPr lang="en-US" sz="2400" b="1" dirty="0" smtClean="0">
              <a:solidFill>
                <a:schemeClr val="bg1"/>
              </a:solidFill>
              <a:latin typeface="+mj-lt"/>
            </a:endParaRPr>
          </a:p>
          <a:p>
            <a:pPr marL="0" algn="l">
              <a:buClr>
                <a:schemeClr val="bg1">
                  <a:lumMod val="75000"/>
                  <a:lumOff val="25000"/>
                </a:schemeClr>
              </a:buClr>
            </a:pPr>
            <a:endParaRPr lang="en-US" sz="2400" b="1" dirty="0" smtClean="0">
              <a:solidFill>
                <a:schemeClr val="bg1"/>
              </a:solidFill>
              <a:latin typeface="+mj-lt"/>
            </a:endParaRPr>
          </a:p>
          <a:p>
            <a:pPr marL="342900" indent="-342900" algn="l">
              <a:buClr>
                <a:schemeClr val="bg1">
                  <a:lumMod val="75000"/>
                  <a:lumOff val="25000"/>
                </a:schemeClr>
              </a:buClr>
              <a:buFont typeface="Wingdings" pitchFamily="2" charset="2"/>
              <a:buChar char="v"/>
            </a:pPr>
            <a:r>
              <a:rPr lang="en-US" sz="2600" b="1" dirty="0" smtClean="0">
                <a:solidFill>
                  <a:schemeClr val="bg1"/>
                </a:solidFill>
                <a:latin typeface="+mj-lt"/>
              </a:rPr>
              <a:t>New RPMS Script Pro Pharmacy Interface</a:t>
            </a:r>
          </a:p>
          <a:p>
            <a:pPr marL="0" algn="l">
              <a:buClr>
                <a:schemeClr val="bg1">
                  <a:lumMod val="75000"/>
                  <a:lumOff val="25000"/>
                </a:schemeClr>
              </a:buClr>
            </a:pPr>
            <a:endParaRPr lang="en-US" sz="2400" b="1" dirty="0" smtClean="0">
              <a:solidFill>
                <a:schemeClr val="bg1"/>
              </a:solidFill>
              <a:latin typeface="+mj-lt"/>
            </a:endParaRPr>
          </a:p>
          <a:p>
            <a:pPr marL="342900" indent="-342900" algn="l">
              <a:buClr>
                <a:schemeClr val="bg1">
                  <a:lumMod val="75000"/>
                  <a:lumOff val="25000"/>
                </a:schemeClr>
              </a:buClr>
              <a:buFont typeface="Wingdings" pitchFamily="2" charset="2"/>
              <a:buChar char="v"/>
            </a:pPr>
            <a:r>
              <a:rPr lang="en-US" sz="2600" b="1" dirty="0" smtClean="0">
                <a:solidFill>
                  <a:schemeClr val="bg1"/>
                </a:solidFill>
                <a:latin typeface="+mj-lt"/>
              </a:rPr>
              <a:t>Human Resources </a:t>
            </a:r>
          </a:p>
          <a:p>
            <a:pPr marL="1138428" lvl="1" indent="-342900">
              <a:buClr>
                <a:schemeClr val="bg1">
                  <a:lumMod val="75000"/>
                  <a:lumOff val="25000"/>
                </a:schemeClr>
              </a:buClr>
              <a:buFont typeface="Wingdings" pitchFamily="2" charset="2"/>
              <a:buChar char="v"/>
            </a:pPr>
            <a:r>
              <a:rPr lang="en-US" sz="2400" b="1" dirty="0" smtClean="0">
                <a:solidFill>
                  <a:schemeClr val="bg1"/>
                </a:solidFill>
                <a:latin typeface="+mj-lt"/>
              </a:rPr>
              <a:t>Area Focus Group</a:t>
            </a:r>
            <a:endParaRPr lang="en-US" sz="2400" b="1" dirty="0">
              <a:solidFill>
                <a:schemeClr val="bg1"/>
              </a:solidFill>
              <a:latin typeface="+mj-lt"/>
            </a:endParaRPr>
          </a:p>
          <a:p>
            <a:pPr marL="1138428" lvl="1" indent="-342900">
              <a:buClr>
                <a:schemeClr val="bg1">
                  <a:lumMod val="75000"/>
                  <a:lumOff val="25000"/>
                </a:schemeClr>
              </a:buClr>
              <a:buFont typeface="Wingdings" pitchFamily="2" charset="2"/>
              <a:buChar char="v"/>
            </a:pPr>
            <a:r>
              <a:rPr lang="en-US" sz="2400" b="1" dirty="0" smtClean="0">
                <a:solidFill>
                  <a:schemeClr val="bg1"/>
                </a:solidFill>
                <a:latin typeface="+mj-lt"/>
              </a:rPr>
              <a:t>Average Hiring Time</a:t>
            </a:r>
          </a:p>
          <a:p>
            <a:pPr marL="1403604" lvl="2" indent="-342900">
              <a:buClr>
                <a:schemeClr val="bg1">
                  <a:lumMod val="75000"/>
                  <a:lumOff val="25000"/>
                </a:schemeClr>
              </a:buClr>
              <a:buFont typeface="Wingdings" pitchFamily="2" charset="2"/>
              <a:buChar char="v"/>
            </a:pPr>
            <a:r>
              <a:rPr lang="en-US" sz="2000" b="1" dirty="0" smtClean="0">
                <a:solidFill>
                  <a:schemeClr val="bg1"/>
                </a:solidFill>
                <a:latin typeface="+mj-lt"/>
              </a:rPr>
              <a:t>Benchmark 80 days ≤ </a:t>
            </a:r>
          </a:p>
          <a:p>
            <a:pPr marL="1403604" lvl="2" indent="-342900">
              <a:buClr>
                <a:schemeClr val="bg1">
                  <a:lumMod val="75000"/>
                  <a:lumOff val="25000"/>
                </a:schemeClr>
              </a:buClr>
              <a:buFont typeface="Wingdings" pitchFamily="2" charset="2"/>
              <a:buChar char="v"/>
            </a:pPr>
            <a:r>
              <a:rPr lang="en-US" sz="2000" b="1" dirty="0" smtClean="0">
                <a:solidFill>
                  <a:schemeClr val="bg1"/>
                </a:solidFill>
                <a:latin typeface="+mj-lt"/>
              </a:rPr>
              <a:t>63.0 Days</a:t>
            </a:r>
          </a:p>
          <a:p>
            <a:pPr marL="0" algn="l">
              <a:buClr>
                <a:schemeClr val="bg1">
                  <a:lumMod val="75000"/>
                  <a:lumOff val="25000"/>
                </a:schemeClr>
              </a:buClr>
            </a:pPr>
            <a:endParaRPr lang="en-US" sz="2400" b="1" dirty="0" smtClean="0">
              <a:solidFill>
                <a:schemeClr val="bg1"/>
              </a:solidFill>
              <a:latin typeface="+mj-lt"/>
            </a:endParaRPr>
          </a:p>
          <a:p>
            <a:pPr marL="0" algn="l">
              <a:buClr>
                <a:schemeClr val="bg1">
                  <a:lumMod val="75000"/>
                  <a:lumOff val="25000"/>
                </a:schemeClr>
              </a:buClr>
            </a:pPr>
            <a:r>
              <a:rPr lang="en-US" sz="2400" b="1" dirty="0" smtClean="0">
                <a:solidFill>
                  <a:schemeClr val="bg1"/>
                </a:solidFill>
                <a:latin typeface="+mj-lt"/>
              </a:rPr>
              <a:t> </a:t>
            </a: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825086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274638"/>
            <a:ext cx="5867400" cy="1143000"/>
          </a:xfrm>
        </p:spPr>
        <p:txBody>
          <a:bodyPr>
            <a:normAutofit fontScale="90000"/>
          </a:bodyPr>
          <a:lstStyle/>
          <a:p>
            <a:r>
              <a:rPr lang="en-US" sz="4000" dirty="0">
                <a:solidFill>
                  <a:prstClr val="black"/>
                </a:solidFill>
              </a:rPr>
              <a:t>Improve The Quality Of And Access To Care</a:t>
            </a: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304800" y="1600200"/>
            <a:ext cx="8382000" cy="5029200"/>
          </a:xfrm>
          <a:prstGeom prst="rect">
            <a:avLst/>
          </a:prstGeom>
        </p:spPr>
        <p:txBody>
          <a:bodyPr vert="horz" anchor="t">
            <a:normAutofit fontScale="92500" lnSpcReduction="20000"/>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endParaRPr lang="en-US" sz="2400" b="1" dirty="0" smtClean="0">
              <a:solidFill>
                <a:schemeClr val="bg1"/>
              </a:solidFill>
              <a:latin typeface="+mj-lt"/>
            </a:endParaRPr>
          </a:p>
          <a:p>
            <a:pPr marL="342900" indent="-342900">
              <a:buClr>
                <a:schemeClr val="bg1">
                  <a:lumMod val="75000"/>
                  <a:lumOff val="25000"/>
                </a:schemeClr>
              </a:buClr>
              <a:buFont typeface="Wingdings" pitchFamily="2" charset="2"/>
              <a:buChar char="v"/>
            </a:pPr>
            <a:r>
              <a:rPr lang="en-US" sz="2400" b="1" dirty="0" smtClean="0">
                <a:solidFill>
                  <a:schemeClr val="bg1"/>
                </a:solidFill>
                <a:latin typeface="+mj-lt"/>
              </a:rPr>
              <a:t>VA/IHS Memorandum Of Agreement For Reimbursement Update</a:t>
            </a:r>
          </a:p>
          <a:p>
            <a:pPr marL="1138428" lvl="1" indent="-342900">
              <a:buClr>
                <a:schemeClr val="bg1">
                  <a:lumMod val="75000"/>
                  <a:lumOff val="25000"/>
                </a:schemeClr>
              </a:buClr>
              <a:buFont typeface="Wingdings" pitchFamily="2" charset="2"/>
              <a:buChar char="v"/>
            </a:pPr>
            <a:r>
              <a:rPr lang="en-US" sz="2200" b="1" dirty="0" smtClean="0">
                <a:solidFill>
                  <a:schemeClr val="bg1"/>
                </a:solidFill>
                <a:latin typeface="+mj-lt"/>
              </a:rPr>
              <a:t>VISN 20 Office Is </a:t>
            </a:r>
            <a:r>
              <a:rPr lang="en-US" sz="2200" b="1" dirty="0">
                <a:solidFill>
                  <a:schemeClr val="bg1"/>
                </a:solidFill>
                <a:latin typeface="+mj-lt"/>
              </a:rPr>
              <a:t>C</a:t>
            </a:r>
            <a:r>
              <a:rPr lang="en-US" sz="2200" b="1" dirty="0" smtClean="0">
                <a:solidFill>
                  <a:schemeClr val="bg1"/>
                </a:solidFill>
                <a:latin typeface="+mj-lt"/>
              </a:rPr>
              <a:t>entral </a:t>
            </a:r>
            <a:r>
              <a:rPr lang="en-US" sz="2200" b="1" dirty="0">
                <a:solidFill>
                  <a:schemeClr val="bg1"/>
                </a:solidFill>
                <a:latin typeface="+mj-lt"/>
              </a:rPr>
              <a:t>B</a:t>
            </a:r>
            <a:r>
              <a:rPr lang="en-US" sz="2200" b="1" dirty="0" smtClean="0">
                <a:solidFill>
                  <a:schemeClr val="bg1"/>
                </a:solidFill>
                <a:latin typeface="+mj-lt"/>
              </a:rPr>
              <a:t>illing </a:t>
            </a:r>
            <a:r>
              <a:rPr lang="en-US" sz="2200" b="1" dirty="0">
                <a:solidFill>
                  <a:schemeClr val="bg1"/>
                </a:solidFill>
                <a:latin typeface="+mj-lt"/>
              </a:rPr>
              <a:t>L</a:t>
            </a:r>
            <a:r>
              <a:rPr lang="en-US" sz="2200" b="1" dirty="0" smtClean="0">
                <a:solidFill>
                  <a:schemeClr val="bg1"/>
                </a:solidFill>
                <a:latin typeface="+mj-lt"/>
              </a:rPr>
              <a:t>ocation</a:t>
            </a:r>
          </a:p>
          <a:p>
            <a:pPr marL="1138428" lvl="1" indent="-342900">
              <a:buClr>
                <a:schemeClr val="bg1">
                  <a:lumMod val="75000"/>
                  <a:lumOff val="25000"/>
                </a:schemeClr>
              </a:buClr>
              <a:buFont typeface="Wingdings" pitchFamily="2" charset="2"/>
              <a:buChar char="v"/>
            </a:pPr>
            <a:r>
              <a:rPr lang="en-US" sz="2200" b="1" dirty="0" smtClean="0">
                <a:solidFill>
                  <a:schemeClr val="bg1"/>
                </a:solidFill>
                <a:latin typeface="+mj-lt"/>
              </a:rPr>
              <a:t>Signed Agreement </a:t>
            </a:r>
            <a:r>
              <a:rPr lang="en-US" sz="2200" b="1" dirty="0">
                <a:solidFill>
                  <a:schemeClr val="bg1"/>
                </a:solidFill>
                <a:latin typeface="+mj-lt"/>
              </a:rPr>
              <a:t>I</a:t>
            </a:r>
            <a:r>
              <a:rPr lang="en-US" sz="2200" b="1" dirty="0" smtClean="0">
                <a:solidFill>
                  <a:schemeClr val="bg1"/>
                </a:solidFill>
                <a:latin typeface="+mj-lt"/>
              </a:rPr>
              <a:t>n </a:t>
            </a:r>
            <a:r>
              <a:rPr lang="en-US" sz="2200" b="1" dirty="0">
                <a:solidFill>
                  <a:schemeClr val="bg1"/>
                </a:solidFill>
                <a:latin typeface="+mj-lt"/>
              </a:rPr>
              <a:t>P</a:t>
            </a:r>
            <a:r>
              <a:rPr lang="en-US" sz="2200" b="1" dirty="0" smtClean="0">
                <a:solidFill>
                  <a:schemeClr val="bg1"/>
                </a:solidFill>
                <a:latin typeface="+mj-lt"/>
              </a:rPr>
              <a:t>lace For Federal Site</a:t>
            </a:r>
          </a:p>
          <a:p>
            <a:pPr marL="1403604" lvl="2" indent="-342900">
              <a:buClr>
                <a:schemeClr val="bg1">
                  <a:lumMod val="75000"/>
                  <a:lumOff val="25000"/>
                </a:schemeClr>
              </a:buClr>
              <a:buFont typeface="Wingdings" pitchFamily="2" charset="2"/>
              <a:buChar char="v"/>
            </a:pPr>
            <a:r>
              <a:rPr lang="en-US" sz="2200" b="1" dirty="0" smtClean="0">
                <a:solidFill>
                  <a:schemeClr val="bg1"/>
                </a:solidFill>
              </a:rPr>
              <a:t>Pilot Sites Testing </a:t>
            </a:r>
            <a:r>
              <a:rPr lang="en-US" sz="2200" b="1" dirty="0">
                <a:solidFill>
                  <a:schemeClr val="bg1"/>
                </a:solidFill>
              </a:rPr>
              <a:t>Connection And </a:t>
            </a:r>
            <a:r>
              <a:rPr lang="en-US" sz="2200" b="1" dirty="0" smtClean="0">
                <a:solidFill>
                  <a:schemeClr val="bg1"/>
                </a:solidFill>
              </a:rPr>
              <a:t>Process</a:t>
            </a:r>
            <a:endParaRPr lang="en-US" sz="2000" b="1" dirty="0" smtClean="0">
              <a:solidFill>
                <a:schemeClr val="bg1"/>
              </a:solidFill>
              <a:latin typeface="+mj-lt"/>
            </a:endParaRPr>
          </a:p>
          <a:p>
            <a:pPr marL="1138428" lvl="1" indent="-342900">
              <a:buClr>
                <a:schemeClr val="bg1">
                  <a:lumMod val="75000"/>
                  <a:lumOff val="25000"/>
                </a:schemeClr>
              </a:buClr>
              <a:buFont typeface="Wingdings" pitchFamily="2" charset="2"/>
              <a:buChar char="v"/>
            </a:pPr>
            <a:r>
              <a:rPr lang="en-US" sz="2200" b="1" dirty="0" smtClean="0">
                <a:solidFill>
                  <a:schemeClr val="bg1"/>
                </a:solidFill>
                <a:latin typeface="+mj-lt"/>
              </a:rPr>
              <a:t>Moving Forward With The Other Five Federal Sites</a:t>
            </a:r>
          </a:p>
          <a:p>
            <a:pPr marL="1138428" lvl="1" indent="-342900">
              <a:buClr>
                <a:schemeClr val="bg1">
                  <a:lumMod val="75000"/>
                  <a:lumOff val="25000"/>
                </a:schemeClr>
              </a:buClr>
              <a:buFont typeface="Wingdings" pitchFamily="2" charset="2"/>
              <a:buChar char="v"/>
            </a:pPr>
            <a:r>
              <a:rPr lang="en-US" sz="2200" b="1" dirty="0" smtClean="0">
                <a:solidFill>
                  <a:schemeClr val="bg1"/>
                </a:solidFill>
                <a:latin typeface="+mj-lt"/>
              </a:rPr>
              <a:t>Recommend NPAIHB Veterans Committee </a:t>
            </a:r>
            <a:r>
              <a:rPr lang="en-US" sz="2200" b="1" dirty="0" smtClean="0">
                <a:solidFill>
                  <a:schemeClr val="bg1"/>
                </a:solidFill>
                <a:latin typeface="+mj-lt"/>
              </a:rPr>
              <a:t>Involvement For Tribal Sites</a:t>
            </a:r>
            <a:endParaRPr lang="en-US" sz="2200" b="1" dirty="0" smtClean="0">
              <a:solidFill>
                <a:schemeClr val="bg1"/>
              </a:solidFill>
              <a:latin typeface="+mj-lt"/>
            </a:endParaRPr>
          </a:p>
          <a:p>
            <a:pPr marL="0">
              <a:buClr>
                <a:schemeClr val="bg1">
                  <a:lumMod val="75000"/>
                  <a:lumOff val="25000"/>
                </a:schemeClr>
              </a:buClr>
            </a:pPr>
            <a:endParaRPr lang="en-US" sz="2400" b="1" dirty="0" smtClean="0">
              <a:solidFill>
                <a:schemeClr val="bg1"/>
              </a:solidFill>
              <a:latin typeface="+mj-lt"/>
            </a:endParaRPr>
          </a:p>
          <a:p>
            <a:pPr marL="342900" indent="-342900">
              <a:buClr>
                <a:schemeClr val="bg1">
                  <a:lumMod val="75000"/>
                  <a:lumOff val="25000"/>
                </a:schemeClr>
              </a:buClr>
              <a:buFont typeface="Wingdings" pitchFamily="2" charset="2"/>
              <a:buChar char="v"/>
            </a:pPr>
            <a:r>
              <a:rPr lang="en-US" sz="2400" b="1" dirty="0" smtClean="0">
                <a:solidFill>
                  <a:schemeClr val="bg1"/>
                </a:solidFill>
              </a:rPr>
              <a:t>National Combined Councils Conference</a:t>
            </a:r>
          </a:p>
          <a:p>
            <a:pPr marL="1138428" lvl="1" indent="-342900">
              <a:buClr>
                <a:schemeClr val="bg1">
                  <a:lumMod val="75000"/>
                  <a:lumOff val="25000"/>
                </a:schemeClr>
              </a:buClr>
              <a:buFont typeface="Wingdings" pitchFamily="2" charset="2"/>
              <a:buChar char="v"/>
            </a:pPr>
            <a:r>
              <a:rPr lang="en-US" sz="2200" b="1" dirty="0" smtClean="0">
                <a:solidFill>
                  <a:schemeClr val="bg1"/>
                </a:solidFill>
                <a:latin typeface="+mj-lt"/>
              </a:rPr>
              <a:t>April 22</a:t>
            </a:r>
            <a:r>
              <a:rPr lang="en-US" sz="2200" b="1" baseline="30000" dirty="0" smtClean="0">
                <a:solidFill>
                  <a:schemeClr val="bg1"/>
                </a:solidFill>
                <a:latin typeface="+mj-lt"/>
              </a:rPr>
              <a:t>nd</a:t>
            </a:r>
            <a:r>
              <a:rPr lang="en-US" sz="2200" b="1" dirty="0" smtClean="0">
                <a:solidFill>
                  <a:schemeClr val="bg1"/>
                </a:solidFill>
                <a:latin typeface="+mj-lt"/>
              </a:rPr>
              <a:t> – 26</a:t>
            </a:r>
            <a:r>
              <a:rPr lang="en-US" sz="2200" b="1" baseline="30000" dirty="0" smtClean="0">
                <a:solidFill>
                  <a:schemeClr val="bg1"/>
                </a:solidFill>
                <a:latin typeface="+mj-lt"/>
              </a:rPr>
              <a:t>th</a:t>
            </a:r>
            <a:endParaRPr lang="en-US" sz="2200" b="1" dirty="0" smtClean="0">
              <a:solidFill>
                <a:schemeClr val="bg1"/>
              </a:solidFill>
              <a:latin typeface="+mj-lt"/>
            </a:endParaRPr>
          </a:p>
          <a:p>
            <a:pPr marL="1138428" lvl="1" indent="-342900">
              <a:buClr>
                <a:schemeClr val="bg1">
                  <a:lumMod val="75000"/>
                  <a:lumOff val="25000"/>
                </a:schemeClr>
              </a:buClr>
              <a:buFont typeface="Wingdings" pitchFamily="2" charset="2"/>
              <a:buChar char="v"/>
            </a:pPr>
            <a:r>
              <a:rPr lang="en-US" sz="2200" b="1" dirty="0" smtClean="0">
                <a:solidFill>
                  <a:schemeClr val="bg1"/>
                </a:solidFill>
                <a:latin typeface="+mj-lt"/>
              </a:rPr>
              <a:t>Virtual </a:t>
            </a:r>
          </a:p>
          <a:p>
            <a:pPr marL="1138428" lvl="1" indent="-342900">
              <a:buClr>
                <a:schemeClr val="bg1">
                  <a:lumMod val="75000"/>
                  <a:lumOff val="25000"/>
                </a:schemeClr>
              </a:buClr>
              <a:buFont typeface="Wingdings" pitchFamily="2" charset="2"/>
              <a:buChar char="v"/>
            </a:pPr>
            <a:r>
              <a:rPr lang="en-US" sz="2200" b="1" dirty="0" smtClean="0">
                <a:solidFill>
                  <a:schemeClr val="bg1"/>
                </a:solidFill>
                <a:latin typeface="+mj-lt"/>
              </a:rPr>
              <a:t>Open to all I/T/U</a:t>
            </a:r>
          </a:p>
          <a:p>
            <a:pPr marL="1138428" lvl="1" indent="-342900">
              <a:buClr>
                <a:schemeClr val="bg1">
                  <a:lumMod val="75000"/>
                  <a:lumOff val="25000"/>
                </a:schemeClr>
              </a:buClr>
              <a:buFont typeface="Wingdings" pitchFamily="2" charset="2"/>
              <a:buChar char="v"/>
            </a:pPr>
            <a:r>
              <a:rPr lang="en-US" sz="2200" b="1" dirty="0" smtClean="0">
                <a:solidFill>
                  <a:schemeClr val="bg1"/>
                </a:solidFill>
                <a:latin typeface="+mj-lt"/>
              </a:rPr>
              <a:t>On-line </a:t>
            </a:r>
            <a:r>
              <a:rPr lang="en-US" sz="2200" b="1" dirty="0">
                <a:solidFill>
                  <a:schemeClr val="bg1"/>
                </a:solidFill>
                <a:latin typeface="+mj-lt"/>
              </a:rPr>
              <a:t>registration </a:t>
            </a:r>
            <a:r>
              <a:rPr lang="en-US" sz="2200" b="1" dirty="0" smtClean="0">
                <a:solidFill>
                  <a:srgbClr val="0066FF"/>
                </a:solidFill>
                <a:latin typeface="+mj-lt"/>
              </a:rPr>
              <a:t> </a:t>
            </a:r>
            <a:r>
              <a:rPr lang="en-US" sz="2400" u="sng" dirty="0">
                <a:solidFill>
                  <a:srgbClr val="0070C0"/>
                </a:solidFill>
              </a:rPr>
              <a:t>https://www.surveymonkey.com/s/2013NCCregistration</a:t>
            </a:r>
            <a:r>
              <a:rPr lang="en-US" sz="2400" dirty="0">
                <a:solidFill>
                  <a:srgbClr val="0070C0"/>
                </a:solidFill>
              </a:rPr>
              <a:t> </a:t>
            </a:r>
            <a:endParaRPr lang="en-US" sz="2400" dirty="0" smtClean="0">
              <a:solidFill>
                <a:srgbClr val="0070C0"/>
              </a:solidFill>
            </a:endParaRPr>
          </a:p>
          <a:p>
            <a:pPr marL="1138428" lvl="1" indent="-342900">
              <a:buClr>
                <a:schemeClr val="bg1">
                  <a:lumMod val="75000"/>
                  <a:lumOff val="25000"/>
                </a:schemeClr>
              </a:buClr>
              <a:buFont typeface="Wingdings" pitchFamily="2" charset="2"/>
              <a:buChar char="v"/>
            </a:pPr>
            <a:endParaRPr lang="en-US" sz="2400" dirty="0" smtClean="0">
              <a:solidFill>
                <a:srgbClr val="0070C0"/>
              </a:solidFill>
            </a:endParaRPr>
          </a:p>
          <a:p>
            <a:pPr marL="1138428" lvl="1" indent="-342900">
              <a:buClr>
                <a:schemeClr val="bg1">
                  <a:lumMod val="75000"/>
                  <a:lumOff val="25000"/>
                </a:schemeClr>
              </a:buClr>
              <a:buFont typeface="Wingdings" pitchFamily="2" charset="2"/>
              <a:buChar char="v"/>
            </a:pPr>
            <a:endParaRPr lang="en-US" sz="2400" dirty="0">
              <a:solidFill>
                <a:srgbClr val="0070C0"/>
              </a:solidFill>
            </a:endParaRPr>
          </a:p>
          <a:p>
            <a:pPr marL="1138428" lvl="1" indent="-342900">
              <a:buClr>
                <a:schemeClr val="bg1">
                  <a:lumMod val="75000"/>
                  <a:lumOff val="25000"/>
                </a:schemeClr>
              </a:buClr>
              <a:buFont typeface="Wingdings" pitchFamily="2" charset="2"/>
              <a:buChar char="v"/>
            </a:pPr>
            <a:endParaRPr lang="en-US" sz="2200" b="1" dirty="0" smtClean="0">
              <a:solidFill>
                <a:schemeClr val="bg1"/>
              </a:solidFill>
              <a:latin typeface="+mj-lt"/>
            </a:endParaRPr>
          </a:p>
        </p:txBody>
      </p:sp>
    </p:spTree>
    <p:extLst>
      <p:ext uri="{BB962C8B-B14F-4D97-AF65-F5344CB8AC3E}">
        <p14:creationId xmlns:p14="http://schemas.microsoft.com/office/powerpoint/2010/main" val="3644653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117178" cy="1600200"/>
          </a:xfrm>
        </p:spPr>
        <p:txBody>
          <a:bodyPr/>
          <a:lstStyle/>
          <a:p>
            <a:pPr marL="285750" indent="-285750" algn="ctr"/>
            <a:r>
              <a:rPr lang="en-US" sz="4000" b="1" dirty="0">
                <a:solidFill>
                  <a:schemeClr val="bg1"/>
                </a:solidFill>
              </a:rPr>
              <a:t>Ensure that our work is transparent, accountable, fair, and inclusive</a:t>
            </a:r>
          </a:p>
        </p:txBody>
      </p:sp>
      <p:sp>
        <p:nvSpPr>
          <p:cNvPr id="3" name="Text Placeholder 2"/>
          <p:cNvSpPr>
            <a:spLocks noGrp="1"/>
          </p:cNvSpPr>
          <p:nvPr>
            <p:ph type="body" idx="1"/>
          </p:nvPr>
        </p:nvSpPr>
        <p:spPr>
          <a:xfrm>
            <a:off x="617420" y="1981200"/>
            <a:ext cx="7688380" cy="4724400"/>
          </a:xfrm>
        </p:spPr>
        <p:txBody>
          <a:bodyPr>
            <a:normAutofit/>
          </a:bodyPr>
          <a:lstStyle/>
          <a:p>
            <a:pPr marL="0"/>
            <a:endParaRPr lang="en-US" sz="2400" b="1" dirty="0" smtClean="0">
              <a:solidFill>
                <a:schemeClr val="bg1"/>
              </a:solidFill>
              <a:latin typeface="+mj-lt"/>
            </a:endParaRPr>
          </a:p>
          <a:p>
            <a:pPr marL="0">
              <a:buClr>
                <a:schemeClr val="bg1"/>
              </a:buClr>
            </a:pPr>
            <a:endParaRPr lang="en-US" sz="2200" b="1" dirty="0">
              <a:solidFill>
                <a:schemeClr val="bg1"/>
              </a:solidFill>
              <a:latin typeface="Arial" pitchFamily="34" charset="0"/>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p:cNvSpPr>
          <p:nvPr/>
        </p:nvSpPr>
        <p:spPr>
          <a:xfrm>
            <a:off x="304800" y="2057400"/>
            <a:ext cx="8610600" cy="441960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r>
              <a:rPr lang="en-US" sz="2400" b="1" dirty="0" smtClean="0">
                <a:solidFill>
                  <a:schemeClr val="bg1"/>
                </a:solidFill>
                <a:latin typeface="+mj-lt"/>
              </a:rPr>
              <a:t>Fund Distribution Workgroup</a:t>
            </a:r>
          </a:p>
          <a:p>
            <a:pPr marL="1138428" lvl="1" indent="-342900">
              <a:buClr>
                <a:schemeClr val="bg1">
                  <a:lumMod val="75000"/>
                  <a:lumOff val="25000"/>
                </a:schemeClr>
              </a:buClr>
              <a:buFont typeface="Wingdings" pitchFamily="2" charset="2"/>
              <a:buChar char="v"/>
            </a:pPr>
            <a:r>
              <a:rPr lang="en-US" b="1" dirty="0" smtClean="0">
                <a:solidFill>
                  <a:schemeClr val="bg1"/>
                </a:solidFill>
                <a:latin typeface="+mj-lt"/>
              </a:rPr>
              <a:t>May/June Meeting</a:t>
            </a:r>
          </a:p>
          <a:p>
            <a:pPr marL="1138428" lvl="1" indent="-342900">
              <a:buClr>
                <a:schemeClr val="bg1">
                  <a:lumMod val="75000"/>
                  <a:lumOff val="25000"/>
                </a:schemeClr>
              </a:buClr>
              <a:buFont typeface="Wingdings" pitchFamily="2" charset="2"/>
              <a:buChar char="v"/>
            </a:pPr>
            <a:r>
              <a:rPr lang="en-US" b="1" dirty="0" smtClean="0">
                <a:solidFill>
                  <a:schemeClr val="bg1"/>
                </a:solidFill>
                <a:latin typeface="+mj-lt"/>
              </a:rPr>
              <a:t>Portland Area Office Or Virtual</a:t>
            </a:r>
          </a:p>
          <a:p>
            <a:pPr marL="1138428" lvl="1" indent="-342900">
              <a:buClr>
                <a:schemeClr val="bg1">
                  <a:lumMod val="75000"/>
                  <a:lumOff val="25000"/>
                </a:schemeClr>
              </a:buClr>
              <a:buFont typeface="Wingdings" pitchFamily="2" charset="2"/>
              <a:buChar char="v"/>
            </a:pPr>
            <a:r>
              <a:rPr lang="en-US" b="1" dirty="0" smtClean="0">
                <a:solidFill>
                  <a:schemeClr val="bg1"/>
                </a:solidFill>
                <a:latin typeface="+mj-lt"/>
              </a:rPr>
              <a:t>Review And Update Charter</a:t>
            </a:r>
          </a:p>
          <a:p>
            <a:pPr marL="1138428" lvl="1" indent="-342900">
              <a:buClr>
                <a:schemeClr val="bg1">
                  <a:lumMod val="75000"/>
                  <a:lumOff val="25000"/>
                </a:schemeClr>
              </a:buClr>
              <a:buFont typeface="Wingdings" pitchFamily="2" charset="2"/>
              <a:buChar char="v"/>
            </a:pPr>
            <a:r>
              <a:rPr lang="en-US" b="1" dirty="0" smtClean="0">
                <a:solidFill>
                  <a:schemeClr val="bg1"/>
                </a:solidFill>
                <a:latin typeface="+mj-lt"/>
              </a:rPr>
              <a:t>User Pop Calculation Method</a:t>
            </a:r>
          </a:p>
          <a:p>
            <a:pPr marL="1138428" lvl="1" indent="-342900">
              <a:buClr>
                <a:schemeClr val="bg1">
                  <a:lumMod val="75000"/>
                  <a:lumOff val="25000"/>
                </a:schemeClr>
              </a:buClr>
              <a:buFont typeface="Wingdings" pitchFamily="2" charset="2"/>
              <a:buChar char="v"/>
            </a:pPr>
            <a:r>
              <a:rPr lang="en-US" b="1" dirty="0" smtClean="0">
                <a:solidFill>
                  <a:schemeClr val="bg1"/>
                </a:solidFill>
                <a:latin typeface="+mj-lt"/>
              </a:rPr>
              <a:t>Existing Members Are:</a:t>
            </a:r>
          </a:p>
          <a:p>
            <a:pPr marL="1403604" lvl="2" indent="-342900">
              <a:buClr>
                <a:schemeClr val="bg1">
                  <a:lumMod val="75000"/>
                  <a:lumOff val="25000"/>
                </a:schemeClr>
              </a:buClr>
              <a:buFont typeface="Wingdings" pitchFamily="2" charset="2"/>
              <a:buChar char="v"/>
            </a:pPr>
            <a:r>
              <a:rPr lang="en-US" b="1" dirty="0" smtClean="0">
                <a:solidFill>
                  <a:schemeClr val="bg1"/>
                </a:solidFill>
                <a:latin typeface="+mj-lt"/>
              </a:rPr>
              <a:t>Angela Mendez	Janice Clements		Stella </a:t>
            </a:r>
            <a:r>
              <a:rPr lang="en-US" b="1" dirty="0" err="1" smtClean="0">
                <a:solidFill>
                  <a:schemeClr val="bg1"/>
                </a:solidFill>
                <a:latin typeface="+mj-lt"/>
              </a:rPr>
              <a:t>Washines</a:t>
            </a:r>
            <a:endParaRPr lang="en-US" b="1" dirty="0" smtClean="0">
              <a:solidFill>
                <a:schemeClr val="bg1"/>
              </a:solidFill>
              <a:latin typeface="+mj-lt"/>
            </a:endParaRPr>
          </a:p>
          <a:p>
            <a:pPr marL="1403604" lvl="2" indent="-342900">
              <a:buClr>
                <a:schemeClr val="bg1">
                  <a:lumMod val="75000"/>
                  <a:lumOff val="25000"/>
                </a:schemeClr>
              </a:buClr>
              <a:buFont typeface="Wingdings" pitchFamily="2" charset="2"/>
              <a:buChar char="v"/>
            </a:pPr>
            <a:r>
              <a:rPr lang="en-US" b="1" dirty="0" smtClean="0">
                <a:solidFill>
                  <a:schemeClr val="bg1"/>
                </a:solidFill>
                <a:latin typeface="+mj-lt"/>
              </a:rPr>
              <a:t>Dan Gleason		Marilyn Scott		Leroy Jackson</a:t>
            </a:r>
          </a:p>
          <a:p>
            <a:pPr marL="1403604" lvl="2" indent="-342900">
              <a:buClr>
                <a:schemeClr val="bg1">
                  <a:lumMod val="75000"/>
                  <a:lumOff val="25000"/>
                </a:schemeClr>
              </a:buClr>
              <a:buFont typeface="Wingdings" pitchFamily="2" charset="2"/>
              <a:buChar char="v"/>
            </a:pPr>
            <a:r>
              <a:rPr lang="en-US" b="1" dirty="0" smtClean="0">
                <a:solidFill>
                  <a:schemeClr val="bg1"/>
                </a:solidFill>
                <a:latin typeface="+mj-lt"/>
              </a:rPr>
              <a:t>Judy Muschamp	Mark Johnston		Barbara Finkbonner</a:t>
            </a:r>
          </a:p>
          <a:p>
            <a:pPr marL="342900" indent="-342900">
              <a:buClr>
                <a:schemeClr val="bg1">
                  <a:lumMod val="75000"/>
                  <a:lumOff val="25000"/>
                </a:schemeClr>
              </a:buClr>
              <a:buFont typeface="Wingdings" pitchFamily="2" charset="2"/>
              <a:buChar char="v"/>
            </a:pPr>
            <a:r>
              <a:rPr lang="en-US" sz="2400" b="1" dirty="0">
                <a:solidFill>
                  <a:prstClr val="black"/>
                </a:solidFill>
                <a:latin typeface="Arial"/>
              </a:rPr>
              <a:t>IHS </a:t>
            </a:r>
            <a:r>
              <a:rPr lang="en-US" sz="2400" b="1" dirty="0" smtClean="0">
                <a:solidFill>
                  <a:prstClr val="black"/>
                </a:solidFill>
                <a:latin typeface="Arial"/>
              </a:rPr>
              <a:t>FY 13 Budget</a:t>
            </a:r>
          </a:p>
          <a:p>
            <a:pPr marL="1138428" lvl="1" indent="-342900">
              <a:buClr>
                <a:schemeClr val="bg1">
                  <a:lumMod val="75000"/>
                  <a:lumOff val="25000"/>
                </a:schemeClr>
              </a:buClr>
              <a:buFont typeface="Wingdings" pitchFamily="2" charset="2"/>
              <a:buChar char="v"/>
            </a:pPr>
            <a:r>
              <a:rPr lang="en-US" sz="2200" b="1" dirty="0" smtClean="0">
                <a:solidFill>
                  <a:prstClr val="black"/>
                </a:solidFill>
                <a:latin typeface="Arial"/>
              </a:rPr>
              <a:t>Agency</a:t>
            </a:r>
          </a:p>
          <a:p>
            <a:pPr marL="1138428" lvl="1" indent="-342900">
              <a:buClr>
                <a:schemeClr val="bg1">
                  <a:lumMod val="75000"/>
                  <a:lumOff val="25000"/>
                </a:schemeClr>
              </a:buClr>
              <a:buFont typeface="Wingdings" pitchFamily="2" charset="2"/>
              <a:buChar char="v"/>
            </a:pPr>
            <a:r>
              <a:rPr lang="en-US" sz="2200" b="1" dirty="0" smtClean="0">
                <a:solidFill>
                  <a:prstClr val="black"/>
                </a:solidFill>
                <a:latin typeface="Arial"/>
              </a:rPr>
              <a:t>Portland Area</a:t>
            </a:r>
            <a:endParaRPr lang="en-US" sz="2200" b="1" dirty="0" smtClean="0">
              <a:solidFill>
                <a:schemeClr val="bg1"/>
              </a:solidFill>
              <a:latin typeface="+mj-lt"/>
            </a:endParaRPr>
          </a:p>
        </p:txBody>
      </p:sp>
    </p:spTree>
    <p:extLst>
      <p:ext uri="{BB962C8B-B14F-4D97-AF65-F5344CB8AC3E}">
        <p14:creationId xmlns:p14="http://schemas.microsoft.com/office/powerpoint/2010/main" val="30161508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image001"/>
          <p:cNvPicPr>
            <a:picLocks noChangeAspect="1" noChangeArrowheads="1"/>
          </p:cNvPicPr>
          <p:nvPr/>
        </p:nvPicPr>
        <p:blipFill>
          <a:blip r:embed="rId4" cstate="print">
            <a:clrChange>
              <a:clrFrom>
                <a:srgbClr val="FFFFFF"/>
              </a:clrFrom>
              <a:clrTo>
                <a:srgbClr val="FFFFFF">
                  <a:alpha val="0"/>
                </a:srgbClr>
              </a:clrTo>
            </a:clrChange>
            <a:extLst>
              <a:ext uri="{BEBA8EAE-BF5A-486C-A8C5-ECC9F3942E4B}">
                <a14:imgProps xmlns:a14="http://schemas.microsoft.com/office/drawing/2010/main">
                  <a14:imgLayer r:embed="rId5">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p:cNvSpPr>
          <p:nvPr/>
        </p:nvSpPr>
        <p:spPr>
          <a:xfrm>
            <a:off x="76200" y="2057400"/>
            <a:ext cx="8686800" cy="396240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endParaRPr lang="en-US" sz="2400" b="1" dirty="0" smtClean="0">
              <a:solidFill>
                <a:schemeClr val="bg1"/>
              </a:solidFill>
              <a:latin typeface="+mj-lt"/>
            </a:endParaRPr>
          </a:p>
          <a:p>
            <a:pPr marL="0">
              <a:buClr>
                <a:schemeClr val="bg1">
                  <a:lumMod val="75000"/>
                  <a:lumOff val="25000"/>
                </a:schemeClr>
              </a:buClr>
            </a:pPr>
            <a:r>
              <a:rPr lang="en-US" sz="2400" b="1" dirty="0" smtClean="0">
                <a:solidFill>
                  <a:schemeClr val="bg1"/>
                </a:solidFill>
                <a:latin typeface="+mj-lt"/>
              </a:rPr>
              <a:t>  </a:t>
            </a:r>
          </a:p>
        </p:txBody>
      </p:sp>
      <p:sp>
        <p:nvSpPr>
          <p:cNvPr id="3" name="Title 2"/>
          <p:cNvSpPr>
            <a:spLocks noGrp="1"/>
          </p:cNvSpPr>
          <p:nvPr>
            <p:ph type="title"/>
          </p:nvPr>
        </p:nvSpPr>
        <p:spPr/>
        <p:txBody>
          <a:bodyPr/>
          <a:lstStyle/>
          <a:p>
            <a:endParaRPr lang="en-US"/>
          </a:p>
        </p:txBody>
      </p:sp>
      <p:graphicFrame>
        <p:nvGraphicFramePr>
          <p:cNvPr id="7" name="Object 6"/>
          <p:cNvGraphicFramePr>
            <a:graphicFrameLocks noChangeAspect="1"/>
          </p:cNvGraphicFramePr>
          <p:nvPr>
            <p:extLst>
              <p:ext uri="{D42A27DB-BD31-4B8C-83A1-F6EECF244321}">
                <p14:modId xmlns:p14="http://schemas.microsoft.com/office/powerpoint/2010/main" val="600025212"/>
              </p:ext>
            </p:extLst>
          </p:nvPr>
        </p:nvGraphicFramePr>
        <p:xfrm>
          <a:off x="0" y="0"/>
          <a:ext cx="9144000" cy="6858000"/>
        </p:xfrm>
        <a:graphic>
          <a:graphicData uri="http://schemas.openxmlformats.org/presentationml/2006/ole">
            <mc:AlternateContent xmlns:mc="http://schemas.openxmlformats.org/markup-compatibility/2006">
              <mc:Choice xmlns:v="urn:schemas-microsoft-com:vml" Requires="v">
                <p:oleObj spid="_x0000_s1038" name="Acrobat Document" r:id="rId7" imgW="5486292" imgH="4114800" progId="AcroExch.Document.7">
                  <p:embed/>
                </p:oleObj>
              </mc:Choice>
              <mc:Fallback>
                <p:oleObj name="Acrobat Document" r:id="rId7" imgW="5486292" imgH="4114800" progId="AcroExch.Document.7">
                  <p:embed/>
                  <p:pic>
                    <p:nvPicPr>
                      <p:cNvPr id="0" name=""/>
                      <p:cNvPicPr/>
                      <p:nvPr/>
                    </p:nvPicPr>
                    <p:blipFill>
                      <a:blip r:embed="rId8"/>
                      <a:stretch>
                        <a:fillRect/>
                      </a:stretch>
                    </p:blipFill>
                    <p:spPr>
                      <a:xfrm>
                        <a:off x="0" y="0"/>
                        <a:ext cx="9144000" cy="6858000"/>
                      </a:xfrm>
                      <a:prstGeom prst="rect">
                        <a:avLst/>
                      </a:prstGeom>
                    </p:spPr>
                  </p:pic>
                </p:oleObj>
              </mc:Fallback>
            </mc:AlternateContent>
          </a:graphicData>
        </a:graphic>
      </p:graphicFrame>
    </p:spTree>
    <p:extLst>
      <p:ext uri="{BB962C8B-B14F-4D97-AF65-F5344CB8AC3E}">
        <p14:creationId xmlns:p14="http://schemas.microsoft.com/office/powerpoint/2010/main" val="23280348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Chord 45"/>
          <p:cNvSpPr/>
          <p:nvPr/>
        </p:nvSpPr>
        <p:spPr>
          <a:xfrm>
            <a:off x="3296438" y="1785957"/>
            <a:ext cx="315913" cy="355600"/>
          </a:xfrm>
          <a:prstGeom prst="chord">
            <a:avLst>
              <a:gd name="adj1" fmla="val 5438121"/>
              <a:gd name="adj2" fmla="val 16211449"/>
            </a:avLst>
          </a:prstGeom>
          <a:solidFill>
            <a:srgbClr val="FFC0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sz="1600" dirty="0">
              <a:solidFill>
                <a:srgbClr val="FFFFFF"/>
              </a:solidFill>
            </a:endParaRPr>
          </a:p>
        </p:txBody>
      </p:sp>
      <p:sp>
        <p:nvSpPr>
          <p:cNvPr id="48" name="Chord 47"/>
          <p:cNvSpPr/>
          <p:nvPr/>
        </p:nvSpPr>
        <p:spPr>
          <a:xfrm>
            <a:off x="3296439" y="2829435"/>
            <a:ext cx="315913" cy="355600"/>
          </a:xfrm>
          <a:prstGeom prst="chord">
            <a:avLst>
              <a:gd name="adj1" fmla="val 5438121"/>
              <a:gd name="adj2" fmla="val 16211449"/>
            </a:avLst>
          </a:prstGeom>
          <a:solidFill>
            <a:srgbClr val="CC99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sz="1600" dirty="0">
              <a:solidFill>
                <a:srgbClr val="CC99FF"/>
              </a:solidFill>
            </a:endParaRPr>
          </a:p>
        </p:txBody>
      </p:sp>
      <p:sp>
        <p:nvSpPr>
          <p:cNvPr id="51" name="Chord 50"/>
          <p:cNvSpPr/>
          <p:nvPr/>
        </p:nvSpPr>
        <p:spPr>
          <a:xfrm>
            <a:off x="3306284" y="5502687"/>
            <a:ext cx="315913" cy="355600"/>
          </a:xfrm>
          <a:prstGeom prst="chord">
            <a:avLst>
              <a:gd name="adj1" fmla="val 5438121"/>
              <a:gd name="adj2" fmla="val 16211449"/>
            </a:avLst>
          </a:prstGeom>
          <a:solidFill>
            <a:srgbClr val="3366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sz="1600" dirty="0">
              <a:solidFill>
                <a:srgbClr val="FFFFFF"/>
              </a:solidFill>
            </a:endParaRPr>
          </a:p>
        </p:txBody>
      </p:sp>
      <p:sp>
        <p:nvSpPr>
          <p:cNvPr id="74" name="Chord 73"/>
          <p:cNvSpPr/>
          <p:nvPr/>
        </p:nvSpPr>
        <p:spPr>
          <a:xfrm>
            <a:off x="3296440" y="4032525"/>
            <a:ext cx="315913" cy="355600"/>
          </a:xfrm>
          <a:prstGeom prst="chord">
            <a:avLst>
              <a:gd name="adj1" fmla="val 5438121"/>
              <a:gd name="adj2" fmla="val 16211449"/>
            </a:avLst>
          </a:prstGeom>
          <a:solidFill>
            <a:srgbClr val="92D05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sz="1600" dirty="0">
              <a:solidFill>
                <a:srgbClr val="FFFFFF"/>
              </a:solidFill>
            </a:endParaRPr>
          </a:p>
        </p:txBody>
      </p:sp>
      <p:sp>
        <p:nvSpPr>
          <p:cNvPr id="1027" name="Rectangle 2"/>
          <p:cNvSpPr>
            <a:spLocks noGrp="1" noChangeArrowheads="1"/>
          </p:cNvSpPr>
          <p:nvPr>
            <p:ph type="ctrTitle"/>
          </p:nvPr>
        </p:nvSpPr>
        <p:spPr>
          <a:xfrm>
            <a:off x="409575" y="117738"/>
            <a:ext cx="8456613" cy="588319"/>
          </a:xfrm>
        </p:spPr>
        <p:txBody>
          <a:bodyPr/>
          <a:lstStyle/>
          <a:p>
            <a:pPr eaLnBrk="1" hangingPunct="1"/>
            <a:r>
              <a:rPr lang="en-US" sz="1800" b="1" dirty="0" smtClean="0"/>
              <a:t>Sequester &amp; Rescission cuts $14.2m from Portland Area FY 13 budget </a:t>
            </a:r>
            <a:r>
              <a:rPr lang="en-US" sz="2000" b="1" dirty="0" smtClean="0"/>
              <a:t/>
            </a:r>
            <a:br>
              <a:rPr lang="en-US" sz="2000" b="1" dirty="0" smtClean="0"/>
            </a:br>
            <a:r>
              <a:rPr lang="en-US" sz="1200" dirty="0" smtClean="0"/>
              <a:t>The amount of the sequester is $13.6m for Portland Area; the .02% rescission amount is $612k</a:t>
            </a:r>
          </a:p>
        </p:txBody>
      </p:sp>
      <p:sp>
        <p:nvSpPr>
          <p:cNvPr id="2054" name="Rectangle 6"/>
          <p:cNvSpPr>
            <a:spLocks noChangeArrowheads="1"/>
          </p:cNvSpPr>
          <p:nvPr/>
        </p:nvSpPr>
        <p:spPr bwMode="auto">
          <a:xfrm>
            <a:off x="3458686" y="4859953"/>
            <a:ext cx="5334000" cy="1641068"/>
          </a:xfrm>
          <a:prstGeom prst="rect">
            <a:avLst/>
          </a:prstGeom>
          <a:solidFill>
            <a:schemeClr val="bg2">
              <a:lumMod val="40000"/>
              <a:lumOff val="60000"/>
              <a:alpha val="30000"/>
            </a:schemeClr>
          </a:solidFill>
          <a:ln w="9525" algn="ctr">
            <a:solidFill>
              <a:schemeClr val="tx1"/>
            </a:solidFill>
            <a:miter lim="800000"/>
            <a:headEnd/>
            <a:tailEnd/>
          </a:ln>
          <a:effectLst/>
        </p:spPr>
        <p:txBody>
          <a:bodyPr lIns="92029" tIns="46014" rIns="92029" bIns="46014" numCol="2"/>
          <a:lstStyle/>
          <a:p>
            <a:pPr fontAlgn="base">
              <a:lnSpc>
                <a:spcPct val="75000"/>
              </a:lnSpc>
              <a:spcBef>
                <a:spcPct val="20000"/>
              </a:spcBef>
              <a:spcAft>
                <a:spcPct val="0"/>
              </a:spcAft>
              <a:defRPr/>
            </a:pPr>
            <a:r>
              <a:rPr lang="en-US" sz="2000" b="1" dirty="0" smtClean="0">
                <a:solidFill>
                  <a:srgbClr val="000000"/>
                </a:solidFill>
                <a:latin typeface="Arial Narrow" pitchFamily="34" charset="0"/>
              </a:rPr>
              <a:t>Health Care Services </a:t>
            </a:r>
          </a:p>
          <a:p>
            <a:pPr fontAlgn="base">
              <a:lnSpc>
                <a:spcPct val="75000"/>
              </a:lnSpc>
              <a:spcBef>
                <a:spcPct val="20000"/>
              </a:spcBef>
              <a:spcAft>
                <a:spcPct val="0"/>
              </a:spcAft>
              <a:buClr>
                <a:srgbClr val="0033CC"/>
              </a:buClr>
              <a:buSzPct val="90000"/>
              <a:defRPr/>
            </a:pPr>
            <a:r>
              <a:rPr lang="en-US" sz="1400" i="1" dirty="0" smtClean="0">
                <a:solidFill>
                  <a:srgbClr val="FF0000"/>
                </a:solidFill>
                <a:latin typeface="Arial Narrow" pitchFamily="34" charset="0"/>
              </a:rPr>
              <a:t>-$13.5m sequester &amp; rescission</a:t>
            </a:r>
          </a:p>
          <a:p>
            <a:pPr fontAlgn="base">
              <a:lnSpc>
                <a:spcPct val="75000"/>
              </a:lnSpc>
              <a:spcBef>
                <a:spcPct val="20000"/>
              </a:spcBef>
              <a:spcAft>
                <a:spcPct val="0"/>
              </a:spcAft>
              <a:buClr>
                <a:srgbClr val="0033CC"/>
              </a:buClr>
              <a:buSzPct val="90000"/>
              <a:defRPr/>
            </a:pPr>
            <a:endParaRPr lang="en-US" sz="800" dirty="0" smtClean="0">
              <a:solidFill>
                <a:srgbClr val="000000"/>
              </a:solidFill>
              <a:latin typeface="Arial Narrow" pitchFamily="34" charset="0"/>
            </a:endParaRPr>
          </a:p>
          <a:p>
            <a:pPr marL="171450" indent="-171450" fontAlgn="base">
              <a:lnSpc>
                <a:spcPct val="75000"/>
              </a:lnSpc>
              <a:spcBef>
                <a:spcPct val="20000"/>
              </a:spcBef>
              <a:spcAft>
                <a:spcPct val="0"/>
              </a:spcAft>
              <a:buClr>
                <a:srgbClr val="0033CC"/>
              </a:buClr>
              <a:buSzPct val="90000"/>
              <a:buFont typeface="Wingdings" pitchFamily="2" charset="2"/>
              <a:buChar char="q"/>
              <a:defRPr/>
            </a:pPr>
            <a:r>
              <a:rPr lang="en-US" sz="1200" dirty="0" smtClean="0">
                <a:solidFill>
                  <a:srgbClr val="000000"/>
                </a:solidFill>
                <a:latin typeface="Arial Narrow" pitchFamily="34" charset="0"/>
              </a:rPr>
              <a:t>Hospitals &amp; Clinics</a:t>
            </a:r>
          </a:p>
          <a:p>
            <a:pPr marL="171450" indent="-171450" fontAlgn="base">
              <a:lnSpc>
                <a:spcPct val="75000"/>
              </a:lnSpc>
              <a:spcBef>
                <a:spcPct val="20000"/>
              </a:spcBef>
              <a:spcAft>
                <a:spcPct val="0"/>
              </a:spcAft>
              <a:buClr>
                <a:srgbClr val="0033CC"/>
              </a:buClr>
              <a:buSzPct val="90000"/>
              <a:buFont typeface="Wingdings" pitchFamily="2" charset="2"/>
              <a:buChar char="q"/>
              <a:defRPr/>
            </a:pPr>
            <a:r>
              <a:rPr lang="en-US" sz="1200" dirty="0" smtClean="0">
                <a:solidFill>
                  <a:srgbClr val="000000"/>
                </a:solidFill>
                <a:latin typeface="Arial Narrow" pitchFamily="34" charset="0"/>
              </a:rPr>
              <a:t>Contract Health Services</a:t>
            </a:r>
          </a:p>
          <a:p>
            <a:pPr marL="171450" indent="-171450" fontAlgn="base">
              <a:lnSpc>
                <a:spcPct val="75000"/>
              </a:lnSpc>
              <a:spcBef>
                <a:spcPct val="20000"/>
              </a:spcBef>
              <a:spcAft>
                <a:spcPct val="0"/>
              </a:spcAft>
              <a:buClr>
                <a:srgbClr val="0033CC"/>
              </a:buClr>
              <a:buSzPct val="90000"/>
              <a:buFont typeface="Wingdings" pitchFamily="2" charset="2"/>
              <a:buChar char="q"/>
              <a:defRPr/>
            </a:pPr>
            <a:r>
              <a:rPr lang="en-US" sz="1200" dirty="0" smtClean="0">
                <a:solidFill>
                  <a:srgbClr val="000000"/>
                </a:solidFill>
                <a:latin typeface="Arial Narrow" pitchFamily="34" charset="0"/>
              </a:rPr>
              <a:t>Dental Services</a:t>
            </a:r>
          </a:p>
          <a:p>
            <a:pPr marL="171450" indent="-171450" fontAlgn="base">
              <a:lnSpc>
                <a:spcPct val="75000"/>
              </a:lnSpc>
              <a:spcBef>
                <a:spcPct val="20000"/>
              </a:spcBef>
              <a:spcAft>
                <a:spcPct val="0"/>
              </a:spcAft>
              <a:buClr>
                <a:srgbClr val="0033CC"/>
              </a:buClr>
              <a:buSzPct val="90000"/>
              <a:buFont typeface="Wingdings" pitchFamily="2" charset="2"/>
              <a:buChar char="q"/>
              <a:defRPr/>
            </a:pPr>
            <a:r>
              <a:rPr lang="en-US" sz="1200" dirty="0" smtClean="0">
                <a:solidFill>
                  <a:srgbClr val="000000"/>
                </a:solidFill>
                <a:latin typeface="Arial Narrow" pitchFamily="34" charset="0"/>
              </a:rPr>
              <a:t>Mental Health Services</a:t>
            </a:r>
          </a:p>
          <a:p>
            <a:pPr marL="171450" indent="-171450" fontAlgn="base">
              <a:lnSpc>
                <a:spcPct val="75000"/>
              </a:lnSpc>
              <a:spcBef>
                <a:spcPct val="20000"/>
              </a:spcBef>
              <a:spcAft>
                <a:spcPct val="0"/>
              </a:spcAft>
              <a:buClr>
                <a:srgbClr val="0033CC"/>
              </a:buClr>
              <a:buSzPct val="90000"/>
              <a:buFont typeface="Wingdings" pitchFamily="2" charset="2"/>
              <a:buChar char="q"/>
              <a:defRPr/>
            </a:pPr>
            <a:r>
              <a:rPr lang="en-US" sz="1200" dirty="0" smtClean="0">
                <a:solidFill>
                  <a:srgbClr val="000000"/>
                </a:solidFill>
                <a:latin typeface="Arial Narrow" pitchFamily="34" charset="0"/>
              </a:rPr>
              <a:t>Alcohol &amp; Substances Abuse</a:t>
            </a:r>
          </a:p>
          <a:p>
            <a:pPr marL="171450" indent="-171450" fontAlgn="base">
              <a:lnSpc>
                <a:spcPct val="75000"/>
              </a:lnSpc>
              <a:spcBef>
                <a:spcPct val="20000"/>
              </a:spcBef>
              <a:spcAft>
                <a:spcPct val="0"/>
              </a:spcAft>
              <a:buClr>
                <a:srgbClr val="0033CC"/>
              </a:buClr>
              <a:buSzPct val="90000"/>
              <a:buFont typeface="Wingdings" pitchFamily="2" charset="2"/>
              <a:buChar char="q"/>
              <a:defRPr/>
            </a:pPr>
            <a:r>
              <a:rPr lang="en-US" sz="1200" dirty="0" smtClean="0">
                <a:solidFill>
                  <a:srgbClr val="000000"/>
                </a:solidFill>
                <a:latin typeface="Arial Narrow" pitchFamily="34" charset="0"/>
              </a:rPr>
              <a:t>Public </a:t>
            </a:r>
            <a:r>
              <a:rPr lang="en-US" sz="1200" dirty="0">
                <a:solidFill>
                  <a:srgbClr val="000000"/>
                </a:solidFill>
                <a:latin typeface="Arial Narrow" pitchFamily="34" charset="0"/>
              </a:rPr>
              <a:t>Health </a:t>
            </a:r>
            <a:r>
              <a:rPr lang="en-US" sz="1200" dirty="0" smtClean="0">
                <a:solidFill>
                  <a:srgbClr val="000000"/>
                </a:solidFill>
                <a:latin typeface="Arial Narrow" pitchFamily="34" charset="0"/>
              </a:rPr>
              <a:t>Nursing</a:t>
            </a:r>
          </a:p>
          <a:p>
            <a:pPr marL="171450" indent="-171450" fontAlgn="base">
              <a:lnSpc>
                <a:spcPct val="75000"/>
              </a:lnSpc>
              <a:spcBef>
                <a:spcPct val="20000"/>
              </a:spcBef>
              <a:spcAft>
                <a:spcPct val="0"/>
              </a:spcAft>
              <a:buClr>
                <a:srgbClr val="0033CC"/>
              </a:buClr>
              <a:buSzPct val="90000"/>
              <a:buFont typeface="Wingdings" pitchFamily="2" charset="2"/>
              <a:buChar char="q"/>
              <a:defRPr/>
            </a:pPr>
            <a:endParaRPr lang="en-US" sz="1200" dirty="0">
              <a:solidFill>
                <a:srgbClr val="000000"/>
              </a:solidFill>
              <a:latin typeface="Arial Narrow" pitchFamily="34" charset="0"/>
            </a:endParaRPr>
          </a:p>
          <a:p>
            <a:pPr marL="171450" indent="-171450" fontAlgn="base">
              <a:lnSpc>
                <a:spcPct val="75000"/>
              </a:lnSpc>
              <a:spcBef>
                <a:spcPct val="20000"/>
              </a:spcBef>
              <a:spcAft>
                <a:spcPct val="0"/>
              </a:spcAft>
              <a:buClr>
                <a:srgbClr val="0033CC"/>
              </a:buClr>
              <a:buSzPct val="90000"/>
              <a:buFont typeface="Wingdings" pitchFamily="2" charset="2"/>
              <a:buChar char="q"/>
              <a:defRPr/>
            </a:pPr>
            <a:endParaRPr lang="en-US" sz="1200" dirty="0" smtClean="0">
              <a:solidFill>
                <a:srgbClr val="000000"/>
              </a:solidFill>
              <a:latin typeface="Arial Narrow" pitchFamily="34" charset="0"/>
            </a:endParaRPr>
          </a:p>
          <a:p>
            <a:pPr marL="171450" indent="-171450" fontAlgn="base">
              <a:lnSpc>
                <a:spcPct val="75000"/>
              </a:lnSpc>
              <a:spcBef>
                <a:spcPct val="20000"/>
              </a:spcBef>
              <a:spcAft>
                <a:spcPct val="0"/>
              </a:spcAft>
              <a:buClr>
                <a:srgbClr val="0033CC"/>
              </a:buClr>
              <a:buSzPct val="90000"/>
              <a:buFont typeface="Wingdings" pitchFamily="2" charset="2"/>
              <a:buChar char="q"/>
              <a:defRPr/>
            </a:pPr>
            <a:endParaRPr lang="en-US" sz="1200" dirty="0">
              <a:solidFill>
                <a:srgbClr val="000000"/>
              </a:solidFill>
              <a:latin typeface="Arial Narrow" pitchFamily="34" charset="0"/>
            </a:endParaRPr>
          </a:p>
          <a:p>
            <a:pPr marL="171450" indent="-171450" fontAlgn="base">
              <a:lnSpc>
                <a:spcPct val="75000"/>
              </a:lnSpc>
              <a:spcBef>
                <a:spcPct val="20000"/>
              </a:spcBef>
              <a:spcAft>
                <a:spcPct val="0"/>
              </a:spcAft>
              <a:buClr>
                <a:srgbClr val="0033CC"/>
              </a:buClr>
              <a:buSzPct val="90000"/>
              <a:buFont typeface="Wingdings" pitchFamily="2" charset="2"/>
              <a:buChar char="q"/>
              <a:defRPr/>
            </a:pPr>
            <a:endParaRPr lang="en-US" sz="1200" dirty="0" smtClean="0">
              <a:solidFill>
                <a:srgbClr val="000000"/>
              </a:solidFill>
              <a:latin typeface="Arial Narrow" pitchFamily="34" charset="0"/>
            </a:endParaRPr>
          </a:p>
          <a:p>
            <a:pPr marL="171450" indent="-171450" fontAlgn="base">
              <a:lnSpc>
                <a:spcPct val="75000"/>
              </a:lnSpc>
              <a:spcBef>
                <a:spcPct val="20000"/>
              </a:spcBef>
              <a:spcAft>
                <a:spcPct val="0"/>
              </a:spcAft>
              <a:buClr>
                <a:srgbClr val="0033CC"/>
              </a:buClr>
              <a:buSzPct val="90000"/>
              <a:buFont typeface="Wingdings" pitchFamily="2" charset="2"/>
              <a:buChar char="q"/>
              <a:defRPr/>
            </a:pPr>
            <a:endParaRPr lang="en-US" sz="1200" dirty="0">
              <a:solidFill>
                <a:srgbClr val="000000"/>
              </a:solidFill>
              <a:latin typeface="Arial Narrow" pitchFamily="34" charset="0"/>
            </a:endParaRPr>
          </a:p>
          <a:p>
            <a:pPr marL="171450" indent="-171450" fontAlgn="base">
              <a:lnSpc>
                <a:spcPct val="75000"/>
              </a:lnSpc>
              <a:spcBef>
                <a:spcPct val="20000"/>
              </a:spcBef>
              <a:spcAft>
                <a:spcPct val="0"/>
              </a:spcAft>
              <a:buClr>
                <a:srgbClr val="0033CC"/>
              </a:buClr>
              <a:buSzPct val="90000"/>
              <a:buFont typeface="Wingdings" pitchFamily="2" charset="2"/>
              <a:buChar char="q"/>
              <a:defRPr/>
            </a:pPr>
            <a:r>
              <a:rPr lang="en-US" sz="1200" dirty="0" smtClean="0">
                <a:solidFill>
                  <a:srgbClr val="000000"/>
                </a:solidFill>
                <a:latin typeface="Arial Narrow" pitchFamily="34" charset="0"/>
              </a:rPr>
              <a:t>Health Education</a:t>
            </a:r>
          </a:p>
          <a:p>
            <a:pPr marL="171450" indent="-171450" fontAlgn="base">
              <a:lnSpc>
                <a:spcPct val="75000"/>
              </a:lnSpc>
              <a:spcBef>
                <a:spcPct val="20000"/>
              </a:spcBef>
              <a:spcAft>
                <a:spcPct val="0"/>
              </a:spcAft>
              <a:buClr>
                <a:srgbClr val="0033CC"/>
              </a:buClr>
              <a:buSzPct val="90000"/>
              <a:buFont typeface="Wingdings" pitchFamily="2" charset="2"/>
              <a:buChar char="q"/>
              <a:defRPr/>
            </a:pPr>
            <a:r>
              <a:rPr lang="en-US" sz="1200" dirty="0" smtClean="0">
                <a:solidFill>
                  <a:srgbClr val="000000"/>
                </a:solidFill>
                <a:latin typeface="Arial Narrow" pitchFamily="34" charset="0"/>
              </a:rPr>
              <a:t>Community Health Representatives</a:t>
            </a:r>
          </a:p>
          <a:p>
            <a:pPr marL="171450" indent="-171450" fontAlgn="base">
              <a:lnSpc>
                <a:spcPct val="75000"/>
              </a:lnSpc>
              <a:spcBef>
                <a:spcPct val="20000"/>
              </a:spcBef>
              <a:spcAft>
                <a:spcPct val="0"/>
              </a:spcAft>
              <a:buClr>
                <a:srgbClr val="0033CC"/>
              </a:buClr>
              <a:buSzPct val="90000"/>
              <a:buFont typeface="Wingdings" pitchFamily="2" charset="2"/>
              <a:buChar char="q"/>
              <a:defRPr/>
            </a:pPr>
            <a:r>
              <a:rPr lang="en-US" sz="1200" dirty="0" smtClean="0">
                <a:solidFill>
                  <a:srgbClr val="000000"/>
                </a:solidFill>
                <a:latin typeface="Arial Narrow" pitchFamily="34" charset="0"/>
              </a:rPr>
              <a:t>Urban Health Programs</a:t>
            </a:r>
          </a:p>
          <a:p>
            <a:pPr marL="171450" indent="-171450" fontAlgn="base">
              <a:lnSpc>
                <a:spcPct val="75000"/>
              </a:lnSpc>
              <a:spcBef>
                <a:spcPct val="20000"/>
              </a:spcBef>
              <a:spcAft>
                <a:spcPct val="0"/>
              </a:spcAft>
              <a:buClr>
                <a:srgbClr val="0033CC"/>
              </a:buClr>
              <a:buSzPct val="90000"/>
              <a:buFont typeface="Wingdings" pitchFamily="2" charset="2"/>
              <a:buChar char="q"/>
              <a:defRPr/>
            </a:pPr>
            <a:r>
              <a:rPr lang="en-US" sz="1200" dirty="0" smtClean="0">
                <a:solidFill>
                  <a:srgbClr val="000000"/>
                </a:solidFill>
                <a:latin typeface="Arial Narrow" pitchFamily="34" charset="0"/>
              </a:rPr>
              <a:t>Direct Operations</a:t>
            </a:r>
          </a:p>
          <a:p>
            <a:pPr marL="171450" indent="-171450" fontAlgn="base">
              <a:lnSpc>
                <a:spcPct val="75000"/>
              </a:lnSpc>
              <a:spcBef>
                <a:spcPct val="20000"/>
              </a:spcBef>
              <a:spcAft>
                <a:spcPct val="0"/>
              </a:spcAft>
              <a:buClr>
                <a:srgbClr val="0033CC"/>
              </a:buClr>
              <a:buSzPct val="90000"/>
              <a:buFont typeface="Wingdings" pitchFamily="2" charset="2"/>
              <a:buChar char="q"/>
              <a:defRPr/>
            </a:pPr>
            <a:r>
              <a:rPr lang="en-US" sz="1200" dirty="0" smtClean="0">
                <a:solidFill>
                  <a:srgbClr val="000000"/>
                </a:solidFill>
                <a:latin typeface="Arial Narrow" pitchFamily="34" charset="0"/>
              </a:rPr>
              <a:t>Contract Support Costs</a:t>
            </a:r>
            <a:endParaRPr lang="en-US" sz="1200" dirty="0">
              <a:solidFill>
                <a:srgbClr val="000000"/>
              </a:solidFill>
              <a:latin typeface="Arial Narrow" pitchFamily="34" charset="0"/>
            </a:endParaRPr>
          </a:p>
          <a:p>
            <a:pPr fontAlgn="base">
              <a:lnSpc>
                <a:spcPct val="75000"/>
              </a:lnSpc>
              <a:spcBef>
                <a:spcPct val="20000"/>
              </a:spcBef>
              <a:spcAft>
                <a:spcPct val="0"/>
              </a:spcAft>
              <a:buClr>
                <a:srgbClr val="0033CC"/>
              </a:buClr>
              <a:buSzPct val="90000"/>
              <a:defRPr/>
            </a:pPr>
            <a:endParaRPr lang="en-US" sz="1200" dirty="0">
              <a:solidFill>
                <a:srgbClr val="000000"/>
              </a:solidFill>
              <a:latin typeface="Arial Narrow" pitchFamily="34" charset="0"/>
            </a:endParaRPr>
          </a:p>
        </p:txBody>
      </p:sp>
      <p:sp>
        <p:nvSpPr>
          <p:cNvPr id="2058" name="Rectangle 10"/>
          <p:cNvSpPr>
            <a:spLocks noChangeArrowheads="1"/>
          </p:cNvSpPr>
          <p:nvPr/>
        </p:nvSpPr>
        <p:spPr bwMode="auto">
          <a:xfrm>
            <a:off x="3454396" y="1573718"/>
            <a:ext cx="5334000" cy="879034"/>
          </a:xfrm>
          <a:prstGeom prst="rect">
            <a:avLst/>
          </a:prstGeom>
          <a:solidFill>
            <a:schemeClr val="bg2">
              <a:lumMod val="40000"/>
              <a:lumOff val="60000"/>
              <a:alpha val="19000"/>
            </a:schemeClr>
          </a:solidFill>
          <a:ln w="9525" algn="ctr">
            <a:solidFill>
              <a:schemeClr val="tx1"/>
            </a:solidFill>
            <a:miter lim="800000"/>
            <a:headEnd/>
            <a:tailEnd/>
          </a:ln>
          <a:effectLst/>
        </p:spPr>
        <p:txBody>
          <a:bodyPr lIns="92029" tIns="46014" rIns="92029" bIns="46014"/>
          <a:lstStyle/>
          <a:p>
            <a:pPr fontAlgn="base">
              <a:lnSpc>
                <a:spcPct val="75000"/>
              </a:lnSpc>
              <a:spcBef>
                <a:spcPct val="20000"/>
              </a:spcBef>
              <a:spcAft>
                <a:spcPct val="0"/>
              </a:spcAft>
              <a:defRPr/>
            </a:pPr>
            <a:r>
              <a:rPr lang="en-US" sz="2000" b="1" dirty="0" smtClean="0">
                <a:solidFill>
                  <a:srgbClr val="000000"/>
                </a:solidFill>
                <a:latin typeface="Arial Narrow" pitchFamily="34" charset="0"/>
              </a:rPr>
              <a:t>Collections</a:t>
            </a:r>
          </a:p>
          <a:p>
            <a:pPr fontAlgn="base">
              <a:lnSpc>
                <a:spcPct val="75000"/>
              </a:lnSpc>
              <a:spcBef>
                <a:spcPct val="20000"/>
              </a:spcBef>
              <a:spcAft>
                <a:spcPct val="0"/>
              </a:spcAft>
              <a:defRPr/>
            </a:pPr>
            <a:endParaRPr lang="en-US" sz="800" b="1" i="1" dirty="0" smtClean="0">
              <a:solidFill>
                <a:srgbClr val="FFC000"/>
              </a:solidFill>
              <a:latin typeface="Arial Narrow" pitchFamily="34" charset="0"/>
            </a:endParaRPr>
          </a:p>
          <a:p>
            <a:pPr marL="171450" indent="-171450" fontAlgn="base">
              <a:lnSpc>
                <a:spcPct val="75000"/>
              </a:lnSpc>
              <a:spcBef>
                <a:spcPct val="20000"/>
              </a:spcBef>
              <a:spcAft>
                <a:spcPct val="0"/>
              </a:spcAft>
              <a:buClr>
                <a:srgbClr val="EDCB4D"/>
              </a:buClr>
              <a:buSzPct val="90000"/>
              <a:buFont typeface="Wingdings" pitchFamily="2" charset="2"/>
              <a:buChar char="q"/>
              <a:defRPr/>
            </a:pPr>
            <a:r>
              <a:rPr lang="en-US" sz="1200" dirty="0" smtClean="0">
                <a:solidFill>
                  <a:srgbClr val="000000"/>
                </a:solidFill>
                <a:latin typeface="Arial Narrow" pitchFamily="34" charset="0"/>
              </a:rPr>
              <a:t>$0 IHS sequester</a:t>
            </a:r>
          </a:p>
          <a:p>
            <a:pPr marL="171450" indent="-171450" fontAlgn="base">
              <a:lnSpc>
                <a:spcPct val="75000"/>
              </a:lnSpc>
              <a:spcBef>
                <a:spcPct val="20000"/>
              </a:spcBef>
              <a:spcAft>
                <a:spcPct val="0"/>
              </a:spcAft>
              <a:buClr>
                <a:srgbClr val="EDCB4D"/>
              </a:buClr>
              <a:buSzPct val="90000"/>
              <a:buFont typeface="Wingdings" pitchFamily="2" charset="2"/>
              <a:buChar char="q"/>
              <a:defRPr/>
            </a:pPr>
            <a:r>
              <a:rPr lang="en-US" sz="1200" dirty="0" smtClean="0">
                <a:solidFill>
                  <a:srgbClr val="000000"/>
                </a:solidFill>
                <a:latin typeface="Arial Narrow" pitchFamily="34" charset="0"/>
              </a:rPr>
              <a:t>2% Medicare reduction will impact Service Units</a:t>
            </a:r>
          </a:p>
          <a:p>
            <a:pPr marL="171450" indent="-171450" fontAlgn="base">
              <a:lnSpc>
                <a:spcPct val="75000"/>
              </a:lnSpc>
              <a:spcBef>
                <a:spcPct val="20000"/>
              </a:spcBef>
              <a:spcAft>
                <a:spcPct val="0"/>
              </a:spcAft>
              <a:buClr>
                <a:srgbClr val="EDCB4D"/>
              </a:buClr>
              <a:buSzPct val="90000"/>
              <a:buFont typeface="Wingdings" pitchFamily="2" charset="2"/>
              <a:buChar char="q"/>
              <a:defRPr/>
            </a:pPr>
            <a:endParaRPr lang="en-US" sz="1400" dirty="0">
              <a:solidFill>
                <a:srgbClr val="000000"/>
              </a:solidFill>
              <a:latin typeface="Arial Narrow" pitchFamily="34" charset="0"/>
            </a:endParaRPr>
          </a:p>
        </p:txBody>
      </p:sp>
      <p:sp>
        <p:nvSpPr>
          <p:cNvPr id="2059" name="Rectangle 11"/>
          <p:cNvSpPr>
            <a:spLocks noChangeArrowheads="1"/>
          </p:cNvSpPr>
          <p:nvPr/>
        </p:nvSpPr>
        <p:spPr bwMode="auto">
          <a:xfrm>
            <a:off x="3458686" y="2457335"/>
            <a:ext cx="5334000" cy="1099800"/>
          </a:xfrm>
          <a:prstGeom prst="rect">
            <a:avLst/>
          </a:prstGeom>
          <a:solidFill>
            <a:schemeClr val="bg2">
              <a:lumMod val="40000"/>
              <a:lumOff val="60000"/>
              <a:alpha val="19000"/>
            </a:schemeClr>
          </a:solidFill>
          <a:ln w="9525" algn="ctr">
            <a:solidFill>
              <a:schemeClr val="tx1"/>
            </a:solidFill>
            <a:miter lim="800000"/>
            <a:headEnd/>
            <a:tailEnd/>
          </a:ln>
          <a:effectLst/>
        </p:spPr>
        <p:txBody>
          <a:bodyPr lIns="92029" tIns="46014" rIns="92029" bIns="46014"/>
          <a:lstStyle/>
          <a:p>
            <a:pPr fontAlgn="base">
              <a:lnSpc>
                <a:spcPct val="75000"/>
              </a:lnSpc>
              <a:spcBef>
                <a:spcPct val="20000"/>
              </a:spcBef>
              <a:spcAft>
                <a:spcPct val="0"/>
              </a:spcAft>
              <a:defRPr/>
            </a:pPr>
            <a:r>
              <a:rPr lang="en-US" sz="2000" b="1" dirty="0" smtClean="0">
                <a:solidFill>
                  <a:srgbClr val="000000"/>
                </a:solidFill>
                <a:latin typeface="Arial Narrow" pitchFamily="34" charset="0"/>
              </a:rPr>
              <a:t>Special Diabetes Program for Indians</a:t>
            </a:r>
          </a:p>
          <a:p>
            <a:pPr fontAlgn="base">
              <a:lnSpc>
                <a:spcPct val="75000"/>
              </a:lnSpc>
              <a:spcBef>
                <a:spcPct val="20000"/>
              </a:spcBef>
              <a:spcAft>
                <a:spcPct val="0"/>
              </a:spcAft>
              <a:buClr>
                <a:srgbClr val="0033CC"/>
              </a:buClr>
              <a:buSzPct val="90000"/>
              <a:defRPr/>
            </a:pPr>
            <a:r>
              <a:rPr lang="en-US" sz="1400" i="1" dirty="0">
                <a:solidFill>
                  <a:srgbClr val="FF0000"/>
                </a:solidFill>
                <a:latin typeface="Arial Narrow" pitchFamily="34" charset="0"/>
              </a:rPr>
              <a:t>-$</a:t>
            </a:r>
            <a:r>
              <a:rPr lang="en-US" sz="1400" i="1" dirty="0" smtClean="0">
                <a:solidFill>
                  <a:srgbClr val="FF0000"/>
                </a:solidFill>
                <a:latin typeface="Arial Narrow" pitchFamily="34" charset="0"/>
              </a:rPr>
              <a:t>68k </a:t>
            </a:r>
            <a:r>
              <a:rPr lang="en-US" sz="1400" i="1" dirty="0">
                <a:solidFill>
                  <a:srgbClr val="FF0000"/>
                </a:solidFill>
                <a:latin typeface="Arial Narrow" pitchFamily="34" charset="0"/>
              </a:rPr>
              <a:t>sequester &amp; </a:t>
            </a:r>
            <a:r>
              <a:rPr lang="en-US" sz="1400" i="1" dirty="0" smtClean="0">
                <a:solidFill>
                  <a:srgbClr val="FF0000"/>
                </a:solidFill>
                <a:latin typeface="Arial Narrow" pitchFamily="34" charset="0"/>
              </a:rPr>
              <a:t>rescission</a:t>
            </a:r>
          </a:p>
          <a:p>
            <a:pPr fontAlgn="base">
              <a:lnSpc>
                <a:spcPct val="75000"/>
              </a:lnSpc>
              <a:spcBef>
                <a:spcPct val="20000"/>
              </a:spcBef>
              <a:spcAft>
                <a:spcPct val="0"/>
              </a:spcAft>
              <a:buClr>
                <a:srgbClr val="0033CC"/>
              </a:buClr>
              <a:buSzPct val="90000"/>
              <a:defRPr/>
            </a:pPr>
            <a:endParaRPr lang="en-US" sz="800" b="1" i="1" dirty="0">
              <a:solidFill>
                <a:srgbClr val="CC99FF"/>
              </a:solidFill>
              <a:latin typeface="Arial Narrow" pitchFamily="34" charset="0"/>
            </a:endParaRPr>
          </a:p>
          <a:p>
            <a:pPr marL="171450" indent="-171450" fontAlgn="base">
              <a:lnSpc>
                <a:spcPct val="75000"/>
              </a:lnSpc>
              <a:spcBef>
                <a:spcPct val="20000"/>
              </a:spcBef>
              <a:spcAft>
                <a:spcPct val="0"/>
              </a:spcAft>
              <a:buClr>
                <a:srgbClr val="2D2D8A">
                  <a:lumMod val="60000"/>
                  <a:lumOff val="40000"/>
                </a:srgbClr>
              </a:buClr>
              <a:buSzPct val="90000"/>
              <a:buFont typeface="Wingdings" pitchFamily="2" charset="2"/>
              <a:buChar char="q"/>
              <a:defRPr/>
            </a:pPr>
            <a:r>
              <a:rPr lang="en-US" sz="1200" dirty="0" smtClean="0">
                <a:solidFill>
                  <a:srgbClr val="000000"/>
                </a:solidFill>
                <a:latin typeface="Arial Narrow" pitchFamily="34" charset="0"/>
              </a:rPr>
              <a:t>Competitive and non competitive grant activities</a:t>
            </a:r>
          </a:p>
          <a:p>
            <a:pPr marL="171450" indent="-171450" fontAlgn="base">
              <a:lnSpc>
                <a:spcPct val="75000"/>
              </a:lnSpc>
              <a:spcBef>
                <a:spcPct val="20000"/>
              </a:spcBef>
              <a:spcAft>
                <a:spcPct val="0"/>
              </a:spcAft>
              <a:buClr>
                <a:srgbClr val="2D2D8A">
                  <a:lumMod val="60000"/>
                  <a:lumOff val="40000"/>
                </a:srgbClr>
              </a:buClr>
              <a:buSzPct val="90000"/>
              <a:buFont typeface="Wingdings" pitchFamily="2" charset="2"/>
              <a:buChar char="q"/>
              <a:defRPr/>
            </a:pPr>
            <a:r>
              <a:rPr lang="en-US" sz="1200" dirty="0" smtClean="0">
                <a:solidFill>
                  <a:srgbClr val="000000"/>
                </a:solidFill>
                <a:latin typeface="Arial Narrow" pitchFamily="34" charset="0"/>
              </a:rPr>
              <a:t>Area Office consultant activities</a:t>
            </a:r>
            <a:endParaRPr lang="en-US" sz="1200" dirty="0">
              <a:solidFill>
                <a:srgbClr val="000000"/>
              </a:solidFill>
              <a:latin typeface="Arial Narrow" pitchFamily="34" charset="0"/>
            </a:endParaRPr>
          </a:p>
        </p:txBody>
      </p:sp>
      <p:sp>
        <p:nvSpPr>
          <p:cNvPr id="1034" name="Rectangle 27"/>
          <p:cNvSpPr>
            <a:spLocks noChangeArrowheads="1"/>
          </p:cNvSpPr>
          <p:nvPr/>
        </p:nvSpPr>
        <p:spPr bwMode="auto">
          <a:xfrm>
            <a:off x="7788731" y="1641661"/>
            <a:ext cx="766555" cy="276999"/>
          </a:xfrm>
          <a:prstGeom prst="rect">
            <a:avLst/>
          </a:prstGeom>
          <a:noFill/>
          <a:ln w="9525">
            <a:noFill/>
            <a:miter lim="800000"/>
            <a:headEnd/>
            <a:tailEnd/>
          </a:ln>
        </p:spPr>
        <p:txBody>
          <a:bodyPr wrap="none">
            <a:spAutoFit/>
          </a:bodyPr>
          <a:lstStyle/>
          <a:p>
            <a:pPr algn="r" fontAlgn="base">
              <a:lnSpc>
                <a:spcPct val="75000"/>
              </a:lnSpc>
              <a:spcBef>
                <a:spcPct val="20000"/>
              </a:spcBef>
              <a:spcAft>
                <a:spcPct val="0"/>
              </a:spcAft>
            </a:pPr>
            <a:r>
              <a:rPr lang="en-US" sz="1600" b="1" dirty="0" smtClean="0">
                <a:solidFill>
                  <a:srgbClr val="000000"/>
                </a:solidFill>
              </a:rPr>
              <a:t>$15 m</a:t>
            </a:r>
            <a:endParaRPr lang="en-US" sz="1600" b="1" dirty="0">
              <a:solidFill>
                <a:srgbClr val="000000"/>
              </a:solidFill>
            </a:endParaRPr>
          </a:p>
        </p:txBody>
      </p:sp>
      <p:sp>
        <p:nvSpPr>
          <p:cNvPr id="1035" name="Rectangle 28"/>
          <p:cNvSpPr>
            <a:spLocks noChangeArrowheads="1"/>
          </p:cNvSpPr>
          <p:nvPr/>
        </p:nvSpPr>
        <p:spPr bwMode="auto">
          <a:xfrm>
            <a:off x="7731021" y="2609968"/>
            <a:ext cx="824265" cy="277512"/>
          </a:xfrm>
          <a:prstGeom prst="rect">
            <a:avLst/>
          </a:prstGeom>
          <a:noFill/>
          <a:ln w="9525">
            <a:noFill/>
            <a:miter lim="800000"/>
            <a:headEnd/>
            <a:tailEnd/>
          </a:ln>
        </p:spPr>
        <p:txBody>
          <a:bodyPr wrap="none">
            <a:spAutoFit/>
          </a:bodyPr>
          <a:lstStyle/>
          <a:p>
            <a:pPr algn="r" fontAlgn="base">
              <a:lnSpc>
                <a:spcPct val="75000"/>
              </a:lnSpc>
              <a:spcBef>
                <a:spcPct val="20000"/>
              </a:spcBef>
              <a:spcAft>
                <a:spcPct val="0"/>
              </a:spcAft>
            </a:pPr>
            <a:r>
              <a:rPr lang="en-US" sz="1600" b="1" dirty="0" smtClean="0">
                <a:solidFill>
                  <a:srgbClr val="000000"/>
                </a:solidFill>
              </a:rPr>
              <a:t>$1.2 m</a:t>
            </a:r>
            <a:endParaRPr lang="en-US" sz="1600" b="1" dirty="0">
              <a:solidFill>
                <a:srgbClr val="000000"/>
              </a:solidFill>
            </a:endParaRPr>
          </a:p>
        </p:txBody>
      </p:sp>
      <p:sp>
        <p:nvSpPr>
          <p:cNvPr id="1036" name="Rectangle 55"/>
          <p:cNvSpPr>
            <a:spLocks noChangeArrowheads="1"/>
          </p:cNvSpPr>
          <p:nvPr/>
        </p:nvSpPr>
        <p:spPr bwMode="auto">
          <a:xfrm>
            <a:off x="7565977" y="4938554"/>
            <a:ext cx="1051891" cy="276999"/>
          </a:xfrm>
          <a:prstGeom prst="rect">
            <a:avLst/>
          </a:prstGeom>
          <a:noFill/>
          <a:ln w="9525">
            <a:noFill/>
            <a:miter lim="800000"/>
            <a:headEnd/>
            <a:tailEnd/>
          </a:ln>
        </p:spPr>
        <p:txBody>
          <a:bodyPr wrap="none">
            <a:spAutoFit/>
          </a:bodyPr>
          <a:lstStyle/>
          <a:p>
            <a:pPr algn="r" fontAlgn="base">
              <a:lnSpc>
                <a:spcPct val="75000"/>
              </a:lnSpc>
              <a:spcBef>
                <a:spcPct val="20000"/>
              </a:spcBef>
              <a:spcAft>
                <a:spcPct val="0"/>
              </a:spcAft>
            </a:pPr>
            <a:r>
              <a:rPr lang="en-US" sz="1600" b="1" dirty="0" smtClean="0">
                <a:solidFill>
                  <a:srgbClr val="000000"/>
                </a:solidFill>
              </a:rPr>
              <a:t>$246.7 m</a:t>
            </a:r>
            <a:endParaRPr lang="en-US" sz="1600" b="1" dirty="0">
              <a:solidFill>
                <a:srgbClr val="000000"/>
              </a:solidFill>
            </a:endParaRPr>
          </a:p>
        </p:txBody>
      </p:sp>
      <p:cxnSp>
        <p:nvCxnSpPr>
          <p:cNvPr id="41" name="Straight Arrow Connector 40"/>
          <p:cNvCxnSpPr/>
          <p:nvPr/>
        </p:nvCxnSpPr>
        <p:spPr>
          <a:xfrm flipV="1">
            <a:off x="2548186" y="1963757"/>
            <a:ext cx="748252" cy="116395"/>
          </a:xfrm>
          <a:prstGeom prst="straightConnector1">
            <a:avLst/>
          </a:prstGeom>
          <a:ln w="6350">
            <a:solidFill>
              <a:schemeClr val="bg2">
                <a:lumMod val="75000"/>
              </a:schemeClr>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a:off x="2548186" y="2201494"/>
            <a:ext cx="758098" cy="732387"/>
          </a:xfrm>
          <a:prstGeom prst="straightConnector1">
            <a:avLst/>
          </a:prstGeom>
          <a:ln w="6350">
            <a:solidFill>
              <a:schemeClr val="bg2">
                <a:lumMod val="75000"/>
              </a:schemeClr>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p:nvPr/>
        </p:nvCxnSpPr>
        <p:spPr>
          <a:xfrm>
            <a:off x="2490281" y="4075889"/>
            <a:ext cx="850963" cy="1484183"/>
          </a:xfrm>
          <a:prstGeom prst="straightConnector1">
            <a:avLst/>
          </a:prstGeom>
          <a:ln w="6350">
            <a:solidFill>
              <a:schemeClr val="bg2">
                <a:lumMod val="75000"/>
              </a:schemeClr>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73" name="Rectangle 8"/>
          <p:cNvSpPr>
            <a:spLocks noChangeArrowheads="1"/>
          </p:cNvSpPr>
          <p:nvPr/>
        </p:nvSpPr>
        <p:spPr bwMode="auto">
          <a:xfrm>
            <a:off x="3454396" y="3560698"/>
            <a:ext cx="5334000" cy="1299255"/>
          </a:xfrm>
          <a:prstGeom prst="rect">
            <a:avLst/>
          </a:prstGeom>
          <a:solidFill>
            <a:schemeClr val="bg2">
              <a:lumMod val="40000"/>
              <a:lumOff val="60000"/>
              <a:alpha val="30000"/>
            </a:schemeClr>
          </a:solidFill>
          <a:ln w="9525" algn="ctr">
            <a:solidFill>
              <a:schemeClr val="tx1"/>
            </a:solidFill>
            <a:miter lim="800000"/>
            <a:headEnd/>
            <a:tailEnd/>
          </a:ln>
          <a:effectLst/>
        </p:spPr>
        <p:txBody>
          <a:bodyPr lIns="92029" tIns="46014" rIns="92029" bIns="46014" numCol="2"/>
          <a:lstStyle/>
          <a:p>
            <a:pPr fontAlgn="base">
              <a:lnSpc>
                <a:spcPct val="75000"/>
              </a:lnSpc>
              <a:spcBef>
                <a:spcPct val="20000"/>
              </a:spcBef>
              <a:spcAft>
                <a:spcPct val="0"/>
              </a:spcAft>
              <a:defRPr/>
            </a:pPr>
            <a:r>
              <a:rPr lang="en-US" sz="2000" b="1" dirty="0" smtClean="0">
                <a:solidFill>
                  <a:srgbClr val="000000"/>
                </a:solidFill>
                <a:latin typeface="Arial Narrow" pitchFamily="34" charset="0"/>
              </a:rPr>
              <a:t>Facilities</a:t>
            </a:r>
          </a:p>
          <a:p>
            <a:pPr fontAlgn="base">
              <a:lnSpc>
                <a:spcPct val="75000"/>
              </a:lnSpc>
              <a:spcBef>
                <a:spcPct val="20000"/>
              </a:spcBef>
              <a:spcAft>
                <a:spcPct val="0"/>
              </a:spcAft>
              <a:buClr>
                <a:srgbClr val="0033CC"/>
              </a:buClr>
              <a:buSzPct val="90000"/>
              <a:defRPr/>
            </a:pPr>
            <a:r>
              <a:rPr lang="en-US" sz="1400" i="1" dirty="0" smtClean="0">
                <a:solidFill>
                  <a:srgbClr val="FF0000"/>
                </a:solidFill>
                <a:latin typeface="Arial Narrow" pitchFamily="34" charset="0"/>
              </a:rPr>
              <a:t>-$633k sequester &amp; rescission</a:t>
            </a:r>
          </a:p>
          <a:p>
            <a:pPr fontAlgn="base">
              <a:lnSpc>
                <a:spcPct val="75000"/>
              </a:lnSpc>
              <a:spcBef>
                <a:spcPct val="20000"/>
              </a:spcBef>
              <a:spcAft>
                <a:spcPct val="0"/>
              </a:spcAft>
              <a:buClr>
                <a:srgbClr val="0033CC"/>
              </a:buClr>
              <a:buSzPct val="90000"/>
              <a:defRPr/>
            </a:pPr>
            <a:endParaRPr lang="en-US" sz="800" i="1" dirty="0" smtClean="0">
              <a:solidFill>
                <a:srgbClr val="FF0000"/>
              </a:solidFill>
              <a:latin typeface="Arial Narrow" pitchFamily="34" charset="0"/>
            </a:endParaRPr>
          </a:p>
          <a:p>
            <a:pPr marL="171450" indent="-171450" fontAlgn="base">
              <a:lnSpc>
                <a:spcPct val="75000"/>
              </a:lnSpc>
              <a:spcBef>
                <a:spcPct val="20000"/>
              </a:spcBef>
              <a:spcAft>
                <a:spcPct val="0"/>
              </a:spcAft>
              <a:buClr>
                <a:srgbClr val="92D050"/>
              </a:buClr>
              <a:buSzPct val="90000"/>
              <a:buFont typeface="Wingdings" pitchFamily="2" charset="2"/>
              <a:buChar char="q"/>
              <a:defRPr/>
            </a:pPr>
            <a:r>
              <a:rPr lang="en-US" sz="1200" dirty="0" smtClean="0">
                <a:solidFill>
                  <a:srgbClr val="000000"/>
                </a:solidFill>
                <a:latin typeface="Arial Narrow" pitchFamily="34" charset="0"/>
              </a:rPr>
              <a:t>Health Care Facility Construction</a:t>
            </a:r>
          </a:p>
          <a:p>
            <a:pPr marL="171450" indent="-171450" fontAlgn="base">
              <a:lnSpc>
                <a:spcPct val="75000"/>
              </a:lnSpc>
              <a:spcBef>
                <a:spcPct val="20000"/>
              </a:spcBef>
              <a:spcAft>
                <a:spcPct val="0"/>
              </a:spcAft>
              <a:buClr>
                <a:srgbClr val="92D050"/>
              </a:buClr>
              <a:buSzPct val="90000"/>
              <a:buFont typeface="Wingdings" pitchFamily="2" charset="2"/>
              <a:buChar char="q"/>
              <a:defRPr/>
            </a:pPr>
            <a:r>
              <a:rPr lang="en-US" sz="1200" dirty="0" smtClean="0">
                <a:solidFill>
                  <a:srgbClr val="000000"/>
                </a:solidFill>
                <a:latin typeface="Arial Narrow" pitchFamily="34" charset="0"/>
              </a:rPr>
              <a:t>Maintenance &amp; Improvement</a:t>
            </a:r>
          </a:p>
          <a:p>
            <a:pPr marL="171450" indent="-171450" fontAlgn="base">
              <a:lnSpc>
                <a:spcPct val="75000"/>
              </a:lnSpc>
              <a:spcBef>
                <a:spcPct val="20000"/>
              </a:spcBef>
              <a:spcAft>
                <a:spcPct val="0"/>
              </a:spcAft>
              <a:buClr>
                <a:srgbClr val="92D050"/>
              </a:buClr>
              <a:buSzPct val="90000"/>
              <a:buFont typeface="Wingdings" pitchFamily="2" charset="2"/>
              <a:buChar char="q"/>
              <a:defRPr/>
            </a:pPr>
            <a:r>
              <a:rPr lang="en-US" sz="1200" dirty="0" smtClean="0">
                <a:solidFill>
                  <a:srgbClr val="000000"/>
                </a:solidFill>
                <a:latin typeface="Arial Narrow" pitchFamily="34" charset="0"/>
              </a:rPr>
              <a:t>Equipment</a:t>
            </a:r>
          </a:p>
          <a:p>
            <a:pPr marL="171450" indent="-171450" fontAlgn="base">
              <a:lnSpc>
                <a:spcPct val="75000"/>
              </a:lnSpc>
              <a:spcBef>
                <a:spcPct val="20000"/>
              </a:spcBef>
              <a:spcAft>
                <a:spcPct val="0"/>
              </a:spcAft>
              <a:buClr>
                <a:srgbClr val="92D050"/>
              </a:buClr>
              <a:buSzPct val="90000"/>
              <a:buFont typeface="Wingdings" pitchFamily="2" charset="2"/>
              <a:buChar char="q"/>
              <a:defRPr/>
            </a:pPr>
            <a:endParaRPr lang="en-US" sz="1200" dirty="0">
              <a:solidFill>
                <a:srgbClr val="000000"/>
              </a:solidFill>
              <a:latin typeface="Arial Narrow" pitchFamily="34" charset="0"/>
            </a:endParaRPr>
          </a:p>
          <a:p>
            <a:pPr fontAlgn="base">
              <a:lnSpc>
                <a:spcPct val="75000"/>
              </a:lnSpc>
              <a:spcBef>
                <a:spcPct val="20000"/>
              </a:spcBef>
              <a:spcAft>
                <a:spcPct val="0"/>
              </a:spcAft>
              <a:buClr>
                <a:srgbClr val="92D050"/>
              </a:buClr>
              <a:buSzPct val="90000"/>
              <a:defRPr/>
            </a:pPr>
            <a:endParaRPr lang="en-US" sz="1200" dirty="0">
              <a:solidFill>
                <a:srgbClr val="000000"/>
              </a:solidFill>
              <a:latin typeface="Arial Narrow" pitchFamily="34" charset="0"/>
            </a:endParaRPr>
          </a:p>
          <a:p>
            <a:pPr marL="171450" indent="-171450" fontAlgn="base">
              <a:lnSpc>
                <a:spcPct val="75000"/>
              </a:lnSpc>
              <a:spcBef>
                <a:spcPct val="20000"/>
              </a:spcBef>
              <a:spcAft>
                <a:spcPct val="0"/>
              </a:spcAft>
              <a:buClr>
                <a:srgbClr val="92D050"/>
              </a:buClr>
              <a:buSzPct val="90000"/>
              <a:buFont typeface="Wingdings" pitchFamily="2" charset="2"/>
              <a:buChar char="q"/>
              <a:defRPr/>
            </a:pPr>
            <a:endParaRPr lang="en-US" sz="1200" dirty="0" smtClean="0">
              <a:solidFill>
                <a:srgbClr val="000000"/>
              </a:solidFill>
              <a:latin typeface="Arial Narrow" pitchFamily="34" charset="0"/>
            </a:endParaRPr>
          </a:p>
          <a:p>
            <a:pPr marL="171450" indent="-171450" fontAlgn="base">
              <a:lnSpc>
                <a:spcPct val="75000"/>
              </a:lnSpc>
              <a:spcBef>
                <a:spcPct val="20000"/>
              </a:spcBef>
              <a:spcAft>
                <a:spcPct val="0"/>
              </a:spcAft>
              <a:buClr>
                <a:srgbClr val="92D050"/>
              </a:buClr>
              <a:buSzPct val="90000"/>
              <a:buFont typeface="Wingdings" pitchFamily="2" charset="2"/>
              <a:buChar char="q"/>
              <a:defRPr/>
            </a:pPr>
            <a:r>
              <a:rPr lang="en-US" sz="1200" dirty="0" smtClean="0">
                <a:solidFill>
                  <a:srgbClr val="000000"/>
                </a:solidFill>
                <a:latin typeface="Arial Narrow" pitchFamily="34" charset="0"/>
              </a:rPr>
              <a:t>Sanitation Facility Construction</a:t>
            </a:r>
          </a:p>
          <a:p>
            <a:pPr marL="171450" indent="-171450" fontAlgn="base">
              <a:lnSpc>
                <a:spcPct val="75000"/>
              </a:lnSpc>
              <a:spcBef>
                <a:spcPct val="20000"/>
              </a:spcBef>
              <a:spcAft>
                <a:spcPct val="0"/>
              </a:spcAft>
              <a:buClr>
                <a:srgbClr val="92D050"/>
              </a:buClr>
              <a:buSzPct val="90000"/>
              <a:buFont typeface="Wingdings" pitchFamily="2" charset="2"/>
              <a:buChar char="q"/>
              <a:defRPr/>
            </a:pPr>
            <a:r>
              <a:rPr lang="en-US" sz="1200" dirty="0" smtClean="0">
                <a:solidFill>
                  <a:srgbClr val="000000"/>
                </a:solidFill>
                <a:latin typeface="Arial Narrow" pitchFamily="34" charset="0"/>
              </a:rPr>
              <a:t>Facilities &amp; Environmental Health Support</a:t>
            </a:r>
          </a:p>
        </p:txBody>
      </p:sp>
      <p:cxnSp>
        <p:nvCxnSpPr>
          <p:cNvPr id="78" name="Straight Arrow Connector 77"/>
          <p:cNvCxnSpPr/>
          <p:nvPr/>
        </p:nvCxnSpPr>
        <p:spPr>
          <a:xfrm>
            <a:off x="2548186" y="2331503"/>
            <a:ext cx="793058" cy="1744386"/>
          </a:xfrm>
          <a:prstGeom prst="straightConnector1">
            <a:avLst/>
          </a:prstGeom>
          <a:ln w="6350">
            <a:solidFill>
              <a:schemeClr val="bg2">
                <a:lumMod val="75000"/>
              </a:schemeClr>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1051" name="Rectangle 57"/>
          <p:cNvSpPr>
            <a:spLocks noChangeArrowheads="1"/>
          </p:cNvSpPr>
          <p:nvPr/>
        </p:nvSpPr>
        <p:spPr bwMode="auto">
          <a:xfrm>
            <a:off x="7628557" y="3644210"/>
            <a:ext cx="926729" cy="276999"/>
          </a:xfrm>
          <a:prstGeom prst="rect">
            <a:avLst/>
          </a:prstGeom>
          <a:noFill/>
          <a:ln w="9525">
            <a:noFill/>
            <a:miter lim="800000"/>
            <a:headEnd/>
            <a:tailEnd/>
          </a:ln>
        </p:spPr>
        <p:txBody>
          <a:bodyPr wrap="none">
            <a:spAutoFit/>
          </a:bodyPr>
          <a:lstStyle/>
          <a:p>
            <a:pPr algn="r" fontAlgn="base">
              <a:lnSpc>
                <a:spcPct val="75000"/>
              </a:lnSpc>
              <a:spcBef>
                <a:spcPct val="20000"/>
              </a:spcBef>
              <a:spcAft>
                <a:spcPct val="0"/>
              </a:spcAft>
            </a:pPr>
            <a:r>
              <a:rPr lang="en-US" sz="1600" b="1" dirty="0" smtClean="0">
                <a:solidFill>
                  <a:srgbClr val="000000"/>
                </a:solidFill>
              </a:rPr>
              <a:t>$11.5 m</a:t>
            </a:r>
            <a:endParaRPr lang="en-US" sz="1600" b="1" dirty="0">
              <a:solidFill>
                <a:srgbClr val="000000"/>
              </a:solidFill>
            </a:endParaRPr>
          </a:p>
        </p:txBody>
      </p:sp>
      <p:sp>
        <p:nvSpPr>
          <p:cNvPr id="1052" name="Rectangle 9"/>
          <p:cNvSpPr>
            <a:spLocks noChangeArrowheads="1"/>
          </p:cNvSpPr>
          <p:nvPr/>
        </p:nvSpPr>
        <p:spPr bwMode="auto">
          <a:xfrm>
            <a:off x="834661" y="6045812"/>
            <a:ext cx="1762125" cy="455209"/>
          </a:xfrm>
          <a:prstGeom prst="rect">
            <a:avLst/>
          </a:prstGeom>
          <a:noFill/>
          <a:ln w="9525">
            <a:noFill/>
            <a:miter lim="800000"/>
            <a:headEnd/>
            <a:tailEnd/>
          </a:ln>
        </p:spPr>
        <p:txBody>
          <a:bodyPr anchor="ctr"/>
          <a:lstStyle/>
          <a:p>
            <a:pPr algn="ctr" fontAlgn="base">
              <a:spcBef>
                <a:spcPct val="0"/>
              </a:spcBef>
              <a:spcAft>
                <a:spcPct val="0"/>
              </a:spcAft>
            </a:pPr>
            <a:r>
              <a:rPr lang="en-US" sz="2000" b="1" dirty="0" smtClean="0">
                <a:solidFill>
                  <a:srgbClr val="000000"/>
                </a:solidFill>
              </a:rPr>
              <a:t>Enacted CR</a:t>
            </a:r>
          </a:p>
        </p:txBody>
      </p:sp>
      <p:sp>
        <p:nvSpPr>
          <p:cNvPr id="39" name="Rectangle 9"/>
          <p:cNvSpPr>
            <a:spLocks noChangeArrowheads="1"/>
          </p:cNvSpPr>
          <p:nvPr/>
        </p:nvSpPr>
        <p:spPr bwMode="auto">
          <a:xfrm>
            <a:off x="295275" y="1076327"/>
            <a:ext cx="8493122" cy="391757"/>
          </a:xfrm>
          <a:prstGeom prst="rect">
            <a:avLst/>
          </a:prstGeom>
          <a:noFill/>
          <a:ln w="9525">
            <a:noFill/>
            <a:miter lim="800000"/>
            <a:headEnd/>
            <a:tailEnd/>
          </a:ln>
        </p:spPr>
        <p:txBody>
          <a:bodyPr numCol="3" anchor="ctr"/>
          <a:lstStyle/>
          <a:p>
            <a:pPr algn="ctr" fontAlgn="base">
              <a:spcBef>
                <a:spcPct val="0"/>
              </a:spcBef>
              <a:spcAft>
                <a:spcPct val="0"/>
              </a:spcAft>
            </a:pPr>
            <a:r>
              <a:rPr lang="en-US" b="1" dirty="0" smtClean="0">
                <a:solidFill>
                  <a:srgbClr val="000000"/>
                </a:solidFill>
              </a:rPr>
              <a:t>  	$288.6m			</a:t>
            </a:r>
            <a:r>
              <a:rPr lang="en-US" b="1" dirty="0">
                <a:solidFill>
                  <a:srgbClr val="FF0000"/>
                </a:solidFill>
              </a:rPr>
              <a:t>L</a:t>
            </a:r>
            <a:r>
              <a:rPr lang="en-US" b="1" dirty="0" smtClean="0">
                <a:solidFill>
                  <a:srgbClr val="FF0000"/>
                </a:solidFill>
              </a:rPr>
              <a:t>ess $14.2m</a:t>
            </a:r>
            <a:r>
              <a:rPr lang="en-US" b="1" dirty="0" smtClean="0">
                <a:solidFill>
                  <a:srgbClr val="000000"/>
                </a:solidFill>
              </a:rPr>
              <a:t>	           		$274.4m</a:t>
            </a:r>
            <a:endParaRPr lang="en-US" b="1" dirty="0">
              <a:solidFill>
                <a:srgbClr val="000000"/>
              </a:solidFill>
            </a:endParaRPr>
          </a:p>
        </p:txBody>
      </p:sp>
      <p:graphicFrame>
        <p:nvGraphicFramePr>
          <p:cNvPr id="30" name="Object 4"/>
          <p:cNvGraphicFramePr>
            <a:graphicFrameLocks noChangeAspect="1"/>
          </p:cNvGraphicFramePr>
          <p:nvPr>
            <p:extLst>
              <p:ext uri="{D42A27DB-BD31-4B8C-83A1-F6EECF244321}">
                <p14:modId xmlns:p14="http://schemas.microsoft.com/office/powerpoint/2010/main" val="969270827"/>
              </p:ext>
            </p:extLst>
          </p:nvPr>
        </p:nvGraphicFramePr>
        <p:xfrm>
          <a:off x="48848" y="913385"/>
          <a:ext cx="2924079" cy="5624721"/>
        </p:xfrm>
        <a:graphic>
          <a:graphicData uri="http://schemas.openxmlformats.org/drawingml/2006/chart">
            <c:chart xmlns:c="http://schemas.openxmlformats.org/drawingml/2006/chart" xmlns:r="http://schemas.openxmlformats.org/officeDocument/2006/relationships" r:id="rId3"/>
          </a:graphicData>
        </a:graphic>
      </p:graphicFrame>
      <p:cxnSp>
        <p:nvCxnSpPr>
          <p:cNvPr id="16" name="Straight Arrow Connector 15"/>
          <p:cNvCxnSpPr/>
          <p:nvPr/>
        </p:nvCxnSpPr>
        <p:spPr>
          <a:xfrm>
            <a:off x="5619750" y="1272205"/>
            <a:ext cx="2008807"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2352675" y="1272205"/>
            <a:ext cx="158115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289041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117178" cy="1600200"/>
          </a:xfrm>
        </p:spPr>
        <p:txBody>
          <a:bodyPr/>
          <a:lstStyle/>
          <a:p>
            <a:pPr marL="285750" indent="-285750" algn="ctr"/>
            <a:r>
              <a:rPr lang="en-US" sz="4000" b="1" dirty="0">
                <a:solidFill>
                  <a:schemeClr val="bg1"/>
                </a:solidFill>
              </a:rPr>
              <a:t>Ensure that our work is transparent, accountable, fair, and inclusive</a:t>
            </a:r>
          </a:p>
        </p:txBody>
      </p:sp>
      <p:sp>
        <p:nvSpPr>
          <p:cNvPr id="3" name="Text Placeholder 2"/>
          <p:cNvSpPr>
            <a:spLocks noGrp="1"/>
          </p:cNvSpPr>
          <p:nvPr>
            <p:ph type="body" idx="1"/>
          </p:nvPr>
        </p:nvSpPr>
        <p:spPr>
          <a:xfrm>
            <a:off x="617420" y="1981200"/>
            <a:ext cx="7688380" cy="4724400"/>
          </a:xfrm>
        </p:spPr>
        <p:txBody>
          <a:bodyPr>
            <a:normAutofit/>
          </a:bodyPr>
          <a:lstStyle/>
          <a:p>
            <a:pPr marL="0"/>
            <a:endParaRPr lang="en-US" sz="2400" b="1" dirty="0" smtClean="0">
              <a:solidFill>
                <a:schemeClr val="bg1"/>
              </a:solidFill>
              <a:latin typeface="+mj-lt"/>
            </a:endParaRPr>
          </a:p>
          <a:p>
            <a:pPr marL="0">
              <a:buClr>
                <a:schemeClr val="bg1"/>
              </a:buClr>
            </a:pPr>
            <a:endParaRPr lang="en-US" sz="2200" b="1" dirty="0">
              <a:solidFill>
                <a:schemeClr val="bg1"/>
              </a:solidFill>
              <a:latin typeface="Arial" pitchFamily="34" charset="0"/>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p:cNvSpPr>
          <p:nvPr/>
        </p:nvSpPr>
        <p:spPr>
          <a:xfrm>
            <a:off x="304800" y="2057400"/>
            <a:ext cx="8610600" cy="4419600"/>
          </a:xfrm>
          <a:prstGeom prst="rect">
            <a:avLst/>
          </a:prstGeom>
        </p:spPr>
        <p:txBody>
          <a:bodyPr vert="horz" anchor="t">
            <a:normAutofit lnSpcReduction="10000"/>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r>
              <a:rPr lang="en-US" sz="2400" b="1" dirty="0" smtClean="0">
                <a:solidFill>
                  <a:schemeClr val="bg1"/>
                </a:solidFill>
                <a:latin typeface="+mj-lt"/>
              </a:rPr>
              <a:t>Essential </a:t>
            </a:r>
            <a:r>
              <a:rPr lang="en-US" sz="2400" b="1" dirty="0">
                <a:solidFill>
                  <a:schemeClr val="bg1"/>
                </a:solidFill>
                <a:latin typeface="+mj-lt"/>
              </a:rPr>
              <a:t>C</a:t>
            </a:r>
            <a:r>
              <a:rPr lang="en-US" sz="2400" b="1" dirty="0" smtClean="0">
                <a:solidFill>
                  <a:schemeClr val="bg1"/>
                </a:solidFill>
                <a:latin typeface="+mj-lt"/>
              </a:rPr>
              <a:t>ommunity </a:t>
            </a:r>
            <a:r>
              <a:rPr lang="en-US" sz="2400" b="1" dirty="0">
                <a:solidFill>
                  <a:schemeClr val="bg1"/>
                </a:solidFill>
                <a:latin typeface="+mj-lt"/>
              </a:rPr>
              <a:t>Provider </a:t>
            </a:r>
            <a:r>
              <a:rPr lang="en-US" sz="2400" b="1" dirty="0" smtClean="0">
                <a:solidFill>
                  <a:schemeClr val="bg1"/>
                </a:solidFill>
                <a:latin typeface="+mj-lt"/>
              </a:rPr>
              <a:t>Designation (ECP)</a:t>
            </a:r>
          </a:p>
          <a:p>
            <a:pPr marL="1138428" lvl="1" indent="-342900">
              <a:buClr>
                <a:schemeClr val="bg1">
                  <a:lumMod val="75000"/>
                  <a:lumOff val="25000"/>
                </a:schemeClr>
              </a:buClr>
              <a:buFont typeface="Wingdings" pitchFamily="2" charset="2"/>
              <a:buChar char="v"/>
            </a:pPr>
            <a:r>
              <a:rPr lang="en-US" sz="2200" b="1" dirty="0">
                <a:solidFill>
                  <a:schemeClr val="bg1"/>
                </a:solidFill>
                <a:latin typeface="+mj-lt"/>
              </a:rPr>
              <a:t> </a:t>
            </a:r>
            <a:r>
              <a:rPr lang="en-US" sz="1400" b="1" dirty="0">
                <a:solidFill>
                  <a:srgbClr val="0066FF"/>
                </a:solidFill>
                <a:latin typeface="+mj-lt"/>
                <a:hlinkClick r:id="rId6"/>
              </a:rPr>
              <a:t>http://</a:t>
            </a:r>
            <a:r>
              <a:rPr lang="en-US" sz="1400" b="1" dirty="0" smtClean="0">
                <a:solidFill>
                  <a:srgbClr val="0066FF"/>
                </a:solidFill>
                <a:latin typeface="+mj-lt"/>
                <a:hlinkClick r:id="rId6"/>
              </a:rPr>
              <a:t>cciio.cms.gov/programs/Files/Model_QHP_Addendum_04_04_13.pdf</a:t>
            </a:r>
            <a:endParaRPr lang="en-US" sz="1400" b="1" dirty="0" smtClean="0">
              <a:solidFill>
                <a:srgbClr val="0066FF"/>
              </a:solidFill>
              <a:latin typeface="+mj-lt"/>
            </a:endParaRPr>
          </a:p>
          <a:p>
            <a:pPr marL="795528" lvl="1" indent="0">
              <a:buClr>
                <a:schemeClr val="bg1">
                  <a:lumMod val="75000"/>
                  <a:lumOff val="25000"/>
                </a:schemeClr>
              </a:buClr>
            </a:pPr>
            <a:endParaRPr lang="en-US" sz="2200" b="1" dirty="0" smtClean="0">
              <a:solidFill>
                <a:schemeClr val="bg1"/>
              </a:solidFill>
              <a:latin typeface="+mj-lt"/>
            </a:endParaRPr>
          </a:p>
          <a:p>
            <a:pPr marL="342900" indent="-342900">
              <a:buClr>
                <a:schemeClr val="bg1">
                  <a:lumMod val="75000"/>
                  <a:lumOff val="25000"/>
                </a:schemeClr>
              </a:buClr>
              <a:buFont typeface="Wingdings" pitchFamily="2" charset="2"/>
              <a:buChar char="v"/>
            </a:pPr>
            <a:r>
              <a:rPr lang="en-US" sz="2400" b="1" dirty="0" smtClean="0">
                <a:solidFill>
                  <a:schemeClr val="bg1"/>
                </a:solidFill>
                <a:latin typeface="+mj-lt"/>
              </a:rPr>
              <a:t>Medical Equipment Funds</a:t>
            </a:r>
          </a:p>
          <a:p>
            <a:pPr marL="1138428" lvl="1" indent="-342900">
              <a:buClr>
                <a:schemeClr val="bg1">
                  <a:lumMod val="75000"/>
                  <a:lumOff val="25000"/>
                </a:schemeClr>
              </a:buClr>
              <a:buFont typeface="Wingdings" pitchFamily="2" charset="2"/>
              <a:buChar char="v"/>
            </a:pPr>
            <a:r>
              <a:rPr lang="en-US" sz="2200" b="1" dirty="0" smtClean="0">
                <a:solidFill>
                  <a:schemeClr val="bg1"/>
                </a:solidFill>
                <a:latin typeface="+mj-lt"/>
              </a:rPr>
              <a:t>$45,507</a:t>
            </a:r>
          </a:p>
          <a:p>
            <a:pPr marL="1138428" lvl="1" indent="-342900">
              <a:buClr>
                <a:schemeClr val="bg1">
                  <a:lumMod val="75000"/>
                  <a:lumOff val="25000"/>
                </a:schemeClr>
              </a:buClr>
              <a:buFont typeface="Wingdings" pitchFamily="2" charset="2"/>
              <a:buChar char="v"/>
            </a:pPr>
            <a:r>
              <a:rPr lang="en-US" sz="2200" b="1" dirty="0" smtClean="0">
                <a:solidFill>
                  <a:schemeClr val="bg1"/>
                </a:solidFill>
                <a:latin typeface="+mj-lt"/>
              </a:rPr>
              <a:t>Specific to (3)Title I and (4)Title V</a:t>
            </a:r>
          </a:p>
          <a:p>
            <a:pPr marL="795528" lvl="1" indent="0">
              <a:buClr>
                <a:schemeClr val="bg1">
                  <a:lumMod val="75000"/>
                  <a:lumOff val="25000"/>
                </a:schemeClr>
              </a:buClr>
            </a:pPr>
            <a:endParaRPr lang="en-US" sz="2200" b="1" dirty="0" smtClean="0">
              <a:solidFill>
                <a:schemeClr val="bg1"/>
              </a:solidFill>
              <a:latin typeface="+mj-lt"/>
            </a:endParaRPr>
          </a:p>
          <a:p>
            <a:pPr marL="342900" indent="-342900">
              <a:buClr>
                <a:schemeClr val="bg1">
                  <a:lumMod val="75000"/>
                  <a:lumOff val="25000"/>
                </a:schemeClr>
              </a:buClr>
              <a:buFont typeface="Wingdings" pitchFamily="2" charset="2"/>
              <a:buChar char="v"/>
            </a:pPr>
            <a:r>
              <a:rPr lang="en-US" sz="2400" b="1" dirty="0" smtClean="0">
                <a:solidFill>
                  <a:schemeClr val="bg1"/>
                </a:solidFill>
                <a:latin typeface="+mj-lt"/>
              </a:rPr>
              <a:t>ACA Business Plan Template</a:t>
            </a:r>
          </a:p>
          <a:p>
            <a:pPr marL="1138428" lvl="1" indent="-342900">
              <a:buClr>
                <a:schemeClr val="bg1">
                  <a:lumMod val="75000"/>
                  <a:lumOff val="25000"/>
                </a:schemeClr>
              </a:buClr>
              <a:buFont typeface="Wingdings" pitchFamily="2" charset="2"/>
              <a:buChar char="v"/>
            </a:pPr>
            <a:r>
              <a:rPr lang="en-US" sz="2200" b="1" dirty="0" smtClean="0">
                <a:solidFill>
                  <a:schemeClr val="bg1"/>
                </a:solidFill>
                <a:latin typeface="+mj-lt"/>
              </a:rPr>
              <a:t>Workgroup Comprised </a:t>
            </a:r>
            <a:r>
              <a:rPr lang="en-US" sz="2200" b="1" dirty="0">
                <a:solidFill>
                  <a:schemeClr val="bg1"/>
                </a:solidFill>
                <a:latin typeface="+mj-lt"/>
              </a:rPr>
              <a:t>O</a:t>
            </a:r>
            <a:r>
              <a:rPr lang="en-US" sz="2200" b="1" dirty="0" smtClean="0">
                <a:solidFill>
                  <a:schemeClr val="bg1"/>
                </a:solidFill>
                <a:latin typeface="+mj-lt"/>
              </a:rPr>
              <a:t>f I/T/U </a:t>
            </a:r>
          </a:p>
          <a:p>
            <a:pPr marL="1138428" lvl="1" indent="-342900">
              <a:buClr>
                <a:schemeClr val="bg1">
                  <a:lumMod val="75000"/>
                  <a:lumOff val="25000"/>
                </a:schemeClr>
              </a:buClr>
              <a:buFont typeface="Wingdings" pitchFamily="2" charset="2"/>
              <a:buChar char="v"/>
            </a:pPr>
            <a:r>
              <a:rPr lang="en-US" sz="2200" b="1" dirty="0" smtClean="0">
                <a:solidFill>
                  <a:schemeClr val="bg1"/>
                </a:solidFill>
                <a:latin typeface="+mj-lt"/>
              </a:rPr>
              <a:t>Federal Sites To Complete</a:t>
            </a:r>
          </a:p>
          <a:p>
            <a:pPr marL="1138428" lvl="1" indent="-342900">
              <a:buClr>
                <a:schemeClr val="bg1">
                  <a:lumMod val="75000"/>
                  <a:lumOff val="25000"/>
                </a:schemeClr>
              </a:buClr>
              <a:buFont typeface="Wingdings" pitchFamily="2" charset="2"/>
              <a:buChar char="v"/>
            </a:pPr>
            <a:r>
              <a:rPr lang="en-US" sz="2200" b="1" dirty="0" smtClean="0">
                <a:solidFill>
                  <a:schemeClr val="bg1"/>
                </a:solidFill>
                <a:latin typeface="+mj-lt"/>
              </a:rPr>
              <a:t>Available For Tribes &amp; Urban</a:t>
            </a:r>
          </a:p>
        </p:txBody>
      </p:sp>
    </p:spTree>
    <p:extLst>
      <p:ext uri="{BB962C8B-B14F-4D97-AF65-F5344CB8AC3E}">
        <p14:creationId xmlns:p14="http://schemas.microsoft.com/office/powerpoint/2010/main" val="12815199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7117178" cy="914400"/>
          </a:xfrm>
        </p:spPr>
        <p:txBody>
          <a:bodyPr/>
          <a:lstStyle/>
          <a:p>
            <a:pPr algn="ctr"/>
            <a:r>
              <a:rPr lang="en-US" b="1" dirty="0" smtClean="0">
                <a:solidFill>
                  <a:schemeClr val="bg1"/>
                </a:solidFill>
              </a:rPr>
              <a:t>	</a:t>
            </a:r>
            <a:endParaRPr lang="en-US" b="1" dirty="0">
              <a:solidFill>
                <a:schemeClr val="bg1"/>
              </a:solidFill>
            </a:endParaRPr>
          </a:p>
        </p:txBody>
      </p:sp>
      <p:sp>
        <p:nvSpPr>
          <p:cNvPr id="3" name="Text Placeholder 2"/>
          <p:cNvSpPr>
            <a:spLocks noGrp="1"/>
          </p:cNvSpPr>
          <p:nvPr>
            <p:ph type="body" idx="1"/>
          </p:nvPr>
        </p:nvSpPr>
        <p:spPr>
          <a:xfrm>
            <a:off x="914400" y="990600"/>
            <a:ext cx="7364621" cy="1676401"/>
          </a:xfrm>
        </p:spPr>
        <p:txBody>
          <a:bodyPr>
            <a:noAutofit/>
          </a:bodyPr>
          <a:lstStyle/>
          <a:p>
            <a:pPr algn="ctr"/>
            <a:endParaRPr lang="en-US" sz="2400" b="1" dirty="0" smtClean="0">
              <a:solidFill>
                <a:schemeClr val="bg1"/>
              </a:solidFill>
            </a:endParaRPr>
          </a:p>
          <a:p>
            <a:pPr algn="ctr"/>
            <a:endParaRPr lang="en-US" sz="2400" b="1" dirty="0">
              <a:solidFill>
                <a:schemeClr val="bg1"/>
              </a:solidFill>
            </a:endParaRPr>
          </a:p>
          <a:p>
            <a:pPr algn="ctr"/>
            <a:endParaRPr lang="en-US" sz="2400" b="1" dirty="0" smtClean="0">
              <a:solidFill>
                <a:schemeClr val="bg1"/>
              </a:solidFill>
            </a:endParaRPr>
          </a:p>
          <a:p>
            <a:pPr algn="ctr"/>
            <a:r>
              <a:rPr lang="en-US" sz="3200" b="1" dirty="0" smtClean="0">
                <a:solidFill>
                  <a:schemeClr val="bg1"/>
                </a:solidFill>
                <a:latin typeface="+mj-lt"/>
              </a:rPr>
              <a:t>Questions or Comments?</a:t>
            </a:r>
            <a:endParaRPr lang="en-US" sz="3200" b="1" dirty="0">
              <a:solidFill>
                <a:schemeClr val="bg1"/>
              </a:solidFill>
              <a:latin typeface="+mj-lt"/>
            </a:endParaRPr>
          </a:p>
        </p:txBody>
      </p:sp>
      <p:pic>
        <p:nvPicPr>
          <p:cNvPr id="9"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86833" y="4724400"/>
            <a:ext cx="9006840" cy="2092881"/>
          </a:xfrm>
          <a:prstGeom prst="rect">
            <a:avLst/>
          </a:prstGeom>
          <a:noFill/>
        </p:spPr>
        <p:txBody>
          <a:bodyPr wrap="square" rtlCol="0">
            <a:spAutoFit/>
          </a:bodyPr>
          <a:lstStyle/>
          <a:p>
            <a:r>
              <a:rPr lang="en-US" sz="1400" b="1" dirty="0">
                <a:solidFill>
                  <a:schemeClr val="accent1"/>
                </a:solidFill>
              </a:rPr>
              <a:t>Our Mission... to raise the physical, mental, social, and spiritual health of American Indians and Alaska Natives to the highest level.</a:t>
            </a:r>
          </a:p>
          <a:p>
            <a:endParaRPr lang="en-US" sz="1400" b="1" dirty="0">
              <a:solidFill>
                <a:schemeClr val="accent1"/>
              </a:solidFill>
            </a:endParaRPr>
          </a:p>
          <a:p>
            <a:r>
              <a:rPr lang="en-US" sz="1400" b="1" dirty="0">
                <a:solidFill>
                  <a:schemeClr val="accent1"/>
                </a:solidFill>
              </a:rPr>
              <a:t>Our Goal... to assure that comprehensive, culturally acceptable personal and public health services are available and accessible to American Indian and Alaska Native people.</a:t>
            </a:r>
          </a:p>
          <a:p>
            <a:endParaRPr lang="en-US" sz="1400" b="1" dirty="0">
              <a:solidFill>
                <a:schemeClr val="accent1"/>
              </a:solidFill>
            </a:endParaRPr>
          </a:p>
          <a:p>
            <a:r>
              <a:rPr lang="en-US" sz="1400" b="1" dirty="0">
                <a:solidFill>
                  <a:schemeClr val="accent1"/>
                </a:solidFill>
              </a:rPr>
              <a:t>Our Foundation... to uphold the Federal Government's obligation to promote healthy American Indian and Alaska Native people, communities, and cultures and to honor and protect the inherent sovereign rights of Tribes.</a:t>
            </a:r>
          </a:p>
          <a:p>
            <a:endParaRPr lang="en-US" dirty="0"/>
          </a:p>
        </p:txBody>
      </p:sp>
    </p:spTree>
    <p:extLst>
      <p:ext uri="{BB962C8B-B14F-4D97-AF65-F5344CB8AC3E}">
        <p14:creationId xmlns:p14="http://schemas.microsoft.com/office/powerpoint/2010/main" val="228052847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132286</TotalTime>
  <Words>475</Words>
  <Application>Microsoft Office PowerPoint</Application>
  <PresentationFormat>On-screen Show (4:3)</PresentationFormat>
  <Paragraphs>136</Paragraphs>
  <Slides>9</Slides>
  <Notes>9</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9</vt:i4>
      </vt:variant>
    </vt:vector>
  </HeadingPairs>
  <TitlesOfParts>
    <vt:vector size="12" baseType="lpstr">
      <vt:lpstr>Apex</vt:lpstr>
      <vt:lpstr>Default Design</vt:lpstr>
      <vt:lpstr>Acrobat Document</vt:lpstr>
      <vt:lpstr>Indian Health Service Portland Area Director’s Update</vt:lpstr>
      <vt:lpstr>Renew And Strengthen Our Partnership With Tribes </vt:lpstr>
      <vt:lpstr>To Reform The IHS </vt:lpstr>
      <vt:lpstr>Improve The Quality Of And Access To Care</vt:lpstr>
      <vt:lpstr>Ensure that our work is transparent, accountable, fair, and inclusive</vt:lpstr>
      <vt:lpstr>PowerPoint Presentation</vt:lpstr>
      <vt:lpstr>Sequester &amp; Rescission cuts $14.2m from Portland Area FY 13 budget  The amount of the sequester is $13.6m for Portland Area; the .02% rescission amount is $612k</vt:lpstr>
      <vt:lpstr>Ensure that our work is transparent, accountable, fair, and inclusive</vt:lpstr>
      <vt:lpstr>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Seyler, Dean M (IHS/POR)</dc:creator>
  <cp:lastModifiedBy>Seyler, Dean M (IHS/POR)</cp:lastModifiedBy>
  <cp:revision>304</cp:revision>
  <cp:lastPrinted>2013-04-12T18:10:33Z</cp:lastPrinted>
  <dcterms:created xsi:type="dcterms:W3CDTF">2011-08-31T16:04:47Z</dcterms:created>
  <dcterms:modified xsi:type="dcterms:W3CDTF">2013-04-12T18:43:16Z</dcterms:modified>
</cp:coreProperties>
</file>