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79" r:id="rId2"/>
  </p:sldMasterIdLst>
  <p:notesMasterIdLst>
    <p:notesMasterId r:id="rId37"/>
  </p:notesMasterIdLst>
  <p:handoutMasterIdLst>
    <p:handoutMasterId r:id="rId38"/>
  </p:handoutMasterIdLst>
  <p:sldIdLst>
    <p:sldId id="459" r:id="rId3"/>
    <p:sldId id="694" r:id="rId4"/>
    <p:sldId id="696" r:id="rId5"/>
    <p:sldId id="697" r:id="rId6"/>
    <p:sldId id="695" r:id="rId7"/>
    <p:sldId id="699" r:id="rId8"/>
    <p:sldId id="698" r:id="rId9"/>
    <p:sldId id="705" r:id="rId10"/>
    <p:sldId id="657" r:id="rId11"/>
    <p:sldId id="658" r:id="rId12"/>
    <p:sldId id="659" r:id="rId13"/>
    <p:sldId id="703" r:id="rId14"/>
    <p:sldId id="702" r:id="rId15"/>
    <p:sldId id="704" r:id="rId16"/>
    <p:sldId id="707" r:id="rId17"/>
    <p:sldId id="660" r:id="rId18"/>
    <p:sldId id="708" r:id="rId19"/>
    <p:sldId id="661" r:id="rId20"/>
    <p:sldId id="709" r:id="rId21"/>
    <p:sldId id="662" r:id="rId22"/>
    <p:sldId id="710" r:id="rId23"/>
    <p:sldId id="663" r:id="rId24"/>
    <p:sldId id="693" r:id="rId25"/>
    <p:sldId id="706" r:id="rId26"/>
    <p:sldId id="711" r:id="rId27"/>
    <p:sldId id="719" r:id="rId28"/>
    <p:sldId id="712" r:id="rId29"/>
    <p:sldId id="713" r:id="rId30"/>
    <p:sldId id="714" r:id="rId31"/>
    <p:sldId id="716" r:id="rId32"/>
    <p:sldId id="718" r:id="rId33"/>
    <p:sldId id="717" r:id="rId34"/>
    <p:sldId id="720" r:id="rId35"/>
    <p:sldId id="606" r:id="rId36"/>
  </p:sldIdLst>
  <p:sldSz cx="9144000" cy="6858000" type="screen4x3"/>
  <p:notesSz cx="7315200" cy="96012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15" autoAdjust="0"/>
    <p:restoredTop sz="83927" autoAdjust="0"/>
  </p:normalViewPr>
  <p:slideViewPr>
    <p:cSldViewPr>
      <p:cViewPr>
        <p:scale>
          <a:sx n="58" d="100"/>
          <a:sy n="58" d="100"/>
        </p:scale>
        <p:origin x="-2366" y="-413"/>
      </p:cViewPr>
      <p:guideLst>
        <p:guide orient="horz" pos="2160"/>
        <p:guide pos="2880"/>
      </p:guideLst>
    </p:cSldViewPr>
  </p:slideViewPr>
  <p:notesTextViewPr>
    <p:cViewPr>
      <p:scale>
        <a:sx n="100" d="100"/>
        <a:sy n="100" d="100"/>
      </p:scale>
      <p:origin x="0" y="0"/>
    </p:cViewPr>
  </p:notesTextViewPr>
  <p:sorterViewPr>
    <p:cViewPr>
      <p:scale>
        <a:sx n="81" d="100"/>
        <a:sy n="81"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390312-1E8A-4518-8DAE-B9A8BE4A23F4}" type="doc">
      <dgm:prSet loTypeId="urn:microsoft.com/office/officeart/2005/8/layout/venn2" loCatId="relationship" qsTypeId="urn:microsoft.com/office/officeart/2005/8/quickstyle/simple5" qsCatId="simple" csTypeId="urn:microsoft.com/office/officeart/2005/8/colors/accent1_4" csCatId="accent1" phldr="1"/>
      <dgm:spPr/>
      <dgm:t>
        <a:bodyPr/>
        <a:lstStyle/>
        <a:p>
          <a:endParaRPr lang="en-US"/>
        </a:p>
      </dgm:t>
    </dgm:pt>
    <dgm:pt modelId="{E21357FA-92FC-4CB3-8CCA-606529A0600F}">
      <dgm:prSet phldrT="[Text]" custT="1"/>
      <dgm:spPr/>
      <dgm:t>
        <a:bodyPr/>
        <a:lstStyle/>
        <a:p>
          <a:r>
            <a:rPr lang="en-US" sz="1400" b="1" dirty="0">
              <a:effectLst>
                <a:outerShdw blurRad="38100" dist="38100" dir="2700000" algn="tl">
                  <a:srgbClr val="000000">
                    <a:alpha val="43137"/>
                  </a:srgbClr>
                </a:outerShdw>
              </a:effectLst>
            </a:rPr>
            <a:t>Structural &amp; Organizational Systems</a:t>
          </a:r>
        </a:p>
      </dgm:t>
    </dgm:pt>
    <dgm:pt modelId="{F7C44FCB-24DB-421E-9994-7D96BB09E384}" type="parTrans" cxnId="{0908D2A6-A5BB-4DE5-B8DA-44C8006B1316}">
      <dgm:prSet/>
      <dgm:spPr/>
      <dgm:t>
        <a:bodyPr/>
        <a:lstStyle/>
        <a:p>
          <a:endParaRPr lang="en-US" sz="1000" b="1"/>
        </a:p>
      </dgm:t>
    </dgm:pt>
    <dgm:pt modelId="{C80E6E66-D906-48C6-AA8B-72BE7B8C3912}" type="sibTrans" cxnId="{0908D2A6-A5BB-4DE5-B8DA-44C8006B1316}">
      <dgm:prSet/>
      <dgm:spPr/>
      <dgm:t>
        <a:bodyPr/>
        <a:lstStyle/>
        <a:p>
          <a:endParaRPr lang="en-US" sz="1000" b="1"/>
        </a:p>
      </dgm:t>
    </dgm:pt>
    <dgm:pt modelId="{7381F8C6-FE2A-432E-84AA-40EC63D641D6}">
      <dgm:prSet phldrT="[Text]" custT="1"/>
      <dgm:spPr/>
      <dgm:t>
        <a:bodyPr/>
        <a:lstStyle/>
        <a:p>
          <a:r>
            <a:rPr lang="en-US" sz="1400" b="1" dirty="0">
              <a:effectLst>
                <a:outerShdw blurRad="38100" dist="38100" dir="2700000" algn="tl">
                  <a:srgbClr val="000000">
                    <a:alpha val="43137"/>
                  </a:srgbClr>
                </a:outerShdw>
              </a:effectLst>
            </a:rPr>
            <a:t>Tribal Values &amp; Community Norms</a:t>
          </a:r>
        </a:p>
      </dgm:t>
    </dgm:pt>
    <dgm:pt modelId="{1C910B3D-1F5C-4E7D-8CF9-21690706FBBF}" type="parTrans" cxnId="{F060F9BA-B070-4CFF-A06B-E9C26F41C3CC}">
      <dgm:prSet/>
      <dgm:spPr/>
      <dgm:t>
        <a:bodyPr/>
        <a:lstStyle/>
        <a:p>
          <a:endParaRPr lang="en-US" sz="1000" b="1"/>
        </a:p>
      </dgm:t>
    </dgm:pt>
    <dgm:pt modelId="{981DCB34-3DAF-421A-82E2-E20925FD77E9}" type="sibTrans" cxnId="{F060F9BA-B070-4CFF-A06B-E9C26F41C3CC}">
      <dgm:prSet/>
      <dgm:spPr/>
      <dgm:t>
        <a:bodyPr/>
        <a:lstStyle/>
        <a:p>
          <a:endParaRPr lang="en-US" sz="1000" b="1"/>
        </a:p>
      </dgm:t>
    </dgm:pt>
    <dgm:pt modelId="{125DB16B-3201-4691-869E-C7E13AA6D4E4}">
      <dgm:prSet phldrT="[Text]" custT="1"/>
      <dgm:spPr>
        <a:solidFill>
          <a:schemeClr val="accent1">
            <a:lumMod val="75000"/>
          </a:schemeClr>
        </a:solidFill>
      </dgm:spPr>
      <dgm:t>
        <a:bodyPr/>
        <a:lstStyle/>
        <a:p>
          <a:r>
            <a:rPr lang="en-US" sz="1400" b="1" dirty="0">
              <a:effectLst>
                <a:outerShdw blurRad="38100" dist="38100" dir="2700000" algn="tl">
                  <a:srgbClr val="000000">
                    <a:alpha val="43137"/>
                  </a:srgbClr>
                </a:outerShdw>
              </a:effectLst>
            </a:rPr>
            <a:t>Family Norms &amp; Interactions</a:t>
          </a:r>
        </a:p>
      </dgm:t>
    </dgm:pt>
    <dgm:pt modelId="{1EE6192C-6C2A-448C-9B3B-77720E0B8434}" type="parTrans" cxnId="{BF4BDF1E-676C-4A03-9ADC-1DE3263DB7A0}">
      <dgm:prSet/>
      <dgm:spPr/>
      <dgm:t>
        <a:bodyPr/>
        <a:lstStyle/>
        <a:p>
          <a:endParaRPr lang="en-US" sz="1000"/>
        </a:p>
      </dgm:t>
    </dgm:pt>
    <dgm:pt modelId="{645A0D41-1E4F-4D7F-9D80-9D72256035C6}" type="sibTrans" cxnId="{BF4BDF1E-676C-4A03-9ADC-1DE3263DB7A0}">
      <dgm:prSet/>
      <dgm:spPr/>
      <dgm:t>
        <a:bodyPr/>
        <a:lstStyle/>
        <a:p>
          <a:endParaRPr lang="en-US" sz="1000"/>
        </a:p>
      </dgm:t>
    </dgm:pt>
    <dgm:pt modelId="{7D8B2EFE-3CE8-4BC5-9776-490BD97B8ACC}">
      <dgm:prSet phldrT="[Text]" custT="1"/>
      <dgm:spPr/>
      <dgm:t>
        <a:bodyPr/>
        <a:lstStyle/>
        <a:p>
          <a:r>
            <a:rPr lang="en-US" sz="1400" b="1" dirty="0">
              <a:effectLst>
                <a:outerShdw blurRad="38100" dist="38100" dir="2700000" algn="tl">
                  <a:srgbClr val="000000">
                    <a:alpha val="43137"/>
                  </a:srgbClr>
                </a:outerShdw>
              </a:effectLst>
            </a:rPr>
            <a:t>Individual </a:t>
          </a:r>
          <a:r>
            <a:rPr lang="en-US" sz="1400" b="1" dirty="0" smtClean="0">
              <a:effectLst>
                <a:outerShdw blurRad="38100" dist="38100" dir="2700000" algn="tl">
                  <a:srgbClr val="000000">
                    <a:alpha val="43137"/>
                  </a:srgbClr>
                </a:outerShdw>
              </a:effectLst>
            </a:rPr>
            <a:t>Knowledge, </a:t>
          </a:r>
          <a:r>
            <a:rPr lang="en-US" sz="1400" b="1" dirty="0">
              <a:effectLst>
                <a:outerShdw blurRad="38100" dist="38100" dir="2700000" algn="tl">
                  <a:srgbClr val="000000">
                    <a:alpha val="43137"/>
                  </a:srgbClr>
                </a:outerShdw>
              </a:effectLst>
            </a:rPr>
            <a:t>Attitudes, and Behaviors</a:t>
          </a:r>
        </a:p>
      </dgm:t>
    </dgm:pt>
    <dgm:pt modelId="{651351A4-5924-4B4B-A9B6-473D5852A420}" type="sibTrans" cxnId="{9499BCB1-5E95-4452-8D42-DB0BA6FFCE49}">
      <dgm:prSet/>
      <dgm:spPr/>
      <dgm:t>
        <a:bodyPr/>
        <a:lstStyle/>
        <a:p>
          <a:endParaRPr lang="en-US" sz="1000" b="1"/>
        </a:p>
      </dgm:t>
    </dgm:pt>
    <dgm:pt modelId="{0A11BAF1-4B21-4F2A-84AA-56D7245E77B3}" type="parTrans" cxnId="{9499BCB1-5E95-4452-8D42-DB0BA6FFCE49}">
      <dgm:prSet/>
      <dgm:spPr/>
      <dgm:t>
        <a:bodyPr/>
        <a:lstStyle/>
        <a:p>
          <a:endParaRPr lang="en-US" sz="1000" b="1"/>
        </a:p>
      </dgm:t>
    </dgm:pt>
    <dgm:pt modelId="{AC2FB118-573D-4CE0-822A-A7F76B00E1BA}">
      <dgm:prSet phldrT="[Text]" custT="1"/>
      <dgm:spPr/>
      <dgm:t>
        <a:bodyPr/>
        <a:lstStyle/>
        <a:p>
          <a:r>
            <a:rPr lang="en-US" sz="1400" b="1" dirty="0">
              <a:effectLst>
                <a:outerShdw blurRad="38100" dist="38100" dir="2700000" algn="tl">
                  <a:srgbClr val="000000">
                    <a:alpha val="43137"/>
                  </a:srgbClr>
                </a:outerShdw>
              </a:effectLst>
            </a:rPr>
            <a:t>Physical Environment &amp; Public Policy </a:t>
          </a:r>
        </a:p>
      </dgm:t>
    </dgm:pt>
    <dgm:pt modelId="{7DD2C7AA-894E-4220-937F-3817A42DE4D7}" type="sibTrans" cxnId="{6EC29869-33E6-4479-A4C3-C938C46E2784}">
      <dgm:prSet/>
      <dgm:spPr/>
      <dgm:t>
        <a:bodyPr/>
        <a:lstStyle/>
        <a:p>
          <a:endParaRPr lang="en-US" sz="1000" b="1"/>
        </a:p>
      </dgm:t>
    </dgm:pt>
    <dgm:pt modelId="{F719F74B-F896-4197-924E-2CB9FD5B59C6}" type="parTrans" cxnId="{6EC29869-33E6-4479-A4C3-C938C46E2784}">
      <dgm:prSet/>
      <dgm:spPr/>
      <dgm:t>
        <a:bodyPr/>
        <a:lstStyle/>
        <a:p>
          <a:endParaRPr lang="en-US" sz="1000" b="1"/>
        </a:p>
      </dgm:t>
    </dgm:pt>
    <dgm:pt modelId="{336EBAAE-9E43-4980-8A12-3F7AEF1D238B}" type="pres">
      <dgm:prSet presAssocID="{66390312-1E8A-4518-8DAE-B9A8BE4A23F4}" presName="Name0" presStyleCnt="0">
        <dgm:presLayoutVars>
          <dgm:chMax val="7"/>
          <dgm:resizeHandles val="exact"/>
        </dgm:presLayoutVars>
      </dgm:prSet>
      <dgm:spPr/>
      <dgm:t>
        <a:bodyPr/>
        <a:lstStyle/>
        <a:p>
          <a:endParaRPr lang="en-US"/>
        </a:p>
      </dgm:t>
    </dgm:pt>
    <dgm:pt modelId="{3B150968-8D48-45A9-8926-C0B4A227E7C9}" type="pres">
      <dgm:prSet presAssocID="{66390312-1E8A-4518-8DAE-B9A8BE4A23F4}" presName="comp1" presStyleCnt="0"/>
      <dgm:spPr/>
      <dgm:t>
        <a:bodyPr/>
        <a:lstStyle/>
        <a:p>
          <a:endParaRPr lang="en-US"/>
        </a:p>
      </dgm:t>
    </dgm:pt>
    <dgm:pt modelId="{0562C54E-92F9-466C-BA3E-9788E150C173}" type="pres">
      <dgm:prSet presAssocID="{66390312-1E8A-4518-8DAE-B9A8BE4A23F4}" presName="circle1" presStyleLbl="node1" presStyleIdx="0" presStyleCnt="5" custScaleX="109067" custScaleY="85472" custLinFactNeighborX="675" custLinFactNeighborY="5256"/>
      <dgm:spPr/>
      <dgm:t>
        <a:bodyPr/>
        <a:lstStyle/>
        <a:p>
          <a:endParaRPr lang="en-US"/>
        </a:p>
      </dgm:t>
    </dgm:pt>
    <dgm:pt modelId="{3EC110C0-DCFB-482C-8EC3-2DC648646DFC}" type="pres">
      <dgm:prSet presAssocID="{66390312-1E8A-4518-8DAE-B9A8BE4A23F4}" presName="c1text" presStyleLbl="node1" presStyleIdx="0" presStyleCnt="5">
        <dgm:presLayoutVars>
          <dgm:bulletEnabled val="1"/>
        </dgm:presLayoutVars>
      </dgm:prSet>
      <dgm:spPr/>
      <dgm:t>
        <a:bodyPr/>
        <a:lstStyle/>
        <a:p>
          <a:endParaRPr lang="en-US"/>
        </a:p>
      </dgm:t>
    </dgm:pt>
    <dgm:pt modelId="{C5CF60B6-92C7-43F6-A9DD-542B16F1815E}" type="pres">
      <dgm:prSet presAssocID="{66390312-1E8A-4518-8DAE-B9A8BE4A23F4}" presName="comp2" presStyleCnt="0"/>
      <dgm:spPr/>
      <dgm:t>
        <a:bodyPr/>
        <a:lstStyle/>
        <a:p>
          <a:endParaRPr lang="en-US"/>
        </a:p>
      </dgm:t>
    </dgm:pt>
    <dgm:pt modelId="{44BC4B59-FE0F-4AC2-88F2-3B77E1E26673}" type="pres">
      <dgm:prSet presAssocID="{66390312-1E8A-4518-8DAE-B9A8BE4A23F4}" presName="circle2" presStyleLbl="node1" presStyleIdx="1" presStyleCnt="5" custScaleX="123149" custScaleY="76302" custLinFactNeighborX="300" custLinFactNeighborY="6043"/>
      <dgm:spPr/>
      <dgm:t>
        <a:bodyPr/>
        <a:lstStyle/>
        <a:p>
          <a:endParaRPr lang="en-US"/>
        </a:p>
      </dgm:t>
    </dgm:pt>
    <dgm:pt modelId="{7F1B01C6-9BCE-4843-9B6C-E291FB733AE7}" type="pres">
      <dgm:prSet presAssocID="{66390312-1E8A-4518-8DAE-B9A8BE4A23F4}" presName="c2text" presStyleLbl="node1" presStyleIdx="1" presStyleCnt="5">
        <dgm:presLayoutVars>
          <dgm:bulletEnabled val="1"/>
        </dgm:presLayoutVars>
      </dgm:prSet>
      <dgm:spPr/>
      <dgm:t>
        <a:bodyPr/>
        <a:lstStyle/>
        <a:p>
          <a:endParaRPr lang="en-US"/>
        </a:p>
      </dgm:t>
    </dgm:pt>
    <dgm:pt modelId="{E0C9DD7B-F252-4B58-A212-962FF9D62A44}" type="pres">
      <dgm:prSet presAssocID="{66390312-1E8A-4518-8DAE-B9A8BE4A23F4}" presName="comp3" presStyleCnt="0"/>
      <dgm:spPr/>
      <dgm:t>
        <a:bodyPr/>
        <a:lstStyle/>
        <a:p>
          <a:endParaRPr lang="en-US"/>
        </a:p>
      </dgm:t>
    </dgm:pt>
    <dgm:pt modelId="{B74DFF2B-9790-48C1-A4C8-B396F984FCEE}" type="pres">
      <dgm:prSet presAssocID="{66390312-1E8A-4518-8DAE-B9A8BE4A23F4}" presName="circle3" presStyleLbl="node1" presStyleIdx="2" presStyleCnt="5" custScaleX="130952" custScaleY="73457" custLinFactNeighborY="10295"/>
      <dgm:spPr/>
      <dgm:t>
        <a:bodyPr/>
        <a:lstStyle/>
        <a:p>
          <a:endParaRPr lang="en-US"/>
        </a:p>
      </dgm:t>
    </dgm:pt>
    <dgm:pt modelId="{3C68225B-E894-417D-8688-ADD16768B851}" type="pres">
      <dgm:prSet presAssocID="{66390312-1E8A-4518-8DAE-B9A8BE4A23F4}" presName="c3text" presStyleLbl="node1" presStyleIdx="2" presStyleCnt="5">
        <dgm:presLayoutVars>
          <dgm:bulletEnabled val="1"/>
        </dgm:presLayoutVars>
      </dgm:prSet>
      <dgm:spPr/>
      <dgm:t>
        <a:bodyPr/>
        <a:lstStyle/>
        <a:p>
          <a:endParaRPr lang="en-US"/>
        </a:p>
      </dgm:t>
    </dgm:pt>
    <dgm:pt modelId="{EE1FAB61-EBB6-42AA-83B3-4CACA3382615}" type="pres">
      <dgm:prSet presAssocID="{66390312-1E8A-4518-8DAE-B9A8BE4A23F4}" presName="comp4" presStyleCnt="0"/>
      <dgm:spPr/>
      <dgm:t>
        <a:bodyPr/>
        <a:lstStyle/>
        <a:p>
          <a:endParaRPr lang="en-US"/>
        </a:p>
      </dgm:t>
    </dgm:pt>
    <dgm:pt modelId="{E2556CE7-2DCA-44F3-82B5-F83417560F6E}" type="pres">
      <dgm:prSet presAssocID="{66390312-1E8A-4518-8DAE-B9A8BE4A23F4}" presName="circle4" presStyleLbl="node1" presStyleIdx="3" presStyleCnt="5" custScaleX="132576" custScaleY="69623" custLinFactNeighborY="12842"/>
      <dgm:spPr/>
      <dgm:t>
        <a:bodyPr/>
        <a:lstStyle/>
        <a:p>
          <a:endParaRPr lang="en-US"/>
        </a:p>
      </dgm:t>
    </dgm:pt>
    <dgm:pt modelId="{F02D3918-CF8F-4C41-8731-E35C14E65D84}" type="pres">
      <dgm:prSet presAssocID="{66390312-1E8A-4518-8DAE-B9A8BE4A23F4}" presName="c4text" presStyleLbl="node1" presStyleIdx="3" presStyleCnt="5">
        <dgm:presLayoutVars>
          <dgm:bulletEnabled val="1"/>
        </dgm:presLayoutVars>
      </dgm:prSet>
      <dgm:spPr/>
      <dgm:t>
        <a:bodyPr/>
        <a:lstStyle/>
        <a:p>
          <a:endParaRPr lang="en-US"/>
        </a:p>
      </dgm:t>
    </dgm:pt>
    <dgm:pt modelId="{73A89498-62CE-494F-B560-E8A4DD274E28}" type="pres">
      <dgm:prSet presAssocID="{66390312-1E8A-4518-8DAE-B9A8BE4A23F4}" presName="comp5" presStyleCnt="0"/>
      <dgm:spPr/>
      <dgm:t>
        <a:bodyPr/>
        <a:lstStyle/>
        <a:p>
          <a:endParaRPr lang="en-US"/>
        </a:p>
      </dgm:t>
    </dgm:pt>
    <dgm:pt modelId="{90103D31-9518-4E7B-8E91-04A967673202}" type="pres">
      <dgm:prSet presAssocID="{66390312-1E8A-4518-8DAE-B9A8BE4A23F4}" presName="circle5" presStyleLbl="node1" presStyleIdx="4" presStyleCnt="5" custScaleX="135417" custScaleY="60872" custLinFactNeighborY="16960"/>
      <dgm:spPr/>
      <dgm:t>
        <a:bodyPr/>
        <a:lstStyle/>
        <a:p>
          <a:endParaRPr lang="en-US"/>
        </a:p>
      </dgm:t>
    </dgm:pt>
    <dgm:pt modelId="{9A5DC08F-A513-4A41-B144-64FB67C76221}" type="pres">
      <dgm:prSet presAssocID="{66390312-1E8A-4518-8DAE-B9A8BE4A23F4}" presName="c5text" presStyleLbl="node1" presStyleIdx="4" presStyleCnt="5">
        <dgm:presLayoutVars>
          <dgm:bulletEnabled val="1"/>
        </dgm:presLayoutVars>
      </dgm:prSet>
      <dgm:spPr/>
      <dgm:t>
        <a:bodyPr/>
        <a:lstStyle/>
        <a:p>
          <a:endParaRPr lang="en-US"/>
        </a:p>
      </dgm:t>
    </dgm:pt>
  </dgm:ptLst>
  <dgm:cxnLst>
    <dgm:cxn modelId="{F060F9BA-B070-4CFF-A06B-E9C26F41C3CC}" srcId="{66390312-1E8A-4518-8DAE-B9A8BE4A23F4}" destId="{7381F8C6-FE2A-432E-84AA-40EC63D641D6}" srcOrd="2" destOrd="0" parTransId="{1C910B3D-1F5C-4E7D-8CF9-21690706FBBF}" sibTransId="{981DCB34-3DAF-421A-82E2-E20925FD77E9}"/>
    <dgm:cxn modelId="{90A84593-B119-467B-867E-926DDF409665}" type="presOf" srcId="{7381F8C6-FE2A-432E-84AA-40EC63D641D6}" destId="{B74DFF2B-9790-48C1-A4C8-B396F984FCEE}" srcOrd="0" destOrd="0" presId="urn:microsoft.com/office/officeart/2005/8/layout/venn2"/>
    <dgm:cxn modelId="{CECEA57C-D712-402A-9AD2-1781EE5C2E89}" type="presOf" srcId="{66390312-1E8A-4518-8DAE-B9A8BE4A23F4}" destId="{336EBAAE-9E43-4980-8A12-3F7AEF1D238B}" srcOrd="0" destOrd="0" presId="urn:microsoft.com/office/officeart/2005/8/layout/venn2"/>
    <dgm:cxn modelId="{9499BCB1-5E95-4452-8D42-DB0BA6FFCE49}" srcId="{66390312-1E8A-4518-8DAE-B9A8BE4A23F4}" destId="{7D8B2EFE-3CE8-4BC5-9776-490BD97B8ACC}" srcOrd="4" destOrd="0" parTransId="{0A11BAF1-4B21-4F2A-84AA-56D7245E77B3}" sibTransId="{651351A4-5924-4B4B-A9B6-473D5852A420}"/>
    <dgm:cxn modelId="{0A308621-8075-41AC-BB6F-2123E6A03FAB}" type="presOf" srcId="{7381F8C6-FE2A-432E-84AA-40EC63D641D6}" destId="{3C68225B-E894-417D-8688-ADD16768B851}" srcOrd="1" destOrd="0" presId="urn:microsoft.com/office/officeart/2005/8/layout/venn2"/>
    <dgm:cxn modelId="{D02CB9BB-6C0B-4FD3-B8BA-66A621B04DCC}" type="presOf" srcId="{125DB16B-3201-4691-869E-C7E13AA6D4E4}" destId="{F02D3918-CF8F-4C41-8731-E35C14E65D84}" srcOrd="1" destOrd="0" presId="urn:microsoft.com/office/officeart/2005/8/layout/venn2"/>
    <dgm:cxn modelId="{0908D2A6-A5BB-4DE5-B8DA-44C8006B1316}" srcId="{66390312-1E8A-4518-8DAE-B9A8BE4A23F4}" destId="{E21357FA-92FC-4CB3-8CCA-606529A0600F}" srcOrd="1" destOrd="0" parTransId="{F7C44FCB-24DB-421E-9994-7D96BB09E384}" sibTransId="{C80E6E66-D906-48C6-AA8B-72BE7B8C3912}"/>
    <dgm:cxn modelId="{279A50D3-B75C-4C50-B02F-A9EE24B06316}" type="presOf" srcId="{AC2FB118-573D-4CE0-822A-A7F76B00E1BA}" destId="{3EC110C0-DCFB-482C-8EC3-2DC648646DFC}" srcOrd="1" destOrd="0" presId="urn:microsoft.com/office/officeart/2005/8/layout/venn2"/>
    <dgm:cxn modelId="{EE79DC48-EEEF-4FBB-8CAA-ED376587E2D7}" type="presOf" srcId="{7D8B2EFE-3CE8-4BC5-9776-490BD97B8ACC}" destId="{90103D31-9518-4E7B-8E91-04A967673202}" srcOrd="0" destOrd="0" presId="urn:microsoft.com/office/officeart/2005/8/layout/venn2"/>
    <dgm:cxn modelId="{6A3877EE-F43E-4CE1-A09E-A394E3ED0D99}" type="presOf" srcId="{E21357FA-92FC-4CB3-8CCA-606529A0600F}" destId="{44BC4B59-FE0F-4AC2-88F2-3B77E1E26673}" srcOrd="0" destOrd="0" presId="urn:microsoft.com/office/officeart/2005/8/layout/venn2"/>
    <dgm:cxn modelId="{E26C2410-8D6D-487F-9ACB-9315DE306DB8}" type="presOf" srcId="{AC2FB118-573D-4CE0-822A-A7F76B00E1BA}" destId="{0562C54E-92F9-466C-BA3E-9788E150C173}" srcOrd="0" destOrd="0" presId="urn:microsoft.com/office/officeart/2005/8/layout/venn2"/>
    <dgm:cxn modelId="{87BD960C-EEA2-4F84-BF9C-C67E6868717E}" type="presOf" srcId="{7D8B2EFE-3CE8-4BC5-9776-490BD97B8ACC}" destId="{9A5DC08F-A513-4A41-B144-64FB67C76221}" srcOrd="1" destOrd="0" presId="urn:microsoft.com/office/officeart/2005/8/layout/venn2"/>
    <dgm:cxn modelId="{BF4BDF1E-676C-4A03-9ADC-1DE3263DB7A0}" srcId="{66390312-1E8A-4518-8DAE-B9A8BE4A23F4}" destId="{125DB16B-3201-4691-869E-C7E13AA6D4E4}" srcOrd="3" destOrd="0" parTransId="{1EE6192C-6C2A-448C-9B3B-77720E0B8434}" sibTransId="{645A0D41-1E4F-4D7F-9D80-9D72256035C6}"/>
    <dgm:cxn modelId="{85D76CCA-386B-4A0C-8B78-0187A440EB02}" type="presOf" srcId="{E21357FA-92FC-4CB3-8CCA-606529A0600F}" destId="{7F1B01C6-9BCE-4843-9B6C-E291FB733AE7}" srcOrd="1" destOrd="0" presId="urn:microsoft.com/office/officeart/2005/8/layout/venn2"/>
    <dgm:cxn modelId="{DBA7C768-BAEE-4E24-A382-9E88569BD2C8}" type="presOf" srcId="{125DB16B-3201-4691-869E-C7E13AA6D4E4}" destId="{E2556CE7-2DCA-44F3-82B5-F83417560F6E}" srcOrd="0" destOrd="0" presId="urn:microsoft.com/office/officeart/2005/8/layout/venn2"/>
    <dgm:cxn modelId="{6EC29869-33E6-4479-A4C3-C938C46E2784}" srcId="{66390312-1E8A-4518-8DAE-B9A8BE4A23F4}" destId="{AC2FB118-573D-4CE0-822A-A7F76B00E1BA}" srcOrd="0" destOrd="0" parTransId="{F719F74B-F896-4197-924E-2CB9FD5B59C6}" sibTransId="{7DD2C7AA-894E-4220-937F-3817A42DE4D7}"/>
    <dgm:cxn modelId="{071AB659-D664-442D-A2B4-DC9DDF04CEFF}" type="presParOf" srcId="{336EBAAE-9E43-4980-8A12-3F7AEF1D238B}" destId="{3B150968-8D48-45A9-8926-C0B4A227E7C9}" srcOrd="0" destOrd="0" presId="urn:microsoft.com/office/officeart/2005/8/layout/venn2"/>
    <dgm:cxn modelId="{4BE7F5DF-CDCC-4CB5-A768-E70DD44DC8B5}" type="presParOf" srcId="{3B150968-8D48-45A9-8926-C0B4A227E7C9}" destId="{0562C54E-92F9-466C-BA3E-9788E150C173}" srcOrd="0" destOrd="0" presId="urn:microsoft.com/office/officeart/2005/8/layout/venn2"/>
    <dgm:cxn modelId="{75C55AE9-9C7E-442B-9B38-F8435C52B288}" type="presParOf" srcId="{3B150968-8D48-45A9-8926-C0B4A227E7C9}" destId="{3EC110C0-DCFB-482C-8EC3-2DC648646DFC}" srcOrd="1" destOrd="0" presId="urn:microsoft.com/office/officeart/2005/8/layout/venn2"/>
    <dgm:cxn modelId="{7B798312-25E0-4D62-8B52-F97A07C1B88B}" type="presParOf" srcId="{336EBAAE-9E43-4980-8A12-3F7AEF1D238B}" destId="{C5CF60B6-92C7-43F6-A9DD-542B16F1815E}" srcOrd="1" destOrd="0" presId="urn:microsoft.com/office/officeart/2005/8/layout/venn2"/>
    <dgm:cxn modelId="{B1C9CC7B-123A-4BE2-B2C1-9C3976D7885B}" type="presParOf" srcId="{C5CF60B6-92C7-43F6-A9DD-542B16F1815E}" destId="{44BC4B59-FE0F-4AC2-88F2-3B77E1E26673}" srcOrd="0" destOrd="0" presId="urn:microsoft.com/office/officeart/2005/8/layout/venn2"/>
    <dgm:cxn modelId="{BAB7FA09-A0FF-4EDA-909A-2EFEFB96B184}" type="presParOf" srcId="{C5CF60B6-92C7-43F6-A9DD-542B16F1815E}" destId="{7F1B01C6-9BCE-4843-9B6C-E291FB733AE7}" srcOrd="1" destOrd="0" presId="urn:microsoft.com/office/officeart/2005/8/layout/venn2"/>
    <dgm:cxn modelId="{C060E97B-35AC-421C-BD55-6B9E298DB72E}" type="presParOf" srcId="{336EBAAE-9E43-4980-8A12-3F7AEF1D238B}" destId="{E0C9DD7B-F252-4B58-A212-962FF9D62A44}" srcOrd="2" destOrd="0" presId="urn:microsoft.com/office/officeart/2005/8/layout/venn2"/>
    <dgm:cxn modelId="{6440314A-1A2F-4128-8984-B40977F5106B}" type="presParOf" srcId="{E0C9DD7B-F252-4B58-A212-962FF9D62A44}" destId="{B74DFF2B-9790-48C1-A4C8-B396F984FCEE}" srcOrd="0" destOrd="0" presId="urn:microsoft.com/office/officeart/2005/8/layout/venn2"/>
    <dgm:cxn modelId="{8158B5C8-CC7D-454A-9051-3D2363D43A31}" type="presParOf" srcId="{E0C9DD7B-F252-4B58-A212-962FF9D62A44}" destId="{3C68225B-E894-417D-8688-ADD16768B851}" srcOrd="1" destOrd="0" presId="urn:microsoft.com/office/officeart/2005/8/layout/venn2"/>
    <dgm:cxn modelId="{32B2FDE9-7661-4F55-A55A-83A2F9A95BDA}" type="presParOf" srcId="{336EBAAE-9E43-4980-8A12-3F7AEF1D238B}" destId="{EE1FAB61-EBB6-42AA-83B3-4CACA3382615}" srcOrd="3" destOrd="0" presId="urn:microsoft.com/office/officeart/2005/8/layout/venn2"/>
    <dgm:cxn modelId="{A4BF516D-B7C7-4B62-BD08-9E896158F738}" type="presParOf" srcId="{EE1FAB61-EBB6-42AA-83B3-4CACA3382615}" destId="{E2556CE7-2DCA-44F3-82B5-F83417560F6E}" srcOrd="0" destOrd="0" presId="urn:microsoft.com/office/officeart/2005/8/layout/venn2"/>
    <dgm:cxn modelId="{FE982BAD-3B6D-4A06-8C92-6DB818ADE404}" type="presParOf" srcId="{EE1FAB61-EBB6-42AA-83B3-4CACA3382615}" destId="{F02D3918-CF8F-4C41-8731-E35C14E65D84}" srcOrd="1" destOrd="0" presId="urn:microsoft.com/office/officeart/2005/8/layout/venn2"/>
    <dgm:cxn modelId="{6EC9D5FB-4576-4CE0-90FE-4F007EF09CBA}" type="presParOf" srcId="{336EBAAE-9E43-4980-8A12-3F7AEF1D238B}" destId="{73A89498-62CE-494F-B560-E8A4DD274E28}" srcOrd="4" destOrd="0" presId="urn:microsoft.com/office/officeart/2005/8/layout/venn2"/>
    <dgm:cxn modelId="{FF914BF0-7AEE-431D-9D4F-B1DAD330A99A}" type="presParOf" srcId="{73A89498-62CE-494F-B560-E8A4DD274E28}" destId="{90103D31-9518-4E7B-8E91-04A967673202}" srcOrd="0" destOrd="0" presId="urn:microsoft.com/office/officeart/2005/8/layout/venn2"/>
    <dgm:cxn modelId="{4F3D1716-8700-49C3-B2D5-0820FA47F39A}" type="presParOf" srcId="{73A89498-62CE-494F-B560-E8A4DD274E28}" destId="{9A5DC08F-A513-4A41-B144-64FB67C76221}" srcOrd="1" destOrd="0" presId="urn:microsoft.com/office/officeart/2005/8/layout/ven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62C54E-92F9-466C-BA3E-9788E150C173}">
      <dsp:nvSpPr>
        <dsp:cNvPr id="0" name=""/>
        <dsp:cNvSpPr/>
      </dsp:nvSpPr>
      <dsp:spPr>
        <a:xfrm>
          <a:off x="1069128" y="610575"/>
          <a:ext cx="5318979" cy="4168298"/>
        </a:xfrm>
        <a:prstGeom prst="ellipse">
          <a:avLst/>
        </a:prstGeom>
        <a:solidFill>
          <a:schemeClr val="accent1">
            <a:shade val="50000"/>
            <a:hueOff val="0"/>
            <a:satOff val="0"/>
            <a:lumOff val="0"/>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1">
              <a:shade val="50000"/>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rPr>
            <a:t>Physical Environment &amp; Public Policy </a:t>
          </a:r>
        </a:p>
      </dsp:txBody>
      <dsp:txXfrm>
        <a:off x="2731309" y="818990"/>
        <a:ext cx="1994617" cy="416829"/>
      </dsp:txXfrm>
    </dsp:sp>
    <dsp:sp modelId="{44BC4B59-FE0F-4AC2-88F2-3B77E1E26673}">
      <dsp:nvSpPr>
        <dsp:cNvPr id="0" name=""/>
        <dsp:cNvSpPr/>
      </dsp:nvSpPr>
      <dsp:spPr>
        <a:xfrm>
          <a:off x="1155699" y="1473193"/>
          <a:ext cx="5104870" cy="3162931"/>
        </a:xfrm>
        <a:prstGeom prst="ellipse">
          <a:avLst/>
        </a:prstGeom>
        <a:solidFill>
          <a:schemeClr val="accent1">
            <a:shade val="50000"/>
            <a:hueOff val="114699"/>
            <a:satOff val="-10360"/>
            <a:lumOff val="18452"/>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1">
              <a:shade val="50000"/>
              <a:hueOff val="114699"/>
              <a:satOff val="-10360"/>
              <a:lumOff val="18452"/>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rPr>
            <a:t>Structural &amp; Organizational Systems</a:t>
          </a:r>
        </a:p>
      </dsp:txBody>
      <dsp:txXfrm>
        <a:off x="2607397" y="1655062"/>
        <a:ext cx="2201475" cy="363737"/>
      </dsp:txXfrm>
    </dsp:sp>
    <dsp:sp modelId="{B74DFF2B-9790-48C1-A4C8-B396F984FCEE}">
      <dsp:nvSpPr>
        <dsp:cNvPr id="0" name=""/>
        <dsp:cNvSpPr/>
      </dsp:nvSpPr>
      <dsp:spPr>
        <a:xfrm>
          <a:off x="1460506" y="2267543"/>
          <a:ext cx="4470386" cy="2507645"/>
        </a:xfrm>
        <a:prstGeom prst="ellipse">
          <a:avLst/>
        </a:prstGeom>
        <a:solidFill>
          <a:schemeClr val="accent1">
            <a:shade val="50000"/>
            <a:hueOff val="229398"/>
            <a:satOff val="-20719"/>
            <a:lumOff val="36904"/>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1">
              <a:shade val="50000"/>
              <a:hueOff val="229398"/>
              <a:satOff val="-20719"/>
              <a:lumOff val="36904"/>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rPr>
            <a:t>Tribal Values &amp; Community Norms</a:t>
          </a:r>
        </a:p>
      </dsp:txBody>
      <dsp:txXfrm>
        <a:off x="2538986" y="2440571"/>
        <a:ext cx="2313425" cy="346055"/>
      </dsp:txXfrm>
    </dsp:sp>
    <dsp:sp modelId="{E2556CE7-2DCA-44F3-82B5-F83417560F6E}">
      <dsp:nvSpPr>
        <dsp:cNvPr id="0" name=""/>
        <dsp:cNvSpPr/>
      </dsp:nvSpPr>
      <dsp:spPr>
        <a:xfrm>
          <a:off x="1917696" y="2946405"/>
          <a:ext cx="3556006" cy="1867455"/>
        </a:xfrm>
        <a:prstGeom prst="ellipse">
          <a:avLst/>
        </a:prstGeom>
        <a:solidFill>
          <a:schemeClr val="accent1">
            <a:lumMod val="7500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1">
              <a:shade val="50000"/>
              <a:hueOff val="229398"/>
              <a:satOff val="-20719"/>
              <a:lumOff val="36904"/>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rPr>
            <a:t>Family Norms &amp; Interactions</a:t>
          </a:r>
        </a:p>
      </dsp:txBody>
      <dsp:txXfrm>
        <a:off x="2735577" y="3114476"/>
        <a:ext cx="1920243" cy="336142"/>
      </dsp:txXfrm>
    </dsp:sp>
    <dsp:sp modelId="{90103D31-9518-4E7B-8E91-04A967673202}">
      <dsp:nvSpPr>
        <dsp:cNvPr id="0" name=""/>
        <dsp:cNvSpPr/>
      </dsp:nvSpPr>
      <dsp:spPr>
        <a:xfrm>
          <a:off x="2374896" y="3638560"/>
          <a:ext cx="2641606" cy="1187442"/>
        </a:xfrm>
        <a:prstGeom prst="ellipse">
          <a:avLst/>
        </a:prstGeom>
        <a:solidFill>
          <a:schemeClr val="accent1">
            <a:shade val="50000"/>
            <a:hueOff val="114699"/>
            <a:satOff val="-10360"/>
            <a:lumOff val="18452"/>
            <a:alphaOff val="0"/>
          </a:schemeClr>
        </a:solidFill>
        <a:ln>
          <a:noFill/>
        </a:ln>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accent1">
              <a:shade val="50000"/>
              <a:hueOff val="114699"/>
              <a:satOff val="-10360"/>
              <a:lumOff val="18452"/>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rPr>
            <a:t>Individual </a:t>
          </a:r>
          <a:r>
            <a:rPr lang="en-US" sz="1400" b="1" kern="1200" dirty="0" smtClean="0">
              <a:effectLst>
                <a:outerShdw blurRad="38100" dist="38100" dir="2700000" algn="tl">
                  <a:srgbClr val="000000">
                    <a:alpha val="43137"/>
                  </a:srgbClr>
                </a:outerShdw>
              </a:effectLst>
            </a:rPr>
            <a:t>Knowledge, </a:t>
          </a:r>
          <a:r>
            <a:rPr lang="en-US" sz="1400" b="1" kern="1200" dirty="0">
              <a:effectLst>
                <a:outerShdw blurRad="38100" dist="38100" dir="2700000" algn="tl">
                  <a:srgbClr val="000000">
                    <a:alpha val="43137"/>
                  </a:srgbClr>
                </a:outerShdw>
              </a:effectLst>
            </a:rPr>
            <a:t>Attitudes, and Behaviors</a:t>
          </a:r>
        </a:p>
      </dsp:txBody>
      <dsp:txXfrm>
        <a:off x="2761750" y="3935421"/>
        <a:ext cx="1867897" cy="593721"/>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583" cy="480388"/>
          </a:xfrm>
          <a:prstGeom prst="rect">
            <a:avLst/>
          </a:prstGeom>
        </p:spPr>
        <p:txBody>
          <a:bodyPr vert="horz" lIns="94851" tIns="47425" rIns="94851" bIns="47425" rtlCol="0"/>
          <a:lstStyle>
            <a:lvl1pPr algn="l">
              <a:defRPr sz="1200"/>
            </a:lvl1pPr>
          </a:lstStyle>
          <a:p>
            <a:endParaRPr lang="en-US"/>
          </a:p>
        </p:txBody>
      </p:sp>
      <p:sp>
        <p:nvSpPr>
          <p:cNvPr id="3" name="Date Placeholder 2"/>
          <p:cNvSpPr>
            <a:spLocks noGrp="1"/>
          </p:cNvSpPr>
          <p:nvPr>
            <p:ph type="dt" sz="quarter" idx="1"/>
          </p:nvPr>
        </p:nvSpPr>
        <p:spPr>
          <a:xfrm>
            <a:off x="4142962" y="0"/>
            <a:ext cx="3170583" cy="480388"/>
          </a:xfrm>
          <a:prstGeom prst="rect">
            <a:avLst/>
          </a:prstGeom>
        </p:spPr>
        <p:txBody>
          <a:bodyPr vert="horz" lIns="94851" tIns="47425" rIns="94851" bIns="47425" rtlCol="0"/>
          <a:lstStyle>
            <a:lvl1pPr algn="r">
              <a:defRPr sz="1200"/>
            </a:lvl1pPr>
          </a:lstStyle>
          <a:p>
            <a:fld id="{25235B15-4278-4F7D-A303-3851778946D0}" type="datetimeFigureOut">
              <a:rPr lang="en-US" smtClean="0"/>
              <a:pPr/>
              <a:t>4/11/2013</a:t>
            </a:fld>
            <a:endParaRPr lang="en-US"/>
          </a:p>
        </p:txBody>
      </p:sp>
      <p:sp>
        <p:nvSpPr>
          <p:cNvPr id="4" name="Footer Placeholder 3"/>
          <p:cNvSpPr>
            <a:spLocks noGrp="1"/>
          </p:cNvSpPr>
          <p:nvPr>
            <p:ph type="ftr" sz="quarter" idx="2"/>
          </p:nvPr>
        </p:nvSpPr>
        <p:spPr>
          <a:xfrm>
            <a:off x="0" y="9119173"/>
            <a:ext cx="3170583" cy="480388"/>
          </a:xfrm>
          <a:prstGeom prst="rect">
            <a:avLst/>
          </a:prstGeom>
        </p:spPr>
        <p:txBody>
          <a:bodyPr vert="horz" lIns="94851" tIns="47425" rIns="94851" bIns="47425" rtlCol="0" anchor="b"/>
          <a:lstStyle>
            <a:lvl1pPr algn="l">
              <a:defRPr sz="1200"/>
            </a:lvl1pPr>
          </a:lstStyle>
          <a:p>
            <a:endParaRPr lang="en-US"/>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lIns="94851" tIns="47425" rIns="94851" bIns="47425" rtlCol="0" anchor="b"/>
          <a:lstStyle>
            <a:lvl1pPr algn="r">
              <a:defRPr sz="1200"/>
            </a:lvl1pPr>
          </a:lstStyle>
          <a:p>
            <a:fld id="{32AD9426-F060-419C-A34C-4C8A21753A59}" type="slidenum">
              <a:rPr lang="en-US" smtClean="0"/>
              <a:pPr/>
              <a:t>‹#›</a:t>
            </a:fld>
            <a:endParaRPr lang="en-US"/>
          </a:p>
        </p:txBody>
      </p:sp>
    </p:spTree>
    <p:extLst>
      <p:ext uri="{BB962C8B-B14F-4D97-AF65-F5344CB8AC3E}">
        <p14:creationId xmlns:p14="http://schemas.microsoft.com/office/powerpoint/2010/main" val="39431185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53" tIns="48327" rIns="96653" bIns="48327" rtlCol="0"/>
          <a:lstStyle>
            <a:lvl1pPr algn="r">
              <a:defRPr sz="1200"/>
            </a:lvl1pPr>
          </a:lstStyle>
          <a:p>
            <a:fld id="{7D2502FA-F8EB-469C-9490-72CD0A3E30E2}" type="datetimeFigureOut">
              <a:rPr lang="en-US" smtClean="0"/>
              <a:pPr/>
              <a:t>4/11/2013</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53" tIns="48327" rIns="96653" bIns="4832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53" tIns="48327" rIns="96653" bIns="48327" rtlCol="0" anchor="b"/>
          <a:lstStyle>
            <a:lvl1pPr algn="r">
              <a:defRPr sz="1200"/>
            </a:lvl1pPr>
          </a:lstStyle>
          <a:p>
            <a:fld id="{CA426E1C-57F7-4A85-BF8E-7A33950BE469}" type="slidenum">
              <a:rPr lang="en-US" smtClean="0"/>
              <a:pPr/>
              <a:t>‹#›</a:t>
            </a:fld>
            <a:endParaRPr lang="en-US"/>
          </a:p>
        </p:txBody>
      </p:sp>
    </p:spTree>
    <p:extLst>
      <p:ext uri="{BB962C8B-B14F-4D97-AF65-F5344CB8AC3E}">
        <p14:creationId xmlns:p14="http://schemas.microsoft.com/office/powerpoint/2010/main" val="3444307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next</a:t>
            </a:r>
            <a:r>
              <a:rPr lang="en-US" baseline="0" dirty="0" smtClean="0"/>
              <a:t> section, we will discuss the specific areas of focus of the action plan. Many were added since we last spoke based on your recommendations and the recommendations of members of the behavioral health committee.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14</a:t>
            </a:fld>
            <a:endParaRPr lang="en-US"/>
          </a:p>
        </p:txBody>
      </p:sp>
    </p:spTree>
    <p:extLst>
      <p:ext uri="{BB962C8B-B14F-4D97-AF65-F5344CB8AC3E}">
        <p14:creationId xmlns:p14="http://schemas.microsoft.com/office/powerpoint/2010/main" val="1324765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the most part folks felt</a:t>
            </a:r>
            <a:r>
              <a:rPr lang="en-US" baseline="0" dirty="0" smtClean="0"/>
              <a:t> that these focus areas were good. Added positive body image based on a recommendation.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15</a:t>
            </a:fld>
            <a:endParaRPr lang="en-US"/>
          </a:p>
        </p:txBody>
      </p:sp>
    </p:spTree>
    <p:extLst>
      <p:ext uri="{BB962C8B-B14F-4D97-AF65-F5344CB8AC3E}">
        <p14:creationId xmlns:p14="http://schemas.microsoft.com/office/powerpoint/2010/main" val="115286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the most part folks felt</a:t>
            </a:r>
            <a:r>
              <a:rPr lang="en-US" baseline="0" dirty="0" smtClean="0"/>
              <a:t> that these focus areas were good. Added positive body image based on a recommendation.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16</a:t>
            </a:fld>
            <a:endParaRPr lang="en-US"/>
          </a:p>
        </p:txBody>
      </p:sp>
    </p:spTree>
    <p:extLst>
      <p:ext uri="{BB962C8B-B14F-4D97-AF65-F5344CB8AC3E}">
        <p14:creationId xmlns:p14="http://schemas.microsoft.com/office/powerpoint/2010/main" val="1282974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18</a:t>
            </a:fld>
            <a:endParaRPr lang="en-US"/>
          </a:p>
        </p:txBody>
      </p:sp>
    </p:spTree>
    <p:extLst>
      <p:ext uri="{BB962C8B-B14F-4D97-AF65-F5344CB8AC3E}">
        <p14:creationId xmlns:p14="http://schemas.microsoft.com/office/powerpoint/2010/main" val="1931120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20</a:t>
            </a:fld>
            <a:endParaRPr lang="en-US"/>
          </a:p>
        </p:txBody>
      </p:sp>
    </p:spTree>
    <p:extLst>
      <p:ext uri="{BB962C8B-B14F-4D97-AF65-F5344CB8AC3E}">
        <p14:creationId xmlns:p14="http://schemas.microsoft.com/office/powerpoint/2010/main" val="22208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a:t>
            </a:r>
            <a:r>
              <a:rPr lang="en-US" baseline="0" dirty="0" smtClean="0"/>
              <a:t> helped us define this area significantly.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22</a:t>
            </a:fld>
            <a:endParaRPr lang="en-US"/>
          </a:p>
        </p:txBody>
      </p:sp>
    </p:spTree>
    <p:extLst>
      <p:ext uri="{BB962C8B-B14F-4D97-AF65-F5344CB8AC3E}">
        <p14:creationId xmlns:p14="http://schemas.microsoft.com/office/powerpoint/2010/main" val="3310954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C57574-CA9A-450F-8D08-32E010879E3F}" type="slidenum">
              <a:rPr lang="en-US"/>
              <a:pPr/>
              <a:t>23</a:t>
            </a:fld>
            <a:endParaRPr lang="en-US"/>
          </a:p>
        </p:txBody>
      </p:sp>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endParaRPr lang="en-US"/>
          </a:p>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going to take many actor</a:t>
            </a:r>
            <a:r>
              <a:rPr lang="en-US" baseline="0" dirty="0" smtClean="0"/>
              <a:t>s on different levels to ensure the physical, emotional, spiritual and community health of adolescents. As well as strategic partnerships cross-sector (outside of traditional health sectors e.g. schools and other places youth and their families access social services).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24</a:t>
            </a:fld>
            <a:endParaRPr lang="en-US"/>
          </a:p>
        </p:txBody>
      </p:sp>
    </p:spTree>
    <p:extLst>
      <p:ext uri="{BB962C8B-B14F-4D97-AF65-F5344CB8AC3E}">
        <p14:creationId xmlns:p14="http://schemas.microsoft.com/office/powerpoint/2010/main" val="3167613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solidFill>
                  <a:prstClr val="black"/>
                </a:solidFill>
              </a:rPr>
              <a:pPr/>
              <a:t>34</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solidFill>
                  <a:prstClr val="black"/>
                </a:solidFill>
              </a:rPr>
              <a:pPr/>
              <a:t>2</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solidFill>
                  <a:prstClr val="black"/>
                </a:solidFill>
              </a:rPr>
              <a:pPr/>
              <a:t>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spc="0" dirty="0" smtClean="0">
                <a:solidFill>
                  <a:schemeClr val="accent5">
                    <a:lumMod val="50000"/>
                  </a:schemeClr>
                </a:solidFill>
                <a:latin typeface="Arial" pitchFamily="34" charset="0"/>
                <a:cs typeface="Arial" pitchFamily="34" charset="0"/>
              </a:rPr>
              <a:t>We asked you at the QBM in June 2012 if you thought this was a good</a:t>
            </a:r>
            <a:r>
              <a:rPr lang="en-US" sz="1200" b="0" spc="0" baseline="0" dirty="0" smtClean="0">
                <a:solidFill>
                  <a:schemeClr val="accent5">
                    <a:lumMod val="50000"/>
                  </a:schemeClr>
                </a:solidFill>
                <a:latin typeface="Arial" pitchFamily="34" charset="0"/>
                <a:cs typeface="Arial" pitchFamily="34" charset="0"/>
              </a:rPr>
              <a:t> idea, and you said “yes.” You gave us the green light keep </a:t>
            </a:r>
            <a:r>
              <a:rPr lang="en-US" sz="1200" b="0" spc="0" baseline="0" dirty="0" err="1" smtClean="0">
                <a:solidFill>
                  <a:schemeClr val="accent5">
                    <a:lumMod val="50000"/>
                  </a:schemeClr>
                </a:solidFill>
                <a:latin typeface="Arial" pitchFamily="34" charset="0"/>
                <a:cs typeface="Arial" pitchFamily="34" charset="0"/>
              </a:rPr>
              <a:t>deve</a:t>
            </a:r>
            <a:endParaRPr lang="en-US" sz="1200" b="0" spc="0" dirty="0" smtClean="0">
              <a:solidFill>
                <a:schemeClr val="accent5">
                  <a:lumMod val="50000"/>
                </a:schemeClr>
              </a:solidFill>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DAA5D3DB-6C22-4F61-911C-73FC97CC2729}"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Anything with the survey-</a:t>
            </a:r>
            <a:r>
              <a:rPr lang="en-US" baseline="0" dirty="0" smtClean="0"/>
              <a:t> delegates were given poll questions that assessed 2 and 3 </a:t>
            </a:r>
            <a:endParaRPr lang="en-US" dirty="0"/>
          </a:p>
        </p:txBody>
      </p:sp>
      <p:sp>
        <p:nvSpPr>
          <p:cNvPr id="4" name="Slide Number Placeholder 3"/>
          <p:cNvSpPr>
            <a:spLocks noGrp="1"/>
          </p:cNvSpPr>
          <p:nvPr>
            <p:ph type="sldNum" sz="quarter" idx="10"/>
          </p:nvPr>
        </p:nvSpPr>
        <p:spPr/>
        <p:txBody>
          <a:bodyPr/>
          <a:lstStyle/>
          <a:p>
            <a:fld id="{08BA2A4F-BE04-4F98-A2A1-B6F9962D2E3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AA5D3DB-6C22-4F61-911C-73FC97CC272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8</a:t>
            </a:fld>
            <a:endParaRPr lang="en-US"/>
          </a:p>
        </p:txBody>
      </p:sp>
    </p:spTree>
    <p:extLst>
      <p:ext uri="{BB962C8B-B14F-4D97-AF65-F5344CB8AC3E}">
        <p14:creationId xmlns:p14="http://schemas.microsoft.com/office/powerpoint/2010/main" val="1127790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Previously was called “Values” but</a:t>
            </a:r>
            <a:r>
              <a:rPr lang="en-US" baseline="0" dirty="0" smtClean="0"/>
              <a:t> some felt that was an inappropriate subject heading… that your values are something you’d be willing to die for… from others perspective “guiding principles” would be more accurate. </a:t>
            </a:r>
          </a:p>
          <a:p>
            <a:endParaRPr lang="en-US" baseline="0" dirty="0" smtClean="0"/>
          </a:p>
          <a:p>
            <a:r>
              <a:rPr lang="en-US" baseline="0" dirty="0" smtClean="0"/>
              <a:t>Honoring culture, respect, and the past was something some felt was missing, so we added “honoring the past.”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11</a:t>
            </a:fld>
            <a:endParaRPr lang="en-US"/>
          </a:p>
        </p:txBody>
      </p:sp>
    </p:spTree>
    <p:extLst>
      <p:ext uri="{BB962C8B-B14F-4D97-AF65-F5344CB8AC3E}">
        <p14:creationId xmlns:p14="http://schemas.microsoft.com/office/powerpoint/2010/main" val="26191120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userDrawn="1"/>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685800" y="533400"/>
            <a:ext cx="7772400" cy="1600200"/>
          </a:xfrm>
        </p:spPr>
        <p:txBody>
          <a:bodyPr anchor="ctr"/>
          <a:lstStyle>
            <a:lvl1pPr>
              <a:defRPr sz="4400">
                <a:solidFill>
                  <a:schemeClr val="accent1"/>
                </a:solidFill>
              </a:defRPr>
            </a:lvl1pPr>
          </a:lstStyle>
          <a:p>
            <a:r>
              <a:rPr kumimoji="0" lang="en-US" dirty="0" smtClean="0"/>
              <a:t>Click to edit Master title style</a:t>
            </a:r>
            <a:endParaRPr kumimoji="0" lang="en-US" dirty="0"/>
          </a:p>
        </p:txBody>
      </p:sp>
      <p:pic>
        <p:nvPicPr>
          <p:cNvPr id="20" name="Picture 14"/>
          <p:cNvPicPr>
            <a:picLocks noChangeAspect="1" noChangeArrowheads="1"/>
          </p:cNvPicPr>
          <p:nvPr userDrawn="1"/>
        </p:nvPicPr>
        <p:blipFill>
          <a:blip r:embed="rId2"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1" name="Picture 14"/>
          <p:cNvPicPr>
            <a:picLocks noChangeAspect="1" noChangeArrowheads="1"/>
          </p:cNvPicPr>
          <p:nvPr userDrawn="1"/>
        </p:nvPicPr>
        <p:blipFill>
          <a:blip r:embed="rId2" cstate="print"/>
          <a:srcRect l="4225" b="11395"/>
          <a:stretch>
            <a:fillRect/>
          </a:stretch>
        </p:blipFill>
        <p:spPr bwMode="auto">
          <a:xfrm>
            <a:off x="3810000" y="6121167"/>
            <a:ext cx="5181600" cy="279633"/>
          </a:xfrm>
          <a:prstGeom prst="rect">
            <a:avLst/>
          </a:prstGeom>
          <a:noFill/>
          <a:ln w="9525">
            <a:noFill/>
            <a:miter lim="800000"/>
            <a:headEnd/>
            <a:tailEnd/>
          </a:ln>
          <a:effectLst/>
        </p:spPr>
      </p:pic>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Footer Placeholder 16"/>
          <p:cNvSpPr>
            <a:spLocks noGrp="1"/>
          </p:cNvSpPr>
          <p:nvPr>
            <p:ph type="ftr" sz="quarter" idx="11"/>
          </p:nvPr>
        </p:nvSpPr>
        <p:spPr/>
        <p:txBody>
          <a:bodyPr/>
          <a:lstStyle/>
          <a:p>
            <a:endParaRPr lang="en-US" dirty="0"/>
          </a:p>
        </p:txBody>
      </p:sp>
      <p:sp>
        <p:nvSpPr>
          <p:cNvPr id="28" name="Date Placeholder 27"/>
          <p:cNvSpPr>
            <a:spLocks noGrp="1"/>
          </p:cNvSpPr>
          <p:nvPr>
            <p:ph type="dt" sz="half" idx="10"/>
          </p:nvPr>
        </p:nvSpPr>
        <p:spPr/>
        <p:txBody>
          <a:bodyPr/>
          <a:lstStyle/>
          <a:p>
            <a:fld id="{97C6D424-DE00-4962-B9C4-D78CC5BE0C50}" type="datetimeFigureOut">
              <a:rPr lang="en-US" smtClean="0"/>
              <a:pPr/>
              <a:t>4/11/2013</a:t>
            </a:fld>
            <a:endParaRPr lang="en-US"/>
          </a:p>
        </p:txBody>
      </p:sp>
      <p:grpSp>
        <p:nvGrpSpPr>
          <p:cNvPr id="26" name="Group 25"/>
          <p:cNvGrpSpPr/>
          <p:nvPr userDrawn="1"/>
        </p:nvGrpSpPr>
        <p:grpSpPr>
          <a:xfrm>
            <a:off x="4046290" y="1904301"/>
            <a:ext cx="1075888" cy="1075888"/>
            <a:chOff x="1143000" y="228600"/>
            <a:chExt cx="762000" cy="762000"/>
          </a:xfrm>
        </p:grpSpPr>
        <p:sp>
          <p:nvSpPr>
            <p:cNvPr id="27" name="Oval 26"/>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0535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43400" y="1040174"/>
            <a:ext cx="457200" cy="441325"/>
          </a:xfrm>
          <a:prstGeom prst="rect">
            <a:avLst/>
          </a:prstGeom>
        </p:spPr>
        <p:txBody>
          <a:bodyPr/>
          <a:lstStyle/>
          <a:p>
            <a:fld id="{6F8D5486-514F-4B7E-8D5D-A7AFE8F4C0BD}" type="slidenum">
              <a:rPr lang="en-US" smtClean="0"/>
              <a:pPr/>
              <a:t>‹#›</a:t>
            </a:fld>
            <a:endParaRPr lang="en-US"/>
          </a:p>
        </p:txBody>
      </p:sp>
      <p:sp>
        <p:nvSpPr>
          <p:cNvPr id="7" name="Rectangle 6"/>
          <p:cNvSpPr/>
          <p:nvPr userDrawn="1"/>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a:prstGeom prst="rect">
            <a:avLst/>
          </a:prstGeom>
        </p:spPr>
        <p:txBody>
          <a:bodyPr/>
          <a:lstStyle/>
          <a:p>
            <a:fld id="{6F8D5486-514F-4B7E-8D5D-A7AFE8F4C0BD}"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6D424-DE00-4962-B9C4-D78CC5BE0C50}"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124200"/>
          </a:xfrm>
          <a:prstGeom prst="rect">
            <a:avLst/>
          </a:prstGeom>
          <a:solidFill>
            <a:schemeClr val="accent1">
              <a:lumMod val="75000"/>
            </a:schemeClr>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2" name="Group 55"/>
          <p:cNvGrpSpPr>
            <a:grpSpLocks/>
          </p:cNvGrpSpPr>
          <p:nvPr/>
        </p:nvGrpSpPr>
        <p:grpSpPr bwMode="auto">
          <a:xfrm>
            <a:off x="228600" y="5715000"/>
            <a:ext cx="3962400" cy="1022350"/>
            <a:chOff x="4876800" y="5835650"/>
            <a:chExt cx="3962400" cy="1022350"/>
          </a:xfrm>
        </p:grpSpPr>
        <p:grpSp>
          <p:nvGrpSpPr>
            <p:cNvPr id="3" name="Group 54"/>
            <p:cNvGrpSpPr>
              <a:grpSpLocks/>
            </p:cNvGrpSpPr>
            <p:nvPr/>
          </p:nvGrpSpPr>
          <p:grpSpPr bwMode="auto">
            <a:xfrm>
              <a:off x="6096000" y="5943600"/>
              <a:ext cx="2743200" cy="757238"/>
              <a:chOff x="1295400" y="157163"/>
              <a:chExt cx="2743200" cy="757238"/>
            </a:xfrm>
          </p:grpSpPr>
          <p:sp>
            <p:nvSpPr>
              <p:cNvPr id="8" name="TextBox 7"/>
              <p:cNvSpPr txBox="1"/>
              <p:nvPr/>
            </p:nvSpPr>
            <p:spPr bwMode="auto">
              <a:xfrm>
                <a:off x="1295400" y="157163"/>
                <a:ext cx="2743200" cy="604838"/>
              </a:xfrm>
              <a:prstGeom prst="rect">
                <a:avLst/>
              </a:prstGeom>
              <a:noFill/>
            </p:spPr>
            <p:txBody>
              <a:bodyPr>
                <a:spAutoFit/>
              </a:bodyPr>
              <a:lstStyle/>
              <a:p>
                <a:pPr fontAlgn="base">
                  <a:lnSpc>
                    <a:spcPts val="2000"/>
                  </a:lnSpc>
                  <a:spcBef>
                    <a:spcPct val="0"/>
                  </a:spcBef>
                  <a:spcAft>
                    <a:spcPct val="0"/>
                  </a:spcAft>
                  <a:defRPr/>
                </a:pPr>
                <a:r>
                  <a:rPr lang="en-US" sz="2000" dirty="0">
                    <a:solidFill>
                      <a:srgbClr val="B40000"/>
                    </a:solidFill>
                    <a:latin typeface="Maiandra GD" pitchFamily="34" charset="0"/>
                  </a:rPr>
                  <a:t>N</a:t>
                </a:r>
                <a:r>
                  <a:rPr lang="en-US" sz="1600" dirty="0">
                    <a:solidFill>
                      <a:srgbClr val="B40000"/>
                    </a:solidFill>
                    <a:latin typeface="Maiandra GD" pitchFamily="34" charset="0"/>
                  </a:rPr>
                  <a:t>orthwest </a:t>
                </a:r>
                <a:r>
                  <a:rPr lang="en-US" sz="2000" dirty="0">
                    <a:solidFill>
                      <a:srgbClr val="B40000"/>
                    </a:solidFill>
                    <a:latin typeface="Maiandra GD" pitchFamily="34" charset="0"/>
                  </a:rPr>
                  <a:t>P</a:t>
                </a:r>
                <a:r>
                  <a:rPr lang="en-US" sz="1600" dirty="0">
                    <a:solidFill>
                      <a:srgbClr val="B40000"/>
                    </a:solidFill>
                    <a:latin typeface="Maiandra GD" pitchFamily="34" charset="0"/>
                  </a:rPr>
                  <a:t>ortland </a:t>
                </a:r>
                <a:r>
                  <a:rPr lang="en-US" sz="2000" dirty="0">
                    <a:solidFill>
                      <a:srgbClr val="B40000"/>
                    </a:solidFill>
                    <a:latin typeface="Maiandra GD" pitchFamily="34" charset="0"/>
                  </a:rPr>
                  <a:t>A</a:t>
                </a:r>
                <a:r>
                  <a:rPr lang="en-US" sz="1600" dirty="0">
                    <a:solidFill>
                      <a:srgbClr val="B40000"/>
                    </a:solidFill>
                    <a:latin typeface="Maiandra GD" pitchFamily="34" charset="0"/>
                  </a:rPr>
                  <a:t>rea</a:t>
                </a:r>
              </a:p>
              <a:p>
                <a:pPr fontAlgn="base">
                  <a:lnSpc>
                    <a:spcPts val="2000"/>
                  </a:lnSpc>
                  <a:spcBef>
                    <a:spcPct val="0"/>
                  </a:spcBef>
                  <a:spcAft>
                    <a:spcPct val="0"/>
                  </a:spcAft>
                  <a:defRPr/>
                </a:pPr>
                <a:r>
                  <a:rPr lang="en-US" sz="1600" dirty="0">
                    <a:solidFill>
                      <a:srgbClr val="B40000"/>
                    </a:solidFill>
                    <a:latin typeface="Maiandra GD" pitchFamily="34" charset="0"/>
                  </a:rPr>
                  <a:t>         </a:t>
                </a:r>
                <a:r>
                  <a:rPr lang="en-US" sz="2000" dirty="0">
                    <a:solidFill>
                      <a:srgbClr val="B40000"/>
                    </a:solidFill>
                    <a:latin typeface="Maiandra GD" pitchFamily="34" charset="0"/>
                  </a:rPr>
                  <a:t>I</a:t>
                </a:r>
                <a:r>
                  <a:rPr lang="en-US" sz="1600" dirty="0">
                    <a:solidFill>
                      <a:srgbClr val="B40000"/>
                    </a:solidFill>
                    <a:latin typeface="Maiandra GD" pitchFamily="34" charset="0"/>
                  </a:rPr>
                  <a:t>ndian </a:t>
                </a:r>
                <a:r>
                  <a:rPr lang="en-US" sz="2000" dirty="0">
                    <a:solidFill>
                      <a:srgbClr val="B40000"/>
                    </a:solidFill>
                    <a:latin typeface="Maiandra GD" pitchFamily="34" charset="0"/>
                  </a:rPr>
                  <a:t>H</a:t>
                </a:r>
                <a:r>
                  <a:rPr lang="en-US" sz="1600" dirty="0">
                    <a:solidFill>
                      <a:srgbClr val="B40000"/>
                    </a:solidFill>
                    <a:latin typeface="Maiandra GD" pitchFamily="34" charset="0"/>
                  </a:rPr>
                  <a:t>ealth </a:t>
                </a:r>
                <a:r>
                  <a:rPr lang="en-US" sz="2000" dirty="0">
                    <a:solidFill>
                      <a:srgbClr val="B40000"/>
                    </a:solidFill>
                    <a:latin typeface="Maiandra GD" pitchFamily="34" charset="0"/>
                  </a:rPr>
                  <a:t>B</a:t>
                </a:r>
                <a:r>
                  <a:rPr lang="en-US" sz="1600" dirty="0">
                    <a:solidFill>
                      <a:srgbClr val="B40000"/>
                    </a:solidFill>
                    <a:latin typeface="Maiandra GD" pitchFamily="34" charset="0"/>
                  </a:rPr>
                  <a:t>oard</a:t>
                </a:r>
              </a:p>
            </p:txBody>
          </p:sp>
          <p:sp>
            <p:nvSpPr>
              <p:cNvPr id="9" name="TextBox 8"/>
              <p:cNvSpPr txBox="1"/>
              <p:nvPr/>
            </p:nvSpPr>
            <p:spPr bwMode="auto">
              <a:xfrm>
                <a:off x="1371600" y="652463"/>
                <a:ext cx="2514600" cy="261938"/>
              </a:xfrm>
              <a:prstGeom prst="rect">
                <a:avLst/>
              </a:prstGeom>
              <a:noFill/>
            </p:spPr>
            <p:txBody>
              <a:bodyPr>
                <a:spAutoFit/>
              </a:bodyPr>
              <a:lstStyle/>
              <a:p>
                <a:pPr algn="r" fontAlgn="base">
                  <a:spcBef>
                    <a:spcPct val="0"/>
                  </a:spcBef>
                  <a:spcAft>
                    <a:spcPct val="0"/>
                  </a:spcAft>
                  <a:defRPr/>
                </a:pPr>
                <a:r>
                  <a:rPr lang="en-US" sz="1100" i="1" dirty="0">
                    <a:solidFill>
                      <a:srgbClr val="C32D2E">
                        <a:lumMod val="50000"/>
                      </a:srgbClr>
                    </a:solidFill>
                    <a:latin typeface="Gill Sans MT" pitchFamily="34" charset="0"/>
                    <a:cs typeface="Estrangelo Edessa" pitchFamily="66"/>
                  </a:rPr>
                  <a:t>Indian Leadership for Indian Health</a:t>
                </a:r>
              </a:p>
            </p:txBody>
          </p:sp>
        </p:grpSp>
        <p:pic>
          <p:nvPicPr>
            <p:cNvPr id="7" name="Picture 8" descr="NPAIHBtransparentTEAL"/>
            <p:cNvPicPr>
              <a:picLocks noChangeAspect="1" noChangeArrowheads="1"/>
            </p:cNvPicPr>
            <p:nvPr/>
          </p:nvPicPr>
          <p:blipFill>
            <a:blip r:embed="rId2" cstate="print"/>
            <a:srcRect/>
            <a:stretch>
              <a:fillRect/>
            </a:stretch>
          </p:blipFill>
          <p:spPr bwMode="auto">
            <a:xfrm>
              <a:off x="4876800" y="5835650"/>
              <a:ext cx="1219200" cy="1022350"/>
            </a:xfrm>
            <a:prstGeom prst="rect">
              <a:avLst/>
            </a:prstGeom>
            <a:noFill/>
            <a:ln w="9525">
              <a:noFill/>
              <a:miter lim="800000"/>
              <a:headEnd/>
              <a:tailEnd/>
            </a:ln>
          </p:spPr>
        </p:pic>
      </p:grpSp>
      <p:grpSp>
        <p:nvGrpSpPr>
          <p:cNvPr id="5" name="Group 40"/>
          <p:cNvGrpSpPr>
            <a:grpSpLocks/>
          </p:cNvGrpSpPr>
          <p:nvPr/>
        </p:nvGrpSpPr>
        <p:grpSpPr bwMode="auto">
          <a:xfrm>
            <a:off x="0" y="3048000"/>
            <a:ext cx="9144000" cy="180975"/>
            <a:chOff x="0" y="816"/>
            <a:chExt cx="5760" cy="114"/>
          </a:xfrm>
        </p:grpSpPr>
        <p:pic>
          <p:nvPicPr>
            <p:cNvPr id="11" name="Picture 13"/>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2"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3"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4"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5"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6"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7"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8"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9"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40"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41"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2"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0" name="Rectangle 3"/>
          <p:cNvSpPr>
            <a:spLocks noGrp="1" noChangeArrowheads="1"/>
          </p:cNvSpPr>
          <p:nvPr>
            <p:ph type="ctrTitle"/>
          </p:nvPr>
        </p:nvSpPr>
        <p:spPr>
          <a:xfrm>
            <a:off x="381000" y="762000"/>
            <a:ext cx="8382000" cy="2133600"/>
          </a:xfrm>
          <a:prstGeom prst="rect">
            <a:avLst/>
          </a:prstGeom>
        </p:spPr>
        <p:txBody>
          <a:bodyPr anchor="b"/>
          <a:lstStyle>
            <a:lvl1pPr algn="ctr">
              <a:defRPr u="none">
                <a:solidFill>
                  <a:srgbClr val="F3EFBF"/>
                </a:solidFill>
                <a:latin typeface="Georgia" pitchFamily="18" charset="0"/>
              </a:defRPr>
            </a:lvl1pPr>
          </a:lstStyle>
          <a:p>
            <a:r>
              <a:rPr lang="en-US" smtClean="0"/>
              <a:t>Click to edit Master title style</a:t>
            </a:r>
            <a:endParaRPr lang="en-US" dirty="0"/>
          </a:p>
        </p:txBody>
      </p:sp>
      <p:sp>
        <p:nvSpPr>
          <p:cNvPr id="31" name="Rectangle 4"/>
          <p:cNvSpPr>
            <a:spLocks noGrp="1" noChangeArrowheads="1"/>
          </p:cNvSpPr>
          <p:nvPr>
            <p:ph type="subTitle" idx="1"/>
          </p:nvPr>
        </p:nvSpPr>
        <p:spPr>
          <a:xfrm>
            <a:off x="381000" y="3276600"/>
            <a:ext cx="8382000" cy="2133600"/>
          </a:xfrm>
        </p:spPr>
        <p:txBody>
          <a:bodyPr/>
          <a:lstStyle>
            <a:lvl1pPr marL="0" indent="0" algn="ctr">
              <a:buFontTx/>
              <a:buNone/>
              <a:defRPr sz="3200">
                <a:solidFill>
                  <a:schemeClr val="accent3">
                    <a:lumMod val="50000"/>
                  </a:schemeClr>
                </a:solidFill>
                <a:latin typeface="Georgia" pitchFamily="18"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6700854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8"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9"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0"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1"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0"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1"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2"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3"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4"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5"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6"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7"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idx="1"/>
          </p:nvPr>
        </p:nvSpPr>
        <p:spPr/>
        <p:txBody>
          <a:bodyPr/>
          <a:lstStyle>
            <a:lvl2pPr marL="741363" indent="-284163">
              <a:buClr>
                <a:srgbClr val="008080"/>
              </a:buClr>
              <a:buSzPct val="105000"/>
              <a:buFont typeface="Wingdings" pitchFamily="2" charset="2"/>
              <a:buChar char="§"/>
              <a:defRPr lang="en-US" sz="3400" b="0" dirty="0" smtClean="0">
                <a:solidFill>
                  <a:schemeClr val="tx1"/>
                </a:solidFill>
                <a:latin typeface="Trebuchet MS" pitchFamily="34" charset="0"/>
              </a:defRPr>
            </a:lvl2pPr>
            <a:lvl3pPr marL="1262063" indent="-347663">
              <a:buClr>
                <a:srgbClr val="B40000"/>
              </a:buClr>
              <a:buSzPct val="100000"/>
              <a:buFont typeface="Arial" pitchFamily="34" charset="0"/>
              <a:buChar char="•"/>
              <a:defRPr sz="2800" b="0">
                <a:solidFill>
                  <a:schemeClr val="tx1"/>
                </a:solidFill>
              </a:defRPr>
            </a:lvl3pPr>
            <a:lvl4pPr marL="1719263" indent="-347663">
              <a:buFont typeface="Trebuchet MS" pitchFamily="34" charset="0"/>
              <a:buChar char="—"/>
              <a:defRPr sz="2800">
                <a:solidFill>
                  <a:schemeClr val="tx1"/>
                </a:solidFill>
              </a:defRPr>
            </a:lvl4pPr>
            <a:lvl5pPr marL="2176463" indent="-347663">
              <a:buFont typeface="Trebuchet MS" pitchFamily="34" charset="0"/>
              <a:buChar char="—"/>
              <a:defRPr sz="24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8"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9" name="Rectangle 4"/>
          <p:cNvSpPr>
            <a:spLocks noGrp="1" noChangeArrowheads="1"/>
          </p:cNvSpPr>
          <p:nvPr>
            <p:ph type="dt" sz="half" idx="11"/>
          </p:nvPr>
        </p:nvSpPr>
        <p:spPr/>
        <p:txBody>
          <a:bodyPr/>
          <a:lstStyle>
            <a:lvl1pPr>
              <a:defRPr/>
            </a:lvl1pPr>
          </a:lstStyle>
          <a:p>
            <a:pPr>
              <a:defRPr/>
            </a:pPr>
            <a:fld id="{06CAB8FA-0CA9-447D-9F83-4F017373320A}" type="datetime1">
              <a:rPr lang="en-US"/>
              <a:pPr>
                <a:defRPr/>
              </a:pPr>
              <a:t>4/11/2013</a:t>
            </a:fld>
            <a:endParaRPr lang="en-US" dirty="0"/>
          </a:p>
        </p:txBody>
      </p:sp>
      <p:sp>
        <p:nvSpPr>
          <p:cNvPr id="40" name="Rectangle 39"/>
          <p:cNvSpPr>
            <a:spLocks noGrp="1" noChangeArrowheads="1"/>
          </p:cNvSpPr>
          <p:nvPr>
            <p:ph type="sldNum" sz="quarter" idx="12"/>
          </p:nvPr>
        </p:nvSpPr>
        <p:spPr/>
        <p:txBody>
          <a:bodyPr/>
          <a:lstStyle>
            <a:lvl1pPr>
              <a:defRPr/>
            </a:lvl1pPr>
          </a:lstStyle>
          <a:p>
            <a:pPr>
              <a:defRPr/>
            </a:pPr>
            <a:fld id="{25309953-E140-4B1E-8A10-F48E1039D203}" type="slidenum">
              <a:rPr lang="en-US"/>
              <a:pPr>
                <a:defRPr/>
              </a:pPr>
              <a:t>‹#›</a:t>
            </a:fld>
            <a:endParaRPr lang="en-US"/>
          </a:p>
        </p:txBody>
      </p:sp>
    </p:spTree>
    <p:extLst>
      <p:ext uri="{BB962C8B-B14F-4D97-AF65-F5344CB8AC3E}">
        <p14:creationId xmlns:p14="http://schemas.microsoft.com/office/powerpoint/2010/main" val="3313856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04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5" name="Group 7"/>
          <p:cNvGrpSpPr>
            <a:grpSpLocks/>
          </p:cNvGrpSpPr>
          <p:nvPr/>
        </p:nvGrpSpPr>
        <p:grpSpPr bwMode="auto">
          <a:xfrm>
            <a:off x="0" y="2971800"/>
            <a:ext cx="9144000" cy="180975"/>
            <a:chOff x="0" y="816"/>
            <a:chExt cx="5760" cy="114"/>
          </a:xfrm>
        </p:grpSpPr>
        <p:pic>
          <p:nvPicPr>
            <p:cNvPr id="6" name="Picture 10"/>
            <p:cNvPicPr>
              <a:picLocks noChangeAspect="1" noChangeArrowheads="1"/>
            </p:cNvPicPr>
            <p:nvPr/>
          </p:nvPicPr>
          <p:blipFill>
            <a:blip r:embed="rId2" cstate="print"/>
            <a:srcRect/>
            <a:stretch>
              <a:fillRect/>
            </a:stretch>
          </p:blipFill>
          <p:spPr bwMode="auto">
            <a:xfrm>
              <a:off x="0" y="816"/>
              <a:ext cx="192" cy="114"/>
            </a:xfrm>
            <a:prstGeom prst="rect">
              <a:avLst/>
            </a:prstGeom>
            <a:noFill/>
            <a:ln w="9525">
              <a:noFill/>
              <a:miter lim="800000"/>
              <a:headEnd/>
              <a:tailEnd/>
            </a:ln>
          </p:spPr>
        </p:pic>
        <p:pic>
          <p:nvPicPr>
            <p:cNvPr id="7" name="Picture 11"/>
            <p:cNvPicPr>
              <a:picLocks noChangeAspect="1" noChangeArrowheads="1"/>
            </p:cNvPicPr>
            <p:nvPr/>
          </p:nvPicPr>
          <p:blipFill>
            <a:blip r:embed="rId3" cstate="print"/>
            <a:srcRect/>
            <a:stretch>
              <a:fillRect/>
            </a:stretch>
          </p:blipFill>
          <p:spPr bwMode="auto">
            <a:xfrm>
              <a:off x="192" y="816"/>
              <a:ext cx="192" cy="114"/>
            </a:xfrm>
            <a:prstGeom prst="rect">
              <a:avLst/>
            </a:prstGeom>
            <a:noFill/>
            <a:ln w="9525">
              <a:noFill/>
              <a:miter lim="800000"/>
              <a:headEnd/>
              <a:tailEnd/>
            </a:ln>
          </p:spPr>
        </p:pic>
        <p:pic>
          <p:nvPicPr>
            <p:cNvPr id="8" name="Picture 12"/>
            <p:cNvPicPr>
              <a:picLocks noChangeAspect="1" noChangeArrowheads="1"/>
            </p:cNvPicPr>
            <p:nvPr/>
          </p:nvPicPr>
          <p:blipFill>
            <a:blip r:embed="rId3" cstate="print"/>
            <a:srcRect/>
            <a:stretch>
              <a:fillRect/>
            </a:stretch>
          </p:blipFill>
          <p:spPr bwMode="auto">
            <a:xfrm>
              <a:off x="384" y="816"/>
              <a:ext cx="192" cy="114"/>
            </a:xfrm>
            <a:prstGeom prst="rect">
              <a:avLst/>
            </a:prstGeom>
            <a:noFill/>
            <a:ln w="9525">
              <a:noFill/>
              <a:miter lim="800000"/>
              <a:headEnd/>
              <a:tailEnd/>
            </a:ln>
          </p:spPr>
        </p:pic>
        <p:pic>
          <p:nvPicPr>
            <p:cNvPr id="9" name="Picture 13"/>
            <p:cNvPicPr>
              <a:picLocks noChangeAspect="1" noChangeArrowheads="1"/>
            </p:cNvPicPr>
            <p:nvPr/>
          </p:nvPicPr>
          <p:blipFill>
            <a:blip r:embed="rId3" cstate="print"/>
            <a:srcRect/>
            <a:stretch>
              <a:fillRect/>
            </a:stretch>
          </p:blipFill>
          <p:spPr bwMode="auto">
            <a:xfrm>
              <a:off x="576" y="816"/>
              <a:ext cx="192" cy="114"/>
            </a:xfrm>
            <a:prstGeom prst="rect">
              <a:avLst/>
            </a:prstGeom>
            <a:noFill/>
            <a:ln w="9525">
              <a:noFill/>
              <a:miter lim="800000"/>
              <a:headEnd/>
              <a:tailEnd/>
            </a:ln>
          </p:spPr>
        </p:pic>
        <p:pic>
          <p:nvPicPr>
            <p:cNvPr id="10" name="Picture 14"/>
            <p:cNvPicPr>
              <a:picLocks noChangeAspect="1" noChangeArrowheads="1"/>
            </p:cNvPicPr>
            <p:nvPr/>
          </p:nvPicPr>
          <p:blipFill>
            <a:blip r:embed="rId3" cstate="print"/>
            <a:srcRect/>
            <a:stretch>
              <a:fillRect/>
            </a:stretch>
          </p:blipFill>
          <p:spPr bwMode="auto">
            <a:xfrm>
              <a:off x="768" y="816"/>
              <a:ext cx="192" cy="114"/>
            </a:xfrm>
            <a:prstGeom prst="rect">
              <a:avLst/>
            </a:prstGeom>
            <a:noFill/>
            <a:ln w="9525">
              <a:noFill/>
              <a:miter lim="800000"/>
              <a:headEnd/>
              <a:tailEnd/>
            </a:ln>
          </p:spPr>
        </p:pic>
        <p:pic>
          <p:nvPicPr>
            <p:cNvPr id="11" name="Picture 15"/>
            <p:cNvPicPr>
              <a:picLocks noChangeAspect="1" noChangeArrowheads="1"/>
            </p:cNvPicPr>
            <p:nvPr/>
          </p:nvPicPr>
          <p:blipFill>
            <a:blip r:embed="rId3" cstate="print"/>
            <a:srcRect/>
            <a:stretch>
              <a:fillRect/>
            </a:stretch>
          </p:blipFill>
          <p:spPr bwMode="auto">
            <a:xfrm>
              <a:off x="960" y="816"/>
              <a:ext cx="192" cy="114"/>
            </a:xfrm>
            <a:prstGeom prst="rect">
              <a:avLst/>
            </a:prstGeom>
            <a:noFill/>
            <a:ln w="9525">
              <a:noFill/>
              <a:miter lim="800000"/>
              <a:headEnd/>
              <a:tailEnd/>
            </a:ln>
          </p:spPr>
        </p:pic>
        <p:pic>
          <p:nvPicPr>
            <p:cNvPr id="12" name="Picture 16"/>
            <p:cNvPicPr>
              <a:picLocks noChangeAspect="1" noChangeArrowheads="1"/>
            </p:cNvPicPr>
            <p:nvPr/>
          </p:nvPicPr>
          <p:blipFill>
            <a:blip r:embed="rId3" cstate="print"/>
            <a:srcRect/>
            <a:stretch>
              <a:fillRect/>
            </a:stretch>
          </p:blipFill>
          <p:spPr bwMode="auto">
            <a:xfrm>
              <a:off x="1152" y="816"/>
              <a:ext cx="192" cy="114"/>
            </a:xfrm>
            <a:prstGeom prst="rect">
              <a:avLst/>
            </a:prstGeom>
            <a:noFill/>
            <a:ln w="9525">
              <a:noFill/>
              <a:miter lim="800000"/>
              <a:headEnd/>
              <a:tailEnd/>
            </a:ln>
          </p:spPr>
        </p:pic>
        <p:pic>
          <p:nvPicPr>
            <p:cNvPr id="13" name="Picture 17"/>
            <p:cNvPicPr>
              <a:picLocks noChangeAspect="1" noChangeArrowheads="1"/>
            </p:cNvPicPr>
            <p:nvPr/>
          </p:nvPicPr>
          <p:blipFill>
            <a:blip r:embed="rId3" cstate="print"/>
            <a:srcRect/>
            <a:stretch>
              <a:fillRect/>
            </a:stretch>
          </p:blipFill>
          <p:spPr bwMode="auto">
            <a:xfrm>
              <a:off x="1344" y="816"/>
              <a:ext cx="192" cy="114"/>
            </a:xfrm>
            <a:prstGeom prst="rect">
              <a:avLst/>
            </a:prstGeom>
            <a:noFill/>
            <a:ln w="9525">
              <a:noFill/>
              <a:miter lim="800000"/>
              <a:headEnd/>
              <a:tailEnd/>
            </a:ln>
          </p:spPr>
        </p:pic>
        <p:pic>
          <p:nvPicPr>
            <p:cNvPr id="14" name="Picture 18"/>
            <p:cNvPicPr>
              <a:picLocks noChangeAspect="1" noChangeArrowheads="1"/>
            </p:cNvPicPr>
            <p:nvPr/>
          </p:nvPicPr>
          <p:blipFill>
            <a:blip r:embed="rId3" cstate="print"/>
            <a:srcRect/>
            <a:stretch>
              <a:fillRect/>
            </a:stretch>
          </p:blipFill>
          <p:spPr bwMode="auto">
            <a:xfrm>
              <a:off x="1536" y="816"/>
              <a:ext cx="192" cy="114"/>
            </a:xfrm>
            <a:prstGeom prst="rect">
              <a:avLst/>
            </a:prstGeom>
            <a:noFill/>
            <a:ln w="9525">
              <a:noFill/>
              <a:miter lim="800000"/>
              <a:headEnd/>
              <a:tailEnd/>
            </a:ln>
          </p:spPr>
        </p:pic>
        <p:pic>
          <p:nvPicPr>
            <p:cNvPr id="15" name="Picture 19"/>
            <p:cNvPicPr>
              <a:picLocks noChangeAspect="1" noChangeArrowheads="1"/>
            </p:cNvPicPr>
            <p:nvPr/>
          </p:nvPicPr>
          <p:blipFill>
            <a:blip r:embed="rId3" cstate="print"/>
            <a:srcRect/>
            <a:stretch>
              <a:fillRect/>
            </a:stretch>
          </p:blipFill>
          <p:spPr bwMode="auto">
            <a:xfrm>
              <a:off x="1728" y="816"/>
              <a:ext cx="192" cy="114"/>
            </a:xfrm>
            <a:prstGeom prst="rect">
              <a:avLst/>
            </a:prstGeom>
            <a:noFill/>
            <a:ln w="9525">
              <a:noFill/>
              <a:miter lim="800000"/>
              <a:headEnd/>
              <a:tailEnd/>
            </a:ln>
          </p:spPr>
        </p:pic>
        <p:pic>
          <p:nvPicPr>
            <p:cNvPr id="16" name="Picture 20"/>
            <p:cNvPicPr>
              <a:picLocks noChangeAspect="1" noChangeArrowheads="1"/>
            </p:cNvPicPr>
            <p:nvPr/>
          </p:nvPicPr>
          <p:blipFill>
            <a:blip r:embed="rId3" cstate="print"/>
            <a:srcRect/>
            <a:stretch>
              <a:fillRect/>
            </a:stretch>
          </p:blipFill>
          <p:spPr bwMode="auto">
            <a:xfrm>
              <a:off x="1920" y="816"/>
              <a:ext cx="192" cy="114"/>
            </a:xfrm>
            <a:prstGeom prst="rect">
              <a:avLst/>
            </a:prstGeom>
            <a:noFill/>
            <a:ln w="9525">
              <a:noFill/>
              <a:miter lim="800000"/>
              <a:headEnd/>
              <a:tailEnd/>
            </a:ln>
          </p:spPr>
        </p:pic>
        <p:pic>
          <p:nvPicPr>
            <p:cNvPr id="17" name="Picture 21"/>
            <p:cNvPicPr>
              <a:picLocks noChangeAspect="1" noChangeArrowheads="1"/>
            </p:cNvPicPr>
            <p:nvPr/>
          </p:nvPicPr>
          <p:blipFill>
            <a:blip r:embed="rId3" cstate="print"/>
            <a:srcRect/>
            <a:stretch>
              <a:fillRect/>
            </a:stretch>
          </p:blipFill>
          <p:spPr bwMode="auto">
            <a:xfrm>
              <a:off x="2112" y="816"/>
              <a:ext cx="192" cy="114"/>
            </a:xfrm>
            <a:prstGeom prst="rect">
              <a:avLst/>
            </a:prstGeom>
            <a:noFill/>
            <a:ln w="9525">
              <a:noFill/>
              <a:miter lim="800000"/>
              <a:headEnd/>
              <a:tailEnd/>
            </a:ln>
          </p:spPr>
        </p:pic>
        <p:pic>
          <p:nvPicPr>
            <p:cNvPr id="18" name="Picture 22"/>
            <p:cNvPicPr>
              <a:picLocks noChangeAspect="1" noChangeArrowheads="1"/>
            </p:cNvPicPr>
            <p:nvPr/>
          </p:nvPicPr>
          <p:blipFill>
            <a:blip r:embed="rId3" cstate="print"/>
            <a:srcRect/>
            <a:stretch>
              <a:fillRect/>
            </a:stretch>
          </p:blipFill>
          <p:spPr bwMode="auto">
            <a:xfrm>
              <a:off x="2304" y="816"/>
              <a:ext cx="192" cy="114"/>
            </a:xfrm>
            <a:prstGeom prst="rect">
              <a:avLst/>
            </a:prstGeom>
            <a:noFill/>
            <a:ln w="9525">
              <a:noFill/>
              <a:miter lim="800000"/>
              <a:headEnd/>
              <a:tailEnd/>
            </a:ln>
          </p:spPr>
        </p:pic>
        <p:pic>
          <p:nvPicPr>
            <p:cNvPr id="19" name="Picture 23"/>
            <p:cNvPicPr>
              <a:picLocks noChangeAspect="1" noChangeArrowheads="1"/>
            </p:cNvPicPr>
            <p:nvPr/>
          </p:nvPicPr>
          <p:blipFill>
            <a:blip r:embed="rId3" cstate="print"/>
            <a:srcRect/>
            <a:stretch>
              <a:fillRect/>
            </a:stretch>
          </p:blipFill>
          <p:spPr bwMode="auto">
            <a:xfrm>
              <a:off x="2496" y="816"/>
              <a:ext cx="192" cy="114"/>
            </a:xfrm>
            <a:prstGeom prst="rect">
              <a:avLst/>
            </a:prstGeom>
            <a:noFill/>
            <a:ln w="9525">
              <a:noFill/>
              <a:miter lim="800000"/>
              <a:headEnd/>
              <a:tailEnd/>
            </a:ln>
          </p:spPr>
        </p:pic>
        <p:pic>
          <p:nvPicPr>
            <p:cNvPr id="20" name="Picture 24"/>
            <p:cNvPicPr>
              <a:picLocks noChangeAspect="1" noChangeArrowheads="1"/>
            </p:cNvPicPr>
            <p:nvPr/>
          </p:nvPicPr>
          <p:blipFill>
            <a:blip r:embed="rId3" cstate="print"/>
            <a:srcRect/>
            <a:stretch>
              <a:fillRect/>
            </a:stretch>
          </p:blipFill>
          <p:spPr bwMode="auto">
            <a:xfrm>
              <a:off x="2688" y="816"/>
              <a:ext cx="192" cy="114"/>
            </a:xfrm>
            <a:prstGeom prst="rect">
              <a:avLst/>
            </a:prstGeom>
            <a:noFill/>
            <a:ln w="9525">
              <a:noFill/>
              <a:miter lim="800000"/>
              <a:headEnd/>
              <a:tailEnd/>
            </a:ln>
          </p:spPr>
        </p:pic>
        <p:pic>
          <p:nvPicPr>
            <p:cNvPr id="21" name="Picture 25"/>
            <p:cNvPicPr>
              <a:picLocks noChangeAspect="1" noChangeArrowheads="1"/>
            </p:cNvPicPr>
            <p:nvPr/>
          </p:nvPicPr>
          <p:blipFill>
            <a:blip r:embed="rId3" cstate="print"/>
            <a:srcRect/>
            <a:stretch>
              <a:fillRect/>
            </a:stretch>
          </p:blipFill>
          <p:spPr bwMode="auto">
            <a:xfrm>
              <a:off x="2880" y="816"/>
              <a:ext cx="192" cy="114"/>
            </a:xfrm>
            <a:prstGeom prst="rect">
              <a:avLst/>
            </a:prstGeom>
            <a:noFill/>
            <a:ln w="9525">
              <a:noFill/>
              <a:miter lim="800000"/>
              <a:headEnd/>
              <a:tailEnd/>
            </a:ln>
          </p:spPr>
        </p:pic>
        <p:pic>
          <p:nvPicPr>
            <p:cNvPr id="22" name="Picture 26"/>
            <p:cNvPicPr>
              <a:picLocks noChangeAspect="1" noChangeArrowheads="1"/>
            </p:cNvPicPr>
            <p:nvPr/>
          </p:nvPicPr>
          <p:blipFill>
            <a:blip r:embed="rId3" cstate="print"/>
            <a:srcRect/>
            <a:stretch>
              <a:fillRect/>
            </a:stretch>
          </p:blipFill>
          <p:spPr bwMode="auto">
            <a:xfrm>
              <a:off x="3072" y="816"/>
              <a:ext cx="192" cy="114"/>
            </a:xfrm>
            <a:prstGeom prst="rect">
              <a:avLst/>
            </a:prstGeom>
            <a:noFill/>
            <a:ln w="9525">
              <a:noFill/>
              <a:miter lim="800000"/>
              <a:headEnd/>
              <a:tailEnd/>
            </a:ln>
          </p:spPr>
        </p:pic>
        <p:pic>
          <p:nvPicPr>
            <p:cNvPr id="23" name="Picture 27"/>
            <p:cNvPicPr>
              <a:picLocks noChangeAspect="1" noChangeArrowheads="1"/>
            </p:cNvPicPr>
            <p:nvPr/>
          </p:nvPicPr>
          <p:blipFill>
            <a:blip r:embed="rId3" cstate="print"/>
            <a:srcRect/>
            <a:stretch>
              <a:fillRect/>
            </a:stretch>
          </p:blipFill>
          <p:spPr bwMode="auto">
            <a:xfrm>
              <a:off x="3264" y="816"/>
              <a:ext cx="192" cy="114"/>
            </a:xfrm>
            <a:prstGeom prst="rect">
              <a:avLst/>
            </a:prstGeom>
            <a:noFill/>
            <a:ln w="9525">
              <a:noFill/>
              <a:miter lim="800000"/>
              <a:headEnd/>
              <a:tailEnd/>
            </a:ln>
          </p:spPr>
        </p:pic>
        <p:pic>
          <p:nvPicPr>
            <p:cNvPr id="24" name="Picture 28"/>
            <p:cNvPicPr>
              <a:picLocks noChangeAspect="1" noChangeArrowheads="1"/>
            </p:cNvPicPr>
            <p:nvPr/>
          </p:nvPicPr>
          <p:blipFill>
            <a:blip r:embed="rId3" cstate="print"/>
            <a:srcRect/>
            <a:stretch>
              <a:fillRect/>
            </a:stretch>
          </p:blipFill>
          <p:spPr bwMode="auto">
            <a:xfrm>
              <a:off x="3456" y="816"/>
              <a:ext cx="192" cy="114"/>
            </a:xfrm>
            <a:prstGeom prst="rect">
              <a:avLst/>
            </a:prstGeom>
            <a:noFill/>
            <a:ln w="9525">
              <a:noFill/>
              <a:miter lim="800000"/>
              <a:headEnd/>
              <a:tailEnd/>
            </a:ln>
          </p:spPr>
        </p:pic>
        <p:pic>
          <p:nvPicPr>
            <p:cNvPr id="25" name="Picture 29"/>
            <p:cNvPicPr>
              <a:picLocks noChangeAspect="1" noChangeArrowheads="1"/>
            </p:cNvPicPr>
            <p:nvPr/>
          </p:nvPicPr>
          <p:blipFill>
            <a:blip r:embed="rId3" cstate="print"/>
            <a:srcRect/>
            <a:stretch>
              <a:fillRect/>
            </a:stretch>
          </p:blipFill>
          <p:spPr bwMode="auto">
            <a:xfrm>
              <a:off x="3648" y="816"/>
              <a:ext cx="192" cy="114"/>
            </a:xfrm>
            <a:prstGeom prst="rect">
              <a:avLst/>
            </a:prstGeom>
            <a:noFill/>
            <a:ln w="9525">
              <a:noFill/>
              <a:miter lim="800000"/>
              <a:headEnd/>
              <a:tailEnd/>
            </a:ln>
          </p:spPr>
        </p:pic>
        <p:pic>
          <p:nvPicPr>
            <p:cNvPr id="26" name="Picture 30"/>
            <p:cNvPicPr>
              <a:picLocks noChangeAspect="1" noChangeArrowheads="1"/>
            </p:cNvPicPr>
            <p:nvPr/>
          </p:nvPicPr>
          <p:blipFill>
            <a:blip r:embed="rId3" cstate="print"/>
            <a:srcRect/>
            <a:stretch>
              <a:fillRect/>
            </a:stretch>
          </p:blipFill>
          <p:spPr bwMode="auto">
            <a:xfrm>
              <a:off x="3840" y="816"/>
              <a:ext cx="192" cy="114"/>
            </a:xfrm>
            <a:prstGeom prst="rect">
              <a:avLst/>
            </a:prstGeom>
            <a:noFill/>
            <a:ln w="9525">
              <a:noFill/>
              <a:miter lim="800000"/>
              <a:headEnd/>
              <a:tailEnd/>
            </a:ln>
          </p:spPr>
        </p:pic>
        <p:pic>
          <p:nvPicPr>
            <p:cNvPr id="27" name="Picture 31"/>
            <p:cNvPicPr>
              <a:picLocks noChangeAspect="1" noChangeArrowheads="1"/>
            </p:cNvPicPr>
            <p:nvPr/>
          </p:nvPicPr>
          <p:blipFill>
            <a:blip r:embed="rId3" cstate="print"/>
            <a:srcRect/>
            <a:stretch>
              <a:fillRect/>
            </a:stretch>
          </p:blipFill>
          <p:spPr bwMode="auto">
            <a:xfrm>
              <a:off x="4032" y="816"/>
              <a:ext cx="192" cy="114"/>
            </a:xfrm>
            <a:prstGeom prst="rect">
              <a:avLst/>
            </a:prstGeom>
            <a:noFill/>
            <a:ln w="9525">
              <a:noFill/>
              <a:miter lim="800000"/>
              <a:headEnd/>
              <a:tailEnd/>
            </a:ln>
          </p:spPr>
        </p:pic>
        <p:pic>
          <p:nvPicPr>
            <p:cNvPr id="28" name="Picture 32"/>
            <p:cNvPicPr>
              <a:picLocks noChangeAspect="1" noChangeArrowheads="1"/>
            </p:cNvPicPr>
            <p:nvPr/>
          </p:nvPicPr>
          <p:blipFill>
            <a:blip r:embed="rId3" cstate="print"/>
            <a:srcRect/>
            <a:stretch>
              <a:fillRect/>
            </a:stretch>
          </p:blipFill>
          <p:spPr bwMode="auto">
            <a:xfrm>
              <a:off x="4224" y="816"/>
              <a:ext cx="192" cy="114"/>
            </a:xfrm>
            <a:prstGeom prst="rect">
              <a:avLst/>
            </a:prstGeom>
            <a:noFill/>
            <a:ln w="9525">
              <a:noFill/>
              <a:miter lim="800000"/>
              <a:headEnd/>
              <a:tailEnd/>
            </a:ln>
          </p:spPr>
        </p:pic>
        <p:pic>
          <p:nvPicPr>
            <p:cNvPr id="29" name="Picture 33"/>
            <p:cNvPicPr>
              <a:picLocks noChangeAspect="1" noChangeArrowheads="1"/>
            </p:cNvPicPr>
            <p:nvPr/>
          </p:nvPicPr>
          <p:blipFill>
            <a:blip r:embed="rId3" cstate="print"/>
            <a:srcRect/>
            <a:stretch>
              <a:fillRect/>
            </a:stretch>
          </p:blipFill>
          <p:spPr bwMode="auto">
            <a:xfrm>
              <a:off x="4416" y="816"/>
              <a:ext cx="192" cy="114"/>
            </a:xfrm>
            <a:prstGeom prst="rect">
              <a:avLst/>
            </a:prstGeom>
            <a:noFill/>
            <a:ln w="9525">
              <a:noFill/>
              <a:miter lim="800000"/>
              <a:headEnd/>
              <a:tailEnd/>
            </a:ln>
          </p:spPr>
        </p:pic>
        <p:pic>
          <p:nvPicPr>
            <p:cNvPr id="30" name="Picture 34"/>
            <p:cNvPicPr>
              <a:picLocks noChangeAspect="1" noChangeArrowheads="1"/>
            </p:cNvPicPr>
            <p:nvPr/>
          </p:nvPicPr>
          <p:blipFill>
            <a:blip r:embed="rId3" cstate="print"/>
            <a:srcRect/>
            <a:stretch>
              <a:fillRect/>
            </a:stretch>
          </p:blipFill>
          <p:spPr bwMode="auto">
            <a:xfrm>
              <a:off x="4608" y="816"/>
              <a:ext cx="192" cy="114"/>
            </a:xfrm>
            <a:prstGeom prst="rect">
              <a:avLst/>
            </a:prstGeom>
            <a:noFill/>
            <a:ln w="9525">
              <a:noFill/>
              <a:miter lim="800000"/>
              <a:headEnd/>
              <a:tailEnd/>
            </a:ln>
          </p:spPr>
        </p:pic>
        <p:pic>
          <p:nvPicPr>
            <p:cNvPr id="31" name="Picture 35"/>
            <p:cNvPicPr>
              <a:picLocks noChangeAspect="1" noChangeArrowheads="1"/>
            </p:cNvPicPr>
            <p:nvPr/>
          </p:nvPicPr>
          <p:blipFill>
            <a:blip r:embed="rId3" cstate="print"/>
            <a:srcRect/>
            <a:stretch>
              <a:fillRect/>
            </a:stretch>
          </p:blipFill>
          <p:spPr bwMode="auto">
            <a:xfrm>
              <a:off x="4800" y="816"/>
              <a:ext cx="192" cy="114"/>
            </a:xfrm>
            <a:prstGeom prst="rect">
              <a:avLst/>
            </a:prstGeom>
            <a:noFill/>
            <a:ln w="9525">
              <a:noFill/>
              <a:miter lim="800000"/>
              <a:headEnd/>
              <a:tailEnd/>
            </a:ln>
          </p:spPr>
        </p:pic>
        <p:pic>
          <p:nvPicPr>
            <p:cNvPr id="32" name="Picture 36"/>
            <p:cNvPicPr>
              <a:picLocks noChangeAspect="1" noChangeArrowheads="1"/>
            </p:cNvPicPr>
            <p:nvPr/>
          </p:nvPicPr>
          <p:blipFill>
            <a:blip r:embed="rId3" cstate="print"/>
            <a:srcRect/>
            <a:stretch>
              <a:fillRect/>
            </a:stretch>
          </p:blipFill>
          <p:spPr bwMode="auto">
            <a:xfrm>
              <a:off x="4992" y="816"/>
              <a:ext cx="192" cy="114"/>
            </a:xfrm>
            <a:prstGeom prst="rect">
              <a:avLst/>
            </a:prstGeom>
            <a:noFill/>
            <a:ln w="9525">
              <a:noFill/>
              <a:miter lim="800000"/>
              <a:headEnd/>
              <a:tailEnd/>
            </a:ln>
          </p:spPr>
        </p:pic>
        <p:pic>
          <p:nvPicPr>
            <p:cNvPr id="33" name="Picture 37"/>
            <p:cNvPicPr>
              <a:picLocks noChangeAspect="1" noChangeArrowheads="1"/>
            </p:cNvPicPr>
            <p:nvPr/>
          </p:nvPicPr>
          <p:blipFill>
            <a:blip r:embed="rId3" cstate="print"/>
            <a:srcRect/>
            <a:stretch>
              <a:fillRect/>
            </a:stretch>
          </p:blipFill>
          <p:spPr bwMode="auto">
            <a:xfrm>
              <a:off x="5184" y="816"/>
              <a:ext cx="192" cy="114"/>
            </a:xfrm>
            <a:prstGeom prst="rect">
              <a:avLst/>
            </a:prstGeom>
            <a:noFill/>
            <a:ln w="9525">
              <a:noFill/>
              <a:miter lim="800000"/>
              <a:headEnd/>
              <a:tailEnd/>
            </a:ln>
          </p:spPr>
        </p:pic>
        <p:pic>
          <p:nvPicPr>
            <p:cNvPr id="34" name="Picture 38"/>
            <p:cNvPicPr>
              <a:picLocks noChangeAspect="1" noChangeArrowheads="1"/>
            </p:cNvPicPr>
            <p:nvPr/>
          </p:nvPicPr>
          <p:blipFill>
            <a:blip r:embed="rId3" cstate="print"/>
            <a:srcRect/>
            <a:stretch>
              <a:fillRect/>
            </a:stretch>
          </p:blipFill>
          <p:spPr bwMode="auto">
            <a:xfrm>
              <a:off x="5376" y="816"/>
              <a:ext cx="192" cy="114"/>
            </a:xfrm>
            <a:prstGeom prst="rect">
              <a:avLst/>
            </a:prstGeom>
            <a:noFill/>
            <a:ln w="9525">
              <a:noFill/>
              <a:miter lim="800000"/>
              <a:headEnd/>
              <a:tailEnd/>
            </a:ln>
          </p:spPr>
        </p:pic>
        <p:pic>
          <p:nvPicPr>
            <p:cNvPr id="35" name="Picture 39"/>
            <p:cNvPicPr>
              <a:picLocks noChangeAspect="1" noChangeArrowheads="1"/>
            </p:cNvPicPr>
            <p:nvPr/>
          </p:nvPicPr>
          <p:blipFill>
            <a:blip r:embed="rId3"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762000" y="3276600"/>
            <a:ext cx="7772400" cy="1362075"/>
          </a:xfrm>
          <a:prstGeom prst="rect">
            <a:avLst/>
          </a:prstGeo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1371600"/>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36"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7" name="Rectangle 36"/>
          <p:cNvSpPr>
            <a:spLocks noGrp="1" noChangeArrowheads="1"/>
          </p:cNvSpPr>
          <p:nvPr>
            <p:ph type="dt" sz="half" idx="11"/>
          </p:nvPr>
        </p:nvSpPr>
        <p:spPr/>
        <p:txBody>
          <a:bodyPr/>
          <a:lstStyle>
            <a:lvl1pPr>
              <a:defRPr/>
            </a:lvl1pPr>
          </a:lstStyle>
          <a:p>
            <a:pPr>
              <a:defRPr/>
            </a:pPr>
            <a:fld id="{8F2AE402-5289-45B8-A47F-7A4AF228A7D7}" type="datetime1">
              <a:rPr lang="en-US"/>
              <a:pPr>
                <a:defRPr/>
              </a:pPr>
              <a:t>4/11/2013</a:t>
            </a:fld>
            <a:endParaRPr lang="en-US" dirty="0"/>
          </a:p>
        </p:txBody>
      </p:sp>
      <p:sp>
        <p:nvSpPr>
          <p:cNvPr id="38" name="Rectangle 6"/>
          <p:cNvSpPr>
            <a:spLocks noGrp="1" noChangeArrowheads="1"/>
          </p:cNvSpPr>
          <p:nvPr>
            <p:ph type="sldNum" sz="quarter" idx="12"/>
          </p:nvPr>
        </p:nvSpPr>
        <p:spPr/>
        <p:txBody>
          <a:bodyPr/>
          <a:lstStyle>
            <a:lvl1pPr>
              <a:defRPr/>
            </a:lvl1pPr>
          </a:lstStyle>
          <a:p>
            <a:pPr>
              <a:defRPr/>
            </a:pPr>
            <a:fld id="{15193B26-2E81-4076-9D4E-54206969BE5E}" type="slidenum">
              <a:rPr lang="en-US"/>
              <a:pPr>
                <a:defRPr/>
              </a:pPr>
              <a:t>‹#›</a:t>
            </a:fld>
            <a:endParaRPr lang="en-US"/>
          </a:p>
        </p:txBody>
      </p:sp>
    </p:spTree>
    <p:extLst>
      <p:ext uri="{BB962C8B-B14F-4D97-AF65-F5344CB8AC3E}">
        <p14:creationId xmlns:p14="http://schemas.microsoft.com/office/powerpoint/2010/main" val="3946168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7"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9"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0"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1"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2"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3"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4"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5"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6"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7"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8"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9"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0"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1"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2"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3"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4"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5"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6"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7"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8"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9"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0"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1"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2"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3"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4"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5"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6"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7"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8"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sz="half" idx="1"/>
          </p:nvPr>
        </p:nvSpPr>
        <p:spPr>
          <a:xfrm>
            <a:off x="457200" y="1752600"/>
            <a:ext cx="4038600" cy="4648200"/>
          </a:xfrm>
        </p:spPr>
        <p:txBody>
          <a:bodyPr/>
          <a:lstStyle>
            <a:lvl1pPr>
              <a:defRPr sz="2800"/>
            </a:lvl1pPr>
            <a:lvl2pPr marL="804863" indent="-347663">
              <a:buSzPct val="85000"/>
              <a:defRPr lang="en-US" sz="2000" b="0" dirty="0" smtClean="0">
                <a:solidFill>
                  <a:schemeClr val="tx1"/>
                </a:solidFill>
                <a:latin typeface="Trebuchet MS" pitchFamily="34" charset="0"/>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52600"/>
            <a:ext cx="4038600" cy="4648200"/>
          </a:xfrm>
        </p:spPr>
        <p:txBody>
          <a:bodyPr/>
          <a:lstStyle>
            <a:lvl1pPr>
              <a:defRPr sz="2800"/>
            </a:lvl1pPr>
            <a:lvl2pPr marL="806450" indent="-285750">
              <a:tabLst/>
              <a:defRPr lang="en-US" sz="2000" dirty="0" smtClean="0">
                <a:solidFill>
                  <a:schemeClr val="tx1"/>
                </a:solidFill>
                <a:latin typeface="Trebuchet MS" pitchFamily="34" charset="0"/>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9" name="Rectangle 38"/>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0" name="Rectangle 4"/>
          <p:cNvSpPr>
            <a:spLocks noGrp="1" noChangeArrowheads="1"/>
          </p:cNvSpPr>
          <p:nvPr>
            <p:ph type="dt" sz="half" idx="11"/>
          </p:nvPr>
        </p:nvSpPr>
        <p:spPr/>
        <p:txBody>
          <a:bodyPr/>
          <a:lstStyle>
            <a:lvl1pPr>
              <a:defRPr/>
            </a:lvl1pPr>
          </a:lstStyle>
          <a:p>
            <a:pPr>
              <a:defRPr/>
            </a:pPr>
            <a:fld id="{B630F59D-564F-4BA3-8B26-72E1794B03DE}" type="datetime1">
              <a:rPr lang="en-US"/>
              <a:pPr>
                <a:defRPr/>
              </a:pPr>
              <a:t>4/11/2013</a:t>
            </a:fld>
            <a:endParaRPr lang="en-US" dirty="0"/>
          </a:p>
        </p:txBody>
      </p:sp>
      <p:sp>
        <p:nvSpPr>
          <p:cNvPr id="41" name="Rectangle 6"/>
          <p:cNvSpPr>
            <a:spLocks noGrp="1" noChangeArrowheads="1"/>
          </p:cNvSpPr>
          <p:nvPr>
            <p:ph type="sldNum" sz="quarter" idx="12"/>
          </p:nvPr>
        </p:nvSpPr>
        <p:spPr/>
        <p:txBody>
          <a:bodyPr/>
          <a:lstStyle>
            <a:lvl1pPr>
              <a:defRPr/>
            </a:lvl1pPr>
          </a:lstStyle>
          <a:p>
            <a:pPr>
              <a:defRPr/>
            </a:pPr>
            <a:fld id="{524F8FBB-DFE3-4ABA-A41D-865664A8BAAB}" type="slidenum">
              <a:rPr lang="en-US"/>
              <a:pPr>
                <a:defRPr/>
              </a:pPr>
              <a:t>‹#›</a:t>
            </a:fld>
            <a:endParaRPr lang="en-US"/>
          </a:p>
        </p:txBody>
      </p:sp>
    </p:spTree>
    <p:extLst>
      <p:ext uri="{BB962C8B-B14F-4D97-AF65-F5344CB8AC3E}">
        <p14:creationId xmlns:p14="http://schemas.microsoft.com/office/powerpoint/2010/main" val="3948086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0"/>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1"/>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2"/>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3"/>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4"/>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5"/>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16"/>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17"/>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18"/>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19"/>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0"/>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1"/>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2"/>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3"/>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4"/>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5"/>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26"/>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27"/>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0" name="Picture 28"/>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1" name="Picture 29"/>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2" name="Picture 30"/>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3" name="Picture 31"/>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4" name="Picture 32"/>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5" name="Picture 33"/>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6" name="Picture 34"/>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7" name="Picture 35"/>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8" name="Picture 36"/>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9" name="Picture 37"/>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0" name="Picture 38"/>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Text Placeholder 2"/>
          <p:cNvSpPr>
            <a:spLocks noGrp="1"/>
          </p:cNvSpPr>
          <p:nvPr>
            <p:ph type="body" idx="1"/>
          </p:nvPr>
        </p:nvSpPr>
        <p:spPr>
          <a:xfrm>
            <a:off x="457200" y="1524000"/>
            <a:ext cx="4040188"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4040188" cy="3962400"/>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24000"/>
            <a:ext cx="4041775"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962401"/>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a:xfrm>
            <a:off x="1371600" y="76200"/>
            <a:ext cx="7315200" cy="1143000"/>
          </a:xfrm>
        </p:spPr>
        <p:txBody>
          <a:bodyPr/>
          <a:lstStyle/>
          <a:p>
            <a:r>
              <a:rPr lang="en-US" smtClean="0"/>
              <a:t>Click to edit Master title style</a:t>
            </a:r>
            <a:endParaRPr lang="en-US" dirty="0"/>
          </a:p>
        </p:txBody>
      </p:sp>
      <p:sp>
        <p:nvSpPr>
          <p:cNvPr id="4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2" name="Rectangle 4"/>
          <p:cNvSpPr>
            <a:spLocks noGrp="1" noChangeArrowheads="1"/>
          </p:cNvSpPr>
          <p:nvPr>
            <p:ph type="dt" sz="half" idx="11"/>
          </p:nvPr>
        </p:nvSpPr>
        <p:spPr/>
        <p:txBody>
          <a:bodyPr/>
          <a:lstStyle>
            <a:lvl1pPr>
              <a:defRPr/>
            </a:lvl1pPr>
          </a:lstStyle>
          <a:p>
            <a:pPr>
              <a:defRPr/>
            </a:pPr>
            <a:fld id="{1D53844B-0E79-4C7E-B9CA-73CE2D04DECA}" type="datetime1">
              <a:rPr lang="en-US"/>
              <a:pPr>
                <a:defRPr/>
              </a:pPr>
              <a:t>4/11/2013</a:t>
            </a:fld>
            <a:endParaRPr lang="en-US" dirty="0"/>
          </a:p>
        </p:txBody>
      </p:sp>
      <p:sp>
        <p:nvSpPr>
          <p:cNvPr id="43" name="Rectangle 6"/>
          <p:cNvSpPr>
            <a:spLocks noGrp="1" noChangeArrowheads="1"/>
          </p:cNvSpPr>
          <p:nvPr>
            <p:ph type="sldNum" sz="quarter" idx="12"/>
          </p:nvPr>
        </p:nvSpPr>
        <p:spPr/>
        <p:txBody>
          <a:bodyPr/>
          <a:lstStyle>
            <a:lvl1pPr>
              <a:defRPr/>
            </a:lvl1pPr>
          </a:lstStyle>
          <a:p>
            <a:pPr>
              <a:defRPr/>
            </a:pPr>
            <a:fld id="{FFCEA058-F945-4C6D-A0CA-275994C823A1}" type="slidenum">
              <a:rPr lang="en-US"/>
              <a:pPr>
                <a:defRPr/>
              </a:pPr>
              <a:t>‹#›</a:t>
            </a:fld>
            <a:endParaRPr lang="en-US"/>
          </a:p>
        </p:txBody>
      </p:sp>
    </p:spTree>
    <p:extLst>
      <p:ext uri="{BB962C8B-B14F-4D97-AF65-F5344CB8AC3E}">
        <p14:creationId xmlns:p14="http://schemas.microsoft.com/office/powerpoint/2010/main" val="2105078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2" name="Group 39"/>
          <p:cNvGrpSpPr>
            <a:grpSpLocks/>
          </p:cNvGrpSpPr>
          <p:nvPr/>
        </p:nvGrpSpPr>
        <p:grpSpPr bwMode="auto">
          <a:xfrm>
            <a:off x="0" y="0"/>
            <a:ext cx="9144000" cy="1476375"/>
            <a:chOff x="0" y="0"/>
            <a:chExt cx="9144000" cy="1476375"/>
          </a:xfrm>
        </p:grpSpPr>
        <p:grpSp>
          <p:nvGrpSpPr>
            <p:cNvPr id="3" name="Group 7"/>
            <p:cNvGrpSpPr>
              <a:grpSpLocks/>
            </p:cNvGrpSpPr>
            <p:nvPr/>
          </p:nvGrpSpPr>
          <p:grpSpPr bwMode="auto">
            <a:xfrm>
              <a:off x="0" y="0"/>
              <a:ext cx="9144000" cy="1295400"/>
              <a:chOff x="0" y="0"/>
              <a:chExt cx="9144000" cy="1295400"/>
            </a:xfrm>
          </p:grpSpPr>
          <p:sp>
            <p:nvSpPr>
              <p:cNvPr id="3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4" name="Group 40"/>
            <p:cNvGrpSpPr>
              <a:grpSpLocks/>
            </p:cNvGrpSpPr>
            <p:nvPr/>
          </p:nvGrpSpPr>
          <p:grpSpPr bwMode="auto">
            <a:xfrm>
              <a:off x="0" y="1295400"/>
              <a:ext cx="9144000" cy="180975"/>
              <a:chOff x="0" y="816"/>
              <a:chExt cx="5760" cy="114"/>
            </a:xfrm>
          </p:grpSpPr>
          <p:pic>
            <p:nvPicPr>
              <p:cNvPr id="5"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6"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7"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8"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9"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0"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1"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2"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3"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4"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5"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6"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7"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18"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19"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0"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1"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2"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3"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4"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5"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6"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7"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28"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29"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0"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1"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2"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3"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4"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37" name="Rectangle 2"/>
          <p:cNvSpPr txBox="1">
            <a:spLocks noChangeArrowheads="1"/>
          </p:cNvSpPr>
          <p:nvPr/>
        </p:nvSpPr>
        <p:spPr bwMode="auto">
          <a:xfrm>
            <a:off x="1371600" y="76200"/>
            <a:ext cx="7315200" cy="1143000"/>
          </a:xfrm>
          <a:prstGeom prst="rect">
            <a:avLst/>
          </a:prstGeom>
          <a:noFill/>
          <a:ln w="9525">
            <a:noFill/>
            <a:miter lim="800000"/>
            <a:headEnd/>
            <a:tailEnd/>
          </a:ln>
        </p:spPr>
        <p:txBody>
          <a:bodyPr anchor="ctr"/>
          <a:lstStyle>
            <a:lvl1pPr algn="l">
              <a:defRPr/>
            </a:lvl1pPr>
          </a:lstStyle>
          <a:p>
            <a:pPr eaLnBrk="0" fontAlgn="base" hangingPunct="0">
              <a:spcBef>
                <a:spcPct val="0"/>
              </a:spcBef>
              <a:spcAft>
                <a:spcPct val="0"/>
              </a:spcAft>
              <a:defRPr/>
            </a:pPr>
            <a:r>
              <a:rPr lang="en-US" sz="4000" kern="0" dirty="0" smtClean="0">
                <a:solidFill>
                  <a:srgbClr val="990000"/>
                </a:solidFill>
                <a:latin typeface="Georgia" pitchFamily="18" charset="0"/>
              </a:rPr>
              <a:t>Click to edit Master title style</a:t>
            </a:r>
          </a:p>
        </p:txBody>
      </p:sp>
      <p:sp>
        <p:nvSpPr>
          <p:cNvPr id="38" name="Rectangle 5"/>
          <p:cNvSpPr>
            <a:spLocks noGrp="1" noChangeArrowheads="1"/>
          </p:cNvSpPr>
          <p:nvPr>
            <p:ph type="ftr" sz="quarter" idx="10"/>
          </p:nvPr>
        </p:nvSpPr>
        <p:spPr/>
        <p:txBody>
          <a:bodyPr/>
          <a:lstStyle>
            <a:lvl1pPr algn="ctr">
              <a:defRPr sz="1200">
                <a:solidFill>
                  <a:srgbClr val="800000"/>
                </a:solidFill>
                <a:latin typeface="Gill Sans MT" pitchFamily="34" charset="0"/>
              </a:defRPr>
            </a:lvl1pPr>
          </a:lstStyle>
          <a:p>
            <a:pPr>
              <a:defRPr/>
            </a:pPr>
            <a:r>
              <a:rPr lang="en-US"/>
              <a:t>Northwest Portland Area Indian Health Board</a:t>
            </a:r>
          </a:p>
        </p:txBody>
      </p:sp>
      <p:sp>
        <p:nvSpPr>
          <p:cNvPr id="39" name="Rectangle 38"/>
          <p:cNvSpPr>
            <a:spLocks noGrp="1" noChangeArrowheads="1"/>
          </p:cNvSpPr>
          <p:nvPr>
            <p:ph type="dt" sz="half" idx="11"/>
          </p:nvPr>
        </p:nvSpPr>
        <p:spPr/>
        <p:txBody>
          <a:bodyPr/>
          <a:lstStyle>
            <a:lvl1pPr>
              <a:defRPr sz="1200">
                <a:solidFill>
                  <a:srgbClr val="800000"/>
                </a:solidFill>
                <a:latin typeface="Gill Sans MT" pitchFamily="34" charset="0"/>
              </a:defRPr>
            </a:lvl1pPr>
          </a:lstStyle>
          <a:p>
            <a:pPr>
              <a:defRPr/>
            </a:pPr>
            <a:fld id="{29C1E1A0-7579-46A4-9B31-62303218D472}" type="datetime1">
              <a:rPr lang="en-US"/>
              <a:pPr>
                <a:defRPr/>
              </a:pPr>
              <a:t>4/11/2013</a:t>
            </a:fld>
            <a:endParaRPr lang="en-US" dirty="0"/>
          </a:p>
        </p:txBody>
      </p:sp>
      <p:sp>
        <p:nvSpPr>
          <p:cNvPr id="40" name="Rectangle 6"/>
          <p:cNvSpPr>
            <a:spLocks noGrp="1" noChangeArrowheads="1"/>
          </p:cNvSpPr>
          <p:nvPr>
            <p:ph type="sldNum" sz="quarter" idx="12"/>
          </p:nvPr>
        </p:nvSpPr>
        <p:spPr/>
        <p:txBody>
          <a:bodyPr/>
          <a:lstStyle>
            <a:lvl1pPr algn="r">
              <a:defRPr sz="1200">
                <a:solidFill>
                  <a:srgbClr val="800000"/>
                </a:solidFill>
                <a:latin typeface="Georgia" pitchFamily="18" charset="0"/>
              </a:defRPr>
            </a:lvl1pPr>
          </a:lstStyle>
          <a:p>
            <a:pPr>
              <a:defRPr/>
            </a:pPr>
            <a:fld id="{9C7D06AE-20E0-49C7-9537-E8A2F28FCB5F}" type="slidenum">
              <a:rPr lang="en-US"/>
              <a:pPr>
                <a:defRPr/>
              </a:pPr>
              <a:t>‹#›</a:t>
            </a:fld>
            <a:endParaRPr lang="en-US"/>
          </a:p>
        </p:txBody>
      </p:sp>
    </p:spTree>
    <p:extLst>
      <p:ext uri="{BB962C8B-B14F-4D97-AF65-F5344CB8AC3E}">
        <p14:creationId xmlns:p14="http://schemas.microsoft.com/office/powerpoint/2010/main" val="16365923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6"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9"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40"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685800"/>
            <a:ext cx="5111750" cy="5562600"/>
          </a:xfrm>
        </p:spPr>
        <p:txBody>
          <a:bodyPr/>
          <a:lstStyle>
            <a:lvl1pPr>
              <a:defRPr sz="3200"/>
            </a:lvl1pPr>
            <a:lvl2pPr marL="914400" indent="-457200">
              <a:buSzPct val="85000"/>
              <a:defRPr sz="2800"/>
            </a:lvl2pPr>
            <a:lvl3pPr marL="1262063" indent="-347663">
              <a:defRPr sz="2400"/>
            </a:lvl3pPr>
            <a:lvl4pPr marL="1719263" indent="-347663">
              <a:defRPr sz="2000"/>
            </a:lvl4pPr>
            <a:lvl5pPr marL="2176463" indent="-347663">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0E013360-9D32-4BC0-B11F-F5811241E569}" type="datetime1">
              <a:rPr lang="en-US"/>
              <a:pPr>
                <a:defRPr/>
              </a:pPr>
              <a:t>4/11/2013</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7A45780A-57F3-42C7-8BF9-787D1861F4C6}" type="slidenum">
              <a:rPr lang="en-US"/>
              <a:pPr>
                <a:defRPr/>
              </a:pPr>
              <a:t>‹#›</a:t>
            </a:fld>
            <a:endParaRPr lang="en-US"/>
          </a:p>
        </p:txBody>
      </p:sp>
    </p:spTree>
    <p:extLst>
      <p:ext uri="{BB962C8B-B14F-4D97-AF65-F5344CB8AC3E}">
        <p14:creationId xmlns:p14="http://schemas.microsoft.com/office/powerpoint/2010/main" val="1535144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3"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6"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9"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5" name="Picture Placeholder 2"/>
          <p:cNvSpPr>
            <a:spLocks noGrp="1"/>
          </p:cNvSpPr>
          <p:nvPr>
            <p:ph type="pic" idx="1"/>
          </p:nvPr>
        </p:nvSpPr>
        <p:spPr>
          <a:xfrm>
            <a:off x="3581400" y="762000"/>
            <a:ext cx="5410200" cy="5334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11D3D07F-3835-40D7-A82C-B279B5D3BD2C}" type="datetime1">
              <a:rPr lang="en-US"/>
              <a:pPr>
                <a:defRPr/>
              </a:pPr>
              <a:t>4/11/2013</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0331DCAE-C361-4A00-AC5F-A732ED1645DB}" type="slidenum">
              <a:rPr lang="en-US"/>
              <a:pPr>
                <a:defRPr/>
              </a:pPr>
              <a:t>‹#›</a:t>
            </a:fld>
            <a:endParaRPr lang="en-US"/>
          </a:p>
        </p:txBody>
      </p:sp>
    </p:spTree>
    <p:extLst>
      <p:ext uri="{BB962C8B-B14F-4D97-AF65-F5344CB8AC3E}">
        <p14:creationId xmlns:p14="http://schemas.microsoft.com/office/powerpoint/2010/main" val="491463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34"/>
          <p:cNvGrpSpPr>
            <a:grpSpLocks/>
          </p:cNvGrpSpPr>
          <p:nvPr/>
        </p:nvGrpSpPr>
        <p:grpSpPr bwMode="auto">
          <a:xfrm>
            <a:off x="0" y="0"/>
            <a:ext cx="9144000" cy="1476375"/>
            <a:chOff x="0" y="0"/>
            <a:chExt cx="9144000" cy="1476375"/>
          </a:xfrm>
        </p:grpSpPr>
        <p:grpSp>
          <p:nvGrpSpPr>
            <p:cNvPr id="5" name="Group 38"/>
            <p:cNvGrpSpPr>
              <a:grpSpLocks/>
            </p:cNvGrpSpPr>
            <p:nvPr/>
          </p:nvGrpSpPr>
          <p:grpSpPr bwMode="auto">
            <a:xfrm>
              <a:off x="0" y="0"/>
              <a:ext cx="9144000" cy="1295400"/>
              <a:chOff x="0" y="0"/>
              <a:chExt cx="9144000" cy="1295400"/>
            </a:xfrm>
          </p:grpSpPr>
          <p:sp>
            <p:nvSpPr>
              <p:cNvPr id="3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6" name="Group 40"/>
            <p:cNvGrpSpPr>
              <a:grpSpLocks/>
            </p:cNvGrpSpPr>
            <p:nvPr/>
          </p:nvGrpSpPr>
          <p:grpSpPr bwMode="auto">
            <a:xfrm>
              <a:off x="0" y="1295400"/>
              <a:ext cx="9144000" cy="180975"/>
              <a:chOff x="0" y="816"/>
              <a:chExt cx="5760" cy="114"/>
            </a:xfrm>
          </p:grpSpPr>
          <p:pic>
            <p:nvPicPr>
              <p:cNvPr id="7"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8"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9"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0"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1"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2"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3"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4"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5"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6"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7"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8"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9"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0"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1"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2"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3"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4"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5"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6"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7"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8"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9"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0"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1"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2"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3"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4"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5"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6"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2" name="Title 1"/>
          <p:cNvSpPr>
            <a:spLocks noGrp="1"/>
          </p:cNvSpPr>
          <p:nvPr>
            <p:ph type="title"/>
          </p:nvPr>
        </p:nvSpPr>
        <p:spPr>
          <a:xfrm>
            <a:off x="1295400" y="152400"/>
            <a:ext cx="7696200" cy="1066800"/>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Date Placeholder 69"/>
          <p:cNvSpPr>
            <a:spLocks noGrp="1"/>
          </p:cNvSpPr>
          <p:nvPr>
            <p:ph type="dt" sz="half" idx="10"/>
          </p:nvPr>
        </p:nvSpPr>
        <p:spPr/>
        <p:txBody>
          <a:bodyPr/>
          <a:lstStyle>
            <a:lvl1pPr>
              <a:defRPr/>
            </a:lvl1pPr>
          </a:lstStyle>
          <a:p>
            <a:pPr>
              <a:defRPr/>
            </a:pPr>
            <a:fld id="{7388EE67-193F-41AF-BF5F-84B72BD915BE}" type="datetime1">
              <a:rPr lang="en-US"/>
              <a:pPr>
                <a:defRPr/>
              </a:pPr>
              <a:t>4/11/2013</a:t>
            </a:fld>
            <a:endParaRPr lang="en-US" dirty="0"/>
          </a:p>
        </p:txBody>
      </p:sp>
      <p:sp>
        <p:nvSpPr>
          <p:cNvPr id="40" name="Slide Number Placeholder 70"/>
          <p:cNvSpPr>
            <a:spLocks noGrp="1"/>
          </p:cNvSpPr>
          <p:nvPr>
            <p:ph type="sldNum" sz="quarter" idx="11"/>
          </p:nvPr>
        </p:nvSpPr>
        <p:spPr/>
        <p:txBody>
          <a:bodyPr/>
          <a:lstStyle>
            <a:lvl1pPr>
              <a:defRPr/>
            </a:lvl1pPr>
          </a:lstStyle>
          <a:p>
            <a:pPr>
              <a:defRPr/>
            </a:pPr>
            <a:fld id="{51F9AE4C-5693-4CD2-966E-0A68C244430A}" type="slidenum">
              <a:rPr lang="en-US"/>
              <a:pPr>
                <a:defRPr/>
              </a:pPr>
              <a:t>‹#›</a:t>
            </a:fld>
            <a:endParaRPr lang="en-US"/>
          </a:p>
        </p:txBody>
      </p:sp>
      <p:sp>
        <p:nvSpPr>
          <p:cNvPr id="41" name="Footer Placeholder 71"/>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28422742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7"/>
          <p:cNvSpPr>
            <a:spLocks noChangeArrowheads="1"/>
          </p:cNvSpPr>
          <p:nvPr/>
        </p:nvSpPr>
        <p:spPr bwMode="auto">
          <a:xfrm>
            <a:off x="7239000" y="0"/>
            <a:ext cx="1905000" cy="685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5" name="Picture 8" descr="NPAIHBtransparentTEAL"/>
          <p:cNvPicPr>
            <a:picLocks noChangeAspect="1" noChangeArrowheads="1"/>
          </p:cNvPicPr>
          <p:nvPr/>
        </p:nvPicPr>
        <p:blipFill>
          <a:blip r:embed="rId2" cstate="print"/>
          <a:srcRect/>
          <a:stretch>
            <a:fillRect/>
          </a:stretch>
        </p:blipFill>
        <p:spPr bwMode="auto">
          <a:xfrm>
            <a:off x="7620000" y="152400"/>
            <a:ext cx="1219200" cy="1022350"/>
          </a:xfrm>
          <a:prstGeom prst="rect">
            <a:avLst/>
          </a:prstGeom>
          <a:noFill/>
          <a:ln w="9525">
            <a:noFill/>
            <a:miter lim="800000"/>
            <a:headEnd/>
            <a:tailEnd/>
          </a:ln>
          <a:scene3d>
            <a:camera prst="orthographicFront">
              <a:rot lat="0" lon="0" rev="16200000"/>
            </a:camera>
            <a:lightRig rig="threePt" dir="t"/>
          </a:scene3d>
        </p:spPr>
      </p:pic>
      <p:grpSp>
        <p:nvGrpSpPr>
          <p:cNvPr id="6" name="Group 61"/>
          <p:cNvGrpSpPr>
            <a:grpSpLocks/>
          </p:cNvGrpSpPr>
          <p:nvPr/>
        </p:nvGrpSpPr>
        <p:grpSpPr bwMode="auto">
          <a:xfrm>
            <a:off x="7010400" y="47625"/>
            <a:ext cx="304800" cy="6762750"/>
            <a:chOff x="6629400" y="47625"/>
            <a:chExt cx="304800" cy="6762750"/>
          </a:xfrm>
        </p:grpSpPr>
        <p:pic>
          <p:nvPicPr>
            <p:cNvPr id="7" name="Picture 32"/>
            <p:cNvPicPr>
              <a:picLocks noChangeAspect="1" noChangeArrowheads="1"/>
            </p:cNvPicPr>
            <p:nvPr/>
          </p:nvPicPr>
          <p:blipFill>
            <a:blip r:embed="rId3" cstate="print"/>
            <a:srcRect/>
            <a:stretch>
              <a:fillRect/>
            </a:stretch>
          </p:blipFill>
          <p:spPr bwMode="auto">
            <a:xfrm>
              <a:off x="6629400" y="47625"/>
              <a:ext cx="304800" cy="180975"/>
            </a:xfrm>
            <a:prstGeom prst="rect">
              <a:avLst/>
            </a:prstGeom>
            <a:noFill/>
            <a:ln w="9525">
              <a:noFill/>
              <a:miter lim="800000"/>
              <a:headEnd/>
              <a:tailEnd/>
            </a:ln>
            <a:scene3d>
              <a:camera prst="orthographicFront">
                <a:rot lat="0" lon="0" rev="5400000"/>
              </a:camera>
              <a:lightRig rig="threePt" dir="t"/>
            </a:scene3d>
          </p:spPr>
        </p:pic>
        <p:pic>
          <p:nvPicPr>
            <p:cNvPr id="8" name="Picture 32"/>
            <p:cNvPicPr>
              <a:picLocks noChangeAspect="1" noChangeArrowheads="1"/>
            </p:cNvPicPr>
            <p:nvPr/>
          </p:nvPicPr>
          <p:blipFill>
            <a:blip r:embed="rId3" cstate="print"/>
            <a:srcRect/>
            <a:stretch>
              <a:fillRect/>
            </a:stretch>
          </p:blipFill>
          <p:spPr bwMode="auto">
            <a:xfrm>
              <a:off x="6629400" y="352425"/>
              <a:ext cx="304800" cy="180975"/>
            </a:xfrm>
            <a:prstGeom prst="rect">
              <a:avLst/>
            </a:prstGeom>
            <a:noFill/>
            <a:ln w="9525">
              <a:noFill/>
              <a:miter lim="800000"/>
              <a:headEnd/>
              <a:tailEnd/>
            </a:ln>
            <a:scene3d>
              <a:camera prst="orthographicFront">
                <a:rot lat="0" lon="0" rev="5400000"/>
              </a:camera>
              <a:lightRig rig="threePt" dir="t"/>
            </a:scene3d>
          </p:spPr>
        </p:pic>
        <p:pic>
          <p:nvPicPr>
            <p:cNvPr id="9" name="Picture 32"/>
            <p:cNvPicPr>
              <a:picLocks noChangeAspect="1" noChangeArrowheads="1"/>
            </p:cNvPicPr>
            <p:nvPr/>
          </p:nvPicPr>
          <p:blipFill>
            <a:blip r:embed="rId3" cstate="print"/>
            <a:srcRect/>
            <a:stretch>
              <a:fillRect/>
            </a:stretch>
          </p:blipFill>
          <p:spPr bwMode="auto">
            <a:xfrm>
              <a:off x="6629400" y="657225"/>
              <a:ext cx="304800" cy="180975"/>
            </a:xfrm>
            <a:prstGeom prst="rect">
              <a:avLst/>
            </a:prstGeom>
            <a:noFill/>
            <a:ln w="9525">
              <a:noFill/>
              <a:miter lim="800000"/>
              <a:headEnd/>
              <a:tailEnd/>
            </a:ln>
            <a:scene3d>
              <a:camera prst="orthographicFront">
                <a:rot lat="0" lon="0" rev="5400000"/>
              </a:camera>
              <a:lightRig rig="threePt" dir="t"/>
            </a:scene3d>
          </p:spPr>
        </p:pic>
        <p:pic>
          <p:nvPicPr>
            <p:cNvPr id="10" name="Picture 32"/>
            <p:cNvPicPr>
              <a:picLocks noChangeAspect="1" noChangeArrowheads="1"/>
            </p:cNvPicPr>
            <p:nvPr/>
          </p:nvPicPr>
          <p:blipFill>
            <a:blip r:embed="rId3" cstate="print"/>
            <a:srcRect/>
            <a:stretch>
              <a:fillRect/>
            </a:stretch>
          </p:blipFill>
          <p:spPr bwMode="auto">
            <a:xfrm>
              <a:off x="6629400" y="962025"/>
              <a:ext cx="304800" cy="180975"/>
            </a:xfrm>
            <a:prstGeom prst="rect">
              <a:avLst/>
            </a:prstGeom>
            <a:noFill/>
            <a:ln w="9525">
              <a:noFill/>
              <a:miter lim="800000"/>
              <a:headEnd/>
              <a:tailEnd/>
            </a:ln>
            <a:scene3d>
              <a:camera prst="orthographicFront">
                <a:rot lat="0" lon="0" rev="5400000"/>
              </a:camera>
              <a:lightRig rig="threePt" dir="t"/>
            </a:scene3d>
          </p:spPr>
        </p:pic>
        <p:pic>
          <p:nvPicPr>
            <p:cNvPr id="11" name="Picture 32"/>
            <p:cNvPicPr>
              <a:picLocks noChangeAspect="1" noChangeArrowheads="1"/>
            </p:cNvPicPr>
            <p:nvPr/>
          </p:nvPicPr>
          <p:blipFill>
            <a:blip r:embed="rId3" cstate="print"/>
            <a:srcRect/>
            <a:stretch>
              <a:fillRect/>
            </a:stretch>
          </p:blipFill>
          <p:spPr bwMode="auto">
            <a:xfrm>
              <a:off x="6629400" y="1266825"/>
              <a:ext cx="304800" cy="180975"/>
            </a:xfrm>
            <a:prstGeom prst="rect">
              <a:avLst/>
            </a:prstGeom>
            <a:noFill/>
            <a:ln w="9525">
              <a:noFill/>
              <a:miter lim="800000"/>
              <a:headEnd/>
              <a:tailEnd/>
            </a:ln>
            <a:scene3d>
              <a:camera prst="orthographicFront">
                <a:rot lat="0" lon="0" rev="5400000"/>
              </a:camera>
              <a:lightRig rig="threePt" dir="t"/>
            </a:scene3d>
          </p:spPr>
        </p:pic>
        <p:pic>
          <p:nvPicPr>
            <p:cNvPr id="12" name="Picture 32"/>
            <p:cNvPicPr>
              <a:picLocks noChangeAspect="1" noChangeArrowheads="1"/>
            </p:cNvPicPr>
            <p:nvPr/>
          </p:nvPicPr>
          <p:blipFill>
            <a:blip r:embed="rId3" cstate="print"/>
            <a:srcRect/>
            <a:stretch>
              <a:fillRect/>
            </a:stretch>
          </p:blipFill>
          <p:spPr bwMode="auto">
            <a:xfrm>
              <a:off x="6629400" y="1571625"/>
              <a:ext cx="304800" cy="180975"/>
            </a:xfrm>
            <a:prstGeom prst="rect">
              <a:avLst/>
            </a:prstGeom>
            <a:noFill/>
            <a:ln w="9525">
              <a:noFill/>
              <a:miter lim="800000"/>
              <a:headEnd/>
              <a:tailEnd/>
            </a:ln>
            <a:scene3d>
              <a:camera prst="orthographicFront">
                <a:rot lat="0" lon="0" rev="5400000"/>
              </a:camera>
              <a:lightRig rig="threePt" dir="t"/>
            </a:scene3d>
          </p:spPr>
        </p:pic>
        <p:pic>
          <p:nvPicPr>
            <p:cNvPr id="13" name="Picture 32"/>
            <p:cNvPicPr>
              <a:picLocks noChangeAspect="1" noChangeArrowheads="1"/>
            </p:cNvPicPr>
            <p:nvPr/>
          </p:nvPicPr>
          <p:blipFill>
            <a:blip r:embed="rId3" cstate="print"/>
            <a:srcRect/>
            <a:stretch>
              <a:fillRect/>
            </a:stretch>
          </p:blipFill>
          <p:spPr bwMode="auto">
            <a:xfrm>
              <a:off x="6629400" y="1876425"/>
              <a:ext cx="304800" cy="180975"/>
            </a:xfrm>
            <a:prstGeom prst="rect">
              <a:avLst/>
            </a:prstGeom>
            <a:noFill/>
            <a:ln w="9525">
              <a:noFill/>
              <a:miter lim="800000"/>
              <a:headEnd/>
              <a:tailEnd/>
            </a:ln>
            <a:scene3d>
              <a:camera prst="orthographicFront">
                <a:rot lat="0" lon="0" rev="5400000"/>
              </a:camera>
              <a:lightRig rig="threePt" dir="t"/>
            </a:scene3d>
          </p:spPr>
        </p:pic>
        <p:pic>
          <p:nvPicPr>
            <p:cNvPr id="14" name="Picture 32"/>
            <p:cNvPicPr>
              <a:picLocks noChangeAspect="1" noChangeArrowheads="1"/>
            </p:cNvPicPr>
            <p:nvPr/>
          </p:nvPicPr>
          <p:blipFill>
            <a:blip r:embed="rId3" cstate="print"/>
            <a:srcRect/>
            <a:stretch>
              <a:fillRect/>
            </a:stretch>
          </p:blipFill>
          <p:spPr bwMode="auto">
            <a:xfrm>
              <a:off x="6629400" y="2181225"/>
              <a:ext cx="304800" cy="180975"/>
            </a:xfrm>
            <a:prstGeom prst="rect">
              <a:avLst/>
            </a:prstGeom>
            <a:noFill/>
            <a:ln w="9525">
              <a:noFill/>
              <a:miter lim="800000"/>
              <a:headEnd/>
              <a:tailEnd/>
            </a:ln>
            <a:scene3d>
              <a:camera prst="orthographicFront">
                <a:rot lat="0" lon="0" rev="5400000"/>
              </a:camera>
              <a:lightRig rig="threePt" dir="t"/>
            </a:scene3d>
          </p:spPr>
        </p:pic>
        <p:pic>
          <p:nvPicPr>
            <p:cNvPr id="15" name="Picture 32"/>
            <p:cNvPicPr>
              <a:picLocks noChangeAspect="1" noChangeArrowheads="1"/>
            </p:cNvPicPr>
            <p:nvPr/>
          </p:nvPicPr>
          <p:blipFill>
            <a:blip r:embed="rId3" cstate="print"/>
            <a:srcRect/>
            <a:stretch>
              <a:fillRect/>
            </a:stretch>
          </p:blipFill>
          <p:spPr bwMode="auto">
            <a:xfrm>
              <a:off x="6629400" y="2486025"/>
              <a:ext cx="304800" cy="180975"/>
            </a:xfrm>
            <a:prstGeom prst="rect">
              <a:avLst/>
            </a:prstGeom>
            <a:noFill/>
            <a:ln w="9525">
              <a:noFill/>
              <a:miter lim="800000"/>
              <a:headEnd/>
              <a:tailEnd/>
            </a:ln>
            <a:scene3d>
              <a:camera prst="orthographicFront">
                <a:rot lat="0" lon="0" rev="5400000"/>
              </a:camera>
              <a:lightRig rig="threePt" dir="t"/>
            </a:scene3d>
          </p:spPr>
        </p:pic>
        <p:pic>
          <p:nvPicPr>
            <p:cNvPr id="16" name="Picture 32"/>
            <p:cNvPicPr>
              <a:picLocks noChangeAspect="1" noChangeArrowheads="1"/>
            </p:cNvPicPr>
            <p:nvPr/>
          </p:nvPicPr>
          <p:blipFill>
            <a:blip r:embed="rId3" cstate="print"/>
            <a:srcRect/>
            <a:stretch>
              <a:fillRect/>
            </a:stretch>
          </p:blipFill>
          <p:spPr bwMode="auto">
            <a:xfrm>
              <a:off x="6629400" y="2743200"/>
              <a:ext cx="304800" cy="180975"/>
            </a:xfrm>
            <a:prstGeom prst="rect">
              <a:avLst/>
            </a:prstGeom>
            <a:noFill/>
            <a:ln w="9525">
              <a:noFill/>
              <a:miter lim="800000"/>
              <a:headEnd/>
              <a:tailEnd/>
            </a:ln>
            <a:scene3d>
              <a:camera prst="orthographicFront">
                <a:rot lat="0" lon="0" rev="5400000"/>
              </a:camera>
              <a:lightRig rig="threePt" dir="t"/>
            </a:scene3d>
          </p:spPr>
        </p:pic>
        <p:pic>
          <p:nvPicPr>
            <p:cNvPr id="17" name="Picture 32"/>
            <p:cNvPicPr>
              <a:picLocks noChangeAspect="1" noChangeArrowheads="1"/>
            </p:cNvPicPr>
            <p:nvPr/>
          </p:nvPicPr>
          <p:blipFill>
            <a:blip r:embed="rId3" cstate="print"/>
            <a:srcRect/>
            <a:stretch>
              <a:fillRect/>
            </a:stretch>
          </p:blipFill>
          <p:spPr bwMode="auto">
            <a:xfrm>
              <a:off x="6629400" y="3048000"/>
              <a:ext cx="304800" cy="180975"/>
            </a:xfrm>
            <a:prstGeom prst="rect">
              <a:avLst/>
            </a:prstGeom>
            <a:noFill/>
            <a:ln w="9525">
              <a:noFill/>
              <a:miter lim="800000"/>
              <a:headEnd/>
              <a:tailEnd/>
            </a:ln>
            <a:scene3d>
              <a:camera prst="orthographicFront">
                <a:rot lat="0" lon="0" rev="5400000"/>
              </a:camera>
              <a:lightRig rig="threePt" dir="t"/>
            </a:scene3d>
          </p:spPr>
        </p:pic>
        <p:pic>
          <p:nvPicPr>
            <p:cNvPr id="18" name="Picture 32"/>
            <p:cNvPicPr>
              <a:picLocks noChangeAspect="1" noChangeArrowheads="1"/>
            </p:cNvPicPr>
            <p:nvPr/>
          </p:nvPicPr>
          <p:blipFill>
            <a:blip r:embed="rId3" cstate="print"/>
            <a:srcRect/>
            <a:stretch>
              <a:fillRect/>
            </a:stretch>
          </p:blipFill>
          <p:spPr bwMode="auto">
            <a:xfrm>
              <a:off x="6629400" y="3352800"/>
              <a:ext cx="304800" cy="180975"/>
            </a:xfrm>
            <a:prstGeom prst="rect">
              <a:avLst/>
            </a:prstGeom>
            <a:noFill/>
            <a:ln w="9525">
              <a:noFill/>
              <a:miter lim="800000"/>
              <a:headEnd/>
              <a:tailEnd/>
            </a:ln>
            <a:scene3d>
              <a:camera prst="orthographicFront">
                <a:rot lat="0" lon="0" rev="5400000"/>
              </a:camera>
              <a:lightRig rig="threePt" dir="t"/>
            </a:scene3d>
          </p:spPr>
        </p:pic>
        <p:pic>
          <p:nvPicPr>
            <p:cNvPr id="19" name="Picture 32"/>
            <p:cNvPicPr>
              <a:picLocks noChangeAspect="1" noChangeArrowheads="1"/>
            </p:cNvPicPr>
            <p:nvPr/>
          </p:nvPicPr>
          <p:blipFill>
            <a:blip r:embed="rId3" cstate="print"/>
            <a:srcRect/>
            <a:stretch>
              <a:fillRect/>
            </a:stretch>
          </p:blipFill>
          <p:spPr bwMode="auto">
            <a:xfrm>
              <a:off x="6629400" y="3657600"/>
              <a:ext cx="304800" cy="180975"/>
            </a:xfrm>
            <a:prstGeom prst="rect">
              <a:avLst/>
            </a:prstGeom>
            <a:noFill/>
            <a:ln w="9525">
              <a:noFill/>
              <a:miter lim="800000"/>
              <a:headEnd/>
              <a:tailEnd/>
            </a:ln>
            <a:scene3d>
              <a:camera prst="orthographicFront">
                <a:rot lat="0" lon="0" rev="5400000"/>
              </a:camera>
              <a:lightRig rig="threePt" dir="t"/>
            </a:scene3d>
          </p:spPr>
        </p:pic>
        <p:pic>
          <p:nvPicPr>
            <p:cNvPr id="20" name="Picture 32"/>
            <p:cNvPicPr>
              <a:picLocks noChangeAspect="1" noChangeArrowheads="1"/>
            </p:cNvPicPr>
            <p:nvPr/>
          </p:nvPicPr>
          <p:blipFill>
            <a:blip r:embed="rId3" cstate="print"/>
            <a:srcRect/>
            <a:stretch>
              <a:fillRect/>
            </a:stretch>
          </p:blipFill>
          <p:spPr bwMode="auto">
            <a:xfrm>
              <a:off x="6629400" y="3962400"/>
              <a:ext cx="304800" cy="180975"/>
            </a:xfrm>
            <a:prstGeom prst="rect">
              <a:avLst/>
            </a:prstGeom>
            <a:noFill/>
            <a:ln w="9525">
              <a:noFill/>
              <a:miter lim="800000"/>
              <a:headEnd/>
              <a:tailEnd/>
            </a:ln>
            <a:scene3d>
              <a:camera prst="orthographicFront">
                <a:rot lat="0" lon="0" rev="5400000"/>
              </a:camera>
              <a:lightRig rig="threePt" dir="t"/>
            </a:scene3d>
          </p:spPr>
        </p:pic>
        <p:pic>
          <p:nvPicPr>
            <p:cNvPr id="21" name="Picture 32"/>
            <p:cNvPicPr>
              <a:picLocks noChangeAspect="1" noChangeArrowheads="1"/>
            </p:cNvPicPr>
            <p:nvPr/>
          </p:nvPicPr>
          <p:blipFill>
            <a:blip r:embed="rId3" cstate="print"/>
            <a:srcRect/>
            <a:stretch>
              <a:fillRect/>
            </a:stretch>
          </p:blipFill>
          <p:spPr bwMode="auto">
            <a:xfrm>
              <a:off x="6629400" y="4267200"/>
              <a:ext cx="304800" cy="180975"/>
            </a:xfrm>
            <a:prstGeom prst="rect">
              <a:avLst/>
            </a:prstGeom>
            <a:noFill/>
            <a:ln w="9525">
              <a:noFill/>
              <a:miter lim="800000"/>
              <a:headEnd/>
              <a:tailEnd/>
            </a:ln>
            <a:scene3d>
              <a:camera prst="orthographicFront">
                <a:rot lat="0" lon="0" rev="5400000"/>
              </a:camera>
              <a:lightRig rig="threePt" dir="t"/>
            </a:scene3d>
          </p:spPr>
        </p:pic>
        <p:pic>
          <p:nvPicPr>
            <p:cNvPr id="22" name="Picture 32"/>
            <p:cNvPicPr>
              <a:picLocks noChangeAspect="1" noChangeArrowheads="1"/>
            </p:cNvPicPr>
            <p:nvPr/>
          </p:nvPicPr>
          <p:blipFill>
            <a:blip r:embed="rId3" cstate="print"/>
            <a:srcRect/>
            <a:stretch>
              <a:fillRect/>
            </a:stretch>
          </p:blipFill>
          <p:spPr bwMode="auto">
            <a:xfrm>
              <a:off x="6629400" y="4543425"/>
              <a:ext cx="304800" cy="180975"/>
            </a:xfrm>
            <a:prstGeom prst="rect">
              <a:avLst/>
            </a:prstGeom>
            <a:noFill/>
            <a:ln w="9525">
              <a:noFill/>
              <a:miter lim="800000"/>
              <a:headEnd/>
              <a:tailEnd/>
            </a:ln>
            <a:scene3d>
              <a:camera prst="orthographicFront">
                <a:rot lat="0" lon="0" rev="5400000"/>
              </a:camera>
              <a:lightRig rig="threePt" dir="t"/>
            </a:scene3d>
          </p:spPr>
        </p:pic>
        <p:pic>
          <p:nvPicPr>
            <p:cNvPr id="23" name="Picture 32"/>
            <p:cNvPicPr>
              <a:picLocks noChangeAspect="1" noChangeArrowheads="1"/>
            </p:cNvPicPr>
            <p:nvPr/>
          </p:nvPicPr>
          <p:blipFill>
            <a:blip r:embed="rId3" cstate="print"/>
            <a:srcRect/>
            <a:stretch>
              <a:fillRect/>
            </a:stretch>
          </p:blipFill>
          <p:spPr bwMode="auto">
            <a:xfrm>
              <a:off x="6629400" y="4848225"/>
              <a:ext cx="304800" cy="180975"/>
            </a:xfrm>
            <a:prstGeom prst="rect">
              <a:avLst/>
            </a:prstGeom>
            <a:noFill/>
            <a:ln w="9525">
              <a:noFill/>
              <a:miter lim="800000"/>
              <a:headEnd/>
              <a:tailEnd/>
            </a:ln>
            <a:scene3d>
              <a:camera prst="orthographicFront">
                <a:rot lat="0" lon="0" rev="5400000"/>
              </a:camera>
              <a:lightRig rig="threePt" dir="t"/>
            </a:scene3d>
          </p:spPr>
        </p:pic>
        <p:pic>
          <p:nvPicPr>
            <p:cNvPr id="24" name="Picture 32"/>
            <p:cNvPicPr>
              <a:picLocks noChangeAspect="1" noChangeArrowheads="1"/>
            </p:cNvPicPr>
            <p:nvPr/>
          </p:nvPicPr>
          <p:blipFill>
            <a:blip r:embed="rId3" cstate="print"/>
            <a:srcRect/>
            <a:stretch>
              <a:fillRect/>
            </a:stretch>
          </p:blipFill>
          <p:spPr bwMode="auto">
            <a:xfrm>
              <a:off x="6629400" y="5153025"/>
              <a:ext cx="304800" cy="180975"/>
            </a:xfrm>
            <a:prstGeom prst="rect">
              <a:avLst/>
            </a:prstGeom>
            <a:noFill/>
            <a:ln w="9525">
              <a:noFill/>
              <a:miter lim="800000"/>
              <a:headEnd/>
              <a:tailEnd/>
            </a:ln>
            <a:scene3d>
              <a:camera prst="orthographicFront">
                <a:rot lat="0" lon="0" rev="5400000"/>
              </a:camera>
              <a:lightRig rig="threePt" dir="t"/>
            </a:scene3d>
          </p:spPr>
        </p:pic>
        <p:pic>
          <p:nvPicPr>
            <p:cNvPr id="25" name="Picture 32"/>
            <p:cNvPicPr>
              <a:picLocks noChangeAspect="1" noChangeArrowheads="1"/>
            </p:cNvPicPr>
            <p:nvPr/>
          </p:nvPicPr>
          <p:blipFill>
            <a:blip r:embed="rId3" cstate="print"/>
            <a:srcRect/>
            <a:stretch>
              <a:fillRect/>
            </a:stretch>
          </p:blipFill>
          <p:spPr bwMode="auto">
            <a:xfrm>
              <a:off x="6629400" y="5457825"/>
              <a:ext cx="304800" cy="180975"/>
            </a:xfrm>
            <a:prstGeom prst="rect">
              <a:avLst/>
            </a:prstGeom>
            <a:noFill/>
            <a:ln w="9525">
              <a:noFill/>
              <a:miter lim="800000"/>
              <a:headEnd/>
              <a:tailEnd/>
            </a:ln>
            <a:scene3d>
              <a:camera prst="orthographicFront">
                <a:rot lat="0" lon="0" rev="5400000"/>
              </a:camera>
              <a:lightRig rig="threePt" dir="t"/>
            </a:scene3d>
          </p:spPr>
        </p:pic>
        <p:pic>
          <p:nvPicPr>
            <p:cNvPr id="26" name="Picture 32"/>
            <p:cNvPicPr>
              <a:picLocks noChangeAspect="1" noChangeArrowheads="1"/>
            </p:cNvPicPr>
            <p:nvPr/>
          </p:nvPicPr>
          <p:blipFill>
            <a:blip r:embed="rId3" cstate="print"/>
            <a:srcRect/>
            <a:stretch>
              <a:fillRect/>
            </a:stretch>
          </p:blipFill>
          <p:spPr bwMode="auto">
            <a:xfrm>
              <a:off x="6629400" y="5762625"/>
              <a:ext cx="304800" cy="180975"/>
            </a:xfrm>
            <a:prstGeom prst="rect">
              <a:avLst/>
            </a:prstGeom>
            <a:noFill/>
            <a:ln w="9525">
              <a:noFill/>
              <a:miter lim="800000"/>
              <a:headEnd/>
              <a:tailEnd/>
            </a:ln>
            <a:scene3d>
              <a:camera prst="orthographicFront">
                <a:rot lat="0" lon="0" rev="5400000"/>
              </a:camera>
              <a:lightRig rig="threePt" dir="t"/>
            </a:scene3d>
          </p:spPr>
        </p:pic>
        <p:pic>
          <p:nvPicPr>
            <p:cNvPr id="27" name="Picture 32"/>
            <p:cNvPicPr>
              <a:picLocks noChangeAspect="1" noChangeArrowheads="1"/>
            </p:cNvPicPr>
            <p:nvPr/>
          </p:nvPicPr>
          <p:blipFill>
            <a:blip r:embed="rId3" cstate="print"/>
            <a:srcRect/>
            <a:stretch>
              <a:fillRect/>
            </a:stretch>
          </p:blipFill>
          <p:spPr bwMode="auto">
            <a:xfrm>
              <a:off x="6629400" y="6067425"/>
              <a:ext cx="304800" cy="180975"/>
            </a:xfrm>
            <a:prstGeom prst="rect">
              <a:avLst/>
            </a:prstGeom>
            <a:noFill/>
            <a:ln w="9525">
              <a:noFill/>
              <a:miter lim="800000"/>
              <a:headEnd/>
              <a:tailEnd/>
            </a:ln>
            <a:scene3d>
              <a:camera prst="orthographicFront">
                <a:rot lat="0" lon="0" rev="5400000"/>
              </a:camera>
              <a:lightRig rig="threePt" dir="t"/>
            </a:scene3d>
          </p:spPr>
        </p:pic>
        <p:pic>
          <p:nvPicPr>
            <p:cNvPr id="28" name="Picture 32"/>
            <p:cNvPicPr>
              <a:picLocks noChangeAspect="1" noChangeArrowheads="1"/>
            </p:cNvPicPr>
            <p:nvPr/>
          </p:nvPicPr>
          <p:blipFill>
            <a:blip r:embed="rId3" cstate="print"/>
            <a:srcRect/>
            <a:stretch>
              <a:fillRect/>
            </a:stretch>
          </p:blipFill>
          <p:spPr bwMode="auto">
            <a:xfrm>
              <a:off x="6629400" y="6372225"/>
              <a:ext cx="304800" cy="180975"/>
            </a:xfrm>
            <a:prstGeom prst="rect">
              <a:avLst/>
            </a:prstGeom>
            <a:noFill/>
            <a:ln w="9525">
              <a:noFill/>
              <a:miter lim="800000"/>
              <a:headEnd/>
              <a:tailEnd/>
            </a:ln>
            <a:scene3d>
              <a:camera prst="orthographicFront">
                <a:rot lat="0" lon="0" rev="5400000"/>
              </a:camera>
              <a:lightRig rig="threePt" dir="t"/>
            </a:scene3d>
          </p:spPr>
        </p:pic>
        <p:pic>
          <p:nvPicPr>
            <p:cNvPr id="29" name="Picture 32"/>
            <p:cNvPicPr>
              <a:picLocks noChangeAspect="1" noChangeArrowheads="1"/>
            </p:cNvPicPr>
            <p:nvPr/>
          </p:nvPicPr>
          <p:blipFill>
            <a:blip r:embed="rId3" cstate="print"/>
            <a:srcRect/>
            <a:stretch>
              <a:fillRect/>
            </a:stretch>
          </p:blipFill>
          <p:spPr bwMode="auto">
            <a:xfrm>
              <a:off x="6629400" y="6629400"/>
              <a:ext cx="304800" cy="180975"/>
            </a:xfrm>
            <a:prstGeom prst="rect">
              <a:avLst/>
            </a:prstGeom>
            <a:noFill/>
            <a:ln w="9525">
              <a:noFill/>
              <a:miter lim="800000"/>
              <a:headEnd/>
              <a:tailEnd/>
            </a:ln>
            <a:scene3d>
              <a:camera prst="orthographicFront">
                <a:rot lat="0" lon="0" rev="5400000"/>
              </a:camera>
              <a:lightRig rig="threePt" dir="t"/>
            </a:scene3d>
          </p:spPr>
        </p:pic>
      </p:grpSp>
      <p:sp>
        <p:nvSpPr>
          <p:cNvPr id="2" name="Vertical Title 1"/>
          <p:cNvSpPr>
            <a:spLocks noGrp="1"/>
          </p:cNvSpPr>
          <p:nvPr>
            <p:ph type="title" orient="vert"/>
          </p:nvPr>
        </p:nvSpPr>
        <p:spPr>
          <a:xfrm>
            <a:off x="7239000" y="1600200"/>
            <a:ext cx="1905000" cy="4876800"/>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0" y="457200"/>
            <a:ext cx="6934200" cy="5791200"/>
          </a:xfrm>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Date Placeholder 62"/>
          <p:cNvSpPr>
            <a:spLocks noGrp="1"/>
          </p:cNvSpPr>
          <p:nvPr>
            <p:ph type="dt" sz="half" idx="10"/>
          </p:nvPr>
        </p:nvSpPr>
        <p:spPr/>
        <p:txBody>
          <a:bodyPr/>
          <a:lstStyle>
            <a:lvl1pPr>
              <a:defRPr/>
            </a:lvl1pPr>
          </a:lstStyle>
          <a:p>
            <a:pPr>
              <a:defRPr/>
            </a:pPr>
            <a:fld id="{E253DE7B-745C-42BE-BC43-20FB2A747D52}" type="datetime1">
              <a:rPr lang="en-US"/>
              <a:pPr>
                <a:defRPr/>
              </a:pPr>
              <a:t>4/11/2013</a:t>
            </a:fld>
            <a:endParaRPr lang="en-US" dirty="0"/>
          </a:p>
        </p:txBody>
      </p:sp>
      <p:sp>
        <p:nvSpPr>
          <p:cNvPr id="31" name="Slide Number Placeholder 63"/>
          <p:cNvSpPr>
            <a:spLocks noGrp="1"/>
          </p:cNvSpPr>
          <p:nvPr>
            <p:ph type="sldNum" sz="quarter" idx="11"/>
          </p:nvPr>
        </p:nvSpPr>
        <p:spPr/>
        <p:txBody>
          <a:bodyPr/>
          <a:lstStyle>
            <a:lvl1pPr>
              <a:defRPr/>
            </a:lvl1pPr>
          </a:lstStyle>
          <a:p>
            <a:pPr>
              <a:defRPr/>
            </a:pPr>
            <a:fld id="{5B00CDE4-46D5-40E2-8287-C94D0F6386C6}" type="slidenum">
              <a:rPr lang="en-US"/>
              <a:pPr>
                <a:defRPr/>
              </a:pPr>
              <a:t>‹#›</a:t>
            </a:fld>
            <a:endParaRPr lang="en-US"/>
          </a:p>
        </p:txBody>
      </p:sp>
      <p:sp>
        <p:nvSpPr>
          <p:cNvPr id="32" name="Footer Placeholder 64"/>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7953694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NPAIHB Layout">
    <p:spTree>
      <p:nvGrpSpPr>
        <p:cNvPr id="1" name=""/>
        <p:cNvGrpSpPr/>
        <p:nvPr/>
      </p:nvGrpSpPr>
      <p:grpSpPr>
        <a:xfrm>
          <a:off x="0" y="0"/>
          <a:ext cx="0" cy="0"/>
          <a:chOff x="0" y="0"/>
          <a:chExt cx="0" cy="0"/>
        </a:xfrm>
      </p:grpSpPr>
      <p:pic>
        <p:nvPicPr>
          <p:cNvPr id="4" name="Picture 5" descr="NPAIHBLogo-NoText-B&amp;w"/>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7924800" y="5867400"/>
            <a:ext cx="1066800" cy="862013"/>
          </a:xfrm>
          <a:prstGeom prst="rect">
            <a:avLst/>
          </a:prstGeom>
          <a:noFill/>
          <a:ln w="9525">
            <a:noFill/>
            <a:miter lim="800000"/>
            <a:headEnd/>
            <a:tailEnd/>
          </a:ln>
        </p:spPr>
      </p:pic>
      <p:sp>
        <p:nvSpPr>
          <p:cNvPr id="11" name="Rectangle 7"/>
          <p:cNvSpPr>
            <a:spLocks noGrp="1" noChangeArrowheads="1"/>
          </p:cNvSpPr>
          <p:nvPr>
            <p:ph type="body" idx="1"/>
          </p:nvPr>
        </p:nvSpPr>
        <p:spPr>
          <a:xfrm>
            <a:off x="495300" y="1704681"/>
            <a:ext cx="8153400" cy="4733827"/>
          </a:xfrm>
          <a:noFill/>
          <a:ln/>
        </p:spPr>
        <p:txBody>
          <a:bodyPr/>
          <a:lstStyle>
            <a:lvl1pPr>
              <a:defRPr/>
            </a:lvl1pPr>
            <a:lvl2pPr>
              <a:buNone/>
              <a:defRPr/>
            </a:lvl2pPr>
          </a:lstStyle>
          <a:p>
            <a:pPr lvl="0"/>
            <a:r>
              <a:rPr lang="en-US" dirty="0" smtClean="0"/>
              <a:t>Click to edit Master text styles</a:t>
            </a:r>
          </a:p>
        </p:txBody>
      </p:sp>
      <p:sp>
        <p:nvSpPr>
          <p:cNvPr id="2" name="Title 1"/>
          <p:cNvSpPr>
            <a:spLocks noGrp="1"/>
          </p:cNvSpPr>
          <p:nvPr>
            <p:ph type="title"/>
          </p:nvPr>
        </p:nvSpPr>
        <p:spPr>
          <a:xfrm>
            <a:off x="457200" y="304800"/>
            <a:ext cx="8229600" cy="1143000"/>
          </a:xfrm>
          <a:noFill/>
          <a:ln w="9525">
            <a:noFill/>
            <a:miter lim="800000"/>
            <a:headEnd/>
            <a:tailEnd/>
          </a:ln>
        </p:spPr>
        <p:txBody>
          <a:bodyPr anchor="t"/>
          <a:lstStyle>
            <a:lvl1pPr algn="ctr" rtl="0" eaLnBrk="0" fontAlgn="base" hangingPunct="0">
              <a:spcBef>
                <a:spcPct val="20000"/>
              </a:spcBef>
              <a:spcAft>
                <a:spcPct val="0"/>
              </a:spcAft>
              <a:defRPr lang="en-US" sz="6000" b="1" dirty="0" smtClean="0">
                <a:solidFill>
                  <a:schemeClr val="bg1"/>
                </a:solidFill>
                <a:latin typeface="Papyrus" pitchFamily="66" charset="0"/>
                <a:ea typeface="+mn-ea"/>
                <a:cs typeface="+mn-cs"/>
              </a:defRPr>
            </a:lvl1pPr>
          </a:lstStyle>
          <a:p>
            <a:r>
              <a:rPr lang="en-US" dirty="0" smtClean="0"/>
              <a:t>Click to edit Master title style</a:t>
            </a:r>
            <a:endParaRPr lang="en-US" dirty="0"/>
          </a:p>
        </p:txBody>
      </p:sp>
      <p:sp>
        <p:nvSpPr>
          <p:cNvPr id="5" name="Date Placeholder 2"/>
          <p:cNvSpPr>
            <a:spLocks noGrp="1"/>
          </p:cNvSpPr>
          <p:nvPr>
            <p:ph type="dt" sz="half" idx="10"/>
          </p:nvPr>
        </p:nvSpPr>
        <p:spPr/>
        <p:txBody>
          <a:bodyPr/>
          <a:lstStyle>
            <a:lvl1pPr>
              <a:defRPr dirty="0"/>
            </a:lvl1pPr>
          </a:lstStyle>
          <a:p>
            <a:pPr>
              <a:defRPr/>
            </a:pPr>
            <a:r>
              <a:rPr lang="en-US"/>
              <a:t>6/10/08</a:t>
            </a:r>
          </a:p>
        </p:txBody>
      </p:sp>
      <p:sp>
        <p:nvSpPr>
          <p:cNvPr id="6" name="Footer Placeholder 3"/>
          <p:cNvSpPr>
            <a:spLocks noGrp="1"/>
          </p:cNvSpPr>
          <p:nvPr>
            <p:ph type="ftr" sz="quarter" idx="11"/>
          </p:nvPr>
        </p:nvSpPr>
        <p:spPr/>
        <p:txBody>
          <a:bodyPr/>
          <a:lstStyle>
            <a:lvl1pPr>
              <a:defRPr dirty="0"/>
            </a:lvl1pPr>
          </a:lstStyle>
          <a:p>
            <a:pPr>
              <a:defRPr/>
            </a:pPr>
            <a:r>
              <a:rPr lang="en-US"/>
              <a:t>NPAIHB - CSTE 2008</a:t>
            </a:r>
          </a:p>
        </p:txBody>
      </p:sp>
      <p:sp>
        <p:nvSpPr>
          <p:cNvPr id="7" name="Slide Number Placeholder 4"/>
          <p:cNvSpPr>
            <a:spLocks noGrp="1"/>
          </p:cNvSpPr>
          <p:nvPr>
            <p:ph type="sldNum" sz="quarter" idx="12"/>
          </p:nvPr>
        </p:nvSpPr>
        <p:spPr/>
        <p:txBody>
          <a:bodyPr/>
          <a:lstStyle>
            <a:lvl1pPr>
              <a:defRPr/>
            </a:lvl1pPr>
          </a:lstStyle>
          <a:p>
            <a:pPr>
              <a:defRPr/>
            </a:pPr>
            <a:fld id="{58307025-AA6F-441B-B69E-A8C8B558FF38}" type="slidenum">
              <a:rPr lang="en-US"/>
              <a:pPr>
                <a:defRPr/>
              </a:pPr>
              <a:t>‹#›</a:t>
            </a:fld>
            <a:endParaRPr lang="en-US" dirty="0"/>
          </a:p>
        </p:txBody>
      </p:sp>
    </p:spTree>
    <p:extLst>
      <p:ext uri="{BB962C8B-B14F-4D97-AF65-F5344CB8AC3E}">
        <p14:creationId xmlns:p14="http://schemas.microsoft.com/office/powerpoint/2010/main" val="5023288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p>
            <a:pPr fontAlgn="base">
              <a:spcBef>
                <a:spcPct val="0"/>
              </a:spcBef>
              <a:spcAft>
                <a:spcPct val="0"/>
              </a:spcAft>
              <a:defRPr/>
            </a:pPr>
            <a:r>
              <a:rPr lang="en-US" smtClean="0"/>
              <a:t>Northwest Portland Area Indian Health Board</a:t>
            </a:r>
            <a:endParaRPr lang="en-US"/>
          </a:p>
        </p:txBody>
      </p:sp>
      <p:sp>
        <p:nvSpPr>
          <p:cNvPr id="5" name="Date Placeholder 4"/>
          <p:cNvSpPr>
            <a:spLocks noGrp="1"/>
          </p:cNvSpPr>
          <p:nvPr>
            <p:ph type="dt" sz="half" idx="11"/>
          </p:nvPr>
        </p:nvSpPr>
        <p:spPr/>
        <p:txBody>
          <a:bodyPr/>
          <a:lstStyle/>
          <a:p>
            <a:pPr fontAlgn="base">
              <a:spcBef>
                <a:spcPct val="0"/>
              </a:spcBef>
              <a:spcAft>
                <a:spcPct val="0"/>
              </a:spcAft>
              <a:defRPr/>
            </a:pPr>
            <a:fld id="{11B48FDB-D342-4F06-80C3-CC7634C7F97A}" type="datetime1">
              <a:rPr lang="en-US" smtClean="0"/>
              <a:pPr fontAlgn="base">
                <a:spcBef>
                  <a:spcPct val="0"/>
                </a:spcBef>
                <a:spcAft>
                  <a:spcPct val="0"/>
                </a:spcAft>
                <a:defRPr/>
              </a:pPr>
              <a:t>4/11/2013</a:t>
            </a:fld>
            <a:endParaRPr lang="en-US" dirty="0"/>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AD814E6-D563-43F1-AFB9-B14F28545724}" type="slidenum">
              <a:rPr lang="en-US" smtClean="0"/>
              <a:pPr fontAlgn="base">
                <a:spcBef>
                  <a:spcPct val="0"/>
                </a:spcBef>
                <a:spcAft>
                  <a:spcPct val="0"/>
                </a:spcAft>
                <a:defRPr/>
              </a:pPr>
              <a:t>‹#›</a:t>
            </a:fld>
            <a:endParaRPr lang="en-US"/>
          </a:p>
        </p:txBody>
      </p:sp>
    </p:spTree>
    <p:extLst>
      <p:ext uri="{BB962C8B-B14F-4D97-AF65-F5344CB8AC3E}">
        <p14:creationId xmlns:p14="http://schemas.microsoft.com/office/powerpoint/2010/main" val="240612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 name="Title 1"/>
          <p:cNvSpPr>
            <a:spLocks noGrp="1"/>
          </p:cNvSpPr>
          <p:nvPr>
            <p:ph type="title"/>
          </p:nvPr>
        </p:nvSpPr>
        <p:spPr>
          <a:xfrm>
            <a:off x="609600" y="533400"/>
            <a:ext cx="7885113" cy="1524000"/>
          </a:xfrm>
        </p:spPr>
        <p:txBody>
          <a:bodyPr anchor="b"/>
          <a:lstStyle>
            <a:lvl1pPr algn="ctr">
              <a:buNone/>
              <a:defRPr sz="4200" b="0" cap="none" baseline="0">
                <a:solidFill>
                  <a:srgbClr val="FFFFFF"/>
                </a:solidFill>
              </a:defRPr>
            </a:lvl1pPr>
          </a:lstStyle>
          <a:p>
            <a:r>
              <a:rPr kumimoji="0" lang="en-US" dirty="0" smtClean="0"/>
              <a:t>Click to edit Master title style</a:t>
            </a:r>
            <a:endParaRPr kumimoji="0" lang="en-US" dirty="0"/>
          </a:p>
        </p:txBody>
      </p:sp>
      <p:grpSp>
        <p:nvGrpSpPr>
          <p:cNvPr id="20" name="Group 19"/>
          <p:cNvGrpSpPr/>
          <p:nvPr userDrawn="1"/>
        </p:nvGrpSpPr>
        <p:grpSpPr>
          <a:xfrm>
            <a:off x="4038600" y="1879134"/>
            <a:ext cx="1058411" cy="1058411"/>
            <a:chOff x="1143000" y="228600"/>
            <a:chExt cx="762000" cy="762000"/>
          </a:xfrm>
        </p:grpSpPr>
        <p:sp>
          <p:nvSpPr>
            <p:cNvPr id="21" name="Oval 20"/>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Oval 21"/>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25" name="Picture 14"/>
          <p:cNvPicPr>
            <a:picLocks noChangeAspect="1" noChangeArrowheads="1"/>
          </p:cNvPicPr>
          <p:nvPr userDrawn="1"/>
        </p:nvPicPr>
        <p:blipFill>
          <a:blip r:embed="rId3"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6" name="Picture 14"/>
          <p:cNvPicPr>
            <a:picLocks noChangeAspect="1" noChangeArrowheads="1"/>
          </p:cNvPicPr>
          <p:nvPr userDrawn="1"/>
        </p:nvPicPr>
        <p:blipFill>
          <a:blip r:embed="rId3" cstate="print"/>
          <a:srcRect l="8451" b="8948"/>
          <a:stretch>
            <a:fillRect/>
          </a:stretch>
        </p:blipFill>
        <p:spPr bwMode="auto">
          <a:xfrm>
            <a:off x="4038600" y="6121866"/>
            <a:ext cx="4953000" cy="287358"/>
          </a:xfrm>
          <a:prstGeom prst="rect">
            <a:avLst/>
          </a:prstGeom>
          <a:noFill/>
          <a:ln w="9525">
            <a:noFill/>
            <a:miter lim="800000"/>
            <a:headEnd/>
            <a:tailEnd/>
          </a:ln>
          <a:effectLst/>
        </p:spPr>
      </p:pic>
      <p:sp>
        <p:nvSpPr>
          <p:cNvPr id="13" name="Rectangle 12"/>
          <p:cNvSpPr>
            <a:spLocks noChangeArrowheads="1"/>
          </p:cNvSpPr>
          <p:nvPr/>
        </p:nvSpPr>
        <p:spPr bwMode="auto">
          <a:xfrm>
            <a:off x="146304" y="6391656"/>
            <a:ext cx="8845296"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97C6D424-DE00-4962-B9C4-D78CC5BE0C50}" type="datetimeFigureOut">
              <a:rPr lang="en-US" smtClean="0"/>
              <a:pPr/>
              <a:t>4/11/2013</a:t>
            </a:fld>
            <a:endParaRPr lang="en-US"/>
          </a:p>
        </p:txBody>
      </p:sp>
      <p:pic>
        <p:nvPicPr>
          <p:cNvPr id="24"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2440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6556248" cy="758952"/>
          </a:xfrm>
        </p:spPr>
        <p:txBody>
          <a:body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a:xfrm>
            <a:off x="5791200" y="6409944"/>
            <a:ext cx="3044952" cy="365760"/>
          </a:xfrm>
        </p:spPr>
        <p:txBody>
          <a:bodyPr/>
          <a:lstStyle/>
          <a:p>
            <a:fld id="{97C6D424-DE00-4962-B9C4-D78CC5BE0C50}" type="datetimeFigureOut">
              <a:rPr lang="en-US" smtClean="0"/>
              <a:pPr/>
              <a:t>4/11/2013</a:t>
            </a:fld>
            <a:endParaRPr lang="en-US"/>
          </a:p>
        </p:txBody>
      </p:sp>
      <p:sp>
        <p:nvSpPr>
          <p:cNvPr id="6" name="Footer Placeholder 5"/>
          <p:cNvSpPr>
            <a:spLocks noGrp="1"/>
          </p:cNvSpPr>
          <p:nvPr>
            <p:ph type="ftr" sz="quarter" idx="11"/>
          </p:nvPr>
        </p:nvSpPr>
        <p:spPr/>
        <p:txBody>
          <a:bodyPr/>
          <a:lstStyle/>
          <a:p>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9" name="Picture 38"/>
          <p:cNvPicPr>
            <a:picLocks noChangeAspect="1" noChangeArrowheads="1"/>
          </p:cNvPicPr>
          <p:nvPr userDrawn="1"/>
        </p:nvPicPr>
        <p:blipFill>
          <a:blip r:embed="rId2"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7C6D424-DE00-4962-B9C4-D78CC5BE0C50}" type="datetimeFigureOut">
              <a:rPr lang="en-US" smtClean="0"/>
              <a:pPr/>
              <a:t>4/11/2013</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3" name="Title 22"/>
          <p:cNvSpPr>
            <a:spLocks noGrp="1"/>
          </p:cNvSpPr>
          <p:nvPr>
            <p:ph type="title"/>
          </p:nvPr>
        </p:nvSpPr>
        <p:spPr/>
        <p:txBody>
          <a:bodyPr rtlCol="0" anchor="b" anchorCtr="0"/>
          <a:lstStyle/>
          <a:p>
            <a:r>
              <a:rPr kumimoji="0" lang="en-US" dirty="0" smtClean="0"/>
              <a:t>Click to edit Master title style</a:t>
            </a:r>
            <a:endParaRPr kumimoji="0" lang="en-US" dirty="0"/>
          </a:p>
        </p:txBody>
      </p:sp>
      <p:grpSp>
        <p:nvGrpSpPr>
          <p:cNvPr id="28" name="Group 27"/>
          <p:cNvGrpSpPr/>
          <p:nvPr userDrawn="1"/>
        </p:nvGrpSpPr>
        <p:grpSpPr>
          <a:xfrm>
            <a:off x="4207778" y="6096000"/>
            <a:ext cx="762000" cy="762000"/>
            <a:chOff x="1143000" y="228600"/>
            <a:chExt cx="762000" cy="762000"/>
          </a:xfrm>
        </p:grpSpPr>
        <p:sp>
          <p:nvSpPr>
            <p:cNvPr id="29" name="Oval 28"/>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3"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7C6D424-DE00-4962-B9C4-D78CC5BE0C50}" type="datetimeFigureOut">
              <a:rPr lang="en-US" smtClean="0"/>
              <a:pPr/>
              <a:t>4/11/2013</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7C6D424-DE00-4962-B9C4-D78CC5BE0C50}" type="datetimeFigureOut">
              <a:rPr lang="en-US" smtClean="0"/>
              <a:pPr/>
              <a:t>4/11/2013</a:t>
            </a:fld>
            <a:endParaRPr lang="en-US"/>
          </a:p>
        </p:txBody>
      </p:sp>
      <p:sp>
        <p:nvSpPr>
          <p:cNvPr id="3" name="Footer Placeholder 2"/>
          <p:cNvSpPr>
            <a:spLocks noGrp="1"/>
          </p:cNvSpPr>
          <p:nvPr>
            <p:ph type="ftr" sz="quarter" idx="11"/>
          </p:nvPr>
        </p:nvSpPr>
        <p:spPr/>
        <p:txBody>
          <a:bodyPr/>
          <a:lstStyle/>
          <a:p>
            <a:endParaRPr lang="en-US"/>
          </a:p>
        </p:txBody>
      </p:sp>
      <p:grpSp>
        <p:nvGrpSpPr>
          <p:cNvPr id="11" name="Group 10"/>
          <p:cNvGrpSpPr/>
          <p:nvPr userDrawn="1"/>
        </p:nvGrpSpPr>
        <p:grpSpPr>
          <a:xfrm>
            <a:off x="4351789" y="6103690"/>
            <a:ext cx="762000" cy="762000"/>
            <a:chOff x="1143000" y="228600"/>
            <a:chExt cx="762000" cy="762000"/>
          </a:xfrm>
        </p:grpSpPr>
        <p:sp>
          <p:nvSpPr>
            <p:cNvPr id="12" name="Oval 11"/>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14" name="Picture 13"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6">
              <a:lumMod val="40000"/>
              <a:lumOff val="60000"/>
            </a:schemeClr>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hasCustomPrompt="1"/>
          </p:nvPr>
        </p:nvSpPr>
        <p:spPr>
          <a:xfrm>
            <a:off x="381000" y="1143000"/>
            <a:ext cx="2362200" cy="1371600"/>
          </a:xfrm>
        </p:spPr>
        <p:txBody>
          <a:bodyPr anchor="b">
            <a:noAutofit/>
          </a:bodyPr>
          <a:lstStyle>
            <a:lvl1pPr algn="l">
              <a:buNone/>
              <a:defRPr sz="2400" b="1" baseline="0">
                <a:solidFill>
                  <a:schemeClr val="accent1">
                    <a:lumMod val="75000"/>
                  </a:schemeClr>
                </a:solidFill>
                <a:latin typeface="Maiandra GD" pitchFamily="34" charset="0"/>
              </a:defRPr>
            </a:lvl1pPr>
          </a:lstStyle>
          <a:p>
            <a:r>
              <a:rPr kumimoji="0" lang="en-US" dirty="0" smtClean="0"/>
              <a:t>Northwest Portland Area Indian Health Board</a:t>
            </a:r>
            <a:endParaRPr kumimoji="0" lang="en-US" dirty="0"/>
          </a:p>
        </p:txBody>
      </p:sp>
      <p:sp>
        <p:nvSpPr>
          <p:cNvPr id="3" name="Text Placeholder 2"/>
          <p:cNvSpPr>
            <a:spLocks noGrp="1"/>
          </p:cNvSpPr>
          <p:nvPr>
            <p:ph type="body" idx="2" hasCustomPrompt="1"/>
          </p:nvPr>
        </p:nvSpPr>
        <p:spPr>
          <a:xfrm>
            <a:off x="381000" y="2514601"/>
            <a:ext cx="2362200" cy="609600"/>
          </a:xfrm>
        </p:spPr>
        <p:txBody>
          <a:bodyPr/>
          <a:lstStyle>
            <a:lvl1pPr marL="0" indent="0">
              <a:spcAft>
                <a:spcPts val="1000"/>
              </a:spcAft>
              <a:buNone/>
              <a:defRPr sz="1600" i="1">
                <a:solidFill>
                  <a:schemeClr val="accent6">
                    <a:lumMod val="50000"/>
                  </a:schemeClr>
                </a:solidFill>
                <a:latin typeface="Corbel" pitchFamily="34" charset="0"/>
              </a:defRPr>
            </a:lvl1pPr>
            <a:lvl2pPr>
              <a:buNone/>
              <a:defRPr sz="1200"/>
            </a:lvl2pPr>
            <a:lvl3pPr>
              <a:buNone/>
              <a:defRPr sz="1000"/>
            </a:lvl3pPr>
            <a:lvl4pPr>
              <a:buNone/>
              <a:defRPr sz="900"/>
            </a:lvl4pPr>
            <a:lvl5pPr>
              <a:buNone/>
              <a:defRPr sz="900"/>
            </a:lvl5pPr>
          </a:lstStyle>
          <a:p>
            <a:pPr lvl="0" eaLnBrk="1" latinLnBrk="0" hangingPunct="1"/>
            <a:r>
              <a:rPr kumimoji="0" lang="en-US" dirty="0" smtClean="0"/>
              <a:t>Indian Leadership for Indian Health</a:t>
            </a:r>
          </a:p>
          <a:p>
            <a:pPr lvl="0" eaLnBrk="1" latinLnBrk="0" hangingPunct="1"/>
            <a:endParaRPr kumimoji="0" lang="en-US" dirty="0" smtClean="0"/>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97C6D424-DE00-4962-B9C4-D78CC5BE0C50}" type="datetimeFigureOut">
              <a:rPr lang="en-US" smtClean="0"/>
              <a:pPr/>
              <a:t>4/11/2013</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pic>
        <p:nvPicPr>
          <p:cNvPr id="22" name="Picture 14"/>
          <p:cNvPicPr>
            <a:picLocks noChangeAspect="1" noChangeArrowheads="1"/>
          </p:cNvPicPr>
          <p:nvPr userDrawn="1"/>
        </p:nvPicPr>
        <p:blipFill>
          <a:blip r:embed="rId2" cstate="print"/>
          <a:srcRect t="82979" r="44348" b="4255"/>
          <a:stretch>
            <a:fillRect/>
          </a:stretch>
        </p:blipFill>
        <p:spPr bwMode="auto">
          <a:xfrm>
            <a:off x="152400" y="6248400"/>
            <a:ext cx="2743200" cy="152400"/>
          </a:xfrm>
          <a:prstGeom prst="rect">
            <a:avLst/>
          </a:prstGeom>
          <a:noFill/>
          <a:ln w="9525">
            <a:noFill/>
            <a:miter lim="800000"/>
            <a:headEnd/>
            <a:tailEnd/>
          </a:ln>
          <a:effectLst/>
        </p:spPr>
      </p:pic>
      <p:grpSp>
        <p:nvGrpSpPr>
          <p:cNvPr id="26" name="Group 25"/>
          <p:cNvGrpSpPr/>
          <p:nvPr userDrawn="1"/>
        </p:nvGrpSpPr>
        <p:grpSpPr>
          <a:xfrm>
            <a:off x="1143000" y="228600"/>
            <a:ext cx="762000" cy="762000"/>
            <a:chOff x="1143000" y="228600"/>
            <a:chExt cx="762000" cy="762000"/>
          </a:xfrm>
        </p:grpSpPr>
        <p:sp>
          <p:nvSpPr>
            <p:cNvPr id="10" name="Oval 9"/>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
        <p:nvSpPr>
          <p:cNvPr id="25" name="TextBox 24"/>
          <p:cNvSpPr txBox="1"/>
          <p:nvPr userDrawn="1"/>
        </p:nvSpPr>
        <p:spPr>
          <a:xfrm>
            <a:off x="381000" y="5046677"/>
            <a:ext cx="2362200" cy="15747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1000"/>
              </a:spcAft>
              <a:buClr>
                <a:schemeClr val="accent1"/>
              </a:buClr>
              <a:buSzPct val="85000"/>
              <a:buFont typeface="Wingdings 2"/>
              <a:buNone/>
              <a:tabLst/>
              <a:defRPr/>
            </a:pPr>
            <a:r>
              <a:rPr kumimoji="0" lang="en-US" sz="1400" i="1" kern="1200" dirty="0" smtClean="0">
                <a:solidFill>
                  <a:schemeClr val="tx1">
                    <a:lumMod val="95000"/>
                    <a:lumOff val="5000"/>
                  </a:schemeClr>
                </a:solidFill>
                <a:latin typeface="Corbel" pitchFamily="34" charset="0"/>
                <a:ea typeface="+mn-ea"/>
                <a:cs typeface="+mn-cs"/>
              </a:rPr>
              <a:t>2121</a:t>
            </a:r>
            <a:r>
              <a:rPr kumimoji="0" lang="en-US" sz="1400" i="1" kern="1200" baseline="0" dirty="0" smtClean="0">
                <a:solidFill>
                  <a:schemeClr val="tx1">
                    <a:lumMod val="95000"/>
                    <a:lumOff val="5000"/>
                  </a:schemeClr>
                </a:solidFill>
                <a:latin typeface="Corbel" pitchFamily="34" charset="0"/>
                <a:ea typeface="+mn-ea"/>
                <a:cs typeface="+mn-cs"/>
              </a:rPr>
              <a:t> SW Broadway</a:t>
            </a:r>
            <a:r>
              <a:rPr kumimoji="0" lang="en-US" sz="1400" i="1" kern="1200" dirty="0" smtClean="0">
                <a:solidFill>
                  <a:schemeClr val="tx1">
                    <a:lumMod val="95000"/>
                    <a:lumOff val="5000"/>
                  </a:schemeClr>
                </a:solidFill>
                <a:latin typeface="Corbel" pitchFamily="34" charset="0"/>
                <a:ea typeface="+mn-ea"/>
                <a:cs typeface="+mn-cs"/>
              </a:rPr>
              <a:t>, Suite 300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Portland, Oregon 97201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Phone: (503) 228-4185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Fax: (503) 228-8182 </a:t>
            </a:r>
            <a:br>
              <a:rPr kumimoji="0" lang="en-US" sz="1400" i="1" kern="1200" dirty="0" smtClean="0">
                <a:solidFill>
                  <a:schemeClr val="tx1">
                    <a:lumMod val="95000"/>
                    <a:lumOff val="5000"/>
                  </a:schemeClr>
                </a:solidFill>
                <a:latin typeface="Corbel" pitchFamily="34" charset="0"/>
                <a:ea typeface="+mn-ea"/>
                <a:cs typeface="+mn-cs"/>
              </a:rPr>
            </a:br>
            <a:endParaRPr kumimoji="0" lang="en-US" sz="1400" i="1" u="sng" kern="1200" dirty="0" smtClean="0">
              <a:solidFill>
                <a:schemeClr val="accent3">
                  <a:lumMod val="50000"/>
                </a:schemeClr>
              </a:solidFill>
              <a:latin typeface="Corbel" pitchFamily="34" charset="0"/>
              <a:ea typeface="+mn-ea"/>
              <a:cs typeface="+mn-cs"/>
            </a:endParaRP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97C6D424-DE00-4962-B9C4-D78CC5BE0C50}" type="datetimeFigureOut">
              <a:rPr lang="en-US" smtClean="0"/>
              <a:pPr/>
              <a:t>4/11/2013</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grpSp>
        <p:nvGrpSpPr>
          <p:cNvPr id="24" name="Group 23"/>
          <p:cNvGrpSpPr/>
          <p:nvPr userDrawn="1"/>
        </p:nvGrpSpPr>
        <p:grpSpPr>
          <a:xfrm>
            <a:off x="1219200" y="152400"/>
            <a:ext cx="762000" cy="762000"/>
            <a:chOff x="1143000" y="228600"/>
            <a:chExt cx="762000" cy="762000"/>
          </a:xfrm>
        </p:grpSpPr>
        <p:sp>
          <p:nvSpPr>
            <p:cNvPr id="25" name="Oval 24"/>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Oval 25"/>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7" name="Picture 26"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7C6D424-DE00-4962-B9C4-D78CC5BE0C50}" type="datetimeFigureOut">
              <a:rPr lang="en-US" smtClean="0"/>
              <a:pPr/>
              <a:t>4/11/2013</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2" name="Title Placeholder 21"/>
          <p:cNvSpPr>
            <a:spLocks noGrp="1"/>
          </p:cNvSpPr>
          <p:nvPr>
            <p:ph type="title"/>
          </p:nvPr>
        </p:nvSpPr>
        <p:spPr>
          <a:xfrm>
            <a:off x="152400" y="228600"/>
            <a:ext cx="8839200" cy="1066800"/>
          </a:xfrm>
          <a:prstGeom prst="rect">
            <a:avLst/>
          </a:prstGeom>
        </p:spPr>
        <p:txBody>
          <a:bodyPr vert="horz" anchor="ctr">
            <a:no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grpSp>
        <p:nvGrpSpPr>
          <p:cNvPr id="21" name="Group 20"/>
          <p:cNvGrpSpPr/>
          <p:nvPr/>
        </p:nvGrpSpPr>
        <p:grpSpPr>
          <a:xfrm>
            <a:off x="4191000" y="6096000"/>
            <a:ext cx="762000" cy="762000"/>
            <a:chOff x="1143000" y="228600"/>
            <a:chExt cx="762000" cy="762000"/>
          </a:xfrm>
        </p:grpSpPr>
        <p:sp>
          <p:nvSpPr>
            <p:cNvPr id="24" name="Oval 23"/>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Oval 24"/>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6" name="Picture 25" descr="NPAIHBtransparent.gif"/>
            <p:cNvPicPr>
              <a:picLocks noChangeAspect="1"/>
            </p:cNvPicPr>
            <p:nvPr userDrawn="1"/>
          </p:nvPicPr>
          <p:blipFill>
            <a:blip r:embed="rId14"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9" r:id="rId12"/>
  </p:sldLayoutIdLst>
  <p:txStyles>
    <p:titleStyle>
      <a:lvl1pPr algn="ctr" rtl="0" eaLnBrk="1" latinLnBrk="0" hangingPunct="1">
        <a:spcBef>
          <a:spcPct val="0"/>
        </a:spcBef>
        <a:buNone/>
        <a:defRPr kumimoji="0" sz="44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1"/>
          <p:cNvSpPr>
            <a:spLocks noGrp="1" noChangeArrowheads="1"/>
          </p:cNvSpPr>
          <p:nvPr>
            <p:ph type="body" idx="1"/>
          </p:nvPr>
        </p:nvSpPr>
        <p:spPr bwMode="auto">
          <a:xfrm>
            <a:off x="457200" y="16002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 Second level</a:t>
            </a:r>
          </a:p>
          <a:p>
            <a:pPr lvl="2"/>
            <a:r>
              <a:rPr lang="en-US" smtClean="0"/>
              <a:t> Third level</a:t>
            </a:r>
          </a:p>
          <a:p>
            <a:pPr lvl="3"/>
            <a:r>
              <a:rPr lang="en-US" smtClean="0"/>
              <a:t> Fourth level</a:t>
            </a:r>
          </a:p>
          <a:p>
            <a:pPr lvl="4"/>
            <a:r>
              <a:rPr lang="en-US" smtClean="0"/>
              <a:t> Fifth level</a:t>
            </a:r>
          </a:p>
        </p:txBody>
      </p:sp>
      <p:sp>
        <p:nvSpPr>
          <p:cNvPr id="1027"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5" name="Rectangle 5"/>
          <p:cNvSpPr>
            <a:spLocks noGrp="1" noChangeArrowheads="1"/>
          </p:cNvSpPr>
          <p:nvPr>
            <p:ph type="ftr" sz="quarter" idx="3"/>
          </p:nvPr>
        </p:nvSpPr>
        <p:spPr bwMode="auto">
          <a:xfrm>
            <a:off x="2667000" y="6461125"/>
            <a:ext cx="38100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800000"/>
                </a:solidFill>
                <a:latin typeface="Gill Sans MT" pitchFamily="34" charset="0"/>
              </a:defRPr>
            </a:lvl1pPr>
          </a:lstStyle>
          <a:p>
            <a:pPr fontAlgn="base">
              <a:spcBef>
                <a:spcPct val="0"/>
              </a:spcBef>
              <a:spcAft>
                <a:spcPct val="0"/>
              </a:spcAft>
              <a:defRPr/>
            </a:pPr>
            <a:r>
              <a:rPr lang="en-US"/>
              <a:t>Northwest Portland Area Indian Health Board</a:t>
            </a:r>
          </a:p>
        </p:txBody>
      </p:sp>
      <p:sp>
        <p:nvSpPr>
          <p:cNvPr id="66" name="Rectangle 4"/>
          <p:cNvSpPr>
            <a:spLocks noGrp="1" noChangeArrowheads="1"/>
          </p:cNvSpPr>
          <p:nvPr>
            <p:ph type="dt" sz="half" idx="2"/>
          </p:nvPr>
        </p:nvSpPr>
        <p:spPr bwMode="auto">
          <a:xfrm>
            <a:off x="457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800000"/>
                </a:solidFill>
                <a:latin typeface="Gill Sans MT" pitchFamily="34" charset="0"/>
              </a:defRPr>
            </a:lvl1pPr>
          </a:lstStyle>
          <a:p>
            <a:pPr fontAlgn="base">
              <a:spcBef>
                <a:spcPct val="0"/>
              </a:spcBef>
              <a:spcAft>
                <a:spcPct val="0"/>
              </a:spcAft>
              <a:defRPr/>
            </a:pPr>
            <a:fld id="{11B48FDB-D342-4F06-80C3-CC7634C7F97A}" type="datetime1">
              <a:rPr lang="en-US"/>
              <a:pPr fontAlgn="base">
                <a:spcBef>
                  <a:spcPct val="0"/>
                </a:spcBef>
                <a:spcAft>
                  <a:spcPct val="0"/>
                </a:spcAft>
                <a:defRPr/>
              </a:pPr>
              <a:t>4/11/2013</a:t>
            </a:fld>
            <a:endParaRPr lang="en-US" dirty="0"/>
          </a:p>
        </p:txBody>
      </p:sp>
      <p:sp>
        <p:nvSpPr>
          <p:cNvPr id="67" name="Rectangle 6"/>
          <p:cNvSpPr>
            <a:spLocks noGrp="1" noChangeArrowheads="1"/>
          </p:cNvSpPr>
          <p:nvPr>
            <p:ph type="sldNum" sz="quarter" idx="4"/>
          </p:nvPr>
        </p:nvSpPr>
        <p:spPr bwMode="auto">
          <a:xfrm>
            <a:off x="6553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800000"/>
                </a:solidFill>
                <a:latin typeface="Georgia" pitchFamily="18" charset="0"/>
              </a:defRPr>
            </a:lvl1pPr>
          </a:lstStyle>
          <a:p>
            <a:pPr fontAlgn="base">
              <a:spcBef>
                <a:spcPct val="0"/>
              </a:spcBef>
              <a:spcAft>
                <a:spcPct val="0"/>
              </a:spcAft>
              <a:defRPr/>
            </a:pPr>
            <a:fld id="{7AD814E6-D563-43F1-AFB9-B14F28545724}"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354427453"/>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Lst>
  <p:hf hdr="0"/>
  <p:txStyles>
    <p:titleStyle>
      <a:lvl1pPr algn="l" rtl="0" eaLnBrk="1" fontAlgn="base" hangingPunct="1">
        <a:spcBef>
          <a:spcPct val="0"/>
        </a:spcBef>
        <a:spcAft>
          <a:spcPct val="0"/>
        </a:spcAft>
        <a:defRPr sz="4000">
          <a:solidFill>
            <a:srgbClr val="990000"/>
          </a:solidFill>
          <a:latin typeface="Georgia" pitchFamily="18" charset="0"/>
          <a:ea typeface="+mj-ea"/>
          <a:cs typeface="+mj-cs"/>
        </a:defRPr>
      </a:lvl1pPr>
      <a:lvl2pPr algn="l" rtl="0" eaLnBrk="1" fontAlgn="base" hangingPunct="1">
        <a:spcBef>
          <a:spcPct val="0"/>
        </a:spcBef>
        <a:spcAft>
          <a:spcPct val="0"/>
        </a:spcAft>
        <a:defRPr sz="4000">
          <a:solidFill>
            <a:srgbClr val="990000"/>
          </a:solidFill>
          <a:latin typeface="Georgia" pitchFamily="18" charset="0"/>
        </a:defRPr>
      </a:lvl2pPr>
      <a:lvl3pPr algn="l" rtl="0" eaLnBrk="1" fontAlgn="base" hangingPunct="1">
        <a:spcBef>
          <a:spcPct val="0"/>
        </a:spcBef>
        <a:spcAft>
          <a:spcPct val="0"/>
        </a:spcAft>
        <a:defRPr sz="4000">
          <a:solidFill>
            <a:srgbClr val="990000"/>
          </a:solidFill>
          <a:latin typeface="Georgia" pitchFamily="18" charset="0"/>
        </a:defRPr>
      </a:lvl3pPr>
      <a:lvl4pPr algn="l" rtl="0" eaLnBrk="1" fontAlgn="base" hangingPunct="1">
        <a:spcBef>
          <a:spcPct val="0"/>
        </a:spcBef>
        <a:spcAft>
          <a:spcPct val="0"/>
        </a:spcAft>
        <a:defRPr sz="4000">
          <a:solidFill>
            <a:srgbClr val="990000"/>
          </a:solidFill>
          <a:latin typeface="Georgia" pitchFamily="18" charset="0"/>
        </a:defRPr>
      </a:lvl4pPr>
      <a:lvl5pPr algn="l" rtl="0" eaLnBrk="1" fontAlgn="base" hangingPunct="1">
        <a:spcBef>
          <a:spcPct val="0"/>
        </a:spcBef>
        <a:spcAft>
          <a:spcPct val="0"/>
        </a:spcAft>
        <a:defRPr sz="4000">
          <a:solidFill>
            <a:srgbClr val="990000"/>
          </a:solidFill>
          <a:latin typeface="Georgia" pitchFamily="18" charset="0"/>
        </a:defRPr>
      </a:lvl5pPr>
      <a:lvl6pPr marL="457200" algn="ctr" rtl="0" eaLnBrk="1" fontAlgn="base" hangingPunct="1">
        <a:spcBef>
          <a:spcPct val="0"/>
        </a:spcBef>
        <a:spcAft>
          <a:spcPct val="0"/>
        </a:spcAft>
        <a:defRPr sz="4400" u="sng">
          <a:solidFill>
            <a:srgbClr val="990000"/>
          </a:solidFill>
          <a:latin typeface="Arial Black" pitchFamily="34" charset="0"/>
        </a:defRPr>
      </a:lvl6pPr>
      <a:lvl7pPr marL="914400" algn="ctr" rtl="0" eaLnBrk="1" fontAlgn="base" hangingPunct="1">
        <a:spcBef>
          <a:spcPct val="0"/>
        </a:spcBef>
        <a:spcAft>
          <a:spcPct val="0"/>
        </a:spcAft>
        <a:defRPr sz="4400" u="sng">
          <a:solidFill>
            <a:srgbClr val="990000"/>
          </a:solidFill>
          <a:latin typeface="Arial Black" pitchFamily="34" charset="0"/>
        </a:defRPr>
      </a:lvl7pPr>
      <a:lvl8pPr marL="1371600" algn="ctr" rtl="0" eaLnBrk="1" fontAlgn="base" hangingPunct="1">
        <a:spcBef>
          <a:spcPct val="0"/>
        </a:spcBef>
        <a:spcAft>
          <a:spcPct val="0"/>
        </a:spcAft>
        <a:defRPr sz="4400" u="sng">
          <a:solidFill>
            <a:srgbClr val="990000"/>
          </a:solidFill>
          <a:latin typeface="Arial Black" pitchFamily="34" charset="0"/>
        </a:defRPr>
      </a:lvl8pPr>
      <a:lvl9pPr marL="1828800" algn="ctr" rtl="0" eaLnBrk="1" fontAlgn="base" hangingPunct="1">
        <a:spcBef>
          <a:spcPct val="0"/>
        </a:spcBef>
        <a:spcAft>
          <a:spcPct val="0"/>
        </a:spcAft>
        <a:defRPr sz="4400" u="sng">
          <a:solidFill>
            <a:srgbClr val="990000"/>
          </a:solidFill>
          <a:latin typeface="Arial Black" pitchFamily="34" charset="0"/>
        </a:defRPr>
      </a:lvl9pPr>
    </p:titleStyle>
    <p:bodyStyle>
      <a:lvl1pPr marL="342900" indent="-342900" algn="l" rtl="0" eaLnBrk="1" fontAlgn="base" hangingPunct="1">
        <a:spcBef>
          <a:spcPct val="20000"/>
        </a:spcBef>
        <a:spcAft>
          <a:spcPct val="0"/>
        </a:spcAft>
        <a:buClr>
          <a:srgbClr val="715C29"/>
        </a:buClr>
        <a:buSzPct val="95000"/>
        <a:buFont typeface="Arial" charset="0"/>
        <a:buChar char="•"/>
        <a:defRPr sz="3600">
          <a:solidFill>
            <a:schemeClr val="tx1"/>
          </a:solidFill>
          <a:latin typeface="Trebuchet MS" pitchFamily="34" charset="0"/>
          <a:ea typeface="+mn-ea"/>
          <a:cs typeface="+mn-cs"/>
        </a:defRPr>
      </a:lvl1pPr>
      <a:lvl2pPr marL="742950" indent="-285750" algn="l" rtl="0" eaLnBrk="1" fontAlgn="base" hangingPunct="1">
        <a:spcBef>
          <a:spcPct val="20000"/>
        </a:spcBef>
        <a:spcAft>
          <a:spcPct val="0"/>
        </a:spcAft>
        <a:buClr>
          <a:srgbClr val="008080"/>
        </a:buClr>
        <a:buSzPct val="100000"/>
        <a:buFont typeface="Wingdings" pitchFamily="2" charset="2"/>
        <a:buChar char="§"/>
        <a:defRPr lang="en-US" sz="3400" dirty="0">
          <a:solidFill>
            <a:schemeClr val="tx1"/>
          </a:solidFill>
          <a:latin typeface="Trebuchet MS" pitchFamily="34" charset="0"/>
        </a:defRPr>
      </a:lvl2pPr>
      <a:lvl3pPr marL="1143000" indent="-228600" algn="l" rtl="0" eaLnBrk="1" fontAlgn="base" hangingPunct="1">
        <a:spcBef>
          <a:spcPct val="20000"/>
        </a:spcBef>
        <a:spcAft>
          <a:spcPct val="0"/>
        </a:spcAft>
        <a:buClr>
          <a:srgbClr val="B40000"/>
        </a:buClr>
        <a:buSzPct val="100000"/>
        <a:buFont typeface="Arial" charset="0"/>
        <a:buChar char="•"/>
        <a:defRPr sz="2800">
          <a:solidFill>
            <a:schemeClr val="tx1"/>
          </a:solidFill>
          <a:latin typeface="Trebuchet MS" pitchFamily="34" charset="0"/>
        </a:defRPr>
      </a:lvl3pPr>
      <a:lvl4pPr marL="1600200" indent="-228600" algn="l" rtl="0" eaLnBrk="1" fontAlgn="base" hangingPunct="1">
        <a:spcBef>
          <a:spcPct val="20000"/>
        </a:spcBef>
        <a:spcAft>
          <a:spcPct val="0"/>
        </a:spcAft>
        <a:buClr>
          <a:srgbClr val="644646"/>
        </a:buClr>
        <a:buSzPct val="100000"/>
        <a:buFont typeface="Trebuchet MS" pitchFamily="34" charset="0"/>
        <a:buChar char="—"/>
        <a:defRPr sz="2800" i="1">
          <a:solidFill>
            <a:schemeClr val="tx1"/>
          </a:solidFill>
          <a:latin typeface="Trebuchet MS" pitchFamily="34" charset="0"/>
        </a:defRPr>
      </a:lvl4pPr>
      <a:lvl5pPr marL="2057400" indent="-228600" algn="l" rtl="0" eaLnBrk="1" fontAlgn="base" hangingPunct="1">
        <a:spcBef>
          <a:spcPct val="20000"/>
        </a:spcBef>
        <a:spcAft>
          <a:spcPct val="0"/>
        </a:spcAft>
        <a:buFont typeface="Trebuchet MS" pitchFamily="34" charset="0"/>
        <a:buChar char="—"/>
        <a:defRPr sz="2400" i="1">
          <a:solidFill>
            <a:schemeClr val="tx1"/>
          </a:solidFill>
          <a:latin typeface="Trebuchet MS" pitchFamily="34" charset="0"/>
        </a:defRPr>
      </a:lvl5pPr>
      <a:lvl6pPr marL="2514600" indent="-228600" algn="l" rtl="0" eaLnBrk="1" fontAlgn="base" hangingPunct="1">
        <a:spcBef>
          <a:spcPct val="20000"/>
        </a:spcBef>
        <a:spcAft>
          <a:spcPct val="0"/>
        </a:spcAft>
        <a:buBlip>
          <a:blip r:embed="rId14"/>
        </a:buBlip>
        <a:defRPr sz="3200" i="1">
          <a:solidFill>
            <a:schemeClr val="tx1"/>
          </a:solidFill>
          <a:latin typeface="+mn-lt"/>
        </a:defRPr>
      </a:lvl6pPr>
      <a:lvl7pPr marL="2971800" indent="-228600" algn="l" rtl="0" eaLnBrk="1" fontAlgn="base" hangingPunct="1">
        <a:spcBef>
          <a:spcPct val="20000"/>
        </a:spcBef>
        <a:spcAft>
          <a:spcPct val="0"/>
        </a:spcAft>
        <a:buBlip>
          <a:blip r:embed="rId14"/>
        </a:buBlip>
        <a:defRPr sz="3200" i="1">
          <a:solidFill>
            <a:schemeClr val="tx1"/>
          </a:solidFill>
          <a:latin typeface="+mn-lt"/>
        </a:defRPr>
      </a:lvl7pPr>
      <a:lvl8pPr marL="3429000" indent="-228600" algn="l" rtl="0" eaLnBrk="1" fontAlgn="base" hangingPunct="1">
        <a:spcBef>
          <a:spcPct val="20000"/>
        </a:spcBef>
        <a:spcAft>
          <a:spcPct val="0"/>
        </a:spcAft>
        <a:buBlip>
          <a:blip r:embed="rId14"/>
        </a:buBlip>
        <a:defRPr sz="3200" i="1">
          <a:solidFill>
            <a:schemeClr val="tx1"/>
          </a:solidFill>
          <a:latin typeface="+mn-lt"/>
        </a:defRPr>
      </a:lvl8pPr>
      <a:lvl9pPr marL="3886200" indent="-228600" algn="l" rtl="0" eaLnBrk="1" fontAlgn="base" hangingPunct="1">
        <a:spcBef>
          <a:spcPct val="20000"/>
        </a:spcBef>
        <a:spcAft>
          <a:spcPct val="0"/>
        </a:spcAft>
        <a:buBlip>
          <a:blip r:embed="rId14"/>
        </a:buBlip>
        <a:defRPr sz="3200" i="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6.xml"/><Relationship Id="rId7" Type="http://schemas.openxmlformats.org/officeDocument/2006/relationships/diagramQuickStyle" Target="../diagrams/quickStyle1.xml"/><Relationship Id="rId2" Type="http://schemas.openxmlformats.org/officeDocument/2006/relationships/slideLayout" Target="../slideLayouts/slideLayout14.xml"/><Relationship Id="rId1" Type="http://schemas.openxmlformats.org/officeDocument/2006/relationships/tags" Target="../tags/tag18.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9.jpeg"/><Relationship Id="rId9" Type="http://schemas.microsoft.com/office/2007/relationships/diagramDrawing" Target="../diagrams/drawing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hyperlink" Target="mailto:agaston@npaihb.org" TargetMode="External"/><Relationship Id="rId3" Type="http://schemas.openxmlformats.org/officeDocument/2006/relationships/notesSlide" Target="../notesSlides/notesSlide18.xml"/><Relationship Id="rId7" Type="http://schemas.openxmlformats.org/officeDocument/2006/relationships/hyperlink" Target="mailto:wgardner@npaihb.org" TargetMode="External"/><Relationship Id="rId2" Type="http://schemas.openxmlformats.org/officeDocument/2006/relationships/slideLayout" Target="../slideLayouts/slideLayout8.xml"/><Relationship Id="rId1" Type="http://schemas.openxmlformats.org/officeDocument/2006/relationships/tags" Target="../tags/tag19.xml"/><Relationship Id="rId6" Type="http://schemas.openxmlformats.org/officeDocument/2006/relationships/hyperlink" Target="mailto:jleston@npaihb.org" TargetMode="External"/><Relationship Id="rId5" Type="http://schemas.openxmlformats.org/officeDocument/2006/relationships/hyperlink" Target="mailto:ccaughlan@npaihb.org" TargetMode="External"/><Relationship Id="rId4" Type="http://schemas.openxmlformats.org/officeDocument/2006/relationships/hyperlink" Target="mailto:scraig@npaihb.org" TargetMode="External"/><Relationship Id="rId9" Type="http://schemas.openxmlformats.org/officeDocument/2006/relationships/hyperlink" Target="mailto:dstephens@npaihb.org"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17.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3505200"/>
            <a:ext cx="8686800" cy="1447800"/>
          </a:xfrm>
        </p:spPr>
        <p:txBody>
          <a:bodyPr>
            <a:noAutofit/>
          </a:bodyPr>
          <a:lstStyle/>
          <a:p>
            <a:r>
              <a:rPr lang="en-US" sz="2800" dirty="0" smtClean="0"/>
              <a:t>Northwest Portland area </a:t>
            </a:r>
          </a:p>
          <a:p>
            <a:r>
              <a:rPr lang="en-US" sz="2800" dirty="0" smtClean="0"/>
              <a:t>Indian health board </a:t>
            </a:r>
          </a:p>
          <a:p>
            <a:endParaRPr lang="en-US" sz="2800" dirty="0"/>
          </a:p>
          <a:p>
            <a:r>
              <a:rPr lang="en-US" sz="2800" dirty="0" smtClean="0">
                <a:solidFill>
                  <a:schemeClr val="accent4">
                    <a:lumMod val="75000"/>
                  </a:schemeClr>
                </a:solidFill>
              </a:rPr>
              <a:t>April 2013</a:t>
            </a:r>
            <a:endParaRPr lang="en-US" sz="1800" dirty="0">
              <a:solidFill>
                <a:schemeClr val="accent4">
                  <a:lumMod val="75000"/>
                </a:schemeClr>
              </a:solidFill>
            </a:endParaRPr>
          </a:p>
        </p:txBody>
      </p:sp>
      <p:sp>
        <p:nvSpPr>
          <p:cNvPr id="3" name="Title 2"/>
          <p:cNvSpPr>
            <a:spLocks noGrp="1"/>
          </p:cNvSpPr>
          <p:nvPr>
            <p:ph type="ctrTitle"/>
          </p:nvPr>
        </p:nvSpPr>
        <p:spPr/>
        <p:txBody>
          <a:bodyPr/>
          <a:lstStyle/>
          <a:p>
            <a:r>
              <a:rPr lang="en-US" sz="6000" b="1" dirty="0" smtClean="0">
                <a:solidFill>
                  <a:schemeClr val="accent1">
                    <a:lumMod val="75000"/>
                  </a:schemeClr>
                </a:solidFill>
              </a:rPr>
              <a:t>Project Red Talon</a:t>
            </a:r>
            <a:endParaRPr lang="en-US" sz="6000" dirty="0">
              <a:solidFill>
                <a:schemeClr val="accent1">
                  <a:lumMod val="75000"/>
                </a:schemeClr>
              </a:solidFill>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solidFill>
                  <a:schemeClr val="accent5">
                    <a:lumMod val="75000"/>
                  </a:schemeClr>
                </a:solidFill>
              </a:rPr>
              <a:t>Mission</a:t>
            </a:r>
            <a:endParaRPr lang="en-US" sz="6600" dirty="0">
              <a:solidFill>
                <a:schemeClr val="accent5">
                  <a:lumMod val="75000"/>
                </a:schemeClr>
              </a:solidFill>
            </a:endParaRPr>
          </a:p>
        </p:txBody>
      </p:sp>
      <p:sp>
        <p:nvSpPr>
          <p:cNvPr id="3" name="Text Placeholder 2"/>
          <p:cNvSpPr>
            <a:spLocks noGrp="1"/>
          </p:cNvSpPr>
          <p:nvPr>
            <p:ph type="body" idx="1"/>
          </p:nvPr>
        </p:nvSpPr>
        <p:spPr>
          <a:xfrm>
            <a:off x="381000" y="1676400"/>
            <a:ext cx="8534400" cy="4599432"/>
          </a:xfrm>
        </p:spPr>
        <p:txBody>
          <a:bodyPr>
            <a:noAutofit/>
          </a:bodyPr>
          <a:lstStyle/>
          <a:p>
            <a:pPr marL="0" indent="0">
              <a:buNone/>
            </a:pPr>
            <a:r>
              <a:rPr lang="en-US" sz="3600" dirty="0" smtClean="0"/>
              <a:t>To </a:t>
            </a:r>
            <a:r>
              <a:rPr lang="en-US" sz="3600" dirty="0"/>
              <a:t>encourage Native adolescents in the Pacific Northwest to realize their full potential for health and development, </a:t>
            </a:r>
            <a:endParaRPr lang="en-US" sz="3600" dirty="0" smtClean="0"/>
          </a:p>
          <a:p>
            <a:pPr marL="0" indent="0">
              <a:buNone/>
            </a:pPr>
            <a:r>
              <a:rPr lang="en-US" sz="3600" dirty="0" smtClean="0"/>
              <a:t>and </a:t>
            </a:r>
            <a:r>
              <a:rPr lang="en-US" sz="3600" dirty="0"/>
              <a:t>to enhance tribal capacity to promote adolescent health, safety, and well-being using culturally-appropriate policies and programs. </a:t>
            </a:r>
          </a:p>
        </p:txBody>
      </p:sp>
    </p:spTree>
    <p:custDataLst>
      <p:tags r:id="rId1"/>
    </p:custDataLst>
    <p:extLst>
      <p:ext uri="{BB962C8B-B14F-4D97-AF65-F5344CB8AC3E}">
        <p14:creationId xmlns:p14="http://schemas.microsoft.com/office/powerpoint/2010/main" val="3869194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i="1" dirty="0" smtClean="0">
                <a:solidFill>
                  <a:schemeClr val="tx2">
                    <a:lumMod val="75000"/>
                  </a:schemeClr>
                </a:solidFill>
              </a:rPr>
              <a:t>Guiding Principles </a:t>
            </a:r>
            <a:endParaRPr lang="en-US" sz="6600" i="1" dirty="0">
              <a:solidFill>
                <a:schemeClr val="tx2">
                  <a:lumMod val="75000"/>
                </a:schemeClr>
              </a:solidFill>
            </a:endParaRPr>
          </a:p>
        </p:txBody>
      </p:sp>
      <p:sp>
        <p:nvSpPr>
          <p:cNvPr id="3" name="Text Placeholder 2"/>
          <p:cNvSpPr>
            <a:spLocks noGrp="1"/>
          </p:cNvSpPr>
          <p:nvPr>
            <p:ph type="body" idx="1"/>
          </p:nvPr>
        </p:nvSpPr>
        <p:spPr>
          <a:xfrm>
            <a:off x="381000" y="1725168"/>
            <a:ext cx="8534400" cy="4599432"/>
          </a:xfrm>
        </p:spPr>
        <p:txBody>
          <a:bodyPr>
            <a:noAutofit/>
          </a:bodyPr>
          <a:lstStyle/>
          <a:p>
            <a:pPr>
              <a:spcAft>
                <a:spcPts val="600"/>
              </a:spcAft>
            </a:pPr>
            <a:r>
              <a:rPr lang="en-US" sz="3600" dirty="0"/>
              <a:t>Holistic </a:t>
            </a:r>
            <a:r>
              <a:rPr lang="en-US" sz="2000" dirty="0"/>
              <a:t>(physical, emotional, social and spiritual health</a:t>
            </a:r>
            <a:r>
              <a:rPr lang="en-US" sz="2000" dirty="0" smtClean="0"/>
              <a:t>)</a:t>
            </a:r>
            <a:endParaRPr lang="en-US" sz="3600" dirty="0" smtClean="0"/>
          </a:p>
          <a:p>
            <a:pPr>
              <a:spcAft>
                <a:spcPts val="600"/>
              </a:spcAft>
            </a:pPr>
            <a:r>
              <a:rPr lang="en-US" sz="3600" i="1" dirty="0" smtClean="0">
                <a:solidFill>
                  <a:srgbClr val="0070C0"/>
                </a:solidFill>
              </a:rPr>
              <a:t>Honoring the Past </a:t>
            </a:r>
          </a:p>
          <a:p>
            <a:pPr>
              <a:spcAft>
                <a:spcPts val="600"/>
              </a:spcAft>
            </a:pPr>
            <a:r>
              <a:rPr lang="en-US" sz="3600" dirty="0" smtClean="0"/>
              <a:t>Youth-driven</a:t>
            </a:r>
            <a:endParaRPr lang="en-US" sz="3600" dirty="0"/>
          </a:p>
          <a:p>
            <a:pPr>
              <a:spcAft>
                <a:spcPts val="600"/>
              </a:spcAft>
            </a:pPr>
            <a:r>
              <a:rPr lang="en-US" sz="3600" dirty="0" smtClean="0"/>
              <a:t>Culturally-appropriate</a:t>
            </a:r>
          </a:p>
          <a:p>
            <a:pPr>
              <a:spcAft>
                <a:spcPts val="600"/>
              </a:spcAft>
            </a:pPr>
            <a:r>
              <a:rPr lang="en-US" sz="3600" dirty="0"/>
              <a:t>Prevention-focused</a:t>
            </a:r>
          </a:p>
          <a:p>
            <a:pPr marL="0" indent="0">
              <a:spcAft>
                <a:spcPts val="600"/>
              </a:spcAft>
              <a:buNone/>
            </a:pPr>
            <a:endParaRPr lang="en-US" sz="3600" dirty="0"/>
          </a:p>
        </p:txBody>
      </p:sp>
      <p:pic>
        <p:nvPicPr>
          <p:cNvPr id="263172" name="Picture 4" descr="https://encrypted-tbn0.gstatic.com/images?q=tbn:ANd9GcQoBzNZ4WArSLwiDs37bIphswg8j1qPVnFHjFlE3j-u3iEQ1F-r6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2991" y="2619374"/>
            <a:ext cx="1781175" cy="256222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6805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
            </a:r>
            <a:br>
              <a:rPr lang="en-US" i="1" dirty="0" smtClean="0"/>
            </a:br>
            <a:r>
              <a:rPr lang="en-US" sz="5400" i="1" dirty="0" smtClean="0"/>
              <a:t>Honoring </a:t>
            </a:r>
            <a:r>
              <a:rPr lang="en-US" sz="5400" i="1" dirty="0"/>
              <a:t>the Past </a:t>
            </a:r>
            <a:br>
              <a:rPr lang="en-US" sz="5400" i="1" dirty="0"/>
            </a:br>
            <a:endParaRPr lang="en-US" sz="5400" dirty="0"/>
          </a:p>
        </p:txBody>
      </p:sp>
      <p:pic>
        <p:nvPicPr>
          <p:cNvPr id="264194" name="Picture 2" descr="http://www.7genfund.org/sites/default/files/styles/large/public/photo-gallery/1-10-13/CJ-2012.JPG?itok=3VGb3ll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447800"/>
            <a:ext cx="6868487"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5399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
            </a:r>
            <a:br>
              <a:rPr lang="en-US" i="1" dirty="0" smtClean="0"/>
            </a:br>
            <a:r>
              <a:rPr lang="en-US" sz="5400" i="1" dirty="0" smtClean="0"/>
              <a:t>Honoring </a:t>
            </a:r>
            <a:r>
              <a:rPr lang="en-US" sz="5400" i="1" dirty="0"/>
              <a:t>the Past </a:t>
            </a:r>
            <a:br>
              <a:rPr lang="en-US" sz="5400" i="1" dirty="0"/>
            </a:br>
            <a:endParaRPr lang="en-US" sz="5400" dirty="0"/>
          </a:p>
        </p:txBody>
      </p:sp>
      <p:sp>
        <p:nvSpPr>
          <p:cNvPr id="3" name="Text Placeholder 2"/>
          <p:cNvSpPr>
            <a:spLocks noGrp="1"/>
          </p:cNvSpPr>
          <p:nvPr>
            <p:ph type="body" idx="1"/>
          </p:nvPr>
        </p:nvSpPr>
        <p:spPr/>
        <p:txBody>
          <a:bodyPr>
            <a:normAutofit fontScale="92500"/>
          </a:bodyPr>
          <a:lstStyle/>
          <a:p>
            <a:pPr marL="0" indent="0">
              <a:buNone/>
            </a:pPr>
            <a:r>
              <a:rPr lang="en-US" sz="2800" b="1" dirty="0"/>
              <a:t>Honoring the Past. </a:t>
            </a:r>
            <a:r>
              <a:rPr lang="en-US" sz="2800" dirty="0"/>
              <a:t>We envision our seventh generation living in communities that are blessed with good health- unencumbered by healthcare disparities and violence. To achieve this vision, our young people must be taught their traditions, and programmatic initiatives must incorporate cultural values that will sustain and heal our communities.  Through honoring our past, learning our traditions, and encouraging youth-elder engagement, we believe that young people will learn the values that will help them keep steady the fine balance required of a healthy and happy life. </a:t>
            </a:r>
          </a:p>
          <a:p>
            <a:endParaRPr lang="en-US" dirty="0"/>
          </a:p>
        </p:txBody>
      </p:sp>
    </p:spTree>
    <p:extLst>
      <p:ext uri="{BB962C8B-B14F-4D97-AF65-F5344CB8AC3E}">
        <p14:creationId xmlns:p14="http://schemas.microsoft.com/office/powerpoint/2010/main" val="28302991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dirty="0" smtClean="0">
                <a:solidFill>
                  <a:srgbClr val="0070C0"/>
                </a:solidFill>
              </a:rPr>
              <a:t>Mind</a:t>
            </a:r>
            <a:r>
              <a:rPr lang="en-US" sz="3800" dirty="0" smtClean="0">
                <a:solidFill>
                  <a:schemeClr val="accent5">
                    <a:lumMod val="50000"/>
                  </a:schemeClr>
                </a:solidFill>
              </a:rPr>
              <a:t> Body </a:t>
            </a:r>
            <a:r>
              <a:rPr lang="en-US" sz="3800" dirty="0" smtClean="0">
                <a:solidFill>
                  <a:schemeClr val="accent6">
                    <a:lumMod val="75000"/>
                  </a:schemeClr>
                </a:solidFill>
              </a:rPr>
              <a:t>Emotion</a:t>
            </a:r>
            <a:r>
              <a:rPr lang="en-US" sz="3800" dirty="0" smtClean="0">
                <a:solidFill>
                  <a:schemeClr val="accent5">
                    <a:lumMod val="50000"/>
                  </a:schemeClr>
                </a:solidFill>
              </a:rPr>
              <a:t> Spirit </a:t>
            </a:r>
            <a:r>
              <a:rPr lang="en-US" sz="3800" dirty="0" smtClean="0">
                <a:solidFill>
                  <a:srgbClr val="C00000"/>
                </a:solidFill>
              </a:rPr>
              <a:t>Community</a:t>
            </a:r>
            <a:r>
              <a:rPr lang="en-US" sz="3800" dirty="0" smtClean="0">
                <a:solidFill>
                  <a:schemeClr val="accent5">
                    <a:lumMod val="50000"/>
                  </a:schemeClr>
                </a:solidFill>
              </a:rPr>
              <a:t> </a:t>
            </a:r>
            <a:endParaRPr lang="en-US" sz="3800" dirty="0">
              <a:solidFill>
                <a:schemeClr val="accent5">
                  <a:lumMod val="50000"/>
                </a:schemeClr>
              </a:solidFill>
            </a:endParaRPr>
          </a:p>
        </p:txBody>
      </p:sp>
      <p:sp>
        <p:nvSpPr>
          <p:cNvPr id="3" name="Text Placeholder 2"/>
          <p:cNvSpPr>
            <a:spLocks noGrp="1"/>
          </p:cNvSpPr>
          <p:nvPr>
            <p:ph type="body" idx="1"/>
          </p:nvPr>
        </p:nvSpPr>
        <p:spPr>
          <a:xfrm>
            <a:off x="301752" y="5105400"/>
            <a:ext cx="8534400" cy="1018032"/>
          </a:xfrm>
        </p:spPr>
        <p:txBody>
          <a:bodyPr>
            <a:normAutofit/>
          </a:bodyPr>
          <a:lstStyle/>
          <a:p>
            <a:pPr marL="0" indent="0">
              <a:buNone/>
            </a:pPr>
            <a:r>
              <a:rPr lang="en-US" sz="3500" b="1" dirty="0" smtClean="0">
                <a:solidFill>
                  <a:schemeClr val="accent5">
                    <a:lumMod val="50000"/>
                  </a:schemeClr>
                </a:solidFill>
              </a:rPr>
              <a:t>         Action Plan Areas of Focus… </a:t>
            </a:r>
            <a:endParaRPr lang="en-US" sz="3500" b="1" dirty="0"/>
          </a:p>
          <a:p>
            <a:pPr marL="0" indent="0">
              <a:buNone/>
            </a:pPr>
            <a:endParaRPr lang="en-US" dirty="0"/>
          </a:p>
        </p:txBody>
      </p:sp>
      <p:pic>
        <p:nvPicPr>
          <p:cNvPr id="266242" name="Picture 2" descr="https://encrypted-tbn1.gstatic.com/images?q=tbn:ANd9GcRVcnY5TMfIgh3cl1AP2PfLhggxk1cLvQ5cO6gV8ISPIDA5536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8884" y="1981200"/>
            <a:ext cx="2436828"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021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3">
                                            <p:txEl>
                                              <p:pRg st="0" end="0"/>
                                            </p:txEl>
                                          </p:spTgt>
                                        </p:tgtEl>
                                        <p:attrNameLst>
                                          <p:attrName>style.color</p:attrName>
                                        </p:attrNameLst>
                                      </p:cBhvr>
                                      <p:by>
                                        <p:hsl h="0" s="-12549" l="-25098"/>
                                      </p:by>
                                    </p:animClr>
                                    <p:animClr clrSpc="hsl" dir="cw">
                                      <p:cBhvr>
                                        <p:cTn id="7" dur="500" fill="hold"/>
                                        <p:tgtEl>
                                          <p:spTgt spid="3">
                                            <p:txEl>
                                              <p:pRg st="0" end="0"/>
                                            </p:txEl>
                                          </p:spTgt>
                                        </p:tgtEl>
                                        <p:attrNameLst>
                                          <p:attrName>fillcolor</p:attrName>
                                        </p:attrNameLst>
                                      </p:cBhvr>
                                      <p:by>
                                        <p:hsl h="0" s="-12549" l="-25098"/>
                                      </p:by>
                                    </p:animClr>
                                    <p:animClr clrSpc="hsl" dir="cw">
                                      <p:cBhvr>
                                        <p:cTn id="8" dur="500" fill="hold"/>
                                        <p:tgtEl>
                                          <p:spTgt spid="3">
                                            <p:txEl>
                                              <p:pRg st="0" end="0"/>
                                            </p:txEl>
                                          </p:spTgt>
                                        </p:tgtEl>
                                        <p:attrNameLst>
                                          <p:attrName>stroke.color</p:attrName>
                                        </p:attrNameLst>
                                      </p:cBhvr>
                                      <p:by>
                                        <p:hsl h="0" s="-12549" l="-25098"/>
                                      </p:by>
                                    </p:animClr>
                                    <p:set>
                                      <p:cBhvr>
                                        <p:cTn id="9"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dirty="0"/>
          </a:p>
        </p:txBody>
      </p:sp>
      <p:pic>
        <p:nvPicPr>
          <p:cNvPr id="4" name="Picture 2" descr="N:\Adolescent Health Alliance\We R Native - Photography\NWIYC Photoshoot - Hamilton - April 2012\Richard Edwards\120404-We_R_Native304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2400"/>
            <a:ext cx="9144000" cy="70104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152400" y="152400"/>
            <a:ext cx="8839200" cy="1066800"/>
          </a:xfrm>
          <a:prstGeom prst="rect">
            <a:avLst/>
          </a:prstGeom>
        </p:spPr>
        <p:txBody>
          <a:bodyPr vert="horz" anchor="ctr">
            <a:noAutofit/>
          </a:bodyPr>
          <a:lstStyle>
            <a:lvl1pPr algn="ctr" rtl="0" eaLnBrk="1" latinLnBrk="0" hangingPunct="1">
              <a:spcBef>
                <a:spcPct val="0"/>
              </a:spcBef>
              <a:buNone/>
              <a:defRPr kumimoji="0" sz="4400" kern="1200">
                <a:solidFill>
                  <a:schemeClr val="accent3">
                    <a:shade val="75000"/>
                  </a:schemeClr>
                </a:solidFill>
                <a:latin typeface="+mj-lt"/>
                <a:ea typeface="+mj-ea"/>
                <a:cs typeface="+mj-cs"/>
              </a:defRPr>
            </a:lvl1pPr>
          </a:lstStyle>
          <a:p>
            <a:r>
              <a:rPr lang="en-US" sz="6600" dirty="0" smtClean="0">
                <a:solidFill>
                  <a:schemeClr val="bg1"/>
                </a:solidFill>
              </a:rPr>
              <a:t>Physical Health</a:t>
            </a:r>
            <a:endParaRPr lang="en-US" sz="6600" dirty="0">
              <a:solidFill>
                <a:schemeClr val="bg1"/>
              </a:solidFill>
            </a:endParaRPr>
          </a:p>
        </p:txBody>
      </p:sp>
    </p:spTree>
    <p:extLst>
      <p:ext uri="{BB962C8B-B14F-4D97-AF65-F5344CB8AC3E}">
        <p14:creationId xmlns:p14="http://schemas.microsoft.com/office/powerpoint/2010/main" val="8379378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066800"/>
          </a:xfrm>
        </p:spPr>
        <p:txBody>
          <a:bodyPr/>
          <a:lstStyle/>
          <a:p>
            <a:r>
              <a:rPr lang="en-US" sz="6600" dirty="0" smtClean="0">
                <a:solidFill>
                  <a:schemeClr val="accent5">
                    <a:lumMod val="50000"/>
                  </a:schemeClr>
                </a:solidFill>
              </a:rPr>
              <a:t>Physical Health</a:t>
            </a:r>
            <a:endParaRPr lang="en-US" sz="6600" dirty="0">
              <a:solidFill>
                <a:schemeClr val="accent5">
                  <a:lumMod val="50000"/>
                </a:schemeClr>
              </a:solidFill>
            </a:endParaRPr>
          </a:p>
        </p:txBody>
      </p:sp>
      <p:sp>
        <p:nvSpPr>
          <p:cNvPr id="3" name="Text Placeholder 2"/>
          <p:cNvSpPr>
            <a:spLocks noGrp="1"/>
          </p:cNvSpPr>
          <p:nvPr>
            <p:ph type="body" idx="1"/>
          </p:nvPr>
        </p:nvSpPr>
        <p:spPr>
          <a:xfrm>
            <a:off x="381000" y="1648968"/>
            <a:ext cx="8534400" cy="4599432"/>
          </a:xfrm>
        </p:spPr>
        <p:txBody>
          <a:bodyPr>
            <a:noAutofit/>
          </a:bodyPr>
          <a:lstStyle/>
          <a:p>
            <a:pPr>
              <a:spcAft>
                <a:spcPts val="1200"/>
              </a:spcAft>
            </a:pPr>
            <a:r>
              <a:rPr lang="en-US" sz="3200" dirty="0" smtClean="0"/>
              <a:t>Healthy </a:t>
            </a:r>
            <a:r>
              <a:rPr lang="en-US" sz="3200" dirty="0"/>
              <a:t>Weight &amp; Nutrition </a:t>
            </a:r>
            <a:r>
              <a:rPr lang="en-US" sz="3200" dirty="0" smtClean="0"/>
              <a:t>                     </a:t>
            </a:r>
            <a:r>
              <a:rPr lang="en-US" sz="2400" dirty="0" smtClean="0"/>
              <a:t>(Physical </a:t>
            </a:r>
            <a:r>
              <a:rPr lang="en-US" sz="2400" dirty="0"/>
              <a:t>Activity, </a:t>
            </a:r>
            <a:r>
              <a:rPr lang="en-US" sz="2400" dirty="0" smtClean="0"/>
              <a:t>Nutrition, &amp; </a:t>
            </a:r>
            <a:r>
              <a:rPr lang="en-US" sz="2400" i="1" dirty="0" smtClean="0">
                <a:solidFill>
                  <a:srgbClr val="0070C0"/>
                </a:solidFill>
              </a:rPr>
              <a:t>Positive Body Image</a:t>
            </a:r>
            <a:r>
              <a:rPr lang="en-US" sz="2400" dirty="0" smtClean="0"/>
              <a:t>)</a:t>
            </a:r>
            <a:endParaRPr lang="en-US" sz="2400" dirty="0"/>
          </a:p>
          <a:p>
            <a:pPr>
              <a:spcAft>
                <a:spcPts val="1200"/>
              </a:spcAft>
            </a:pPr>
            <a:r>
              <a:rPr lang="en-US" sz="3200" dirty="0"/>
              <a:t>Substance Use </a:t>
            </a:r>
            <a:r>
              <a:rPr lang="en-US" sz="3200" dirty="0" smtClean="0"/>
              <a:t>                                               </a:t>
            </a:r>
            <a:r>
              <a:rPr lang="en-US" sz="2400" dirty="0" smtClean="0"/>
              <a:t>(Tobacco</a:t>
            </a:r>
            <a:r>
              <a:rPr lang="en-US" sz="2400" dirty="0"/>
              <a:t>, Alcohol, Marijuana, </a:t>
            </a:r>
            <a:r>
              <a:rPr lang="en-US" sz="2400" dirty="0" smtClean="0"/>
              <a:t>&amp; Other Drugs) </a:t>
            </a:r>
            <a:endParaRPr lang="en-US" sz="2400" dirty="0"/>
          </a:p>
          <a:p>
            <a:pPr>
              <a:spcAft>
                <a:spcPts val="1200"/>
              </a:spcAft>
            </a:pPr>
            <a:r>
              <a:rPr lang="en-US" sz="3200" dirty="0"/>
              <a:t>Injury &amp; Violence </a:t>
            </a:r>
            <a:r>
              <a:rPr lang="en-US" sz="3200" dirty="0" smtClean="0"/>
              <a:t>                                                 </a:t>
            </a:r>
            <a:r>
              <a:rPr lang="en-US" sz="2400" kern="100" dirty="0" smtClean="0"/>
              <a:t>(IPV, Car Crashes, Bullying)</a:t>
            </a:r>
            <a:endParaRPr lang="en-US" sz="2400" kern="100" dirty="0"/>
          </a:p>
          <a:p>
            <a:pPr>
              <a:spcAft>
                <a:spcPts val="1200"/>
              </a:spcAft>
            </a:pPr>
            <a:r>
              <a:rPr lang="en-US" sz="3200" dirty="0"/>
              <a:t>Sexual Health </a:t>
            </a:r>
            <a:r>
              <a:rPr lang="en-US" sz="3200" dirty="0" smtClean="0"/>
              <a:t>                                                      </a:t>
            </a:r>
            <a:r>
              <a:rPr lang="en-US" sz="2400" dirty="0" smtClean="0"/>
              <a:t>(STDs</a:t>
            </a:r>
            <a:r>
              <a:rPr lang="en-US" sz="2400" dirty="0"/>
              <a:t>, HIV, Teen </a:t>
            </a:r>
            <a:r>
              <a:rPr lang="en-US" sz="2400" dirty="0" smtClean="0"/>
              <a:t>Pregnancy)</a:t>
            </a:r>
            <a:endParaRPr lang="en-US" sz="2400" dirty="0"/>
          </a:p>
        </p:txBody>
      </p:sp>
    </p:spTree>
    <p:custDataLst>
      <p:tags r:id="rId1"/>
    </p:custDataLst>
    <p:extLst>
      <p:ext uri="{BB962C8B-B14F-4D97-AF65-F5344CB8AC3E}">
        <p14:creationId xmlns:p14="http://schemas.microsoft.com/office/powerpoint/2010/main" val="20541899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2" descr="N:\Adolescent Health Alliance\We R Native - Photography\NWIYC Photoshoot - Hamilton - April 2012\Thea George-Garcia\120404-We_R_Native045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905000"/>
            <a:ext cx="9144000" cy="1297858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152400" y="152400"/>
            <a:ext cx="8839200" cy="1066800"/>
          </a:xfrm>
          <a:prstGeom prst="rect">
            <a:avLst/>
          </a:prstGeom>
        </p:spPr>
        <p:txBody>
          <a:bodyPr vert="horz" anchor="ctr">
            <a:noAutofit/>
          </a:bodyPr>
          <a:lstStyle>
            <a:lvl1pPr algn="ctr" rtl="0" eaLnBrk="1" latinLnBrk="0" hangingPunct="1">
              <a:spcBef>
                <a:spcPct val="0"/>
              </a:spcBef>
              <a:buNone/>
              <a:defRPr kumimoji="0" sz="4400" kern="1200">
                <a:solidFill>
                  <a:schemeClr val="accent3">
                    <a:shade val="75000"/>
                  </a:schemeClr>
                </a:solidFill>
                <a:latin typeface="+mj-lt"/>
                <a:ea typeface="+mj-ea"/>
                <a:cs typeface="+mj-cs"/>
              </a:defRPr>
            </a:lvl1pPr>
          </a:lstStyle>
          <a:p>
            <a:r>
              <a:rPr lang="en-US" sz="6600" dirty="0" smtClean="0">
                <a:solidFill>
                  <a:schemeClr val="bg1"/>
                </a:solidFill>
              </a:rPr>
              <a:t>Mental Health</a:t>
            </a:r>
            <a:endParaRPr lang="en-US" sz="6600" dirty="0">
              <a:solidFill>
                <a:schemeClr val="bg1"/>
              </a:solidFill>
            </a:endParaRPr>
          </a:p>
        </p:txBody>
      </p:sp>
    </p:spTree>
    <p:extLst>
      <p:ext uri="{BB962C8B-B14F-4D97-AF65-F5344CB8AC3E}">
        <p14:creationId xmlns:p14="http://schemas.microsoft.com/office/powerpoint/2010/main" val="6780015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066800"/>
          </a:xfrm>
        </p:spPr>
        <p:txBody>
          <a:bodyPr/>
          <a:lstStyle/>
          <a:p>
            <a:r>
              <a:rPr lang="en-US" sz="6600" dirty="0" smtClean="0">
                <a:solidFill>
                  <a:schemeClr val="accent5">
                    <a:lumMod val="50000"/>
                  </a:schemeClr>
                </a:solidFill>
              </a:rPr>
              <a:t>Mental Health</a:t>
            </a:r>
            <a:endParaRPr lang="en-US" sz="6600" dirty="0">
              <a:solidFill>
                <a:schemeClr val="accent5">
                  <a:lumMod val="50000"/>
                </a:schemeClr>
              </a:solidFill>
            </a:endParaRPr>
          </a:p>
        </p:txBody>
      </p:sp>
      <p:sp>
        <p:nvSpPr>
          <p:cNvPr id="3" name="Text Placeholder 2"/>
          <p:cNvSpPr>
            <a:spLocks noGrp="1"/>
          </p:cNvSpPr>
          <p:nvPr>
            <p:ph type="body" idx="1"/>
          </p:nvPr>
        </p:nvSpPr>
        <p:spPr>
          <a:xfrm>
            <a:off x="381000" y="1295400"/>
            <a:ext cx="8534400" cy="5029200"/>
          </a:xfrm>
        </p:spPr>
        <p:txBody>
          <a:bodyPr>
            <a:noAutofit/>
          </a:bodyPr>
          <a:lstStyle/>
          <a:p>
            <a:pPr>
              <a:spcAft>
                <a:spcPts val="1200"/>
              </a:spcAft>
            </a:pPr>
            <a:r>
              <a:rPr lang="en-US" sz="2600" i="1" dirty="0" smtClean="0">
                <a:solidFill>
                  <a:srgbClr val="0070C0"/>
                </a:solidFill>
              </a:rPr>
              <a:t>Hurt and Pain                                                              </a:t>
            </a:r>
            <a:r>
              <a:rPr lang="en-US" sz="2400" i="1" dirty="0" smtClean="0">
                <a:solidFill>
                  <a:srgbClr val="0070C0"/>
                </a:solidFill>
              </a:rPr>
              <a:t> (Coping with and thriving after historical, generational, and family trauma) </a:t>
            </a:r>
          </a:p>
          <a:p>
            <a:pPr>
              <a:spcAft>
                <a:spcPts val="1200"/>
              </a:spcAft>
            </a:pPr>
            <a:r>
              <a:rPr lang="en-US" sz="2400" dirty="0"/>
              <a:t>Grief and </a:t>
            </a:r>
            <a:r>
              <a:rPr lang="en-US" sz="2400" dirty="0" smtClean="0"/>
              <a:t>Depression</a:t>
            </a:r>
          </a:p>
          <a:p>
            <a:pPr>
              <a:spcAft>
                <a:spcPts val="1200"/>
              </a:spcAft>
            </a:pPr>
            <a:r>
              <a:rPr lang="en-US" sz="2600" dirty="0" smtClean="0"/>
              <a:t>Aggression and Violence</a:t>
            </a:r>
          </a:p>
          <a:p>
            <a:pPr>
              <a:spcAft>
                <a:spcPts val="1200"/>
              </a:spcAft>
            </a:pPr>
            <a:r>
              <a:rPr lang="en-US" sz="2600" dirty="0" smtClean="0"/>
              <a:t>Self-Harm</a:t>
            </a:r>
          </a:p>
          <a:p>
            <a:pPr>
              <a:spcAft>
                <a:spcPts val="1200"/>
              </a:spcAft>
            </a:pPr>
            <a:r>
              <a:rPr lang="en-US" sz="2600" i="1" dirty="0" smtClean="0">
                <a:solidFill>
                  <a:srgbClr val="0070C0"/>
                </a:solidFill>
              </a:rPr>
              <a:t>Alcohol and Other Drug Abuse</a:t>
            </a:r>
          </a:p>
          <a:p>
            <a:pPr>
              <a:spcAft>
                <a:spcPts val="1200"/>
              </a:spcAft>
            </a:pPr>
            <a:r>
              <a:rPr lang="en-US" sz="2600" i="1" dirty="0" smtClean="0">
                <a:solidFill>
                  <a:srgbClr val="0070C0"/>
                </a:solidFill>
              </a:rPr>
              <a:t>Developing a Positive Self-Image </a:t>
            </a:r>
          </a:p>
          <a:p>
            <a:pPr>
              <a:spcAft>
                <a:spcPts val="1200"/>
              </a:spcAft>
            </a:pPr>
            <a:r>
              <a:rPr lang="en-US" sz="2600" i="1" dirty="0" smtClean="0">
                <a:solidFill>
                  <a:srgbClr val="0070C0"/>
                </a:solidFill>
              </a:rPr>
              <a:t>Eating Disorders </a:t>
            </a:r>
          </a:p>
          <a:p>
            <a:pPr>
              <a:spcAft>
                <a:spcPts val="1200"/>
              </a:spcAft>
            </a:pPr>
            <a:endParaRPr lang="en-US" sz="3600" dirty="0" smtClean="0"/>
          </a:p>
          <a:p>
            <a:pPr>
              <a:spcAft>
                <a:spcPts val="1200"/>
              </a:spcAft>
            </a:pPr>
            <a:endParaRPr lang="en-US" sz="2800" dirty="0"/>
          </a:p>
        </p:txBody>
      </p:sp>
    </p:spTree>
    <p:custDataLst>
      <p:tags r:id="rId1"/>
    </p:custDataLst>
    <p:extLst>
      <p:ext uri="{BB962C8B-B14F-4D97-AF65-F5344CB8AC3E}">
        <p14:creationId xmlns:p14="http://schemas.microsoft.com/office/powerpoint/2010/main" val="35949776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2" descr="N:\Adolescent Health Alliance\We R Native - Photography\Contest Photos - Youth Submissions - March 2012\Anjelica LS Gallegos - 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924" y="-2901778"/>
            <a:ext cx="8855676" cy="13792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152400" y="152400"/>
            <a:ext cx="8839200" cy="1066800"/>
          </a:xfrm>
          <a:prstGeom prst="rect">
            <a:avLst/>
          </a:prstGeom>
          <a:effectLst>
            <a:glow rad="101600">
              <a:schemeClr val="bg1">
                <a:alpha val="60000"/>
              </a:schemeClr>
            </a:glow>
            <a:outerShdw blurRad="63500" sx="102000" sy="102000" algn="ctr" rotWithShape="0">
              <a:prstClr val="black">
                <a:alpha val="40000"/>
              </a:prstClr>
            </a:outerShdw>
          </a:effectLst>
        </p:spPr>
        <p:txBody>
          <a:bodyPr vert="horz" anchor="ctr">
            <a:noAutofit/>
          </a:bodyPr>
          <a:lstStyle>
            <a:lvl1pPr algn="ctr" rtl="0" eaLnBrk="1" latinLnBrk="0" hangingPunct="1">
              <a:spcBef>
                <a:spcPct val="0"/>
              </a:spcBef>
              <a:buNone/>
              <a:defRPr kumimoji="0" sz="4400" kern="1200">
                <a:solidFill>
                  <a:schemeClr val="accent3">
                    <a:shade val="75000"/>
                  </a:schemeClr>
                </a:solidFill>
                <a:latin typeface="+mj-lt"/>
                <a:ea typeface="+mj-ea"/>
                <a:cs typeface="+mj-cs"/>
              </a:defRPr>
            </a:lvl1pPr>
          </a:lstStyle>
          <a:p>
            <a:r>
              <a:rPr lang="en-US" sz="6600" dirty="0" smtClean="0">
                <a:solidFill>
                  <a:schemeClr val="tx1"/>
                </a:solidFill>
              </a:rPr>
              <a:t>Spiritual Health</a:t>
            </a:r>
            <a:endParaRPr lang="en-US" sz="6600" dirty="0">
              <a:solidFill>
                <a:schemeClr val="tx1"/>
              </a:solidFill>
            </a:endParaRPr>
          </a:p>
        </p:txBody>
      </p:sp>
    </p:spTree>
    <p:extLst>
      <p:ext uri="{BB962C8B-B14F-4D97-AF65-F5344CB8AC3E}">
        <p14:creationId xmlns:p14="http://schemas.microsoft.com/office/powerpoint/2010/main" val="2199335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52400" y="76200"/>
            <a:ext cx="8839200" cy="1524000"/>
          </a:xfrm>
        </p:spPr>
        <p:txBody>
          <a:bodyPr anchor="ctr"/>
          <a:lstStyle/>
          <a:p>
            <a:r>
              <a:rPr lang="en-US" sz="3600" b="1" dirty="0" smtClean="0">
                <a:solidFill>
                  <a:schemeClr val="accent1">
                    <a:lumMod val="75000"/>
                  </a:schemeClr>
                </a:solidFill>
              </a:rPr>
              <a:t>NW Tribal Adolescent Health </a:t>
            </a:r>
            <a:br>
              <a:rPr lang="en-US" sz="3600" b="1" dirty="0" smtClean="0">
                <a:solidFill>
                  <a:schemeClr val="accent1">
                    <a:lumMod val="75000"/>
                  </a:schemeClr>
                </a:solidFill>
              </a:rPr>
            </a:br>
            <a:r>
              <a:rPr lang="en-US" sz="3600" b="1" dirty="0" smtClean="0">
                <a:solidFill>
                  <a:schemeClr val="accent1">
                    <a:lumMod val="75000"/>
                  </a:schemeClr>
                </a:solidFill>
              </a:rPr>
              <a:t>Action Plan</a:t>
            </a:r>
            <a:endParaRPr lang="en-US" sz="3600" b="1" dirty="0">
              <a:solidFill>
                <a:schemeClr val="accent1">
                  <a:lumMod val="75000"/>
                </a:schemeClr>
              </a:solidFill>
            </a:endParaRPr>
          </a:p>
        </p:txBody>
      </p:sp>
      <p:pic>
        <p:nvPicPr>
          <p:cNvPr id="24371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40966" t="15606" r="14801" b="23485"/>
          <a:stretch/>
        </p:blipFill>
        <p:spPr bwMode="auto">
          <a:xfrm>
            <a:off x="381000" y="1676400"/>
            <a:ext cx="3591361" cy="27817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371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0765" t="16000" r="15030" b="24549"/>
          <a:stretch/>
        </p:blipFill>
        <p:spPr bwMode="auto">
          <a:xfrm>
            <a:off x="5029200" y="1676400"/>
            <a:ext cx="3677192" cy="27817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cstate="print"/>
          <a:srcRect/>
          <a:stretch>
            <a:fillRect/>
          </a:stretch>
        </p:blipFill>
        <p:spPr bwMode="auto">
          <a:xfrm>
            <a:off x="3214818" y="3283226"/>
            <a:ext cx="3595634" cy="2771447"/>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33472542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066800"/>
          </a:xfrm>
        </p:spPr>
        <p:txBody>
          <a:bodyPr/>
          <a:lstStyle/>
          <a:p>
            <a:r>
              <a:rPr lang="en-US" sz="6600" dirty="0" smtClean="0">
                <a:solidFill>
                  <a:schemeClr val="accent5">
                    <a:lumMod val="50000"/>
                  </a:schemeClr>
                </a:solidFill>
              </a:rPr>
              <a:t>Spiritual Health</a:t>
            </a:r>
            <a:endParaRPr lang="en-US" sz="6600" dirty="0">
              <a:solidFill>
                <a:schemeClr val="accent5">
                  <a:lumMod val="50000"/>
                </a:schemeClr>
              </a:solidFill>
            </a:endParaRPr>
          </a:p>
        </p:txBody>
      </p:sp>
      <p:sp>
        <p:nvSpPr>
          <p:cNvPr id="3" name="Text Placeholder 2"/>
          <p:cNvSpPr>
            <a:spLocks noGrp="1"/>
          </p:cNvSpPr>
          <p:nvPr>
            <p:ph type="body" idx="1"/>
          </p:nvPr>
        </p:nvSpPr>
        <p:spPr>
          <a:xfrm>
            <a:off x="381000" y="1676400"/>
            <a:ext cx="8229600" cy="5181600"/>
          </a:xfrm>
        </p:spPr>
        <p:txBody>
          <a:bodyPr>
            <a:noAutofit/>
          </a:bodyPr>
          <a:lstStyle/>
          <a:p>
            <a:pPr>
              <a:spcAft>
                <a:spcPts val="1200"/>
              </a:spcAft>
            </a:pPr>
            <a:r>
              <a:rPr lang="en-US" sz="3200" dirty="0" smtClean="0"/>
              <a:t>Connection to community, culture, tribe and traditions</a:t>
            </a:r>
          </a:p>
          <a:p>
            <a:pPr>
              <a:spcAft>
                <a:spcPts val="1200"/>
              </a:spcAft>
            </a:pPr>
            <a:r>
              <a:rPr lang="en-US" sz="3200" i="1" dirty="0">
                <a:solidFill>
                  <a:srgbClr val="0070C0"/>
                </a:solidFill>
              </a:rPr>
              <a:t>Fostering a sense of pride in one’s </a:t>
            </a:r>
            <a:r>
              <a:rPr lang="en-US" sz="3200" i="1" dirty="0" smtClean="0">
                <a:solidFill>
                  <a:srgbClr val="0070C0"/>
                </a:solidFill>
              </a:rPr>
              <a:t>culture</a:t>
            </a:r>
            <a:endParaRPr lang="en-US" sz="3200" dirty="0" smtClean="0"/>
          </a:p>
          <a:p>
            <a:pPr>
              <a:spcAft>
                <a:spcPts val="1200"/>
              </a:spcAft>
            </a:pPr>
            <a:r>
              <a:rPr lang="en-US" sz="3200" i="1" dirty="0" smtClean="0">
                <a:solidFill>
                  <a:srgbClr val="0070C0"/>
                </a:solidFill>
              </a:rPr>
              <a:t>Traditional Healing</a:t>
            </a:r>
          </a:p>
        </p:txBody>
      </p:sp>
    </p:spTree>
    <p:custDataLst>
      <p:tags r:id="rId1"/>
    </p:custDataLst>
    <p:extLst>
      <p:ext uri="{BB962C8B-B14F-4D97-AF65-F5344CB8AC3E}">
        <p14:creationId xmlns:p14="http://schemas.microsoft.com/office/powerpoint/2010/main" val="27489641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2" descr="C:\Users\wgardner\AppData\Local\Microsoft\Windows\Temporary Internet Files\Content.Outlook\IK1E3L3D\Kayla Pete - 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9829800" cy="1084305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152400" y="152400"/>
            <a:ext cx="8839200" cy="1066800"/>
          </a:xfrm>
          <a:prstGeom prst="rect">
            <a:avLst/>
          </a:prstGeom>
          <a:effectLst>
            <a:glow rad="228600">
              <a:schemeClr val="bg1">
                <a:alpha val="40000"/>
              </a:schemeClr>
            </a:glow>
          </a:effectLst>
        </p:spPr>
        <p:txBody>
          <a:bodyPr vert="horz" anchor="ctr">
            <a:noAutofit/>
          </a:bodyPr>
          <a:lstStyle>
            <a:lvl1pPr algn="ctr" rtl="0" eaLnBrk="1" latinLnBrk="0" hangingPunct="1">
              <a:spcBef>
                <a:spcPct val="0"/>
              </a:spcBef>
              <a:buNone/>
              <a:defRPr kumimoji="0" sz="4400" kern="1200">
                <a:solidFill>
                  <a:schemeClr val="accent3">
                    <a:shade val="75000"/>
                  </a:schemeClr>
                </a:solidFill>
                <a:latin typeface="+mj-lt"/>
                <a:ea typeface="+mj-ea"/>
                <a:cs typeface="+mj-cs"/>
              </a:defRPr>
            </a:lvl1pPr>
          </a:lstStyle>
          <a:p>
            <a:r>
              <a:rPr lang="en-US" sz="6600" dirty="0" smtClean="0">
                <a:solidFill>
                  <a:schemeClr val="tx1"/>
                </a:solidFill>
              </a:rPr>
              <a:t>Social Health</a:t>
            </a:r>
            <a:endParaRPr lang="en-US" sz="6600" dirty="0">
              <a:solidFill>
                <a:schemeClr val="tx1"/>
              </a:solidFill>
            </a:endParaRPr>
          </a:p>
        </p:txBody>
      </p:sp>
    </p:spTree>
    <p:extLst>
      <p:ext uri="{BB962C8B-B14F-4D97-AF65-F5344CB8AC3E}">
        <p14:creationId xmlns:p14="http://schemas.microsoft.com/office/powerpoint/2010/main" val="18622490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066800"/>
          </a:xfrm>
        </p:spPr>
        <p:txBody>
          <a:bodyPr/>
          <a:lstStyle/>
          <a:p>
            <a:r>
              <a:rPr lang="en-US" sz="6600" dirty="0" smtClean="0">
                <a:solidFill>
                  <a:schemeClr val="accent5">
                    <a:lumMod val="50000"/>
                  </a:schemeClr>
                </a:solidFill>
              </a:rPr>
              <a:t>Social Health</a:t>
            </a:r>
            <a:endParaRPr lang="en-US" sz="6600" dirty="0">
              <a:solidFill>
                <a:schemeClr val="accent5">
                  <a:lumMod val="50000"/>
                </a:schemeClr>
              </a:solidFill>
            </a:endParaRPr>
          </a:p>
        </p:txBody>
      </p:sp>
      <p:sp>
        <p:nvSpPr>
          <p:cNvPr id="3" name="Text Placeholder 2"/>
          <p:cNvSpPr>
            <a:spLocks noGrp="1"/>
          </p:cNvSpPr>
          <p:nvPr>
            <p:ph type="body" idx="1"/>
          </p:nvPr>
        </p:nvSpPr>
        <p:spPr>
          <a:xfrm>
            <a:off x="381000" y="1371600"/>
            <a:ext cx="8534400" cy="5105400"/>
          </a:xfrm>
        </p:spPr>
        <p:txBody>
          <a:bodyPr>
            <a:noAutofit/>
          </a:bodyPr>
          <a:lstStyle/>
          <a:p>
            <a:pPr>
              <a:spcAft>
                <a:spcPts val="1200"/>
              </a:spcAft>
            </a:pPr>
            <a:r>
              <a:rPr lang="en-US" sz="3200" dirty="0" smtClean="0"/>
              <a:t>Healthy Relationships</a:t>
            </a:r>
          </a:p>
          <a:p>
            <a:pPr>
              <a:spcAft>
                <a:spcPts val="1200"/>
              </a:spcAft>
            </a:pPr>
            <a:r>
              <a:rPr lang="en-US" sz="3200" i="1" dirty="0" smtClean="0">
                <a:solidFill>
                  <a:srgbClr val="0070C0"/>
                </a:solidFill>
              </a:rPr>
              <a:t>Teaching traditional community and family standards </a:t>
            </a:r>
          </a:p>
          <a:p>
            <a:pPr>
              <a:spcAft>
                <a:spcPts val="1200"/>
              </a:spcAft>
            </a:pPr>
            <a:r>
              <a:rPr lang="en-US" sz="3200" i="1" dirty="0" smtClean="0">
                <a:solidFill>
                  <a:srgbClr val="0070C0"/>
                </a:solidFill>
              </a:rPr>
              <a:t>Enhancing health through Native-centered health promotion and social media tools </a:t>
            </a:r>
          </a:p>
          <a:p>
            <a:pPr>
              <a:spcAft>
                <a:spcPts val="1200"/>
              </a:spcAft>
            </a:pPr>
            <a:r>
              <a:rPr lang="en-US" sz="3200" i="1" dirty="0" smtClean="0">
                <a:solidFill>
                  <a:srgbClr val="0070C0"/>
                </a:solidFill>
              </a:rPr>
              <a:t>Developing pro-social skills focused on fundamental values and interpersonal relationships </a:t>
            </a:r>
            <a:endParaRPr lang="en-US" sz="3200" i="1" dirty="0">
              <a:solidFill>
                <a:srgbClr val="0070C0"/>
              </a:solidFill>
            </a:endParaRPr>
          </a:p>
        </p:txBody>
      </p:sp>
    </p:spTree>
    <p:custDataLst>
      <p:tags r:id="rId1"/>
    </p:custDataLst>
    <p:extLst>
      <p:ext uri="{BB962C8B-B14F-4D97-AF65-F5344CB8AC3E}">
        <p14:creationId xmlns:p14="http://schemas.microsoft.com/office/powerpoint/2010/main" val="33531674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8" name="Rectangle 4"/>
          <p:cNvSpPr>
            <a:spLocks noChangeArrowheads="1"/>
          </p:cNvSpPr>
          <p:nvPr/>
        </p:nvSpPr>
        <p:spPr bwMode="auto">
          <a:xfrm>
            <a:off x="381000" y="1524000"/>
            <a:ext cx="8420100" cy="4724400"/>
          </a:xfrm>
          <a:prstGeom prst="rect">
            <a:avLst/>
          </a:prstGeom>
          <a:solidFill>
            <a:schemeClr val="bg1"/>
          </a:solidFill>
          <a:ln w="9525">
            <a:noFill/>
            <a:miter lim="800000"/>
            <a:headEnd/>
            <a:tailEnd/>
          </a:ln>
          <a:effectLst/>
        </p:spPr>
        <p:txBody>
          <a:bodyPr wrap="none" anchor="ctr"/>
          <a:lstStyle/>
          <a:p>
            <a:endParaRPr lang="en-US"/>
          </a:p>
        </p:txBody>
      </p:sp>
      <p:pic>
        <p:nvPicPr>
          <p:cNvPr id="277507" name="Picture 3" descr="Inside eagle gray blur"/>
          <p:cNvPicPr>
            <a:picLocks noChangeAspect="1" noChangeArrowheads="1"/>
          </p:cNvPicPr>
          <p:nvPr/>
        </p:nvPicPr>
        <p:blipFill>
          <a:blip r:embed="rId4" cstate="print"/>
          <a:srcRect t="6630" r="3489"/>
          <a:stretch>
            <a:fillRect/>
          </a:stretch>
        </p:blipFill>
        <p:spPr bwMode="auto">
          <a:xfrm>
            <a:off x="0" y="2819400"/>
            <a:ext cx="3429000" cy="4292600"/>
          </a:xfrm>
          <a:prstGeom prst="rect">
            <a:avLst/>
          </a:prstGeom>
          <a:noFill/>
        </p:spPr>
      </p:pic>
      <p:sp>
        <p:nvSpPr>
          <p:cNvPr id="6" name="TextBox 5"/>
          <p:cNvSpPr txBox="1"/>
          <p:nvPr/>
        </p:nvSpPr>
        <p:spPr>
          <a:xfrm>
            <a:off x="152400" y="373559"/>
            <a:ext cx="8839200" cy="769441"/>
          </a:xfrm>
          <a:prstGeom prst="rect">
            <a:avLst/>
          </a:prstGeom>
          <a:noFill/>
        </p:spPr>
        <p:txBody>
          <a:bodyPr wrap="square" rtlCol="0">
            <a:spAutoFit/>
          </a:bodyPr>
          <a:lstStyle/>
          <a:p>
            <a:pPr algn="ctr"/>
            <a:r>
              <a:rPr lang="en-US" sz="4400" dirty="0" smtClean="0">
                <a:solidFill>
                  <a:schemeClr val="accent1">
                    <a:lumMod val="75000"/>
                  </a:schemeClr>
                </a:solidFill>
                <a:latin typeface="+mj-lt"/>
                <a:ea typeface="+mj-ea"/>
                <a:cs typeface="+mj-cs"/>
              </a:rPr>
              <a:t>Multi-level Strategy </a:t>
            </a:r>
            <a:endParaRPr lang="en-US" sz="4400" dirty="0">
              <a:solidFill>
                <a:schemeClr val="accent1">
                  <a:lumMod val="75000"/>
                </a:schemeClr>
              </a:solidFill>
              <a:latin typeface="+mj-lt"/>
              <a:ea typeface="+mj-ea"/>
              <a:cs typeface="+mj-cs"/>
            </a:endParaRPr>
          </a:p>
        </p:txBody>
      </p:sp>
      <p:sp>
        <p:nvSpPr>
          <p:cNvPr id="8" name="TextBox 7"/>
          <p:cNvSpPr txBox="1"/>
          <p:nvPr/>
        </p:nvSpPr>
        <p:spPr>
          <a:xfrm>
            <a:off x="390939" y="1636455"/>
            <a:ext cx="6248400" cy="4678204"/>
          </a:xfrm>
          <a:prstGeom prst="rect">
            <a:avLst/>
          </a:prstGeom>
          <a:noFill/>
        </p:spPr>
        <p:txBody>
          <a:bodyPr wrap="square" rtlCol="0">
            <a:spAutoFit/>
          </a:bodyPr>
          <a:lstStyle/>
          <a:p>
            <a:pPr marL="0" lvl="1">
              <a:spcAft>
                <a:spcPts val="1200"/>
              </a:spcAft>
            </a:pPr>
            <a:r>
              <a:rPr lang="en-US" sz="3200" b="1" dirty="0" smtClean="0"/>
              <a:t>Develop Goals and Objectives that target:</a:t>
            </a:r>
          </a:p>
          <a:p>
            <a:pPr marL="0" lvl="1">
              <a:buFont typeface="Arial" pitchFamily="34" charset="0"/>
              <a:buChar char="•"/>
            </a:pPr>
            <a:r>
              <a:rPr lang="en-US" sz="3200" dirty="0" smtClean="0"/>
              <a:t> Individual</a:t>
            </a:r>
          </a:p>
          <a:p>
            <a:pPr marL="0" lvl="1">
              <a:buFont typeface="Arial" pitchFamily="34" charset="0"/>
              <a:buChar char="•"/>
            </a:pPr>
            <a:r>
              <a:rPr lang="en-US" sz="3200" dirty="0" smtClean="0"/>
              <a:t> Family</a:t>
            </a:r>
          </a:p>
          <a:p>
            <a:pPr marL="0" lvl="1">
              <a:buFont typeface="Arial" pitchFamily="34" charset="0"/>
              <a:buChar char="•"/>
            </a:pPr>
            <a:r>
              <a:rPr lang="en-US" sz="3200" dirty="0" smtClean="0"/>
              <a:t> Tribe</a:t>
            </a:r>
          </a:p>
          <a:p>
            <a:pPr marL="0" lvl="1">
              <a:buFont typeface="Arial" pitchFamily="34" charset="0"/>
              <a:buChar char="•"/>
            </a:pPr>
            <a:r>
              <a:rPr lang="en-US" sz="3200" dirty="0" smtClean="0"/>
              <a:t> Clinic</a:t>
            </a:r>
          </a:p>
          <a:p>
            <a:pPr marL="0" lvl="1">
              <a:buFont typeface="Arial" pitchFamily="34" charset="0"/>
              <a:buChar char="•"/>
            </a:pPr>
            <a:r>
              <a:rPr lang="en-US" sz="3200" dirty="0"/>
              <a:t> </a:t>
            </a:r>
            <a:r>
              <a:rPr lang="en-US" sz="3200" dirty="0" smtClean="0"/>
              <a:t>Non-healthcare</a:t>
            </a:r>
          </a:p>
          <a:p>
            <a:pPr marL="0" lvl="1"/>
            <a:r>
              <a:rPr lang="en-US" sz="3200" dirty="0"/>
              <a:t> </a:t>
            </a:r>
            <a:r>
              <a:rPr lang="en-US" sz="3200" dirty="0" smtClean="0"/>
              <a:t> sectors </a:t>
            </a:r>
          </a:p>
          <a:p>
            <a:pPr marL="0" lvl="1"/>
            <a:r>
              <a:rPr lang="en-US" sz="3200" dirty="0"/>
              <a:t> </a:t>
            </a:r>
            <a:r>
              <a:rPr lang="en-US" sz="3200" dirty="0" smtClean="0"/>
              <a:t> (e.g. schools) </a:t>
            </a:r>
          </a:p>
        </p:txBody>
      </p:sp>
      <p:graphicFrame>
        <p:nvGraphicFramePr>
          <p:cNvPr id="9" name="Diagram 8"/>
          <p:cNvGraphicFramePr/>
          <p:nvPr/>
        </p:nvGraphicFramePr>
        <p:xfrm>
          <a:off x="2514600" y="1752600"/>
          <a:ext cx="7391399" cy="4876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30291564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dirty="0"/>
          </a:p>
        </p:txBody>
      </p:sp>
      <p:pic>
        <p:nvPicPr>
          <p:cNvPr id="6" name="Picture 2" descr="N:\Adolescent Health Alliance\We R Native - Photography\NWIYC Photoshoot - Hamilton - April 2012\Shundina Spencer\120404-We_R_Native1144.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228600"/>
            <a:ext cx="12039600" cy="8421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5885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solidFill>
                  <a:schemeClr val="accent5">
                    <a:lumMod val="50000"/>
                  </a:schemeClr>
                </a:solidFill>
              </a:rPr>
              <a:t>Goals and Objectives</a:t>
            </a:r>
            <a:endParaRPr lang="en-US" dirty="0"/>
          </a:p>
        </p:txBody>
      </p:sp>
      <p:sp>
        <p:nvSpPr>
          <p:cNvPr id="3" name="Text Placeholder 2"/>
          <p:cNvSpPr>
            <a:spLocks noGrp="1"/>
          </p:cNvSpPr>
          <p:nvPr>
            <p:ph type="body" idx="1"/>
          </p:nvPr>
        </p:nvSpPr>
        <p:spPr>
          <a:xfrm>
            <a:off x="301752" y="1447800"/>
            <a:ext cx="8537448" cy="4876800"/>
          </a:xfrm>
        </p:spPr>
        <p:txBody>
          <a:bodyPr>
            <a:normAutofit fontScale="77500" lnSpcReduction="20000"/>
          </a:bodyPr>
          <a:lstStyle/>
          <a:p>
            <a:pPr marL="457200" indent="-457200">
              <a:lnSpc>
                <a:spcPct val="120000"/>
              </a:lnSpc>
              <a:spcAft>
                <a:spcPts val="1200"/>
              </a:spcAft>
              <a:buFont typeface="+mj-lt"/>
              <a:buAutoNum type="arabicPeriod"/>
            </a:pPr>
            <a:r>
              <a:rPr lang="en-US" sz="2900" dirty="0"/>
              <a:t>Increase the capacity of Tribal health programs to improve adolescent health using culturally-appropriate policies and programs</a:t>
            </a:r>
            <a:r>
              <a:rPr lang="en-US" sz="2900" dirty="0" smtClean="0"/>
              <a:t>.</a:t>
            </a:r>
          </a:p>
          <a:p>
            <a:pPr marL="457200" indent="-457200">
              <a:lnSpc>
                <a:spcPct val="120000"/>
              </a:lnSpc>
              <a:spcAft>
                <a:spcPts val="1200"/>
              </a:spcAft>
              <a:buFont typeface="+mj-lt"/>
              <a:buAutoNum type="arabicPeriod"/>
            </a:pPr>
            <a:r>
              <a:rPr lang="en-US" sz="2900" dirty="0"/>
              <a:t>Encourage AI/AN </a:t>
            </a:r>
            <a:r>
              <a:rPr lang="en-US" sz="2900" dirty="0" smtClean="0"/>
              <a:t>youth to </a:t>
            </a:r>
            <a:r>
              <a:rPr lang="en-US" sz="2900" dirty="0"/>
              <a:t>realize their full potential for health and development. Provide adolescents with the </a:t>
            </a:r>
            <a:r>
              <a:rPr lang="en-US" sz="2900" dirty="0" smtClean="0"/>
              <a:t>support and </a:t>
            </a:r>
            <a:r>
              <a:rPr lang="en-US" sz="2900" dirty="0"/>
              <a:t>resources they need to </a:t>
            </a:r>
            <a:r>
              <a:rPr lang="en-US" sz="2900" dirty="0" smtClean="0"/>
              <a:t>take </a:t>
            </a:r>
            <a:r>
              <a:rPr lang="en-US" sz="2900" dirty="0"/>
              <a:t>an active role in their </a:t>
            </a:r>
            <a:r>
              <a:rPr lang="en-US" sz="2900" dirty="0" smtClean="0"/>
              <a:t>health </a:t>
            </a:r>
            <a:r>
              <a:rPr lang="en-US" sz="2900" dirty="0"/>
              <a:t>and wellbeing</a:t>
            </a:r>
            <a:r>
              <a:rPr lang="en-US" sz="2900" dirty="0" smtClean="0"/>
              <a:t>.</a:t>
            </a:r>
          </a:p>
          <a:p>
            <a:pPr marL="457200" indent="-457200">
              <a:lnSpc>
                <a:spcPct val="120000"/>
              </a:lnSpc>
              <a:spcAft>
                <a:spcPts val="1200"/>
              </a:spcAft>
              <a:buFont typeface="+mj-lt"/>
              <a:buAutoNum type="arabicPeriod"/>
            </a:pPr>
            <a:r>
              <a:rPr lang="en-US" sz="2900" dirty="0"/>
              <a:t>Improve intertribal and interagency communication, coordination, and collaboration </a:t>
            </a:r>
            <a:r>
              <a:rPr lang="en-US" sz="2900" dirty="0" smtClean="0"/>
              <a:t>across </a:t>
            </a:r>
            <a:r>
              <a:rPr lang="en-US" sz="2900" dirty="0"/>
              <a:t>sectors to promote adolescent </a:t>
            </a:r>
            <a:r>
              <a:rPr lang="en-US" sz="2900" dirty="0" smtClean="0"/>
              <a:t>health.</a:t>
            </a:r>
          </a:p>
          <a:p>
            <a:pPr marL="457200" indent="-457200">
              <a:lnSpc>
                <a:spcPct val="120000"/>
              </a:lnSpc>
              <a:spcAft>
                <a:spcPts val="1200"/>
              </a:spcAft>
              <a:buFont typeface="+mj-lt"/>
              <a:buAutoNum type="arabicPeriod"/>
            </a:pPr>
            <a:r>
              <a:rPr lang="en-US" sz="2900" b="1" dirty="0" smtClean="0"/>
              <a:t>Is there a 4</a:t>
            </a:r>
            <a:r>
              <a:rPr lang="en-US" sz="2900" b="1" baseline="30000" dirty="0" smtClean="0"/>
              <a:t>th</a:t>
            </a:r>
            <a:r>
              <a:rPr lang="en-US" sz="2900" b="1" dirty="0" smtClean="0"/>
              <a:t> Goal area that we’ve missed?</a:t>
            </a:r>
          </a:p>
          <a:p>
            <a:pPr marL="742950" indent="-742950">
              <a:spcAft>
                <a:spcPts val="1200"/>
              </a:spcAft>
              <a:buFont typeface="+mj-lt"/>
              <a:buAutoNum type="arabicPeriod"/>
            </a:pPr>
            <a:endParaRPr lang="en-US" dirty="0"/>
          </a:p>
        </p:txBody>
      </p:sp>
    </p:spTree>
    <p:extLst>
      <p:ext uri="{BB962C8B-B14F-4D97-AF65-F5344CB8AC3E}">
        <p14:creationId xmlns:p14="http://schemas.microsoft.com/office/powerpoint/2010/main" val="14053253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solidFill>
                  <a:schemeClr val="accent5">
                    <a:lumMod val="50000"/>
                  </a:schemeClr>
                </a:solidFill>
              </a:rPr>
              <a:t>Feedback – </a:t>
            </a:r>
            <a:r>
              <a:rPr lang="en-US" dirty="0" smtClean="0">
                <a:solidFill>
                  <a:schemeClr val="accent5">
                    <a:lumMod val="50000"/>
                  </a:schemeClr>
                </a:solidFill>
              </a:rPr>
              <a:t>10-15 Minutes</a:t>
            </a:r>
            <a:endParaRPr lang="en-US" dirty="0"/>
          </a:p>
        </p:txBody>
      </p:sp>
      <p:sp>
        <p:nvSpPr>
          <p:cNvPr id="3" name="Text Placeholder 2"/>
          <p:cNvSpPr>
            <a:spLocks noGrp="1"/>
          </p:cNvSpPr>
          <p:nvPr>
            <p:ph type="body" idx="1"/>
          </p:nvPr>
        </p:nvSpPr>
        <p:spPr>
          <a:xfrm>
            <a:off x="301752" y="1725168"/>
            <a:ext cx="8534400" cy="4599432"/>
          </a:xfrm>
        </p:spPr>
        <p:txBody>
          <a:bodyPr>
            <a:normAutofit/>
          </a:bodyPr>
          <a:lstStyle/>
          <a:p>
            <a:pPr>
              <a:spcAft>
                <a:spcPts val="1200"/>
              </a:spcAft>
            </a:pPr>
            <a:r>
              <a:rPr lang="en-US" sz="3600" dirty="0" smtClean="0"/>
              <a:t>¼ - Take a look at Goal 1 &amp; Strategies</a:t>
            </a:r>
          </a:p>
          <a:p>
            <a:pPr>
              <a:spcAft>
                <a:spcPts val="1200"/>
              </a:spcAft>
            </a:pPr>
            <a:r>
              <a:rPr lang="en-US" sz="3600" dirty="0" smtClean="0"/>
              <a:t>¼ </a:t>
            </a:r>
            <a:r>
              <a:rPr lang="en-US" sz="3600" dirty="0"/>
              <a:t>- Take a look at Goal </a:t>
            </a:r>
            <a:r>
              <a:rPr lang="en-US" sz="3600" dirty="0" smtClean="0"/>
              <a:t>2 </a:t>
            </a:r>
            <a:r>
              <a:rPr lang="en-US" sz="3600" dirty="0"/>
              <a:t>&amp; Strategies</a:t>
            </a:r>
          </a:p>
          <a:p>
            <a:pPr>
              <a:spcAft>
                <a:spcPts val="1200"/>
              </a:spcAft>
            </a:pPr>
            <a:r>
              <a:rPr lang="en-US" sz="3600" dirty="0"/>
              <a:t>¼ - Take a look at Goal </a:t>
            </a:r>
            <a:r>
              <a:rPr lang="en-US" sz="3600" dirty="0" smtClean="0"/>
              <a:t>3</a:t>
            </a:r>
            <a:r>
              <a:rPr lang="en-US" sz="3600" dirty="0"/>
              <a:t> &amp; Strategies </a:t>
            </a:r>
            <a:endParaRPr lang="en-US" sz="3600" dirty="0" smtClean="0"/>
          </a:p>
          <a:p>
            <a:pPr>
              <a:spcAft>
                <a:spcPts val="1200"/>
              </a:spcAft>
            </a:pPr>
            <a:r>
              <a:rPr lang="en-US" sz="3600" dirty="0" smtClean="0"/>
              <a:t>¼ </a:t>
            </a:r>
            <a:r>
              <a:rPr lang="en-US" sz="3600" dirty="0"/>
              <a:t>- Take a look at Goal </a:t>
            </a:r>
            <a:r>
              <a:rPr lang="en-US" sz="3600" dirty="0" smtClean="0"/>
              <a:t>4:_________</a:t>
            </a:r>
          </a:p>
          <a:p>
            <a:pPr>
              <a:spcAft>
                <a:spcPts val="1200"/>
              </a:spcAft>
            </a:pPr>
            <a:endParaRPr lang="en-US" sz="1200" i="1" dirty="0" smtClean="0"/>
          </a:p>
          <a:p>
            <a:pPr marL="0" indent="0">
              <a:spcAft>
                <a:spcPts val="1200"/>
              </a:spcAft>
              <a:buNone/>
            </a:pPr>
            <a:r>
              <a:rPr lang="en-US" sz="2400" i="1" dirty="0" smtClean="0"/>
              <a:t>Please hand notes back to Colbie and Wendee – Thank you!</a:t>
            </a:r>
            <a:endParaRPr lang="en-US" sz="2400" i="1" dirty="0"/>
          </a:p>
          <a:p>
            <a:endParaRPr lang="en-US" dirty="0"/>
          </a:p>
        </p:txBody>
      </p:sp>
    </p:spTree>
    <p:extLst>
      <p:ext uri="{BB962C8B-B14F-4D97-AF65-F5344CB8AC3E}">
        <p14:creationId xmlns:p14="http://schemas.microsoft.com/office/powerpoint/2010/main" val="541724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Grant Activities</a:t>
            </a:r>
            <a:endParaRPr lang="en-US" dirty="0">
              <a:solidFill>
                <a:schemeClr val="accent1">
                  <a:lumMod val="75000"/>
                </a:schemeClr>
              </a:solidFill>
            </a:endParaRPr>
          </a:p>
        </p:txBody>
      </p:sp>
      <p:sp>
        <p:nvSpPr>
          <p:cNvPr id="3" name="Text Placeholder 2"/>
          <p:cNvSpPr>
            <a:spLocks noGrp="1"/>
          </p:cNvSpPr>
          <p:nvPr>
            <p:ph type="body" idx="1"/>
          </p:nvPr>
        </p:nvSpPr>
        <p:spPr>
          <a:xfrm>
            <a:off x="301752" y="1371600"/>
            <a:ext cx="8534400" cy="4599432"/>
          </a:xfrm>
        </p:spPr>
        <p:txBody>
          <a:bodyPr>
            <a:normAutofit/>
          </a:bodyPr>
          <a:lstStyle/>
          <a:p>
            <a:r>
              <a:rPr lang="en-US" dirty="0" smtClean="0"/>
              <a:t>1. Resubmit </a:t>
            </a:r>
            <a:r>
              <a:rPr lang="en-US" dirty="0"/>
              <a:t>PAR-11-346: Interventions for Health Promotion and Disease Prevention in Native American Populations (R01) </a:t>
            </a:r>
            <a:endParaRPr lang="en-US" dirty="0" smtClean="0"/>
          </a:p>
          <a:p>
            <a:pPr lvl="1"/>
            <a:r>
              <a:rPr lang="en-US" dirty="0"/>
              <a:t>Due: May 15, 2013</a:t>
            </a:r>
          </a:p>
          <a:p>
            <a:pPr lvl="1">
              <a:spcAft>
                <a:spcPts val="600"/>
              </a:spcAft>
            </a:pPr>
            <a:r>
              <a:rPr lang="en-US" dirty="0"/>
              <a:t>Plan: Develop and implement a A&amp;D Prevention </a:t>
            </a:r>
            <a:r>
              <a:rPr lang="en-US" dirty="0" smtClean="0"/>
              <a:t>curriculum </a:t>
            </a:r>
            <a:r>
              <a:rPr lang="en-US" dirty="0"/>
              <a:t>for Native students</a:t>
            </a:r>
            <a:endParaRPr lang="en-US" dirty="0" smtClean="0"/>
          </a:p>
          <a:p>
            <a:r>
              <a:rPr lang="en-US" dirty="0" smtClean="0"/>
              <a:t>2. OAH: Support </a:t>
            </a:r>
            <a:r>
              <a:rPr lang="en-US" dirty="0"/>
              <a:t>for Expectant and Parenting Teens, Women, Fathers and Their Families </a:t>
            </a:r>
          </a:p>
          <a:p>
            <a:pPr lvl="1"/>
            <a:r>
              <a:rPr lang="en-US" dirty="0" smtClean="0"/>
              <a:t>Submitted: </a:t>
            </a:r>
            <a:r>
              <a:rPr lang="en-US" dirty="0"/>
              <a:t>April 10, 2013</a:t>
            </a:r>
          </a:p>
          <a:p>
            <a:pPr lvl="1"/>
            <a:r>
              <a:rPr lang="en-US" dirty="0"/>
              <a:t>Plan: Teen Parenting TA to </a:t>
            </a:r>
            <a:r>
              <a:rPr lang="en-US" dirty="0" smtClean="0"/>
              <a:t>tribes; develop a Native </a:t>
            </a:r>
            <a:r>
              <a:rPr lang="en-US" dirty="0"/>
              <a:t>text messaging </a:t>
            </a:r>
            <a:r>
              <a:rPr lang="en-US" dirty="0" smtClean="0"/>
              <a:t>service modeled after Text4Baby and We R Native</a:t>
            </a:r>
            <a:endParaRPr lang="en-US" dirty="0"/>
          </a:p>
          <a:p>
            <a:endParaRPr lang="en-US" dirty="0"/>
          </a:p>
        </p:txBody>
      </p:sp>
    </p:spTree>
    <p:extLst>
      <p:ext uri="{BB962C8B-B14F-4D97-AF65-F5344CB8AC3E}">
        <p14:creationId xmlns:p14="http://schemas.microsoft.com/office/powerpoint/2010/main" val="3755403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Grant Activities</a:t>
            </a:r>
            <a:endParaRPr lang="en-US" dirty="0">
              <a:solidFill>
                <a:schemeClr val="accent1">
                  <a:lumMod val="75000"/>
                </a:schemeClr>
              </a:solidFill>
            </a:endParaRPr>
          </a:p>
        </p:txBody>
      </p:sp>
      <p:sp>
        <p:nvSpPr>
          <p:cNvPr id="3" name="Text Placeholder 2"/>
          <p:cNvSpPr>
            <a:spLocks noGrp="1"/>
          </p:cNvSpPr>
          <p:nvPr>
            <p:ph type="body" idx="1"/>
          </p:nvPr>
        </p:nvSpPr>
        <p:spPr>
          <a:xfrm>
            <a:off x="301752" y="1371600"/>
            <a:ext cx="8534400" cy="4599432"/>
          </a:xfrm>
        </p:spPr>
        <p:txBody>
          <a:bodyPr>
            <a:normAutofit/>
          </a:bodyPr>
          <a:lstStyle/>
          <a:p>
            <a:r>
              <a:rPr lang="en-US" dirty="0" smtClean="0"/>
              <a:t>3. RFA-1308</a:t>
            </a:r>
            <a:r>
              <a:rPr lang="en-US" dirty="0"/>
              <a:t>: Promoting Adolescent Health Through School-Based HIV/STD Prevention and School-Based Surveillance. </a:t>
            </a:r>
            <a:endParaRPr lang="en-US" dirty="0" smtClean="0"/>
          </a:p>
          <a:p>
            <a:pPr lvl="1"/>
            <a:r>
              <a:rPr lang="en-US" dirty="0" smtClean="0"/>
              <a:t>Due: </a:t>
            </a:r>
            <a:r>
              <a:rPr lang="en-US" dirty="0"/>
              <a:t>April 26, 2013 </a:t>
            </a:r>
            <a:endParaRPr lang="en-US" dirty="0" smtClean="0"/>
          </a:p>
          <a:p>
            <a:pPr lvl="1"/>
            <a:r>
              <a:rPr lang="en-US" dirty="0" smtClean="0"/>
              <a:t>Provide </a:t>
            </a:r>
            <a:r>
              <a:rPr lang="en-US" i="1" dirty="0" smtClean="0"/>
              <a:t>Capacity Building Assistance </a:t>
            </a:r>
            <a:r>
              <a:rPr lang="en-US" dirty="0"/>
              <a:t>to </a:t>
            </a:r>
            <a:r>
              <a:rPr lang="en-US" dirty="0" smtClean="0"/>
              <a:t>states and tribes to support their implementation of culturally-appropriate, school-based </a:t>
            </a:r>
            <a:r>
              <a:rPr lang="en-US" dirty="0"/>
              <a:t>programs and practices designed to reduce HIV infection and other STDs among </a:t>
            </a:r>
            <a:r>
              <a:rPr lang="en-US" dirty="0" smtClean="0"/>
              <a:t>AI/AN adolescents</a:t>
            </a:r>
          </a:p>
          <a:p>
            <a:pPr lvl="1"/>
            <a:endParaRPr lang="en-US" dirty="0"/>
          </a:p>
          <a:p>
            <a:pPr lvl="1"/>
            <a:endParaRPr lang="en-US" dirty="0" smtClean="0"/>
          </a:p>
          <a:p>
            <a:r>
              <a:rPr lang="en-US" dirty="0" smtClean="0"/>
              <a:t>Three sets of: Resolutions, Letters of Support… </a:t>
            </a:r>
            <a:endParaRPr lang="en-US" dirty="0"/>
          </a:p>
        </p:txBody>
      </p:sp>
    </p:spTree>
    <p:extLst>
      <p:ext uri="{BB962C8B-B14F-4D97-AF65-F5344CB8AC3E}">
        <p14:creationId xmlns:p14="http://schemas.microsoft.com/office/powerpoint/2010/main" val="3150900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Grant Activities</a:t>
            </a:r>
            <a:endParaRPr lang="en-US" dirty="0">
              <a:solidFill>
                <a:schemeClr val="accent1">
                  <a:lumMod val="75000"/>
                </a:schemeClr>
              </a:solidFill>
            </a:endParaRPr>
          </a:p>
        </p:txBody>
      </p:sp>
      <p:sp>
        <p:nvSpPr>
          <p:cNvPr id="3" name="Text Placeholder 2"/>
          <p:cNvSpPr>
            <a:spLocks noGrp="1"/>
          </p:cNvSpPr>
          <p:nvPr>
            <p:ph type="body" idx="1"/>
          </p:nvPr>
        </p:nvSpPr>
        <p:spPr>
          <a:xfrm>
            <a:off x="301752" y="1371600"/>
            <a:ext cx="8689848" cy="5334000"/>
          </a:xfrm>
        </p:spPr>
        <p:txBody>
          <a:bodyPr>
            <a:normAutofit fontScale="92500" lnSpcReduction="10000"/>
          </a:bodyPr>
          <a:lstStyle/>
          <a:p>
            <a:r>
              <a:rPr lang="en-US" b="1" dirty="0" smtClean="0"/>
              <a:t>1. Resubmit</a:t>
            </a:r>
            <a:r>
              <a:rPr lang="en-US" dirty="0" smtClean="0"/>
              <a:t> </a:t>
            </a:r>
            <a:r>
              <a:rPr lang="en-US" dirty="0"/>
              <a:t>PAR-11-346: Interventions for </a:t>
            </a:r>
            <a:r>
              <a:rPr lang="en-US" dirty="0" smtClean="0"/>
              <a:t>HPDP in </a:t>
            </a:r>
            <a:r>
              <a:rPr lang="en-US" dirty="0"/>
              <a:t>Native American Populations (R01) </a:t>
            </a:r>
            <a:endParaRPr lang="en-US" dirty="0" smtClean="0"/>
          </a:p>
          <a:p>
            <a:pPr>
              <a:spcAft>
                <a:spcPts val="600"/>
              </a:spcAft>
            </a:pPr>
            <a:r>
              <a:rPr lang="en-US" b="1" dirty="0" smtClean="0"/>
              <a:t>Need to select a </a:t>
            </a:r>
            <a:r>
              <a:rPr lang="en-US" b="1" dirty="0"/>
              <a:t>A&amp;D Prevention </a:t>
            </a:r>
            <a:r>
              <a:rPr lang="en-US" b="1" dirty="0" smtClean="0"/>
              <a:t>curriculum</a:t>
            </a:r>
            <a:r>
              <a:rPr lang="en-US" dirty="0" smtClean="0"/>
              <a:t>. </a:t>
            </a:r>
          </a:p>
          <a:p>
            <a:pPr lvl="1">
              <a:spcAft>
                <a:spcPts val="600"/>
              </a:spcAft>
            </a:pPr>
            <a:r>
              <a:rPr lang="en-US" dirty="0" smtClean="0"/>
              <a:t>Met last week with 9-Tribes Prevention Meeting attendees                                  </a:t>
            </a:r>
            <a:r>
              <a:rPr lang="en-US" sz="1900" dirty="0" smtClean="0"/>
              <a:t>(28 participants - </a:t>
            </a:r>
            <a:r>
              <a:rPr lang="en-US" sz="1900" i="1" dirty="0" smtClean="0"/>
              <a:t>9 OR Tribes, NARA, John Spence, OHSU, NPC Research</a:t>
            </a:r>
            <a:r>
              <a:rPr lang="en-US" sz="1900" dirty="0" smtClean="0"/>
              <a:t>) </a:t>
            </a:r>
          </a:p>
          <a:p>
            <a:pPr lvl="1">
              <a:spcAft>
                <a:spcPts val="600"/>
              </a:spcAft>
            </a:pPr>
            <a:r>
              <a:rPr lang="en-US" dirty="0" smtClean="0"/>
              <a:t>Reviewed and Discussed 7 possible options…</a:t>
            </a:r>
          </a:p>
          <a:p>
            <a:pPr lvl="2">
              <a:spcAft>
                <a:spcPts val="600"/>
              </a:spcAft>
            </a:pPr>
            <a:r>
              <a:rPr lang="en-US" dirty="0" smtClean="0"/>
              <a:t>Coping and Support Training (CAST)</a:t>
            </a:r>
          </a:p>
          <a:p>
            <a:pPr lvl="2">
              <a:spcAft>
                <a:spcPts val="600"/>
              </a:spcAft>
            </a:pPr>
            <a:r>
              <a:rPr lang="en-US" dirty="0" smtClean="0"/>
              <a:t>Class Action</a:t>
            </a:r>
          </a:p>
          <a:p>
            <a:pPr lvl="2">
              <a:spcAft>
                <a:spcPts val="600"/>
              </a:spcAft>
            </a:pPr>
            <a:r>
              <a:rPr lang="en-US" dirty="0" err="1" smtClean="0"/>
              <a:t>LifeSkills</a:t>
            </a:r>
            <a:r>
              <a:rPr lang="en-US" dirty="0" smtClean="0"/>
              <a:t> Training</a:t>
            </a:r>
          </a:p>
          <a:p>
            <a:pPr lvl="2">
              <a:spcAft>
                <a:spcPts val="600"/>
              </a:spcAft>
            </a:pPr>
            <a:r>
              <a:rPr lang="en-US" dirty="0" smtClean="0"/>
              <a:t>Media Ready </a:t>
            </a:r>
          </a:p>
          <a:p>
            <a:pPr lvl="2">
              <a:spcAft>
                <a:spcPts val="600"/>
              </a:spcAft>
            </a:pPr>
            <a:r>
              <a:rPr lang="en-US" dirty="0" smtClean="0"/>
              <a:t>Project Northland</a:t>
            </a:r>
          </a:p>
          <a:p>
            <a:pPr lvl="2">
              <a:spcAft>
                <a:spcPts val="600"/>
              </a:spcAft>
            </a:pPr>
            <a:r>
              <a:rPr lang="en-US" dirty="0" smtClean="0"/>
              <a:t>Red Cliff Wellness</a:t>
            </a:r>
          </a:p>
          <a:p>
            <a:pPr lvl="2">
              <a:spcAft>
                <a:spcPts val="600"/>
              </a:spcAft>
            </a:pPr>
            <a:r>
              <a:rPr lang="en-US" b="1" dirty="0" smtClean="0"/>
              <a:t>Reconnecting Youth</a:t>
            </a:r>
          </a:p>
          <a:p>
            <a:pPr lvl="1">
              <a:spcAft>
                <a:spcPts val="600"/>
              </a:spcAft>
            </a:pPr>
            <a:endParaRPr lang="en-US" dirty="0" smtClean="0"/>
          </a:p>
          <a:p>
            <a:pPr lvl="1">
              <a:spcAft>
                <a:spcPts val="600"/>
              </a:spcAft>
            </a:pPr>
            <a:endParaRPr lang="en-US" dirty="0" smtClean="0"/>
          </a:p>
          <a:p>
            <a:endParaRPr lang="en-US" dirty="0"/>
          </a:p>
        </p:txBody>
      </p:sp>
    </p:spTree>
    <p:extLst>
      <p:ext uri="{BB962C8B-B14F-4D97-AF65-F5344CB8AC3E}">
        <p14:creationId xmlns:p14="http://schemas.microsoft.com/office/powerpoint/2010/main" val="3134450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52400" y="277269"/>
            <a:ext cx="8839200" cy="1524000"/>
          </a:xfrm>
        </p:spPr>
        <p:txBody>
          <a:bodyPr anchor="ctr"/>
          <a:lstStyle/>
          <a:p>
            <a:r>
              <a:rPr lang="en-US" sz="3600" b="1" dirty="0">
                <a:solidFill>
                  <a:schemeClr val="accent1">
                    <a:lumMod val="75000"/>
                  </a:schemeClr>
                </a:solidFill>
              </a:rPr>
              <a:t> NW Tribal Adolescent Health </a:t>
            </a:r>
            <a:br>
              <a:rPr lang="en-US" sz="3600" b="1" dirty="0">
                <a:solidFill>
                  <a:schemeClr val="accent1">
                    <a:lumMod val="75000"/>
                  </a:schemeClr>
                </a:solidFill>
              </a:rPr>
            </a:br>
            <a:r>
              <a:rPr lang="en-US" sz="3600" b="1" dirty="0">
                <a:solidFill>
                  <a:schemeClr val="accent1">
                    <a:lumMod val="75000"/>
                  </a:schemeClr>
                </a:solidFill>
              </a:rPr>
              <a:t>Action Plan</a:t>
            </a:r>
          </a:p>
        </p:txBody>
      </p:sp>
      <p:sp>
        <p:nvSpPr>
          <p:cNvPr id="2" name="Rectangle 1"/>
          <p:cNvSpPr/>
          <p:nvPr/>
        </p:nvSpPr>
        <p:spPr>
          <a:xfrm>
            <a:off x="790206" y="4711005"/>
            <a:ext cx="7696200" cy="1384995"/>
          </a:xfrm>
          <a:prstGeom prst="rect">
            <a:avLst/>
          </a:prstGeom>
        </p:spPr>
        <p:txBody>
          <a:bodyPr wrap="square">
            <a:spAutoFit/>
          </a:bodyPr>
          <a:lstStyle/>
          <a:p>
            <a:pPr algn="ctr"/>
            <a:r>
              <a:rPr lang="en-US" sz="2400" dirty="0" smtClean="0"/>
              <a:t>A guide to </a:t>
            </a:r>
            <a:r>
              <a:rPr lang="en-US" sz="2400" dirty="0"/>
              <a:t>aid </a:t>
            </a:r>
            <a:r>
              <a:rPr lang="en-US" sz="2400" dirty="0" smtClean="0"/>
              <a:t>the </a:t>
            </a:r>
            <a:r>
              <a:rPr lang="en-US" sz="2400" dirty="0"/>
              <a:t>development of adolescent health programs and </a:t>
            </a:r>
            <a:r>
              <a:rPr lang="en-US" sz="2400" dirty="0" smtClean="0"/>
              <a:t>services within </a:t>
            </a:r>
            <a:r>
              <a:rPr lang="en-US" sz="2400" dirty="0"/>
              <a:t>the 43 federally-recognized </a:t>
            </a:r>
            <a:r>
              <a:rPr lang="en-US" sz="2400" dirty="0" smtClean="0"/>
              <a:t>tribes </a:t>
            </a:r>
            <a:r>
              <a:rPr lang="en-US" sz="2400" dirty="0"/>
              <a:t>in Idaho, Oregon, and </a:t>
            </a:r>
            <a:r>
              <a:rPr lang="en-US" sz="2400" dirty="0" smtClean="0"/>
              <a:t>Washington.</a:t>
            </a:r>
            <a:endParaRPr lang="en-US" sz="2400" baseline="30000" dirty="0"/>
          </a:p>
          <a:p>
            <a:endParaRPr lang="en-US" b="1" baseline="30000" dirty="0"/>
          </a:p>
        </p:txBody>
      </p:sp>
      <p:pic>
        <p:nvPicPr>
          <p:cNvPr id="9" name="Picture 2" descr="N:\Project Red Talon\PRT - STAND Curricula\Youth Summit Photos\Photos\Group 2 group shot.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3407" y="1700356"/>
            <a:ext cx="4667419" cy="2947844"/>
          </a:xfrm>
          <a:prstGeom prst="rect">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1714502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381000" y="1219200"/>
            <a:ext cx="8461375" cy="5334000"/>
          </a:xfrm>
        </p:spPr>
        <p:txBody>
          <a:bodyPr>
            <a:noAutofit/>
          </a:bodyPr>
          <a:lstStyle/>
          <a:p>
            <a:r>
              <a:rPr lang="en-US" sz="2400" b="1" dirty="0" smtClean="0"/>
              <a:t>Reconnecting Youth</a:t>
            </a:r>
          </a:p>
          <a:p>
            <a:pPr marL="274320" lvl="1" indent="0">
              <a:buNone/>
            </a:pPr>
            <a:r>
              <a:rPr lang="en-US" sz="2400" dirty="0">
                <a:solidFill>
                  <a:schemeClr val="tx1"/>
                </a:solidFill>
              </a:rPr>
              <a:t>Currently includes 75 lessons, typically offered as a semester-long, for-credit class.</a:t>
            </a:r>
          </a:p>
          <a:p>
            <a:endParaRPr lang="en-US" sz="1200" b="1" dirty="0"/>
          </a:p>
          <a:p>
            <a:r>
              <a:rPr lang="en-US" sz="2400" b="1" dirty="0" smtClean="0"/>
              <a:t>Social </a:t>
            </a:r>
            <a:r>
              <a:rPr lang="en-US" sz="2400" b="1" dirty="0"/>
              <a:t>and School Bonding Activities</a:t>
            </a:r>
            <a:r>
              <a:rPr lang="en-US" sz="2400" dirty="0"/>
              <a:t/>
            </a:r>
            <a:br>
              <a:rPr lang="en-US" sz="2400" dirty="0"/>
            </a:br>
            <a:r>
              <a:rPr lang="en-US" sz="2400" dirty="0"/>
              <a:t>An important component of the </a:t>
            </a:r>
            <a:r>
              <a:rPr lang="en-US" sz="2400" dirty="0" smtClean="0"/>
              <a:t>program </a:t>
            </a:r>
            <a:r>
              <a:rPr lang="en-US" sz="2400" dirty="0"/>
              <a:t>is increasing </a:t>
            </a:r>
            <a:r>
              <a:rPr lang="en-US" sz="2400" dirty="0" smtClean="0"/>
              <a:t>student </a:t>
            </a:r>
            <a:r>
              <a:rPr lang="en-US" sz="2400" dirty="0"/>
              <a:t>involvement in healthy social activities and </a:t>
            </a:r>
            <a:r>
              <a:rPr lang="en-US" sz="2400" dirty="0" smtClean="0"/>
              <a:t>activities </a:t>
            </a:r>
            <a:r>
              <a:rPr lang="en-US" sz="2400" dirty="0"/>
              <a:t>that increase bonding to their school. </a:t>
            </a:r>
          </a:p>
          <a:p>
            <a:endParaRPr lang="en-US" sz="1200" b="1" dirty="0" smtClean="0"/>
          </a:p>
          <a:p>
            <a:r>
              <a:rPr lang="en-US" sz="2400" b="1" dirty="0" smtClean="0"/>
              <a:t>School </a:t>
            </a:r>
            <a:r>
              <a:rPr lang="en-US" sz="2400" b="1" dirty="0"/>
              <a:t>Crisis Response Plan</a:t>
            </a:r>
            <a:r>
              <a:rPr lang="en-US" sz="2400" dirty="0"/>
              <a:t/>
            </a:r>
            <a:br>
              <a:rPr lang="en-US" sz="2400" dirty="0"/>
            </a:br>
            <a:r>
              <a:rPr lang="en-US" sz="2400" dirty="0"/>
              <a:t>A School Crisis Response Plan </a:t>
            </a:r>
            <a:r>
              <a:rPr lang="en-US" sz="2400" dirty="0" smtClean="0"/>
              <a:t>prepares </a:t>
            </a:r>
            <a:r>
              <a:rPr lang="en-US" sz="2400" dirty="0"/>
              <a:t>school staff </a:t>
            </a:r>
            <a:r>
              <a:rPr lang="en-US" sz="2400" dirty="0" smtClean="0"/>
              <a:t>1</a:t>
            </a:r>
            <a:r>
              <a:rPr lang="en-US" sz="2400" dirty="0"/>
              <a:t>) to identify and respond to students who are suicidal and 2) to </a:t>
            </a:r>
            <a:r>
              <a:rPr lang="en-US" sz="2400" dirty="0" smtClean="0"/>
              <a:t>respond with </a:t>
            </a:r>
            <a:r>
              <a:rPr lang="en-US" sz="2400" dirty="0"/>
              <a:t>post-suicide intervention strategies. </a:t>
            </a:r>
          </a:p>
          <a:p>
            <a:pPr lvl="1"/>
            <a:endParaRPr lang="en-US" sz="1600" dirty="0" smtClean="0"/>
          </a:p>
          <a:p>
            <a:pPr lvl="1">
              <a:spcAft>
                <a:spcPts val="600"/>
              </a:spcAft>
            </a:pPr>
            <a:endParaRPr lang="en-US" sz="1600" dirty="0" smtClean="0"/>
          </a:p>
          <a:p>
            <a:pPr lvl="1">
              <a:spcAft>
                <a:spcPts val="600"/>
              </a:spcAft>
            </a:pPr>
            <a:endParaRPr lang="en-US" sz="1600" dirty="0" smtClean="0"/>
          </a:p>
          <a:p>
            <a:endParaRPr lang="en-US" sz="2000" dirty="0"/>
          </a:p>
        </p:txBody>
      </p:sp>
      <p:pic>
        <p:nvPicPr>
          <p:cNvPr id="1026" name="Picture 2" descr="Reconnecting Youth logo - Click to return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32855"/>
            <a:ext cx="2895600" cy="1366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131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381000" y="1905000"/>
            <a:ext cx="8461375" cy="5334000"/>
          </a:xfrm>
        </p:spPr>
        <p:txBody>
          <a:bodyPr>
            <a:noAutofit/>
          </a:bodyPr>
          <a:lstStyle/>
          <a:p>
            <a:r>
              <a:rPr lang="en-US" sz="2400" b="1" dirty="0"/>
              <a:t>When tested with </a:t>
            </a:r>
            <a:r>
              <a:rPr lang="en-US" sz="2400" b="1" dirty="0" smtClean="0"/>
              <a:t>high-risk youth,                               RY </a:t>
            </a:r>
            <a:r>
              <a:rPr lang="en-US" sz="2400" b="1" dirty="0"/>
              <a:t>had significant effects:</a:t>
            </a:r>
          </a:p>
          <a:p>
            <a:pPr lvl="1"/>
            <a:r>
              <a:rPr lang="en-US" sz="2800" dirty="0"/>
              <a:t>35% reduction in dropout rates</a:t>
            </a:r>
          </a:p>
          <a:p>
            <a:pPr lvl="1"/>
            <a:r>
              <a:rPr lang="en-US" sz="2800" dirty="0"/>
              <a:t>50% reduction in hard drug use</a:t>
            </a:r>
          </a:p>
          <a:p>
            <a:pPr lvl="1"/>
            <a:r>
              <a:rPr lang="en-US" sz="2800" dirty="0"/>
              <a:t>75% reduction in depression/hopelessness</a:t>
            </a:r>
          </a:p>
          <a:p>
            <a:pPr lvl="1"/>
            <a:r>
              <a:rPr lang="en-US" sz="2800" dirty="0"/>
              <a:t>80% reduction in suicidal behaviors</a:t>
            </a:r>
          </a:p>
          <a:p>
            <a:pPr lvl="1"/>
            <a:r>
              <a:rPr lang="en-US" sz="2800" dirty="0"/>
              <a:t>18% </a:t>
            </a:r>
            <a:r>
              <a:rPr lang="en-US" sz="2800" i="1" dirty="0"/>
              <a:t>increase</a:t>
            </a:r>
            <a:r>
              <a:rPr lang="en-US" sz="2800" dirty="0"/>
              <a:t> in GPA for all classes </a:t>
            </a:r>
          </a:p>
          <a:p>
            <a:pPr lvl="1"/>
            <a:r>
              <a:rPr lang="en-US" sz="2800" dirty="0"/>
              <a:t>7.5% </a:t>
            </a:r>
            <a:r>
              <a:rPr lang="en-US" sz="2800" i="1" dirty="0"/>
              <a:t>increase</a:t>
            </a:r>
            <a:r>
              <a:rPr lang="en-US" sz="2800" dirty="0"/>
              <a:t> in credits earned per </a:t>
            </a:r>
            <a:r>
              <a:rPr lang="en-US" sz="2800" dirty="0" smtClean="0"/>
              <a:t>semester</a:t>
            </a:r>
            <a:endParaRPr lang="en-US" sz="2800" dirty="0"/>
          </a:p>
        </p:txBody>
      </p:sp>
      <p:pic>
        <p:nvPicPr>
          <p:cNvPr id="1026" name="Picture 2" descr="Reconnecting Youth logo - Click to return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32855"/>
            <a:ext cx="2895600" cy="1366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2082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381000" y="1219200"/>
            <a:ext cx="8461375" cy="5334000"/>
          </a:xfrm>
        </p:spPr>
        <p:txBody>
          <a:bodyPr>
            <a:noAutofit/>
          </a:bodyPr>
          <a:lstStyle/>
          <a:p>
            <a:pPr>
              <a:spcAft>
                <a:spcPts val="600"/>
              </a:spcAft>
            </a:pPr>
            <a:r>
              <a:rPr lang="en-US" sz="2400" b="1" dirty="0" smtClean="0"/>
              <a:t>Recognized </a:t>
            </a:r>
            <a:r>
              <a:rPr lang="en-US" sz="2400" b="1" dirty="0"/>
              <a:t>for excellence by:</a:t>
            </a:r>
          </a:p>
          <a:p>
            <a:pPr lvl="1"/>
            <a:r>
              <a:rPr lang="en-US" sz="1900" dirty="0" smtClean="0"/>
              <a:t>SAMHSA’s – </a:t>
            </a:r>
            <a:r>
              <a:rPr lang="en-US" sz="1900" dirty="0"/>
              <a:t>National Registry of Evidence-Based Programs and Practices (</a:t>
            </a:r>
            <a:r>
              <a:rPr lang="en-US" sz="1900" dirty="0">
                <a:solidFill>
                  <a:srgbClr val="C00000"/>
                </a:solidFill>
              </a:rPr>
              <a:t>NREPP</a:t>
            </a:r>
            <a:r>
              <a:rPr lang="en-US" sz="1900" dirty="0"/>
              <a:t>)</a:t>
            </a:r>
          </a:p>
          <a:p>
            <a:pPr lvl="1"/>
            <a:r>
              <a:rPr lang="en-US" sz="1900" dirty="0"/>
              <a:t>SPRC’s (Suicide Prevention Resource Center) – Best Practice Registry </a:t>
            </a:r>
          </a:p>
          <a:p>
            <a:pPr lvl="1"/>
            <a:r>
              <a:rPr lang="en-US" sz="1900" dirty="0"/>
              <a:t>National Dropout Prevention Center/Network</a:t>
            </a:r>
          </a:p>
          <a:p>
            <a:pPr lvl="1"/>
            <a:r>
              <a:rPr lang="en-US" sz="1900" dirty="0"/>
              <a:t>Office of Juvenile Justice and Delinquency Prevention – OJJDP Model Programs Guide</a:t>
            </a:r>
          </a:p>
          <a:p>
            <a:pPr lvl="1"/>
            <a:r>
              <a:rPr lang="en-US" sz="1900" dirty="0"/>
              <a:t>Healthy Communities Institute – Promising Practices Library</a:t>
            </a:r>
          </a:p>
          <a:p>
            <a:pPr lvl="1"/>
            <a:r>
              <a:rPr lang="en-US" sz="1900" dirty="0"/>
              <a:t>The Decision Support System for Youth Well Being</a:t>
            </a:r>
          </a:p>
          <a:p>
            <a:pPr lvl="1"/>
            <a:r>
              <a:rPr lang="en-US" sz="1900" dirty="0"/>
              <a:t>Child Trends – What </a:t>
            </a:r>
            <a:r>
              <a:rPr lang="en-US" sz="1900" dirty="0" smtClean="0"/>
              <a:t>Works</a:t>
            </a:r>
            <a:endParaRPr lang="en-US" sz="1900" dirty="0"/>
          </a:p>
          <a:p>
            <a:pPr lvl="1"/>
            <a:r>
              <a:rPr lang="en-US" sz="1900" dirty="0">
                <a:solidFill>
                  <a:srgbClr val="C00000"/>
                </a:solidFill>
              </a:rPr>
              <a:t>NIDA</a:t>
            </a:r>
            <a:r>
              <a:rPr lang="en-US" sz="1900" dirty="0"/>
              <a:t> – Preventing Drug Abuse among Children and Adolescents: Examples of Research-Based Drug Abuse Prevention Programs</a:t>
            </a:r>
          </a:p>
          <a:p>
            <a:pPr lvl="1"/>
            <a:r>
              <a:rPr lang="en-US" sz="1900" dirty="0" smtClean="0">
                <a:solidFill>
                  <a:srgbClr val="C00000"/>
                </a:solidFill>
              </a:rPr>
              <a:t>Indian </a:t>
            </a:r>
            <a:r>
              <a:rPr lang="en-US" sz="1900" dirty="0">
                <a:solidFill>
                  <a:srgbClr val="C00000"/>
                </a:solidFill>
              </a:rPr>
              <a:t>Health Services</a:t>
            </a:r>
            <a:r>
              <a:rPr lang="en-US" sz="1900" dirty="0"/>
              <a:t>, Community Suicide Prevention Website: Promising and Effective Programs</a:t>
            </a:r>
          </a:p>
          <a:p>
            <a:pPr lvl="1"/>
            <a:endParaRPr lang="en-US" sz="1600" dirty="0" smtClean="0"/>
          </a:p>
          <a:p>
            <a:pPr lvl="1">
              <a:spcAft>
                <a:spcPts val="600"/>
              </a:spcAft>
            </a:pPr>
            <a:endParaRPr lang="en-US" sz="1600" dirty="0" smtClean="0"/>
          </a:p>
          <a:p>
            <a:pPr lvl="1">
              <a:spcAft>
                <a:spcPts val="600"/>
              </a:spcAft>
            </a:pPr>
            <a:endParaRPr lang="en-US" sz="1600" dirty="0" smtClean="0"/>
          </a:p>
          <a:p>
            <a:endParaRPr lang="en-US" sz="2000" dirty="0"/>
          </a:p>
        </p:txBody>
      </p:sp>
      <p:pic>
        <p:nvPicPr>
          <p:cNvPr id="1026" name="Picture 2" descr="Reconnecting Youth logo - Click to return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32855"/>
            <a:ext cx="2895600" cy="1366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0657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381000" y="1676400"/>
            <a:ext cx="8458200" cy="4572000"/>
          </a:xfrm>
        </p:spPr>
        <p:txBody>
          <a:bodyPr>
            <a:noAutofit/>
          </a:bodyPr>
          <a:lstStyle/>
          <a:p>
            <a:pPr>
              <a:spcAft>
                <a:spcPts val="600"/>
              </a:spcAft>
            </a:pPr>
            <a:r>
              <a:rPr lang="en-US" sz="4000" b="1" dirty="0" smtClean="0"/>
              <a:t>May we proceed with the grant resubmission, naming </a:t>
            </a:r>
            <a:r>
              <a:rPr lang="en-US" sz="4000" b="1" i="1" dirty="0" smtClean="0"/>
              <a:t>Reconnecting Youth </a:t>
            </a:r>
            <a:r>
              <a:rPr lang="en-US" sz="4000" b="1" dirty="0" smtClean="0"/>
              <a:t>as the selected curricula?</a:t>
            </a:r>
          </a:p>
          <a:p>
            <a:pPr>
              <a:spcAft>
                <a:spcPts val="600"/>
              </a:spcAft>
            </a:pPr>
            <a:r>
              <a:rPr lang="en-US" sz="2800" dirty="0" smtClean="0"/>
              <a:t>If funded, we will have a 2 year planning and adaptation process </a:t>
            </a:r>
            <a:r>
              <a:rPr lang="en-US" sz="2800" smtClean="0"/>
              <a:t>with the NW tribes, </a:t>
            </a:r>
            <a:r>
              <a:rPr lang="en-US" sz="2800" dirty="0" smtClean="0"/>
              <a:t>where we can change our minds if needed.</a:t>
            </a:r>
            <a:endParaRPr lang="en-US" sz="2000" dirty="0"/>
          </a:p>
          <a:p>
            <a:pPr lvl="1"/>
            <a:endParaRPr lang="en-US" sz="2800" dirty="0" smtClean="0"/>
          </a:p>
          <a:p>
            <a:pPr lvl="1">
              <a:spcAft>
                <a:spcPts val="600"/>
              </a:spcAft>
            </a:pPr>
            <a:endParaRPr lang="en-US" sz="2800" dirty="0" smtClean="0"/>
          </a:p>
          <a:p>
            <a:pPr lvl="1">
              <a:spcAft>
                <a:spcPts val="600"/>
              </a:spcAft>
            </a:pPr>
            <a:endParaRPr lang="en-US" sz="2800" dirty="0" smtClean="0"/>
          </a:p>
          <a:p>
            <a:endParaRPr lang="en-US" sz="3600" dirty="0"/>
          </a:p>
        </p:txBody>
      </p:sp>
      <p:pic>
        <p:nvPicPr>
          <p:cNvPr id="1026" name="Picture 2" descr="Reconnecting Youth logo - Click to return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32855"/>
            <a:ext cx="2895600" cy="1366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08704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3048000" y="838200"/>
            <a:ext cx="6019800" cy="5638800"/>
          </a:xfrm>
        </p:spPr>
        <p:txBody>
          <a:bodyPr>
            <a:normAutofit fontScale="85000" lnSpcReduction="20000"/>
          </a:bodyPr>
          <a:lstStyle/>
          <a:p>
            <a:pPr marL="0" indent="0">
              <a:lnSpc>
                <a:spcPct val="80000"/>
              </a:lnSpc>
              <a:buNone/>
            </a:pPr>
            <a:r>
              <a:rPr lang="en-US" sz="2200" b="1" dirty="0" smtClean="0"/>
              <a:t>Stephanie Craig Rushing, PhD, MPH</a:t>
            </a:r>
            <a:endParaRPr lang="en-US" sz="2200" dirty="0" smtClean="0"/>
          </a:p>
          <a:p>
            <a:pPr marL="0" indent="0">
              <a:lnSpc>
                <a:spcPct val="80000"/>
              </a:lnSpc>
              <a:buNone/>
            </a:pPr>
            <a:r>
              <a:rPr lang="en-US" sz="2200" dirty="0" smtClean="0"/>
              <a:t>Director – Project Red Talon &amp; THRIVE</a:t>
            </a:r>
          </a:p>
          <a:p>
            <a:pPr marL="0" indent="0">
              <a:lnSpc>
                <a:spcPct val="80000"/>
              </a:lnSpc>
              <a:buNone/>
            </a:pPr>
            <a:r>
              <a:rPr lang="en-US" sz="2200" dirty="0" smtClean="0">
                <a:hlinkClick r:id="rId4"/>
              </a:rPr>
              <a:t>scraig@npaihb.org</a:t>
            </a:r>
            <a:endParaRPr lang="en-US" sz="2200" dirty="0" smtClean="0"/>
          </a:p>
          <a:p>
            <a:pPr marL="0" indent="0">
              <a:lnSpc>
                <a:spcPct val="80000"/>
              </a:lnSpc>
              <a:buNone/>
            </a:pPr>
            <a:endParaRPr lang="en-US" sz="2200" dirty="0" smtClean="0"/>
          </a:p>
          <a:p>
            <a:pPr marL="0" indent="0">
              <a:lnSpc>
                <a:spcPct val="80000"/>
              </a:lnSpc>
              <a:buNone/>
            </a:pPr>
            <a:r>
              <a:rPr lang="en-US" sz="2200" b="1" dirty="0" smtClean="0">
                <a:solidFill>
                  <a:schemeClr val="accent5">
                    <a:lumMod val="75000"/>
                  </a:schemeClr>
                </a:solidFill>
              </a:rPr>
              <a:t>Colbie Caughlan, MPH</a:t>
            </a:r>
          </a:p>
          <a:p>
            <a:pPr marL="0" indent="0">
              <a:lnSpc>
                <a:spcPct val="80000"/>
              </a:lnSpc>
              <a:buNone/>
            </a:pPr>
            <a:r>
              <a:rPr lang="en-US" sz="2200" dirty="0" smtClean="0"/>
              <a:t>THRIVE Project Manager  </a:t>
            </a:r>
          </a:p>
          <a:p>
            <a:pPr marL="0" indent="0">
              <a:lnSpc>
                <a:spcPct val="80000"/>
              </a:lnSpc>
              <a:buNone/>
            </a:pPr>
            <a:r>
              <a:rPr lang="en-US" sz="2200" dirty="0" smtClean="0">
                <a:hlinkClick r:id="rId5"/>
              </a:rPr>
              <a:t>ccaughlan@npaihb.org</a:t>
            </a:r>
            <a:endParaRPr lang="en-US" sz="2200" dirty="0" smtClean="0"/>
          </a:p>
          <a:p>
            <a:pPr marL="0" indent="0">
              <a:lnSpc>
                <a:spcPct val="80000"/>
              </a:lnSpc>
              <a:buNone/>
            </a:pPr>
            <a:endParaRPr lang="en-US" sz="2200" dirty="0" smtClean="0"/>
          </a:p>
          <a:p>
            <a:pPr marL="0" indent="0">
              <a:lnSpc>
                <a:spcPct val="80000"/>
              </a:lnSpc>
              <a:buNone/>
            </a:pPr>
            <a:r>
              <a:rPr lang="en-US" sz="2200" b="1" dirty="0" smtClean="0"/>
              <a:t>Jessica Leston, </a:t>
            </a:r>
            <a:r>
              <a:rPr lang="en-US" sz="2200" b="1" dirty="0"/>
              <a:t>MPH</a:t>
            </a:r>
          </a:p>
          <a:p>
            <a:pPr marL="0" indent="0">
              <a:lnSpc>
                <a:spcPct val="80000"/>
              </a:lnSpc>
              <a:buNone/>
            </a:pPr>
            <a:r>
              <a:rPr lang="en-US" sz="2200" dirty="0" smtClean="0"/>
              <a:t>STD/HIV Clinical Services Manager</a:t>
            </a:r>
          </a:p>
          <a:p>
            <a:pPr marL="0" indent="0">
              <a:lnSpc>
                <a:spcPct val="80000"/>
              </a:lnSpc>
              <a:buNone/>
            </a:pPr>
            <a:r>
              <a:rPr lang="en-US" sz="2200" dirty="0" smtClean="0">
                <a:hlinkClick r:id="rId6"/>
              </a:rPr>
              <a:t>jleston@npaihb.org</a:t>
            </a:r>
            <a:endParaRPr lang="en-US" sz="2200" dirty="0" smtClean="0"/>
          </a:p>
          <a:p>
            <a:pPr marL="0" indent="0">
              <a:lnSpc>
                <a:spcPct val="80000"/>
              </a:lnSpc>
              <a:buNone/>
            </a:pPr>
            <a:endParaRPr lang="en-US" sz="2200" b="1" dirty="0" smtClean="0"/>
          </a:p>
          <a:p>
            <a:pPr marL="0" indent="0">
              <a:lnSpc>
                <a:spcPct val="80000"/>
              </a:lnSpc>
              <a:buNone/>
            </a:pPr>
            <a:r>
              <a:rPr lang="en-US" sz="2200" b="1" dirty="0" smtClean="0">
                <a:solidFill>
                  <a:schemeClr val="accent5">
                    <a:lumMod val="75000"/>
                  </a:schemeClr>
                </a:solidFill>
              </a:rPr>
              <a:t>Wendee Gardner, MPH</a:t>
            </a:r>
          </a:p>
          <a:p>
            <a:pPr marL="0" indent="0">
              <a:lnSpc>
                <a:spcPct val="80000"/>
              </a:lnSpc>
              <a:buNone/>
            </a:pPr>
            <a:r>
              <a:rPr lang="en-US" sz="2200" dirty="0" smtClean="0"/>
              <a:t>VOICES Project Coordinator</a:t>
            </a:r>
          </a:p>
          <a:p>
            <a:pPr marL="0" indent="0">
              <a:lnSpc>
                <a:spcPct val="80000"/>
              </a:lnSpc>
              <a:buNone/>
            </a:pPr>
            <a:r>
              <a:rPr lang="en-US" sz="2200" dirty="0" smtClean="0">
                <a:hlinkClick r:id="rId7"/>
              </a:rPr>
              <a:t>wgardner@npaihb.org</a:t>
            </a:r>
            <a:endParaRPr lang="en-US" sz="2200" dirty="0" smtClean="0"/>
          </a:p>
          <a:p>
            <a:pPr marL="0" indent="0">
              <a:lnSpc>
                <a:spcPct val="80000"/>
              </a:lnSpc>
              <a:buNone/>
            </a:pPr>
            <a:endParaRPr lang="en-US" sz="2200" dirty="0" smtClean="0"/>
          </a:p>
          <a:p>
            <a:pPr marL="0" indent="0">
              <a:lnSpc>
                <a:spcPct val="80000"/>
              </a:lnSpc>
              <a:buNone/>
            </a:pPr>
            <a:r>
              <a:rPr lang="en-US" sz="2200" b="1" dirty="0"/>
              <a:t>Amanda Gaston, MAT</a:t>
            </a:r>
          </a:p>
          <a:p>
            <a:pPr marL="0" indent="0">
              <a:lnSpc>
                <a:spcPct val="80000"/>
              </a:lnSpc>
              <a:buNone/>
            </a:pPr>
            <a:r>
              <a:rPr lang="en-US" sz="2200" dirty="0"/>
              <a:t>It’s Your Game Project Coordinator</a:t>
            </a:r>
          </a:p>
          <a:p>
            <a:pPr marL="609600" indent="-609600">
              <a:lnSpc>
                <a:spcPct val="80000"/>
              </a:lnSpc>
              <a:buNone/>
            </a:pPr>
            <a:r>
              <a:rPr lang="en-US" sz="2200" dirty="0" smtClean="0">
                <a:hlinkClick r:id="rId8"/>
              </a:rPr>
              <a:t>agaston@npaihb.org</a:t>
            </a:r>
            <a:endParaRPr lang="en-US" sz="2200" dirty="0" smtClean="0"/>
          </a:p>
          <a:p>
            <a:pPr marL="0" indent="0">
              <a:lnSpc>
                <a:spcPct val="80000"/>
              </a:lnSpc>
              <a:buNone/>
            </a:pPr>
            <a:endParaRPr lang="en-US" sz="2200" b="1" dirty="0" smtClean="0"/>
          </a:p>
          <a:p>
            <a:pPr marL="0" indent="0">
              <a:lnSpc>
                <a:spcPct val="80000"/>
              </a:lnSpc>
              <a:buNone/>
            </a:pPr>
            <a:r>
              <a:rPr lang="en-US" sz="2200" b="1" dirty="0" smtClean="0"/>
              <a:t>David Stephens, BA</a:t>
            </a:r>
          </a:p>
          <a:p>
            <a:pPr marL="0" indent="0">
              <a:lnSpc>
                <a:spcPct val="80000"/>
              </a:lnSpc>
              <a:buNone/>
            </a:pPr>
            <a:r>
              <a:rPr lang="en-US" sz="2200" dirty="0" smtClean="0"/>
              <a:t>Multimedia Project Specialist</a:t>
            </a:r>
            <a:endParaRPr lang="en-US" sz="2200" dirty="0"/>
          </a:p>
          <a:p>
            <a:pPr marL="609600" indent="-609600">
              <a:lnSpc>
                <a:spcPct val="80000"/>
              </a:lnSpc>
              <a:buNone/>
            </a:pPr>
            <a:r>
              <a:rPr lang="en-US" sz="2200" dirty="0" smtClean="0">
                <a:hlinkClick r:id="rId9"/>
              </a:rPr>
              <a:t>dstephens@npaihb.org</a:t>
            </a:r>
            <a:r>
              <a:rPr lang="en-US" sz="2200" dirty="0" smtClean="0"/>
              <a:t> </a:t>
            </a:r>
            <a:endParaRPr lang="en-US" sz="2200" dirty="0"/>
          </a:p>
          <a:p>
            <a:pPr marL="609600" indent="-609600">
              <a:lnSpc>
                <a:spcPct val="80000"/>
              </a:lnSpc>
              <a:buNone/>
            </a:pPr>
            <a:endParaRPr lang="en-US" sz="2400" dirty="0" smtClean="0"/>
          </a:p>
          <a:p>
            <a:pPr marL="609600" indent="-609600">
              <a:lnSpc>
                <a:spcPct val="80000"/>
              </a:lnSpc>
              <a:buNone/>
            </a:pPr>
            <a:endParaRPr lang="en-US" sz="2400" dirty="0"/>
          </a:p>
          <a:p>
            <a:pPr marL="0" indent="0">
              <a:lnSpc>
                <a:spcPct val="80000"/>
              </a:lnSpc>
              <a:buNone/>
            </a:pPr>
            <a:endParaRPr lang="en-US" sz="2400" dirty="0" smtClean="0"/>
          </a:p>
          <a:p>
            <a:pPr marL="609600" indent="-609600">
              <a:lnSpc>
                <a:spcPct val="80000"/>
              </a:lnSpc>
              <a:buNone/>
            </a:pPr>
            <a:endParaRPr lang="en-US" sz="2400" dirty="0" smtClean="0"/>
          </a:p>
          <a:p>
            <a:endParaRPr lang="en-US" dirty="0"/>
          </a:p>
        </p:txBody>
      </p:sp>
      <p:sp>
        <p:nvSpPr>
          <p:cNvPr id="2" name="Title 1"/>
          <p:cNvSpPr>
            <a:spLocks noGrp="1"/>
          </p:cNvSpPr>
          <p:nvPr>
            <p:ph type="title"/>
          </p:nvPr>
        </p:nvSpPr>
        <p:spPr/>
        <p:txBody>
          <a:bodyPr/>
          <a:lstStyle/>
          <a:p>
            <a:r>
              <a:rPr lang="en-US" dirty="0" smtClean="0"/>
              <a:t>Northwest Portland Area Indian Health Board</a:t>
            </a:r>
            <a:endParaRPr lang="en-US" dirty="0"/>
          </a:p>
        </p:txBody>
      </p:sp>
      <p:sp>
        <p:nvSpPr>
          <p:cNvPr id="3" name="Text Placeholder 2"/>
          <p:cNvSpPr>
            <a:spLocks noGrp="1"/>
          </p:cNvSpPr>
          <p:nvPr>
            <p:ph type="body" idx="2"/>
          </p:nvPr>
        </p:nvSpPr>
        <p:spPr/>
        <p:txBody>
          <a:bodyPr/>
          <a:lstStyle/>
          <a:p>
            <a:r>
              <a:rPr lang="en-US" dirty="0" smtClean="0"/>
              <a:t>Indian Leadership for Indian Health</a:t>
            </a:r>
            <a:endParaRPr lang="en-US" dirty="0"/>
          </a:p>
        </p:txBody>
      </p:sp>
    </p:spTree>
    <p:custDataLst>
      <p:tags r:id="rId1"/>
    </p:custDataLst>
    <p:extLst>
      <p:ext uri="{BB962C8B-B14F-4D97-AF65-F5344CB8AC3E}">
        <p14:creationId xmlns:p14="http://schemas.microsoft.com/office/powerpoint/2010/main" val="37835700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52400" y="76200"/>
            <a:ext cx="8839200" cy="1447800"/>
          </a:xfrm>
        </p:spPr>
        <p:txBody>
          <a:bodyPr anchor="ctr"/>
          <a:lstStyle/>
          <a:p>
            <a:r>
              <a:rPr lang="en-US" sz="3600" b="1" dirty="0" smtClean="0">
                <a:solidFill>
                  <a:schemeClr val="accent1">
                    <a:lumMod val="75000"/>
                  </a:schemeClr>
                </a:solidFill>
              </a:rPr>
              <a:t> Who can use it?</a:t>
            </a:r>
            <a:endParaRPr lang="en-US" sz="3600" b="1" dirty="0">
              <a:solidFill>
                <a:schemeClr val="accent1">
                  <a:lumMod val="75000"/>
                </a:schemeClr>
              </a:solidFill>
            </a:endParaRPr>
          </a:p>
        </p:txBody>
      </p:sp>
      <p:sp>
        <p:nvSpPr>
          <p:cNvPr id="2" name="Rectangle 1"/>
          <p:cNvSpPr/>
          <p:nvPr/>
        </p:nvSpPr>
        <p:spPr>
          <a:xfrm>
            <a:off x="609600" y="1524000"/>
            <a:ext cx="8153400" cy="4462760"/>
          </a:xfrm>
          <a:prstGeom prst="rect">
            <a:avLst/>
          </a:prstGeom>
        </p:spPr>
        <p:txBody>
          <a:bodyPr wrap="square">
            <a:spAutoFit/>
          </a:bodyPr>
          <a:lstStyle/>
          <a:p>
            <a:endParaRPr lang="en-US" b="1" baseline="30000" dirty="0"/>
          </a:p>
          <a:p>
            <a:pPr marL="285750" indent="-285750">
              <a:buFont typeface="Arial" pitchFamily="34" charset="0"/>
              <a:buChar char="•"/>
            </a:pPr>
            <a:r>
              <a:rPr lang="en-US" sz="2800" dirty="0"/>
              <a:t>P</a:t>
            </a:r>
            <a:r>
              <a:rPr lang="en-US" sz="2800" dirty="0" smtClean="0"/>
              <a:t>rogram Managers and Health Educators                     </a:t>
            </a:r>
            <a:r>
              <a:rPr lang="en-US" sz="2000" i="1" dirty="0" smtClean="0"/>
              <a:t>(@ NPAIHB and tribal programs)</a:t>
            </a:r>
          </a:p>
          <a:p>
            <a:endParaRPr lang="en-US" sz="2800" dirty="0"/>
          </a:p>
          <a:p>
            <a:pPr marL="285750" indent="-285750">
              <a:buFont typeface="Arial" pitchFamily="34" charset="0"/>
              <a:buChar char="•"/>
            </a:pPr>
            <a:r>
              <a:rPr lang="en-US" sz="2800" dirty="0" smtClean="0"/>
              <a:t>Tribal </a:t>
            </a:r>
            <a:r>
              <a:rPr lang="en-US" sz="2800" dirty="0"/>
              <a:t>leaders </a:t>
            </a:r>
            <a:r>
              <a:rPr lang="en-US" sz="2800" dirty="0" smtClean="0"/>
              <a:t>&amp; Policy-makers </a:t>
            </a:r>
          </a:p>
          <a:p>
            <a:pPr marL="285750" indent="-285750">
              <a:buFont typeface="Arial" pitchFamily="34" charset="0"/>
              <a:buChar char="•"/>
            </a:pPr>
            <a:endParaRPr lang="en-US" sz="2800" dirty="0" smtClean="0"/>
          </a:p>
          <a:p>
            <a:pPr marL="285750" indent="-285750">
              <a:buFont typeface="Arial" pitchFamily="34" charset="0"/>
              <a:buChar char="•"/>
            </a:pPr>
            <a:r>
              <a:rPr lang="en-US" sz="2800" dirty="0" smtClean="0"/>
              <a:t>Regional program partners and stakeholders</a:t>
            </a:r>
          </a:p>
          <a:p>
            <a:endParaRPr lang="en-US" sz="2800" dirty="0" smtClean="0"/>
          </a:p>
          <a:p>
            <a:endParaRPr lang="en-US" sz="2800" dirty="0" smtClean="0"/>
          </a:p>
          <a:p>
            <a:pPr algn="ctr"/>
            <a:r>
              <a:rPr lang="en-US" sz="2800" b="1" dirty="0" smtClean="0"/>
              <a:t>To set the agenda </a:t>
            </a:r>
            <a:r>
              <a:rPr lang="en-US" sz="2800" b="1" dirty="0"/>
              <a:t>for improving their </a:t>
            </a:r>
            <a:endParaRPr lang="en-US" sz="2800" b="1" dirty="0" smtClean="0"/>
          </a:p>
          <a:p>
            <a:pPr algn="ctr"/>
            <a:r>
              <a:rPr lang="en-US" sz="2800" b="1" dirty="0" smtClean="0"/>
              <a:t>community’s health</a:t>
            </a:r>
            <a:endParaRPr lang="en-US" sz="2800" b="1" dirty="0"/>
          </a:p>
        </p:txBody>
      </p:sp>
    </p:spTree>
    <p:custDataLst>
      <p:tags r:id="rId1"/>
    </p:custDataLst>
    <p:extLst>
      <p:ext uri="{BB962C8B-B14F-4D97-AF65-F5344CB8AC3E}">
        <p14:creationId xmlns:p14="http://schemas.microsoft.com/office/powerpoint/2010/main" val="250745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1000"/>
                                        <p:tgtEl>
                                          <p:spTgt spid="2">
                                            <p:txEl>
                                              <p:pRg st="5" end="5"/>
                                            </p:txEl>
                                          </p:spTgt>
                                        </p:tgtEl>
                                      </p:cBhvr>
                                    </p:animEffect>
                                    <p:anim calcmode="lin" valueType="num">
                                      <p:cBhvr>
                                        <p:cTn id="2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animEffect transition="in" filter="fade">
                                      <p:cBhvr>
                                        <p:cTn id="28" dur="1000"/>
                                        <p:tgtEl>
                                          <p:spTgt spid="2">
                                            <p:txEl>
                                              <p:pRg st="8" end="8"/>
                                            </p:txEl>
                                          </p:spTgt>
                                        </p:tgtEl>
                                      </p:cBhvr>
                                    </p:animEffect>
                                    <p:anim calcmode="lin" valueType="num">
                                      <p:cBhvr>
                                        <p:cTn id="29"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8" end="8"/>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
                                            <p:txEl>
                                              <p:pRg st="9" end="9"/>
                                            </p:txEl>
                                          </p:spTgt>
                                        </p:tgtEl>
                                        <p:attrNameLst>
                                          <p:attrName>style.visibility</p:attrName>
                                        </p:attrNameLst>
                                      </p:cBhvr>
                                      <p:to>
                                        <p:strVal val="visible"/>
                                      </p:to>
                                    </p:set>
                                    <p:animEffect transition="in" filter="fade">
                                      <p:cBhvr>
                                        <p:cTn id="33" dur="1000"/>
                                        <p:tgtEl>
                                          <p:spTgt spid="2">
                                            <p:txEl>
                                              <p:pRg st="9" end="9"/>
                                            </p:txEl>
                                          </p:spTgt>
                                        </p:tgtEl>
                                      </p:cBhvr>
                                    </p:animEffect>
                                    <p:anim calcmode="lin" valueType="num">
                                      <p:cBhvr>
                                        <p:cTn id="34"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35"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152400" y="152400"/>
            <a:ext cx="8839200" cy="1143000"/>
          </a:xfrm>
        </p:spPr>
        <p:txBody>
          <a:bodyPr/>
          <a:lstStyle/>
          <a:p>
            <a:pPr algn="ctr"/>
            <a:r>
              <a:rPr lang="en-US" b="1" dirty="0" smtClean="0">
                <a:solidFill>
                  <a:schemeClr val="accent1">
                    <a:lumMod val="75000"/>
                  </a:schemeClr>
                </a:solidFill>
              </a:rPr>
              <a:t>Is this a good idea?</a:t>
            </a:r>
            <a:endParaRPr lang="en-US" b="1" dirty="0">
              <a:solidFill>
                <a:schemeClr val="accent1">
                  <a:lumMod val="75000"/>
                </a:schemeClr>
              </a:solidFill>
            </a:endParaRPr>
          </a:p>
        </p:txBody>
      </p:sp>
      <p:sp>
        <p:nvSpPr>
          <p:cNvPr id="5" name="Date Placeholder 4"/>
          <p:cNvSpPr>
            <a:spLocks noGrp="1"/>
          </p:cNvSpPr>
          <p:nvPr>
            <p:ph type="dt" sz="half" idx="11"/>
          </p:nvPr>
        </p:nvSpPr>
        <p:spPr/>
        <p:txBody>
          <a:bodyPr/>
          <a:lstStyle/>
          <a:p>
            <a:pPr fontAlgn="base">
              <a:spcBef>
                <a:spcPct val="0"/>
              </a:spcBef>
              <a:spcAft>
                <a:spcPct val="0"/>
              </a:spcAft>
              <a:defRPr/>
            </a:pPr>
            <a:fld id="{11B48FDB-D342-4F06-80C3-CC7634C7F97A}" type="datetime1">
              <a:rPr lang="en-US" smtClean="0"/>
              <a:pPr fontAlgn="base">
                <a:spcBef>
                  <a:spcPct val="0"/>
                </a:spcBef>
                <a:spcAft>
                  <a:spcPct val="0"/>
                </a:spcAft>
                <a:defRPr/>
              </a:pPr>
              <a:t>4/11/2013</a:t>
            </a:fld>
            <a:endParaRPr lang="en-US" dirty="0"/>
          </a:p>
        </p:txBody>
      </p:sp>
      <p:sp>
        <p:nvSpPr>
          <p:cNvPr id="3" name="TPAnswers"/>
          <p:cNvSpPr>
            <a:spLocks noGrp="1"/>
          </p:cNvSpPr>
          <p:nvPr>
            <p:ph type="body" idx="1"/>
            <p:custDataLst>
              <p:tags r:id="rId2"/>
            </p:custDataLst>
          </p:nvPr>
        </p:nvSpPr>
        <p:spPr>
          <a:xfrm>
            <a:off x="3733800" y="1828800"/>
            <a:ext cx="4191000" cy="4495800"/>
          </a:xfrm>
        </p:spPr>
        <p:txBody>
          <a:bodyPr>
            <a:noAutofit/>
          </a:bodyPr>
          <a:lstStyle/>
          <a:p>
            <a:pPr marL="0" indent="0">
              <a:buNone/>
            </a:pPr>
            <a:r>
              <a:rPr lang="en-US" sz="4000" b="1" dirty="0" smtClean="0"/>
              <a:t> Yes!</a:t>
            </a:r>
          </a:p>
        </p:txBody>
      </p:sp>
      <p:pic>
        <p:nvPicPr>
          <p:cNvPr id="244746" name="Picture 10" descr="https://encrypted-tbn1.gstatic.com/images?q=tbn:ANd9GcRwWLjj5m93Vt0O5Pl4Wz8SdjrE2Xxhxxu02cmaKW3wu4D1jewv"/>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9852" y="2743200"/>
            <a:ext cx="2438400" cy="243840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0742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4746"/>
                                        </p:tgtEl>
                                        <p:attrNameLst>
                                          <p:attrName>style.visibility</p:attrName>
                                        </p:attrNameLst>
                                      </p:cBhvr>
                                      <p:to>
                                        <p:strVal val="visible"/>
                                      </p:to>
                                    </p:set>
                                    <p:anim calcmode="lin" valueType="num">
                                      <p:cBhvr>
                                        <p:cTn id="7" dur="500" fill="hold"/>
                                        <p:tgtEl>
                                          <p:spTgt spid="244746"/>
                                        </p:tgtEl>
                                        <p:attrNameLst>
                                          <p:attrName>ppt_w</p:attrName>
                                        </p:attrNameLst>
                                      </p:cBhvr>
                                      <p:tavLst>
                                        <p:tav tm="0">
                                          <p:val>
                                            <p:fltVal val="0"/>
                                          </p:val>
                                        </p:tav>
                                        <p:tav tm="100000">
                                          <p:val>
                                            <p:strVal val="#ppt_w"/>
                                          </p:val>
                                        </p:tav>
                                      </p:tavLst>
                                    </p:anim>
                                    <p:anim calcmode="lin" valueType="num">
                                      <p:cBhvr>
                                        <p:cTn id="8" dur="500" fill="hold"/>
                                        <p:tgtEl>
                                          <p:spTgt spid="244746"/>
                                        </p:tgtEl>
                                        <p:attrNameLst>
                                          <p:attrName>ppt_h</p:attrName>
                                        </p:attrNameLst>
                                      </p:cBhvr>
                                      <p:tavLst>
                                        <p:tav tm="0">
                                          <p:val>
                                            <p:fltVal val="0"/>
                                          </p:val>
                                        </p:tav>
                                        <p:tav tm="100000">
                                          <p:val>
                                            <p:strVal val="#ppt_h"/>
                                          </p:val>
                                        </p:tav>
                                      </p:tavLst>
                                    </p:anim>
                                    <p:animEffect transition="in" filter="fade">
                                      <p:cBhvr>
                                        <p:cTn id="9" dur="500"/>
                                        <p:tgtEl>
                                          <p:spTgt spid="244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381000" y="488373"/>
            <a:ext cx="8458200" cy="398756"/>
          </a:xfrm>
          <a:prstGeom prst="roundRect">
            <a:avLst/>
          </a:prstGeom>
          <a:solidFill>
            <a:schemeClr val="bg2"/>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381000" y="1447800"/>
            <a:ext cx="8458200" cy="389878"/>
          </a:xfrm>
          <a:prstGeom prst="roundRect">
            <a:avLst/>
          </a:prstGeom>
          <a:solidFill>
            <a:schemeClr val="bg2"/>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381000" y="2795466"/>
            <a:ext cx="8458200" cy="389878"/>
          </a:xfrm>
          <a:prstGeom prst="roundRect">
            <a:avLst/>
          </a:prstGeom>
          <a:solidFill>
            <a:schemeClr val="bg2"/>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19100" y="4465452"/>
            <a:ext cx="8458200" cy="389878"/>
          </a:xfrm>
          <a:prstGeom prst="roundRect">
            <a:avLst/>
          </a:prstGeom>
          <a:solidFill>
            <a:schemeClr val="bg2"/>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19100" y="5387074"/>
            <a:ext cx="8458200" cy="389878"/>
          </a:xfrm>
          <a:prstGeom prst="roundRect">
            <a:avLst/>
          </a:prstGeom>
          <a:solidFill>
            <a:schemeClr val="bg2"/>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33400" y="460712"/>
            <a:ext cx="8229600" cy="6063198"/>
          </a:xfrm>
          <a:prstGeom prst="rect">
            <a:avLst/>
          </a:prstGeom>
          <a:noFill/>
        </p:spPr>
        <p:txBody>
          <a:bodyPr wrap="square" rtlCol="0">
            <a:spAutoFit/>
          </a:bodyPr>
          <a:lstStyle/>
          <a:p>
            <a:pPr lvl="0"/>
            <a:r>
              <a:rPr lang="en-US" sz="2400" b="1" dirty="0" smtClean="0">
                <a:solidFill>
                  <a:schemeClr val="accent3">
                    <a:lumMod val="50000"/>
                  </a:schemeClr>
                </a:solidFill>
              </a:rPr>
              <a:t>1. Review Data</a:t>
            </a:r>
          </a:p>
          <a:p>
            <a:pPr lvl="1"/>
            <a:r>
              <a:rPr lang="en-US" sz="2400" dirty="0" smtClean="0"/>
              <a:t>Prevalence, Demographics, Risk factors.</a:t>
            </a:r>
          </a:p>
          <a:p>
            <a:pPr lvl="0"/>
            <a:endParaRPr lang="en-US" sz="1600" b="1" dirty="0" smtClean="0"/>
          </a:p>
          <a:p>
            <a:pPr lvl="0"/>
            <a:r>
              <a:rPr lang="en-US" sz="2400" b="1" dirty="0" smtClean="0">
                <a:solidFill>
                  <a:schemeClr val="accent3">
                    <a:lumMod val="50000"/>
                  </a:schemeClr>
                </a:solidFill>
              </a:rPr>
              <a:t>2. Assess Current Capacity among Tribes</a:t>
            </a:r>
          </a:p>
          <a:p>
            <a:pPr lvl="1"/>
            <a:r>
              <a:rPr lang="en-US" sz="2400" dirty="0" smtClean="0"/>
              <a:t>Availability of Health Services, Educational Resources, Prevention Activities, etc.</a:t>
            </a:r>
          </a:p>
          <a:p>
            <a:pPr lvl="0"/>
            <a:endParaRPr lang="en-US" sz="1400" b="1" dirty="0" smtClean="0"/>
          </a:p>
          <a:p>
            <a:pPr lvl="0"/>
            <a:r>
              <a:rPr lang="en-US" sz="2400" b="1" dirty="0" smtClean="0">
                <a:solidFill>
                  <a:schemeClr val="accent3">
                    <a:lumMod val="50000"/>
                  </a:schemeClr>
                </a:solidFill>
              </a:rPr>
              <a:t>3. Assess Regional Readiness</a:t>
            </a:r>
          </a:p>
          <a:p>
            <a:pPr lvl="1"/>
            <a:r>
              <a:rPr lang="en-US" sz="2400" dirty="0"/>
              <a:t>Community Resources, Awareness </a:t>
            </a:r>
            <a:r>
              <a:rPr lang="en-US" sz="2400" dirty="0" smtClean="0"/>
              <a:t>&amp; Climate/Stigma, Support of Decision-makers, Availability of Staff/ Funds.</a:t>
            </a:r>
          </a:p>
          <a:p>
            <a:pPr lvl="0"/>
            <a:endParaRPr lang="en-US" sz="1400" b="1" dirty="0" smtClean="0"/>
          </a:p>
          <a:p>
            <a:pPr lvl="0"/>
            <a:r>
              <a:rPr lang="en-US" sz="2400" b="1" dirty="0" smtClean="0">
                <a:solidFill>
                  <a:schemeClr val="accent3">
                    <a:lumMod val="50000"/>
                  </a:schemeClr>
                </a:solidFill>
              </a:rPr>
              <a:t>4. Design Multilevel Action Plan</a:t>
            </a:r>
          </a:p>
          <a:p>
            <a:pPr lvl="1"/>
            <a:r>
              <a:rPr lang="en-US" sz="2400" dirty="0" smtClean="0"/>
              <a:t>Focused on Youth, Family, Tribe, and Clinic.</a:t>
            </a:r>
          </a:p>
          <a:p>
            <a:pPr lvl="0"/>
            <a:endParaRPr lang="en-US" sz="1200" b="1" dirty="0" smtClean="0"/>
          </a:p>
          <a:p>
            <a:pPr lvl="0"/>
            <a:r>
              <a:rPr lang="en-US" sz="2400" b="1" dirty="0" smtClean="0">
                <a:solidFill>
                  <a:schemeClr val="accent3">
                    <a:lumMod val="50000"/>
                  </a:schemeClr>
                </a:solidFill>
              </a:rPr>
              <a:t>5. Implement Strategies</a:t>
            </a:r>
          </a:p>
          <a:p>
            <a:pPr lvl="1"/>
            <a:r>
              <a:rPr lang="en-US" sz="2400" dirty="0" smtClean="0"/>
              <a:t>Track &amp; Evaluate Progress</a:t>
            </a:r>
          </a:p>
          <a:p>
            <a:endParaRPr lang="en-US" sz="2000" dirty="0"/>
          </a:p>
        </p:txBody>
      </p:sp>
      <p:pic>
        <p:nvPicPr>
          <p:cNvPr id="258050" name="Picture 2" descr="https://encrypted-tbn2.gstatic.com/images?q=tbn:ANd9GcTEnx5Z0Ak5Q27j1gG4H5e1apfXMry6Hj7TL74RvVvRIZubBIg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883" y="1999728"/>
            <a:ext cx="917032" cy="68689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encrypted-tbn2.gstatic.com/images?q=tbn:ANd9GcTEnx5Z0Ak5Q27j1gG4H5e1apfXMry6Hj7TL74RvVvRIZubBIg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176" y="3205222"/>
            <a:ext cx="917032" cy="686890"/>
          </a:xfrm>
          <a:prstGeom prst="rect">
            <a:avLst/>
          </a:prstGeom>
          <a:noFill/>
          <a:extLst>
            <a:ext uri="{909E8E84-426E-40DD-AFC4-6F175D3DCCD1}">
              <a14:hiddenFill xmlns:a14="http://schemas.microsoft.com/office/drawing/2010/main">
                <a:solidFill>
                  <a:srgbClr val="FFFFFF"/>
                </a:solidFill>
              </a14:hiddenFill>
            </a:ext>
          </a:extLst>
        </p:spPr>
      </p:pic>
      <p:pic>
        <p:nvPicPr>
          <p:cNvPr id="258054" name="Picture 6" descr="https://encrypted-tbn0.gstatic.com/images?q=tbn:ANd9GcQ4rVV6yDGuyM1P2OQddccXaK3QhEKiFGVENAWoysqB3cVcT4RxN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5842011"/>
            <a:ext cx="686188" cy="68189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187895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152400" y="152400"/>
            <a:ext cx="8839200" cy="1143000"/>
          </a:xfrm>
        </p:spPr>
        <p:txBody>
          <a:bodyPr/>
          <a:lstStyle/>
          <a:p>
            <a:r>
              <a:rPr lang="en-US" b="1" dirty="0">
                <a:solidFill>
                  <a:schemeClr val="accent1">
                    <a:lumMod val="75000"/>
                  </a:schemeClr>
                </a:solidFill>
              </a:rPr>
              <a:t>QBM June 2012 </a:t>
            </a:r>
          </a:p>
        </p:txBody>
      </p:sp>
      <p:pic>
        <p:nvPicPr>
          <p:cNvPr id="7" name="Picture 2" descr="https://encrypted-tbn2.gstatic.com/images?q=tbn:ANd9GcSIV5xuHUyAfTgVadodXrcHRC8cBLYcQ4b3Ge2x39vwiWzPquCMF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8469" y="1487268"/>
            <a:ext cx="3779932" cy="44373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695202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kinnysometimes.com/wp-content/uploads/2013/01/cha-cha-changes-heade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000" y="0"/>
            <a:ext cx="11506200" cy="6858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597499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solidFill>
                  <a:schemeClr val="accent1">
                    <a:lumMod val="75000"/>
                  </a:schemeClr>
                </a:solidFill>
              </a:rPr>
              <a:t>Vision</a:t>
            </a:r>
            <a:endParaRPr lang="en-US" sz="6600" dirty="0">
              <a:solidFill>
                <a:schemeClr val="accent1">
                  <a:lumMod val="75000"/>
                </a:schemeClr>
              </a:solidFill>
            </a:endParaRPr>
          </a:p>
        </p:txBody>
      </p:sp>
      <p:sp>
        <p:nvSpPr>
          <p:cNvPr id="3" name="Text Placeholder 2"/>
          <p:cNvSpPr>
            <a:spLocks noGrp="1"/>
          </p:cNvSpPr>
          <p:nvPr>
            <p:ph type="body" idx="1"/>
          </p:nvPr>
        </p:nvSpPr>
        <p:spPr>
          <a:xfrm>
            <a:off x="301752" y="1828800"/>
            <a:ext cx="8534400" cy="4523232"/>
          </a:xfrm>
        </p:spPr>
        <p:txBody>
          <a:bodyPr>
            <a:noAutofit/>
          </a:bodyPr>
          <a:lstStyle/>
          <a:p>
            <a:pPr>
              <a:buFont typeface="Arial" pitchFamily="34" charset="0"/>
              <a:buChar char="•"/>
            </a:pPr>
            <a:r>
              <a:rPr lang="en-US" sz="2800" dirty="0"/>
              <a:t>Native adolescents in the Pacific Northwest will be blessed with health, safety, and success. </a:t>
            </a:r>
            <a:endParaRPr lang="en-US" sz="2800" dirty="0" smtClean="0"/>
          </a:p>
          <a:p>
            <a:pPr>
              <a:buFont typeface="Arial" pitchFamily="34" charset="0"/>
              <a:buChar char="•"/>
            </a:pPr>
            <a:r>
              <a:rPr lang="en-US" sz="2800" dirty="0"/>
              <a:t>It is our hope that this action plan will be used by the NW Tribes and partnering agencies to guide program planning, catalyze community outreach efforts, and foster a coordinated response to addressing the health and wellbeing of adolescents in our tribal communities. </a:t>
            </a:r>
          </a:p>
          <a:p>
            <a:pPr>
              <a:buFont typeface="Arial" pitchFamily="34" charset="0"/>
              <a:buChar char="•"/>
            </a:pPr>
            <a:endParaRPr lang="en-US" sz="2800" dirty="0"/>
          </a:p>
          <a:p>
            <a:pPr marL="0" indent="0">
              <a:buNone/>
            </a:pPr>
            <a:endParaRPr lang="en-US" sz="3200" dirty="0" smtClean="0"/>
          </a:p>
        </p:txBody>
      </p:sp>
    </p:spTree>
    <p:custDataLst>
      <p:tags r:id="rId1"/>
    </p:custDataLst>
    <p:extLst>
      <p:ext uri="{BB962C8B-B14F-4D97-AF65-F5344CB8AC3E}">
        <p14:creationId xmlns:p14="http://schemas.microsoft.com/office/powerpoint/2010/main" val="26395951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CSVFORMAT" val="0"/>
  <p:tag name="RESPCOUNTERFORMAT" val="0"/>
  <p:tag name="ALLOWDUPLICATES" val="False"/>
  <p:tag name="REVIEWONLY" val="False"/>
  <p:tag name="RACEANIMATIONSPEED" val="3"/>
  <p:tag name="BUBBLENAMEVISIBLE" val="True"/>
  <p:tag name="CUSTOMGRIDBACKCOLOR" val="-2830136"/>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ASKPANEKEY" val="689afb68-861c-4342-97e5-cba995fc7f66"/>
  <p:tag name="POWERPOINTVERSION" val="14.0"/>
  <p:tag name="TPFULLVERSION" val="4.3.2.1178"/>
</p:tagLst>
</file>

<file path=ppt/tags/tag10.xml><?xml version="1.0" encoding="utf-8"?>
<p:tagLst xmlns:a="http://schemas.openxmlformats.org/drawingml/2006/main" xmlns:r="http://schemas.openxmlformats.org/officeDocument/2006/relationships" xmlns:p="http://schemas.openxmlformats.org/presentationml/2006/main">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DELIMITERS" val="3.1"/>
</p:tagLst>
</file>

<file path=ppt/tags/tag15.xml><?xml version="1.0" encoding="utf-8"?>
<p:tagLst xmlns:a="http://schemas.openxmlformats.org/drawingml/2006/main" xmlns:r="http://schemas.openxmlformats.org/officeDocument/2006/relationships" xmlns:p="http://schemas.openxmlformats.org/presentationml/2006/main">
  <p:tag name="DELIMITERS" val="3.1"/>
</p:tagLst>
</file>

<file path=ppt/tags/tag16.xml><?xml version="1.0" encoding="utf-8"?>
<p:tagLst xmlns:a="http://schemas.openxmlformats.org/drawingml/2006/main" xmlns:r="http://schemas.openxmlformats.org/officeDocument/2006/relationships" xmlns:p="http://schemas.openxmlformats.org/presentationml/2006/main">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DELIMITERS" val="3.1"/>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SLIDEID" val="6C37C0889F4A460CA25F741BAD5B8AEA"/>
  <p:tag name="SLIDETYPE" val="Q"/>
  <p:tag name="DEMOGRAPHIC" val="False"/>
  <p:tag name="TEAMASSIGN" val="False"/>
  <p:tag name="SPEEDSCORING" val="False"/>
  <p:tag name="CORRECTPOINTVALUE" val="1"/>
  <p:tag name="INCORRECTPOINTVALUE" val="0"/>
  <p:tag name="ZEROBASED" val="False"/>
  <p:tag name="AUTOADVANCE" val="False"/>
  <p:tag name="DELIMITERS" val="3.1"/>
  <p:tag name="VALUEFORMAT" val="0%"/>
  <p:tag name="SLIDEORDER" val="3"/>
  <p:tag name="SLIDEGUID" val="0C1A6B0DB3704E59AFE032179C5FFBFA"/>
  <p:tag name="QUESTIONALIAS" val="Is this a good idea?"/>
  <p:tag name="ANSWERSALIAS" val="Yes|smicln|No"/>
  <p:tag name="VALUES" val="No Value|smicln|No Value"/>
</p:tagLst>
</file>

<file path=ppt/tags/tag7.xml><?xml version="1.0" encoding="utf-8"?>
<p:tagLst xmlns:a="http://schemas.openxmlformats.org/drawingml/2006/main" xmlns:r="http://schemas.openxmlformats.org/officeDocument/2006/relationships" xmlns:p="http://schemas.openxmlformats.org/presentationml/2006/main">
  <p:tag name="ANSWERBULLETS" val="3"/>
  <p:tag name="OLDNUMANSWERS" val="2"/>
  <p:tag name="TEXTLENGTH" val="6"/>
  <p:tag name="FONTSIZE" val="40"/>
  <p:tag name="BULLETTYPE" val="ppBulletArabicPeriod"/>
  <p:tag name="ANSWERTEXT" val="Yes&#10;No"/>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SLIDEID" val="6C37C0889F4A460CA25F741BAD5B8AEA"/>
  <p:tag name="SLIDETYPE" val="Q"/>
  <p:tag name="DEMOGRAPHIC" val="False"/>
  <p:tag name="TEAMASSIGN" val="False"/>
  <p:tag name="SPEEDSCORING" val="False"/>
  <p:tag name="CORRECTPOINTVALUE" val="1"/>
  <p:tag name="INCORRECTPOINTVALUE" val="0"/>
  <p:tag name="ZEROBASED" val="False"/>
  <p:tag name="AUTOADVANCE" val="False"/>
  <p:tag name="DELIMITERS" val="3.1"/>
  <p:tag name="VALUEFORMAT" val="0%"/>
  <p:tag name="SLIDEORDER" val="3"/>
  <p:tag name="SLIDEGUID" val="0C1A6B0DB3704E59AFE032179C5FFBFA"/>
  <p:tag name="QUESTIONALIAS" val="Is this a good idea?"/>
  <p:tag name="ANSWERSALIAS" val="Yes|smicln|No"/>
  <p:tag name="VALUES" val="No Value|smicln|No Value"/>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AvalancheTemplate_9703">
  <a:themeElements>
    <a:clrScheme name="Custom 2">
      <a:dk1>
        <a:sysClr val="windowText" lastClr="000000"/>
      </a:dk1>
      <a:lt1>
        <a:sysClr val="window" lastClr="FFFFFF"/>
      </a:lt1>
      <a:dk2>
        <a:srgbClr val="4F271C"/>
      </a:dk2>
      <a:lt2>
        <a:srgbClr val="F8EDC5"/>
      </a:lt2>
      <a:accent1>
        <a:srgbClr val="3891A7"/>
      </a:accent1>
      <a:accent2>
        <a:srgbClr val="F1DB8C"/>
      </a:accent2>
      <a:accent3>
        <a:srgbClr val="C32D2E"/>
      </a:accent3>
      <a:accent4>
        <a:srgbClr val="637F26"/>
      </a:accent4>
      <a:accent5>
        <a:srgbClr val="964305"/>
      </a:accent5>
      <a:accent6>
        <a:srgbClr val="475A8D"/>
      </a:accent6>
      <a:hlink>
        <a:srgbClr val="4F271C"/>
      </a:hlink>
      <a:folHlink>
        <a:srgbClr val="AA8A14"/>
      </a:folHlink>
    </a:clrScheme>
    <a:fontScheme name="NPAIHB1">
      <a:majorFont>
        <a:latin typeface="Georgia"/>
        <a:ea typeface=""/>
        <a:cs typeface=""/>
      </a:majorFont>
      <a:minorFont>
        <a:latin typeface="Trebuchet MS"/>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5125</TotalTime>
  <Words>1501</Words>
  <Application>Microsoft Office PowerPoint</Application>
  <PresentationFormat>On-screen Show (4:3)</PresentationFormat>
  <Paragraphs>220</Paragraphs>
  <Slides>34</Slides>
  <Notes>18</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Civic</vt:lpstr>
      <vt:lpstr>AvalancheTemplate_9703</vt:lpstr>
      <vt:lpstr>Project Red Talon</vt:lpstr>
      <vt:lpstr>NW Tribal Adolescent Health  Action Plan</vt:lpstr>
      <vt:lpstr> NW Tribal Adolescent Health  Action Plan</vt:lpstr>
      <vt:lpstr> Who can use it?</vt:lpstr>
      <vt:lpstr>Is this a good idea?</vt:lpstr>
      <vt:lpstr>PowerPoint Presentation</vt:lpstr>
      <vt:lpstr>QBM June 2012 </vt:lpstr>
      <vt:lpstr>PowerPoint Presentation</vt:lpstr>
      <vt:lpstr>Vision</vt:lpstr>
      <vt:lpstr>Mission</vt:lpstr>
      <vt:lpstr>Guiding Principles </vt:lpstr>
      <vt:lpstr> Honoring the Past  </vt:lpstr>
      <vt:lpstr> Honoring the Past  </vt:lpstr>
      <vt:lpstr>Mind Body Emotion Spirit Community </vt:lpstr>
      <vt:lpstr>PowerPoint Presentation</vt:lpstr>
      <vt:lpstr>Physical Health</vt:lpstr>
      <vt:lpstr>PowerPoint Presentation</vt:lpstr>
      <vt:lpstr>Mental Health</vt:lpstr>
      <vt:lpstr>PowerPoint Presentation</vt:lpstr>
      <vt:lpstr>Spiritual Health</vt:lpstr>
      <vt:lpstr>PowerPoint Presentation</vt:lpstr>
      <vt:lpstr>Social Health</vt:lpstr>
      <vt:lpstr>PowerPoint Presentation</vt:lpstr>
      <vt:lpstr>PowerPoint Presentation</vt:lpstr>
      <vt:lpstr>Goals and Objectives</vt:lpstr>
      <vt:lpstr>Feedback – 10-15 Minutes</vt:lpstr>
      <vt:lpstr>Grant Activities</vt:lpstr>
      <vt:lpstr>Grant Activities</vt:lpstr>
      <vt:lpstr>Grant Activities</vt:lpstr>
      <vt:lpstr>PowerPoint Presentation</vt:lpstr>
      <vt:lpstr>PowerPoint Presentation</vt:lpstr>
      <vt:lpstr>PowerPoint Presentation</vt:lpstr>
      <vt:lpstr>PowerPoint Presentation</vt:lpstr>
      <vt:lpstr>Northwest Portland Area Indian Health Board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Scraig</dc:creator>
  <cp:lastModifiedBy>Stephanie Craig</cp:lastModifiedBy>
  <cp:revision>290</cp:revision>
  <cp:lastPrinted>2012-06-15T17:58:15Z</cp:lastPrinted>
  <dcterms:created xsi:type="dcterms:W3CDTF">2012-02-04T16:52:15Z</dcterms:created>
  <dcterms:modified xsi:type="dcterms:W3CDTF">2013-04-11T21:31:04Z</dcterms:modified>
</cp:coreProperties>
</file>