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9" r:id="rId2"/>
    <p:sldId id="268" r:id="rId3"/>
    <p:sldId id="262" r:id="rId4"/>
    <p:sldId id="265" r:id="rId5"/>
    <p:sldId id="276" r:id="rId6"/>
    <p:sldId id="264" r:id="rId7"/>
    <p:sldId id="277" r:id="rId8"/>
    <p:sldId id="263" r:id="rId9"/>
    <p:sldId id="278" r:id="rId10"/>
    <p:sldId id="267" r:id="rId11"/>
    <p:sldId id="270" r:id="rId12"/>
    <p:sldId id="257" r:id="rId13"/>
    <p:sldId id="269" r:id="rId14"/>
    <p:sldId id="260" r:id="rId15"/>
    <p:sldId id="261" r:id="rId16"/>
    <p:sldId id="275" r:id="rId17"/>
    <p:sldId id="274" r:id="rId18"/>
    <p:sldId id="271" r:id="rId19"/>
    <p:sldId id="272" r:id="rId20"/>
  </p:sldIdLst>
  <p:sldSz cx="9144000" cy="6858000" type="screen4x3"/>
  <p:notesSz cx="7023100" cy="93091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10" y="-91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E049F-2AC2-400F-885A-D65819CB6C89}" type="datetimeFigureOut">
              <a:rPr lang="en-US" smtClean="0"/>
              <a:t>4/11/2013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890FC-F0AC-48D5-9D61-2171DD220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4390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1D7CA70C-C4D7-4FA3-BB0B-2DDC262F9C35}" type="datetimeFigureOut">
              <a:rPr lang="en-US" smtClean="0"/>
              <a:t>4/11/2013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B6DD882C-30CB-43D5-A085-39436A254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805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D882C-30CB-43D5-A085-39436A254A82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4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920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853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562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8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419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414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063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6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157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28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8677B-7CB2-4D1C-B9A6-BAF7AA1D2D3F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EC07C-D3DA-40F2-BF24-C9E7056B0E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Report on the NW NARCH &amp; Prevention Research 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00200"/>
            <a:ext cx="6197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599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latin typeface="+mn-lt"/>
              </a:rPr>
              <a:t>Grants </a:t>
            </a:r>
            <a:r>
              <a:rPr lang="en-US" sz="3200" b="1" dirty="0">
                <a:latin typeface="+mn-lt"/>
              </a:rPr>
              <a:t>awarded since enrollment in the NW NARCH </a:t>
            </a:r>
            <a:r>
              <a:rPr lang="en-US" sz="3200" b="1" dirty="0" smtClean="0">
                <a:latin typeface="+mn-lt"/>
              </a:rPr>
              <a:t>program</a:t>
            </a:r>
            <a:endParaRPr lang="en-US" sz="3200" b="1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3676545"/>
              </p:ext>
            </p:extLst>
          </p:nvPr>
        </p:nvGraphicFramePr>
        <p:xfrm>
          <a:off x="457200" y="1524000"/>
          <a:ext cx="7848600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3844"/>
                <a:gridCol w="1116419"/>
                <a:gridCol w="940095"/>
                <a:gridCol w="1053510"/>
                <a:gridCol w="1201479"/>
                <a:gridCol w="1133253"/>
              </a:tblGrid>
              <a:tr h="508183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Please list the total amount of each type of grant you have received since enrolling in the NW NARCH.  </a:t>
                      </a:r>
                      <a:endParaRPr lang="en-US" sz="1200" dirty="0" smtClean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Total </a:t>
                      </a:r>
                      <a:r>
                        <a:rPr lang="en-US" sz="1200" dirty="0">
                          <a:effectLst/>
                        </a:rPr>
                        <a:t>respondents (n=62)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97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Faculty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Fellow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Scholar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Intern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Total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81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Funded grants from local foundations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0 (0%)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8 (33%)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14 (58%)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 (8%)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24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986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Funded grants from national or international foundations 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 (13%)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4 (27%)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9 (60%)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0 (0%)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81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Funded multi-year; entry level federal grant 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 (20%)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 (20%)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6 (60%)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0 (0%)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</a:rPr>
                        <a:t>10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986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Funded as a co-investigator on federal grant 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10 (32%)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 (3%)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20 (65%)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0 (0%)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31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986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Funded as principal investigator on federal grant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 (20%)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 (10%)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7 (70%)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0 (0%)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40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Total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16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16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56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</a:rPr>
                        <a:t>90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2552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2008 Summer Research Training Institute for American Indian and Alaska Native Health Professionals Evaluation Results</a:t>
            </a:r>
            <a:endParaRPr lang="en-US" sz="3200" b="1" dirty="0"/>
          </a:p>
        </p:txBody>
      </p:sp>
      <p:pic>
        <p:nvPicPr>
          <p:cNvPr id="4" name="Content Placeholder 3" descr="48x96_Summer Institute poster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1905000"/>
            <a:ext cx="8640762" cy="4320381"/>
          </a:xfr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04800" y="171450"/>
            <a:ext cx="1066800" cy="7429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7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914401" y="1314450"/>
            <a:ext cx="1523999" cy="8001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8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7010400" y="2133600"/>
            <a:ext cx="787400" cy="68579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108585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itannic Bold" pitchFamily="34" charset="0"/>
              </a:rPr>
              <a:t>Center for Healthy Communities</a:t>
            </a:r>
          </a:p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OHSU, CDC Prevention Research Center</a:t>
            </a:r>
          </a:p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Thomas M. Becker, MD, PhD (Director) and William Lambert, PhD (Associate Director)</a:t>
            </a:r>
          </a:p>
          <a:p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6581001"/>
            <a:ext cx="723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*The Center for Healthy Communities at OHSU is a CDC-funded Prevention Research Center (U48 DP001937).</a:t>
            </a:r>
            <a:endParaRPr lang="en-US" sz="2000" dirty="0"/>
          </a:p>
        </p:txBody>
      </p:sp>
      <p:pic>
        <p:nvPicPr>
          <p:cNvPr id="13320" name="Picture 8" descr="NPAIHB_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396037"/>
            <a:ext cx="533400" cy="46196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3321" name="Picture 9" descr="OHS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29600" y="6324600"/>
            <a:ext cx="838200" cy="46196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3327" name="Picture 15" descr="X:\SOM\PHPM\Becker Grants\photos\PRC Group 7.30.08\PRC Staff Main.JP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304800" y="2286000"/>
            <a:ext cx="4789650" cy="1989730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266700" y="4724400"/>
            <a:ext cx="5130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  <a:latin typeface="+mj-lt"/>
              </a:rPr>
              <a:t>Center Projects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+mj-lt"/>
              </a:rPr>
              <a:t> Noise-Induced Hearing Loss Prevention Project</a:t>
            </a:r>
          </a:p>
          <a:p>
            <a:pPr marL="117475" indent="-1174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600" dirty="0" smtClean="0"/>
              <a:t>The Comparative Effectiveness of Telemedicine to Detect    Diabetic Retinopathy Project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+mj-lt"/>
              </a:rPr>
              <a:t> </a:t>
            </a:r>
            <a:r>
              <a:rPr lang="en-US" sz="1600" dirty="0" smtClean="0"/>
              <a:t>Healthy &amp; Empowered Youth (HEY) Project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600" dirty="0"/>
              <a:t> </a:t>
            </a:r>
            <a:r>
              <a:rPr lang="en-US" sz="1600" dirty="0" smtClean="0"/>
              <a:t>Colorectal Cancer Screening Toolkit</a:t>
            </a:r>
            <a:endParaRPr lang="en-US" sz="1000" dirty="0" smtClean="0"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94506"/>
            <a:ext cx="3206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4506"/>
            <a:ext cx="3206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3629600" algn="l"/>
              </a:tabLst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38800" y="2895600"/>
            <a:ext cx="3352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-33629600" algn="l"/>
              </a:tabLst>
            </a:pPr>
            <a:r>
              <a:rPr lang="en-US" sz="1600" b="1" i="1" dirty="0" smtClean="0">
                <a:solidFill>
                  <a:srgbClr val="000000"/>
                </a:solidFill>
                <a:latin typeface="+mj-lt"/>
              </a:rPr>
              <a:t>Partners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-33629600" algn="l"/>
              </a:tabLst>
            </a:pP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 Northwest Portland Area Indian Health Board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-33629600" algn="l"/>
              </a:tabLst>
            </a:pPr>
            <a:r>
              <a:rPr lang="en-US" sz="1200" b="1" dirty="0" smtClean="0">
                <a:solidFill>
                  <a:srgbClr val="000000"/>
                </a:solidFill>
              </a:rPr>
              <a:t>Oregon Department of Human Services</a:t>
            </a:r>
            <a:endParaRPr lang="en-US" sz="1200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-33629600" algn="l"/>
              </a:tabLst>
            </a:pP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 OHSU Hearing Research Center</a:t>
            </a:r>
            <a:endParaRPr lang="en-US" sz="1200" dirty="0" smtClean="0">
              <a:latin typeface="+mj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-336296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 </a:t>
            </a: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Indian Health Service</a:t>
            </a:r>
            <a:endParaRPr lang="en-US" sz="1200" dirty="0" smtClean="0">
              <a:latin typeface="+mj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-33629600" algn="l"/>
              </a:tabLst>
            </a:pPr>
            <a:r>
              <a:rPr lang="en-US" sz="1200" b="1" dirty="0" smtClean="0">
                <a:solidFill>
                  <a:srgbClr val="000000"/>
                </a:solidFill>
                <a:latin typeface="+mj-lt"/>
              </a:rPr>
              <a:t> Oregon Rural Practice-based Research Network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-33629600" algn="l"/>
              </a:tabLst>
            </a:pPr>
            <a:r>
              <a:rPr lang="en-US" sz="1200" b="1" dirty="0" smtClean="0">
                <a:solidFill>
                  <a:srgbClr val="000000"/>
                </a:solidFill>
              </a:rPr>
              <a:t> Native American Youth and Family Services</a:t>
            </a:r>
            <a:endParaRPr lang="en-US" sz="1200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-33629600" algn="l"/>
              </a:tabLst>
            </a:pPr>
            <a:r>
              <a:rPr lang="en-US" sz="1200" dirty="0" smtClean="0">
                <a:solidFill>
                  <a:srgbClr val="000000"/>
                </a:solidFill>
              </a:rPr>
              <a:t> </a:t>
            </a:r>
            <a:r>
              <a:rPr lang="en-US" sz="1200" b="1" dirty="0" smtClean="0">
                <a:solidFill>
                  <a:srgbClr val="000000"/>
                </a:solidFill>
              </a:rPr>
              <a:t>Devers Eye Institute</a:t>
            </a:r>
            <a:endParaRPr lang="en-US" sz="1200" dirty="0"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5260" y="4233446"/>
            <a:ext cx="518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Center for Health Communities  Staff: Thomas Becker (Director), Tosha Zaback (Program Manager), Nichole Hildebrandt (Project Manager), Jessica Kennedy (Project Manager), William Lambert (Associate Director)</a:t>
            </a:r>
            <a:endParaRPr lang="en-US" sz="800" dirty="0"/>
          </a:p>
        </p:txBody>
      </p:sp>
      <p:sp>
        <p:nvSpPr>
          <p:cNvPr id="35" name="TextBox 34"/>
          <p:cNvSpPr txBox="1"/>
          <p:nvPr/>
        </p:nvSpPr>
        <p:spPr>
          <a:xfrm>
            <a:off x="5715000" y="4724400"/>
            <a:ext cx="29833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-336296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OHSU,  Prevention Research Center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-336296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Center for Healthy Communities</a:t>
            </a:r>
            <a:endParaRPr lang="en-US" sz="1200" dirty="0" smtClean="0">
              <a:latin typeface="+mj-lt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-336296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3181 SW Sam Jackson Park Road, CB-669</a:t>
            </a:r>
            <a:endParaRPr lang="en-US" sz="1200" dirty="0" smtClean="0">
              <a:latin typeface="+mj-lt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-336296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Portland, OR  97239</a:t>
            </a:r>
            <a:endParaRPr lang="en-US" sz="1200" dirty="0" smtClean="0">
              <a:latin typeface="+mj-lt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-336296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Phone: 503.494.1126</a:t>
            </a:r>
            <a:endParaRPr lang="en-US" sz="1200" dirty="0" smtClean="0">
              <a:latin typeface="+mj-lt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-336296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Fax: 503.494.7536</a:t>
            </a:r>
            <a:endParaRPr lang="en-US" sz="1200" dirty="0" smtClean="0">
              <a:latin typeface="+mj-lt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-336296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Email: oregonprc@ohsu.edu</a:t>
            </a:r>
            <a:endParaRPr lang="en-US" sz="1200" dirty="0" smtClean="0">
              <a:latin typeface="+mj-lt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-336296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www.oregonprc.org</a:t>
            </a:r>
            <a:endParaRPr lang="en-US" sz="1200" dirty="0" smtClean="0">
              <a:latin typeface="+mj-lt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94506"/>
            <a:ext cx="3206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3629600" algn="l"/>
              </a:tabLst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 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33400" y="990600"/>
            <a:ext cx="76200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Mission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To address the health promotion and chronic disease prevention needs of tribal and other underserved communities through  community-based participatory research, and through training, dissemination, and evaluation  activities.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801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Center for Healthy Communities:</a:t>
            </a:r>
            <a:br>
              <a:rPr lang="en-US" sz="3200" b="1" dirty="0" smtClean="0"/>
            </a:br>
            <a:r>
              <a:rPr lang="en-US" sz="3200" b="1" dirty="0" smtClean="0"/>
              <a:t>Listen for Life Campaign</a:t>
            </a:r>
            <a:endParaRPr lang="en-US" sz="3200" b="1" dirty="0"/>
          </a:p>
        </p:txBody>
      </p:sp>
      <p:pic>
        <p:nvPicPr>
          <p:cNvPr id="4" name="Content Placeholder 3" descr="Listen for Life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" y="1676400"/>
            <a:ext cx="8945562" cy="4472781"/>
          </a:xfr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HRC_Poster_7-11-1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28600"/>
            <a:ext cx="8763000" cy="642619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024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2743200" cy="4983162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prstClr val="black"/>
                </a:solidFill>
              </a:rPr>
              <a:t>Using Film-making to Engage Native American Youth in Reproductive Health Improvement</a:t>
            </a:r>
            <a:endParaRPr lang="en-US" sz="3200" b="1" dirty="0"/>
          </a:p>
        </p:txBody>
      </p:sp>
      <p:pic>
        <p:nvPicPr>
          <p:cNvPr id="4" name="Content Placeholder 3" descr="HEY POSTER 2010 BILL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76600" y="152400"/>
            <a:ext cx="4972049" cy="66294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758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/>
          <p:cNvGrpSpPr/>
          <p:nvPr/>
        </p:nvGrpSpPr>
        <p:grpSpPr>
          <a:xfrm>
            <a:off x="12700" y="160566"/>
            <a:ext cx="9131300" cy="6622723"/>
            <a:chOff x="-190500" y="-10319"/>
            <a:chExt cx="9525002" cy="7001065"/>
          </a:xfrm>
        </p:grpSpPr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6956426" y="65881"/>
              <a:ext cx="2378076" cy="3604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171450" indent="-171450" algn="ctr">
                <a:buFontTx/>
                <a:buNone/>
              </a:pPr>
              <a:r>
                <a:rPr lang="en-US" sz="1600" b="1" dirty="0">
                  <a:latin typeface="Tahoma" charset="0"/>
                </a:rPr>
                <a:t>UTILIZE COMMUNITY STRENGTHS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Traditional  knowledge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Commitment to wellness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Respect for elders 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Native pride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Storytelling</a:t>
              </a:r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190500" y="3190081"/>
              <a:ext cx="2057400" cy="2746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171450" indent="-171450" algn="ctr">
                <a:buFontTx/>
                <a:buNone/>
              </a:pPr>
              <a:r>
                <a:rPr lang="en-US" sz="1600" b="1" dirty="0">
                  <a:solidFill>
                    <a:srgbClr val="000000"/>
                  </a:solidFill>
                  <a:latin typeface="Tahoma" charset="0"/>
                </a:rPr>
                <a:t>TEACH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Native STAND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Film-making and photography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Media Literacy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Native language</a:t>
              </a:r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-190500" y="-10319"/>
              <a:ext cx="2133600" cy="2746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buFontTx/>
                <a:buNone/>
              </a:pPr>
              <a:r>
                <a:rPr lang="en-US" sz="1600" b="1" dirty="0">
                  <a:solidFill>
                    <a:srgbClr val="000000"/>
                  </a:solidFill>
                  <a:latin typeface="Tahoma" charset="0"/>
                </a:rPr>
                <a:t>DEVELOP YOUTH ACTIVITIES</a:t>
              </a:r>
              <a:endParaRPr lang="en-US" sz="1600" b="1" dirty="0" smtClean="0">
                <a:solidFill>
                  <a:srgbClr val="000000"/>
                </a:solidFill>
                <a:latin typeface="Tahoma" charset="0"/>
              </a:endParaRPr>
            </a:p>
            <a:p>
              <a:pPr algn="ctr"/>
              <a:r>
                <a:rPr lang="en-US" sz="1600" dirty="0" smtClean="0">
                  <a:latin typeface="Tahoma" charset="0"/>
                </a:rPr>
                <a:t> </a:t>
              </a:r>
              <a:r>
                <a:rPr lang="en-US" sz="1600" dirty="0" smtClean="0">
                  <a:solidFill>
                    <a:srgbClr val="0000FF"/>
                  </a:solidFill>
                  <a:latin typeface="Tahoma" charset="0"/>
                </a:rPr>
                <a:t>Tribal Council</a:t>
              </a:r>
              <a:endParaRPr lang="en-US" sz="1600" dirty="0">
                <a:solidFill>
                  <a:srgbClr val="0000FF"/>
                </a:solidFill>
                <a:latin typeface="Tahoma" charset="0"/>
              </a:endParaRPr>
            </a:p>
            <a:p>
              <a:pPr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 Culture Committee</a:t>
              </a:r>
            </a:p>
            <a:p>
              <a:pPr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 Advisory Board</a:t>
              </a:r>
            </a:p>
            <a:p>
              <a:pPr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 School </a:t>
              </a:r>
              <a:r>
                <a:rPr lang="en-US" sz="1600" dirty="0" smtClean="0">
                  <a:solidFill>
                    <a:srgbClr val="0000FF"/>
                  </a:solidFill>
                  <a:latin typeface="Tahoma" charset="0"/>
                </a:rPr>
                <a:t>Board</a:t>
              </a:r>
              <a:endParaRPr lang="en-US" sz="1600" dirty="0">
                <a:solidFill>
                  <a:srgbClr val="0000FF"/>
                </a:solidFill>
                <a:latin typeface="Tahoma" charset="0"/>
              </a:endParaRPr>
            </a:p>
          </p:txBody>
        </p:sp>
        <p:sp>
          <p:nvSpPr>
            <p:cNvPr id="64" name="Oval 63"/>
            <p:cNvSpPr>
              <a:spLocks noChangeArrowheads="1"/>
            </p:cNvSpPr>
            <p:nvPr/>
          </p:nvSpPr>
          <p:spPr bwMode="auto">
            <a:xfrm>
              <a:off x="2705100" y="370681"/>
              <a:ext cx="3200400" cy="3810000"/>
            </a:xfrm>
            <a:prstGeom prst="ellipse">
              <a:avLst/>
            </a:prstGeom>
            <a:gradFill rotWithShape="0">
              <a:gsLst>
                <a:gs pos="0">
                  <a:srgbClr val="EAEAEA"/>
                </a:gs>
                <a:gs pos="100000">
                  <a:srgbClr val="C9C9C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4471988" y="980281"/>
              <a:ext cx="1281112" cy="580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</a:pPr>
              <a:r>
                <a:rPr lang="en-US" sz="1400" b="1">
                  <a:solidFill>
                    <a:srgbClr val="000099"/>
                  </a:solidFill>
                  <a:latin typeface="Tahoma" charset="0"/>
                </a:rPr>
                <a:t>Tribal Leaders</a:t>
              </a: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2938463" y="1742281"/>
              <a:ext cx="1976437" cy="580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</a:pPr>
              <a:r>
                <a:rPr lang="en-US" sz="1400" b="1">
                  <a:solidFill>
                    <a:srgbClr val="000099"/>
                  </a:solidFill>
                  <a:latin typeface="Tahoma" charset="0"/>
                </a:rPr>
                <a:t>Tribal Health Services</a:t>
              </a:r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4429125" y="3552031"/>
              <a:ext cx="1171576" cy="580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</a:pPr>
              <a:r>
                <a:rPr lang="en-US" sz="1400" b="1">
                  <a:solidFill>
                    <a:srgbClr val="000099"/>
                  </a:solidFill>
                  <a:latin typeface="Tahoma" charset="0"/>
                </a:rPr>
                <a:t>Tribal School</a:t>
              </a:r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6896100" y="3723481"/>
              <a:ext cx="1955800" cy="2928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171450" indent="-171450" algn="ctr">
                <a:buFontTx/>
                <a:buNone/>
              </a:pPr>
              <a:r>
                <a:rPr lang="en-US" sz="1600" b="1" dirty="0">
                  <a:latin typeface="Tahoma" charset="0"/>
                </a:rPr>
                <a:t>PRODUCE VIDEOS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Oral histories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Short films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Billboards</a:t>
              </a:r>
            </a:p>
            <a:p>
              <a:pPr marL="171450" indent="-171450" algn="ctr"/>
              <a:r>
                <a:rPr lang="en-US" sz="1600" dirty="0">
                  <a:solidFill>
                    <a:srgbClr val="0000FF"/>
                  </a:solidFill>
                  <a:latin typeface="Tahoma" charset="0"/>
                </a:rPr>
                <a:t>Posters</a:t>
              </a:r>
            </a:p>
            <a:p>
              <a:pPr marL="171450" indent="-171450" algn="ctr"/>
              <a:endParaRPr lang="en-US" sz="1600" dirty="0">
                <a:latin typeface="Tahoma" charset="0"/>
              </a:endParaRPr>
            </a:p>
          </p:txBody>
        </p:sp>
        <p:cxnSp>
          <p:nvCxnSpPr>
            <p:cNvPr id="69" name="AutoShape 31"/>
            <p:cNvCxnSpPr>
              <a:cxnSpLocks noChangeShapeType="1"/>
            </p:cNvCxnSpPr>
            <p:nvPr/>
          </p:nvCxnSpPr>
          <p:spPr bwMode="auto">
            <a:xfrm>
              <a:off x="5600700" y="3342481"/>
              <a:ext cx="1219200" cy="533400"/>
            </a:xfrm>
            <a:prstGeom prst="straightConnector1">
              <a:avLst/>
            </a:prstGeom>
            <a:noFill/>
            <a:ln w="76200">
              <a:solidFill>
                <a:srgbClr val="CC6600"/>
              </a:solidFill>
              <a:round/>
              <a:headEnd type="triangle" w="med" len="med"/>
              <a:tailEnd/>
            </a:ln>
          </p:spPr>
        </p:cxn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238500" y="4485481"/>
              <a:ext cx="4038600" cy="2505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har char="•"/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3300" kern="1200">
                  <a:solidFill>
                    <a:srgbClr val="00005A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buFontTx/>
                <a:buNone/>
              </a:pPr>
              <a:r>
                <a:rPr lang="en-US" sz="1600" b="1" dirty="0">
                  <a:solidFill>
                    <a:srgbClr val="000000"/>
                  </a:solidFill>
                  <a:latin typeface="Tahoma" charset="0"/>
                  <a:ea typeface="Tahoma" charset="0"/>
                  <a:cs typeface="Tahoma" charset="0"/>
                </a:rPr>
                <a:t>DISSEMINATION</a:t>
              </a:r>
            </a:p>
            <a:p>
              <a:pPr algn="ctr"/>
              <a:r>
                <a:rPr lang="en-US" sz="1600" dirty="0">
                  <a:solidFill>
                    <a:srgbClr val="0000FF"/>
                  </a:solidFill>
                </a:rPr>
                <a:t> Community events</a:t>
              </a:r>
            </a:p>
            <a:p>
              <a:pPr algn="ctr"/>
              <a:r>
                <a:rPr lang="en-US" sz="1600" dirty="0">
                  <a:solidFill>
                    <a:srgbClr val="0000FF"/>
                  </a:solidFill>
                </a:rPr>
                <a:t> Tribal Council meetings</a:t>
              </a:r>
            </a:p>
            <a:p>
              <a:pPr algn="ctr"/>
              <a:r>
                <a:rPr lang="en-US" sz="1600" dirty="0">
                  <a:solidFill>
                    <a:srgbClr val="0000FF"/>
                  </a:solidFill>
                </a:rPr>
                <a:t> Wellness Center Meetings</a:t>
              </a:r>
            </a:p>
            <a:p>
              <a:pPr algn="ctr"/>
              <a:r>
                <a:rPr lang="en-US" sz="1600" dirty="0">
                  <a:solidFill>
                    <a:srgbClr val="0000FF"/>
                  </a:solidFill>
                </a:rPr>
                <a:t> YouTube and </a:t>
              </a:r>
              <a:r>
                <a:rPr lang="en-US" sz="1600" dirty="0" err="1">
                  <a:solidFill>
                    <a:srgbClr val="0000FF"/>
                  </a:solidFill>
                </a:rPr>
                <a:t>Facebook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cxnSp>
          <p:nvCxnSpPr>
            <p:cNvPr id="71" name="AutoShape 38"/>
            <p:cNvCxnSpPr>
              <a:cxnSpLocks noChangeShapeType="1"/>
            </p:cNvCxnSpPr>
            <p:nvPr/>
          </p:nvCxnSpPr>
          <p:spPr bwMode="auto">
            <a:xfrm rot="16200000" flipH="1">
              <a:off x="4982779" y="4050780"/>
              <a:ext cx="533400" cy="228599"/>
            </a:xfrm>
            <a:prstGeom prst="straightConnector1">
              <a:avLst/>
            </a:prstGeom>
            <a:noFill/>
            <a:ln w="76200">
              <a:solidFill>
                <a:srgbClr val="CC6600"/>
              </a:solidFill>
              <a:round/>
              <a:headEnd type="triangle" w="med" len="med"/>
              <a:tailEnd/>
            </a:ln>
          </p:spPr>
        </p:cxnSp>
        <p:cxnSp>
          <p:nvCxnSpPr>
            <p:cNvPr id="72" name="AutoShape 39"/>
            <p:cNvCxnSpPr>
              <a:cxnSpLocks noChangeShapeType="1"/>
            </p:cNvCxnSpPr>
            <p:nvPr/>
          </p:nvCxnSpPr>
          <p:spPr bwMode="auto">
            <a:xfrm flipV="1">
              <a:off x="5448300" y="446881"/>
              <a:ext cx="1828800" cy="481013"/>
            </a:xfrm>
            <a:prstGeom prst="straightConnector1">
              <a:avLst/>
            </a:prstGeom>
            <a:noFill/>
            <a:ln w="76200">
              <a:solidFill>
                <a:srgbClr val="CC6600"/>
              </a:solidFill>
              <a:round/>
              <a:headEnd type="triangle" w="med" len="med"/>
              <a:tailEnd/>
            </a:ln>
          </p:spPr>
        </p:cxnSp>
        <p:pic>
          <p:nvPicPr>
            <p:cNvPr id="73" name="Picture 72" descr="IMG_0654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9900" y="2351881"/>
              <a:ext cx="1295400" cy="17129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4" name="Picture 73" descr="http://www.shoshonebannocktribes.com/Images/2010fhbc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52700" y="200819"/>
              <a:ext cx="1828800" cy="116046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5" name="Picture 74" descr="phpThumb_generated_thumbnailjpg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45063" y="1589881"/>
              <a:ext cx="1798637" cy="12954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76" name="AutoShape 12"/>
            <p:cNvCxnSpPr>
              <a:cxnSpLocks noChangeShapeType="1"/>
            </p:cNvCxnSpPr>
            <p:nvPr/>
          </p:nvCxnSpPr>
          <p:spPr bwMode="auto">
            <a:xfrm flipV="1">
              <a:off x="1943100" y="3037681"/>
              <a:ext cx="914400" cy="381000"/>
            </a:xfrm>
            <a:prstGeom prst="straightConnector1">
              <a:avLst/>
            </a:prstGeom>
            <a:noFill/>
            <a:ln w="76200">
              <a:solidFill>
                <a:srgbClr val="CC6600"/>
              </a:solidFill>
              <a:round/>
              <a:headEnd/>
              <a:tailEnd type="triangle" w="med" len="med"/>
            </a:ln>
          </p:spPr>
        </p:cxnSp>
        <p:cxnSp>
          <p:nvCxnSpPr>
            <p:cNvPr id="77" name="AutoShape 10"/>
            <p:cNvCxnSpPr>
              <a:cxnSpLocks noChangeShapeType="1"/>
            </p:cNvCxnSpPr>
            <p:nvPr/>
          </p:nvCxnSpPr>
          <p:spPr bwMode="auto">
            <a:xfrm>
              <a:off x="1638300" y="651669"/>
              <a:ext cx="1143000" cy="1090612"/>
            </a:xfrm>
            <a:prstGeom prst="straightConnector1">
              <a:avLst/>
            </a:prstGeom>
            <a:noFill/>
            <a:ln w="76200">
              <a:solidFill>
                <a:srgbClr val="CC6600"/>
              </a:solidFill>
              <a:round/>
              <a:headEnd/>
              <a:tailEnd type="triangl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17758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47089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HEY project results</a:t>
            </a:r>
            <a:endParaRPr lang="en-US" sz="3200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58344"/>
            <a:ext cx="5638800" cy="5325520"/>
          </a:xfrm>
        </p:spPr>
        <p:txBody>
          <a:bodyPr>
            <a:normAutofit fontScale="62500" lnSpcReduction="20000"/>
          </a:bodyPr>
          <a:lstStyle/>
          <a:p>
            <a:pPr marL="304800" defTabSz="714375">
              <a:lnSpc>
                <a:spcPct val="100000"/>
              </a:lnSpc>
            </a:pPr>
            <a:r>
              <a:rPr lang="en-US" sz="3100" dirty="0"/>
              <a:t>Successful delivery of 28 units of Native STAND </a:t>
            </a:r>
            <a:r>
              <a:rPr lang="en-US" sz="3100" dirty="0" smtClean="0"/>
              <a:t>curriculum</a:t>
            </a:r>
          </a:p>
          <a:p>
            <a:pPr marL="304800" defTabSz="714375">
              <a:lnSpc>
                <a:spcPct val="100000"/>
              </a:lnSpc>
            </a:pPr>
            <a:r>
              <a:rPr lang="en-US" sz="3100" dirty="0"/>
              <a:t>Y</a:t>
            </a:r>
            <a:r>
              <a:rPr lang="en-US" sz="3100" dirty="0" smtClean="0"/>
              <a:t>outh are more aware of their bodies and Native STAND allowed them to understand safe sex, pregnancy, and STDs</a:t>
            </a:r>
          </a:p>
          <a:p>
            <a:pPr marL="762000" lvl="1" defTabSz="714375">
              <a:lnSpc>
                <a:spcPct val="100000"/>
              </a:lnSpc>
              <a:buFont typeface="Wingdings" charset="2"/>
              <a:buChar char="ü"/>
            </a:pPr>
            <a:r>
              <a:rPr lang="en-US" sz="3100" dirty="0" smtClean="0">
                <a:solidFill>
                  <a:schemeClr val="tx1"/>
                </a:solidFill>
              </a:rPr>
              <a:t> Realize “it could happen to them” and state that they are motivated to take precautions</a:t>
            </a:r>
          </a:p>
          <a:p>
            <a:pPr marL="762000" lvl="1" defTabSz="714375">
              <a:lnSpc>
                <a:spcPct val="100000"/>
              </a:lnSpc>
              <a:buFont typeface="Wingdings" charset="2"/>
              <a:buChar char="ü"/>
            </a:pPr>
            <a:r>
              <a:rPr lang="en-US" sz="3100" dirty="0" smtClean="0"/>
              <a:t>Positive shifts in KAB on pre- post-tests</a:t>
            </a:r>
            <a:endParaRPr lang="en-US" sz="3100" dirty="0" smtClean="0">
              <a:solidFill>
                <a:schemeClr val="tx1"/>
              </a:solidFill>
            </a:endParaRPr>
          </a:p>
          <a:p>
            <a:pPr marL="304800" defTabSz="714375">
              <a:lnSpc>
                <a:spcPct val="100000"/>
              </a:lnSpc>
            </a:pPr>
            <a:r>
              <a:rPr lang="en-US" sz="3100" dirty="0" smtClean="0"/>
              <a:t>Over 50 </a:t>
            </a:r>
            <a:r>
              <a:rPr lang="en-US" sz="3100" dirty="0"/>
              <a:t>films </a:t>
            </a:r>
            <a:r>
              <a:rPr lang="en-US" sz="3100" dirty="0" smtClean="0"/>
              <a:t>produced and many posted to YouTube</a:t>
            </a:r>
          </a:p>
          <a:p>
            <a:pPr marL="304800" defTabSz="714375">
              <a:lnSpc>
                <a:spcPct val="100000"/>
              </a:lnSpc>
            </a:pPr>
            <a:r>
              <a:rPr lang="en-US" sz="3100" dirty="0" smtClean="0"/>
              <a:t>Youth </a:t>
            </a:r>
            <a:r>
              <a:rPr lang="en-US" sz="3100" dirty="0"/>
              <a:t>are presenting their work to others: Tribal Council, film events, and national </a:t>
            </a:r>
            <a:r>
              <a:rPr lang="en-US" sz="3100" dirty="0" smtClean="0"/>
              <a:t>conferences</a:t>
            </a:r>
          </a:p>
          <a:p>
            <a:pPr marL="304800" defTabSz="714375">
              <a:lnSpc>
                <a:spcPct val="100000"/>
              </a:lnSpc>
            </a:pPr>
            <a:r>
              <a:rPr lang="en-US" sz="3100" dirty="0"/>
              <a:t> H.E.Y. youth show a basic understanding of “media literacy”</a:t>
            </a:r>
          </a:p>
          <a:p>
            <a:pPr marL="762000" lvl="1" defTabSz="714375">
              <a:lnSpc>
                <a:spcPct val="100000"/>
              </a:lnSpc>
              <a:buFont typeface="Wingdings" charset="2"/>
              <a:buChar char="ü"/>
            </a:pPr>
            <a:r>
              <a:rPr lang="en-US" sz="3100" dirty="0" smtClean="0">
                <a:solidFill>
                  <a:schemeClr val="tx1"/>
                </a:solidFill>
              </a:rPr>
              <a:t> Think about underlying messages and recognize technical strategies</a:t>
            </a:r>
          </a:p>
          <a:p>
            <a:pPr marL="762000" lvl="1" defTabSz="714375">
              <a:lnSpc>
                <a:spcPct val="100000"/>
              </a:lnSpc>
              <a:buFont typeface="Wingdings" charset="2"/>
              <a:buChar char="ü"/>
            </a:pPr>
            <a:r>
              <a:rPr lang="en-US" sz="3100" dirty="0" smtClean="0">
                <a:solidFill>
                  <a:schemeClr val="tx1"/>
                </a:solidFill>
              </a:rPr>
              <a:t> Their new technical skills are reported to increase feelings of positive identity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66357">
            <a:off x="5783950" y="1945516"/>
            <a:ext cx="3599159" cy="358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3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67000" cy="5973762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+mn-lt"/>
              </a:rPr>
              <a:t>Colorectal Cancer Screening Toolkit</a:t>
            </a:r>
            <a:br>
              <a:rPr lang="en-US" sz="3200" b="1" dirty="0">
                <a:latin typeface="+mn-lt"/>
              </a:rPr>
            </a:br>
            <a:endParaRPr lang="en-US" sz="3200" b="1" dirty="0">
              <a:latin typeface="+mn-lt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28600"/>
            <a:ext cx="4943880" cy="6415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15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+mn-lt"/>
              </a:rPr>
              <a:t>Giant Colon</a:t>
            </a:r>
            <a:endParaRPr lang="en-US" sz="32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8791575" cy="5002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82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NARCH programs </a:t>
            </a:r>
            <a:r>
              <a:rPr lang="en-US" sz="3200" b="1" dirty="0"/>
              <a:t>o</a:t>
            </a:r>
            <a:r>
              <a:rPr lang="en-US" sz="3200" b="1" dirty="0" smtClean="0"/>
              <a:t>verview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NARCH </a:t>
            </a:r>
            <a:r>
              <a:rPr lang="en-US" dirty="0"/>
              <a:t>s</a:t>
            </a:r>
            <a:r>
              <a:rPr lang="en-US" dirty="0" smtClean="0"/>
              <a:t>cholarship program</a:t>
            </a:r>
          </a:p>
          <a:p>
            <a:pPr lvl="1"/>
            <a:r>
              <a:rPr lang="en-US" dirty="0" smtClean="0"/>
              <a:t>Faculty (post-doctoral level trainees)</a:t>
            </a:r>
          </a:p>
          <a:p>
            <a:pPr lvl="1"/>
            <a:r>
              <a:rPr lang="en-US" dirty="0" smtClean="0"/>
              <a:t>Fellow (Master and Doctoral level trainees)</a:t>
            </a:r>
          </a:p>
          <a:p>
            <a:pPr lvl="1"/>
            <a:r>
              <a:rPr lang="en-US" dirty="0" smtClean="0"/>
              <a:t>Scholar (NPAIHB employees)</a:t>
            </a:r>
          </a:p>
          <a:p>
            <a:pPr lvl="1"/>
            <a:r>
              <a:rPr lang="en-US" dirty="0" smtClean="0"/>
              <a:t>Intern (practical research experience for students)</a:t>
            </a:r>
          </a:p>
          <a:p>
            <a:pPr lvl="1"/>
            <a:r>
              <a:rPr lang="en-US" dirty="0" smtClean="0"/>
              <a:t>Accomplishments over a decade presented</a:t>
            </a:r>
          </a:p>
          <a:p>
            <a:r>
              <a:rPr lang="en-US" dirty="0" smtClean="0"/>
              <a:t>NARCH Summer Research Training Institute</a:t>
            </a:r>
          </a:p>
          <a:p>
            <a:pPr lvl="1"/>
            <a:r>
              <a:rPr lang="en-US" dirty="0" smtClean="0"/>
              <a:t>Established 1995</a:t>
            </a:r>
          </a:p>
          <a:p>
            <a:pPr lvl="1"/>
            <a:r>
              <a:rPr lang="en-US" dirty="0" smtClean="0"/>
              <a:t>Three-week intensive research training program</a:t>
            </a:r>
          </a:p>
          <a:p>
            <a:pPr lvl="1"/>
            <a:r>
              <a:rPr lang="en-US" dirty="0" smtClean="0"/>
              <a:t>Impact evaluation presented</a:t>
            </a:r>
          </a:p>
          <a:p>
            <a:pPr lvl="1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822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0546416"/>
              </p:ext>
            </p:extLst>
          </p:nvPr>
        </p:nvGraphicFramePr>
        <p:xfrm>
          <a:off x="990600" y="1600200"/>
          <a:ext cx="7086599" cy="4571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5957"/>
                <a:gridCol w="1531878"/>
                <a:gridCol w="1465274"/>
                <a:gridCol w="2064705"/>
                <a:gridCol w="1278785"/>
              </a:tblGrid>
              <a:tr h="4354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Trainee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Tribe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University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Program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Expected completion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Choctaw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Portland State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Sociology PhD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VG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Blackfeet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 Montana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Cell Biology PhD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JC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Turtle Mountain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 Minnesota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Epi  MPH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TA-R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Spokane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 Washington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Epi MPH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Navajo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 Colorado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Epi MPH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KJ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Choctaw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 Mass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Med Anthropology PhD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SL-J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Tolowa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Portland State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Environmental Health MS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Lakota/Jemez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OHSU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Epi/Biostatistics MPH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Tlingit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 Alaska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Epi MPH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MW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Navajo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 North Dakota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Psychology MA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54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BW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 Cheyenne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Portland State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Health Promotion MPH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12/2012 completed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CBP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Lakota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Portland State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Health Promotion MPH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TC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Siletz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Marylhurst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Health Organization MA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TL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Lummi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 North Carolina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Public Health DrPH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LG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Blackfeet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Marylhurst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Health Management BA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EV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Cherokee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OHSU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Informatics certificate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771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53751"/>
            <a:ext cx="8229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Current </a:t>
            </a:r>
            <a:r>
              <a:rPr lang="en-US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rainees supported by NARCH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704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+mn-lt"/>
              </a:rPr>
              <a:t>NARCH recipient </a:t>
            </a:r>
            <a:r>
              <a:rPr lang="en-US" sz="3200" b="1" dirty="0">
                <a:latin typeface="+mn-lt"/>
              </a:rPr>
              <a:t>c</a:t>
            </a:r>
            <a:r>
              <a:rPr lang="en-US" sz="3200" b="1" dirty="0" smtClean="0">
                <a:latin typeface="+mn-lt"/>
              </a:rPr>
              <a:t>haracteristics</a:t>
            </a:r>
            <a:endParaRPr lang="en-US" sz="3200" b="1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7471840"/>
              </p:ext>
            </p:extLst>
          </p:nvPr>
        </p:nvGraphicFramePr>
        <p:xfrm>
          <a:off x="457200" y="1600200"/>
          <a:ext cx="8153399" cy="42947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0630"/>
                <a:gridCol w="1849359"/>
                <a:gridCol w="1859465"/>
                <a:gridCol w="1390511"/>
                <a:gridCol w="1083434"/>
              </a:tblGrid>
              <a:tr h="658855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Self-reported role in NW NARCH program and highest level of education </a:t>
                      </a:r>
                      <a:r>
                        <a:rPr lang="en-US" sz="1200" dirty="0" smtClean="0">
                          <a:effectLst/>
                        </a:rPr>
                        <a:t>completed.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</a:rPr>
                        <a:t>Total respondents (n=64)</a:t>
                      </a:r>
                      <a:endParaRPr lang="en-US" sz="12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78894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Education Status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Faculty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Fellow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Scholar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Intern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95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 year college degree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0 (0%)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0 (0%)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 (50%)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</a:rPr>
                        <a:t>1 (50%)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803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4 year college degree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</a:rPr>
                        <a:t>0 (0%)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 (15%)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7 (54%)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4 (31%)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43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Masters’ degree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0 (0%)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16 (48%)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14 (42%)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3 (9%)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3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Doctoral degree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3 (19%)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7 (44%)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5 (31%)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 (6%)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33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Total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27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</a:rPr>
                        <a:t>9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2981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NARCH recipient presenting her PhD dissertation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00200"/>
            <a:ext cx="8839936" cy="497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860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+mn-lt"/>
              </a:rPr>
              <a:t>Presentations </a:t>
            </a:r>
            <a:r>
              <a:rPr lang="en-US" sz="3200" b="1" dirty="0">
                <a:latin typeface="+mn-lt"/>
              </a:rPr>
              <a:t>since enrollment in the NW NARCH program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4620319"/>
              </p:ext>
            </p:extLst>
          </p:nvPr>
        </p:nvGraphicFramePr>
        <p:xfrm>
          <a:off x="914400" y="1524000"/>
          <a:ext cx="7315202" cy="46482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7087"/>
                <a:gridCol w="933143"/>
                <a:gridCol w="1162840"/>
                <a:gridCol w="990567"/>
                <a:gridCol w="956272"/>
                <a:gridCol w="1145293"/>
              </a:tblGrid>
              <a:tr h="532875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Please list how many of each type of presentation you have conducted since enrollment in the NW NARCH program. Total respondents (n=64)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06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Faculty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Fellow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Scholar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Intern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Total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79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Local community setting; workshops; health fairs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28 (9%)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108 (36%)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138 (46%)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27 (9%)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301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79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Tribal Health Board; IRB; tribal or regional conference or workshop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44 (18%)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77 (31%)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107 (43%)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21 (8%)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249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Abstract presentation at national conference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30 (20%)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26 (17%)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85 (56%)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10 (7%)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151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Posters presentation at national conference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12 (11%)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21 (20%)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51 (49%)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21 (20%)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105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70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Total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114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232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</a:rPr>
                        <a:t>381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79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</a:rPr>
                        <a:t>806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204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NARCH recipient presenting her work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98" y="1752600"/>
            <a:ext cx="8534400" cy="480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09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Publications </a:t>
            </a:r>
            <a:r>
              <a:rPr lang="en-US" sz="3200" b="1" dirty="0"/>
              <a:t>since enrollment in the NW NARCH </a:t>
            </a:r>
            <a:r>
              <a:rPr lang="en-US" sz="3200" b="1" dirty="0" smtClean="0"/>
              <a:t>program</a:t>
            </a:r>
            <a:endParaRPr lang="en-US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3891986"/>
              </p:ext>
            </p:extLst>
          </p:nvPr>
        </p:nvGraphicFramePr>
        <p:xfrm>
          <a:off x="609601" y="1523999"/>
          <a:ext cx="7696199" cy="46226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9008"/>
                <a:gridCol w="984535"/>
                <a:gridCol w="1060267"/>
                <a:gridCol w="1141893"/>
                <a:gridCol w="1060267"/>
                <a:gridCol w="970229"/>
              </a:tblGrid>
              <a:tr h="577354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Please list how many of each type of presentation you have conducted since enrollment in the NW NARCH program. Total respondents (n=64)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73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Faculty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Fellow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Scholar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Intern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Total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75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Book chapters; co-author of article published in peer reviewed journal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11 (24%)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18 (39%)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14 (30%)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3 (7%)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46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75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First or second author of article published in peer reviewed journal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8 (13%)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19 (31%)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30 (49%)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4 (7%)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61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412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Non-peer reviewed manuscripts; article in a newsletter; fliers; educational or program brochure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6 (2%)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74 (24%)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187 (60%)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46 (15%)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313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92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Total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111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231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>
                          <a:effectLst/>
                        </a:rPr>
                        <a:t>53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</a:rPr>
                        <a:t>420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71070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NARCH recipient taking a break during the Summer Institute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777" y="1524000"/>
            <a:ext cx="6848976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24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XPANDSHOWBAR" val="True"/>
  <p:tag name="BULLETTYPE" val="3"/>
  <p:tag name="RESPCOUNTERSTYLE" val="-1"/>
  <p:tag name="INPUTSOURCE" val="1"/>
  <p:tag name="BACKUPMAINTENANCE" val="7"/>
  <p:tag name="ROTATIONINTERVAL" val="2"/>
  <p:tag name="RACERSMAXDISPLAYED" val="5"/>
  <p:tag name="TEAMSINLEADERBOARD" val="5"/>
  <p:tag name="BUBBLEVALUEFORMAT" val="0.0"/>
  <p:tag name="CUSTOMCELLFORECOLOR" val="-16777216"/>
  <p:tag name="CUSTOMCELLBACKCOLOR4" val="-8355712"/>
  <p:tag name="DISPLAYDEVICEID" val="True"/>
  <p:tag name="GRIDSIZE" val="{Width=800, Height=600}"/>
  <p:tag name="CHARTCOLORS" val="0"/>
  <p:tag name="MULTIRESPDIVISOR" val="1"/>
  <p:tag name="INCORRECTPOINTVALUE" val="0"/>
  <p:tag name="AUTOADJUSTPARTRANGE" val="True"/>
  <p:tag name="FIBNUMRESULTS" val="5"/>
  <p:tag name="PRRESPONSE2" val="9"/>
  <p:tag name="PRRESPONSE6" val="5"/>
  <p:tag name="PRRESPONSE10" val="1"/>
  <p:tag name="POWERPOINTVERSION" val="12.0"/>
  <p:tag name="CSVFORMAT" val="0"/>
  <p:tag name="RESPCOUNTERFORMAT" val="0"/>
  <p:tag name="ALLOWDUPLICATES" val="False"/>
  <p:tag name="REVIEWONLY" val="True"/>
  <p:tag name="RACEANIMATIONSPEED" val="3"/>
  <p:tag name="BUBBLENAMEVISIBLE" val="True"/>
  <p:tag name="CUSTOMGRIDBACKCOLOR" val="-2830136"/>
  <p:tag name="USESCHEMECOLORS" val="True"/>
  <p:tag name="GRIDROTATIONINTERVAL" val="2"/>
  <p:tag name="POLLINGCYCLE" val="2"/>
  <p:tag name="INCLUDEPPT" val="True"/>
  <p:tag name="REALTIMEBACKUPPATH" val="(None)"/>
  <p:tag name="FIBDISPLAYRESULTS" val="True"/>
  <p:tag name="PRRESPONSE3" val="8"/>
  <p:tag name="PRRESPONSE8" val="3"/>
  <p:tag name="TPVERSION" val="2008"/>
  <p:tag name="ANSWERNOWSTYLE" val="-1"/>
  <p:tag name="COUNTDOWNSECONDS" val="10"/>
  <p:tag name="AUTOADVANCE" val="False"/>
  <p:tag name="SKIPREMAININGRACESLIDES" val="True"/>
  <p:tag name="BUBBLEGROUPING" val="3"/>
  <p:tag name="CUSTOMCELLBACKCOLOR3" val="-268652"/>
  <p:tag name="AUTOSIZEGRID" val="True"/>
  <p:tag name="RESETCHARTS" val="True"/>
  <p:tag name="REALTIMEBACKUP" val="False"/>
  <p:tag name="FIBINCLUDEOTHER" val="True"/>
  <p:tag name="PRRESPONSE5" val="6"/>
  <p:tag name="ALWAYSOPENPOLL" val="False"/>
  <p:tag name="ANSWERNOWTEXT" val="Answer Now"/>
  <p:tag name="BACKUPSESSIONS" val="True"/>
  <p:tag name="RACEENDPOINTS" val="100"/>
  <p:tag name="DEFAULTNUMTEAMS" val="5"/>
  <p:tag name="DISPLAYDEVICENUMBER" val="True"/>
  <p:tag name="CHARTLABELS" val="1"/>
  <p:tag name="ZEROBASED" val="False"/>
  <p:tag name="PRRESPONSE1" val="10"/>
  <p:tag name="SHOWFLASHWARNING" val="True"/>
  <p:tag name="COUNTDOWNSTYLE" val="-1"/>
  <p:tag name="AUTOUPDATEALIASES" val="True"/>
  <p:tag name="BUBBLESIZEVISIBLE" val="True"/>
  <p:tag name="GRIDOPACITY" val="90"/>
  <p:tag name="ALLOWUSERFEEDBACK" val="True"/>
  <p:tag name="FIBDISPLAYKEYWORDS" val="True"/>
  <p:tag name="SHOWBARVISIBLE" val="True"/>
  <p:tag name="NUMRESPONSES" val="1"/>
  <p:tag name="MAXRESPONDERS" val="5"/>
  <p:tag name="GRIDPOSITION" val="1"/>
  <p:tag name="CHARTSCALE" val="True"/>
  <p:tag name="PRRESPONSE9" val="2"/>
  <p:tag name="CHARTVALUEFORMAT" val="0%"/>
  <p:tag name="CUSTOMCELLBACKCOLOR2" val="-13395457"/>
  <p:tag name="CORRECTPOINTVALUE" val="1"/>
  <p:tag name="USESECONDARYMONITOR" val="True"/>
  <p:tag name="PARTICIPANTSINLEADERBOARD" val="5"/>
  <p:tag name="INCLUDENONRESPONDERS" val="False"/>
  <p:tag name="SAVECSVWITHSESSION" val="True"/>
  <p:tag name="DISPLAYNAME" val="True"/>
  <p:tag name="PRRESPONSE7" val="4"/>
  <p:tag name="GRIDFONTSIZE" val="12"/>
  <p:tag name="STDCHART" val="1"/>
  <p:tag name="RESPTABLESTYLE" val="-1"/>
  <p:tag name="CUSTOMCELLBACKCOLOR1" val="-657956"/>
  <p:tag name="PRRESPONSE4" val="7"/>
  <p:tag name="ADVANCEDSETTINGSVIEW" val="True"/>
  <p:tag name="DELIMITERS" val="3.1"/>
  <p:tag name="TPFULLVERSION" val="4.3.2.117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1152</Words>
  <Application>Microsoft Office PowerPoint</Application>
  <PresentationFormat>On-screen Show (4:3)</PresentationFormat>
  <Paragraphs>332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Report on the NW NARCH &amp; Prevention Research Center</vt:lpstr>
      <vt:lpstr>NARCH programs overview</vt:lpstr>
      <vt:lpstr>Current trainees supported by NARCH</vt:lpstr>
      <vt:lpstr>NARCH recipient characteristics</vt:lpstr>
      <vt:lpstr>NARCH recipient presenting her PhD dissertation</vt:lpstr>
      <vt:lpstr>Presentations since enrollment in the NW NARCH program </vt:lpstr>
      <vt:lpstr>NARCH recipient presenting her work</vt:lpstr>
      <vt:lpstr>Publications since enrollment in the NW NARCH program</vt:lpstr>
      <vt:lpstr>NARCH recipient taking a break during the Summer Institute</vt:lpstr>
      <vt:lpstr>Grants awarded since enrollment in the NW NARCH program</vt:lpstr>
      <vt:lpstr>2008 Summer Research Training Institute for American Indian and Alaska Native Health Professionals Evaluation Results</vt:lpstr>
      <vt:lpstr>PowerPoint Presentation</vt:lpstr>
      <vt:lpstr>Center for Healthy Communities: Listen for Life Campaign</vt:lpstr>
      <vt:lpstr>PowerPoint Presentation</vt:lpstr>
      <vt:lpstr>Using Film-making to Engage Native American Youth in Reproductive Health Improvement</vt:lpstr>
      <vt:lpstr>PowerPoint Presentation</vt:lpstr>
      <vt:lpstr>HEY project results</vt:lpstr>
      <vt:lpstr>Colorectal Cancer Screening Toolkit </vt:lpstr>
      <vt:lpstr>Giant Colon</vt:lpstr>
    </vt:vector>
  </TitlesOfParts>
  <Company>OHSU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Ohsu User</dc:creator>
  <cp:lastModifiedBy>Elaine Dado</cp:lastModifiedBy>
  <cp:revision>32</cp:revision>
  <cp:lastPrinted>2013-04-11T22:47:13Z</cp:lastPrinted>
  <dcterms:created xsi:type="dcterms:W3CDTF">2013-03-25T23:36:42Z</dcterms:created>
  <dcterms:modified xsi:type="dcterms:W3CDTF">2013-04-11T22:54:44Z</dcterms:modified>
</cp:coreProperties>
</file>