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84" r:id="rId3"/>
    <p:sldId id="257" r:id="rId4"/>
    <p:sldId id="263" r:id="rId5"/>
    <p:sldId id="264" r:id="rId6"/>
    <p:sldId id="265" r:id="rId7"/>
    <p:sldId id="269" r:id="rId8"/>
    <p:sldId id="270" r:id="rId9"/>
    <p:sldId id="271" r:id="rId10"/>
    <p:sldId id="258" r:id="rId11"/>
    <p:sldId id="272" r:id="rId12"/>
    <p:sldId id="268" r:id="rId13"/>
    <p:sldId id="267" r:id="rId14"/>
    <p:sldId id="276" r:id="rId15"/>
    <p:sldId id="274" r:id="rId16"/>
    <p:sldId id="266" r:id="rId17"/>
    <p:sldId id="275" r:id="rId18"/>
    <p:sldId id="261" r:id="rId19"/>
    <p:sldId id="273" r:id="rId20"/>
    <p:sldId id="277" r:id="rId21"/>
    <p:sldId id="282" r:id="rId22"/>
    <p:sldId id="280" r:id="rId23"/>
    <p:sldId id="281" r:id="rId24"/>
    <p:sldId id="262" r:id="rId25"/>
    <p:sldId id="285" r:id="rId26"/>
    <p:sldId id="283" r:id="rId2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6" autoAdjust="0"/>
    <p:restoredTop sz="94660"/>
  </p:normalViewPr>
  <p:slideViewPr>
    <p:cSldViewPr>
      <p:cViewPr varScale="1">
        <p:scale>
          <a:sx n="69" d="100"/>
          <a:sy n="69" d="100"/>
        </p:scale>
        <p:origin x="-112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yellowhawkhealthcenter.org\users\Staff\adearing\Documents\Advanced%20Access\IPC\IPC4%20Measure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yellowhawkhealthcenter.org\users\Staff\adearing\Documents\Advanced%20Access\IPC\IPC4%20Measure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yellowhawkhealthcenter.org\users\Staff\adearing\Documents\DoO\Provider%20CQI%20iCare\Provider%20Productivity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Continuity of Care to PCP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'Continuity of Care'!$A$14</c:f>
              <c:strCache>
                <c:ptCount val="1"/>
                <c:pt idx="0">
                  <c:v>Continuity of Care to PCP</c:v>
                </c:pt>
              </c:strCache>
            </c:strRef>
          </c:tx>
          <c:dLbls>
            <c:txPr>
              <a:bodyPr/>
              <a:lstStyle/>
              <a:p>
                <a:pPr>
                  <a:defRPr sz="1200"/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'Continuity of Care'!$B$13:$M$13</c:f>
              <c:numCache>
                <c:formatCode>mmm\-yy</c:formatCode>
                <c:ptCount val="12"/>
                <c:pt idx="0">
                  <c:v>40909</c:v>
                </c:pt>
                <c:pt idx="1">
                  <c:v>40940</c:v>
                </c:pt>
                <c:pt idx="2">
                  <c:v>40969</c:v>
                </c:pt>
                <c:pt idx="3">
                  <c:v>41000</c:v>
                </c:pt>
                <c:pt idx="4">
                  <c:v>41030</c:v>
                </c:pt>
                <c:pt idx="5">
                  <c:v>41061</c:v>
                </c:pt>
                <c:pt idx="6">
                  <c:v>41091</c:v>
                </c:pt>
                <c:pt idx="7">
                  <c:v>41122</c:v>
                </c:pt>
                <c:pt idx="8">
                  <c:v>41153</c:v>
                </c:pt>
                <c:pt idx="9">
                  <c:v>41183</c:v>
                </c:pt>
                <c:pt idx="10">
                  <c:v>41214</c:v>
                </c:pt>
                <c:pt idx="11">
                  <c:v>41244</c:v>
                </c:pt>
              </c:numCache>
            </c:numRef>
          </c:cat>
          <c:val>
            <c:numRef>
              <c:f>'Continuity of Care'!$B$14:$M$14</c:f>
              <c:numCache>
                <c:formatCode>0%</c:formatCode>
                <c:ptCount val="12"/>
                <c:pt idx="0">
                  <c:v>0.41118421052631576</c:v>
                </c:pt>
                <c:pt idx="1">
                  <c:v>0.64176829268292679</c:v>
                </c:pt>
                <c:pt idx="2">
                  <c:v>0.63363363363363367</c:v>
                </c:pt>
                <c:pt idx="3">
                  <c:v>0.60089686098654704</c:v>
                </c:pt>
                <c:pt idx="4">
                  <c:v>0.66</c:v>
                </c:pt>
                <c:pt idx="5">
                  <c:v>0.61</c:v>
                </c:pt>
                <c:pt idx="6">
                  <c:v>0.6</c:v>
                </c:pt>
                <c:pt idx="7">
                  <c:v>0.59</c:v>
                </c:pt>
                <c:pt idx="8">
                  <c:v>0.69</c:v>
                </c:pt>
                <c:pt idx="9">
                  <c:v>0.66</c:v>
                </c:pt>
                <c:pt idx="10">
                  <c:v>0.68</c:v>
                </c:pt>
                <c:pt idx="11">
                  <c:v>0.54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9092096"/>
        <c:axId val="69093632"/>
      </c:lineChart>
      <c:dateAx>
        <c:axId val="69092096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crossAx val="69093632"/>
        <c:crosses val="autoZero"/>
        <c:auto val="1"/>
        <c:lblOffset val="100"/>
        <c:baseTimeUnit val="months"/>
      </c:dateAx>
      <c:valAx>
        <c:axId val="69093632"/>
        <c:scaling>
          <c:orientation val="minMax"/>
          <c:max val="0.70000000000000007"/>
          <c:min val="0.4"/>
        </c:scaling>
        <c:delete val="0"/>
        <c:axPos val="l"/>
        <c:numFmt formatCode="0%" sourceLinked="1"/>
        <c:majorTickMark val="out"/>
        <c:minorTickMark val="none"/>
        <c:tickLblPos val="nextTo"/>
        <c:crossAx val="6909209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'ER-UC'!$A$2</c:f>
              <c:strCache>
                <c:ptCount val="1"/>
                <c:pt idx="0">
                  <c:v>ER</c:v>
                </c:pt>
              </c:strCache>
            </c:strRef>
          </c:tx>
          <c:invertIfNegative val="0"/>
          <c:cat>
            <c:numRef>
              <c:f>'ER-UC'!$B$1:$Y$1</c:f>
              <c:numCache>
                <c:formatCode>mmm\-yy</c:formatCode>
                <c:ptCount val="24"/>
                <c:pt idx="0">
                  <c:v>40544</c:v>
                </c:pt>
                <c:pt idx="1">
                  <c:v>40575</c:v>
                </c:pt>
                <c:pt idx="2">
                  <c:v>40603</c:v>
                </c:pt>
                <c:pt idx="3">
                  <c:v>40634</c:v>
                </c:pt>
                <c:pt idx="4">
                  <c:v>40664</c:v>
                </c:pt>
                <c:pt idx="5">
                  <c:v>40695</c:v>
                </c:pt>
                <c:pt idx="6">
                  <c:v>40725</c:v>
                </c:pt>
                <c:pt idx="7">
                  <c:v>40756</c:v>
                </c:pt>
                <c:pt idx="8">
                  <c:v>40787</c:v>
                </c:pt>
                <c:pt idx="9">
                  <c:v>40817</c:v>
                </c:pt>
                <c:pt idx="10">
                  <c:v>40848</c:v>
                </c:pt>
                <c:pt idx="11">
                  <c:v>40878</c:v>
                </c:pt>
                <c:pt idx="12">
                  <c:v>40909</c:v>
                </c:pt>
                <c:pt idx="13">
                  <c:v>40940</c:v>
                </c:pt>
                <c:pt idx="14">
                  <c:v>40969</c:v>
                </c:pt>
                <c:pt idx="15">
                  <c:v>41000</c:v>
                </c:pt>
                <c:pt idx="16">
                  <c:v>41030</c:v>
                </c:pt>
                <c:pt idx="17">
                  <c:v>41061</c:v>
                </c:pt>
                <c:pt idx="18">
                  <c:v>41091</c:v>
                </c:pt>
                <c:pt idx="19">
                  <c:v>41122</c:v>
                </c:pt>
                <c:pt idx="20">
                  <c:v>41153</c:v>
                </c:pt>
                <c:pt idx="21">
                  <c:v>41183</c:v>
                </c:pt>
                <c:pt idx="22">
                  <c:v>41214</c:v>
                </c:pt>
                <c:pt idx="23">
                  <c:v>41244</c:v>
                </c:pt>
              </c:numCache>
            </c:numRef>
          </c:cat>
          <c:val>
            <c:numRef>
              <c:f>'ER-UC'!$B$2:$Y$2</c:f>
              <c:numCache>
                <c:formatCode>General</c:formatCode>
                <c:ptCount val="24"/>
                <c:pt idx="0">
                  <c:v>149</c:v>
                </c:pt>
                <c:pt idx="1">
                  <c:v>108</c:v>
                </c:pt>
                <c:pt idx="2">
                  <c:v>160</c:v>
                </c:pt>
                <c:pt idx="3">
                  <c:v>118</c:v>
                </c:pt>
                <c:pt idx="4">
                  <c:v>104</c:v>
                </c:pt>
                <c:pt idx="5">
                  <c:v>118</c:v>
                </c:pt>
                <c:pt idx="6">
                  <c:v>102</c:v>
                </c:pt>
                <c:pt idx="7">
                  <c:v>107</c:v>
                </c:pt>
                <c:pt idx="8">
                  <c:v>85</c:v>
                </c:pt>
                <c:pt idx="9">
                  <c:v>98</c:v>
                </c:pt>
                <c:pt idx="10">
                  <c:v>94</c:v>
                </c:pt>
                <c:pt idx="11">
                  <c:v>92</c:v>
                </c:pt>
                <c:pt idx="12">
                  <c:v>102</c:v>
                </c:pt>
                <c:pt idx="13">
                  <c:v>74</c:v>
                </c:pt>
                <c:pt idx="14">
                  <c:v>105</c:v>
                </c:pt>
                <c:pt idx="15">
                  <c:v>120</c:v>
                </c:pt>
                <c:pt idx="16">
                  <c:v>115</c:v>
                </c:pt>
                <c:pt idx="17">
                  <c:v>102</c:v>
                </c:pt>
                <c:pt idx="18">
                  <c:v>107</c:v>
                </c:pt>
                <c:pt idx="19">
                  <c:v>115</c:v>
                </c:pt>
                <c:pt idx="20">
                  <c:v>103</c:v>
                </c:pt>
                <c:pt idx="21">
                  <c:v>114</c:v>
                </c:pt>
                <c:pt idx="22">
                  <c:v>100</c:v>
                </c:pt>
                <c:pt idx="23">
                  <c:v>98</c:v>
                </c:pt>
              </c:numCache>
            </c:numRef>
          </c:val>
        </c:ser>
        <c:ser>
          <c:idx val="1"/>
          <c:order val="1"/>
          <c:tx>
            <c:strRef>
              <c:f>'ER-UC'!$A$3</c:f>
              <c:strCache>
                <c:ptCount val="1"/>
                <c:pt idx="0">
                  <c:v>UC</c:v>
                </c:pt>
              </c:strCache>
            </c:strRef>
          </c:tx>
          <c:invertIfNegative val="0"/>
          <c:cat>
            <c:numRef>
              <c:f>'ER-UC'!$B$1:$Y$1</c:f>
              <c:numCache>
                <c:formatCode>mmm\-yy</c:formatCode>
                <c:ptCount val="24"/>
                <c:pt idx="0">
                  <c:v>40544</c:v>
                </c:pt>
                <c:pt idx="1">
                  <c:v>40575</c:v>
                </c:pt>
                <c:pt idx="2">
                  <c:v>40603</c:v>
                </c:pt>
                <c:pt idx="3">
                  <c:v>40634</c:v>
                </c:pt>
                <c:pt idx="4">
                  <c:v>40664</c:v>
                </c:pt>
                <c:pt idx="5">
                  <c:v>40695</c:v>
                </c:pt>
                <c:pt idx="6">
                  <c:v>40725</c:v>
                </c:pt>
                <c:pt idx="7">
                  <c:v>40756</c:v>
                </c:pt>
                <c:pt idx="8">
                  <c:v>40787</c:v>
                </c:pt>
                <c:pt idx="9">
                  <c:v>40817</c:v>
                </c:pt>
                <c:pt idx="10">
                  <c:v>40848</c:v>
                </c:pt>
                <c:pt idx="11">
                  <c:v>40878</c:v>
                </c:pt>
                <c:pt idx="12">
                  <c:v>40909</c:v>
                </c:pt>
                <c:pt idx="13">
                  <c:v>40940</c:v>
                </c:pt>
                <c:pt idx="14">
                  <c:v>40969</c:v>
                </c:pt>
                <c:pt idx="15">
                  <c:v>41000</c:v>
                </c:pt>
                <c:pt idx="16">
                  <c:v>41030</c:v>
                </c:pt>
                <c:pt idx="17">
                  <c:v>41061</c:v>
                </c:pt>
                <c:pt idx="18">
                  <c:v>41091</c:v>
                </c:pt>
                <c:pt idx="19">
                  <c:v>41122</c:v>
                </c:pt>
                <c:pt idx="20">
                  <c:v>41153</c:v>
                </c:pt>
                <c:pt idx="21">
                  <c:v>41183</c:v>
                </c:pt>
                <c:pt idx="22">
                  <c:v>41214</c:v>
                </c:pt>
                <c:pt idx="23">
                  <c:v>41244</c:v>
                </c:pt>
              </c:numCache>
            </c:numRef>
          </c:cat>
          <c:val>
            <c:numRef>
              <c:f>'ER-UC'!$B$3:$Y$3</c:f>
              <c:numCache>
                <c:formatCode>General</c:formatCode>
                <c:ptCount val="24"/>
                <c:pt idx="0">
                  <c:v>99</c:v>
                </c:pt>
                <c:pt idx="1">
                  <c:v>46</c:v>
                </c:pt>
                <c:pt idx="2">
                  <c:v>36</c:v>
                </c:pt>
                <c:pt idx="3">
                  <c:v>16</c:v>
                </c:pt>
                <c:pt idx="4">
                  <c:v>75</c:v>
                </c:pt>
                <c:pt idx="5">
                  <c:v>27</c:v>
                </c:pt>
                <c:pt idx="6">
                  <c:v>23</c:v>
                </c:pt>
                <c:pt idx="7">
                  <c:v>19</c:v>
                </c:pt>
                <c:pt idx="8">
                  <c:v>13</c:v>
                </c:pt>
                <c:pt idx="9">
                  <c:v>19</c:v>
                </c:pt>
                <c:pt idx="10">
                  <c:v>17</c:v>
                </c:pt>
                <c:pt idx="11">
                  <c:v>41</c:v>
                </c:pt>
                <c:pt idx="12">
                  <c:v>7</c:v>
                </c:pt>
                <c:pt idx="13">
                  <c:v>17</c:v>
                </c:pt>
                <c:pt idx="14">
                  <c:v>35</c:v>
                </c:pt>
                <c:pt idx="15">
                  <c:v>13</c:v>
                </c:pt>
                <c:pt idx="16">
                  <c:v>23</c:v>
                </c:pt>
                <c:pt idx="17">
                  <c:v>20</c:v>
                </c:pt>
                <c:pt idx="18">
                  <c:v>5</c:v>
                </c:pt>
                <c:pt idx="19">
                  <c:v>16</c:v>
                </c:pt>
                <c:pt idx="20">
                  <c:v>4</c:v>
                </c:pt>
                <c:pt idx="21">
                  <c:v>2</c:v>
                </c:pt>
                <c:pt idx="22">
                  <c:v>4</c:v>
                </c:pt>
                <c:pt idx="2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69121536"/>
        <c:axId val="69123072"/>
      </c:barChart>
      <c:dateAx>
        <c:axId val="69121536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crossAx val="69123072"/>
        <c:crosses val="autoZero"/>
        <c:auto val="1"/>
        <c:lblOffset val="100"/>
        <c:baseTimeUnit val="months"/>
      </c:dateAx>
      <c:valAx>
        <c:axId val="69123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69121536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1"/>
          <c:tx>
            <c:v>Patients/Day</c:v>
          </c:tx>
          <c:cat>
            <c:numRef>
              <c:f>'Productivity-PC'!$C$1:$S$1</c:f>
              <c:numCache>
                <c:formatCode>mmm\-yy</c:formatCode>
                <c:ptCount val="17"/>
                <c:pt idx="0">
                  <c:v>40756</c:v>
                </c:pt>
                <c:pt idx="1">
                  <c:v>40787</c:v>
                </c:pt>
                <c:pt idx="2">
                  <c:v>40817</c:v>
                </c:pt>
                <c:pt idx="3">
                  <c:v>40848</c:v>
                </c:pt>
                <c:pt idx="4">
                  <c:v>40878</c:v>
                </c:pt>
                <c:pt idx="5">
                  <c:v>40909</c:v>
                </c:pt>
                <c:pt idx="6">
                  <c:v>40940</c:v>
                </c:pt>
                <c:pt idx="7">
                  <c:v>40969</c:v>
                </c:pt>
                <c:pt idx="8">
                  <c:v>41000</c:v>
                </c:pt>
                <c:pt idx="9">
                  <c:v>41030</c:v>
                </c:pt>
                <c:pt idx="10">
                  <c:v>41061</c:v>
                </c:pt>
                <c:pt idx="11">
                  <c:v>41091</c:v>
                </c:pt>
                <c:pt idx="12">
                  <c:v>41133</c:v>
                </c:pt>
                <c:pt idx="13">
                  <c:v>41164</c:v>
                </c:pt>
                <c:pt idx="14">
                  <c:v>41183</c:v>
                </c:pt>
                <c:pt idx="15">
                  <c:v>41214</c:v>
                </c:pt>
                <c:pt idx="16">
                  <c:v>41244</c:v>
                </c:pt>
              </c:numCache>
            </c:numRef>
          </c:cat>
          <c:val>
            <c:numRef>
              <c:f>'Productivity-PC'!$C$26:$S$26</c:f>
              <c:numCache>
                <c:formatCode>0.0</c:formatCode>
                <c:ptCount val="17"/>
                <c:pt idx="0">
                  <c:v>9.720930232558139</c:v>
                </c:pt>
                <c:pt idx="1">
                  <c:v>11.377777777777778</c:v>
                </c:pt>
                <c:pt idx="2">
                  <c:v>11.450980392156863</c:v>
                </c:pt>
                <c:pt idx="3">
                  <c:v>11.590361445783133</c:v>
                </c:pt>
                <c:pt idx="4">
                  <c:v>12.575757575757576</c:v>
                </c:pt>
                <c:pt idx="5">
                  <c:v>11.326732673267326</c:v>
                </c:pt>
                <c:pt idx="6">
                  <c:v>11.692307692307692</c:v>
                </c:pt>
                <c:pt idx="7">
                  <c:v>13.045454545454545</c:v>
                </c:pt>
                <c:pt idx="8">
                  <c:v>11.917525773195877</c:v>
                </c:pt>
                <c:pt idx="9">
                  <c:v>13.460674157303371</c:v>
                </c:pt>
                <c:pt idx="10">
                  <c:v>12.282352941176471</c:v>
                </c:pt>
                <c:pt idx="11">
                  <c:v>11.564356435643564</c:v>
                </c:pt>
                <c:pt idx="12">
                  <c:v>12.86021505376344</c:v>
                </c:pt>
                <c:pt idx="13">
                  <c:v>14.108108108108109</c:v>
                </c:pt>
                <c:pt idx="14">
                  <c:v>12.796116504854369</c:v>
                </c:pt>
                <c:pt idx="15">
                  <c:v>13.382716049382717</c:v>
                </c:pt>
                <c:pt idx="16">
                  <c:v>12.931506849315069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657728"/>
        <c:axId val="67659264"/>
      </c:lineChart>
      <c:lineChart>
        <c:grouping val="standard"/>
        <c:varyColors val="0"/>
        <c:ser>
          <c:idx val="0"/>
          <c:order val="0"/>
          <c:tx>
            <c:v>No Show %</c:v>
          </c:tx>
          <c:cat>
            <c:numRef>
              <c:f>'Productivity-PC'!$C$1:$S$1</c:f>
              <c:numCache>
                <c:formatCode>mmm\-yy</c:formatCode>
                <c:ptCount val="17"/>
                <c:pt idx="0">
                  <c:v>40756</c:v>
                </c:pt>
                <c:pt idx="1">
                  <c:v>40787</c:v>
                </c:pt>
                <c:pt idx="2">
                  <c:v>40817</c:v>
                </c:pt>
                <c:pt idx="3">
                  <c:v>40848</c:v>
                </c:pt>
                <c:pt idx="4">
                  <c:v>40878</c:v>
                </c:pt>
                <c:pt idx="5">
                  <c:v>40909</c:v>
                </c:pt>
                <c:pt idx="6">
                  <c:v>40940</c:v>
                </c:pt>
                <c:pt idx="7">
                  <c:v>40969</c:v>
                </c:pt>
                <c:pt idx="8">
                  <c:v>41000</c:v>
                </c:pt>
                <c:pt idx="9">
                  <c:v>41030</c:v>
                </c:pt>
                <c:pt idx="10">
                  <c:v>41061</c:v>
                </c:pt>
                <c:pt idx="11">
                  <c:v>41091</c:v>
                </c:pt>
                <c:pt idx="12">
                  <c:v>41133</c:v>
                </c:pt>
                <c:pt idx="13">
                  <c:v>41164</c:v>
                </c:pt>
                <c:pt idx="14">
                  <c:v>41183</c:v>
                </c:pt>
                <c:pt idx="15">
                  <c:v>41214</c:v>
                </c:pt>
                <c:pt idx="16">
                  <c:v>41244</c:v>
                </c:pt>
              </c:numCache>
            </c:numRef>
          </c:cat>
          <c:val>
            <c:numRef>
              <c:f>'Productivity-PC'!$C$14:$S$14</c:f>
              <c:numCache>
                <c:formatCode>0.0%</c:formatCode>
                <c:ptCount val="17"/>
                <c:pt idx="0">
                  <c:v>9.1304347826086957E-2</c:v>
                </c:pt>
                <c:pt idx="1">
                  <c:v>0.14950166112956811</c:v>
                </c:pt>
                <c:pt idx="2">
                  <c:v>0.12048192771084337</c:v>
                </c:pt>
                <c:pt idx="3">
                  <c:v>0.14564831261101244</c:v>
                </c:pt>
                <c:pt idx="4">
                  <c:v>0.17984189723320157</c:v>
                </c:pt>
                <c:pt idx="5">
                  <c:v>0.1513353115727003</c:v>
                </c:pt>
                <c:pt idx="6">
                  <c:v>0.18279569892473119</c:v>
                </c:pt>
                <c:pt idx="7">
                  <c:v>0.1681159420289855</c:v>
                </c:pt>
                <c:pt idx="8">
                  <c:v>0.11076923076923077</c:v>
                </c:pt>
                <c:pt idx="9">
                  <c:v>0.13062409288824384</c:v>
                </c:pt>
                <c:pt idx="10">
                  <c:v>0.116751269035533</c:v>
                </c:pt>
                <c:pt idx="11">
                  <c:v>0.12574850299401197</c:v>
                </c:pt>
                <c:pt idx="12">
                  <c:v>0.10075187969924812</c:v>
                </c:pt>
                <c:pt idx="13">
                  <c:v>0.11525423728813559</c:v>
                </c:pt>
                <c:pt idx="14">
                  <c:v>0.14192708333333334</c:v>
                </c:pt>
                <c:pt idx="15">
                  <c:v>0.14645669291338584</c:v>
                </c:pt>
                <c:pt idx="16">
                  <c:v>0.12430426716141002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666688"/>
        <c:axId val="67660800"/>
      </c:lineChart>
      <c:dateAx>
        <c:axId val="67657728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crossAx val="67659264"/>
        <c:crosses val="autoZero"/>
        <c:auto val="1"/>
        <c:lblOffset val="100"/>
        <c:baseTimeUnit val="days"/>
      </c:dateAx>
      <c:valAx>
        <c:axId val="67659264"/>
        <c:scaling>
          <c:orientation val="minMax"/>
          <c:min val="8"/>
        </c:scaling>
        <c:delete val="0"/>
        <c:axPos val="l"/>
        <c:numFmt formatCode="0.0" sourceLinked="1"/>
        <c:majorTickMark val="out"/>
        <c:minorTickMark val="none"/>
        <c:tickLblPos val="nextTo"/>
        <c:crossAx val="67657728"/>
        <c:crosses val="autoZero"/>
        <c:crossBetween val="between"/>
      </c:valAx>
      <c:valAx>
        <c:axId val="67660800"/>
        <c:scaling>
          <c:orientation val="minMax"/>
          <c:min val="6.0000000000000005E-2"/>
        </c:scaling>
        <c:delete val="0"/>
        <c:axPos val="r"/>
        <c:numFmt formatCode="0.0%" sourceLinked="1"/>
        <c:majorTickMark val="out"/>
        <c:minorTickMark val="none"/>
        <c:tickLblPos val="nextTo"/>
        <c:crossAx val="67666688"/>
        <c:crosses val="max"/>
        <c:crossBetween val="between"/>
      </c:valAx>
      <c:dateAx>
        <c:axId val="67666688"/>
        <c:scaling>
          <c:orientation val="minMax"/>
        </c:scaling>
        <c:delete val="1"/>
        <c:axPos val="b"/>
        <c:numFmt formatCode="mmm\-yy" sourceLinked="1"/>
        <c:majorTickMark val="out"/>
        <c:minorTickMark val="none"/>
        <c:tickLblPos val="none"/>
        <c:crossAx val="67660800"/>
        <c:crosses val="autoZero"/>
        <c:auto val="1"/>
        <c:lblOffset val="100"/>
        <c:baseTimeUnit val="days"/>
      </c:dateAx>
    </c:plotArea>
    <c:legend>
      <c:legendPos val="r"/>
      <c:layout>
        <c:manualLayout>
          <c:xMode val="edge"/>
          <c:yMode val="edge"/>
          <c:x val="0.78639654418197724"/>
          <c:y val="0.67093522417218165"/>
          <c:w val="0.12718370273160298"/>
          <c:h val="0.1014824911295121"/>
        </c:manualLayout>
      </c:layout>
      <c:overlay val="1"/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7EBE09CF-90B0-4F52-936E-AF29FEBF2B93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8A343ECA-5FFF-4D78-93A4-E3599EF8106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8416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25DEFB8-80B2-461B-B1D1-DD0908D639CE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AF500DF7-CCA1-4B0B-8E91-93E66D7EECA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507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500DF7-CCA1-4B0B-8E91-93E66D7EECA3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F07E6C-E675-4499-875C-50BECF470BF9}" type="datetimeFigureOut">
              <a:rPr lang="en-US" smtClean="0"/>
              <a:pPr/>
              <a:t>1/24/2013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4191CA-66CF-44F4-B29D-F937725E99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76200"/>
            <a:ext cx="6019800" cy="2301240"/>
          </a:xfrm>
        </p:spPr>
        <p:txBody>
          <a:bodyPr>
            <a:noAutofit/>
          </a:bodyPr>
          <a:lstStyle/>
          <a:p>
            <a:r>
              <a:rPr lang="en-US" sz="6600" dirty="0" smtClean="0"/>
              <a:t>S</a:t>
            </a:r>
            <a:r>
              <a:rPr lang="en-US" sz="5400" dirty="0" smtClean="0"/>
              <a:t>AME  </a:t>
            </a:r>
            <a:r>
              <a:rPr lang="en-US" sz="6600" dirty="0" smtClean="0"/>
              <a:t>D</a:t>
            </a:r>
            <a:r>
              <a:rPr lang="en-US" sz="5400" dirty="0" smtClean="0"/>
              <a:t>AY </a:t>
            </a:r>
            <a:br>
              <a:rPr lang="en-US" sz="5400" dirty="0" smtClean="0"/>
            </a:br>
            <a:r>
              <a:rPr lang="en-US" sz="6600" dirty="0" smtClean="0"/>
              <a:t>A</a:t>
            </a:r>
            <a:r>
              <a:rPr lang="en-US" sz="5400" dirty="0" smtClean="0"/>
              <a:t>PPOINTMENTS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05400"/>
            <a:ext cx="7010400" cy="609600"/>
          </a:xfrm>
        </p:spPr>
        <p:txBody>
          <a:bodyPr>
            <a:noAutofit/>
          </a:bodyPr>
          <a:lstStyle/>
          <a:p>
            <a:pPr algn="r"/>
            <a:r>
              <a:rPr lang="en-US" dirty="0" smtClean="0">
                <a:solidFill>
                  <a:schemeClr val="tx1"/>
                </a:solidFill>
              </a:rPr>
              <a:t>Yellowhawk’s Journey to Open Access</a:t>
            </a:r>
          </a:p>
        </p:txBody>
      </p:sp>
      <p:pic>
        <p:nvPicPr>
          <p:cNvPr id="18433" name="Picture 1" descr="S:\Public Share\Pictures\ADMIN\Yellowhaw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28600" y="2770236"/>
            <a:ext cx="9525000" cy="1459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Care Teams and Empanelment 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62000"/>
            <a:ext cx="4572000" cy="2971800"/>
          </a:xfrm>
        </p:spPr>
        <p:txBody>
          <a:bodyPr>
            <a:noAutofit/>
          </a:bodyPr>
          <a:lstStyle/>
          <a:p>
            <a:r>
              <a:rPr lang="en-US" sz="2400" dirty="0" smtClean="0"/>
              <a:t>Established primary care teams </a:t>
            </a:r>
          </a:p>
          <a:p>
            <a:pPr lvl="1"/>
            <a:r>
              <a:rPr lang="en-US" sz="2400" dirty="0" smtClean="0"/>
              <a:t>1 provider + 2 nurses/medical assistants</a:t>
            </a:r>
          </a:p>
          <a:p>
            <a:r>
              <a:rPr lang="en-US" sz="2400" dirty="0" smtClean="0"/>
              <a:t>Hand reviewed 10,000 records to empanel 3,000 active patients</a:t>
            </a:r>
          </a:p>
          <a:p>
            <a:r>
              <a:rPr lang="en-US" sz="2400" dirty="0" smtClean="0"/>
              <a:t>Each team can now focus on their own panel of patients (1,000 vs. 3,000)</a:t>
            </a:r>
          </a:p>
        </p:txBody>
      </p:sp>
      <p:pic>
        <p:nvPicPr>
          <p:cNvPr id="6" name="Picture 5" descr="team Ehle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14452" y="1066800"/>
            <a:ext cx="3505200" cy="2545703"/>
          </a:xfrm>
          <a:prstGeom prst="rect">
            <a:avLst/>
          </a:prstGeom>
        </p:spPr>
      </p:pic>
      <p:pic>
        <p:nvPicPr>
          <p:cNvPr id="7" name="Picture 6" descr="Team Dana.jpg"/>
          <p:cNvPicPr>
            <a:picLocks noChangeAspect="1"/>
          </p:cNvPicPr>
          <p:nvPr/>
        </p:nvPicPr>
        <p:blipFill>
          <a:blip r:embed="rId3" cstate="print"/>
          <a:srcRect l="3968" t="4741" r="4782" b="12281"/>
          <a:stretch>
            <a:fillRect/>
          </a:stretch>
        </p:blipFill>
        <p:spPr>
          <a:xfrm>
            <a:off x="5046408" y="3962400"/>
            <a:ext cx="3505200" cy="2667000"/>
          </a:xfrm>
          <a:prstGeom prst="rect">
            <a:avLst/>
          </a:prstGeom>
        </p:spPr>
      </p:pic>
      <p:pic>
        <p:nvPicPr>
          <p:cNvPr id="8" name="Picture 7" descr="Team Lee.jpg"/>
          <p:cNvPicPr>
            <a:picLocks noChangeAspect="1"/>
          </p:cNvPicPr>
          <p:nvPr/>
        </p:nvPicPr>
        <p:blipFill>
          <a:blip r:embed="rId4" cstate="print"/>
          <a:srcRect l="3523" t="4348" r="6632" b="19565"/>
          <a:stretch>
            <a:fillRect/>
          </a:stretch>
        </p:blipFill>
        <p:spPr>
          <a:xfrm>
            <a:off x="516192" y="3962400"/>
            <a:ext cx="38862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 Teams and Empanelment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22437"/>
            <a:ext cx="4114800" cy="45259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Provider team pods/exam rooms</a:t>
            </a:r>
          </a:p>
          <a:p>
            <a:r>
              <a:rPr lang="en-US" sz="2800" dirty="0" smtClean="0"/>
              <a:t>Addition of ‘west wing’ exam rooms</a:t>
            </a:r>
          </a:p>
          <a:p>
            <a:r>
              <a:rPr lang="en-US" sz="2800" dirty="0" smtClean="0"/>
              <a:t>Revision of lab space to accommodate ‘west wing’ patients</a:t>
            </a:r>
          </a:p>
        </p:txBody>
      </p:sp>
      <p:pic>
        <p:nvPicPr>
          <p:cNvPr id="8193" name="Picture 1" descr="S:\Public Share\Pictures\ADMIN\2011\Web site photos\_10D435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981200"/>
            <a:ext cx="4343400" cy="28897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Care Teams and Empanelment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r>
              <a:rPr lang="en-US" dirty="0" smtClean="0"/>
              <a:t>Tools to identify patient needs (iCare)</a:t>
            </a:r>
          </a:p>
          <a:p>
            <a:r>
              <a:rPr lang="en-US" dirty="0" smtClean="0"/>
              <a:t>Better quality and continuity</a:t>
            </a:r>
          </a:p>
          <a:p>
            <a:r>
              <a:rPr lang="en-US" dirty="0" smtClean="0"/>
              <a:t>Pre-planning visits to be more proactive</a:t>
            </a:r>
          </a:p>
          <a:p>
            <a:r>
              <a:rPr lang="en-US" dirty="0" smtClean="0"/>
              <a:t>Better able to address</a:t>
            </a:r>
          </a:p>
          <a:p>
            <a:pPr>
              <a:buNone/>
            </a:pPr>
            <a:r>
              <a:rPr lang="en-US" dirty="0" smtClean="0"/>
              <a:t>   	prevention of</a:t>
            </a:r>
          </a:p>
          <a:p>
            <a:pPr>
              <a:buNone/>
            </a:pPr>
            <a:r>
              <a:rPr lang="en-US" dirty="0" smtClean="0"/>
              <a:t>   	disease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4" name="Picture 3" descr="patient-centered-car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3400" y="3048000"/>
            <a:ext cx="4655975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-152400"/>
            <a:ext cx="749808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Capacity Building 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14400"/>
            <a:ext cx="8534400" cy="4800600"/>
          </a:xfrm>
        </p:spPr>
        <p:txBody>
          <a:bodyPr>
            <a:normAutofit fontScale="40000" lnSpcReduction="20000"/>
          </a:bodyPr>
          <a:lstStyle/>
          <a:p>
            <a:r>
              <a:rPr lang="en-US" sz="8600" dirty="0" smtClean="0"/>
              <a:t>Created Patient Care Coordinator to eliminate multiple patient stops</a:t>
            </a:r>
          </a:p>
          <a:p>
            <a:r>
              <a:rPr lang="en-US" sz="8600" dirty="0" smtClean="0"/>
              <a:t>Changed structure of organizational leadership to support new staff duties</a:t>
            </a:r>
          </a:p>
          <a:p>
            <a:r>
              <a:rPr lang="en-US" sz="8600" dirty="0" smtClean="0"/>
              <a:t>Training for new position to include: </a:t>
            </a:r>
            <a:r>
              <a:rPr lang="en-US" sz="8600" i="1" dirty="0" smtClean="0"/>
              <a:t>Appointment scheduling, Patient registration and eligibility, Third party insurance, Referral scheduling and Customer Service.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8" name="Picture 7" descr="Amber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45" y="4698492"/>
            <a:ext cx="2289045" cy="2159508"/>
          </a:xfrm>
          <a:prstGeom prst="rect">
            <a:avLst/>
          </a:prstGeom>
        </p:spPr>
      </p:pic>
      <p:pic>
        <p:nvPicPr>
          <p:cNvPr id="9" name="Picture 8" descr="Danielle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09801" y="4712010"/>
            <a:ext cx="2285999" cy="2197768"/>
          </a:xfrm>
          <a:prstGeom prst="rect">
            <a:avLst/>
          </a:prstGeom>
        </p:spPr>
      </p:pic>
      <p:pic>
        <p:nvPicPr>
          <p:cNvPr id="10" name="Picture 9" descr="Esther_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620749"/>
            <a:ext cx="2209800" cy="2262650"/>
          </a:xfrm>
          <a:prstGeom prst="rect">
            <a:avLst/>
          </a:prstGeom>
        </p:spPr>
      </p:pic>
      <p:pic>
        <p:nvPicPr>
          <p:cNvPr id="11" name="Picture 10" descr="Michelle_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58000" y="4647602"/>
            <a:ext cx="2232660" cy="2237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229600" cy="1143000"/>
          </a:xfrm>
        </p:spPr>
        <p:txBody>
          <a:bodyPr/>
          <a:lstStyle/>
          <a:p>
            <a:pPr algn="l"/>
            <a:r>
              <a:rPr lang="en-US" dirty="0" smtClean="0"/>
              <a:t>Jump Start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04800" y="3048000"/>
            <a:ext cx="8229600" cy="3276600"/>
          </a:xfrm>
        </p:spPr>
        <p:txBody>
          <a:bodyPr>
            <a:normAutofit/>
          </a:bodyPr>
          <a:lstStyle/>
          <a:p>
            <a:r>
              <a:rPr lang="en-US" dirty="0" smtClean="0"/>
              <a:t>Without a dedicated project lead our progress began to decline…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						WELCOME Dr. Ehlers</a:t>
            </a:r>
          </a:p>
          <a:p>
            <a:pPr>
              <a:buNone/>
            </a:pPr>
            <a:r>
              <a:rPr lang="en-US" dirty="0" smtClean="0"/>
              <a:t>					in 		August 2011</a:t>
            </a:r>
          </a:p>
        </p:txBody>
      </p:sp>
      <p:pic>
        <p:nvPicPr>
          <p:cNvPr id="10" name="Picture 9" descr="defibrillator-paddle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0" y="381000"/>
            <a:ext cx="3714750" cy="2466975"/>
          </a:xfrm>
          <a:prstGeom prst="rect">
            <a:avLst/>
          </a:prstGeom>
        </p:spPr>
      </p:pic>
      <p:pic>
        <p:nvPicPr>
          <p:cNvPr id="5" name="Picture 4" descr="CE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4267200"/>
            <a:ext cx="2404552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76200"/>
            <a:ext cx="7498080" cy="1143000"/>
          </a:xfrm>
        </p:spPr>
        <p:txBody>
          <a:bodyPr/>
          <a:lstStyle/>
          <a:p>
            <a:r>
              <a:rPr lang="en-US" dirty="0" smtClean="0"/>
              <a:t>Capacity Building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143000"/>
            <a:ext cx="6324600" cy="4800600"/>
          </a:xfrm>
        </p:spPr>
        <p:txBody>
          <a:bodyPr/>
          <a:lstStyle/>
          <a:p>
            <a:r>
              <a:rPr lang="en-US" dirty="0" smtClean="0"/>
              <a:t>Picked a target date (4/2/12) and froze pre-book scheduling to eliminate 6 week backlog</a:t>
            </a:r>
          </a:p>
          <a:p>
            <a:r>
              <a:rPr lang="en-US" dirty="0" smtClean="0"/>
              <a:t>Developed a schedule template to allow 5 pre-books daily (35%)</a:t>
            </a:r>
          </a:p>
          <a:p>
            <a:r>
              <a:rPr lang="en-US" dirty="0" smtClean="0"/>
              <a:t>65% open appointments for same day</a:t>
            </a:r>
          </a:p>
          <a:p>
            <a:r>
              <a:rPr lang="en-US" dirty="0" smtClean="0"/>
              <a:t>Went from 8 patients to 14 patients/provider/day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6" name="Picture 5" descr="zelda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43051" y="1905000"/>
            <a:ext cx="2971453" cy="29687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Capacity Building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4800600"/>
          </a:xfrm>
        </p:spPr>
        <p:txBody>
          <a:bodyPr/>
          <a:lstStyle/>
          <a:p>
            <a:r>
              <a:rPr lang="en-US" dirty="0" smtClean="0"/>
              <a:t>Accessibility for urgent/routine </a:t>
            </a:r>
            <a:r>
              <a:rPr lang="en-US" dirty="0" err="1" smtClean="0"/>
              <a:t>appts</a:t>
            </a:r>
            <a:endParaRPr lang="en-US" dirty="0" smtClean="0"/>
          </a:p>
          <a:p>
            <a:r>
              <a:rPr lang="en-US" dirty="0" smtClean="0"/>
              <a:t>More available </a:t>
            </a:r>
            <a:r>
              <a:rPr lang="en-US" dirty="0" err="1" smtClean="0"/>
              <a:t>appts</a:t>
            </a:r>
            <a:r>
              <a:rPr lang="en-US" dirty="0" smtClean="0"/>
              <a:t> w/o double/triple books</a:t>
            </a:r>
          </a:p>
          <a:p>
            <a:r>
              <a:rPr lang="en-US" dirty="0" smtClean="0"/>
              <a:t>If schedule is full pts are put in nurses schedule</a:t>
            </a:r>
          </a:p>
          <a:p>
            <a:r>
              <a:rPr lang="en-US" dirty="0" smtClean="0"/>
              <a:t>Diabetics are able to schedule up to 3 mo ahead</a:t>
            </a:r>
          </a:p>
          <a:p>
            <a:r>
              <a:rPr lang="en-US" dirty="0" smtClean="0"/>
              <a:t>Patients are happy/surprised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3073" name="Picture 1" descr="S:\Public Share\Pictures\ADMIN\2012\new employees and remodel\Nurses.JPG"/>
          <p:cNvPicPr>
            <a:picLocks noChangeAspect="1" noChangeArrowheads="1"/>
          </p:cNvPicPr>
          <p:nvPr/>
        </p:nvPicPr>
        <p:blipFill>
          <a:blip r:embed="rId3" cstate="print"/>
          <a:srcRect t="24590" b="34426"/>
          <a:stretch>
            <a:fillRect/>
          </a:stretch>
        </p:blipFill>
        <p:spPr bwMode="auto">
          <a:xfrm>
            <a:off x="990600" y="4495800"/>
            <a:ext cx="7189216" cy="2209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Communication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1371600"/>
          </a:xfrm>
        </p:spPr>
        <p:txBody>
          <a:bodyPr/>
          <a:lstStyle/>
          <a:p>
            <a:r>
              <a:rPr lang="en-US" dirty="0" smtClean="0"/>
              <a:t>Communication Campaign to announce </a:t>
            </a:r>
            <a:r>
              <a:rPr lang="en-US" i="1" dirty="0" smtClean="0"/>
              <a:t>Same Day Appointments</a:t>
            </a:r>
            <a:endParaRPr lang="en-US" i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286000" y="2286000"/>
          <a:ext cx="4419600" cy="4483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Acrobat Document" r:id="rId3" imgW="5830114" imgH="7542857" progId="AcroExch.Document.7">
                  <p:embed/>
                </p:oleObj>
              </mc:Choice>
              <mc:Fallback>
                <p:oleObj name="Acrobat Document" r:id="rId3" imgW="5830114" imgH="7542857" progId="AcroExch.Document.7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1763" t="20003" r="11763" b="20003"/>
                      <a:stretch>
                        <a:fillRect/>
                      </a:stretch>
                    </p:blipFill>
                    <p:spPr bwMode="auto">
                      <a:xfrm>
                        <a:off x="2286000" y="2286000"/>
                        <a:ext cx="4419600" cy="44836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Paper Trail to Electronic Highway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5562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Began scanning all incoming medical records for electronic viewing.</a:t>
            </a:r>
          </a:p>
          <a:p>
            <a:pPr lvl="1"/>
            <a:r>
              <a:rPr lang="en-US" dirty="0" smtClean="0"/>
              <a:t>Save time searching a specific document</a:t>
            </a:r>
          </a:p>
          <a:p>
            <a:pPr lvl="1"/>
            <a:r>
              <a:rPr lang="en-US" dirty="0" smtClean="0"/>
              <a:t>Eliminates lost documents </a:t>
            </a:r>
          </a:p>
          <a:p>
            <a:r>
              <a:rPr lang="en-US" dirty="0" smtClean="0"/>
              <a:t>Documents can be received, scanned and sent to PCP in same day</a:t>
            </a:r>
          </a:p>
        </p:txBody>
      </p:sp>
      <p:pic>
        <p:nvPicPr>
          <p:cNvPr id="5" name="Picture 4" descr="paula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23331" y="2057400"/>
            <a:ext cx="2920669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Paper Trail to Electronic Highway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Entering GPRA data at time of scan</a:t>
            </a:r>
          </a:p>
          <a:p>
            <a:r>
              <a:rPr lang="en-US" dirty="0" smtClean="0"/>
              <a:t>Looking ahead at scheduled appointments and scanning documents prior to visit</a:t>
            </a:r>
          </a:p>
          <a:p>
            <a:r>
              <a:rPr lang="en-US" dirty="0" smtClean="0"/>
              <a:t>Data from records will then be entered into system by nursing team</a:t>
            </a:r>
          </a:p>
          <a:p>
            <a:r>
              <a:rPr lang="en-US" dirty="0" smtClean="0"/>
              <a:t>Electronic record helped to unite medical and business office </a:t>
            </a:r>
            <a:endParaRPr lang="en-US" dirty="0"/>
          </a:p>
        </p:txBody>
      </p:sp>
      <p:pic>
        <p:nvPicPr>
          <p:cNvPr id="6" name="Picture 5" descr="paperwor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72200" y="4495800"/>
            <a:ext cx="2362200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384300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en-US" sz="4600" b="1" dirty="0" smtClean="0">
                <a:solidFill>
                  <a:srgbClr val="16161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charset="0"/>
              </a:rPr>
              <a:t>Health Commission</a:t>
            </a:r>
            <a:br>
              <a:rPr lang="en-US" sz="4600" b="1" dirty="0" smtClean="0">
                <a:solidFill>
                  <a:srgbClr val="16161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charset="0"/>
              </a:rPr>
            </a:br>
            <a:r>
              <a:rPr lang="en-US" sz="4600" b="1" dirty="0" smtClean="0">
                <a:solidFill>
                  <a:srgbClr val="16161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charset="0"/>
              </a:rPr>
              <a:t>VISION STATEMENT</a:t>
            </a:r>
            <a:r>
              <a:rPr lang="en-US" sz="4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					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38188" y="1670050"/>
            <a:ext cx="7772400" cy="308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120000"/>
              <a:defRPr/>
            </a:pPr>
            <a:r>
              <a:rPr lang="en-US" sz="3200" kern="0" dirty="0">
                <a:solidFill>
                  <a:srgbClr val="16161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ＭＳ Ｐゴシック" charset="-128"/>
                <a:cs typeface="ＭＳ Ｐゴシック" charset="-128"/>
              </a:rPr>
              <a:t>“Yellowhawk Tribal Health Center will be recognized by the population that it serves as a provider of quality health education and services, and considered a model of excellence by the healthcare community.”</a:t>
            </a:r>
          </a:p>
        </p:txBody>
      </p:sp>
      <p:pic>
        <p:nvPicPr>
          <p:cNvPr id="6" name="Picture 3" descr="Health Comm_banner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4775200"/>
            <a:ext cx="918845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7163" y="6267450"/>
            <a:ext cx="11017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Shawna Gavin</a:t>
            </a:r>
          </a:p>
          <a:p>
            <a:pPr>
              <a:defRPr/>
            </a:pPr>
            <a:r>
              <a:rPr lang="en-US" sz="1000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Chair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538288" y="6262688"/>
            <a:ext cx="11144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Kathryn Burke</a:t>
            </a:r>
          </a:p>
          <a:p>
            <a:pPr>
              <a:defRPr/>
            </a:pPr>
            <a:r>
              <a:rPr lang="en-US" sz="1000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Member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00375" y="6262688"/>
            <a:ext cx="1005403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 smtClean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Myrna Tovey</a:t>
            </a:r>
            <a:endParaRPr lang="en-US" sz="1000" b="1" dirty="0">
              <a:solidFill>
                <a:schemeClr val="accent4">
                  <a:lumMod val="10000"/>
                </a:schemeClr>
              </a:solidFill>
              <a:latin typeface="Tahoma" charset="0"/>
            </a:endParaRPr>
          </a:p>
          <a:p>
            <a:pPr>
              <a:defRPr/>
            </a:pPr>
            <a:r>
              <a:rPr lang="en-US" sz="1000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Member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24313" y="6257925"/>
            <a:ext cx="1370012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Bob Shippentower</a:t>
            </a:r>
          </a:p>
          <a:p>
            <a:pPr>
              <a:defRPr/>
            </a:pPr>
            <a:r>
              <a:rPr lang="en-US" sz="1000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BOT Member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343525" y="6253163"/>
            <a:ext cx="10604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Bette McLean</a:t>
            </a:r>
          </a:p>
          <a:p>
            <a:pPr>
              <a:defRPr/>
            </a:pPr>
            <a:r>
              <a:rPr lang="en-US" sz="1000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Member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53200" y="6257925"/>
            <a:ext cx="1203325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Sandy Sampson</a:t>
            </a:r>
          </a:p>
          <a:p>
            <a:pPr>
              <a:defRPr/>
            </a:pPr>
            <a:r>
              <a:rPr lang="en-US" sz="1000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Vice Chair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05750" y="6248400"/>
            <a:ext cx="1189038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Martina Gordon</a:t>
            </a:r>
          </a:p>
          <a:p>
            <a:pPr>
              <a:defRPr/>
            </a:pPr>
            <a:r>
              <a:rPr lang="en-US" sz="1000" dirty="0">
                <a:solidFill>
                  <a:schemeClr val="accent4">
                    <a:lumMod val="10000"/>
                  </a:schemeClr>
                </a:solidFill>
                <a:latin typeface="Tahoma" charset="0"/>
              </a:rPr>
              <a:t>Secretary</a:t>
            </a:r>
          </a:p>
        </p:txBody>
      </p:sp>
      <p:pic>
        <p:nvPicPr>
          <p:cNvPr id="14" name="Picture 2" descr="\\Poryel-f\publicshare\Pictures\ADMIN\Health Commission\_10D4551.tif"/>
          <p:cNvPicPr>
            <a:picLocks noChangeAspect="1" noChangeArrowheads="1"/>
          </p:cNvPicPr>
          <p:nvPr/>
        </p:nvPicPr>
        <p:blipFill>
          <a:blip r:embed="rId3" cstate="print"/>
          <a:srcRect t="11310" b="17062"/>
          <a:stretch>
            <a:fillRect/>
          </a:stretch>
        </p:blipFill>
        <p:spPr bwMode="auto">
          <a:xfrm>
            <a:off x="2781300" y="4795838"/>
            <a:ext cx="1344613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Measures of Success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Access to Care</a:t>
            </a:r>
          </a:p>
          <a:p>
            <a:r>
              <a:rPr lang="en-US" dirty="0" smtClean="0"/>
              <a:t>Continuity of Care</a:t>
            </a:r>
          </a:p>
          <a:p>
            <a:r>
              <a:rPr lang="en-US" dirty="0" smtClean="0"/>
              <a:t>Quality of Care</a:t>
            </a:r>
          </a:p>
          <a:p>
            <a:r>
              <a:rPr lang="en-US" dirty="0" smtClean="0"/>
              <a:t>Preventive Care</a:t>
            </a:r>
          </a:p>
          <a:p>
            <a:r>
              <a:rPr lang="en-US" dirty="0" smtClean="0"/>
              <a:t>Staff Satisfaction</a:t>
            </a:r>
          </a:p>
          <a:p>
            <a:r>
              <a:rPr lang="en-US" dirty="0" smtClean="0"/>
              <a:t>Patient Satisfaction</a:t>
            </a:r>
            <a:endParaRPr lang="en-US" dirty="0"/>
          </a:p>
        </p:txBody>
      </p:sp>
      <p:pic>
        <p:nvPicPr>
          <p:cNvPr id="4" name="Picture 3" descr="success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3600" y="4419600"/>
            <a:ext cx="28575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proving-Acce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4191000"/>
            <a:ext cx="4343400" cy="30891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 to Care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 to 3</a:t>
            </a:r>
            <a:r>
              <a:rPr lang="en-US" baseline="30000" dirty="0" smtClean="0"/>
              <a:t>rd</a:t>
            </a:r>
            <a:r>
              <a:rPr lang="en-US" dirty="0" smtClean="0"/>
              <a:t> next available appointment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Reduced from greater than 6 weeks to under 2 days*</a:t>
            </a:r>
          </a:p>
          <a:p>
            <a:pPr lvl="1">
              <a:buNone/>
            </a:pPr>
            <a:endParaRPr lang="en-US" dirty="0" smtClean="0"/>
          </a:p>
          <a:p>
            <a:pPr lvl="1">
              <a:buNone/>
            </a:pPr>
            <a:r>
              <a:rPr lang="en-US" dirty="0" smtClean="0"/>
              <a:t>*Measurement includes weekends/holidays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7498080" cy="1143000"/>
          </a:xfrm>
        </p:spPr>
        <p:txBody>
          <a:bodyPr/>
          <a:lstStyle/>
          <a:p>
            <a:r>
              <a:rPr lang="en-US" dirty="0" smtClean="0"/>
              <a:t>Continuity of Care to PCP</a:t>
            </a:r>
            <a:endParaRPr lang="en-US" dirty="0"/>
          </a:p>
        </p:txBody>
      </p:sp>
      <p:pic>
        <p:nvPicPr>
          <p:cNvPr id="5" name="Picture 4" descr="nautilus-shell-01z.jpg"/>
          <p:cNvPicPr>
            <a:picLocks noChangeAspect="1"/>
          </p:cNvPicPr>
          <p:nvPr/>
        </p:nvPicPr>
        <p:blipFill>
          <a:blip r:embed="rId2" cstate="print"/>
          <a:srcRect t="8571"/>
          <a:stretch>
            <a:fillRect/>
          </a:stretch>
        </p:blipFill>
        <p:spPr>
          <a:xfrm>
            <a:off x="7010400" y="4191000"/>
            <a:ext cx="2133600" cy="2438400"/>
          </a:xfrm>
          <a:prstGeom prst="rect">
            <a:avLst/>
          </a:prstGeom>
        </p:spPr>
      </p:pic>
      <p:graphicFrame>
        <p:nvGraphicFramePr>
          <p:cNvPr id="6" name="Chart 5"/>
          <p:cNvGraphicFramePr/>
          <p:nvPr/>
        </p:nvGraphicFramePr>
        <p:xfrm>
          <a:off x="533400" y="914400"/>
          <a:ext cx="82296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 rot="5400000">
            <a:off x="1746766" y="4501634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Same Day </a:t>
            </a:r>
            <a:r>
              <a:rPr lang="en-US" dirty="0" err="1" smtClean="0"/>
              <a:t>Appts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ER/Urgent Care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2954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498080" cy="1143000"/>
          </a:xfrm>
        </p:spPr>
        <p:txBody>
          <a:bodyPr/>
          <a:lstStyle/>
          <a:p>
            <a:r>
              <a:rPr lang="en-US" dirty="0" smtClean="0"/>
              <a:t>Measures of Success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/>
          <p:cNvSpPr txBox="1"/>
          <p:nvPr/>
        </p:nvSpPr>
        <p:spPr>
          <a:xfrm rot="5400000">
            <a:off x="3613666" y="2177534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Same Day </a:t>
            </a:r>
            <a:r>
              <a:rPr lang="en-US" dirty="0" err="1" smtClean="0"/>
              <a:t>Appts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YTHC Sep 2012 - Dec 2012 Measure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166687"/>
            <a:ext cx="8572500" cy="65246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Doing Today’s Work Today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4800600" cy="4572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18 month journey</a:t>
            </a:r>
          </a:p>
          <a:p>
            <a:r>
              <a:rPr lang="en-US" sz="2400" dirty="0" smtClean="0"/>
              <a:t>Nearly every process has changed</a:t>
            </a:r>
          </a:p>
          <a:p>
            <a:r>
              <a:rPr lang="en-US" sz="2400" dirty="0" smtClean="0"/>
              <a:t>Nearly every employee in medical department and business office has been affected</a:t>
            </a:r>
          </a:p>
          <a:p>
            <a:r>
              <a:rPr lang="en-US" sz="2400" dirty="0" smtClean="0"/>
              <a:t>Everyone has worked as a Team to adopt new business model</a:t>
            </a:r>
          </a:p>
          <a:p>
            <a:r>
              <a:rPr lang="en-US" sz="2400" dirty="0" smtClean="0"/>
              <a:t>More great things to follow!</a:t>
            </a:r>
          </a:p>
        </p:txBody>
      </p:sp>
      <p:pic>
        <p:nvPicPr>
          <p:cNvPr id="35842" name="Picture 2" descr="S:\Public Share\Pictures\ADMIN\2011\Web site photos\_10D4272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323093"/>
            <a:ext cx="3429000" cy="51539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rustrated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81800" y="4572000"/>
            <a:ext cx="2133600" cy="210799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52400"/>
            <a:ext cx="7498080" cy="1143000"/>
          </a:xfrm>
        </p:spPr>
        <p:txBody>
          <a:bodyPr/>
          <a:lstStyle/>
          <a:p>
            <a:r>
              <a:rPr lang="en-US" dirty="0" smtClean="0"/>
              <a:t>Does this sound familiar?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752600"/>
            <a:ext cx="8001000" cy="4800600"/>
          </a:xfrm>
        </p:spPr>
        <p:txBody>
          <a:bodyPr>
            <a:normAutofit/>
          </a:bodyPr>
          <a:lstStyle/>
          <a:p>
            <a:pPr lvl="1"/>
            <a:r>
              <a:rPr lang="en-US" sz="3200" dirty="0" smtClean="0"/>
              <a:t>Up to 6 weeks wait for clinic appointment</a:t>
            </a:r>
          </a:p>
          <a:p>
            <a:pPr lvl="1"/>
            <a:r>
              <a:rPr lang="en-US" sz="3200" dirty="0" smtClean="0"/>
              <a:t>Patients in waiting room for too long</a:t>
            </a:r>
          </a:p>
          <a:p>
            <a:pPr lvl="1"/>
            <a:r>
              <a:rPr lang="en-US" sz="3200" dirty="0" smtClean="0"/>
              <a:t>High rate of missed appointments</a:t>
            </a:r>
          </a:p>
          <a:p>
            <a:pPr lvl="1"/>
            <a:r>
              <a:rPr lang="en-US" sz="3200" dirty="0" smtClean="0"/>
              <a:t>Increased ER and or Urgent Care visits</a:t>
            </a:r>
          </a:p>
          <a:p>
            <a:pPr lvl="1"/>
            <a:r>
              <a:rPr lang="en-US" sz="3200" dirty="0" smtClean="0"/>
              <a:t>Duplication of services</a:t>
            </a:r>
          </a:p>
          <a:p>
            <a:pPr lvl="1"/>
            <a:r>
              <a:rPr lang="en-US" sz="3200" dirty="0" smtClean="0"/>
              <a:t>Frustrated patients and staff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610600" cy="4525963"/>
          </a:xfrm>
        </p:spPr>
        <p:txBody>
          <a:bodyPr>
            <a:normAutofit fontScale="25000" lnSpcReduction="20000"/>
          </a:bodyPr>
          <a:lstStyle/>
          <a:p>
            <a:pPr marL="450850" lvl="1"/>
            <a:r>
              <a:rPr lang="en-US" sz="9600" dirty="0" smtClean="0"/>
              <a:t>Problems with patient access to services result in delayed health care</a:t>
            </a:r>
          </a:p>
          <a:p>
            <a:pPr lvl="1">
              <a:buNone/>
            </a:pPr>
            <a:endParaRPr lang="en-US" sz="9600" dirty="0" smtClean="0"/>
          </a:p>
          <a:p>
            <a:pPr marL="806450" lvl="2" indent="-354013"/>
            <a:r>
              <a:rPr lang="en-US" sz="9600" dirty="0" smtClean="0"/>
              <a:t>40% of emergency department visits are not urgent; rather, they take place because patients cannot see their primary care physician.</a:t>
            </a:r>
          </a:p>
          <a:p>
            <a:pPr lvl="2">
              <a:buNone/>
            </a:pPr>
            <a:endParaRPr lang="en-US" sz="9600" dirty="0" smtClean="0"/>
          </a:p>
          <a:p>
            <a:pPr marL="849313" lvl="2" indent="-396875"/>
            <a:r>
              <a:rPr lang="en-US" sz="9600" dirty="0" smtClean="0"/>
              <a:t>1997 to 2001: percentage of people reporting an inability to obtain a timely appointment increased from 23% to 33%.</a:t>
            </a:r>
          </a:p>
          <a:p>
            <a:pPr lvl="2">
              <a:buNone/>
            </a:pPr>
            <a:endParaRPr lang="en-US" sz="9600" dirty="0" smtClean="0"/>
          </a:p>
          <a:p>
            <a:pPr marL="854075" lvl="2" indent="-401638"/>
            <a:r>
              <a:rPr lang="en-US" sz="9600" dirty="0" smtClean="0"/>
              <a:t>2001: 43% of adults reporting an urgent condition were unable to receive care when they wanted.</a:t>
            </a:r>
          </a:p>
          <a:p>
            <a:pPr marL="854075" lvl="2" indent="-401638">
              <a:buNone/>
            </a:pPr>
            <a:endParaRPr lang="en-US" sz="9600" dirty="0" smtClean="0"/>
          </a:p>
          <a:p>
            <a:pPr marL="854075" lvl="2" indent="-401638">
              <a:buNone/>
            </a:pPr>
            <a:endParaRPr lang="en-US" sz="9600" dirty="0" smtClean="0"/>
          </a:p>
          <a:p>
            <a:pPr lvl="1">
              <a:buNone/>
            </a:pPr>
            <a:endParaRPr lang="en-US" sz="2000" b="1" dirty="0" smtClean="0"/>
          </a:p>
          <a:p>
            <a:pPr lvl="1">
              <a:buNone/>
            </a:pPr>
            <a:endParaRPr lang="en-US" sz="1400" dirty="0" smtClean="0"/>
          </a:p>
          <a:p>
            <a:pPr lvl="1">
              <a:buNone/>
            </a:pPr>
            <a:endParaRPr lang="en-US" sz="1400" dirty="0" smtClean="0"/>
          </a:p>
          <a:p>
            <a:pPr lvl="1">
              <a:buNone/>
            </a:pPr>
            <a:endParaRPr lang="en-US" sz="1400" dirty="0" smtClean="0"/>
          </a:p>
          <a:p>
            <a:pPr lvl="1">
              <a:buNone/>
            </a:pPr>
            <a:r>
              <a:rPr lang="en-US" sz="4000" dirty="0" smtClean="0">
                <a:latin typeface="Arial"/>
                <a:cs typeface="Arial"/>
              </a:rPr>
              <a:t>Source: Murray, M., Berwick,DM., Advanced access: Reducing waiting and delays in primary care. Journal of the Medical Association</a:t>
            </a:r>
          </a:p>
          <a:p>
            <a:pPr lvl="1">
              <a:buNone/>
            </a:pPr>
            <a:endParaRPr lang="en-US" sz="16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533400" y="304800"/>
            <a:ext cx="8077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/>
              <a:t>Why Is It Important to Improve Access?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Goals of Open Access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767348"/>
            <a:ext cx="4191000" cy="5105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Relationship-based care</a:t>
            </a:r>
          </a:p>
          <a:p>
            <a:r>
              <a:rPr lang="en-US" sz="2800" dirty="0" smtClean="0">
                <a:cs typeface="Arial"/>
              </a:rPr>
              <a:t>System design – patient centered care</a:t>
            </a:r>
          </a:p>
          <a:p>
            <a:r>
              <a:rPr lang="en-US" sz="2800" dirty="0" smtClean="0"/>
              <a:t>Reduce cancellations and no-shows</a:t>
            </a:r>
          </a:p>
          <a:p>
            <a:r>
              <a:rPr lang="en-US" sz="2800" dirty="0" smtClean="0"/>
              <a:t>Reduce staff time for scheduling and triage</a:t>
            </a:r>
          </a:p>
        </p:txBody>
      </p:sp>
      <p:pic>
        <p:nvPicPr>
          <p:cNvPr id="14337" name="Picture 1" descr="S:\Public Share\Pictures\ADMIN\2011\Web site photos\_10D4307.t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1168" y="1939416"/>
            <a:ext cx="4652832" cy="3095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umbs up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76600" y="4495800"/>
            <a:ext cx="3276600" cy="21741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Open Access cont’d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Allow providers to see their own patients a majority of time</a:t>
            </a:r>
          </a:p>
          <a:p>
            <a:r>
              <a:rPr lang="en-US" dirty="0" smtClean="0"/>
              <a:t>More time for teaching, prevention (proactive instead of reactive)</a:t>
            </a:r>
          </a:p>
          <a:p>
            <a:r>
              <a:rPr lang="en-US" dirty="0" smtClean="0"/>
              <a:t>Reducing patient demand</a:t>
            </a:r>
          </a:p>
          <a:p>
            <a:pPr lvl="1"/>
            <a:r>
              <a:rPr lang="en-US" dirty="0" smtClean="0"/>
              <a:t>Less anxious, better educated, healthier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320" y="-228600"/>
            <a:ext cx="7498080" cy="1143000"/>
          </a:xfrm>
        </p:spPr>
        <p:txBody>
          <a:bodyPr/>
          <a:lstStyle/>
          <a:p>
            <a:r>
              <a:rPr lang="en-US" dirty="0" smtClean="0"/>
              <a:t>True Capacity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229600" cy="4800600"/>
          </a:xfrm>
        </p:spPr>
        <p:txBody>
          <a:bodyPr/>
          <a:lstStyle/>
          <a:p>
            <a:r>
              <a:rPr lang="en-US" dirty="0" smtClean="0"/>
              <a:t>Traditional Model – 100% Booked</a:t>
            </a:r>
          </a:p>
          <a:p>
            <a:pPr lvl="1"/>
            <a:r>
              <a:rPr lang="en-US" dirty="0" smtClean="0"/>
              <a:t>Urgent care is deflected or piled on top</a:t>
            </a:r>
          </a:p>
          <a:p>
            <a:r>
              <a:rPr lang="en-US" dirty="0" smtClean="0"/>
              <a:t>Carve-out Model – 50% Booked</a:t>
            </a:r>
          </a:p>
          <a:p>
            <a:pPr lvl="1"/>
            <a:r>
              <a:rPr lang="en-US" dirty="0" smtClean="0"/>
              <a:t>Slots held for urgent care, non-urgent care is deflected leading to backlog</a:t>
            </a:r>
          </a:p>
          <a:p>
            <a:r>
              <a:rPr lang="en-US" dirty="0" smtClean="0"/>
              <a:t>Open Access Model – 35% Booked</a:t>
            </a:r>
          </a:p>
          <a:p>
            <a:pPr lvl="1"/>
            <a:r>
              <a:rPr lang="en-US" dirty="0" smtClean="0"/>
              <a:t>Majority of slots open for all care needs</a:t>
            </a:r>
            <a:endParaRPr lang="en-US" dirty="0"/>
          </a:p>
        </p:txBody>
      </p:sp>
      <p:pic>
        <p:nvPicPr>
          <p:cNvPr id="4" name="Picture 3" descr="Advanced Access Model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4914900"/>
            <a:ext cx="371475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0"/>
            <a:ext cx="7498080" cy="1143000"/>
          </a:xfrm>
        </p:spPr>
        <p:txBody>
          <a:bodyPr/>
          <a:lstStyle/>
          <a:p>
            <a:r>
              <a:rPr lang="en-US" dirty="0" smtClean="0"/>
              <a:t>How do we get there?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077200" cy="5638800"/>
          </a:xfrm>
        </p:spPr>
        <p:txBody>
          <a:bodyPr>
            <a:normAutofit/>
          </a:bodyPr>
          <a:lstStyle/>
          <a:p>
            <a:r>
              <a:rPr lang="en-US" dirty="0" smtClean="0"/>
              <a:t>Consultant Karen Pinto led the charge</a:t>
            </a:r>
          </a:p>
          <a:p>
            <a:r>
              <a:rPr lang="en-US" dirty="0" smtClean="0"/>
              <a:t>Open Access Team of stakeholders</a:t>
            </a:r>
          </a:p>
          <a:p>
            <a:r>
              <a:rPr lang="en-US" dirty="0" smtClean="0"/>
              <a:t>Radical changes needed – fasten your seat belts and brush off your sense of adventure!</a:t>
            </a:r>
          </a:p>
          <a:p>
            <a:r>
              <a:rPr lang="en-US" dirty="0" smtClean="0"/>
              <a:t>Every process must </a:t>
            </a:r>
          </a:p>
          <a:p>
            <a:pPr>
              <a:buNone/>
            </a:pPr>
            <a:r>
              <a:rPr lang="en-US" dirty="0" smtClean="0"/>
              <a:t>   change/adapt so plan for </a:t>
            </a:r>
          </a:p>
          <a:p>
            <a:pPr>
              <a:buNone/>
            </a:pPr>
            <a:r>
              <a:rPr lang="en-US" dirty="0" smtClean="0"/>
              <a:t>   several months for full </a:t>
            </a:r>
          </a:p>
          <a:p>
            <a:pPr>
              <a:buNone/>
            </a:pPr>
            <a:r>
              <a:rPr lang="en-US" dirty="0" smtClean="0"/>
              <a:t>   implementation</a:t>
            </a:r>
          </a:p>
        </p:txBody>
      </p:sp>
      <p:pic>
        <p:nvPicPr>
          <p:cNvPr id="4" name="Picture 3" descr="bumpy-ro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0" y="3352800"/>
            <a:ext cx="3170601" cy="298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amwork.jpg"/>
          <p:cNvPicPr>
            <a:picLocks noChangeAspect="1"/>
          </p:cNvPicPr>
          <p:nvPr/>
        </p:nvPicPr>
        <p:blipFill>
          <a:blip r:embed="rId2" cstate="print"/>
          <a:srcRect b="4762"/>
          <a:stretch>
            <a:fillRect/>
          </a:stretch>
        </p:blipFill>
        <p:spPr>
          <a:xfrm>
            <a:off x="4648200" y="3810000"/>
            <a:ext cx="4267200" cy="304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Yellowhawk’s Journey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Care Teams and Empanelment</a:t>
            </a:r>
          </a:p>
          <a:p>
            <a:r>
              <a:rPr lang="en-US" dirty="0" smtClean="0"/>
              <a:t>Jump Start</a:t>
            </a:r>
          </a:p>
          <a:p>
            <a:r>
              <a:rPr lang="en-US" dirty="0" smtClean="0"/>
              <a:t>Capacity Building</a:t>
            </a:r>
          </a:p>
          <a:p>
            <a:r>
              <a:rPr lang="en-US" dirty="0" smtClean="0"/>
              <a:t>Paper Trail to Electronic Highway</a:t>
            </a:r>
          </a:p>
          <a:p>
            <a:r>
              <a:rPr lang="en-US" dirty="0" smtClean="0"/>
              <a:t>Process Efficiencies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1700</TotalTime>
  <Words>817</Words>
  <Application>Microsoft Office PowerPoint</Application>
  <PresentationFormat>On-screen Show (4:3)</PresentationFormat>
  <Paragraphs>145</Paragraphs>
  <Slides>26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Office Theme</vt:lpstr>
      <vt:lpstr>Acrobat Document</vt:lpstr>
      <vt:lpstr>SAME  DAY  APPOINTMENTS</vt:lpstr>
      <vt:lpstr>Health Commission VISION STATEMENT     </vt:lpstr>
      <vt:lpstr>Does this sound familiar?</vt:lpstr>
      <vt:lpstr>PowerPoint Presentation</vt:lpstr>
      <vt:lpstr>The Goals of Open Access</vt:lpstr>
      <vt:lpstr>Goals of Open Access cont’d</vt:lpstr>
      <vt:lpstr>True Capacity</vt:lpstr>
      <vt:lpstr>How do we get there?</vt:lpstr>
      <vt:lpstr>Yellowhawk’s Journey</vt:lpstr>
      <vt:lpstr>Care Teams and Empanelment </vt:lpstr>
      <vt:lpstr>Care Teams and Empanelment</vt:lpstr>
      <vt:lpstr>Care Teams and Empanelment </vt:lpstr>
      <vt:lpstr>Capacity Building </vt:lpstr>
      <vt:lpstr>Jump Start</vt:lpstr>
      <vt:lpstr>Capacity Building</vt:lpstr>
      <vt:lpstr>Capacity Building</vt:lpstr>
      <vt:lpstr>Communication</vt:lpstr>
      <vt:lpstr>Paper Trail to Electronic Highway</vt:lpstr>
      <vt:lpstr>Paper Trail to Electronic Highway</vt:lpstr>
      <vt:lpstr>Measures of Success </vt:lpstr>
      <vt:lpstr>Access to Care</vt:lpstr>
      <vt:lpstr>Continuity of Care to PCP</vt:lpstr>
      <vt:lpstr>ER/Urgent Care</vt:lpstr>
      <vt:lpstr>Measures of Success</vt:lpstr>
      <vt:lpstr>PowerPoint Presentation</vt:lpstr>
      <vt:lpstr>Doing Today’s Work Today</vt:lpstr>
    </vt:vector>
  </TitlesOfParts>
  <Company>YTHC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SAME  DAY  APPOINTMENTS</dc:title>
  <dc:creator>adearing</dc:creator>
  <cp:lastModifiedBy>Thomas Weiser</cp:lastModifiedBy>
  <cp:revision>136</cp:revision>
  <dcterms:created xsi:type="dcterms:W3CDTF">2012-09-25T03:41:25Z</dcterms:created>
  <dcterms:modified xsi:type="dcterms:W3CDTF">2013-01-24T16:01:28Z</dcterms:modified>
</cp:coreProperties>
</file>