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58" r:id="rId2"/>
    <p:sldId id="261" r:id="rId3"/>
  </p:sldIdLst>
  <p:sldSz cx="6858000" cy="9144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26" autoAdjust="0"/>
    <p:restoredTop sz="89442" autoAdjust="0"/>
  </p:normalViewPr>
  <p:slideViewPr>
    <p:cSldViewPr>
      <p:cViewPr>
        <p:scale>
          <a:sx n="100" d="100"/>
          <a:sy n="100" d="100"/>
        </p:scale>
        <p:origin x="-1680" y="768"/>
      </p:cViewPr>
      <p:guideLst>
        <p:guide orient="horz" pos="2880"/>
        <p:guide pos="2160"/>
      </p:guideLst>
    </p:cSldViewPr>
  </p:slideViewPr>
  <p:notesTextViewPr>
    <p:cViewPr>
      <p:scale>
        <a:sx n="100" d="100"/>
        <a:sy n="100" d="100"/>
      </p:scale>
      <p:origin x="0" y="0"/>
    </p:cViewPr>
  </p:notesTextViewPr>
  <p:notesViewPr>
    <p:cSldViewPr>
      <p:cViewPr varScale="1">
        <p:scale>
          <a:sx n="82" d="100"/>
          <a:sy n="82" d="100"/>
        </p:scale>
        <p:origin x="-1974" y="-7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OR%20Births%20Fact%20Sheet%2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OR%20Births%20Fact%20Sheet%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OR%20Births%20Fact%20Sheet%20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OR%20Births%20Fact%20Sheet%20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OR%20Births%20Fact%20Sheet%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40"/>
    </mc:Choice>
    <mc:Fallback>
      <c:style val="40"/>
    </mc:Fallback>
  </mc:AlternateContent>
  <c:chart>
    <c:title>
      <c:tx>
        <c:rich>
          <a:bodyPr/>
          <a:lstStyle/>
          <a:p>
            <a:pPr>
              <a:defRPr sz="1600"/>
            </a:pPr>
            <a:r>
              <a:rPr lang="en-US" sz="1600"/>
              <a:t>Maternal Age at Birth</a:t>
            </a:r>
          </a:p>
        </c:rich>
      </c:tx>
      <c:layout/>
      <c:overlay val="0"/>
    </c:title>
    <c:autoTitleDeleted val="0"/>
    <c:plotArea>
      <c:layout>
        <c:manualLayout>
          <c:layoutTarget val="inner"/>
          <c:xMode val="edge"/>
          <c:yMode val="edge"/>
          <c:x val="0.12064859408328811"/>
          <c:y val="0.13675235067871416"/>
          <c:w val="0.87935152180459475"/>
          <c:h val="0.7150936096301439"/>
        </c:manualLayout>
      </c:layout>
      <c:barChart>
        <c:barDir val="col"/>
        <c:grouping val="clustered"/>
        <c:varyColors val="0"/>
        <c:ser>
          <c:idx val="0"/>
          <c:order val="0"/>
          <c:tx>
            <c:v>AI/AN</c:v>
          </c:tx>
          <c:invertIfNegative val="0"/>
          <c:dLbls>
            <c:dLbl>
              <c:idx val="0"/>
              <c:layout>
                <c:manualLayout>
                  <c:x val="-6.0791990391993594E-3"/>
                  <c:y val="-4.2857142857142948E-2"/>
                </c:manualLayout>
              </c:layout>
              <c:showLegendKey val="0"/>
              <c:showVal val="1"/>
              <c:showCatName val="0"/>
              <c:showSerName val="0"/>
              <c:showPercent val="0"/>
              <c:showBubbleSize val="0"/>
            </c:dLbl>
            <c:dLbl>
              <c:idx val="4"/>
              <c:layout>
                <c:manualLayout>
                  <c:x val="-2.1039603049141004E-2"/>
                  <c:y val="0"/>
                </c:manualLayout>
              </c:layout>
              <c:showLegendKey val="0"/>
              <c:showVal val="1"/>
              <c:showCatName val="0"/>
              <c:showSerName val="0"/>
              <c:showPercent val="0"/>
              <c:showBubbleSize val="0"/>
            </c:dLbl>
            <c:dLbl>
              <c:idx val="5"/>
              <c:layout>
                <c:manualLayout>
                  <c:x val="-1.4026402032760668E-2"/>
                  <c:y val="1.140939577217503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Graphs!$A$7:$A$12</c:f>
              <c:strCache>
                <c:ptCount val="6"/>
                <c:pt idx="0">
                  <c:v>&lt;15 yrs</c:v>
                </c:pt>
                <c:pt idx="1">
                  <c:v>15-17 yrs</c:v>
                </c:pt>
                <c:pt idx="2">
                  <c:v>18-19 yrs</c:v>
                </c:pt>
                <c:pt idx="3">
                  <c:v>20-24 yrs</c:v>
                </c:pt>
                <c:pt idx="4">
                  <c:v>25-34 yrs</c:v>
                </c:pt>
                <c:pt idx="5">
                  <c:v>&gt;35 yrs</c:v>
                </c:pt>
              </c:strCache>
            </c:strRef>
          </c:cat>
          <c:val>
            <c:numRef>
              <c:f>Graphs!$C$7:$C$12</c:f>
              <c:numCache>
                <c:formatCode>0.0%</c:formatCode>
                <c:ptCount val="6"/>
                <c:pt idx="0">
                  <c:v>1.1000000000000001E-3</c:v>
                </c:pt>
                <c:pt idx="1">
                  <c:v>4.6300000000000001E-2</c:v>
                </c:pt>
                <c:pt idx="2">
                  <c:v>9.9400000000000002E-2</c:v>
                </c:pt>
                <c:pt idx="3">
                  <c:v>0.31509999999999999</c:v>
                </c:pt>
                <c:pt idx="4">
                  <c:v>0.44590000000000002</c:v>
                </c:pt>
                <c:pt idx="5">
                  <c:v>9.2100000000000001E-2</c:v>
                </c:pt>
              </c:numCache>
            </c:numRef>
          </c:val>
        </c:ser>
        <c:ser>
          <c:idx val="1"/>
          <c:order val="1"/>
          <c:tx>
            <c:v>NHW</c:v>
          </c:tx>
          <c:invertIfNegative val="0"/>
          <c:dLbls>
            <c:dLbl>
              <c:idx val="0"/>
              <c:layout>
                <c:manualLayout>
                  <c:x val="1.4026435420955812E-2"/>
                  <c:y val="-1.4285714285714199E-2"/>
                </c:manualLayout>
              </c:layout>
              <c:showLegendKey val="0"/>
              <c:showVal val="1"/>
              <c:showCatName val="0"/>
              <c:showSerName val="0"/>
              <c:showPercent val="0"/>
              <c:showBubbleSize val="0"/>
            </c:dLbl>
            <c:dLbl>
              <c:idx val="1"/>
              <c:layout>
                <c:manualLayout>
                  <c:x val="1.8701869377014183E-2"/>
                  <c:y val="-3.8031319240583428E-3"/>
                </c:manualLayout>
              </c:layout>
              <c:showLegendKey val="0"/>
              <c:showVal val="1"/>
              <c:showCatName val="0"/>
              <c:showSerName val="0"/>
              <c:showPercent val="0"/>
              <c:showBubbleSize val="0"/>
            </c:dLbl>
            <c:dLbl>
              <c:idx val="2"/>
              <c:layout>
                <c:manualLayout>
                  <c:x val="1.1688668360633977E-2"/>
                  <c:y val="1.140939577217503E-2"/>
                </c:manualLayout>
              </c:layout>
              <c:showLegendKey val="0"/>
              <c:showVal val="1"/>
              <c:showCatName val="0"/>
              <c:showSerName val="0"/>
              <c:showPercent val="0"/>
              <c:showBubbleSize val="0"/>
            </c:dLbl>
            <c:dLbl>
              <c:idx val="3"/>
              <c:layout>
                <c:manualLayout>
                  <c:x val="2.1039603049140918E-2"/>
                  <c:y val="-6.9723279825124701E-17"/>
                </c:manualLayout>
              </c:layout>
              <c:showLegendKey val="0"/>
              <c:showVal val="1"/>
              <c:showCatName val="0"/>
              <c:showSerName val="0"/>
              <c:showPercent val="0"/>
              <c:showBubbleSize val="0"/>
            </c:dLbl>
            <c:dLbl>
              <c:idx val="4"/>
              <c:layout>
                <c:manualLayout>
                  <c:x val="4.6752832707359802E-3"/>
                  <c:y val="1.140939577217503E-2"/>
                </c:manualLayout>
              </c:layout>
              <c:showLegendKey val="0"/>
              <c:showVal val="1"/>
              <c:showCatName val="0"/>
              <c:showSerName val="0"/>
              <c:showPercent val="0"/>
              <c:showBubbleSize val="0"/>
            </c:dLbl>
            <c:showLegendKey val="0"/>
            <c:showVal val="1"/>
            <c:showCatName val="0"/>
            <c:showSerName val="0"/>
            <c:showPercent val="0"/>
            <c:showBubbleSize val="0"/>
            <c:showLeaderLines val="0"/>
          </c:dLbls>
          <c:cat>
            <c:strRef>
              <c:f>Graphs!$A$7:$A$12</c:f>
              <c:strCache>
                <c:ptCount val="6"/>
                <c:pt idx="0">
                  <c:v>&lt;15 yrs</c:v>
                </c:pt>
                <c:pt idx="1">
                  <c:v>15-17 yrs</c:v>
                </c:pt>
                <c:pt idx="2">
                  <c:v>18-19 yrs</c:v>
                </c:pt>
                <c:pt idx="3">
                  <c:v>20-24 yrs</c:v>
                </c:pt>
                <c:pt idx="4">
                  <c:v>25-34 yrs</c:v>
                </c:pt>
                <c:pt idx="5">
                  <c:v>&gt;35 yrs</c:v>
                </c:pt>
              </c:strCache>
            </c:strRef>
          </c:cat>
          <c:val>
            <c:numRef>
              <c:f>Graphs!$E$7:$E$12</c:f>
              <c:numCache>
                <c:formatCode>0.0%</c:formatCode>
                <c:ptCount val="6"/>
                <c:pt idx="0">
                  <c:v>4.0000000000000002E-4</c:v>
                </c:pt>
                <c:pt idx="1">
                  <c:v>1.5599999999999999E-2</c:v>
                </c:pt>
                <c:pt idx="2">
                  <c:v>5.1900000000000002E-2</c:v>
                </c:pt>
                <c:pt idx="3">
                  <c:v>0.22470000000000001</c:v>
                </c:pt>
                <c:pt idx="4">
                  <c:v>0.55800000000000005</c:v>
                </c:pt>
                <c:pt idx="5">
                  <c:v>0.14929999999999999</c:v>
                </c:pt>
              </c:numCache>
            </c:numRef>
          </c:val>
        </c:ser>
        <c:dLbls>
          <c:showLegendKey val="0"/>
          <c:showVal val="1"/>
          <c:showCatName val="0"/>
          <c:showSerName val="0"/>
          <c:showPercent val="0"/>
          <c:showBubbleSize val="0"/>
        </c:dLbls>
        <c:gapWidth val="150"/>
        <c:axId val="104144384"/>
        <c:axId val="101756864"/>
      </c:barChart>
      <c:catAx>
        <c:axId val="104144384"/>
        <c:scaling>
          <c:orientation val="minMax"/>
        </c:scaling>
        <c:delete val="0"/>
        <c:axPos val="b"/>
        <c:title>
          <c:tx>
            <c:rich>
              <a:bodyPr/>
              <a:lstStyle/>
              <a:p>
                <a:pPr>
                  <a:defRPr sz="800" b="0"/>
                </a:pPr>
                <a:r>
                  <a:rPr lang="en-US" sz="800" b="0" dirty="0"/>
                  <a:t>Age </a:t>
                </a:r>
                <a:r>
                  <a:rPr lang="en-US" sz="800" b="0" dirty="0" smtClean="0"/>
                  <a:t>Group</a:t>
                </a:r>
              </a:p>
            </c:rich>
          </c:tx>
          <c:layout>
            <c:manualLayout>
              <c:xMode val="edge"/>
              <c:yMode val="edge"/>
              <c:x val="0.47309317916309829"/>
              <c:y val="0.92663664501193876"/>
            </c:manualLayout>
          </c:layout>
          <c:overlay val="0"/>
        </c:title>
        <c:majorTickMark val="none"/>
        <c:minorTickMark val="none"/>
        <c:tickLblPos val="nextTo"/>
        <c:crossAx val="101756864"/>
        <c:crosses val="autoZero"/>
        <c:auto val="1"/>
        <c:lblAlgn val="ctr"/>
        <c:lblOffset val="100"/>
        <c:noMultiLvlLbl val="0"/>
      </c:catAx>
      <c:valAx>
        <c:axId val="101756864"/>
        <c:scaling>
          <c:orientation val="minMax"/>
        </c:scaling>
        <c:delete val="0"/>
        <c:axPos val="l"/>
        <c:title>
          <c:tx>
            <c:rich>
              <a:bodyPr rot="-5400000" vert="horz"/>
              <a:lstStyle/>
              <a:p>
                <a:pPr>
                  <a:defRPr sz="900" b="0"/>
                </a:pPr>
                <a:r>
                  <a:rPr lang="en-US" sz="900" b="0" dirty="0" smtClean="0"/>
                  <a:t>Percent of Births</a:t>
                </a:r>
                <a:endParaRPr lang="en-US" sz="900" b="0" dirty="0"/>
              </a:p>
            </c:rich>
          </c:tx>
          <c:layout/>
          <c:overlay val="0"/>
        </c:title>
        <c:numFmt formatCode="0%" sourceLinked="0"/>
        <c:majorTickMark val="none"/>
        <c:minorTickMark val="none"/>
        <c:tickLblPos val="nextTo"/>
        <c:crossAx val="104144384"/>
        <c:crosses val="autoZero"/>
        <c:crossBetween val="between"/>
      </c:valAx>
      <c:spPr>
        <a:noFill/>
        <a:ln w="63500" cmpd="sng"/>
      </c:spPr>
    </c:plotArea>
    <c:legend>
      <c:legendPos val="l"/>
      <c:layout>
        <c:manualLayout>
          <c:xMode val="edge"/>
          <c:yMode val="edge"/>
          <c:x val="0.24645204142435187"/>
          <c:y val="0.18927365728337953"/>
          <c:w val="0.2024869881489107"/>
          <c:h val="0.15566404199475065"/>
        </c:manualLayout>
      </c:layout>
      <c:overlay val="1"/>
      <c:spPr>
        <a:noFill/>
        <a:ln>
          <a:noFill/>
        </a:ln>
      </c:spPr>
      <c:txPr>
        <a:bodyPr/>
        <a:lstStyle/>
        <a:p>
          <a:pPr>
            <a:defRPr sz="9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19050" cap="rnd" cmpd="thickThin">
      <a:noFill/>
    </a:ln>
  </c:spPr>
  <c:txPr>
    <a:bodyPr/>
    <a:lstStyle/>
    <a:p>
      <a:pPr>
        <a:defRPr sz="800">
          <a:latin typeface="Calibri"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a:lstStyle/>
          <a:p>
            <a:pPr>
              <a:defRPr sz="1600"/>
            </a:pPr>
            <a:r>
              <a:rPr lang="en-US" sz="1600" dirty="0"/>
              <a:t>Birth </a:t>
            </a:r>
            <a:r>
              <a:rPr lang="en-US" sz="1600" dirty="0" smtClean="0"/>
              <a:t>Rates </a:t>
            </a:r>
            <a:r>
              <a:rPr lang="en-US" sz="1600" dirty="0"/>
              <a:t>by Age Group  </a:t>
            </a:r>
          </a:p>
        </c:rich>
      </c:tx>
      <c:layout/>
      <c:overlay val="0"/>
    </c:title>
    <c:autoTitleDeleted val="0"/>
    <c:plotArea>
      <c:layout>
        <c:manualLayout>
          <c:layoutTarget val="inner"/>
          <c:xMode val="edge"/>
          <c:yMode val="edge"/>
          <c:x val="8.5227947050096994E-2"/>
          <c:y val="0.25183280408544617"/>
          <c:w val="0.90913671117197303"/>
          <c:h val="0.52811405361838237"/>
        </c:manualLayout>
      </c:layout>
      <c:barChart>
        <c:barDir val="col"/>
        <c:grouping val="clustered"/>
        <c:varyColors val="0"/>
        <c:ser>
          <c:idx val="0"/>
          <c:order val="0"/>
          <c:tx>
            <c:v>AI/AN</c:v>
          </c:tx>
          <c:invertIfNegative val="0"/>
          <c:dLbls>
            <c:txPr>
              <a:bodyPr/>
              <a:lstStyle/>
              <a:p>
                <a:pPr>
                  <a:defRPr sz="1000"/>
                </a:pPr>
                <a:endParaRPr lang="en-US"/>
              </a:p>
            </c:txPr>
            <c:showLegendKey val="0"/>
            <c:showVal val="1"/>
            <c:showCatName val="0"/>
            <c:showSerName val="0"/>
            <c:showPercent val="0"/>
            <c:showBubbleSize val="0"/>
            <c:showLeaderLines val="0"/>
          </c:dLbls>
          <c:cat>
            <c:strRef>
              <c:f>Graphs!$A$19:$A$21</c:f>
              <c:strCache>
                <c:ptCount val="3"/>
                <c:pt idx="0">
                  <c:v>10-14 years old*</c:v>
                </c:pt>
                <c:pt idx="1">
                  <c:v>15-19 years old†</c:v>
                </c:pt>
                <c:pt idx="2">
                  <c:v>15-44 years old
(General Fertility Rate)‡</c:v>
                </c:pt>
              </c:strCache>
            </c:strRef>
          </c:cat>
          <c:val>
            <c:numRef>
              <c:f>Graphs!$B$19:$B$21</c:f>
              <c:numCache>
                <c:formatCode>General</c:formatCode>
                <c:ptCount val="3"/>
                <c:pt idx="0">
                  <c:v>0.8</c:v>
                </c:pt>
                <c:pt idx="1">
                  <c:v>79.599999999999994</c:v>
                </c:pt>
                <c:pt idx="2">
                  <c:v>93.9</c:v>
                </c:pt>
              </c:numCache>
            </c:numRef>
          </c:val>
        </c:ser>
        <c:ser>
          <c:idx val="1"/>
          <c:order val="1"/>
          <c:tx>
            <c:v>NHW</c:v>
          </c:tx>
          <c:invertIfNegative val="0"/>
          <c:dLbls>
            <c:txPr>
              <a:bodyPr/>
              <a:lstStyle/>
              <a:p>
                <a:pPr>
                  <a:defRPr sz="1000"/>
                </a:pPr>
                <a:endParaRPr lang="en-US"/>
              </a:p>
            </c:txPr>
            <c:showLegendKey val="0"/>
            <c:showVal val="1"/>
            <c:showCatName val="0"/>
            <c:showSerName val="0"/>
            <c:showPercent val="0"/>
            <c:showBubbleSize val="0"/>
            <c:showLeaderLines val="0"/>
          </c:dLbls>
          <c:cat>
            <c:strRef>
              <c:f>Graphs!$A$19:$A$21</c:f>
              <c:strCache>
                <c:ptCount val="3"/>
                <c:pt idx="0">
                  <c:v>10-14 years old*</c:v>
                </c:pt>
                <c:pt idx="1">
                  <c:v>15-19 years old†</c:v>
                </c:pt>
                <c:pt idx="2">
                  <c:v>15-44 years old
(General Fertility Rate)‡</c:v>
                </c:pt>
              </c:strCache>
            </c:strRef>
          </c:cat>
          <c:val>
            <c:numRef>
              <c:f>Graphs!$C$19:$C$21</c:f>
              <c:numCache>
                <c:formatCode>General</c:formatCode>
                <c:ptCount val="3"/>
                <c:pt idx="0">
                  <c:v>0.2</c:v>
                </c:pt>
                <c:pt idx="1">
                  <c:v>24.1</c:v>
                </c:pt>
                <c:pt idx="2">
                  <c:v>55.3</c:v>
                </c:pt>
              </c:numCache>
            </c:numRef>
          </c:val>
        </c:ser>
        <c:dLbls>
          <c:showLegendKey val="0"/>
          <c:showVal val="1"/>
          <c:showCatName val="0"/>
          <c:showSerName val="0"/>
          <c:showPercent val="0"/>
          <c:showBubbleSize val="0"/>
        </c:dLbls>
        <c:gapWidth val="150"/>
        <c:overlap val="-25"/>
        <c:axId val="125339136"/>
        <c:axId val="101759744"/>
      </c:barChart>
      <c:catAx>
        <c:axId val="125339136"/>
        <c:scaling>
          <c:orientation val="minMax"/>
        </c:scaling>
        <c:delete val="0"/>
        <c:axPos val="b"/>
        <c:majorTickMark val="none"/>
        <c:minorTickMark val="none"/>
        <c:tickLblPos val="nextTo"/>
        <c:txPr>
          <a:bodyPr/>
          <a:lstStyle/>
          <a:p>
            <a:pPr>
              <a:defRPr sz="1000"/>
            </a:pPr>
            <a:endParaRPr lang="en-US"/>
          </a:p>
        </c:txPr>
        <c:crossAx val="101759744"/>
        <c:crosses val="autoZero"/>
        <c:auto val="1"/>
        <c:lblAlgn val="ctr"/>
        <c:lblOffset val="100"/>
        <c:noMultiLvlLbl val="0"/>
      </c:catAx>
      <c:valAx>
        <c:axId val="101759744"/>
        <c:scaling>
          <c:orientation val="minMax"/>
        </c:scaling>
        <c:delete val="0"/>
        <c:axPos val="l"/>
        <c:title>
          <c:tx>
            <c:rich>
              <a:bodyPr rot="-5400000" vert="horz"/>
              <a:lstStyle/>
              <a:p>
                <a:pPr>
                  <a:defRPr sz="900" b="0"/>
                </a:pPr>
                <a:r>
                  <a:rPr lang="en-US" sz="900" b="0" dirty="0"/>
                  <a:t>Birth Rate per 1,000 females</a:t>
                </a:r>
              </a:p>
            </c:rich>
          </c:tx>
          <c:layout>
            <c:manualLayout>
              <c:xMode val="edge"/>
              <c:yMode val="edge"/>
              <c:x val="1.9904142416980485E-2"/>
              <c:y val="0.24664980801625547"/>
            </c:manualLayout>
          </c:layout>
          <c:overlay val="0"/>
        </c:title>
        <c:numFmt formatCode="General" sourceLinked="0"/>
        <c:majorTickMark val="none"/>
        <c:minorTickMark val="none"/>
        <c:tickLblPos val="none"/>
        <c:spPr>
          <a:ln>
            <a:solidFill>
              <a:schemeClr val="bg1">
                <a:lumMod val="50000"/>
              </a:schemeClr>
            </a:solidFill>
          </a:ln>
        </c:spPr>
        <c:crossAx val="125339136"/>
        <c:crosses val="autoZero"/>
        <c:crossBetween val="between"/>
      </c:valAx>
    </c:plotArea>
    <c:legend>
      <c:legendPos val="t"/>
      <c:layout>
        <c:manualLayout>
          <c:xMode val="edge"/>
          <c:yMode val="edge"/>
          <c:x val="0.16775019970329796"/>
          <c:y val="0.19226844842940782"/>
          <c:w val="0.19710801095515232"/>
          <c:h val="0.14294030951432288"/>
        </c:manualLayout>
      </c:layout>
      <c:overlay val="0"/>
      <c:txPr>
        <a:bodyPr/>
        <a:lstStyle/>
        <a:p>
          <a:pPr>
            <a:defRPr sz="9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latin typeface="Calibri"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a:latin typeface="Calibri" pitchFamily="34" charset="0"/>
                <a:cs typeface="Arial" pitchFamily="34" charset="0"/>
              </a:defRPr>
            </a:pPr>
            <a:r>
              <a:rPr lang="en-US" sz="1200" baseline="0" dirty="0" smtClean="0">
                <a:solidFill>
                  <a:schemeClr val="bg1">
                    <a:lumMod val="95000"/>
                  </a:schemeClr>
                </a:solidFill>
                <a:latin typeface="Calibri" pitchFamily="34" charset="0"/>
                <a:cs typeface="Arial" pitchFamily="34" charset="0"/>
              </a:rPr>
              <a:t> </a:t>
            </a:r>
            <a:r>
              <a:rPr lang="en-US" sz="1400" dirty="0" smtClean="0">
                <a:solidFill>
                  <a:schemeClr val="bg1">
                    <a:lumMod val="95000"/>
                  </a:schemeClr>
                </a:solidFill>
                <a:latin typeface="Calibri" pitchFamily="34" charset="0"/>
                <a:cs typeface="Arial" pitchFamily="34" charset="0"/>
              </a:rPr>
              <a:t>NHW</a:t>
            </a:r>
            <a:endParaRPr lang="en-US" sz="1400" dirty="0">
              <a:solidFill>
                <a:schemeClr val="bg1">
                  <a:lumMod val="95000"/>
                </a:schemeClr>
              </a:solidFill>
              <a:latin typeface="Calibri" pitchFamily="34" charset="0"/>
              <a:cs typeface="Arial" pitchFamily="34" charset="0"/>
            </a:endParaRPr>
          </a:p>
        </c:rich>
      </c:tx>
      <c:layout>
        <c:manualLayout>
          <c:xMode val="edge"/>
          <c:yMode val="edge"/>
          <c:x val="0.43424740367703202"/>
          <c:y val="0.22172624398168006"/>
        </c:manualLayout>
      </c:layout>
      <c:overlay val="0"/>
      <c:spPr>
        <a:noFill/>
        <a:ln>
          <a:noFill/>
        </a:ln>
      </c:spPr>
    </c:title>
    <c:autoTitleDeleted val="0"/>
    <c:plotArea>
      <c:layout>
        <c:manualLayout>
          <c:layoutTarget val="inner"/>
          <c:xMode val="edge"/>
          <c:yMode val="edge"/>
          <c:x val="0.24973728034769513"/>
          <c:y val="0.14155824416451643"/>
          <c:w val="0.53520645238793063"/>
          <c:h val="0.57151142087885198"/>
        </c:manualLayout>
      </c:layout>
      <c:pieChart>
        <c:varyColors val="1"/>
        <c:ser>
          <c:idx val="0"/>
          <c:order val="0"/>
          <c:dPt>
            <c:idx val="0"/>
            <c:bubble3D val="0"/>
          </c:dPt>
          <c:dLbls>
            <c:dLbl>
              <c:idx val="0"/>
              <c:layout>
                <c:manualLayout>
                  <c:x val="8.0901501077293547E-2"/>
                  <c:y val="0.33490983259409696"/>
                </c:manualLayout>
              </c:layout>
              <c:dLblPos val="bestFit"/>
              <c:showLegendKey val="0"/>
              <c:showVal val="1"/>
              <c:showCatName val="0"/>
              <c:showSerName val="0"/>
              <c:showPercent val="0"/>
              <c:showBubbleSize val="0"/>
            </c:dLbl>
            <c:dLbl>
              <c:idx val="1"/>
              <c:layout>
                <c:manualLayout>
                  <c:x val="-0.10744771096564741"/>
                  <c:y val="-0.12838338302157229"/>
                </c:manualLayout>
              </c:layout>
              <c:dLblPos val="bestFit"/>
              <c:showLegendKey val="0"/>
              <c:showVal val="1"/>
              <c:showCatName val="0"/>
              <c:showSerName val="0"/>
              <c:showPercent val="0"/>
              <c:showBubbleSize val="0"/>
            </c:dLbl>
            <c:dLbl>
              <c:idx val="2"/>
              <c:layout>
                <c:manualLayout>
                  <c:x val="0.10636806190459046"/>
                  <c:y val="3.4927356261456058E-2"/>
                </c:manualLayout>
              </c:layout>
              <c:dLblPos val="bestFit"/>
              <c:showLegendKey val="0"/>
              <c:showVal val="1"/>
              <c:showCatName val="0"/>
              <c:showSerName val="0"/>
              <c:showPercent val="0"/>
              <c:showBubbleSize val="0"/>
            </c:dLbl>
            <c:dLbl>
              <c:idx val="3"/>
              <c:layout>
                <c:manualLayout>
                  <c:x val="-9.0178036939914177E-2"/>
                  <c:y val="6.5141867901826592E-2"/>
                </c:manualLayout>
              </c:layout>
              <c:dLblPos val="bestFit"/>
              <c:showLegendKey val="0"/>
              <c:showVal val="1"/>
              <c:showCatName val="0"/>
              <c:showSerName val="0"/>
              <c:showPercent val="0"/>
              <c:showBubbleSize val="0"/>
            </c:dLbl>
            <c:txPr>
              <a:bodyPr/>
              <a:lstStyle/>
              <a:p>
                <a:pPr>
                  <a:defRPr sz="1000">
                    <a:latin typeface="Calibri" pitchFamily="34" charset="0"/>
                  </a:defRPr>
                </a:pPr>
                <a:endParaRPr lang="en-US"/>
              </a:p>
            </c:txPr>
            <c:dLblPos val="bestFit"/>
            <c:showLegendKey val="0"/>
            <c:showVal val="1"/>
            <c:showCatName val="0"/>
            <c:showSerName val="0"/>
            <c:showPercent val="0"/>
            <c:showBubbleSize val="0"/>
            <c:showLeaderLines val="1"/>
          </c:dLbls>
          <c:cat>
            <c:strRef>
              <c:f>Graphs!$A$47:$A$50</c:f>
              <c:strCache>
                <c:ptCount val="4"/>
                <c:pt idx="0">
                  <c:v>First</c:v>
                </c:pt>
                <c:pt idx="1">
                  <c:v>Second</c:v>
                </c:pt>
                <c:pt idx="2">
                  <c:v>Third</c:v>
                </c:pt>
                <c:pt idx="3">
                  <c:v>No PNC</c:v>
                </c:pt>
              </c:strCache>
            </c:strRef>
          </c:cat>
          <c:val>
            <c:numRef>
              <c:f>Graphs!$E$47:$E$50</c:f>
              <c:numCache>
                <c:formatCode>0.0%</c:formatCode>
                <c:ptCount val="4"/>
                <c:pt idx="0">
                  <c:v>0.83360000000000001</c:v>
                </c:pt>
                <c:pt idx="1">
                  <c:v>0.13489999999999999</c:v>
                </c:pt>
                <c:pt idx="2">
                  <c:v>2.47E-2</c:v>
                </c:pt>
                <c:pt idx="3">
                  <c:v>6.8999999999999999E-3</c:v>
                </c:pt>
              </c:numCache>
            </c:numRef>
          </c:val>
        </c:ser>
        <c:dLbls>
          <c:dLblPos val="bestFit"/>
          <c:showLegendKey val="0"/>
          <c:showVal val="1"/>
          <c:showCatName val="0"/>
          <c:showSerName val="0"/>
          <c:showPercent val="0"/>
          <c:showBubbleSize val="0"/>
          <c:showLeaderLines val="1"/>
        </c:dLbls>
        <c:firstSliceAng val="180"/>
      </c:pieChart>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1200">
                <a:latin typeface="Calibri" pitchFamily="34" charset="0"/>
                <a:cs typeface="Arial" pitchFamily="34" charset="0"/>
              </a:defRPr>
            </a:pPr>
            <a:r>
              <a:rPr lang="en-US" sz="1400" dirty="0" smtClean="0">
                <a:solidFill>
                  <a:schemeClr val="bg1">
                    <a:lumMod val="95000"/>
                  </a:schemeClr>
                </a:solidFill>
                <a:latin typeface="Calibri" pitchFamily="34" charset="0"/>
                <a:cs typeface="Arial" pitchFamily="34" charset="0"/>
              </a:rPr>
              <a:t>AI/AN</a:t>
            </a:r>
            <a:r>
              <a:rPr lang="en-US" sz="1200" dirty="0" smtClean="0">
                <a:latin typeface="Calibri" pitchFamily="34" charset="0"/>
                <a:cs typeface="Arial" pitchFamily="34" charset="0"/>
              </a:rPr>
              <a:t>   </a:t>
            </a:r>
            <a:endParaRPr lang="en-US" sz="1200" dirty="0">
              <a:latin typeface="Calibri" pitchFamily="34" charset="0"/>
              <a:cs typeface="Arial" pitchFamily="34" charset="0"/>
            </a:endParaRPr>
          </a:p>
        </c:rich>
      </c:tx>
      <c:layout>
        <c:manualLayout>
          <c:xMode val="edge"/>
          <c:yMode val="edge"/>
          <c:x val="0.25612722827846818"/>
          <c:y val="0.21727934983148658"/>
        </c:manualLayout>
      </c:layout>
      <c:overlay val="0"/>
      <c:spPr>
        <a:noFill/>
        <a:ln>
          <a:noFill/>
        </a:ln>
      </c:spPr>
    </c:title>
    <c:autoTitleDeleted val="0"/>
    <c:plotArea>
      <c:layout>
        <c:manualLayout>
          <c:layoutTarget val="inner"/>
          <c:xMode val="edge"/>
          <c:yMode val="edge"/>
          <c:x val="8.1702484394478858E-2"/>
          <c:y val="0.13619046490786721"/>
          <c:w val="0.59306738698476724"/>
          <c:h val="0.55264481942084775"/>
        </c:manualLayout>
      </c:layout>
      <c:pieChart>
        <c:varyColors val="1"/>
        <c:ser>
          <c:idx val="0"/>
          <c:order val="0"/>
          <c:dLbls>
            <c:dLbl>
              <c:idx val="0"/>
              <c:layout>
                <c:manualLayout>
                  <c:x val="0.14117023273483814"/>
                  <c:y val="0.28131738104876514"/>
                </c:manualLayout>
              </c:layout>
              <c:dLblPos val="bestFit"/>
              <c:showLegendKey val="0"/>
              <c:showVal val="1"/>
              <c:showCatName val="0"/>
              <c:showSerName val="0"/>
              <c:showPercent val="0"/>
              <c:showBubbleSize val="0"/>
            </c:dLbl>
            <c:dLbl>
              <c:idx val="1"/>
              <c:layout>
                <c:manualLayout>
                  <c:x val="-0.14587002416266387"/>
                  <c:y val="-0.11667924905008205"/>
                </c:manualLayout>
              </c:layout>
              <c:dLblPos val="bestFit"/>
              <c:showLegendKey val="0"/>
              <c:showVal val="1"/>
              <c:showCatName val="0"/>
              <c:showSerName val="0"/>
              <c:showPercent val="0"/>
              <c:showBubbleSize val="0"/>
            </c:dLbl>
            <c:dLbl>
              <c:idx val="2"/>
              <c:layout>
                <c:manualLayout>
                  <c:x val="0.12799126075859249"/>
                  <c:y val="3.8984713596938156E-2"/>
                </c:manualLayout>
              </c:layout>
              <c:dLblPos val="bestFit"/>
              <c:showLegendKey val="0"/>
              <c:showVal val="1"/>
              <c:showCatName val="0"/>
              <c:showSerName val="0"/>
              <c:showPercent val="0"/>
              <c:showBubbleSize val="0"/>
            </c:dLbl>
            <c:dLbl>
              <c:idx val="3"/>
              <c:layout>
                <c:manualLayout>
                  <c:x val="-0.13265721249159618"/>
                  <c:y val="6.3654137010594525E-2"/>
                </c:manualLayout>
              </c:layout>
              <c:dLblPos val="bestFit"/>
              <c:showLegendKey val="0"/>
              <c:showVal val="1"/>
              <c:showCatName val="0"/>
              <c:showSerName val="0"/>
              <c:showPercent val="0"/>
              <c:showBubbleSize val="0"/>
            </c:dLbl>
            <c:txPr>
              <a:bodyPr/>
              <a:lstStyle/>
              <a:p>
                <a:pPr>
                  <a:defRPr sz="1000">
                    <a:latin typeface="Calibri" pitchFamily="34" charset="0"/>
                  </a:defRPr>
                </a:pPr>
                <a:endParaRPr lang="en-US"/>
              </a:p>
            </c:txPr>
            <c:dLblPos val="bestFit"/>
            <c:showLegendKey val="0"/>
            <c:showVal val="1"/>
            <c:showCatName val="0"/>
            <c:showSerName val="0"/>
            <c:showPercent val="0"/>
            <c:showBubbleSize val="0"/>
            <c:showLeaderLines val="1"/>
          </c:dLbls>
          <c:cat>
            <c:strRef>
              <c:f>Graphs!$A$47:$A$50</c:f>
              <c:strCache>
                <c:ptCount val="4"/>
                <c:pt idx="0">
                  <c:v>First Trimester</c:v>
                </c:pt>
                <c:pt idx="1">
                  <c:v>Second Trimester</c:v>
                </c:pt>
                <c:pt idx="2">
                  <c:v>Third Trimester</c:v>
                </c:pt>
                <c:pt idx="3">
                  <c:v>No Prenatal Care</c:v>
                </c:pt>
              </c:strCache>
            </c:strRef>
          </c:cat>
          <c:val>
            <c:numRef>
              <c:f>Graphs!$C$47:$C$50</c:f>
              <c:numCache>
                <c:formatCode>0.0%</c:formatCode>
                <c:ptCount val="4"/>
                <c:pt idx="0">
                  <c:v>0.7601</c:v>
                </c:pt>
                <c:pt idx="1">
                  <c:v>0.19439999999999999</c:v>
                </c:pt>
                <c:pt idx="2">
                  <c:v>3.56E-2</c:v>
                </c:pt>
                <c:pt idx="3">
                  <c:v>9.9000000000000008E-3</c:v>
                </c:pt>
              </c:numCache>
            </c:numRef>
          </c:val>
        </c:ser>
        <c:dLbls>
          <c:dLblPos val="bestFit"/>
          <c:showLegendKey val="0"/>
          <c:showVal val="1"/>
          <c:showCatName val="0"/>
          <c:showSerName val="0"/>
          <c:showPercent val="0"/>
          <c:showBubbleSize val="0"/>
          <c:showLeaderLines val="1"/>
        </c:dLbls>
        <c:firstSliceAng val="180"/>
      </c:pieChart>
    </c:plotArea>
    <c:legend>
      <c:legendPos val="r"/>
      <c:layout>
        <c:manualLayout>
          <c:xMode val="edge"/>
          <c:yMode val="edge"/>
          <c:x val="0.69315211709357027"/>
          <c:y val="0.19694925553695694"/>
          <c:w val="0.22518503395560979"/>
          <c:h val="0.57400918777014354"/>
        </c:manualLayout>
      </c:layout>
      <c:overlay val="0"/>
      <c:spPr>
        <a:ln>
          <a:solidFill>
            <a:schemeClr val="accent1"/>
          </a:solidFill>
        </a:ln>
      </c:spPr>
      <c:txPr>
        <a:bodyPr/>
        <a:lstStyle/>
        <a:p>
          <a:pPr rtl="0">
            <a:defRPr sz="900">
              <a:latin typeface="Calibri" pitchFamily="34" charset="0"/>
              <a:cs typeface="Arial" pitchFamily="34" charset="0"/>
            </a:defRPr>
          </a:pPr>
          <a:endParaRPr lang="en-US"/>
        </a:p>
      </c:txPr>
    </c:legend>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defRPr sz="1600"/>
            </a:pPr>
            <a:r>
              <a:rPr lang="en-US" sz="1600" dirty="0" smtClean="0"/>
              <a:t>Smoking</a:t>
            </a:r>
            <a:r>
              <a:rPr lang="en-US" sz="1600" b="0" baseline="30000" dirty="0" smtClean="0"/>
              <a:t>¥</a:t>
            </a:r>
            <a:r>
              <a:rPr lang="en-US" sz="1600" dirty="0" smtClean="0"/>
              <a:t> by </a:t>
            </a:r>
            <a:r>
              <a:rPr lang="en-US" sz="1600" dirty="0"/>
              <a:t>Trimester</a:t>
            </a:r>
          </a:p>
        </c:rich>
      </c:tx>
      <c:layout/>
      <c:overlay val="0"/>
    </c:title>
    <c:autoTitleDeleted val="0"/>
    <c:plotArea>
      <c:layout>
        <c:manualLayout>
          <c:layoutTarget val="inner"/>
          <c:xMode val="edge"/>
          <c:yMode val="edge"/>
          <c:x val="0.13393160673342192"/>
          <c:y val="0.20278725824800908"/>
          <c:w val="0.85456369903997376"/>
          <c:h val="0.60845672874508439"/>
        </c:manualLayout>
      </c:layout>
      <c:lineChart>
        <c:grouping val="standard"/>
        <c:varyColors val="0"/>
        <c:ser>
          <c:idx val="0"/>
          <c:order val="0"/>
          <c:tx>
            <c:v>AI/AN</c:v>
          </c:tx>
          <c:dLbls>
            <c:txPr>
              <a:bodyPr/>
              <a:lstStyle/>
              <a:p>
                <a:pPr>
                  <a:defRPr sz="1000"/>
                </a:pPr>
                <a:endParaRPr lang="en-US"/>
              </a:p>
            </c:txPr>
            <c:dLblPos val="t"/>
            <c:showLegendKey val="0"/>
            <c:showVal val="1"/>
            <c:showCatName val="0"/>
            <c:showSerName val="0"/>
            <c:showPercent val="0"/>
            <c:showBubbleSize val="0"/>
            <c:showLeaderLines val="0"/>
          </c:dLbls>
          <c:cat>
            <c:strRef>
              <c:f>Graphs!$A$55:$A$58</c:f>
              <c:strCache>
                <c:ptCount val="4"/>
                <c:pt idx="0">
                  <c:v>3 mos. Pre-
Pregnancy</c:v>
                </c:pt>
                <c:pt idx="1">
                  <c:v>First 
Trimester</c:v>
                </c:pt>
                <c:pt idx="2">
                  <c:v>Second 
Trimester</c:v>
                </c:pt>
                <c:pt idx="3">
                  <c:v>Third 
Trimester</c:v>
                </c:pt>
              </c:strCache>
            </c:strRef>
          </c:cat>
          <c:val>
            <c:numRef>
              <c:f>Graphs!$C$55:$C$58</c:f>
              <c:numCache>
                <c:formatCode>0.0%</c:formatCode>
                <c:ptCount val="4"/>
                <c:pt idx="0">
                  <c:v>0.24299999999999999</c:v>
                </c:pt>
                <c:pt idx="1">
                  <c:v>0.20300000000000001</c:v>
                </c:pt>
                <c:pt idx="2">
                  <c:v>0.17499999999999999</c:v>
                </c:pt>
                <c:pt idx="3">
                  <c:v>0.16700000000000001</c:v>
                </c:pt>
              </c:numCache>
            </c:numRef>
          </c:val>
          <c:smooth val="0"/>
        </c:ser>
        <c:ser>
          <c:idx val="1"/>
          <c:order val="1"/>
          <c:tx>
            <c:v>NHW</c:v>
          </c:tx>
          <c:dLbls>
            <c:dLbl>
              <c:idx val="0"/>
              <c:layout>
                <c:manualLayout>
                  <c:x val="-6.909656029838375E-2"/>
                  <c:y val="8.635404949381327E-2"/>
                </c:manualLayout>
              </c:layout>
              <c:dLblPos val="r"/>
              <c:showLegendKey val="0"/>
              <c:showVal val="1"/>
              <c:showCatName val="0"/>
              <c:showSerName val="0"/>
              <c:showPercent val="0"/>
              <c:showBubbleSize val="0"/>
            </c:dLbl>
            <c:dLbl>
              <c:idx val="1"/>
              <c:layout>
                <c:manualLayout>
                  <c:x val="-6.909656029838375E-2"/>
                  <c:y val="7.4449287589051255E-2"/>
                </c:manualLayout>
              </c:layout>
              <c:dLblPos val="r"/>
              <c:showLegendKey val="0"/>
              <c:showVal val="1"/>
              <c:showCatName val="0"/>
              <c:showSerName val="0"/>
              <c:showPercent val="0"/>
              <c:showBubbleSize val="0"/>
            </c:dLbl>
            <c:dLbl>
              <c:idx val="2"/>
              <c:layout>
                <c:manualLayout>
                  <c:x val="-6.5587788368559191E-2"/>
                  <c:y val="8.0401668541432325E-2"/>
                </c:manualLayout>
              </c:layout>
              <c:dLblPos val="r"/>
              <c:showLegendKey val="0"/>
              <c:showVal val="1"/>
              <c:showCatName val="0"/>
              <c:showSerName val="0"/>
              <c:showPercent val="0"/>
              <c:showBubbleSize val="0"/>
            </c:dLbl>
            <c:dLbl>
              <c:idx val="3"/>
              <c:layout>
                <c:manualLayout>
                  <c:x val="-8.3131648017681997E-2"/>
                  <c:y val="6.8496906636670421E-2"/>
                </c:manualLayout>
              </c:layout>
              <c:dLblPos val="r"/>
              <c:showLegendKey val="0"/>
              <c:showVal val="1"/>
              <c:showCatName val="0"/>
              <c:showSerName val="0"/>
              <c:showPercent val="0"/>
              <c:showBubbleSize val="0"/>
            </c:dLbl>
            <c:txPr>
              <a:bodyPr/>
              <a:lstStyle/>
              <a:p>
                <a:pPr>
                  <a:defRPr sz="1000"/>
                </a:pPr>
                <a:endParaRPr lang="en-US"/>
              </a:p>
            </c:txPr>
            <c:dLblPos val="t"/>
            <c:showLegendKey val="0"/>
            <c:showVal val="1"/>
            <c:showCatName val="0"/>
            <c:showSerName val="0"/>
            <c:showPercent val="0"/>
            <c:showBubbleSize val="0"/>
            <c:showLeaderLines val="0"/>
          </c:dLbls>
          <c:cat>
            <c:strRef>
              <c:f>Graphs!$A$55:$A$58</c:f>
              <c:strCache>
                <c:ptCount val="4"/>
                <c:pt idx="0">
                  <c:v>3 mos. Pre-
Pregnancy</c:v>
                </c:pt>
                <c:pt idx="1">
                  <c:v>First 
Trimester</c:v>
                </c:pt>
                <c:pt idx="2">
                  <c:v>Second 
Trimester</c:v>
                </c:pt>
                <c:pt idx="3">
                  <c:v>Third 
Trimester</c:v>
                </c:pt>
              </c:strCache>
            </c:strRef>
          </c:cat>
          <c:val>
            <c:numRef>
              <c:f>Graphs!$E$55:$E$58</c:f>
              <c:numCache>
                <c:formatCode>0.0%</c:formatCode>
                <c:ptCount val="4"/>
                <c:pt idx="0">
                  <c:v>0.157</c:v>
                </c:pt>
                <c:pt idx="1">
                  <c:v>0.13300000000000001</c:v>
                </c:pt>
                <c:pt idx="2">
                  <c:v>0.115</c:v>
                </c:pt>
                <c:pt idx="3">
                  <c:v>0.111</c:v>
                </c:pt>
              </c:numCache>
            </c:numRef>
          </c:val>
          <c:smooth val="0"/>
        </c:ser>
        <c:dLbls>
          <c:showLegendKey val="0"/>
          <c:showVal val="0"/>
          <c:showCatName val="0"/>
          <c:showSerName val="0"/>
          <c:showPercent val="0"/>
          <c:showBubbleSize val="0"/>
        </c:dLbls>
        <c:marker val="1"/>
        <c:smooth val="0"/>
        <c:axId val="173700608"/>
        <c:axId val="123999296"/>
      </c:lineChart>
      <c:catAx>
        <c:axId val="173700608"/>
        <c:scaling>
          <c:orientation val="minMax"/>
        </c:scaling>
        <c:delete val="0"/>
        <c:axPos val="b"/>
        <c:majorTickMark val="none"/>
        <c:minorTickMark val="none"/>
        <c:tickLblPos val="nextTo"/>
        <c:txPr>
          <a:bodyPr/>
          <a:lstStyle/>
          <a:p>
            <a:pPr>
              <a:defRPr sz="1000"/>
            </a:pPr>
            <a:endParaRPr lang="en-US"/>
          </a:p>
        </c:txPr>
        <c:crossAx val="123999296"/>
        <c:crosses val="autoZero"/>
        <c:auto val="1"/>
        <c:lblAlgn val="ctr"/>
        <c:lblOffset val="100"/>
        <c:noMultiLvlLbl val="0"/>
      </c:catAx>
      <c:valAx>
        <c:axId val="123999296"/>
        <c:scaling>
          <c:orientation val="minMax"/>
        </c:scaling>
        <c:delete val="0"/>
        <c:axPos val="l"/>
        <c:title>
          <c:tx>
            <c:rich>
              <a:bodyPr rot="-5400000" vert="horz"/>
              <a:lstStyle/>
              <a:p>
                <a:pPr>
                  <a:defRPr sz="900" b="0"/>
                </a:pPr>
                <a:r>
                  <a:rPr lang="en-US" sz="900" b="0" dirty="0" smtClean="0"/>
                  <a:t>Percent of Births</a:t>
                </a:r>
                <a:endParaRPr lang="en-US" sz="900" b="0" dirty="0"/>
              </a:p>
            </c:rich>
          </c:tx>
          <c:layout/>
          <c:overlay val="0"/>
        </c:title>
        <c:numFmt formatCode="0%" sourceLinked="0"/>
        <c:majorTickMark val="none"/>
        <c:minorTickMark val="none"/>
        <c:tickLblPos val="nextTo"/>
        <c:txPr>
          <a:bodyPr/>
          <a:lstStyle/>
          <a:p>
            <a:pPr>
              <a:defRPr sz="900"/>
            </a:pPr>
            <a:endParaRPr lang="en-US"/>
          </a:p>
        </c:txPr>
        <c:crossAx val="173700608"/>
        <c:crosses val="autoZero"/>
        <c:crossBetween val="between"/>
      </c:valAx>
    </c:plotArea>
    <c:legend>
      <c:legendPos val="l"/>
      <c:layout>
        <c:manualLayout>
          <c:xMode val="edge"/>
          <c:yMode val="edge"/>
          <c:x val="0.75164804631648785"/>
          <c:y val="0.15955977093772369"/>
          <c:w val="0.20887746926371042"/>
          <c:h val="0.13273404817571866"/>
        </c:manualLayout>
      </c:layout>
      <c:overlay val="1"/>
      <c:txPr>
        <a:bodyPr/>
        <a:lstStyle/>
        <a:p>
          <a:pPr>
            <a:defRPr sz="9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75000"/>
        </a:schemeClr>
      </a:solidFill>
    </a:ln>
  </c:spPr>
  <c:txPr>
    <a:bodyPr/>
    <a:lstStyle/>
    <a:p>
      <a:pPr>
        <a:defRPr sz="800">
          <a:latin typeface="Calibri" pitchFamily="34" charset="0"/>
          <a:cs typeface="Arial" pitchFamily="34" charset="0"/>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B01CF784-2E2A-494A-9C66-AA87BE5166F5}" type="datetimeFigureOut">
              <a:rPr lang="en-US" smtClean="0"/>
              <a:pPr/>
              <a:t>1/14/2013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8B48CAFF-E99B-481F-9538-5B19213C62CE}" type="slidenum">
              <a:rPr lang="en-US" smtClean="0"/>
              <a:pPr/>
              <a:t>‹#›</a:t>
            </a:fld>
            <a:endParaRPr lang="en-US"/>
          </a:p>
        </p:txBody>
      </p:sp>
    </p:spTree>
    <p:extLst>
      <p:ext uri="{BB962C8B-B14F-4D97-AF65-F5344CB8AC3E}">
        <p14:creationId xmlns:p14="http://schemas.microsoft.com/office/powerpoint/2010/main" val="1622044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C3FD8D1-DCCE-40D8-9551-4D94C1347C17}" type="datetimeFigureOut">
              <a:rPr lang="en-US" smtClean="0"/>
              <a:pPr/>
              <a:t>1/14/2013</a:t>
            </a:fld>
            <a:endParaRPr lang="en-US" dirty="0"/>
          </a:p>
        </p:txBody>
      </p:sp>
      <p:sp>
        <p:nvSpPr>
          <p:cNvPr id="4" name="Slide Image Placeholder 3"/>
          <p:cNvSpPr>
            <a:spLocks noGrp="1" noRot="1" noChangeAspect="1"/>
          </p:cNvSpPr>
          <p:nvPr>
            <p:ph type="sldImg" idx="2"/>
          </p:nvPr>
        </p:nvSpPr>
        <p:spPr>
          <a:xfrm>
            <a:off x="2203450" y="698500"/>
            <a:ext cx="2617788"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DAA5D3DB-6C22-4F61-911C-73FC97CC2729}" type="slidenum">
              <a:rPr lang="en-US" smtClean="0"/>
              <a:pPr/>
              <a:t>‹#›</a:t>
            </a:fld>
            <a:endParaRPr lang="en-US" dirty="0"/>
          </a:p>
        </p:txBody>
      </p:sp>
    </p:spTree>
    <p:extLst>
      <p:ext uri="{BB962C8B-B14F-4D97-AF65-F5344CB8AC3E}">
        <p14:creationId xmlns:p14="http://schemas.microsoft.com/office/powerpoint/2010/main" val="1972729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03450" y="698500"/>
            <a:ext cx="2617788" cy="34909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3B9079-9FC2-40E3-A305-31F1AFE31F2D}"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A5D3DB-6C22-4F61-911C-73FC97CC2729}"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6858000" cy="41656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grpSp>
        <p:nvGrpSpPr>
          <p:cNvPr id="2" name="Group 55"/>
          <p:cNvGrpSpPr>
            <a:grpSpLocks/>
          </p:cNvGrpSpPr>
          <p:nvPr/>
        </p:nvGrpSpPr>
        <p:grpSpPr bwMode="auto">
          <a:xfrm>
            <a:off x="171450" y="7620000"/>
            <a:ext cx="2971800" cy="1363133"/>
            <a:chOff x="4876800" y="5835650"/>
            <a:chExt cx="3962400" cy="1022350"/>
          </a:xfrm>
        </p:grpSpPr>
        <p:grpSp>
          <p:nvGrpSpPr>
            <p:cNvPr id="3" name="Group 54"/>
            <p:cNvGrpSpPr>
              <a:grpSpLocks/>
            </p:cNvGrpSpPr>
            <p:nvPr/>
          </p:nvGrpSpPr>
          <p:grpSpPr bwMode="auto">
            <a:xfrm>
              <a:off x="6096000" y="5943600"/>
              <a:ext cx="2743200" cy="838692"/>
              <a:chOff x="1295400" y="157163"/>
              <a:chExt cx="2743200" cy="838692"/>
            </a:xfrm>
          </p:grpSpPr>
          <p:sp>
            <p:nvSpPr>
              <p:cNvPr id="8" name="TextBox 7"/>
              <p:cNvSpPr txBox="1"/>
              <p:nvPr/>
            </p:nvSpPr>
            <p:spPr bwMode="auto">
              <a:xfrm>
                <a:off x="1295400" y="157163"/>
                <a:ext cx="2743200" cy="838692"/>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323165"/>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4064001"/>
            <a:ext cx="6858000" cy="241300"/>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285750" y="1016000"/>
            <a:ext cx="6286500" cy="28448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285750" y="4368800"/>
            <a:ext cx="6286500" cy="28448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5429250" y="0"/>
            <a:ext cx="1428750" cy="9144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5715000" y="203200"/>
            <a:ext cx="914400" cy="1363133"/>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5257800" y="63500"/>
            <a:ext cx="228600" cy="901700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5429250" y="2133600"/>
            <a:ext cx="1428750" cy="65024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609600"/>
            <a:ext cx="5200650" cy="77216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1/14/2013</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dirty="0"/>
          </a:p>
        </p:txBody>
      </p:sp>
      <p:sp>
        <p:nvSpPr>
          <p:cNvPr id="32" name="Footer Placeholder 64"/>
          <p:cNvSpPr>
            <a:spLocks noGrp="1"/>
          </p:cNvSpPr>
          <p:nvPr>
            <p:ph type="ftr" sz="quarter" idx="12"/>
          </p:nvPr>
        </p:nvSpPr>
        <p:spPr/>
        <p:txBody>
          <a:bodyPr/>
          <a:lstStyle>
            <a:lvl1pPr>
              <a:defRPr/>
            </a:lvl1pPr>
          </a:lstStyle>
          <a:p>
            <a:pPr>
              <a:defRPr/>
            </a:pPr>
            <a:r>
              <a:rPr lang="en-US" dirty="0"/>
              <a:t>Northwest Portland Area Indian Health Board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PAIHB Layout">
    <p:spTree>
      <p:nvGrpSpPr>
        <p:cNvPr id="1" name=""/>
        <p:cNvGrpSpPr/>
        <p:nvPr/>
      </p:nvGrpSpPr>
      <p:grpSpPr>
        <a:xfrm>
          <a:off x="0" y="0"/>
          <a:ext cx="0" cy="0"/>
          <a:chOff x="0" y="0"/>
          <a:chExt cx="0" cy="0"/>
        </a:xfrm>
      </p:grpSpPr>
      <p:pic>
        <p:nvPicPr>
          <p:cNvPr id="4" name="Picture 5" descr="NPAIHBLogo-NoText-B&amp;w"/>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5943600" y="7823201"/>
            <a:ext cx="800100" cy="1149351"/>
          </a:xfrm>
          <a:prstGeom prst="rect">
            <a:avLst/>
          </a:prstGeom>
          <a:noFill/>
          <a:ln w="9525">
            <a:noFill/>
            <a:miter lim="800000"/>
            <a:headEnd/>
            <a:tailEnd/>
          </a:ln>
        </p:spPr>
      </p:pic>
      <p:sp>
        <p:nvSpPr>
          <p:cNvPr id="11" name="Rectangle 7"/>
          <p:cNvSpPr>
            <a:spLocks noGrp="1" noChangeArrowheads="1"/>
          </p:cNvSpPr>
          <p:nvPr>
            <p:ph type="body" idx="1"/>
          </p:nvPr>
        </p:nvSpPr>
        <p:spPr>
          <a:xfrm>
            <a:off x="371475" y="2272909"/>
            <a:ext cx="6115050" cy="6311769"/>
          </a:xfrm>
          <a:noFill/>
          <a:ln/>
        </p:spPr>
        <p:txBody>
          <a:bodyPr/>
          <a:lstStyle>
            <a:lvl1pPr>
              <a:defRPr/>
            </a:lvl1pPr>
            <a:lvl2pPr>
              <a:buNone/>
              <a:defRPr/>
            </a:lvl2pPr>
          </a:lstStyle>
          <a:p>
            <a:pPr lvl="0"/>
            <a:r>
              <a:rPr lang="en-US" dirty="0" smtClean="0"/>
              <a:t>Click to edit Master text styles</a:t>
            </a:r>
          </a:p>
        </p:txBody>
      </p:sp>
      <p:sp>
        <p:nvSpPr>
          <p:cNvPr id="2" name="Title 1"/>
          <p:cNvSpPr>
            <a:spLocks noGrp="1"/>
          </p:cNvSpPr>
          <p:nvPr>
            <p:ph type="title"/>
          </p:nvPr>
        </p:nvSpPr>
        <p:spPr>
          <a:xfrm>
            <a:off x="342900" y="406400"/>
            <a:ext cx="6172200" cy="1524000"/>
          </a:xfrm>
          <a:noFill/>
          <a:ln w="9525">
            <a:noFill/>
            <a:miter lim="800000"/>
            <a:headEnd/>
            <a:tailEnd/>
          </a:ln>
        </p:spPr>
        <p:txBody>
          <a:bodyPr anchor="t"/>
          <a:lstStyle>
            <a:lvl1pPr algn="ctr" rtl="0" eaLnBrk="0" fontAlgn="base" hangingPunct="0">
              <a:spcBef>
                <a:spcPct val="20000"/>
              </a:spcBef>
              <a:spcAft>
                <a:spcPct val="0"/>
              </a:spcAft>
              <a:defRPr lang="en-US" sz="6000" b="1" dirty="0" smtClean="0">
                <a:solidFill>
                  <a:schemeClr val="bg1"/>
                </a:solidFill>
                <a:latin typeface="Papyrus" pitchFamily="66" charset="0"/>
                <a:ea typeface="+mn-ea"/>
                <a:cs typeface="+mn-cs"/>
              </a:defRPr>
            </a:lvl1pPr>
          </a:lstStyle>
          <a:p>
            <a:r>
              <a:rPr lang="en-US" dirty="0" smtClean="0"/>
              <a:t>Click to edit Master title style</a:t>
            </a:r>
            <a:endParaRPr lang="en-US" dirty="0"/>
          </a:p>
        </p:txBody>
      </p:sp>
      <p:sp>
        <p:nvSpPr>
          <p:cNvPr id="5" name="Date Placeholder 2"/>
          <p:cNvSpPr>
            <a:spLocks noGrp="1"/>
          </p:cNvSpPr>
          <p:nvPr>
            <p:ph type="dt" sz="half" idx="10"/>
          </p:nvPr>
        </p:nvSpPr>
        <p:spPr/>
        <p:txBody>
          <a:bodyPr/>
          <a:lstStyle>
            <a:lvl1pPr>
              <a:defRPr dirty="0"/>
            </a:lvl1pPr>
          </a:lstStyle>
          <a:p>
            <a:pPr>
              <a:defRPr/>
            </a:pPr>
            <a:r>
              <a:rPr lang="en-US" dirty="0"/>
              <a:t>6/10/08</a:t>
            </a:r>
          </a:p>
        </p:txBody>
      </p:sp>
      <p:sp>
        <p:nvSpPr>
          <p:cNvPr id="6" name="Footer Placeholder 3"/>
          <p:cNvSpPr>
            <a:spLocks noGrp="1"/>
          </p:cNvSpPr>
          <p:nvPr>
            <p:ph type="ftr" sz="quarter" idx="11"/>
          </p:nvPr>
        </p:nvSpPr>
        <p:spPr/>
        <p:txBody>
          <a:bodyPr/>
          <a:lstStyle>
            <a:lvl1pPr>
              <a:defRPr dirty="0"/>
            </a:lvl1pPr>
          </a:lstStyle>
          <a:p>
            <a:pPr>
              <a:defRPr/>
            </a:pPr>
            <a:r>
              <a:rPr lang="en-US" dirty="0"/>
              <a:t>NPAIHB - CSTE 2008</a:t>
            </a:r>
          </a:p>
        </p:txBody>
      </p:sp>
      <p:sp>
        <p:nvSpPr>
          <p:cNvPr id="7" name="Slide Number Placeholder 4"/>
          <p:cNvSpPr>
            <a:spLocks noGrp="1"/>
          </p:cNvSpPr>
          <p:nvPr>
            <p:ph type="sldNum" sz="quarter" idx="12"/>
          </p:nvPr>
        </p:nvSpPr>
        <p:spPr/>
        <p:txBody>
          <a:bodyPr/>
          <a:lstStyle>
            <a:lvl1pPr>
              <a:defRPr/>
            </a:lvl1pPr>
          </a:lstStyle>
          <a:p>
            <a:pPr>
              <a:defRPr/>
            </a:pPr>
            <a:fld id="{58307025-AA6F-441B-B69E-A8C8B558FF3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8"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1/14/2013</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dirty="0"/>
          </a:p>
        </p:txBody>
      </p:sp>
      <p:grpSp>
        <p:nvGrpSpPr>
          <p:cNvPr id="41" name="Group 40"/>
          <p:cNvGrpSpPr/>
          <p:nvPr userDrawn="1"/>
        </p:nvGrpSpPr>
        <p:grpSpPr>
          <a:xfrm>
            <a:off x="-228600" y="-457200"/>
            <a:ext cx="7315200" cy="1981200"/>
            <a:chOff x="-228600" y="-533400"/>
            <a:chExt cx="7315200" cy="1981200"/>
          </a:xfrm>
        </p:grpSpPr>
        <p:sp>
          <p:nvSpPr>
            <p:cNvPr id="42" name="Rectangle 7"/>
            <p:cNvSpPr>
              <a:spLocks noChangeArrowheads="1"/>
            </p:cNvSpPr>
            <p:nvPr/>
          </p:nvSpPr>
          <p:spPr bwMode="auto">
            <a:xfrm>
              <a:off x="-228600" y="-533400"/>
              <a:ext cx="7315200" cy="1981200"/>
            </a:xfrm>
            <a:prstGeom prst="rect">
              <a:avLst/>
            </a:prstGeom>
            <a:solidFill>
              <a:schemeClr val="bg1">
                <a:lumMod val="95000"/>
              </a:schemeClr>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sp>
          <p:nvSpPr>
            <p:cNvPr id="43" name="Flowchart: Extract 40"/>
            <p:cNvSpPr/>
            <p:nvPr userDrawn="1"/>
          </p:nvSpPr>
          <p:spPr>
            <a:xfrm rot="5400000" flipH="1" flipV="1">
              <a:off x="1418438" y="-431265"/>
              <a:ext cx="326598" cy="2974330"/>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pic>
          <p:nvPicPr>
            <p:cNvPr id="44" name="Picture 8" descr="NPAIHBtransparentTEAL"/>
            <p:cNvPicPr>
              <a:picLocks noChangeAspect="1" noChangeArrowheads="1"/>
            </p:cNvPicPr>
            <p:nvPr userDrawn="1"/>
          </p:nvPicPr>
          <p:blipFill>
            <a:blip r:embed="rId2" cstate="print">
              <a:clrChange>
                <a:clrFrom>
                  <a:srgbClr val="000000">
                    <a:alpha val="0"/>
                  </a:srgbClr>
                </a:clrFrom>
                <a:clrTo>
                  <a:srgbClr val="000000">
                    <a:alpha val="0"/>
                  </a:srgbClr>
                </a:clrTo>
              </a:clrChange>
            </a:blip>
            <a:stretch>
              <a:fillRect/>
            </a:stretch>
          </p:blipFill>
          <p:spPr bwMode="auto">
            <a:xfrm>
              <a:off x="3074100" y="809217"/>
              <a:ext cx="671425" cy="562383"/>
            </a:xfrm>
            <a:prstGeom prst="rect">
              <a:avLst/>
            </a:prstGeom>
            <a:noFill/>
            <a:ln>
              <a:noFill/>
            </a:ln>
          </p:spPr>
        </p:pic>
        <p:sp>
          <p:nvSpPr>
            <p:cNvPr id="45" name="Flowchart: Extract 40"/>
            <p:cNvSpPr/>
            <p:nvPr userDrawn="1"/>
          </p:nvSpPr>
          <p:spPr>
            <a:xfrm rot="16200000" flipV="1">
              <a:off x="5055136" y="-431264"/>
              <a:ext cx="326598" cy="2974330"/>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6858000" cy="4064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grpSp>
        <p:nvGrpSpPr>
          <p:cNvPr id="5" name="Group 7"/>
          <p:cNvGrpSpPr>
            <a:grpSpLocks/>
          </p:cNvGrpSpPr>
          <p:nvPr/>
        </p:nvGrpSpPr>
        <p:grpSpPr bwMode="auto">
          <a:xfrm>
            <a:off x="0" y="3962401"/>
            <a:ext cx="6858000" cy="241300"/>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571500" y="4368801"/>
            <a:ext cx="5829300" cy="1816100"/>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571500" y="1828801"/>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1/14/2013</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6858000" cy="17272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57150" y="304800"/>
            <a:ext cx="914400" cy="1363133"/>
          </a:xfrm>
          <a:prstGeom prst="rect">
            <a:avLst/>
          </a:prstGeom>
          <a:noFill/>
          <a:ln w="9525">
            <a:noFill/>
            <a:miter lim="800000"/>
            <a:headEnd/>
            <a:tailEnd/>
          </a:ln>
        </p:spPr>
      </p:pic>
      <p:grpSp>
        <p:nvGrpSpPr>
          <p:cNvPr id="2" name="Group 40"/>
          <p:cNvGrpSpPr>
            <a:grpSpLocks/>
          </p:cNvGrpSpPr>
          <p:nvPr/>
        </p:nvGrpSpPr>
        <p:grpSpPr bwMode="auto">
          <a:xfrm>
            <a:off x="0" y="1727201"/>
            <a:ext cx="6858000" cy="241300"/>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342900" y="2336800"/>
            <a:ext cx="3028950" cy="61976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6150" y="2336800"/>
            <a:ext cx="3028950" cy="61976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028700" y="101600"/>
            <a:ext cx="5486400" cy="1524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1/14/2013</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6858000" cy="17272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57150" y="304800"/>
            <a:ext cx="914400" cy="1363133"/>
          </a:xfrm>
          <a:prstGeom prst="rect">
            <a:avLst/>
          </a:prstGeom>
          <a:noFill/>
          <a:ln w="9525">
            <a:noFill/>
            <a:miter lim="800000"/>
            <a:headEnd/>
            <a:tailEnd/>
          </a:ln>
        </p:spPr>
      </p:pic>
      <p:grpSp>
        <p:nvGrpSpPr>
          <p:cNvPr id="2" name="Group 40"/>
          <p:cNvGrpSpPr>
            <a:grpSpLocks/>
          </p:cNvGrpSpPr>
          <p:nvPr/>
        </p:nvGrpSpPr>
        <p:grpSpPr bwMode="auto">
          <a:xfrm>
            <a:off x="0" y="1727201"/>
            <a:ext cx="6858000" cy="241300"/>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342900" y="2032000"/>
            <a:ext cx="3030141" cy="1117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251200"/>
            <a:ext cx="3030141" cy="52832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83769" y="2032000"/>
            <a:ext cx="3031331" cy="1117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251200"/>
            <a:ext cx="3031331" cy="52832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028700" y="101600"/>
            <a:ext cx="5486400" cy="1524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1/14/2013</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1"/>
            <a:ext cx="6858000" cy="1968500"/>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028700" y="101600"/>
            <a:ext cx="5486400" cy="1524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dirty="0"/>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1/14/2013</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g edit">
    <p:spTree>
      <p:nvGrpSpPr>
        <p:cNvPr id="1" name=""/>
        <p:cNvGrpSpPr/>
        <p:nvPr/>
      </p:nvGrpSpPr>
      <p:grpSpPr>
        <a:xfrm>
          <a:off x="0" y="0"/>
          <a:ext cx="0" cy="0"/>
          <a:chOff x="0" y="0"/>
          <a:chExt cx="0" cy="0"/>
        </a:xfrm>
      </p:grpSpPr>
      <p:sp>
        <p:nvSpPr>
          <p:cNvPr id="2" name="Title 1"/>
          <p:cNvSpPr>
            <a:spLocks noGrp="1"/>
          </p:cNvSpPr>
          <p:nvPr>
            <p:ph type="title"/>
          </p:nvPr>
        </p:nvSpPr>
        <p:spPr>
          <a:xfrm>
            <a:off x="342900" y="1016000"/>
            <a:ext cx="2228850" cy="16256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342901" y="2743200"/>
            <a:ext cx="2228850" cy="54864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1/14/2013</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dirty="0"/>
          </a:p>
        </p:txBody>
      </p:sp>
      <p:grpSp>
        <p:nvGrpSpPr>
          <p:cNvPr id="74" name="Group 73"/>
          <p:cNvGrpSpPr/>
          <p:nvPr userDrawn="1"/>
        </p:nvGrpSpPr>
        <p:grpSpPr>
          <a:xfrm>
            <a:off x="76200" y="76200"/>
            <a:ext cx="6629400" cy="562383"/>
            <a:chOff x="4538" y="885417"/>
            <a:chExt cx="6613647" cy="562383"/>
          </a:xfrm>
        </p:grpSpPr>
        <p:sp>
          <p:nvSpPr>
            <p:cNvPr id="75" name="Flowchart: Extract 40"/>
            <p:cNvSpPr/>
            <p:nvPr userDrawn="1"/>
          </p:nvSpPr>
          <p:spPr>
            <a:xfrm rot="5400000" flipH="1" flipV="1">
              <a:off x="1324870" y="-351529"/>
              <a:ext cx="326598" cy="2967262"/>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pic>
          <p:nvPicPr>
            <p:cNvPr id="76" name="Picture 8" descr="NPAIHBtransparentTEAL"/>
            <p:cNvPicPr>
              <a:picLocks noChangeAspect="1" noChangeArrowheads="1"/>
            </p:cNvPicPr>
            <p:nvPr/>
          </p:nvPicPr>
          <p:blipFill>
            <a:blip r:embed="rId2" cstate="print">
              <a:clrChange>
                <a:clrFrom>
                  <a:srgbClr val="000000">
                    <a:alpha val="0"/>
                  </a:srgbClr>
                </a:clrFrom>
                <a:clrTo>
                  <a:srgbClr val="000000">
                    <a:alpha val="0"/>
                  </a:srgbClr>
                </a:clrTo>
              </a:clrChange>
            </a:blip>
            <a:stretch>
              <a:fillRect/>
            </a:stretch>
          </p:blipFill>
          <p:spPr bwMode="auto">
            <a:xfrm>
              <a:off x="2976446" y="885417"/>
              <a:ext cx="669830" cy="562383"/>
            </a:xfrm>
            <a:prstGeom prst="rect">
              <a:avLst/>
            </a:prstGeom>
            <a:noFill/>
            <a:ln>
              <a:noFill/>
            </a:ln>
          </p:spPr>
        </p:pic>
        <p:sp>
          <p:nvSpPr>
            <p:cNvPr id="77" name="Flowchart: Extract 40"/>
            <p:cNvSpPr/>
            <p:nvPr userDrawn="1"/>
          </p:nvSpPr>
          <p:spPr>
            <a:xfrm rot="16200000" flipV="1">
              <a:off x="4971255" y="-351528"/>
              <a:ext cx="326598" cy="2967262"/>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914400"/>
            <a:ext cx="2628900" cy="7416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dirty="0">
              <a:solidFill>
                <a:prstClr val="white"/>
              </a:solidFill>
            </a:endParaRPr>
          </a:p>
        </p:txBody>
      </p:sp>
      <p:grpSp>
        <p:nvGrpSpPr>
          <p:cNvPr id="3" name="Group 38"/>
          <p:cNvGrpSpPr>
            <a:grpSpLocks/>
          </p:cNvGrpSpPr>
          <p:nvPr/>
        </p:nvGrpSpPr>
        <p:grpSpPr bwMode="auto">
          <a:xfrm>
            <a:off x="0" y="0"/>
            <a:ext cx="6858000" cy="8128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711201"/>
            <a:ext cx="6858000" cy="241300"/>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8331201"/>
            <a:ext cx="6858000" cy="241300"/>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342900" y="1016000"/>
            <a:ext cx="2228850" cy="16256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342901" y="2743200"/>
            <a:ext cx="2228850" cy="54864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2686050" y="1016000"/>
            <a:ext cx="4057650" cy="711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1/14/2013</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1"/>
            <a:ext cx="6858000" cy="1968500"/>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971550" y="203200"/>
            <a:ext cx="5772150" cy="14224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1/14/2013</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dirty="0"/>
          </a:p>
        </p:txBody>
      </p:sp>
      <p:sp>
        <p:nvSpPr>
          <p:cNvPr id="41" name="Footer Placeholder 71"/>
          <p:cNvSpPr>
            <a:spLocks noGrp="1"/>
          </p:cNvSpPr>
          <p:nvPr>
            <p:ph type="ftr" sz="quarter" idx="12"/>
          </p:nvPr>
        </p:nvSpPr>
        <p:spPr/>
        <p:txBody>
          <a:bodyPr/>
          <a:lstStyle>
            <a:lvl1pPr>
              <a:defRPr/>
            </a:lvl1pPr>
          </a:lstStyle>
          <a:p>
            <a:pPr>
              <a:defRPr/>
            </a:pPr>
            <a:r>
              <a:rPr lang="en-US" dirty="0"/>
              <a:t>Northwest Portland Area Indian Health Board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342900" y="2133600"/>
            <a:ext cx="6172200" cy="629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028700" y="101600"/>
            <a:ext cx="54864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000250" y="8614834"/>
            <a:ext cx="28575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dirty="0"/>
              <a:t>Northwest Portland Area Indian Health Board</a:t>
            </a:r>
          </a:p>
        </p:txBody>
      </p:sp>
      <p:sp>
        <p:nvSpPr>
          <p:cNvPr id="66" name="Rectangle 4"/>
          <p:cNvSpPr>
            <a:spLocks noGrp="1" noChangeArrowheads="1"/>
          </p:cNvSpPr>
          <p:nvPr>
            <p:ph type="dt" sz="half" idx="2"/>
          </p:nvPr>
        </p:nvSpPr>
        <p:spPr bwMode="auto">
          <a:xfrm>
            <a:off x="342900" y="8614834"/>
            <a:ext cx="16002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1/14/2013</a:t>
            </a:fld>
            <a:endParaRPr lang="en-US" dirty="0"/>
          </a:p>
        </p:txBody>
      </p:sp>
      <p:sp>
        <p:nvSpPr>
          <p:cNvPr id="67" name="Rectangle 6"/>
          <p:cNvSpPr>
            <a:spLocks noGrp="1" noChangeArrowheads="1"/>
          </p:cNvSpPr>
          <p:nvPr>
            <p:ph type="sldNum" sz="quarter" idx="4"/>
          </p:nvPr>
        </p:nvSpPr>
        <p:spPr bwMode="auto">
          <a:xfrm>
            <a:off x="4914900" y="8614834"/>
            <a:ext cx="16002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3"/>
        </a:buBlip>
        <a:defRPr sz="3200" i="1">
          <a:solidFill>
            <a:schemeClr val="tx1"/>
          </a:solidFill>
          <a:latin typeface="+mn-lt"/>
        </a:defRPr>
      </a:lvl6pPr>
      <a:lvl7pPr marL="2971800" indent="-228600" algn="l" rtl="0" eaLnBrk="1" fontAlgn="base" hangingPunct="1">
        <a:spcBef>
          <a:spcPct val="20000"/>
        </a:spcBef>
        <a:spcAft>
          <a:spcPct val="0"/>
        </a:spcAft>
        <a:buBlip>
          <a:blip r:embed="rId13"/>
        </a:buBlip>
        <a:defRPr sz="3200" i="1">
          <a:solidFill>
            <a:schemeClr val="tx1"/>
          </a:solidFill>
          <a:latin typeface="+mn-lt"/>
        </a:defRPr>
      </a:lvl7pPr>
      <a:lvl8pPr marL="3429000" indent="-228600" algn="l" rtl="0" eaLnBrk="1" fontAlgn="base" hangingPunct="1">
        <a:spcBef>
          <a:spcPct val="20000"/>
        </a:spcBef>
        <a:spcAft>
          <a:spcPct val="0"/>
        </a:spcAft>
        <a:buBlip>
          <a:blip r:embed="rId13"/>
        </a:buBlip>
        <a:defRPr sz="3200" i="1">
          <a:solidFill>
            <a:schemeClr val="tx1"/>
          </a:solidFill>
          <a:latin typeface="+mn-lt"/>
        </a:defRPr>
      </a:lvl8pPr>
      <a:lvl9pPr marL="3886200" indent="-228600" algn="l" rtl="0" eaLnBrk="1" fontAlgn="base" hangingPunct="1">
        <a:spcBef>
          <a:spcPct val="20000"/>
        </a:spcBef>
        <a:spcAft>
          <a:spcPct val="0"/>
        </a:spcAft>
        <a:buBlip>
          <a:blip r:embed="rId13"/>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52400"/>
            <a:ext cx="6858000" cy="609600"/>
          </a:xfrm>
        </p:spPr>
        <p:txBody>
          <a:bodyPr/>
          <a:lstStyle/>
          <a:p>
            <a:pPr algn="ctr"/>
            <a:r>
              <a:rPr lang="en-US" sz="1750" dirty="0" smtClean="0">
                <a:solidFill>
                  <a:schemeClr val="accent3">
                    <a:lumMod val="75000"/>
                  </a:schemeClr>
                </a:solidFill>
              </a:rPr>
              <a:t>Birth risks and </a:t>
            </a:r>
            <a:r>
              <a:rPr lang="en-US" sz="1750" dirty="0">
                <a:solidFill>
                  <a:schemeClr val="accent3">
                    <a:lumMod val="75000"/>
                  </a:schemeClr>
                </a:solidFill>
              </a:rPr>
              <a:t>o</a:t>
            </a:r>
            <a:r>
              <a:rPr lang="en-US" sz="1750" dirty="0" smtClean="0">
                <a:solidFill>
                  <a:schemeClr val="accent3">
                    <a:lumMod val="75000"/>
                  </a:schemeClr>
                </a:solidFill>
              </a:rPr>
              <a:t>utcomes among American </a:t>
            </a:r>
            <a:br>
              <a:rPr lang="en-US" sz="1750" dirty="0" smtClean="0">
                <a:solidFill>
                  <a:schemeClr val="accent3">
                    <a:lumMod val="75000"/>
                  </a:schemeClr>
                </a:solidFill>
              </a:rPr>
            </a:br>
            <a:r>
              <a:rPr lang="en-US" sz="1750" dirty="0" smtClean="0">
                <a:solidFill>
                  <a:schemeClr val="accent3">
                    <a:lumMod val="75000"/>
                  </a:schemeClr>
                </a:solidFill>
              </a:rPr>
              <a:t>Indian and Alaska Native women in </a:t>
            </a:r>
            <a:r>
              <a:rPr lang="en-US" sz="1750" b="1" dirty="0" smtClean="0">
                <a:solidFill>
                  <a:schemeClr val="accent3">
                    <a:lumMod val="75000"/>
                  </a:schemeClr>
                </a:solidFill>
              </a:rPr>
              <a:t>Oregon</a:t>
            </a:r>
            <a:r>
              <a:rPr lang="en-US" sz="2000" dirty="0" smtClean="0">
                <a:solidFill>
                  <a:schemeClr val="accent3">
                    <a:lumMod val="75000"/>
                  </a:schemeClr>
                </a:solidFill>
              </a:rPr>
              <a:t/>
            </a:r>
            <a:br>
              <a:rPr lang="en-US" sz="2000" dirty="0" smtClean="0">
                <a:solidFill>
                  <a:schemeClr val="accent3">
                    <a:lumMod val="75000"/>
                  </a:schemeClr>
                </a:solidFill>
              </a:rPr>
            </a:br>
            <a:r>
              <a:rPr lang="en-US" sz="100" dirty="0" smtClean="0">
                <a:solidFill>
                  <a:schemeClr val="accent3">
                    <a:lumMod val="75000"/>
                  </a:schemeClr>
                </a:solidFill>
              </a:rPr>
              <a:t>  </a:t>
            </a:r>
            <a:br>
              <a:rPr lang="en-US" sz="100" dirty="0" smtClean="0">
                <a:solidFill>
                  <a:schemeClr val="accent3">
                    <a:lumMod val="75000"/>
                  </a:schemeClr>
                </a:solidFill>
              </a:rPr>
            </a:br>
            <a:r>
              <a:rPr lang="en-US" sz="1050" dirty="0" smtClean="0">
                <a:solidFill>
                  <a:schemeClr val="accent3">
                    <a:lumMod val="75000"/>
                  </a:schemeClr>
                </a:solidFill>
              </a:rPr>
              <a:t>Data from Improving Data &amp; Enhancing Access – Northwest (IDEA-NW) </a:t>
            </a:r>
            <a:r>
              <a:rPr lang="en-US" sz="1050" dirty="0">
                <a:solidFill>
                  <a:schemeClr val="accent3">
                    <a:lumMod val="75000"/>
                  </a:schemeClr>
                </a:solidFill>
              </a:rPr>
              <a:t> </a:t>
            </a:r>
            <a:r>
              <a:rPr lang="en-US" sz="1050" dirty="0" smtClean="0">
                <a:solidFill>
                  <a:schemeClr val="accent3">
                    <a:lumMod val="75000"/>
                  </a:schemeClr>
                </a:solidFill>
              </a:rPr>
              <a:t>Project </a:t>
            </a:r>
            <a:br>
              <a:rPr lang="en-US" sz="1050" dirty="0" smtClean="0">
                <a:solidFill>
                  <a:schemeClr val="accent3">
                    <a:lumMod val="75000"/>
                  </a:schemeClr>
                </a:solidFill>
              </a:rPr>
            </a:br>
            <a:r>
              <a:rPr lang="en-US" sz="1050" dirty="0" smtClean="0">
                <a:solidFill>
                  <a:schemeClr val="accent3">
                    <a:lumMod val="75000"/>
                  </a:schemeClr>
                </a:solidFill>
              </a:rPr>
              <a:t>(Northwest Tribal </a:t>
            </a:r>
            <a:r>
              <a:rPr lang="en-US" sz="1050" dirty="0" err="1" smtClean="0">
                <a:solidFill>
                  <a:schemeClr val="accent3">
                    <a:lumMod val="75000"/>
                  </a:schemeClr>
                </a:solidFill>
              </a:rPr>
              <a:t>EpiCenter</a:t>
            </a:r>
            <a:r>
              <a:rPr lang="en-US" sz="1050" dirty="0">
                <a:solidFill>
                  <a:schemeClr val="accent3">
                    <a:lumMod val="75000"/>
                  </a:schemeClr>
                </a:solidFill>
              </a:rPr>
              <a:t>) and </a:t>
            </a:r>
            <a:r>
              <a:rPr lang="en-US" sz="1050" dirty="0" smtClean="0">
                <a:solidFill>
                  <a:schemeClr val="accent3">
                    <a:lumMod val="75000"/>
                  </a:schemeClr>
                </a:solidFill>
              </a:rPr>
              <a:t>OR Center </a:t>
            </a:r>
            <a:r>
              <a:rPr lang="en-US" sz="1050" dirty="0">
                <a:solidFill>
                  <a:schemeClr val="accent3">
                    <a:lumMod val="75000"/>
                  </a:schemeClr>
                </a:solidFill>
              </a:rPr>
              <a:t>for Health Statistics (CHS) </a:t>
            </a:r>
          </a:p>
        </p:txBody>
      </p:sp>
      <p:sp>
        <p:nvSpPr>
          <p:cNvPr id="13" name="Slide Number Placeholder 12"/>
          <p:cNvSpPr>
            <a:spLocks noGrp="1"/>
          </p:cNvSpPr>
          <p:nvPr>
            <p:ph type="sldNum" sz="quarter" idx="12"/>
          </p:nvPr>
        </p:nvSpPr>
        <p:spPr>
          <a:xfrm>
            <a:off x="4914900" y="8843433"/>
            <a:ext cx="1600200" cy="529167"/>
          </a:xfrm>
        </p:spPr>
        <p:txBody>
          <a:bodyPr/>
          <a:lstStyle/>
          <a:p>
            <a:pPr>
              <a:defRPr/>
            </a:pPr>
            <a:fld id="{25309953-E140-4B1E-8A10-F48E1039D203}" type="slidenum">
              <a:rPr lang="en-US" i="1" smtClean="0"/>
              <a:pPr>
                <a:defRPr/>
              </a:pPr>
              <a:t>1</a:t>
            </a:fld>
            <a:endParaRPr lang="en-US" i="1" dirty="0"/>
          </a:p>
        </p:txBody>
      </p:sp>
      <p:sp>
        <p:nvSpPr>
          <p:cNvPr id="14" name="Footer Placeholder 4"/>
          <p:cNvSpPr>
            <a:spLocks noGrp="1"/>
          </p:cNvSpPr>
          <p:nvPr>
            <p:ph type="ftr" sz="quarter" idx="10"/>
          </p:nvPr>
        </p:nvSpPr>
        <p:spPr>
          <a:xfrm>
            <a:off x="2000250" y="8839200"/>
            <a:ext cx="3105150" cy="529167"/>
          </a:xfrm>
        </p:spPr>
        <p:txBody>
          <a:bodyPr/>
          <a:lstStyle/>
          <a:p>
            <a:pPr>
              <a:defRPr/>
            </a:pPr>
            <a:r>
              <a:rPr lang="en-US" i="1" dirty="0" smtClean="0"/>
              <a:t>Northwest Portland Area Indian Health Board</a:t>
            </a:r>
            <a:endParaRPr lang="en-US" i="1" dirty="0"/>
          </a:p>
        </p:txBody>
      </p:sp>
      <p:graphicFrame>
        <p:nvGraphicFramePr>
          <p:cNvPr id="19" name="Chart 18"/>
          <p:cNvGraphicFramePr>
            <a:graphicFrameLocks/>
          </p:cNvGraphicFramePr>
          <p:nvPr>
            <p:extLst>
              <p:ext uri="{D42A27DB-BD31-4B8C-83A1-F6EECF244321}">
                <p14:modId xmlns:p14="http://schemas.microsoft.com/office/powerpoint/2010/main" val="629858273"/>
              </p:ext>
            </p:extLst>
          </p:nvPr>
        </p:nvGraphicFramePr>
        <p:xfrm>
          <a:off x="3112184" y="2855952"/>
          <a:ext cx="3745816" cy="2782848"/>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365760" y="2971800"/>
            <a:ext cx="2316480" cy="400110"/>
          </a:xfrm>
          <a:prstGeom prst="rect">
            <a:avLst/>
          </a:prstGeom>
          <a:noFill/>
          <a:ln>
            <a:solidFill>
              <a:schemeClr val="accent1"/>
            </a:solidFill>
          </a:ln>
        </p:spPr>
        <p:txBody>
          <a:bodyPr wrap="square" rtlCol="0">
            <a:spAutoFit/>
          </a:bodyPr>
          <a:lstStyle/>
          <a:p>
            <a:r>
              <a:rPr lang="en-US" sz="1000" dirty="0" smtClean="0">
                <a:latin typeface="Calibri" pitchFamily="34" charset="0"/>
                <a:cs typeface="Arial" pitchFamily="34" charset="0"/>
              </a:rPr>
              <a:t>• </a:t>
            </a:r>
            <a:r>
              <a:rPr lang="en-US" sz="1000" b="1" dirty="0" smtClean="0">
                <a:latin typeface="Calibri" pitchFamily="34" charset="0"/>
                <a:ea typeface="Times New Roman"/>
                <a:cs typeface="Arial" pitchFamily="34" charset="0"/>
              </a:rPr>
              <a:t>AI/AN</a:t>
            </a:r>
            <a:r>
              <a:rPr lang="en-US" sz="1000" b="1" dirty="0">
                <a:latin typeface="Calibri" pitchFamily="34" charset="0"/>
                <a:ea typeface="Times New Roman"/>
                <a:cs typeface="Arial" pitchFamily="34" charset="0"/>
              </a:rPr>
              <a:t>:</a:t>
            </a:r>
            <a:r>
              <a:rPr lang="en-US" sz="1000" b="1" dirty="0" smtClean="0">
                <a:latin typeface="Calibri" pitchFamily="34" charset="0"/>
                <a:ea typeface="Times New Roman"/>
                <a:cs typeface="Arial" pitchFamily="34" charset="0"/>
              </a:rPr>
              <a:t> </a:t>
            </a:r>
            <a:r>
              <a:rPr lang="en-US" sz="1000" dirty="0">
                <a:latin typeface="Calibri" pitchFamily="34" charset="0"/>
                <a:ea typeface="Times New Roman"/>
                <a:cs typeface="Arial" pitchFamily="34" charset="0"/>
              </a:rPr>
              <a:t>American Indian/Alaska Native</a:t>
            </a:r>
          </a:p>
          <a:p>
            <a:r>
              <a:rPr lang="en-US" sz="1000" dirty="0" smtClean="0">
                <a:latin typeface="Calibri" pitchFamily="34" charset="0"/>
                <a:cs typeface="Arial" pitchFamily="34" charset="0"/>
              </a:rPr>
              <a:t>• </a:t>
            </a:r>
            <a:r>
              <a:rPr lang="en-US" sz="1000" b="1" dirty="0" smtClean="0">
                <a:latin typeface="Calibri" pitchFamily="34" charset="0"/>
                <a:ea typeface="Times New Roman"/>
                <a:cs typeface="Arial" pitchFamily="34" charset="0"/>
              </a:rPr>
              <a:t>NHW</a:t>
            </a:r>
            <a:r>
              <a:rPr lang="en-US" sz="1000" b="1" dirty="0">
                <a:latin typeface="Calibri" pitchFamily="34" charset="0"/>
                <a:ea typeface="Times New Roman"/>
                <a:cs typeface="Arial" pitchFamily="34" charset="0"/>
              </a:rPr>
              <a:t>: </a:t>
            </a:r>
            <a:r>
              <a:rPr lang="en-US" sz="1000" dirty="0">
                <a:latin typeface="Calibri" pitchFamily="34" charset="0"/>
                <a:ea typeface="Times New Roman"/>
                <a:cs typeface="Arial" pitchFamily="34" charset="0"/>
              </a:rPr>
              <a:t>Non-Hispanic </a:t>
            </a:r>
            <a:r>
              <a:rPr lang="en-US" sz="1000" dirty="0" smtClean="0">
                <a:latin typeface="Calibri" pitchFamily="34" charset="0"/>
                <a:ea typeface="Times New Roman"/>
                <a:cs typeface="Arial" pitchFamily="34" charset="0"/>
              </a:rPr>
              <a:t>White</a:t>
            </a:r>
            <a:endParaRPr lang="en-US" sz="1000" dirty="0">
              <a:latin typeface="Calibri" pitchFamily="34" charset="0"/>
              <a:ea typeface="Times New Roman"/>
              <a:cs typeface="Arial" pitchFamily="34" charset="0"/>
            </a:endParaRPr>
          </a:p>
        </p:txBody>
      </p:sp>
      <p:sp>
        <p:nvSpPr>
          <p:cNvPr id="11" name="Text Box 2"/>
          <p:cNvSpPr txBox="1">
            <a:spLocks noChangeArrowheads="1"/>
          </p:cNvSpPr>
          <p:nvPr/>
        </p:nvSpPr>
        <p:spPr bwMode="auto">
          <a:xfrm>
            <a:off x="0" y="1447800"/>
            <a:ext cx="68580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400" b="1" dirty="0" smtClean="0">
                <a:solidFill>
                  <a:schemeClr val="bg1"/>
                </a:solidFill>
                <a:latin typeface="Calibri" pitchFamily="34" charset="0"/>
              </a:rPr>
              <a:t>Notes</a:t>
            </a:r>
            <a:endParaRPr lang="en-US" dirty="0" smtClean="0">
              <a:solidFill>
                <a:schemeClr val="bg1"/>
              </a:solidFill>
              <a:latin typeface="Arial" pitchFamily="34" charset="0"/>
            </a:endParaRPr>
          </a:p>
        </p:txBody>
      </p:sp>
      <p:sp>
        <p:nvSpPr>
          <p:cNvPr id="6" name="Rectangle 5"/>
          <p:cNvSpPr/>
          <p:nvPr/>
        </p:nvSpPr>
        <p:spPr>
          <a:xfrm>
            <a:off x="-11430" y="1795641"/>
            <a:ext cx="6865620" cy="707886"/>
          </a:xfrm>
          <a:prstGeom prst="rect">
            <a:avLst/>
          </a:prstGeom>
        </p:spPr>
        <p:txBody>
          <a:bodyPr wrap="square">
            <a:spAutoFit/>
          </a:bodyPr>
          <a:lstStyle/>
          <a:p>
            <a:r>
              <a:rPr lang="en-US" sz="1000" dirty="0">
                <a:latin typeface="Calibri" pitchFamily="34" charset="0"/>
                <a:cs typeface="Arial" pitchFamily="34" charset="0"/>
              </a:rPr>
              <a:t>The data presented come from linked birth certificates from years </a:t>
            </a:r>
            <a:r>
              <a:rPr lang="en-US" sz="1000" dirty="0" smtClean="0">
                <a:latin typeface="Calibri" pitchFamily="34" charset="0"/>
                <a:cs typeface="Arial" pitchFamily="34" charset="0"/>
              </a:rPr>
              <a:t>2008-2010</a:t>
            </a:r>
            <a:r>
              <a:rPr lang="en-US" sz="1000" dirty="0">
                <a:latin typeface="Calibri" pitchFamily="34" charset="0"/>
                <a:cs typeface="Arial" pitchFamily="34" charset="0"/>
              </a:rPr>
              <a:t>. Race information on birth certificates may not be correctly recorded if the mother or father isn’t asked directly. The IDEA-NW Project compared parents’ information on state birth certificates to the Northwest Tribal Registry to more completely represent Native mothers and infants. This results in more complete and accurate data for Northwest AI/AN. Please contact us if you are interested in additional data for your community</a:t>
            </a:r>
            <a:r>
              <a:rPr lang="en-US" sz="1000" dirty="0" smtClean="0">
                <a:latin typeface="Calibri" pitchFamily="34" charset="0"/>
                <a:cs typeface="Arial" pitchFamily="34" charset="0"/>
              </a:rPr>
              <a:t>.</a:t>
            </a:r>
          </a:p>
        </p:txBody>
      </p:sp>
      <p:graphicFrame>
        <p:nvGraphicFramePr>
          <p:cNvPr id="9" name="Table 8"/>
          <p:cNvGraphicFramePr>
            <a:graphicFrameLocks noGrp="1"/>
          </p:cNvGraphicFramePr>
          <p:nvPr>
            <p:extLst>
              <p:ext uri="{D42A27DB-BD31-4B8C-83A1-F6EECF244321}">
                <p14:modId xmlns:p14="http://schemas.microsoft.com/office/powerpoint/2010/main" val="2678601884"/>
              </p:ext>
            </p:extLst>
          </p:nvPr>
        </p:nvGraphicFramePr>
        <p:xfrm>
          <a:off x="3611880" y="6191652"/>
          <a:ext cx="3200400" cy="1504548"/>
        </p:xfrm>
        <a:graphic>
          <a:graphicData uri="http://schemas.openxmlformats.org/drawingml/2006/table">
            <a:tbl>
              <a:tblPr>
                <a:tableStyleId>{5C22544A-7EE6-4342-B048-85BDC9FD1C3A}</a:tableStyleId>
              </a:tblPr>
              <a:tblGrid>
                <a:gridCol w="2202091"/>
                <a:gridCol w="487213"/>
                <a:gridCol w="511096"/>
              </a:tblGrid>
              <a:tr h="215502">
                <a:tc gridSpan="3">
                  <a:txBody>
                    <a:bodyPr/>
                    <a:lstStyle/>
                    <a:p>
                      <a:pPr algn="ctr" fontAlgn="b"/>
                      <a:r>
                        <a:rPr lang="en-US" sz="1200" b="1" u="none" strike="noStrike" dirty="0" smtClean="0">
                          <a:effectLst/>
                          <a:latin typeface="Calibri" pitchFamily="34" charset="0"/>
                          <a:cs typeface="Arial" pitchFamily="34" charset="0"/>
                        </a:rPr>
                        <a:t>Physical </a:t>
                      </a:r>
                      <a:r>
                        <a:rPr lang="en-US" sz="1200" b="1" u="none" strike="noStrike" dirty="0">
                          <a:effectLst/>
                          <a:latin typeface="Calibri" pitchFamily="34" charset="0"/>
                          <a:cs typeface="Arial" pitchFamily="34" charset="0"/>
                        </a:rPr>
                        <a:t>Characteristics of Mothers</a:t>
                      </a:r>
                      <a:endParaRPr lang="en-US" sz="12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14841">
                <a:tc>
                  <a:txBody>
                    <a:bodyPr/>
                    <a:lstStyle/>
                    <a:p>
                      <a:pPr algn="ctr" fontAlgn="ctr"/>
                      <a:endParaRPr lang="en-US" sz="1000" b="1" i="0" u="none" strike="noStrike" dirty="0">
                        <a:solidFill>
                          <a:srgbClr val="000000"/>
                        </a:solidFill>
                        <a:effectLst/>
                        <a:latin typeface="Calibri" pitchFamily="34" charset="0"/>
                        <a:cs typeface="Arial" pitchFamily="34" charset="0"/>
                      </a:endParaRPr>
                    </a:p>
                  </a:txBody>
                  <a:tcPr marL="7620" marR="7620" marT="7620" marB="0" anchor="ctr">
                    <a:solidFill>
                      <a:schemeClr val="bg1">
                        <a:lumMod val="85000"/>
                      </a:schemeClr>
                    </a:solidFill>
                  </a:tcPr>
                </a:tc>
                <a:tc>
                  <a:txBody>
                    <a:bodyPr/>
                    <a:lstStyle/>
                    <a:p>
                      <a:pPr algn="ctr" fontAlgn="ctr"/>
                      <a:r>
                        <a:rPr lang="en-US" sz="1000" b="1" u="none" strike="noStrike" dirty="0">
                          <a:effectLst/>
                          <a:latin typeface="Calibri" pitchFamily="34" charset="0"/>
                          <a:cs typeface="Arial" pitchFamily="34" charset="0"/>
                        </a:rPr>
                        <a:t>AI/AN</a:t>
                      </a:r>
                      <a:endParaRPr lang="en-US" sz="1000" b="1" i="0" u="none" strike="noStrike" dirty="0">
                        <a:solidFill>
                          <a:srgbClr val="000000"/>
                        </a:solidFill>
                        <a:effectLst/>
                        <a:latin typeface="Calibri" pitchFamily="34" charset="0"/>
                        <a:cs typeface="Arial" pitchFamily="34" charset="0"/>
                      </a:endParaRPr>
                    </a:p>
                  </a:txBody>
                  <a:tcPr marL="7620" marR="7620" marT="7620" marB="0" anchor="ctr">
                    <a:solidFill>
                      <a:schemeClr val="bg1">
                        <a:lumMod val="85000"/>
                      </a:schemeClr>
                    </a:solidFill>
                  </a:tcPr>
                </a:tc>
                <a:tc>
                  <a:txBody>
                    <a:bodyPr/>
                    <a:lstStyle/>
                    <a:p>
                      <a:pPr algn="ctr" fontAlgn="ctr"/>
                      <a:r>
                        <a:rPr lang="en-US" sz="1000" b="1" u="none" strike="noStrike" dirty="0">
                          <a:effectLst/>
                          <a:latin typeface="Calibri" pitchFamily="34" charset="0"/>
                          <a:cs typeface="Arial" pitchFamily="34" charset="0"/>
                        </a:rPr>
                        <a:t>NHW</a:t>
                      </a:r>
                      <a:endParaRPr lang="en-US" sz="1000" b="1" i="0" u="none" strike="noStrike" dirty="0">
                        <a:solidFill>
                          <a:srgbClr val="000000"/>
                        </a:solidFill>
                        <a:effectLst/>
                        <a:latin typeface="Calibri" pitchFamily="34" charset="0"/>
                        <a:cs typeface="Arial" pitchFamily="34" charset="0"/>
                      </a:endParaRPr>
                    </a:p>
                  </a:txBody>
                  <a:tcPr marL="7620" marR="7620" marT="7620" marB="0" anchor="ctr">
                    <a:solidFill>
                      <a:schemeClr val="bg1">
                        <a:lumMod val="85000"/>
                      </a:schemeClr>
                    </a:solidFill>
                  </a:tcPr>
                </a:tc>
              </a:tr>
              <a:tr h="214841">
                <a:tc>
                  <a:txBody>
                    <a:bodyPr/>
                    <a:lstStyle/>
                    <a:p>
                      <a:pPr algn="l" fontAlgn="ctr"/>
                      <a:r>
                        <a:rPr lang="en-US" sz="1000" b="1" u="none" strike="noStrike" dirty="0" smtClean="0">
                          <a:effectLst/>
                          <a:latin typeface="Calibri" pitchFamily="34" charset="0"/>
                          <a:cs typeface="Arial" pitchFamily="34" charset="0"/>
                        </a:rPr>
                        <a:t> Pre-Pregnancy </a:t>
                      </a:r>
                      <a:r>
                        <a:rPr lang="en-US" sz="1000" b="1" u="none" strike="noStrike" dirty="0">
                          <a:effectLst/>
                          <a:latin typeface="Calibri" pitchFamily="34" charset="0"/>
                          <a:cs typeface="Arial" pitchFamily="34" charset="0"/>
                        </a:rPr>
                        <a:t>Body Mass Index (BMI)</a:t>
                      </a:r>
                      <a:endParaRPr lang="en-US" sz="1000" b="1" i="0" u="none" strike="noStrike" dirty="0">
                        <a:solidFill>
                          <a:srgbClr val="000000"/>
                        </a:solidFill>
                        <a:effectLst/>
                        <a:latin typeface="Calibri" pitchFamily="34" charset="0"/>
                        <a:cs typeface="Arial" pitchFamily="34" charset="0"/>
                      </a:endParaRPr>
                    </a:p>
                  </a:txBody>
                  <a:tcPr marL="7620" marR="7620" marT="7620" marB="0" anchor="ctr"/>
                </a:tc>
                <a:tc>
                  <a:txBody>
                    <a:bodyPr/>
                    <a:lstStyle/>
                    <a:p>
                      <a:pPr algn="ctr" fontAlgn="b"/>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4841">
                <a:tc>
                  <a:txBody>
                    <a:bodyPr/>
                    <a:lstStyle/>
                    <a:p>
                      <a:pPr algn="l" fontAlgn="ctr"/>
                      <a:r>
                        <a:rPr lang="en-US" sz="1000" u="none" strike="noStrike" dirty="0" smtClean="0">
                          <a:effectLst/>
                          <a:latin typeface="Calibri" pitchFamily="34" charset="0"/>
                          <a:cs typeface="Arial" pitchFamily="34" charset="0"/>
                        </a:rPr>
                        <a:t>Normal or Underweight (&lt;25) </a:t>
                      </a:r>
                      <a:endParaRPr lang="en-US" sz="1000" b="0" i="0" u="none" strike="noStrike" dirty="0">
                        <a:solidFill>
                          <a:srgbClr val="000000"/>
                        </a:solidFill>
                        <a:effectLst/>
                        <a:latin typeface="Calibri" pitchFamily="34" charset="0"/>
                        <a:cs typeface="Arial" pitchFamily="34" charset="0"/>
                      </a:endParaRPr>
                    </a:p>
                  </a:txBody>
                  <a:tcPr marL="182880" marR="7620" marT="7620" marB="0" anchor="ctr"/>
                </a:tc>
                <a:tc>
                  <a:txBody>
                    <a:bodyPr/>
                    <a:lstStyle/>
                    <a:p>
                      <a:pPr algn="ctr" fontAlgn="b"/>
                      <a:r>
                        <a:rPr lang="en-US" sz="1000" u="none" strike="noStrike" dirty="0" smtClean="0">
                          <a:effectLst/>
                          <a:latin typeface="Calibri" pitchFamily="34" charset="0"/>
                          <a:cs typeface="Arial" pitchFamily="34" charset="0"/>
                        </a:rPr>
                        <a:t>45.4%</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smtClean="0">
                          <a:effectLst/>
                          <a:latin typeface="Calibri" pitchFamily="34" charset="0"/>
                          <a:cs typeface="Arial" pitchFamily="34" charset="0"/>
                        </a:rPr>
                        <a:t>54.1%</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484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1000" u="none" strike="noStrike" dirty="0" smtClean="0">
                          <a:effectLst/>
                          <a:latin typeface="Calibri" pitchFamily="34" charset="0"/>
                          <a:cs typeface="Arial" pitchFamily="34" charset="0"/>
                        </a:rPr>
                        <a:t>Overweight or Obese (≥25)</a:t>
                      </a:r>
                      <a:endParaRPr lang="en-US" sz="1000" b="0" i="0" u="none" strike="noStrike" dirty="0" smtClean="0">
                        <a:solidFill>
                          <a:srgbClr val="000000"/>
                        </a:solidFill>
                        <a:effectLst/>
                        <a:latin typeface="Calibri" pitchFamily="34" charset="0"/>
                        <a:cs typeface="Arial" pitchFamily="34" charset="0"/>
                      </a:endParaRPr>
                    </a:p>
                  </a:txBody>
                  <a:tcPr marL="182880" marR="7620" marT="7620" marB="0" anchor="ctr"/>
                </a:tc>
                <a:tc>
                  <a:txBody>
                    <a:bodyPr/>
                    <a:lstStyle/>
                    <a:p>
                      <a:pPr algn="ctr" fontAlgn="b"/>
                      <a:r>
                        <a:rPr lang="en-US" sz="1000" u="none" strike="noStrike" dirty="0" smtClean="0">
                          <a:effectLst/>
                          <a:latin typeface="Calibri" pitchFamily="34" charset="0"/>
                          <a:cs typeface="Arial" pitchFamily="34" charset="0"/>
                        </a:rPr>
                        <a:t>54.6%</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smtClean="0">
                          <a:effectLst/>
                          <a:latin typeface="Calibri" pitchFamily="34" charset="0"/>
                          <a:cs typeface="Arial" pitchFamily="34" charset="0"/>
                        </a:rPr>
                        <a:t>45.9%</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4841">
                <a:tc>
                  <a:txBody>
                    <a:bodyPr/>
                    <a:lstStyle/>
                    <a:p>
                      <a:pPr algn="l" fontAlgn="ctr"/>
                      <a:r>
                        <a:rPr lang="en-US" sz="1000" b="1" u="none" strike="noStrike" dirty="0" smtClean="0">
                          <a:effectLst/>
                          <a:latin typeface="Calibri" pitchFamily="34" charset="0"/>
                          <a:cs typeface="Arial" pitchFamily="34" charset="0"/>
                        </a:rPr>
                        <a:t> Pre-Pregnancy </a:t>
                      </a:r>
                      <a:r>
                        <a:rPr lang="en-US" sz="1000" b="1" u="none" strike="noStrike" dirty="0">
                          <a:effectLst/>
                          <a:latin typeface="Calibri" pitchFamily="34" charset="0"/>
                          <a:cs typeface="Arial" pitchFamily="34" charset="0"/>
                        </a:rPr>
                        <a:t>Diabetes</a:t>
                      </a:r>
                      <a:endParaRPr lang="en-US" sz="1000" b="1" i="0" u="none" strike="noStrike" dirty="0">
                        <a:solidFill>
                          <a:srgbClr val="000000"/>
                        </a:solidFill>
                        <a:effectLst/>
                        <a:latin typeface="Calibri" pitchFamily="34" charset="0"/>
                        <a:cs typeface="Arial" pitchFamily="34" charset="0"/>
                      </a:endParaRPr>
                    </a:p>
                  </a:txBody>
                  <a:tcPr marL="7620" marR="7620" marT="7620" marB="0" anchor="ctr"/>
                </a:tc>
                <a:tc>
                  <a:txBody>
                    <a:bodyPr/>
                    <a:lstStyle/>
                    <a:p>
                      <a:pPr algn="ctr" fontAlgn="b"/>
                      <a:r>
                        <a:rPr lang="en-US" sz="1000" u="none" strike="noStrike">
                          <a:effectLst/>
                          <a:latin typeface="Calibri" pitchFamily="34" charset="0"/>
                          <a:cs typeface="Arial" pitchFamily="34" charset="0"/>
                        </a:rPr>
                        <a:t>1.1%</a:t>
                      </a:r>
                      <a:endParaRPr lang="en-US" sz="1000" b="0" i="0" u="none" strike="noStrike">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0.7%</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4841">
                <a:tc>
                  <a:txBody>
                    <a:bodyPr/>
                    <a:lstStyle/>
                    <a:p>
                      <a:pPr algn="l" fontAlgn="ctr"/>
                      <a:r>
                        <a:rPr lang="en-US" sz="1000" b="1" u="none" strike="noStrike" dirty="0" smtClean="0">
                          <a:effectLst/>
                          <a:latin typeface="Calibri" pitchFamily="34" charset="0"/>
                          <a:cs typeface="Arial" pitchFamily="34" charset="0"/>
                        </a:rPr>
                        <a:t> Pre-Pregnancy </a:t>
                      </a:r>
                      <a:r>
                        <a:rPr lang="en-US" sz="1000" b="1" u="none" strike="noStrike" dirty="0">
                          <a:effectLst/>
                          <a:latin typeface="Calibri" pitchFamily="34" charset="0"/>
                          <a:cs typeface="Arial" pitchFamily="34" charset="0"/>
                        </a:rPr>
                        <a:t>Hypertension</a:t>
                      </a:r>
                      <a:endParaRPr lang="en-US" sz="1000" b="1" i="0" u="none" strike="noStrike" dirty="0">
                        <a:solidFill>
                          <a:srgbClr val="000000"/>
                        </a:solidFill>
                        <a:effectLst/>
                        <a:latin typeface="Calibri" pitchFamily="34" charset="0"/>
                        <a:cs typeface="Arial" pitchFamily="34" charset="0"/>
                      </a:endParaRPr>
                    </a:p>
                  </a:txBody>
                  <a:tcPr marL="7620" marR="7620" marT="7620" marB="0" anchor="ctr"/>
                </a:tc>
                <a:tc>
                  <a:txBody>
                    <a:bodyPr/>
                    <a:lstStyle/>
                    <a:p>
                      <a:pPr algn="ctr" fontAlgn="b"/>
                      <a:r>
                        <a:rPr lang="en-US" sz="1000" u="none" strike="noStrike" dirty="0">
                          <a:effectLst/>
                          <a:latin typeface="Calibri" pitchFamily="34" charset="0"/>
                          <a:cs typeface="Arial" pitchFamily="34" charset="0"/>
                        </a:rPr>
                        <a:t>1.5%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1.5%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bl>
          </a:graphicData>
        </a:graphic>
      </p:graphicFrame>
      <p:sp>
        <p:nvSpPr>
          <p:cNvPr id="10" name="Text Box 2"/>
          <p:cNvSpPr txBox="1">
            <a:spLocks noChangeArrowheads="1"/>
          </p:cNvSpPr>
          <p:nvPr/>
        </p:nvSpPr>
        <p:spPr bwMode="auto">
          <a:xfrm>
            <a:off x="-7620" y="2503527"/>
            <a:ext cx="68580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400" b="1" dirty="0" smtClean="0">
                <a:solidFill>
                  <a:schemeClr val="bg1"/>
                </a:solidFill>
                <a:latin typeface="Calibri" pitchFamily="34" charset="0"/>
              </a:rPr>
              <a:t>Characteristics of Mothers </a:t>
            </a:r>
            <a:endParaRPr lang="en-US" dirty="0" smtClean="0">
              <a:solidFill>
                <a:schemeClr val="bg1"/>
              </a:solidFill>
              <a:latin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954189423"/>
              </p:ext>
            </p:extLst>
          </p:nvPr>
        </p:nvGraphicFramePr>
        <p:xfrm>
          <a:off x="0" y="3505199"/>
          <a:ext cx="3018028" cy="2397468"/>
        </p:xfrm>
        <a:graphic>
          <a:graphicData uri="http://schemas.openxmlformats.org/drawingml/2006/table">
            <a:tbl>
              <a:tblPr>
                <a:tableStyleId>{5C22544A-7EE6-4342-B048-85BDC9FD1C3A}</a:tableStyleId>
              </a:tblPr>
              <a:tblGrid>
                <a:gridCol w="2006312"/>
                <a:gridCol w="481515"/>
                <a:gridCol w="530201"/>
              </a:tblGrid>
              <a:tr h="203665">
                <a:tc gridSpan="3">
                  <a:txBody>
                    <a:bodyPr/>
                    <a:lstStyle/>
                    <a:p>
                      <a:pPr algn="ctr" fontAlgn="b"/>
                      <a:r>
                        <a:rPr lang="en-US" sz="1200" b="1" u="none" strike="noStrike" dirty="0">
                          <a:effectLst/>
                          <a:latin typeface="Calibri" pitchFamily="34" charset="0"/>
                        </a:rPr>
                        <a:t>Demographic Characteristics of Mothers</a:t>
                      </a:r>
                      <a:endParaRPr lang="en-US" sz="12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199985">
                <a:tc>
                  <a:txBody>
                    <a:bodyPr/>
                    <a:lstStyle/>
                    <a:p>
                      <a:pPr algn="ctr" fontAlgn="ctr"/>
                      <a:r>
                        <a:rPr lang="en-US" sz="1000" b="1" u="none" strike="noStrike" dirty="0">
                          <a:effectLst/>
                          <a:latin typeface="Calibri" pitchFamily="34" charset="0"/>
                        </a:rPr>
                        <a:t> </a:t>
                      </a:r>
                      <a:endParaRPr lang="en-US" sz="1000" b="1" i="0" u="none" strike="noStrike" dirty="0">
                        <a:solidFill>
                          <a:srgbClr val="000000"/>
                        </a:solidFill>
                        <a:effectLst/>
                        <a:latin typeface="Calibri" pitchFamily="34" charset="0"/>
                      </a:endParaRPr>
                    </a:p>
                  </a:txBody>
                  <a:tcPr marL="7620" marR="7620" marT="7620" marB="0" anchor="ctr">
                    <a:solidFill>
                      <a:schemeClr val="bg1">
                        <a:lumMod val="85000"/>
                      </a:schemeClr>
                    </a:solidFill>
                  </a:tcPr>
                </a:tc>
                <a:tc>
                  <a:txBody>
                    <a:bodyPr/>
                    <a:lstStyle/>
                    <a:p>
                      <a:pPr algn="ctr" fontAlgn="ctr"/>
                      <a:r>
                        <a:rPr lang="en-US" sz="1000" b="1" u="none" strike="noStrike">
                          <a:effectLst/>
                          <a:latin typeface="Calibri" pitchFamily="34" charset="0"/>
                        </a:rPr>
                        <a:t>AI/AN</a:t>
                      </a:r>
                      <a:endParaRPr lang="en-US" sz="1000" b="1" i="0" u="none" strike="noStrike">
                        <a:solidFill>
                          <a:srgbClr val="000000"/>
                        </a:solidFill>
                        <a:effectLst/>
                        <a:latin typeface="Calibri" pitchFamily="34" charset="0"/>
                      </a:endParaRPr>
                    </a:p>
                  </a:txBody>
                  <a:tcPr marL="7620" marR="7620" marT="7620" marB="0" anchor="ctr">
                    <a:solidFill>
                      <a:schemeClr val="bg1">
                        <a:lumMod val="85000"/>
                      </a:schemeClr>
                    </a:solidFill>
                  </a:tcPr>
                </a:tc>
                <a:tc>
                  <a:txBody>
                    <a:bodyPr/>
                    <a:lstStyle/>
                    <a:p>
                      <a:pPr algn="ctr" fontAlgn="ctr"/>
                      <a:r>
                        <a:rPr lang="en-US" sz="1000" b="1" u="none" strike="noStrike" dirty="0">
                          <a:effectLst/>
                          <a:latin typeface="Calibri" pitchFamily="34" charset="0"/>
                        </a:rPr>
                        <a:t>NHW</a:t>
                      </a:r>
                      <a:endParaRPr lang="en-US" sz="1000" b="1" i="0" u="none" strike="noStrike" dirty="0">
                        <a:solidFill>
                          <a:srgbClr val="000000"/>
                        </a:solidFill>
                        <a:effectLst/>
                        <a:latin typeface="Calibri" pitchFamily="34" charset="0"/>
                      </a:endParaRPr>
                    </a:p>
                  </a:txBody>
                  <a:tcPr marL="7620" marR="7620" marT="7620" marB="0" anchor="ctr">
                    <a:solidFill>
                      <a:schemeClr val="bg1">
                        <a:lumMod val="85000"/>
                      </a:schemeClr>
                    </a:solidFill>
                  </a:tcPr>
                </a:tc>
              </a:tr>
              <a:tr h="199985">
                <a:tc>
                  <a:txBody>
                    <a:bodyPr/>
                    <a:lstStyle/>
                    <a:p>
                      <a:pPr algn="l" fontAlgn="ctr"/>
                      <a:r>
                        <a:rPr lang="en-US" sz="1000" b="1" u="none" strike="noStrike" dirty="0" smtClean="0">
                          <a:effectLst/>
                          <a:latin typeface="Calibri" pitchFamily="34" charset="0"/>
                        </a:rPr>
                        <a:t> Marital </a:t>
                      </a:r>
                      <a:r>
                        <a:rPr lang="en-US" sz="1000" b="1" u="none" strike="noStrike" dirty="0">
                          <a:effectLst/>
                          <a:latin typeface="Calibri" pitchFamily="34" charset="0"/>
                        </a:rPr>
                        <a:t>Status</a:t>
                      </a:r>
                      <a:endParaRPr lang="en-US" sz="1000" b="1" i="0" u="none" strike="noStrike" dirty="0">
                        <a:solidFill>
                          <a:srgbClr val="000000"/>
                        </a:solidFill>
                        <a:effectLst/>
                        <a:latin typeface="Calibri" pitchFamily="34" charset="0"/>
                      </a:endParaRPr>
                    </a:p>
                  </a:txBody>
                  <a:tcPr marL="7620" marR="7620" marT="7620" marB="0" anchor="ctr"/>
                </a:tc>
                <a:tc>
                  <a:txBody>
                    <a:bodyPr/>
                    <a:lstStyle/>
                    <a:p>
                      <a:pPr algn="ctr"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199985">
                <a:tc>
                  <a:txBody>
                    <a:bodyPr/>
                    <a:lstStyle/>
                    <a:p>
                      <a:pPr algn="l" fontAlgn="ctr"/>
                      <a:r>
                        <a:rPr lang="en-US" sz="1000" b="0" i="0" u="none" strike="noStrike" dirty="0" smtClean="0">
                          <a:solidFill>
                            <a:srgbClr val="000000"/>
                          </a:solidFill>
                          <a:effectLst/>
                          <a:latin typeface="Calibri" pitchFamily="34" charset="0"/>
                        </a:rPr>
                        <a:t>Married/Domestic</a:t>
                      </a:r>
                      <a:r>
                        <a:rPr lang="en-US" sz="1000" b="0" i="0" u="none" strike="noStrike" baseline="0" dirty="0" smtClean="0">
                          <a:solidFill>
                            <a:srgbClr val="000000"/>
                          </a:solidFill>
                          <a:effectLst/>
                          <a:latin typeface="Calibri" pitchFamily="34" charset="0"/>
                        </a:rPr>
                        <a:t> Partnership</a:t>
                      </a:r>
                      <a:endParaRPr lang="en-US" sz="1000" b="0" i="0" u="none" strike="noStrike" dirty="0">
                        <a:solidFill>
                          <a:srgbClr val="000000"/>
                        </a:solidFill>
                        <a:effectLst/>
                        <a:latin typeface="Calibri" pitchFamily="34" charset="0"/>
                      </a:endParaRPr>
                    </a:p>
                  </a:txBody>
                  <a:tcPr marL="182880" marR="7620" marT="7620" marB="0" anchor="ctr"/>
                </a:tc>
                <a:tc>
                  <a:txBody>
                    <a:bodyPr/>
                    <a:lstStyle/>
                    <a:p>
                      <a:pPr algn="ctr" fontAlgn="b"/>
                      <a:r>
                        <a:rPr lang="en-US" sz="1000" u="none" strike="noStrike" dirty="0" smtClean="0">
                          <a:effectLst/>
                          <a:latin typeface="Calibri" pitchFamily="34" charset="0"/>
                        </a:rPr>
                        <a:t>45.1%</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smtClean="0">
                          <a:effectLst/>
                          <a:latin typeface="Calibri" pitchFamily="34" charset="0"/>
                        </a:rPr>
                        <a:t>69.1%</a:t>
                      </a:r>
                      <a:endParaRPr lang="en-US" sz="1000" b="0" i="0" u="none" strike="noStrike" dirty="0">
                        <a:solidFill>
                          <a:srgbClr val="000000"/>
                        </a:solidFill>
                        <a:effectLst/>
                        <a:latin typeface="Calibri" pitchFamily="34" charset="0"/>
                      </a:endParaRPr>
                    </a:p>
                  </a:txBody>
                  <a:tcPr marL="7620" marR="7620" marT="7620" marB="0" anchor="b"/>
                </a:tc>
              </a:tr>
              <a:tr h="199985">
                <a:tc>
                  <a:txBody>
                    <a:bodyPr/>
                    <a:lstStyle/>
                    <a:p>
                      <a:pPr algn="l" fontAlgn="ctr"/>
                      <a:r>
                        <a:rPr lang="en-US" sz="1000" b="0" i="0" u="none" strike="noStrike" dirty="0" smtClean="0">
                          <a:solidFill>
                            <a:srgbClr val="000000"/>
                          </a:solidFill>
                          <a:effectLst/>
                          <a:latin typeface="Calibri" pitchFamily="34" charset="0"/>
                        </a:rPr>
                        <a:t>Unmarried</a:t>
                      </a:r>
                      <a:endParaRPr lang="en-US" sz="1000" b="0" i="0" u="none" strike="noStrike" dirty="0">
                        <a:solidFill>
                          <a:srgbClr val="000000"/>
                        </a:solidFill>
                        <a:effectLst/>
                        <a:latin typeface="Calibri" pitchFamily="34" charset="0"/>
                      </a:endParaRPr>
                    </a:p>
                  </a:txBody>
                  <a:tcPr marL="182880" marR="7620" marT="7620" marB="0" anchor="ctr"/>
                </a:tc>
                <a:tc>
                  <a:txBody>
                    <a:bodyPr/>
                    <a:lstStyle/>
                    <a:p>
                      <a:pPr algn="ctr" fontAlgn="b"/>
                      <a:r>
                        <a:rPr lang="en-US" sz="1000" b="0" i="0" u="none" strike="noStrike" dirty="0" smtClean="0">
                          <a:solidFill>
                            <a:srgbClr val="000000"/>
                          </a:solidFill>
                          <a:effectLst/>
                          <a:latin typeface="Calibri" pitchFamily="34" charset="0"/>
                        </a:rPr>
                        <a:t>54.9%</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b="0" i="0" u="none" strike="noStrike" dirty="0" smtClean="0">
                          <a:solidFill>
                            <a:srgbClr val="000000"/>
                          </a:solidFill>
                          <a:effectLst/>
                          <a:latin typeface="Calibri" pitchFamily="34" charset="0"/>
                        </a:rPr>
                        <a:t>30.9%</a:t>
                      </a:r>
                      <a:endParaRPr lang="en-US" sz="1000" b="0" i="0" u="none" strike="noStrike" dirty="0">
                        <a:solidFill>
                          <a:srgbClr val="000000"/>
                        </a:solidFill>
                        <a:effectLst/>
                        <a:latin typeface="Calibri" pitchFamily="34" charset="0"/>
                      </a:endParaRPr>
                    </a:p>
                  </a:txBody>
                  <a:tcPr marL="7620" marR="7620" marT="7620" marB="0" anchor="b"/>
                </a:tc>
              </a:tr>
              <a:tr h="199985">
                <a:tc>
                  <a:txBody>
                    <a:bodyPr/>
                    <a:lstStyle/>
                    <a:p>
                      <a:pPr algn="l" fontAlgn="ctr"/>
                      <a:r>
                        <a:rPr lang="en-US" sz="1000" b="1" u="none" strike="noStrike" dirty="0" smtClean="0">
                          <a:effectLst/>
                          <a:latin typeface="Calibri" pitchFamily="34" charset="0"/>
                        </a:rPr>
                        <a:t> Education</a:t>
                      </a:r>
                      <a:endParaRPr lang="en-US" sz="1000" b="1" i="0" u="none" strike="noStrike" dirty="0">
                        <a:solidFill>
                          <a:srgbClr val="000000"/>
                        </a:solidFill>
                        <a:effectLst/>
                        <a:latin typeface="Calibri" pitchFamily="34" charset="0"/>
                      </a:endParaRPr>
                    </a:p>
                  </a:txBody>
                  <a:tcPr marL="7620" marR="7620" marT="7620" marB="0" anchor="ctr"/>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08319">
                <a:tc>
                  <a:txBody>
                    <a:bodyPr/>
                    <a:lstStyle/>
                    <a:p>
                      <a:pPr algn="l" fontAlgn="b"/>
                      <a:r>
                        <a:rPr lang="en-US" sz="1000" u="none" strike="noStrike" dirty="0">
                          <a:effectLst/>
                          <a:latin typeface="Calibri" pitchFamily="34" charset="0"/>
                        </a:rPr>
                        <a:t>≤12th grade, no Diploma/GED</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21.6%</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10.5%</a:t>
                      </a:r>
                      <a:endParaRPr lang="en-US" sz="1000" b="0" i="0" u="none" strike="noStrike" dirty="0">
                        <a:solidFill>
                          <a:srgbClr val="000000"/>
                        </a:solidFill>
                        <a:effectLst/>
                        <a:latin typeface="Calibri" pitchFamily="34" charset="0"/>
                      </a:endParaRPr>
                    </a:p>
                  </a:txBody>
                  <a:tcPr marL="7620" marR="7620" marT="7620" marB="0" anchor="b"/>
                </a:tc>
              </a:tr>
              <a:tr h="208319">
                <a:tc>
                  <a:txBody>
                    <a:bodyPr/>
                    <a:lstStyle/>
                    <a:p>
                      <a:pPr algn="l" fontAlgn="b"/>
                      <a:r>
                        <a:rPr lang="en-US" sz="1000" u="none" strike="noStrike" dirty="0">
                          <a:effectLst/>
                          <a:latin typeface="Calibri" pitchFamily="34" charset="0"/>
                        </a:rPr>
                        <a:t>Diploma/GED or Higher</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78.4%</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89.5%</a:t>
                      </a:r>
                      <a:endParaRPr lang="en-US" sz="1000" b="0" i="0" u="none" strike="noStrike">
                        <a:solidFill>
                          <a:srgbClr val="000000"/>
                        </a:solidFill>
                        <a:effectLst/>
                        <a:latin typeface="Calibri" pitchFamily="34" charset="0"/>
                      </a:endParaRPr>
                    </a:p>
                  </a:txBody>
                  <a:tcPr marL="7620" marR="7620" marT="7620" marB="0" anchor="b"/>
                </a:tc>
              </a:tr>
              <a:tr h="302701">
                <a:tc>
                  <a:txBody>
                    <a:bodyPr/>
                    <a:lstStyle/>
                    <a:p>
                      <a:pPr algn="l" fontAlgn="b"/>
                      <a:r>
                        <a:rPr lang="en-US" sz="1000" b="1" u="none" strike="noStrike" dirty="0" smtClean="0">
                          <a:effectLst/>
                          <a:latin typeface="Calibri" pitchFamily="34" charset="0"/>
                        </a:rPr>
                        <a:t> Medicaid/other </a:t>
                      </a:r>
                      <a:r>
                        <a:rPr lang="en-US" sz="1000" b="1" u="none" strike="noStrike" dirty="0">
                          <a:effectLst/>
                          <a:latin typeface="Calibri" pitchFamily="34" charset="0"/>
                        </a:rPr>
                        <a:t>state </a:t>
                      </a:r>
                      <a:r>
                        <a:rPr lang="en-US" sz="1000" b="1" u="none" strike="noStrike" dirty="0" smtClean="0">
                          <a:effectLst/>
                          <a:latin typeface="Calibri" pitchFamily="34" charset="0"/>
                        </a:rPr>
                        <a:t>payment</a:t>
                      </a:r>
                    </a:p>
                    <a:p>
                      <a:pPr algn="l" fontAlgn="b"/>
                      <a:r>
                        <a:rPr lang="en-US" sz="1000" b="1" u="none" strike="noStrike" baseline="0" dirty="0" smtClean="0">
                          <a:effectLst/>
                          <a:latin typeface="Calibri" pitchFamily="34" charset="0"/>
                        </a:rPr>
                        <a:t> </a:t>
                      </a:r>
                      <a:r>
                        <a:rPr lang="en-US" sz="1000" b="1" u="none" strike="noStrike" dirty="0" smtClean="0">
                          <a:effectLst/>
                          <a:latin typeface="Calibri" pitchFamily="34" charset="0"/>
                        </a:rPr>
                        <a:t>assistance</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56.5%</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34.5%</a:t>
                      </a:r>
                      <a:endParaRPr lang="en-US" sz="1000" b="0" i="0" u="none" strike="noStrike" dirty="0">
                        <a:solidFill>
                          <a:srgbClr val="000000"/>
                        </a:solidFill>
                        <a:effectLst/>
                        <a:latin typeface="Calibri" pitchFamily="34" charset="0"/>
                      </a:endParaRPr>
                    </a:p>
                  </a:txBody>
                  <a:tcPr marL="7620" marR="7620" marT="7620" marB="0" anchor="b"/>
                </a:tc>
              </a:tr>
              <a:tr h="450360">
                <a:tc>
                  <a:txBody>
                    <a:bodyPr/>
                    <a:lstStyle/>
                    <a:p>
                      <a:pPr algn="l" rtl="0" fontAlgn="b"/>
                      <a:r>
                        <a:rPr lang="en-US" sz="1000" b="1" u="none" strike="noStrike" dirty="0" smtClean="0">
                          <a:effectLst/>
                          <a:latin typeface="Calibri" pitchFamily="34" charset="0"/>
                        </a:rPr>
                        <a:t> WIC </a:t>
                      </a:r>
                      <a:r>
                        <a:rPr lang="en-US" sz="1000" b="1" u="none" strike="noStrike" dirty="0">
                          <a:effectLst/>
                          <a:latin typeface="Calibri" pitchFamily="34" charset="0"/>
                        </a:rPr>
                        <a:t>use </a:t>
                      </a:r>
                      <a:r>
                        <a:rPr lang="en-US" sz="1000" u="none" strike="noStrike" dirty="0">
                          <a:effectLst/>
                          <a:latin typeface="Calibri" pitchFamily="34" charset="0"/>
                        </a:rPr>
                        <a:t>(Special </a:t>
                      </a:r>
                      <a:r>
                        <a:rPr lang="en-US" sz="1000" u="none" strike="noStrike" dirty="0" smtClean="0">
                          <a:effectLst/>
                          <a:latin typeface="Calibri" pitchFamily="34" charset="0"/>
                        </a:rPr>
                        <a:t>Supplemental</a:t>
                      </a:r>
                    </a:p>
                    <a:p>
                      <a:pPr algn="l" rtl="0" fontAlgn="b"/>
                      <a:r>
                        <a:rPr lang="en-US" sz="1000" u="none" strike="noStrike" dirty="0" smtClean="0">
                          <a:effectLst/>
                          <a:latin typeface="Calibri" pitchFamily="34" charset="0"/>
                        </a:rPr>
                        <a:t> </a:t>
                      </a:r>
                      <a:r>
                        <a:rPr lang="en-US" sz="1000" u="none" strike="noStrike" dirty="0">
                          <a:effectLst/>
                          <a:latin typeface="Calibri" pitchFamily="34" charset="0"/>
                        </a:rPr>
                        <a:t>Nutrition Program for Women, </a:t>
                      </a:r>
                      <a:endParaRPr lang="en-US" sz="1000" u="none" strike="noStrike" dirty="0" smtClean="0">
                        <a:effectLst/>
                        <a:latin typeface="Calibri" pitchFamily="34" charset="0"/>
                      </a:endParaRPr>
                    </a:p>
                    <a:p>
                      <a:pPr algn="l" rtl="0" fontAlgn="b"/>
                      <a:r>
                        <a:rPr lang="en-US" sz="1000" u="none" strike="noStrike" dirty="0" smtClean="0">
                          <a:effectLst/>
                          <a:latin typeface="Calibri" pitchFamily="34" charset="0"/>
                        </a:rPr>
                        <a:t> Infants</a:t>
                      </a:r>
                      <a:r>
                        <a:rPr lang="en-US" sz="1000" u="none" strike="noStrike" dirty="0">
                          <a:effectLst/>
                          <a:latin typeface="Calibri" pitchFamily="34" charset="0"/>
                        </a:rPr>
                        <a:t>, and Children)</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58.2%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35.0%</a:t>
                      </a:r>
                      <a:endParaRPr lang="en-US" sz="1000" b="0" i="0" u="none" strike="noStrike" dirty="0">
                        <a:solidFill>
                          <a:srgbClr val="000000"/>
                        </a:solidFill>
                        <a:effectLst/>
                        <a:latin typeface="Calibri" pitchFamily="34" charset="0"/>
                      </a:endParaRPr>
                    </a:p>
                  </a:txBody>
                  <a:tcPr marL="7620" marR="7620" marT="7620" marB="0" anchor="b"/>
                </a:tc>
              </a:tr>
            </a:tbl>
          </a:graphicData>
        </a:graphic>
      </p:graphicFrame>
      <p:sp>
        <p:nvSpPr>
          <p:cNvPr id="16" name="TextBox 15"/>
          <p:cNvSpPr txBox="1"/>
          <p:nvPr/>
        </p:nvSpPr>
        <p:spPr>
          <a:xfrm>
            <a:off x="3429000" y="7696200"/>
            <a:ext cx="3520440" cy="1061829"/>
          </a:xfrm>
          <a:prstGeom prst="rect">
            <a:avLst/>
          </a:prstGeom>
          <a:noFill/>
        </p:spPr>
        <p:txBody>
          <a:bodyPr wrap="square" rtlCol="0">
            <a:spAutoFit/>
          </a:bodyPr>
          <a:lstStyle/>
          <a:p>
            <a:r>
              <a:rPr lang="en-US" sz="900" b="1" i="1" dirty="0" smtClean="0">
                <a:latin typeface="Calibri" pitchFamily="34" charset="0"/>
              </a:rPr>
              <a:t>*Birth Rate (10-14 years old):</a:t>
            </a:r>
            <a:r>
              <a:rPr lang="en-US" sz="900" i="1" dirty="0" smtClean="0">
                <a:latin typeface="Calibri" pitchFamily="34" charset="0"/>
              </a:rPr>
              <a:t> </a:t>
            </a:r>
            <a:endParaRPr lang="en-US" sz="900" i="1" dirty="0">
              <a:latin typeface="Calibri" pitchFamily="34" charset="0"/>
            </a:endParaRPr>
          </a:p>
          <a:p>
            <a:r>
              <a:rPr lang="en-US" sz="900" i="1" dirty="0">
                <a:latin typeface="Calibri" pitchFamily="34" charset="0"/>
              </a:rPr>
              <a:t> </a:t>
            </a:r>
            <a:r>
              <a:rPr lang="en-US" sz="900" i="1" dirty="0" smtClean="0">
                <a:latin typeface="Calibri" pitchFamily="34" charset="0"/>
              </a:rPr>
              <a:t># </a:t>
            </a:r>
            <a:r>
              <a:rPr lang="en-US" sz="900" i="1" dirty="0">
                <a:latin typeface="Calibri" pitchFamily="34" charset="0"/>
              </a:rPr>
              <a:t>births to females ages 10-14 per 1,000 females ages 10-14 per </a:t>
            </a:r>
            <a:r>
              <a:rPr lang="en-US" sz="900" i="1" dirty="0" smtClean="0">
                <a:latin typeface="Calibri" pitchFamily="34" charset="0"/>
              </a:rPr>
              <a:t>year</a:t>
            </a:r>
            <a:endParaRPr lang="en-US" sz="900" i="1" dirty="0">
              <a:latin typeface="Calibri" pitchFamily="34" charset="0"/>
            </a:endParaRPr>
          </a:p>
          <a:p>
            <a:r>
              <a:rPr lang="en-US" sz="900" b="1" i="1" baseline="30000" dirty="0" smtClean="0">
                <a:latin typeface="Calibri" pitchFamily="34" charset="0"/>
              </a:rPr>
              <a:t>†</a:t>
            </a:r>
            <a:r>
              <a:rPr lang="en-US" sz="900" b="1" i="1" dirty="0" smtClean="0">
                <a:latin typeface="Calibri" pitchFamily="34" charset="0"/>
              </a:rPr>
              <a:t>Birth Rate (15-19 years old):</a:t>
            </a:r>
            <a:endParaRPr lang="en-US" sz="900" i="1" dirty="0" smtClean="0">
              <a:latin typeface="Calibri" pitchFamily="34" charset="0"/>
            </a:endParaRPr>
          </a:p>
          <a:p>
            <a:r>
              <a:rPr lang="en-US" sz="900" i="1" dirty="0" smtClean="0">
                <a:latin typeface="Calibri" pitchFamily="34" charset="0"/>
              </a:rPr>
              <a:t> # births to females ages 15-19 per 1,000 females ages 15-19 per year</a:t>
            </a:r>
          </a:p>
          <a:p>
            <a:r>
              <a:rPr lang="en-US" sz="900" b="1" i="1" baseline="30000" dirty="0" smtClean="0">
                <a:latin typeface="Calibri" pitchFamily="34" charset="0"/>
              </a:rPr>
              <a:t>‡</a:t>
            </a:r>
            <a:r>
              <a:rPr lang="en-US" sz="900" b="1" i="1" dirty="0">
                <a:latin typeface="Calibri" pitchFamily="34" charset="0"/>
              </a:rPr>
              <a:t>General Fertility Rate (GFR</a:t>
            </a:r>
            <a:r>
              <a:rPr lang="en-US" sz="900" b="1" i="1" dirty="0" smtClean="0">
                <a:latin typeface="Calibri" pitchFamily="34" charset="0"/>
              </a:rPr>
              <a:t>) (15-44 years old):</a:t>
            </a:r>
            <a:r>
              <a:rPr lang="en-US" sz="900" i="1" dirty="0" smtClean="0">
                <a:latin typeface="Calibri" pitchFamily="34" charset="0"/>
              </a:rPr>
              <a:t> </a:t>
            </a:r>
            <a:endParaRPr lang="en-US" sz="900" i="1" dirty="0">
              <a:latin typeface="Calibri" pitchFamily="34" charset="0"/>
            </a:endParaRPr>
          </a:p>
          <a:p>
            <a:r>
              <a:rPr lang="en-US" sz="900" i="1" dirty="0">
                <a:latin typeface="Calibri" pitchFamily="34" charset="0"/>
              </a:rPr>
              <a:t> </a:t>
            </a:r>
            <a:r>
              <a:rPr lang="en-US" sz="900" i="1" dirty="0" smtClean="0">
                <a:latin typeface="Calibri" pitchFamily="34" charset="0"/>
              </a:rPr>
              <a:t># </a:t>
            </a:r>
            <a:r>
              <a:rPr lang="en-US" sz="900" i="1" dirty="0">
                <a:latin typeface="Calibri" pitchFamily="34" charset="0"/>
              </a:rPr>
              <a:t>live births to females ages 15-44 per 1,000 females ages 15-44 per </a:t>
            </a:r>
            <a:r>
              <a:rPr lang="en-US" sz="900" i="1" dirty="0" smtClean="0">
                <a:latin typeface="Calibri" pitchFamily="34" charset="0"/>
              </a:rPr>
              <a:t>year</a:t>
            </a:r>
            <a:endParaRPr lang="en-US" sz="900" i="1" dirty="0">
              <a:latin typeface="Calibri" pitchFamily="34" charset="0"/>
            </a:endParaRPr>
          </a:p>
        </p:txBody>
      </p:sp>
      <p:graphicFrame>
        <p:nvGraphicFramePr>
          <p:cNvPr id="17" name="Chart 16"/>
          <p:cNvGraphicFramePr>
            <a:graphicFrameLocks/>
          </p:cNvGraphicFramePr>
          <p:nvPr>
            <p:extLst>
              <p:ext uri="{D42A27DB-BD31-4B8C-83A1-F6EECF244321}">
                <p14:modId xmlns:p14="http://schemas.microsoft.com/office/powerpoint/2010/main" val="1018395427"/>
              </p:ext>
            </p:extLst>
          </p:nvPr>
        </p:nvGraphicFramePr>
        <p:xfrm>
          <a:off x="0" y="5943600"/>
          <a:ext cx="3505200" cy="2743201"/>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4236720" y="5715000"/>
            <a:ext cx="1905000" cy="369332"/>
          </a:xfrm>
          <a:prstGeom prst="rect">
            <a:avLst/>
          </a:prstGeom>
          <a:noFill/>
          <a:ln>
            <a:solidFill>
              <a:schemeClr val="accent1"/>
            </a:solidFill>
          </a:ln>
        </p:spPr>
        <p:txBody>
          <a:bodyPr wrap="square" rtlCol="0">
            <a:spAutoFit/>
          </a:bodyPr>
          <a:lstStyle/>
          <a:p>
            <a:pPr algn="ctr"/>
            <a:r>
              <a:rPr lang="en-US" sz="900" b="1" i="1" dirty="0" smtClean="0">
                <a:latin typeface="Calibri"/>
                <a:cs typeface="Arial" pitchFamily="34" charset="0"/>
              </a:rPr>
              <a:t>Average </a:t>
            </a:r>
            <a:r>
              <a:rPr lang="en-US" sz="900" b="1" i="1" dirty="0">
                <a:latin typeface="Calibri"/>
                <a:cs typeface="Arial" pitchFamily="34" charset="0"/>
              </a:rPr>
              <a:t>Maternal Age By </a:t>
            </a:r>
            <a:r>
              <a:rPr lang="en-US" sz="900" b="1" i="1" dirty="0" smtClean="0">
                <a:latin typeface="Calibri"/>
                <a:cs typeface="Arial" pitchFamily="34" charset="0"/>
              </a:rPr>
              <a:t>Race:</a:t>
            </a:r>
            <a:endParaRPr lang="en-US" sz="900" b="1" i="1" dirty="0">
              <a:latin typeface="Calibri"/>
              <a:cs typeface="Arial" pitchFamily="34" charset="0"/>
            </a:endParaRPr>
          </a:p>
          <a:p>
            <a:r>
              <a:rPr lang="en-US" sz="900" dirty="0">
                <a:latin typeface="Calibri" pitchFamily="34" charset="0"/>
                <a:cs typeface="Arial" pitchFamily="34" charset="0"/>
              </a:rPr>
              <a:t> </a:t>
            </a:r>
            <a:r>
              <a:rPr lang="en-US" sz="900" dirty="0" smtClean="0">
                <a:latin typeface="Calibri" pitchFamily="34" charset="0"/>
                <a:cs typeface="Arial" pitchFamily="34" charset="0"/>
              </a:rPr>
              <a:t>  • </a:t>
            </a:r>
            <a:r>
              <a:rPr lang="en-US" sz="900" dirty="0">
                <a:latin typeface="Calibri" pitchFamily="34" charset="0"/>
                <a:cs typeface="Arial" pitchFamily="34" charset="0"/>
              </a:rPr>
              <a:t>AI/AN: </a:t>
            </a:r>
            <a:r>
              <a:rPr lang="en-US" sz="900" b="1" dirty="0" smtClean="0">
                <a:latin typeface="Calibri" pitchFamily="34" charset="0"/>
                <a:cs typeface="Arial" pitchFamily="34" charset="0"/>
              </a:rPr>
              <a:t>26 </a:t>
            </a:r>
            <a:r>
              <a:rPr lang="en-US" sz="900" b="1" dirty="0" err="1" smtClean="0">
                <a:latin typeface="Calibri" pitchFamily="34" charset="0"/>
                <a:cs typeface="Arial" pitchFamily="34" charset="0"/>
              </a:rPr>
              <a:t>yrs</a:t>
            </a:r>
            <a:r>
              <a:rPr lang="en-US" sz="900" dirty="0" smtClean="0">
                <a:latin typeface="Calibri" pitchFamily="34" charset="0"/>
                <a:cs typeface="Arial" pitchFamily="34" charset="0"/>
              </a:rPr>
              <a:t>        • </a:t>
            </a:r>
            <a:r>
              <a:rPr lang="en-US" sz="900" dirty="0">
                <a:latin typeface="Calibri"/>
                <a:cs typeface="Arial" pitchFamily="34" charset="0"/>
              </a:rPr>
              <a:t>NHW</a:t>
            </a:r>
            <a:r>
              <a:rPr lang="en-US" sz="900" dirty="0">
                <a:latin typeface="Calibri" pitchFamily="34" charset="0"/>
                <a:cs typeface="Arial" pitchFamily="34" charset="0"/>
              </a:rPr>
              <a:t>: </a:t>
            </a:r>
            <a:r>
              <a:rPr lang="en-US" sz="900" b="1" dirty="0" smtClean="0">
                <a:latin typeface="Calibri" pitchFamily="34" charset="0"/>
                <a:cs typeface="Arial" pitchFamily="34" charset="0"/>
              </a:rPr>
              <a:t>28 </a:t>
            </a:r>
            <a:r>
              <a:rPr lang="en-US" sz="900" b="1" dirty="0" err="1">
                <a:latin typeface="Calibri" pitchFamily="34" charset="0"/>
                <a:cs typeface="Arial" pitchFamily="34" charset="0"/>
              </a:rPr>
              <a:t>yrs</a:t>
            </a:r>
            <a:endParaRPr lang="en-US" sz="9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2667000" y="1168612"/>
            <a:ext cx="4800599" cy="2900596"/>
            <a:chOff x="688591" y="-172065"/>
            <a:chExt cx="6545928" cy="2701734"/>
          </a:xfr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p:grpSpPr>
        <p:graphicFrame>
          <p:nvGraphicFramePr>
            <p:cNvPr id="20" name="Chart 19"/>
            <p:cNvGraphicFramePr/>
            <p:nvPr>
              <p:extLst>
                <p:ext uri="{D42A27DB-BD31-4B8C-83A1-F6EECF244321}">
                  <p14:modId xmlns:p14="http://schemas.microsoft.com/office/powerpoint/2010/main" val="4216496099"/>
                </p:ext>
              </p:extLst>
            </p:nvPr>
          </p:nvGraphicFramePr>
          <p:xfrm>
            <a:off x="3182278" y="-172065"/>
            <a:ext cx="4052241" cy="2592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1" name="Chart 20"/>
            <p:cNvGraphicFramePr/>
            <p:nvPr>
              <p:extLst>
                <p:ext uri="{D42A27DB-BD31-4B8C-83A1-F6EECF244321}">
                  <p14:modId xmlns:p14="http://schemas.microsoft.com/office/powerpoint/2010/main" val="2144457498"/>
                </p:ext>
              </p:extLst>
            </p:nvPr>
          </p:nvGraphicFramePr>
          <p:xfrm>
            <a:off x="688591" y="-143555"/>
            <a:ext cx="3646682" cy="2673224"/>
          </p:xfrm>
          <a:graphic>
            <a:graphicData uri="http://schemas.openxmlformats.org/drawingml/2006/chart">
              <c:chart xmlns:c="http://schemas.openxmlformats.org/drawingml/2006/chart" xmlns:r="http://schemas.openxmlformats.org/officeDocument/2006/relationships" r:id="rId4"/>
            </a:graphicData>
          </a:graphic>
        </p:graphicFrame>
      </p:grpSp>
      <p:sp>
        <p:nvSpPr>
          <p:cNvPr id="6" name="Slide Number Placeholder 5"/>
          <p:cNvSpPr>
            <a:spLocks noGrp="1"/>
          </p:cNvSpPr>
          <p:nvPr>
            <p:ph type="sldNum" sz="quarter" idx="12"/>
          </p:nvPr>
        </p:nvSpPr>
        <p:spPr>
          <a:xfrm>
            <a:off x="4914900" y="8843433"/>
            <a:ext cx="1600200" cy="529167"/>
          </a:xfrm>
        </p:spPr>
        <p:txBody>
          <a:bodyPr/>
          <a:lstStyle/>
          <a:p>
            <a:pPr>
              <a:defRPr/>
            </a:pPr>
            <a:fld id="{58307025-AA6F-441B-B69E-A8C8B558FF38}" type="slidenum">
              <a:rPr lang="en-US" i="1" smtClean="0"/>
              <a:pPr>
                <a:defRPr/>
              </a:pPr>
              <a:t>2</a:t>
            </a:fld>
            <a:endParaRPr lang="en-US" i="1" dirty="0"/>
          </a:p>
        </p:txBody>
      </p:sp>
      <p:sp>
        <p:nvSpPr>
          <p:cNvPr id="17" name="Footer Placeholder 4"/>
          <p:cNvSpPr>
            <a:spLocks noGrp="1"/>
          </p:cNvSpPr>
          <p:nvPr>
            <p:ph type="ftr" sz="quarter" idx="10"/>
          </p:nvPr>
        </p:nvSpPr>
        <p:spPr>
          <a:xfrm>
            <a:off x="2000250" y="8843433"/>
            <a:ext cx="3105150" cy="529167"/>
          </a:xfrm>
        </p:spPr>
        <p:txBody>
          <a:bodyPr/>
          <a:lstStyle/>
          <a:p>
            <a:pPr>
              <a:defRPr/>
            </a:pPr>
            <a:r>
              <a:rPr lang="en-US" i="1" dirty="0" smtClean="0"/>
              <a:t>Northwest Portland Area Indian Health Board</a:t>
            </a:r>
            <a:endParaRPr lang="en-US" i="1" dirty="0"/>
          </a:p>
        </p:txBody>
      </p:sp>
      <p:sp>
        <p:nvSpPr>
          <p:cNvPr id="4" name="TextBox 3"/>
          <p:cNvSpPr txBox="1"/>
          <p:nvPr/>
        </p:nvSpPr>
        <p:spPr>
          <a:xfrm>
            <a:off x="3096260" y="1199221"/>
            <a:ext cx="3484880" cy="338554"/>
          </a:xfrm>
          <a:prstGeom prst="rect">
            <a:avLst/>
          </a:prstGeom>
          <a:noFill/>
        </p:spPr>
        <p:txBody>
          <a:bodyPr wrap="square" rtlCol="0">
            <a:spAutoFit/>
          </a:bodyPr>
          <a:lstStyle/>
          <a:p>
            <a:pPr algn="ctr"/>
            <a:r>
              <a:rPr lang="en-US" sz="1600" b="1" dirty="0" smtClean="0">
                <a:latin typeface="Calibri" pitchFamily="34" charset="0"/>
                <a:cs typeface="Arial" pitchFamily="34" charset="0"/>
              </a:rPr>
              <a:t>Trimester Entered Prenatal Care</a:t>
            </a:r>
            <a:endParaRPr lang="en-US" sz="1600" b="1" dirty="0">
              <a:latin typeface="Calibri" pitchFamily="34" charset="0"/>
              <a:cs typeface="Arial"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015551312"/>
              </p:ext>
            </p:extLst>
          </p:nvPr>
        </p:nvGraphicFramePr>
        <p:xfrm>
          <a:off x="0" y="1199221"/>
          <a:ext cx="2743200" cy="2610778"/>
        </p:xfrm>
        <a:graphic>
          <a:graphicData uri="http://schemas.openxmlformats.org/drawingml/2006/table">
            <a:tbl>
              <a:tblPr>
                <a:tableStyleId>{5C22544A-7EE6-4342-B048-85BDC9FD1C3A}</a:tableStyleId>
              </a:tblPr>
              <a:tblGrid>
                <a:gridCol w="1787404"/>
                <a:gridCol w="498596"/>
                <a:gridCol w="457200"/>
              </a:tblGrid>
              <a:tr h="229749">
                <a:tc gridSpan="3">
                  <a:txBody>
                    <a:bodyPr/>
                    <a:lstStyle/>
                    <a:p>
                      <a:pPr algn="ctr" fontAlgn="b"/>
                      <a:r>
                        <a:rPr lang="en-US" sz="1200" b="1" u="none" strike="noStrike" dirty="0" smtClean="0">
                          <a:effectLst/>
                          <a:latin typeface="Calibri" pitchFamily="34" charset="0"/>
                          <a:cs typeface="Arial" pitchFamily="34" charset="0"/>
                        </a:rPr>
                        <a:t>Characteristics </a:t>
                      </a:r>
                      <a:r>
                        <a:rPr lang="en-US" sz="1200" b="1" u="none" strike="noStrike" dirty="0">
                          <a:effectLst/>
                          <a:latin typeface="Calibri" pitchFamily="34" charset="0"/>
                          <a:cs typeface="Arial" pitchFamily="34" charset="0"/>
                        </a:rPr>
                        <a:t>of Pregnancies</a:t>
                      </a:r>
                      <a:endParaRPr lang="en-US" sz="12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59496">
                <a:tc>
                  <a:txBody>
                    <a:bodyPr/>
                    <a:lstStyle/>
                    <a:p>
                      <a:pPr algn="ctr" fontAlgn="b"/>
                      <a:r>
                        <a:rPr lang="en-US" sz="1000" b="1" u="none" strike="noStrike" dirty="0">
                          <a:effectLst/>
                          <a:latin typeface="Calibri" pitchFamily="34" charset="0"/>
                          <a:cs typeface="Arial" pitchFamily="34" charset="0"/>
                        </a:rPr>
                        <a:t> </a:t>
                      </a:r>
                      <a:endParaRPr lang="en-US" sz="10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cs typeface="Arial" pitchFamily="34" charset="0"/>
                        </a:rPr>
                        <a:t>AI/AN</a:t>
                      </a:r>
                      <a:endParaRPr lang="en-US" sz="10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cs typeface="Arial" pitchFamily="34" charset="0"/>
                        </a:rPr>
                        <a:t>NHW</a:t>
                      </a:r>
                      <a:endParaRPr lang="en-US" sz="10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r>
              <a:tr h="259496">
                <a:tc>
                  <a:txBody>
                    <a:bodyPr/>
                    <a:lstStyle/>
                    <a:p>
                      <a:pPr algn="l" fontAlgn="b"/>
                      <a:r>
                        <a:rPr lang="en-US" sz="1000" b="1" u="none" strike="noStrike" dirty="0" smtClean="0">
                          <a:effectLst/>
                          <a:latin typeface="Calibri" pitchFamily="34" charset="0"/>
                          <a:cs typeface="Arial" pitchFamily="34" charset="0"/>
                        </a:rPr>
                        <a:t> Gestational </a:t>
                      </a:r>
                      <a:r>
                        <a:rPr lang="en-US" sz="1000" b="1" u="none" strike="noStrike" dirty="0">
                          <a:effectLst/>
                          <a:latin typeface="Calibri" pitchFamily="34" charset="0"/>
                          <a:cs typeface="Arial" pitchFamily="34" charset="0"/>
                        </a:rPr>
                        <a:t>Diabetes</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5.5%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a:effectLst/>
                          <a:latin typeface="Calibri" pitchFamily="34" charset="0"/>
                          <a:cs typeface="Arial" pitchFamily="34" charset="0"/>
                        </a:rPr>
                        <a:t>4.5%</a:t>
                      </a:r>
                      <a:endParaRPr lang="en-US" sz="1000" b="0" i="0" u="none" strike="noStrike">
                        <a:solidFill>
                          <a:srgbClr val="000000"/>
                        </a:solidFill>
                        <a:effectLst/>
                        <a:latin typeface="Calibri" pitchFamily="34" charset="0"/>
                        <a:cs typeface="Arial" pitchFamily="34" charset="0"/>
                      </a:endParaRPr>
                    </a:p>
                  </a:txBody>
                  <a:tcPr marL="7620" marR="7620" marT="7620" marB="0" anchor="b"/>
                </a:tc>
              </a:tr>
              <a:tr h="259496">
                <a:tc>
                  <a:txBody>
                    <a:bodyPr/>
                    <a:lstStyle/>
                    <a:p>
                      <a:pPr algn="l" fontAlgn="b"/>
                      <a:r>
                        <a:rPr lang="en-US" sz="1000" b="1" u="none" strike="noStrike" dirty="0" smtClean="0">
                          <a:effectLst/>
                          <a:latin typeface="Calibri" pitchFamily="34" charset="0"/>
                          <a:cs typeface="Arial" pitchFamily="34" charset="0"/>
                        </a:rPr>
                        <a:t> Gestational </a:t>
                      </a:r>
                      <a:r>
                        <a:rPr lang="en-US" sz="1000" b="1" u="none" strike="noStrike" dirty="0">
                          <a:effectLst/>
                          <a:latin typeface="Calibri" pitchFamily="34" charset="0"/>
                          <a:cs typeface="Arial" pitchFamily="34" charset="0"/>
                        </a:rPr>
                        <a:t>Hypertension</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6.4%</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5.3%</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397219">
                <a:tc>
                  <a:txBody>
                    <a:bodyPr/>
                    <a:lstStyle/>
                    <a:p>
                      <a:pPr algn="l" fontAlgn="b"/>
                      <a:r>
                        <a:rPr lang="en-US" sz="1000" b="1" u="none" strike="noStrike" dirty="0" smtClean="0">
                          <a:effectLst/>
                          <a:latin typeface="Calibri" pitchFamily="34" charset="0"/>
                          <a:cs typeface="Arial" pitchFamily="34" charset="0"/>
                        </a:rPr>
                        <a:t> Any Smoking During </a:t>
                      </a:r>
                    </a:p>
                    <a:p>
                      <a:pPr algn="l" fontAlgn="b"/>
                      <a:r>
                        <a:rPr lang="en-US" sz="1000" b="1" u="none" strike="noStrike" dirty="0" smtClean="0">
                          <a:effectLst/>
                          <a:latin typeface="Calibri" pitchFamily="34" charset="0"/>
                          <a:cs typeface="Arial" pitchFamily="34" charset="0"/>
                        </a:rPr>
                        <a:t> Pregnancy</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25.5%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16.4%</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510752">
                <a:tc>
                  <a:txBody>
                    <a:bodyPr/>
                    <a:lstStyle/>
                    <a:p>
                      <a:pPr algn="l" fontAlgn="b"/>
                      <a:r>
                        <a:rPr lang="en-US" sz="1000" b="1" u="none" strike="noStrike" dirty="0" smtClean="0">
                          <a:effectLst/>
                          <a:latin typeface="Calibri" pitchFamily="34" charset="0"/>
                          <a:cs typeface="Arial" pitchFamily="34" charset="0"/>
                        </a:rPr>
                        <a:t> Mothers </a:t>
                      </a:r>
                      <a:r>
                        <a:rPr lang="en-US" sz="1000" b="1" u="none" strike="noStrike" dirty="0">
                          <a:effectLst/>
                          <a:latin typeface="Calibri" pitchFamily="34" charset="0"/>
                          <a:cs typeface="Arial" pitchFamily="34" charset="0"/>
                        </a:rPr>
                        <a:t>With </a:t>
                      </a:r>
                      <a:r>
                        <a:rPr lang="en-US" sz="1000" b="1" u="none" strike="noStrike" dirty="0" smtClean="0">
                          <a:effectLst/>
                          <a:latin typeface="Calibri" pitchFamily="34" charset="0"/>
                          <a:cs typeface="Arial" pitchFamily="34" charset="0"/>
                        </a:rPr>
                        <a:t>STIs</a:t>
                      </a:r>
                      <a:r>
                        <a:rPr lang="en-US" sz="1000" b="1" u="none" strike="noStrike" baseline="0" dirty="0" smtClean="0">
                          <a:effectLst/>
                          <a:latin typeface="Calibri" pitchFamily="34" charset="0"/>
                          <a:cs typeface="Arial" pitchFamily="34" charset="0"/>
                        </a:rPr>
                        <a:t> </a:t>
                      </a:r>
                      <a:r>
                        <a:rPr lang="en-US" sz="1000" b="0" u="none" strike="noStrike" baseline="0" dirty="0" smtClean="0">
                          <a:effectLst/>
                          <a:latin typeface="Calibri" pitchFamily="34" charset="0"/>
                          <a:cs typeface="Arial" pitchFamily="34" charset="0"/>
                        </a:rPr>
                        <a:t>(includes</a:t>
                      </a:r>
                    </a:p>
                    <a:p>
                      <a:pPr algn="l" fontAlgn="b"/>
                      <a:r>
                        <a:rPr lang="en-US" sz="1000" b="0" u="none" strike="noStrike" baseline="0" dirty="0" smtClean="0">
                          <a:effectLst/>
                          <a:latin typeface="Calibri" pitchFamily="34" charset="0"/>
                          <a:cs typeface="Arial" pitchFamily="34" charset="0"/>
                        </a:rPr>
                        <a:t> chlamydia, syphilis, gonorrhea,</a:t>
                      </a:r>
                    </a:p>
                    <a:p>
                      <a:pPr algn="l" fontAlgn="b"/>
                      <a:r>
                        <a:rPr lang="en-US" sz="1000" b="0" u="none" strike="noStrike" baseline="0" dirty="0" smtClean="0">
                          <a:effectLst/>
                          <a:latin typeface="Calibri" pitchFamily="34" charset="0"/>
                          <a:cs typeface="Arial" pitchFamily="34" charset="0"/>
                        </a:rPr>
                        <a:t> hepatitis B, hepatitis C, and HSV)</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a:effectLst/>
                          <a:latin typeface="Calibri" pitchFamily="34" charset="0"/>
                          <a:cs typeface="Arial" pitchFamily="34" charset="0"/>
                        </a:rPr>
                        <a:t>7.3%</a:t>
                      </a:r>
                      <a:endParaRPr lang="en-US" sz="1000" b="0" i="0" u="none" strike="noStrike">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5.0%</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59496">
                <a:tc>
                  <a:txBody>
                    <a:bodyPr/>
                    <a:lstStyle/>
                    <a:p>
                      <a:pPr algn="l" fontAlgn="b"/>
                      <a:r>
                        <a:rPr lang="en-US" sz="1000" b="1" u="none" strike="noStrike" dirty="0" smtClean="0">
                          <a:effectLst/>
                          <a:latin typeface="Calibri" pitchFamily="34" charset="0"/>
                          <a:cs typeface="Arial" pitchFamily="34" charset="0"/>
                        </a:rPr>
                        <a:t> Mother </a:t>
                      </a:r>
                      <a:r>
                        <a:rPr lang="en-US" sz="1000" b="1" u="none" strike="noStrike" dirty="0">
                          <a:effectLst/>
                          <a:latin typeface="Calibri" pitchFamily="34" charset="0"/>
                          <a:cs typeface="Arial" pitchFamily="34" charset="0"/>
                        </a:rPr>
                        <a:t>Tested for HIV</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 </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 </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6180">
                <a:tc>
                  <a:txBody>
                    <a:bodyPr/>
                    <a:lstStyle/>
                    <a:p>
                      <a:pPr algn="l" fontAlgn="b"/>
                      <a:r>
                        <a:rPr lang="en-US" sz="1000" u="none" strike="noStrike" dirty="0">
                          <a:effectLst/>
                          <a:latin typeface="Calibri" pitchFamily="34" charset="0"/>
                          <a:cs typeface="Arial" pitchFamily="34" charset="0"/>
                        </a:rPr>
                        <a:t>Yes</a:t>
                      </a:r>
                      <a:endParaRPr lang="en-US" sz="1000" b="0" i="0" u="none" strike="noStrike" dirty="0">
                        <a:solidFill>
                          <a:srgbClr val="000000"/>
                        </a:solidFill>
                        <a:effectLst/>
                        <a:latin typeface="Calibri" pitchFamily="34" charset="0"/>
                        <a:cs typeface="Arial" pitchFamily="34" charset="0"/>
                      </a:endParaRPr>
                    </a:p>
                  </a:txBody>
                  <a:tcPr marL="182880" marR="7620" marT="7620" marB="0" anchor="b"/>
                </a:tc>
                <a:tc>
                  <a:txBody>
                    <a:bodyPr/>
                    <a:lstStyle/>
                    <a:p>
                      <a:pPr algn="ctr" fontAlgn="b"/>
                      <a:r>
                        <a:rPr lang="en-US" sz="1000" u="none" strike="noStrike" dirty="0">
                          <a:effectLst/>
                          <a:latin typeface="Calibri" pitchFamily="34" charset="0"/>
                          <a:cs typeface="Arial" pitchFamily="34" charset="0"/>
                        </a:rPr>
                        <a:t>94.9%</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92.7%</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18894">
                <a:tc>
                  <a:txBody>
                    <a:bodyPr/>
                    <a:lstStyle/>
                    <a:p>
                      <a:pPr algn="l" fontAlgn="b"/>
                      <a:r>
                        <a:rPr lang="en-US" sz="1000" u="none" strike="noStrike" dirty="0">
                          <a:effectLst/>
                          <a:latin typeface="Calibri" pitchFamily="34" charset="0"/>
                          <a:cs typeface="Arial" pitchFamily="34" charset="0"/>
                        </a:rPr>
                        <a:t>No</a:t>
                      </a:r>
                      <a:endParaRPr lang="en-US" sz="1000" b="0" i="0" u="none" strike="noStrike" dirty="0">
                        <a:solidFill>
                          <a:srgbClr val="000000"/>
                        </a:solidFill>
                        <a:effectLst/>
                        <a:latin typeface="Calibri" pitchFamily="34" charset="0"/>
                        <a:cs typeface="Arial" pitchFamily="34" charset="0"/>
                      </a:endParaRPr>
                    </a:p>
                  </a:txBody>
                  <a:tcPr marL="182880" marR="7620" marT="7620" marB="0" anchor="b"/>
                </a:tc>
                <a:tc>
                  <a:txBody>
                    <a:bodyPr/>
                    <a:lstStyle/>
                    <a:p>
                      <a:pPr algn="ctr" fontAlgn="b"/>
                      <a:r>
                        <a:rPr lang="en-US" sz="1000" u="none" strike="noStrike" dirty="0">
                          <a:effectLst/>
                          <a:latin typeface="Calibri" pitchFamily="34" charset="0"/>
                          <a:cs typeface="Arial" pitchFamily="34" charset="0"/>
                        </a:rPr>
                        <a:t>5.1%</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7.4%</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bl>
          </a:graphicData>
        </a:graphic>
      </p:graphicFrame>
      <p:graphicFrame>
        <p:nvGraphicFramePr>
          <p:cNvPr id="16" name="Chart 15"/>
          <p:cNvGraphicFramePr>
            <a:graphicFrameLocks/>
          </p:cNvGraphicFramePr>
          <p:nvPr>
            <p:extLst>
              <p:ext uri="{D42A27DB-BD31-4B8C-83A1-F6EECF244321}">
                <p14:modId xmlns:p14="http://schemas.microsoft.com/office/powerpoint/2010/main" val="590955864"/>
              </p:ext>
            </p:extLst>
          </p:nvPr>
        </p:nvGraphicFramePr>
        <p:xfrm>
          <a:off x="3037840" y="3810000"/>
          <a:ext cx="3820160" cy="2812965"/>
        </p:xfrm>
        <a:graphic>
          <a:graphicData uri="http://schemas.openxmlformats.org/drawingml/2006/chart">
            <c:chart xmlns:c="http://schemas.openxmlformats.org/drawingml/2006/chart" xmlns:r="http://schemas.openxmlformats.org/officeDocument/2006/relationships" r:id="rId5"/>
          </a:graphicData>
        </a:graphic>
      </p:graphicFrame>
      <p:sp>
        <p:nvSpPr>
          <p:cNvPr id="23" name="Text Box 2"/>
          <p:cNvSpPr txBox="1">
            <a:spLocks noChangeArrowheads="1"/>
          </p:cNvSpPr>
          <p:nvPr/>
        </p:nvSpPr>
        <p:spPr bwMode="auto">
          <a:xfrm>
            <a:off x="-60960" y="701040"/>
            <a:ext cx="70104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400" b="1" dirty="0" smtClean="0">
                <a:solidFill>
                  <a:schemeClr val="bg1"/>
                </a:solidFill>
                <a:latin typeface="Calibri" pitchFamily="34" charset="0"/>
              </a:rPr>
              <a:t>Characteristics of Pregnancies &amp; Births</a:t>
            </a:r>
            <a:endParaRPr lang="en-US" dirty="0" smtClean="0">
              <a:solidFill>
                <a:schemeClr val="bg1"/>
              </a:solidFill>
              <a:latin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645115063"/>
              </p:ext>
            </p:extLst>
          </p:nvPr>
        </p:nvGraphicFramePr>
        <p:xfrm>
          <a:off x="0" y="3980494"/>
          <a:ext cx="2895599" cy="3779312"/>
        </p:xfrm>
        <a:graphic>
          <a:graphicData uri="http://schemas.openxmlformats.org/drawingml/2006/table">
            <a:tbl>
              <a:tblPr>
                <a:tableStyleId>{5C22544A-7EE6-4342-B048-85BDC9FD1C3A}</a:tableStyleId>
              </a:tblPr>
              <a:tblGrid>
                <a:gridCol w="1840359"/>
                <a:gridCol w="559596"/>
                <a:gridCol w="495644"/>
              </a:tblGrid>
              <a:tr h="153877">
                <a:tc gridSpan="3">
                  <a:txBody>
                    <a:bodyPr/>
                    <a:lstStyle/>
                    <a:p>
                      <a:pPr algn="ctr" fontAlgn="b"/>
                      <a:r>
                        <a:rPr lang="en-US" sz="1200" b="1" u="none" strike="noStrike" dirty="0">
                          <a:effectLst/>
                          <a:latin typeface="Calibri" pitchFamily="34" charset="0"/>
                        </a:rPr>
                        <a:t>Characteristics of Births</a:t>
                      </a:r>
                      <a:endParaRPr lang="en-US" sz="12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34028">
                <a:tc>
                  <a:txBody>
                    <a:bodyPr/>
                    <a:lstStyle/>
                    <a:p>
                      <a:pPr algn="ctr" fontAlgn="b"/>
                      <a:r>
                        <a:rPr lang="en-US" sz="1000" b="1" u="none" strike="noStrike" dirty="0">
                          <a:effectLst/>
                          <a:latin typeface="Calibri" pitchFamily="34" charset="0"/>
                        </a:rPr>
                        <a:t> </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AI/AN</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NHW</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r>
              <a:tr h="234028">
                <a:tc>
                  <a:txBody>
                    <a:bodyPr/>
                    <a:lstStyle/>
                    <a:p>
                      <a:pPr algn="l" fontAlgn="b"/>
                      <a:r>
                        <a:rPr lang="en-US" sz="1000" b="1" u="none" strike="noStrike" dirty="0" smtClean="0">
                          <a:effectLst/>
                          <a:latin typeface="Calibri" pitchFamily="34" charset="0"/>
                        </a:rPr>
                        <a:t> Gestational </a:t>
                      </a:r>
                      <a:r>
                        <a:rPr lang="en-US" sz="1000" b="1" u="none" strike="noStrike" dirty="0">
                          <a:effectLst/>
                          <a:latin typeface="Calibri" pitchFamily="34" charset="0"/>
                        </a:rPr>
                        <a:t>Age</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l"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c>
                  <a:txBody>
                    <a:bodyPr/>
                    <a:lstStyle/>
                    <a:p>
                      <a:pPr algn="l"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Preterm (&lt;37 </a:t>
                      </a:r>
                      <a:r>
                        <a:rPr lang="en-US" sz="1000" u="none" strike="noStrike" dirty="0" err="1">
                          <a:effectLst/>
                          <a:latin typeface="Calibri" pitchFamily="34" charset="0"/>
                        </a:rPr>
                        <a:t>wks</a:t>
                      </a:r>
                      <a:r>
                        <a:rPr lang="en-US" sz="1000" u="none" strike="noStrike" dirty="0">
                          <a:effectLst/>
                          <a:latin typeface="Calibri" pitchFamily="34" charset="0"/>
                        </a:rPr>
                        <a:t>)</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9.5%</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7.9%</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Term (≥37 </a:t>
                      </a:r>
                      <a:r>
                        <a:rPr lang="en-US" sz="1000" u="none" strike="noStrike" dirty="0" err="1">
                          <a:effectLst/>
                          <a:latin typeface="Calibri" pitchFamily="34" charset="0"/>
                        </a:rPr>
                        <a:t>wks</a:t>
                      </a:r>
                      <a:r>
                        <a:rPr lang="en-US" sz="1000" u="none" strike="noStrike" dirty="0">
                          <a:effectLst/>
                          <a:latin typeface="Calibri" pitchFamily="34" charset="0"/>
                        </a:rPr>
                        <a:t>)</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90.5%</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92.1%</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b"/>
                      <a:r>
                        <a:rPr lang="en-US" sz="1000" b="1" u="none" strike="noStrike" dirty="0" smtClean="0">
                          <a:effectLst/>
                          <a:latin typeface="Calibri" pitchFamily="34" charset="0"/>
                        </a:rPr>
                        <a:t> Method </a:t>
                      </a:r>
                      <a:r>
                        <a:rPr lang="en-US" sz="1000" b="1" u="none" strike="noStrike" dirty="0">
                          <a:effectLst/>
                          <a:latin typeface="Calibri" pitchFamily="34" charset="0"/>
                        </a:rPr>
                        <a:t>of Delivery</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ctr"/>
                      <a:r>
                        <a:rPr lang="en-US" sz="1000" u="none" strike="noStrike" dirty="0">
                          <a:effectLst/>
                          <a:latin typeface="Calibri" pitchFamily="34" charset="0"/>
                        </a:rPr>
                        <a:t>Vaginal</a:t>
                      </a:r>
                      <a:endParaRPr lang="en-US" sz="1000" b="0" i="0" u="none" strike="noStrike" dirty="0">
                        <a:solidFill>
                          <a:srgbClr val="000000"/>
                        </a:solidFill>
                        <a:effectLst/>
                        <a:latin typeface="Calibri" pitchFamily="34" charset="0"/>
                      </a:endParaRPr>
                    </a:p>
                  </a:txBody>
                  <a:tcPr marL="182880" marR="7620" marT="7620" marB="0" anchor="ctr"/>
                </a:tc>
                <a:tc>
                  <a:txBody>
                    <a:bodyPr/>
                    <a:lstStyle/>
                    <a:p>
                      <a:pPr algn="ctr" fontAlgn="b"/>
                      <a:r>
                        <a:rPr lang="en-US" sz="1000" u="none" strike="noStrike" dirty="0">
                          <a:effectLst/>
                          <a:latin typeface="Calibri" pitchFamily="34" charset="0"/>
                        </a:rPr>
                        <a:t>69.6%</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70.9%</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ctr"/>
                      <a:r>
                        <a:rPr lang="en-US" sz="1000" u="none" strike="noStrike" dirty="0">
                          <a:effectLst/>
                          <a:latin typeface="Calibri" pitchFamily="34" charset="0"/>
                        </a:rPr>
                        <a:t>Cesarean</a:t>
                      </a:r>
                      <a:endParaRPr lang="en-US" sz="1000" b="0" i="0" u="none" strike="noStrike" dirty="0">
                        <a:solidFill>
                          <a:srgbClr val="000000"/>
                        </a:solidFill>
                        <a:effectLst/>
                        <a:latin typeface="Calibri" pitchFamily="34" charset="0"/>
                      </a:endParaRPr>
                    </a:p>
                  </a:txBody>
                  <a:tcPr marL="182880" marR="7620" marT="7620" marB="0" anchor="ctr"/>
                </a:tc>
                <a:tc>
                  <a:txBody>
                    <a:bodyPr/>
                    <a:lstStyle/>
                    <a:p>
                      <a:pPr algn="ctr" fontAlgn="b"/>
                      <a:r>
                        <a:rPr lang="en-US" sz="1000" u="none" strike="noStrike" dirty="0">
                          <a:effectLst/>
                          <a:latin typeface="Calibri" pitchFamily="34" charset="0"/>
                        </a:rPr>
                        <a:t>30.4%</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29.1%</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b="1" u="none" strike="noStrike" dirty="0" smtClean="0">
                          <a:effectLst/>
                          <a:latin typeface="Calibri" pitchFamily="34" charset="0"/>
                        </a:rPr>
                        <a:t> Birth</a:t>
                      </a:r>
                      <a:r>
                        <a:rPr lang="en-US" sz="1000" b="1" u="none" strike="noStrike" baseline="0" dirty="0" smtClean="0">
                          <a:effectLst/>
                          <a:latin typeface="Calibri" pitchFamily="34" charset="0"/>
                        </a:rPr>
                        <a:t> W</a:t>
                      </a:r>
                      <a:r>
                        <a:rPr lang="en-US" sz="1000" b="1" u="none" strike="noStrike" dirty="0" smtClean="0">
                          <a:effectLst/>
                          <a:latin typeface="Calibri" pitchFamily="34" charset="0"/>
                        </a:rPr>
                        <a:t>eight</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Low (&lt;2500 g)</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7.2%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6.1%</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Normal (2500 to &lt;4000 g)</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81.9%</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82.6%</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High (≥4000 g)</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10.9%</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11.3%</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b"/>
                      <a:r>
                        <a:rPr lang="en-US" sz="1000" b="1" u="none" strike="noStrike" dirty="0" smtClean="0">
                          <a:effectLst/>
                          <a:latin typeface="Calibri" pitchFamily="34" charset="0"/>
                        </a:rPr>
                        <a:t> Neonatal </a:t>
                      </a:r>
                      <a:r>
                        <a:rPr lang="en-US" sz="1000" b="1" u="none" strike="noStrike" dirty="0">
                          <a:effectLst/>
                          <a:latin typeface="Calibri" pitchFamily="34" charset="0"/>
                        </a:rPr>
                        <a:t>Care (NICU Admission)</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8.5%</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6.9%</a:t>
                      </a:r>
                      <a:endParaRPr lang="en-US" sz="1000" b="0" i="0" u="none" strike="noStrike">
                        <a:solidFill>
                          <a:srgbClr val="000000"/>
                        </a:solidFill>
                        <a:effectLst/>
                        <a:latin typeface="Calibri" pitchFamily="34" charset="0"/>
                      </a:endParaRPr>
                    </a:p>
                  </a:txBody>
                  <a:tcPr marL="7620" marR="7620" marT="7620" marB="0" anchor="b"/>
                </a:tc>
              </a:tr>
              <a:tr h="234028">
                <a:tc>
                  <a:txBody>
                    <a:bodyPr/>
                    <a:lstStyle/>
                    <a:p>
                      <a:pPr algn="l" fontAlgn="b"/>
                      <a:r>
                        <a:rPr lang="en-US" sz="1000" b="1" u="none" strike="noStrike" dirty="0" smtClean="0">
                          <a:effectLst/>
                          <a:latin typeface="Calibri" pitchFamily="34" charset="0"/>
                        </a:rPr>
                        <a:t> Breastfeeding when</a:t>
                      </a:r>
                      <a:r>
                        <a:rPr lang="en-US" sz="1000" b="1" u="none" strike="noStrike" baseline="0" dirty="0" smtClean="0">
                          <a:effectLst/>
                          <a:latin typeface="Calibri" pitchFamily="34" charset="0"/>
                        </a:rPr>
                        <a:t> leave</a:t>
                      </a:r>
                    </a:p>
                    <a:p>
                      <a:pPr algn="l" fontAlgn="b"/>
                      <a:r>
                        <a:rPr lang="en-US" sz="1000" b="1" u="none" strike="noStrike" baseline="0" dirty="0" smtClean="0">
                          <a:effectLst/>
                          <a:latin typeface="Calibri" pitchFamily="34" charset="0"/>
                        </a:rPr>
                        <a:t> hospital</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Yes</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a:effectLst/>
                          <a:latin typeface="Calibri" pitchFamily="34" charset="0"/>
                        </a:rPr>
                        <a:t>88.7%</a:t>
                      </a:r>
                      <a:endParaRPr lang="en-US" sz="1000" b="0" i="0" u="none" strike="noStrike">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91.9%</a:t>
                      </a:r>
                      <a:endParaRPr lang="en-US" sz="1000" b="0" i="0" u="none" strike="noStrike" dirty="0">
                        <a:solidFill>
                          <a:srgbClr val="000000"/>
                        </a:solidFill>
                        <a:effectLst/>
                        <a:latin typeface="Calibri" pitchFamily="34" charset="0"/>
                      </a:endParaRPr>
                    </a:p>
                  </a:txBody>
                  <a:tcPr marL="7620" marR="7620" marT="7620" marB="0" anchor="b"/>
                </a:tc>
              </a:tr>
              <a:tr h="234028">
                <a:tc>
                  <a:txBody>
                    <a:bodyPr/>
                    <a:lstStyle/>
                    <a:p>
                      <a:pPr algn="l" fontAlgn="b"/>
                      <a:r>
                        <a:rPr lang="en-US" sz="1000" u="none" strike="noStrike" dirty="0">
                          <a:effectLst/>
                          <a:latin typeface="Calibri" pitchFamily="34" charset="0"/>
                        </a:rPr>
                        <a:t>No</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11.3%</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8.1%</a:t>
                      </a:r>
                      <a:endParaRPr lang="en-US" sz="1000" b="0" i="0" u="none" strike="noStrike" dirty="0">
                        <a:solidFill>
                          <a:srgbClr val="000000"/>
                        </a:solidFill>
                        <a:effectLst/>
                        <a:latin typeface="Calibri" pitchFamily="34" charset="0"/>
                      </a:endParaRPr>
                    </a:p>
                  </a:txBody>
                  <a:tcPr marL="7620" marR="7620" marT="7620" marB="0" anchor="b"/>
                </a:tc>
              </a:tr>
            </a:tbl>
          </a:graphicData>
        </a:graphic>
      </p:graphicFrame>
      <p:sp>
        <p:nvSpPr>
          <p:cNvPr id="14" name="TextBox 13"/>
          <p:cNvSpPr txBox="1"/>
          <p:nvPr/>
        </p:nvSpPr>
        <p:spPr>
          <a:xfrm>
            <a:off x="3081020" y="7086600"/>
            <a:ext cx="3733800" cy="1384995"/>
          </a:xfrm>
          <a:prstGeom prst="rect">
            <a:avLst/>
          </a:prstGeom>
          <a:noFill/>
        </p:spPr>
        <p:txBody>
          <a:bodyPr wrap="square" rtlCol="0">
            <a:spAutoFit/>
          </a:bodyPr>
          <a:lstStyle/>
          <a:p>
            <a:r>
              <a:rPr lang="en-US" sz="1200" b="1" u="sng" dirty="0" smtClean="0">
                <a:solidFill>
                  <a:schemeClr val="accent1"/>
                </a:solidFill>
                <a:latin typeface="Calibri" pitchFamily="34" charset="0"/>
                <a:cs typeface="Arial" pitchFamily="34" charset="0"/>
              </a:rPr>
              <a:t>For more information please contact:</a:t>
            </a:r>
          </a:p>
          <a:p>
            <a:r>
              <a:rPr lang="en-US" sz="1200" dirty="0" smtClean="0">
                <a:solidFill>
                  <a:schemeClr val="accent1"/>
                </a:solidFill>
                <a:latin typeface="Calibri" pitchFamily="34" charset="0"/>
                <a:cs typeface="Arial" pitchFamily="34" charset="0"/>
              </a:rPr>
              <a:t>Suzanne Zane, DVM</a:t>
            </a:r>
          </a:p>
          <a:p>
            <a:r>
              <a:rPr lang="en-US" sz="1200" dirty="0" smtClean="0">
                <a:solidFill>
                  <a:schemeClr val="accent1"/>
                </a:solidFill>
                <a:latin typeface="Calibri" pitchFamily="34" charset="0"/>
                <a:cs typeface="Arial" pitchFamily="34" charset="0"/>
              </a:rPr>
              <a:t>Maternal and Child Health Epidemiologist</a:t>
            </a:r>
          </a:p>
          <a:p>
            <a:r>
              <a:rPr lang="en-US" sz="1200" b="1" i="1" dirty="0" smtClean="0">
                <a:solidFill>
                  <a:schemeClr val="accent1"/>
                </a:solidFill>
                <a:latin typeface="Calibri" pitchFamily="34" charset="0"/>
                <a:cs typeface="Arial" pitchFamily="34" charset="0"/>
              </a:rPr>
              <a:t>Phone: </a:t>
            </a:r>
            <a:r>
              <a:rPr lang="en-US" sz="1200" dirty="0" smtClean="0">
                <a:solidFill>
                  <a:schemeClr val="accent1"/>
                </a:solidFill>
                <a:latin typeface="Calibri" pitchFamily="34" charset="0"/>
                <a:cs typeface="Arial" pitchFamily="34" charset="0"/>
              </a:rPr>
              <a:t>503-416-3293</a:t>
            </a:r>
          </a:p>
          <a:p>
            <a:r>
              <a:rPr lang="en-US" sz="1200" b="1" i="1" dirty="0" smtClean="0">
                <a:solidFill>
                  <a:schemeClr val="accent1"/>
                </a:solidFill>
                <a:latin typeface="Calibri" pitchFamily="34" charset="0"/>
                <a:cs typeface="Arial" pitchFamily="34" charset="0"/>
              </a:rPr>
              <a:t>E-mail: </a:t>
            </a:r>
            <a:r>
              <a:rPr lang="en-US" sz="1200" dirty="0" smtClean="0">
                <a:solidFill>
                  <a:schemeClr val="accent1"/>
                </a:solidFill>
                <a:latin typeface="Calibri" pitchFamily="34" charset="0"/>
                <a:cs typeface="Arial" pitchFamily="34" charset="0"/>
              </a:rPr>
              <a:t>szane@npaihb.org</a:t>
            </a:r>
          </a:p>
          <a:p>
            <a:r>
              <a:rPr lang="en-US" sz="1200" b="1" i="1" dirty="0">
                <a:solidFill>
                  <a:schemeClr val="accent1"/>
                </a:solidFill>
                <a:latin typeface="Calibri" pitchFamily="34" charset="0"/>
                <a:cs typeface="Arial" pitchFamily="34" charset="0"/>
              </a:rPr>
              <a:t>Website: </a:t>
            </a:r>
            <a:r>
              <a:rPr lang="en-US" sz="1200" dirty="0">
                <a:solidFill>
                  <a:schemeClr val="accent1"/>
                </a:solidFill>
                <a:latin typeface="Calibri" pitchFamily="34" charset="0"/>
                <a:cs typeface="Arial" pitchFamily="34" charset="0"/>
              </a:rPr>
              <a:t>http://</a:t>
            </a:r>
            <a:r>
              <a:rPr lang="en-US" sz="1200" dirty="0" smtClean="0">
                <a:solidFill>
                  <a:schemeClr val="accent1"/>
                </a:solidFill>
                <a:latin typeface="Calibri" pitchFamily="34" charset="0"/>
                <a:cs typeface="Arial" pitchFamily="34" charset="0"/>
              </a:rPr>
              <a:t>www.npaihb.org/epicenter/project/</a:t>
            </a:r>
          </a:p>
          <a:p>
            <a:r>
              <a:rPr lang="en-US" sz="1200" dirty="0" smtClean="0">
                <a:solidFill>
                  <a:schemeClr val="accent1"/>
                </a:solidFill>
                <a:latin typeface="Calibri" pitchFamily="34" charset="0"/>
                <a:cs typeface="Arial" pitchFamily="34" charset="0"/>
              </a:rPr>
              <a:t>improving_data_enhancing_access_northwest_idea_nw</a:t>
            </a:r>
            <a:r>
              <a:rPr lang="en-US" sz="1200" dirty="0">
                <a:solidFill>
                  <a:schemeClr val="accent1"/>
                </a:solidFill>
                <a:latin typeface="Calibri" pitchFamily="34" charset="0"/>
                <a:cs typeface="Arial" pitchFamily="34" charset="0"/>
              </a:rPr>
              <a:t>/ </a:t>
            </a:r>
            <a:endParaRPr lang="en-US" sz="1200" dirty="0"/>
          </a:p>
        </p:txBody>
      </p:sp>
      <p:sp>
        <p:nvSpPr>
          <p:cNvPr id="2" name="TextBox 1"/>
          <p:cNvSpPr txBox="1"/>
          <p:nvPr/>
        </p:nvSpPr>
        <p:spPr>
          <a:xfrm>
            <a:off x="3040380" y="6551118"/>
            <a:ext cx="3815080" cy="230832"/>
          </a:xfrm>
          <a:prstGeom prst="rect">
            <a:avLst/>
          </a:prstGeom>
          <a:solidFill>
            <a:schemeClr val="bg1">
              <a:lumMod val="95000"/>
            </a:schemeClr>
          </a:solidFill>
          <a:ln>
            <a:solidFill>
              <a:schemeClr val="accent1">
                <a:lumMod val="75000"/>
              </a:schemeClr>
            </a:solidFill>
          </a:ln>
        </p:spPr>
        <p:txBody>
          <a:bodyPr wrap="square" rtlCol="0">
            <a:spAutoFit/>
          </a:bodyPr>
          <a:lstStyle/>
          <a:p>
            <a:r>
              <a:rPr lang="en-US" sz="900" baseline="30000" dirty="0">
                <a:latin typeface="Calibri" pitchFamily="34" charset="0"/>
              </a:rPr>
              <a:t> </a:t>
            </a:r>
            <a:r>
              <a:rPr lang="en-US" sz="900" baseline="30000" dirty="0" smtClean="0">
                <a:latin typeface="Calibri" pitchFamily="34" charset="0"/>
              </a:rPr>
              <a:t>¥</a:t>
            </a:r>
            <a:r>
              <a:rPr lang="en-US" sz="900" i="1" dirty="0" smtClean="0">
                <a:latin typeface="Calibri" pitchFamily="34" charset="0"/>
              </a:rPr>
              <a:t>Smoking means at least one cigarette per day.</a:t>
            </a:r>
            <a:endParaRPr lang="en-US" sz="900" i="1"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valancheTemplate_9703">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20585</TotalTime>
  <Words>618</Words>
  <Application>Microsoft Office PowerPoint</Application>
  <PresentationFormat>On-screen Show (4:3)</PresentationFormat>
  <Paragraphs>181</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AvalancheTemplate_9703</vt:lpstr>
      <vt:lpstr>Birth risks and outcomes among American  Indian and Alaska Native women in Oregon    Data from Improving Data &amp; Enhancing Access – Northwest (IDEA-NW)  Project  (Northwest Tribal EpiCenter) and OR Center for Health Statistics (CHS)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hoopes</dc:creator>
  <cp:lastModifiedBy>Kristyn Bigback</cp:lastModifiedBy>
  <cp:revision>235</cp:revision>
  <cp:lastPrinted>2012-12-28T21:41:39Z</cp:lastPrinted>
  <dcterms:created xsi:type="dcterms:W3CDTF">2010-02-19T19:38:01Z</dcterms:created>
  <dcterms:modified xsi:type="dcterms:W3CDTF">2013-01-14T19:17:40Z</dcterms:modified>
</cp:coreProperties>
</file>