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9" r:id="rId2"/>
    <p:sldId id="286" r:id="rId3"/>
    <p:sldId id="358" r:id="rId4"/>
    <p:sldId id="364" r:id="rId5"/>
    <p:sldId id="359" r:id="rId6"/>
    <p:sldId id="360" r:id="rId7"/>
    <p:sldId id="365" r:id="rId8"/>
    <p:sldId id="361" r:id="rId9"/>
    <p:sldId id="362" r:id="rId10"/>
    <p:sldId id="366" r:id="rId11"/>
    <p:sldId id="363" r:id="rId12"/>
    <p:sldId id="35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13B"/>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0548" autoAdjust="0"/>
  </p:normalViewPr>
  <p:slideViewPr>
    <p:cSldViewPr>
      <p:cViewPr varScale="1">
        <p:scale>
          <a:sx n="88" d="100"/>
          <a:sy n="88" d="100"/>
        </p:scale>
        <p:origin x="-864" y="-10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970"/>
    </p:cViewPr>
  </p:sorterViewPr>
  <p:notesViewPr>
    <p:cSldViewPr>
      <p:cViewPr varScale="1">
        <p:scale>
          <a:sx n="67" d="100"/>
          <a:sy n="67" d="100"/>
        </p:scale>
        <p:origin x="-321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543DB5-223F-4D61-B8A9-70F5B7F764B8}" type="datetimeFigureOut">
              <a:rPr lang="en-US" smtClean="0"/>
              <a:t>7/5/2013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FB25E3-B818-4997-A6D1-ECAFD5B9F68D}" type="slidenum">
              <a:rPr lang="en-US" smtClean="0"/>
              <a:t>‹#›</a:t>
            </a:fld>
            <a:endParaRPr lang="en-US"/>
          </a:p>
        </p:txBody>
      </p:sp>
    </p:spTree>
    <p:extLst>
      <p:ext uri="{BB962C8B-B14F-4D97-AF65-F5344CB8AC3E}">
        <p14:creationId xmlns:p14="http://schemas.microsoft.com/office/powerpoint/2010/main" val="84572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1" y="0"/>
            <a:ext cx="9906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1524000" y="1600200"/>
            <a:ext cx="7162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96BFF-CE54-4240-ACF1-69C7596A2AD1}" type="datetimeFigureOut">
              <a:rPr lang="en-US" smtClean="0"/>
              <a:pPr/>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2050" name="Picture 2"/>
          <p:cNvPicPr>
            <a:picLocks noChangeAspect="1" noChangeArrowheads="1"/>
          </p:cNvPicPr>
          <p:nvPr userDrawn="1"/>
        </p:nvPicPr>
        <p:blipFill>
          <a:blip r:embed="rId2" cstate="print"/>
          <a:srcRect/>
          <a:stretch>
            <a:fillRect/>
          </a:stretch>
        </p:blipFill>
        <p:spPr bwMode="auto">
          <a:xfrm>
            <a:off x="0" y="0"/>
            <a:ext cx="1228725" cy="68580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96BFF-CE54-4240-ACF1-69C7596A2AD1}" type="datetimeFigureOut">
              <a:rPr lang="en-US" smtClean="0"/>
              <a:pPr/>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D96BFF-CE54-4240-ACF1-69C7596A2AD1}" type="datetimeFigureOut">
              <a:rPr lang="en-US" smtClean="0"/>
              <a:pPr/>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96BFF-CE54-4240-ACF1-69C7596A2AD1}" type="datetimeFigureOut">
              <a:rPr lang="en-US" smtClean="0"/>
              <a:pPr/>
              <a:t>7/5/2013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D96BFF-CE54-4240-ACF1-69C7596A2AD1}" type="datetimeFigureOut">
              <a:rPr lang="en-US" smtClean="0"/>
              <a:pPr/>
              <a:t>7/5/2013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D96BFF-CE54-4240-ACF1-69C7596A2AD1}" type="datetimeFigureOut">
              <a:rPr lang="en-US" smtClean="0"/>
              <a:pPr/>
              <a:t>7/5/2013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96BFF-CE54-4240-ACF1-69C7596A2AD1}" type="datetimeFigureOut">
              <a:rPr lang="en-US" smtClean="0"/>
              <a:pPr/>
              <a:t>7/5/2013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FB202-8B32-4DDE-9D5A-3996BF0DCB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Number Placeholder 5"/>
          <p:cNvSpPr>
            <a:spLocks noGrp="1"/>
          </p:cNvSpPr>
          <p:nvPr>
            <p:ph type="sldNum" sz="quarter" idx="12"/>
          </p:nvPr>
        </p:nvSpPr>
        <p:spPr>
          <a:noFill/>
        </p:spPr>
        <p:txBody>
          <a:bodyPr/>
          <a:lstStyle/>
          <a:p>
            <a:fld id="{89C42150-723B-4C2A-B8AA-C6F96496E035}" type="slidenum">
              <a:rPr lang="en-US" altLang="en-US" smtClean="0">
                <a:latin typeface="Tahoma" pitchFamily="34" charset="0"/>
              </a:rPr>
              <a:pPr/>
              <a:t>1</a:t>
            </a:fld>
            <a:endParaRPr lang="en-US" altLang="en-US" smtClean="0">
              <a:latin typeface="Tahoma" pitchFamily="34" charset="0"/>
            </a:endParaRPr>
          </a:p>
        </p:txBody>
      </p:sp>
      <p:sp>
        <p:nvSpPr>
          <p:cNvPr id="14338" name="Rectangle 2"/>
          <p:cNvSpPr>
            <a:spLocks noGrp="1" noChangeArrowheads="1"/>
          </p:cNvSpPr>
          <p:nvPr>
            <p:ph type="title"/>
          </p:nvPr>
        </p:nvSpPr>
        <p:spPr>
          <a:xfrm>
            <a:off x="1752600" y="914400"/>
            <a:ext cx="6477000" cy="1219200"/>
          </a:xfrm>
        </p:spPr>
        <p:txBody>
          <a:bodyPr>
            <a:noAutofit/>
          </a:bodyPr>
          <a:lstStyle/>
          <a:p>
            <a:r>
              <a:rPr lang="en-US" sz="4000" b="1" i="1" dirty="0" smtClean="0">
                <a:latin typeface="Arial" charset="0"/>
                <a:cs typeface="Arial" charset="0"/>
              </a:rPr>
              <a:t>Legislative &amp; Policy Update</a:t>
            </a:r>
            <a:br>
              <a:rPr lang="en-US" sz="4000" b="1" i="1" dirty="0" smtClean="0">
                <a:latin typeface="Arial" charset="0"/>
                <a:cs typeface="Arial" charset="0"/>
              </a:rPr>
            </a:br>
            <a:endParaRPr lang="en-US" altLang="en-US" sz="3600" b="1" dirty="0" smtClean="0"/>
          </a:p>
        </p:txBody>
      </p:sp>
      <p:sp>
        <p:nvSpPr>
          <p:cNvPr id="14339" name="Rectangle 3"/>
          <p:cNvSpPr>
            <a:spLocks noGrp="1" noChangeArrowheads="1"/>
          </p:cNvSpPr>
          <p:nvPr>
            <p:ph type="body" idx="1"/>
          </p:nvPr>
        </p:nvSpPr>
        <p:spPr>
          <a:xfrm>
            <a:off x="1752600" y="4018560"/>
            <a:ext cx="6705600" cy="1600200"/>
          </a:xfrm>
        </p:spPr>
        <p:txBody>
          <a:bodyPr>
            <a:noAutofit/>
          </a:bodyPr>
          <a:lstStyle/>
          <a:p>
            <a:pPr algn="ctr" eaLnBrk="1" hangingPunct="1">
              <a:buFont typeface="Wingdings" pitchFamily="2" charset="2"/>
              <a:buNone/>
            </a:pPr>
            <a:r>
              <a:rPr lang="en-US" altLang="en-US" sz="2400" dirty="0" smtClean="0"/>
              <a:t>NW Portland Area Indian Health Board</a:t>
            </a:r>
          </a:p>
          <a:p>
            <a:pPr algn="ctr" eaLnBrk="1" hangingPunct="1">
              <a:buFont typeface="Wingdings" pitchFamily="2" charset="2"/>
              <a:buNone/>
            </a:pPr>
            <a:r>
              <a:rPr lang="en-US" altLang="en-US" sz="2400" dirty="0" smtClean="0"/>
              <a:t>Quarterly Board Meeting</a:t>
            </a:r>
          </a:p>
          <a:p>
            <a:pPr algn="ctr" eaLnBrk="1" hangingPunct="1">
              <a:buFont typeface="Wingdings" pitchFamily="2" charset="2"/>
              <a:buNone/>
            </a:pPr>
            <a:endParaRPr lang="en-US" sz="2000" i="1" dirty="0" smtClean="0">
              <a:latin typeface="Arial" charset="0"/>
              <a:cs typeface="Arial" charset="0"/>
            </a:endParaRPr>
          </a:p>
          <a:p>
            <a:pPr algn="ctr" eaLnBrk="1" hangingPunct="1">
              <a:buFont typeface="Wingdings" pitchFamily="2" charset="2"/>
              <a:buNone/>
            </a:pPr>
            <a:r>
              <a:rPr lang="en-US" sz="1800" dirty="0" smtClean="0">
                <a:latin typeface="Arial" charset="0"/>
                <a:cs typeface="Arial" charset="0"/>
              </a:rPr>
              <a:t>July 9, 2013</a:t>
            </a:r>
            <a:endParaRPr lang="en-US" sz="1800" dirty="0" smtClean="0">
              <a:latin typeface="Arial" charset="0"/>
              <a:cs typeface="Arial" charset="0"/>
            </a:endParaRPr>
          </a:p>
          <a:p>
            <a:pPr algn="ctr" eaLnBrk="1" hangingPunct="1">
              <a:buFont typeface="Wingdings" pitchFamily="2" charset="2"/>
              <a:buNone/>
            </a:pPr>
            <a:endParaRPr lang="en-US" sz="1800" dirty="0" smtClean="0">
              <a:latin typeface="Arial" charset="0"/>
              <a:cs typeface="Arial" charset="0"/>
            </a:endParaRPr>
          </a:p>
          <a:p>
            <a:pPr algn="ctr" eaLnBrk="1" hangingPunct="1">
              <a:buFont typeface="Wingdings" pitchFamily="2" charset="2"/>
              <a:buNone/>
            </a:pPr>
            <a:r>
              <a:rPr lang="en-US" sz="1800" dirty="0" smtClean="0">
                <a:latin typeface="Arial" charset="0"/>
                <a:cs typeface="Arial" charset="0"/>
              </a:rPr>
              <a:t/>
            </a:r>
            <a:br>
              <a:rPr lang="en-US" sz="1800" dirty="0" smtClean="0">
                <a:latin typeface="Arial" charset="0"/>
                <a:cs typeface="Arial" charset="0"/>
              </a:rPr>
            </a:br>
            <a:endParaRPr lang="en-US" sz="18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IHS Dear Tribal Leader Letters</a:t>
            </a:r>
            <a:endParaRPr lang="en-US" sz="4000" b="1"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sz="2000" dirty="0" err="1" smtClean="0"/>
              <a:t>DTLL</a:t>
            </a:r>
            <a:r>
              <a:rPr lang="en-US" sz="2000" dirty="0" smtClean="0"/>
              <a:t> on Special Diabetes Program for Indians – June 19</a:t>
            </a:r>
            <a:r>
              <a:rPr lang="en-US" sz="2000" smtClean="0"/>
              <a:t>, 2013.</a:t>
            </a:r>
            <a:endParaRPr lang="en-US" sz="2000" dirty="0" smtClean="0"/>
          </a:p>
          <a:p>
            <a:pPr marL="514350" indent="-514350">
              <a:buFont typeface="+mj-lt"/>
              <a:buAutoNum type="arabicPeriod"/>
            </a:pPr>
            <a:r>
              <a:rPr lang="en-US" sz="2000" dirty="0" err="1" smtClean="0"/>
              <a:t>DTLL</a:t>
            </a:r>
            <a:r>
              <a:rPr lang="en-US" sz="2000" dirty="0" smtClean="0"/>
              <a:t> on Contract Support Costs – June 12, 2013.</a:t>
            </a:r>
          </a:p>
          <a:p>
            <a:pPr marL="514350" indent="-514350">
              <a:buFont typeface="+mj-lt"/>
              <a:buAutoNum type="arabicPeriod"/>
            </a:pPr>
            <a:r>
              <a:rPr lang="en-US" sz="2000" dirty="0" err="1" smtClean="0"/>
              <a:t>DTLL</a:t>
            </a:r>
            <a:r>
              <a:rPr lang="en-US" sz="2000" dirty="0" smtClean="0"/>
              <a:t> on Contract Health Services – May 6, 2013.</a:t>
            </a:r>
          </a:p>
          <a:p>
            <a:pPr marL="514350" indent="-514350">
              <a:buFont typeface="+mj-lt"/>
              <a:buAutoNum type="arabicPeriod"/>
            </a:pPr>
            <a:r>
              <a:rPr lang="en-US" sz="2000" dirty="0" err="1" smtClean="0"/>
              <a:t>DTLL</a:t>
            </a:r>
            <a:r>
              <a:rPr lang="en-US" sz="2000" dirty="0" smtClean="0"/>
              <a:t> on </a:t>
            </a:r>
            <a:r>
              <a:rPr lang="en-US" sz="2000" dirty="0" err="1" smtClean="0"/>
              <a:t>MSPI</a:t>
            </a:r>
            <a:r>
              <a:rPr lang="en-US" sz="2000" dirty="0" smtClean="0"/>
              <a:t> &amp; </a:t>
            </a:r>
            <a:r>
              <a:rPr lang="en-US" sz="2000" dirty="0" err="1" smtClean="0"/>
              <a:t>DVPI</a:t>
            </a:r>
            <a:r>
              <a:rPr lang="en-US" sz="2000" dirty="0" smtClean="0"/>
              <a:t> – May 6, 2013.</a:t>
            </a:r>
          </a:p>
          <a:p>
            <a:pPr marL="514350" indent="-514350">
              <a:buFont typeface="+mj-lt"/>
              <a:buAutoNum type="arabicPeriod"/>
            </a:pPr>
            <a:r>
              <a:rPr lang="en-US" sz="2000" dirty="0" err="1" smtClean="0"/>
              <a:t>DTLL</a:t>
            </a:r>
            <a:r>
              <a:rPr lang="en-US" sz="2000" dirty="0" smtClean="0"/>
              <a:t> on CSC Follow-up 9/24/2012 – March 26, 2013. </a:t>
            </a:r>
          </a:p>
          <a:p>
            <a:pPr marL="514350" indent="-514350">
              <a:buFont typeface="+mj-lt"/>
              <a:buAutoNum type="arabicPeriod"/>
            </a:pPr>
            <a:r>
              <a:rPr lang="en-US" sz="2000" dirty="0" err="1" smtClean="0"/>
              <a:t>DTLL</a:t>
            </a:r>
            <a:r>
              <a:rPr lang="en-US" sz="2000" dirty="0" smtClean="0"/>
              <a:t> on draft IHS Sexual Assault Policy, Part 3, Chap. 29 – March 22, 2013.</a:t>
            </a:r>
          </a:p>
          <a:p>
            <a:pPr marL="514350" indent="-514350">
              <a:buFont typeface="+mj-lt"/>
              <a:buAutoNum type="arabicPeriod"/>
            </a:pPr>
            <a:r>
              <a:rPr lang="en-US" sz="2000" dirty="0" err="1" smtClean="0"/>
              <a:t>DTLL</a:t>
            </a:r>
            <a:r>
              <a:rPr lang="en-US" sz="2000" dirty="0" smtClean="0"/>
              <a:t> on CHS increases for referrals for prevention services in follow-up to 8/2/2012 – January 15, 2013</a:t>
            </a:r>
          </a:p>
          <a:p>
            <a:pPr marL="514350" indent="-514350">
              <a:buFont typeface="+mj-lt"/>
              <a:buAutoNum type="arabicPeriod"/>
            </a:pPr>
            <a:r>
              <a:rPr lang="en-US" sz="2000" dirty="0" err="1" smtClean="0"/>
              <a:t>DTLL</a:t>
            </a:r>
            <a:r>
              <a:rPr lang="en-US" sz="2000" dirty="0" smtClean="0"/>
              <a:t> on CSC Issues in follow-up to 9/24, 2012 letter – January 14, 2013. </a:t>
            </a:r>
          </a:p>
          <a:p>
            <a:pPr marL="514350" indent="-514350">
              <a:buFont typeface="+mj-lt"/>
              <a:buAutoNum type="arabicPeriod"/>
            </a:pPr>
            <a:r>
              <a:rPr lang="en-US" sz="2000" dirty="0" err="1" smtClean="0"/>
              <a:t>DTLL</a:t>
            </a:r>
            <a:r>
              <a:rPr lang="en-US" sz="2000" dirty="0" smtClean="0"/>
              <a:t> on </a:t>
            </a:r>
            <a:r>
              <a:rPr lang="en-US" sz="2000" dirty="0" err="1" smtClean="0"/>
              <a:t>UIHP</a:t>
            </a:r>
            <a:r>
              <a:rPr lang="en-US" sz="2000" dirty="0" smtClean="0"/>
              <a:t> Conferring Policy – January 11, 2013.</a:t>
            </a:r>
          </a:p>
          <a:p>
            <a:pPr marL="514350" indent="-514350">
              <a:buFont typeface="+mj-lt"/>
              <a:buAutoNum type="arabicPeriod"/>
            </a:pPr>
            <a:r>
              <a:rPr lang="en-US" sz="2000" dirty="0" err="1" smtClean="0"/>
              <a:t>DTLL</a:t>
            </a:r>
            <a:r>
              <a:rPr lang="en-US" sz="2000" dirty="0" smtClean="0"/>
              <a:t> on </a:t>
            </a:r>
            <a:r>
              <a:rPr lang="en-US" sz="2000" dirty="0" err="1" smtClean="0"/>
              <a:t>OIT</a:t>
            </a:r>
            <a:r>
              <a:rPr lang="en-US" sz="2000" dirty="0" smtClean="0"/>
              <a:t> </a:t>
            </a:r>
            <a:r>
              <a:rPr lang="en-US" sz="2000" dirty="0" err="1" smtClean="0"/>
              <a:t>PFSA</a:t>
            </a:r>
            <a:r>
              <a:rPr lang="en-US" sz="2000" dirty="0" smtClean="0"/>
              <a:t> and Tribal Shares – January 11, 2013. </a:t>
            </a:r>
            <a:endParaRPr lang="en-US" sz="2000" dirty="0"/>
          </a:p>
        </p:txBody>
      </p:sp>
    </p:spTree>
    <p:extLst>
      <p:ext uri="{BB962C8B-B14F-4D97-AF65-F5344CB8AC3E}">
        <p14:creationId xmlns:p14="http://schemas.microsoft.com/office/powerpoint/2010/main" val="81557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WHITE </a:t>
            </a:r>
            <a:r>
              <a:rPr lang="en-US" sz="3200" b="1" dirty="0"/>
              <a:t>HOUSE COUNCIL </a:t>
            </a:r>
            <a:br>
              <a:rPr lang="en-US" sz="3200" b="1" dirty="0"/>
            </a:br>
            <a:r>
              <a:rPr lang="en-US" sz="3200" b="1" dirty="0"/>
              <a:t>ON NATIVE AMERICAN AFFAIRS </a:t>
            </a:r>
            <a:endParaRPr lang="en-US" sz="3200" b="1" dirty="0"/>
          </a:p>
        </p:txBody>
      </p:sp>
      <p:sp>
        <p:nvSpPr>
          <p:cNvPr id="3" name="Content Placeholder 2"/>
          <p:cNvSpPr>
            <a:spLocks noGrp="1"/>
          </p:cNvSpPr>
          <p:nvPr>
            <p:ph idx="1"/>
          </p:nvPr>
        </p:nvSpPr>
        <p:spPr/>
        <p:txBody>
          <a:bodyPr>
            <a:normAutofit fontScale="92500" lnSpcReduction="20000"/>
          </a:bodyPr>
          <a:lstStyle/>
          <a:p>
            <a:r>
              <a:rPr lang="en-US" sz="2400" dirty="0" smtClean="0"/>
              <a:t>Presidential Executive Order establishing White House Council on Native American Affairs </a:t>
            </a:r>
          </a:p>
          <a:p>
            <a:pPr lvl="1"/>
            <a:r>
              <a:rPr lang="en-US" sz="2000" dirty="0" smtClean="0"/>
              <a:t>Will be coordinated by White </a:t>
            </a:r>
            <a:r>
              <a:rPr lang="en-US" sz="2000" dirty="0"/>
              <a:t>House Domestic Policy </a:t>
            </a:r>
            <a:r>
              <a:rPr lang="en-US" sz="2000" dirty="0" smtClean="0"/>
              <a:t>Council</a:t>
            </a:r>
          </a:p>
          <a:p>
            <a:pPr lvl="1"/>
            <a:r>
              <a:rPr lang="en-US" sz="2000" dirty="0" smtClean="0"/>
              <a:t>Structure includes heads </a:t>
            </a:r>
            <a:r>
              <a:rPr lang="en-US" sz="2000" dirty="0"/>
              <a:t>of the major executive departments, agencies and </a:t>
            </a:r>
            <a:r>
              <a:rPr lang="en-US" sz="2000" dirty="0" smtClean="0"/>
              <a:t>offices</a:t>
            </a:r>
          </a:p>
          <a:p>
            <a:pPr lvl="1"/>
            <a:r>
              <a:rPr lang="en-US" sz="2000" dirty="0" smtClean="0"/>
              <a:t>OMB is required </a:t>
            </a:r>
            <a:r>
              <a:rPr lang="en-US" sz="2000" dirty="0"/>
              <a:t>to have </a:t>
            </a:r>
            <a:r>
              <a:rPr lang="en-US" sz="2000" dirty="0" smtClean="0"/>
              <a:t>representation</a:t>
            </a:r>
          </a:p>
          <a:p>
            <a:pPr lvl="1"/>
            <a:r>
              <a:rPr lang="en-US" sz="2000" dirty="0" smtClean="0"/>
              <a:t>The </a:t>
            </a:r>
            <a:r>
              <a:rPr lang="en-US" sz="2000" dirty="0"/>
              <a:t>Secretary of the Interior will serve as the Chair of the </a:t>
            </a:r>
            <a:r>
              <a:rPr lang="en-US" sz="2000" dirty="0" smtClean="0"/>
              <a:t>Council</a:t>
            </a:r>
            <a:r>
              <a:rPr lang="en-US" sz="2000" dirty="0"/>
              <a:t> </a:t>
            </a:r>
            <a:endParaRPr lang="en-US" sz="2000" dirty="0" smtClean="0"/>
          </a:p>
          <a:p>
            <a:pPr lvl="1"/>
            <a:r>
              <a:rPr lang="en-US" sz="2000" dirty="0"/>
              <a:t>The Council </a:t>
            </a:r>
            <a:r>
              <a:rPr lang="en-US" sz="2000" dirty="0" smtClean="0"/>
              <a:t>required to meet </a:t>
            </a:r>
            <a:r>
              <a:rPr lang="en-US" sz="2000" dirty="0"/>
              <a:t>three times a year, </a:t>
            </a:r>
            <a:r>
              <a:rPr lang="en-US" sz="2000" dirty="0" smtClean="0"/>
              <a:t>other meetings </a:t>
            </a:r>
            <a:r>
              <a:rPr lang="en-US" sz="2000" dirty="0"/>
              <a:t>convened as deemed necessary by the </a:t>
            </a:r>
            <a:r>
              <a:rPr lang="en-US" sz="2000" dirty="0" smtClean="0"/>
              <a:t>Chair </a:t>
            </a:r>
          </a:p>
          <a:p>
            <a:pPr lvl="1"/>
            <a:r>
              <a:rPr lang="en-US" sz="2000" dirty="0" smtClean="0"/>
              <a:t>Make recommendations to President thru Director of </a:t>
            </a:r>
            <a:r>
              <a:rPr lang="en-US" sz="2000" dirty="0" err="1" smtClean="0"/>
              <a:t>DPC</a:t>
            </a:r>
            <a:endParaRPr lang="en-US" sz="2000" dirty="0" smtClean="0"/>
          </a:p>
          <a:p>
            <a:pPr lvl="1"/>
            <a:r>
              <a:rPr lang="en-US" sz="2000" dirty="0" smtClean="0"/>
              <a:t>Coordinate w/Director of Public Engagement on Tribal government issues and tribal stakeholders </a:t>
            </a:r>
          </a:p>
          <a:p>
            <a:pPr lvl="1"/>
            <a:r>
              <a:rPr lang="en-US" sz="2000" dirty="0" smtClean="0"/>
              <a:t>Assist to plan and carry out annual White House Tribal Nations Meeting</a:t>
            </a:r>
          </a:p>
          <a:p>
            <a:pPr lvl="1"/>
            <a:endParaRPr lang="en-US" sz="2000" dirty="0"/>
          </a:p>
          <a:p>
            <a:pPr lvl="1"/>
            <a:endParaRPr lang="en-US" sz="2000" dirty="0"/>
          </a:p>
        </p:txBody>
      </p:sp>
    </p:spTree>
    <p:extLst>
      <p:ext uri="{BB962C8B-B14F-4D97-AF65-F5344CB8AC3E}">
        <p14:creationId xmlns:p14="http://schemas.microsoft.com/office/powerpoint/2010/main" val="2223010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Discussion? </a:t>
            </a:r>
            <a:endParaRPr lang="en-US" sz="4000" dirty="0"/>
          </a:p>
        </p:txBody>
      </p:sp>
    </p:spTree>
    <p:extLst>
      <p:ext uri="{BB962C8B-B14F-4D97-AF65-F5344CB8AC3E}">
        <p14:creationId xmlns:p14="http://schemas.microsoft.com/office/powerpoint/2010/main" val="460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Overview </a:t>
            </a:r>
            <a:endParaRPr lang="en-US" sz="4800" b="1" dirty="0"/>
          </a:p>
        </p:txBody>
      </p:sp>
      <p:sp>
        <p:nvSpPr>
          <p:cNvPr id="3" name="Content Placeholder 2"/>
          <p:cNvSpPr>
            <a:spLocks noGrp="1"/>
          </p:cNvSpPr>
          <p:nvPr>
            <p:ph idx="1"/>
          </p:nvPr>
        </p:nvSpPr>
        <p:spPr>
          <a:xfrm>
            <a:off x="1676400" y="1680210"/>
            <a:ext cx="6781800" cy="4525963"/>
          </a:xfrm>
        </p:spPr>
        <p:txBody>
          <a:bodyPr>
            <a:noAutofit/>
          </a:bodyPr>
          <a:lstStyle/>
          <a:p>
            <a:r>
              <a:rPr lang="en-US" sz="2800" dirty="0" smtClean="0"/>
              <a:t>Legislative &amp; Budget Updates </a:t>
            </a:r>
          </a:p>
          <a:p>
            <a:pPr lvl="1"/>
            <a:r>
              <a:rPr lang="en-US" sz="2400" dirty="0" smtClean="0"/>
              <a:t>IHS Budget Updates</a:t>
            </a:r>
          </a:p>
          <a:p>
            <a:pPr lvl="1"/>
            <a:r>
              <a:rPr lang="en-US" sz="2400" dirty="0" smtClean="0"/>
              <a:t>Sequestration </a:t>
            </a:r>
            <a:endParaRPr lang="en-US" sz="2400" dirty="0" smtClean="0"/>
          </a:p>
          <a:p>
            <a:pPr lvl="1"/>
            <a:r>
              <a:rPr lang="en-US" sz="2400" dirty="0" smtClean="0"/>
              <a:t>Indian Definition Fix</a:t>
            </a:r>
          </a:p>
          <a:p>
            <a:pPr lvl="1"/>
            <a:r>
              <a:rPr lang="en-US" sz="2400" dirty="0" smtClean="0"/>
              <a:t>Expansion </a:t>
            </a:r>
            <a:r>
              <a:rPr lang="en-US" sz="2400" dirty="0" err="1" smtClean="0"/>
              <a:t>MLR</a:t>
            </a:r>
            <a:r>
              <a:rPr lang="en-US" sz="2400" dirty="0" smtClean="0"/>
              <a:t> Legislation</a:t>
            </a:r>
            <a:endParaRPr lang="en-US" sz="2400" dirty="0" smtClean="0"/>
          </a:p>
          <a:p>
            <a:r>
              <a:rPr lang="en-US" sz="2800" dirty="0" smtClean="0"/>
              <a:t>IHS Director Confirmation Hearing </a:t>
            </a:r>
          </a:p>
          <a:p>
            <a:r>
              <a:rPr lang="en-US" sz="2800" dirty="0" err="1" smtClean="0"/>
              <a:t>DTLL</a:t>
            </a:r>
            <a:r>
              <a:rPr lang="en-US" sz="2800" dirty="0" smtClean="0"/>
              <a:t> &amp; Update on the issues</a:t>
            </a:r>
            <a:endParaRPr lang="en-US" sz="2800" dirty="0" smtClean="0"/>
          </a:p>
          <a:p>
            <a:r>
              <a:rPr lang="en-US" sz="2800" dirty="0" smtClean="0"/>
              <a:t>White House Council on Native American Affairs</a:t>
            </a:r>
            <a:endParaRPr lang="en-US" sz="2800" dirty="0" smtClean="0"/>
          </a:p>
          <a:p>
            <a:r>
              <a:rPr lang="en-US" sz="2800" dirty="0" smtClean="0"/>
              <a:t>Questions</a:t>
            </a:r>
            <a:endParaRPr lang="en-US" sz="2800" dirty="0" smtClean="0"/>
          </a:p>
        </p:txBody>
      </p:sp>
    </p:spTree>
    <p:extLst>
      <p:ext uri="{BB962C8B-B14F-4D97-AF65-F5344CB8AC3E}">
        <p14:creationId xmlns:p14="http://schemas.microsoft.com/office/powerpoint/2010/main" val="1987789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IHS FY 2013 Final Operating Plan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Posted to IHS Budget Website </a:t>
            </a:r>
          </a:p>
          <a:p>
            <a:r>
              <a:rPr lang="en-US" dirty="0" smtClean="0"/>
              <a:t>No Detail of Changes Table available </a:t>
            </a:r>
          </a:p>
          <a:p>
            <a:r>
              <a:rPr lang="en-US" dirty="0" smtClean="0"/>
              <a:t>$228.6 Sequestration to IHS Budget; Portland Area Share was $14.2 million </a:t>
            </a:r>
          </a:p>
          <a:p>
            <a:r>
              <a:rPr lang="en-US" dirty="0" smtClean="0"/>
              <a:t>Operating Plan indicates overall reduction of $175.6 million</a:t>
            </a:r>
          </a:p>
          <a:p>
            <a:pPr lvl="1"/>
            <a:r>
              <a:rPr lang="en-US" dirty="0" smtClean="0"/>
              <a:t>Difference of $52.9 million </a:t>
            </a:r>
          </a:p>
          <a:p>
            <a:pPr lvl="1"/>
            <a:r>
              <a:rPr lang="en-US" dirty="0" smtClean="0"/>
              <a:t>H.R. 933 included $49.7 increase; Staffing Package of $52 million(?) </a:t>
            </a:r>
          </a:p>
          <a:p>
            <a:pPr lvl="1"/>
            <a:r>
              <a:rPr lang="en-US" dirty="0" smtClean="0"/>
              <a:t>This the case, reduces sequester amount down.   </a:t>
            </a:r>
            <a:endParaRPr lang="en-US" dirty="0"/>
          </a:p>
        </p:txBody>
      </p:sp>
    </p:spTree>
    <p:extLst>
      <p:ext uri="{BB962C8B-B14F-4D97-AF65-F5344CB8AC3E}">
        <p14:creationId xmlns:p14="http://schemas.microsoft.com/office/powerpoint/2010/main" val="2414663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FY 2013 Budget Decreases</a:t>
            </a:r>
            <a:endParaRPr lang="en-US" b="1" dirty="0"/>
          </a:p>
        </p:txBody>
      </p:sp>
      <p:sp>
        <p:nvSpPr>
          <p:cNvPr id="3" name="Content Placeholder 2"/>
          <p:cNvSpPr>
            <a:spLocks noGrp="1"/>
          </p:cNvSpPr>
          <p:nvPr>
            <p:ph idx="1"/>
          </p:nvPr>
        </p:nvSpPr>
        <p:spPr>
          <a:xfrm>
            <a:off x="2133600" y="1600200"/>
            <a:ext cx="6248400" cy="4525963"/>
          </a:xfrm>
        </p:spPr>
        <p:txBody>
          <a:bodyPr>
            <a:normAutofit/>
          </a:bodyPr>
          <a:lstStyle/>
          <a:p>
            <a:r>
              <a:rPr lang="en-US" sz="2400" dirty="0" smtClean="0"/>
              <a:t>Not knowing completely the Detail of Changes for staffing package is a problem:</a:t>
            </a:r>
          </a:p>
          <a:p>
            <a:pPr lvl="1"/>
            <a:r>
              <a:rPr lang="en-US" sz="2000" dirty="0" err="1" smtClean="0"/>
              <a:t>H&amp;C</a:t>
            </a:r>
            <a:r>
              <a:rPr lang="en-US" sz="2000" dirty="0" smtClean="0"/>
              <a:t> reduced $61.8 million (-3.4%)</a:t>
            </a:r>
          </a:p>
          <a:p>
            <a:pPr lvl="1"/>
            <a:r>
              <a:rPr lang="en-US" sz="2000" dirty="0" smtClean="0"/>
              <a:t>Dental &amp; Mental </a:t>
            </a:r>
            <a:r>
              <a:rPr lang="en-US" sz="2000" dirty="0" err="1" smtClean="0"/>
              <a:t>Hlth</a:t>
            </a:r>
            <a:r>
              <a:rPr lang="en-US" sz="2000" dirty="0" smtClean="0"/>
              <a:t> ~ $2 million (&lt; 2%)</a:t>
            </a:r>
          </a:p>
          <a:p>
            <a:pPr lvl="1"/>
            <a:r>
              <a:rPr lang="en-US" sz="2000" dirty="0" err="1" smtClean="0"/>
              <a:t>A&amp;SA</a:t>
            </a:r>
            <a:r>
              <a:rPr lang="en-US" sz="2000" dirty="0" smtClean="0"/>
              <a:t> reduced $9.1 million (-4.7%)</a:t>
            </a:r>
          </a:p>
          <a:p>
            <a:pPr lvl="1"/>
            <a:r>
              <a:rPr lang="en-US" sz="2000" dirty="0" smtClean="0"/>
              <a:t>CHS reduced $42.3 million (-5%) </a:t>
            </a:r>
          </a:p>
          <a:p>
            <a:pPr lvl="1"/>
            <a:r>
              <a:rPr lang="en-US" sz="2000" dirty="0" err="1" smtClean="0"/>
              <a:t>PHN</a:t>
            </a:r>
            <a:r>
              <a:rPr lang="en-US" sz="2000" dirty="0" smtClean="0"/>
              <a:t> reduced $350K; </a:t>
            </a:r>
            <a:r>
              <a:rPr lang="en-US" sz="2000" dirty="0" err="1" smtClean="0"/>
              <a:t>Hlth</a:t>
            </a:r>
            <a:r>
              <a:rPr lang="en-US" sz="2000" dirty="0" smtClean="0"/>
              <a:t> Ed $505K</a:t>
            </a:r>
          </a:p>
          <a:p>
            <a:pPr lvl="1"/>
            <a:r>
              <a:rPr lang="en-US" sz="2000" dirty="0" smtClean="0"/>
              <a:t>Most other service accounts reduced by 5%</a:t>
            </a:r>
          </a:p>
          <a:p>
            <a:pPr lvl="1"/>
            <a:r>
              <a:rPr lang="en-US" sz="2000" dirty="0" err="1" smtClean="0"/>
              <a:t>HFC</a:t>
            </a:r>
            <a:r>
              <a:rPr lang="en-US" sz="2000" dirty="0" smtClean="0"/>
              <a:t> reduced 9.2% all other facility accounts reduced by 5% with exception of Facilities &amp; Environmental Support </a:t>
            </a:r>
          </a:p>
        </p:txBody>
      </p:sp>
    </p:spTree>
    <p:extLst>
      <p:ext uri="{BB962C8B-B14F-4D97-AF65-F5344CB8AC3E}">
        <p14:creationId xmlns:p14="http://schemas.microsoft.com/office/powerpoint/2010/main" val="3948693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FY 2014 IHS President’s Budget</a:t>
            </a:r>
            <a:endParaRPr lang="en-US" b="1" dirty="0"/>
          </a:p>
        </p:txBody>
      </p:sp>
      <p:sp>
        <p:nvSpPr>
          <p:cNvPr id="3" name="Content Placeholder 2"/>
          <p:cNvSpPr>
            <a:spLocks noGrp="1"/>
          </p:cNvSpPr>
          <p:nvPr>
            <p:ph idx="1"/>
          </p:nvPr>
        </p:nvSpPr>
        <p:spPr>
          <a:xfrm>
            <a:off x="1905000" y="1600200"/>
            <a:ext cx="6400800" cy="4525963"/>
          </a:xfrm>
        </p:spPr>
        <p:txBody>
          <a:bodyPr>
            <a:normAutofit/>
          </a:bodyPr>
          <a:lstStyle/>
          <a:p>
            <a:r>
              <a:rPr lang="en-US" sz="2800" dirty="0" smtClean="0"/>
              <a:t>President’s Request based on FY 2012, provides $124 million increase (2.9%)</a:t>
            </a:r>
          </a:p>
          <a:p>
            <a:r>
              <a:rPr lang="en-US" sz="2800" dirty="0" smtClean="0"/>
              <a:t>Because of sequestration, this can appear to better comparing to FY 2013, which makes it $300 million increase* </a:t>
            </a:r>
          </a:p>
          <a:p>
            <a:pPr lvl="1"/>
            <a:r>
              <a:rPr lang="en-US" sz="2400" dirty="0" smtClean="0"/>
              <a:t>This is an illusion due to $175 million loss in FY 2013</a:t>
            </a:r>
          </a:p>
          <a:p>
            <a:pPr lvl="1"/>
            <a:r>
              <a:rPr lang="en-US" sz="2400" dirty="0" smtClean="0"/>
              <a:t>Do not let the Administration or Congress tell us they are giving a $300 million increase in FY 2014! </a:t>
            </a:r>
          </a:p>
          <a:p>
            <a:pPr lvl="1"/>
            <a:endParaRPr lang="en-US" sz="2400" dirty="0"/>
          </a:p>
        </p:txBody>
      </p:sp>
    </p:spTree>
    <p:extLst>
      <p:ext uri="{BB962C8B-B14F-4D97-AF65-F5344CB8AC3E}">
        <p14:creationId xmlns:p14="http://schemas.microsoft.com/office/powerpoint/2010/main" val="2040481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FY 2014 Sequestration?</a:t>
            </a:r>
            <a:endParaRPr lang="en-US" b="1" dirty="0"/>
          </a:p>
        </p:txBody>
      </p:sp>
      <p:sp>
        <p:nvSpPr>
          <p:cNvPr id="3" name="Content Placeholder 2"/>
          <p:cNvSpPr>
            <a:spLocks noGrp="1"/>
          </p:cNvSpPr>
          <p:nvPr>
            <p:ph idx="1"/>
          </p:nvPr>
        </p:nvSpPr>
        <p:spPr>
          <a:xfrm>
            <a:off x="1752600" y="1600200"/>
            <a:ext cx="6934200" cy="4525963"/>
          </a:xfrm>
        </p:spPr>
        <p:txBody>
          <a:bodyPr>
            <a:normAutofit fontScale="92500" lnSpcReduction="10000"/>
          </a:bodyPr>
          <a:lstStyle/>
          <a:p>
            <a:r>
              <a:rPr lang="en-US" sz="2400" dirty="0" smtClean="0"/>
              <a:t>IHS budget loss was $228 million in FY 2013*** (Operating Plan = $175 million)</a:t>
            </a:r>
            <a:r>
              <a:rPr lang="en-US" sz="2400" dirty="0"/>
              <a:t> </a:t>
            </a:r>
            <a:endParaRPr lang="en-US" sz="2400" dirty="0" smtClean="0"/>
          </a:p>
          <a:p>
            <a:r>
              <a:rPr lang="en-US" sz="2400" dirty="0" smtClean="0"/>
              <a:t>Legislative </a:t>
            </a:r>
            <a:r>
              <a:rPr lang="en-US" sz="2400" dirty="0"/>
              <a:t>effort to amend Budget Control Act to exempt IHS or limit to 2% similar to other health programs  </a:t>
            </a:r>
            <a:endParaRPr lang="en-US" sz="2400" dirty="0" smtClean="0"/>
          </a:p>
          <a:p>
            <a:r>
              <a:rPr lang="en-US" sz="2400" dirty="0" smtClean="0"/>
              <a:t>Year 1 of a Ten </a:t>
            </a:r>
            <a:r>
              <a:rPr lang="en-US" sz="2400" dirty="0"/>
              <a:t>Y</a:t>
            </a:r>
            <a:r>
              <a:rPr lang="en-US" sz="2400" dirty="0" smtClean="0"/>
              <a:t>ear process!  “No more across the board cuts—</a:t>
            </a:r>
            <a:r>
              <a:rPr lang="en-US" sz="2400" u="sng" dirty="0" smtClean="0"/>
              <a:t>reductions will happen via statutory caps</a:t>
            </a:r>
            <a:r>
              <a:rPr lang="en-US" sz="2400" dirty="0" smtClean="0"/>
              <a:t>”</a:t>
            </a:r>
          </a:p>
          <a:p>
            <a:r>
              <a:rPr lang="en-US" sz="2400" dirty="0" smtClean="0"/>
              <a:t>President’s 2014 budget proposal includes enough reductions to satisfy </a:t>
            </a:r>
            <a:r>
              <a:rPr lang="en-US" sz="2400" dirty="0" err="1" smtClean="0"/>
              <a:t>BCA</a:t>
            </a:r>
            <a:r>
              <a:rPr lang="en-US" sz="2400" dirty="0" smtClean="0"/>
              <a:t> requirements </a:t>
            </a:r>
          </a:p>
          <a:p>
            <a:pPr lvl="1"/>
            <a:r>
              <a:rPr lang="en-US" sz="2000" dirty="0" smtClean="0"/>
              <a:t>$1.8 trillion over ten years, replace sequestration with other deficit-reduction measures</a:t>
            </a:r>
          </a:p>
          <a:p>
            <a:pPr lvl="1"/>
            <a:r>
              <a:rPr lang="en-US" sz="2000" dirty="0" smtClean="0"/>
              <a:t>Congress/Administration need to agree to deal to avoid government shut-down in 2014 and to raise Debt Ceiling</a:t>
            </a:r>
          </a:p>
          <a:p>
            <a:pPr lvl="1"/>
            <a:r>
              <a:rPr lang="en-US" sz="2000" dirty="0" smtClean="0"/>
              <a:t>House &amp; Senate Budget Resolutions not close</a:t>
            </a:r>
          </a:p>
          <a:p>
            <a:endParaRPr lang="en-US" sz="2400" dirty="0"/>
          </a:p>
          <a:p>
            <a:pPr marL="0" indent="0">
              <a:buNone/>
            </a:pPr>
            <a:endParaRPr lang="en-US" sz="2400" dirty="0" smtClean="0"/>
          </a:p>
          <a:p>
            <a:endParaRPr lang="en-US" sz="2400" dirty="0"/>
          </a:p>
        </p:txBody>
      </p:sp>
    </p:spTree>
    <p:extLst>
      <p:ext uri="{BB962C8B-B14F-4D97-AF65-F5344CB8AC3E}">
        <p14:creationId xmlns:p14="http://schemas.microsoft.com/office/powerpoint/2010/main" val="249867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239000" cy="1143000"/>
          </a:xfrm>
        </p:spPr>
        <p:txBody>
          <a:bodyPr>
            <a:normAutofit/>
          </a:bodyPr>
          <a:lstStyle/>
          <a:p>
            <a:r>
              <a:rPr lang="en-US" sz="3600" b="1" dirty="0" smtClean="0"/>
              <a:t>Senate &amp; House Budget Resolutions</a:t>
            </a:r>
            <a:endParaRPr lang="en-US" sz="3600"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458200" cy="551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5087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Contract Support Cost Update</a:t>
            </a:r>
            <a:endParaRPr lang="en-US" b="1" dirty="0"/>
          </a:p>
        </p:txBody>
      </p:sp>
      <p:sp>
        <p:nvSpPr>
          <p:cNvPr id="3" name="Content Placeholder 2"/>
          <p:cNvSpPr>
            <a:spLocks noGrp="1"/>
          </p:cNvSpPr>
          <p:nvPr>
            <p:ph idx="1"/>
          </p:nvPr>
        </p:nvSpPr>
        <p:spPr>
          <a:xfrm>
            <a:off x="1447800" y="1600200"/>
            <a:ext cx="7467600" cy="5029200"/>
          </a:xfrm>
        </p:spPr>
        <p:txBody>
          <a:bodyPr>
            <a:normAutofit fontScale="92500" lnSpcReduction="20000"/>
          </a:bodyPr>
          <a:lstStyle/>
          <a:p>
            <a:r>
              <a:rPr lang="en-US" sz="2400" dirty="0" smtClean="0"/>
              <a:t>July 31-August 1: CSC Summit Hosted by </a:t>
            </a:r>
            <a:r>
              <a:rPr lang="en-US" sz="2400" dirty="0" err="1" smtClean="0"/>
              <a:t>ANHB</a:t>
            </a:r>
            <a:r>
              <a:rPr lang="en-US" sz="2400" dirty="0" smtClean="0"/>
              <a:t>, </a:t>
            </a:r>
            <a:r>
              <a:rPr lang="en-US" sz="2400" dirty="0" err="1" smtClean="0"/>
              <a:t>ANTHC</a:t>
            </a:r>
            <a:r>
              <a:rPr lang="en-US" sz="2400" dirty="0" smtClean="0"/>
              <a:t>, CRIHB, NPAIHB, </a:t>
            </a:r>
            <a:r>
              <a:rPr lang="en-US" sz="2400" dirty="0" err="1" smtClean="0"/>
              <a:t>USET</a:t>
            </a:r>
            <a:r>
              <a:rPr lang="en-US" sz="2400" dirty="0" smtClean="0"/>
              <a:t> &amp; </a:t>
            </a:r>
            <a:r>
              <a:rPr lang="en-US" sz="2400" dirty="0" err="1" smtClean="0"/>
              <a:t>NTCSCC</a:t>
            </a:r>
            <a:endParaRPr lang="en-US" sz="2400" dirty="0" smtClean="0"/>
          </a:p>
          <a:p>
            <a:r>
              <a:rPr lang="en-US" sz="2400" dirty="0" smtClean="0"/>
              <a:t>3 Supreme Court cases have affirmed Tribes right to be paid full CSC payments </a:t>
            </a:r>
          </a:p>
          <a:p>
            <a:r>
              <a:rPr lang="en-US" sz="2400" i="1" dirty="0" smtClean="0"/>
              <a:t>Ramah</a:t>
            </a:r>
            <a:r>
              <a:rPr lang="en-US" sz="2400" dirty="0" smtClean="0"/>
              <a:t> decision requires federal government to pay Tribes full CSC if the agency has sufficient appropriation </a:t>
            </a:r>
          </a:p>
          <a:p>
            <a:r>
              <a:rPr lang="en-US" sz="2400" dirty="0" smtClean="0"/>
              <a:t>Administration proposed statutory ‘</a:t>
            </a:r>
            <a:r>
              <a:rPr lang="en-US" sz="2400" dirty="0"/>
              <a:t>amendment-by-appropriation’ </a:t>
            </a:r>
            <a:endParaRPr lang="en-US" sz="2400" dirty="0" smtClean="0"/>
          </a:p>
          <a:p>
            <a:pPr lvl="1"/>
            <a:r>
              <a:rPr lang="en-US" sz="2000" dirty="0" smtClean="0"/>
              <a:t>Eliminate Tribes’ future </a:t>
            </a:r>
            <a:r>
              <a:rPr lang="en-US" sz="2000" dirty="0"/>
              <a:t>contract </a:t>
            </a:r>
            <a:r>
              <a:rPr lang="en-US" sz="2000" dirty="0" smtClean="0"/>
              <a:t>recovery rights </a:t>
            </a:r>
          </a:p>
          <a:p>
            <a:pPr lvl="1"/>
            <a:r>
              <a:rPr lang="en-US" sz="2000" dirty="0" smtClean="0"/>
              <a:t>Proposal gives </a:t>
            </a:r>
            <a:r>
              <a:rPr lang="en-US" sz="2000" dirty="0"/>
              <a:t>legal effect to a “table” </a:t>
            </a:r>
            <a:r>
              <a:rPr lang="en-US" sz="2000" dirty="0" smtClean="0"/>
              <a:t>provided </a:t>
            </a:r>
            <a:r>
              <a:rPr lang="en-US" sz="2000" dirty="0"/>
              <a:t>to the </a:t>
            </a:r>
            <a:r>
              <a:rPr lang="en-US" sz="2000" dirty="0" smtClean="0"/>
              <a:t>Appropriations Committees specifying </a:t>
            </a:r>
            <a:r>
              <a:rPr lang="en-US" sz="2000" dirty="0"/>
              <a:t>the maximum amount each tribal contractor would </a:t>
            </a:r>
            <a:r>
              <a:rPr lang="en-US" sz="2000" dirty="0" smtClean="0"/>
              <a:t>receive </a:t>
            </a:r>
          </a:p>
          <a:p>
            <a:pPr lvl="1"/>
            <a:r>
              <a:rPr lang="en-US" sz="2000" dirty="0" smtClean="0"/>
              <a:t>Since </a:t>
            </a:r>
            <a:r>
              <a:rPr lang="en-US" sz="2000" dirty="0"/>
              <a:t>each tribal contract is “subject to the availability of appropriations,” the Administration hopes this language will limit what is “available” to the amount in the “table” and would limit the ability of Tribes to seek legal remedy for funding that the Supreme Court has ruled is due to </a:t>
            </a:r>
            <a:r>
              <a:rPr lang="en-US" sz="2000" dirty="0" smtClean="0"/>
              <a:t>Tribes</a:t>
            </a:r>
          </a:p>
          <a:p>
            <a:pPr lvl="1"/>
            <a:r>
              <a:rPr lang="en-US" sz="2000" dirty="0" smtClean="0"/>
              <a:t>No Tribal consultation on the Administration’s proposal!</a:t>
            </a:r>
          </a:p>
        </p:txBody>
      </p:sp>
    </p:spTree>
    <p:extLst>
      <p:ext uri="{BB962C8B-B14F-4D97-AF65-F5344CB8AC3E}">
        <p14:creationId xmlns:p14="http://schemas.microsoft.com/office/powerpoint/2010/main" val="1109991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IHS Director Confirmation Hearing</a:t>
            </a:r>
            <a:endParaRPr lang="en-US" b="1" dirty="0"/>
          </a:p>
        </p:txBody>
      </p:sp>
      <p:sp>
        <p:nvSpPr>
          <p:cNvPr id="3" name="Content Placeholder 2"/>
          <p:cNvSpPr>
            <a:spLocks noGrp="1"/>
          </p:cNvSpPr>
          <p:nvPr>
            <p:ph idx="1"/>
          </p:nvPr>
        </p:nvSpPr>
        <p:spPr>
          <a:xfrm>
            <a:off x="1905000" y="1600200"/>
            <a:ext cx="6629400" cy="4525963"/>
          </a:xfrm>
        </p:spPr>
        <p:txBody>
          <a:bodyPr>
            <a:normAutofit fontScale="77500" lnSpcReduction="20000"/>
          </a:bodyPr>
          <a:lstStyle/>
          <a:p>
            <a:r>
              <a:rPr lang="en-US" sz="2800" dirty="0" smtClean="0"/>
              <a:t>Senate Committee on Indian Affairs convened confirmation hearing June 12, 2013</a:t>
            </a:r>
          </a:p>
          <a:p>
            <a:r>
              <a:rPr lang="en-US" sz="2800" dirty="0" err="1" smtClean="0"/>
              <a:t>SCIA</a:t>
            </a:r>
            <a:r>
              <a:rPr lang="en-US" sz="2800" dirty="0" smtClean="0"/>
              <a:t> has elected not to recommend floor vote on IHS Director until they are satisfied and received reports: </a:t>
            </a:r>
          </a:p>
          <a:p>
            <a:pPr lvl="1"/>
            <a:r>
              <a:rPr lang="en-US" sz="2400" dirty="0" smtClean="0"/>
              <a:t>Four Areas has conveyed dissatisfaction on issues </a:t>
            </a:r>
          </a:p>
          <a:p>
            <a:pPr lvl="1"/>
            <a:r>
              <a:rPr lang="en-US" sz="2400" dirty="0" smtClean="0"/>
              <a:t>Aberdeen Investigation continues to plague IHS</a:t>
            </a:r>
          </a:p>
          <a:p>
            <a:pPr lvl="1"/>
            <a:r>
              <a:rPr lang="en-US" sz="2400" dirty="0" smtClean="0"/>
              <a:t>Area Office Reviews: </a:t>
            </a:r>
            <a:r>
              <a:rPr lang="en-US" sz="2400" dirty="0" err="1" smtClean="0"/>
              <a:t>SCIA</a:t>
            </a:r>
            <a:r>
              <a:rPr lang="en-US" sz="2400" dirty="0" smtClean="0"/>
              <a:t> wants report of finding and outcome of Portland Area Office review on staffing</a:t>
            </a:r>
          </a:p>
          <a:p>
            <a:pPr lvl="1"/>
            <a:r>
              <a:rPr lang="en-US" sz="2400" dirty="0" smtClean="0"/>
              <a:t>CHS formula: adding mortality and morbidity to formula</a:t>
            </a:r>
          </a:p>
          <a:p>
            <a:pPr lvl="1"/>
            <a:r>
              <a:rPr lang="en-US" sz="2400" dirty="0" smtClean="0"/>
              <a:t>Health Facilities construction issues </a:t>
            </a:r>
          </a:p>
          <a:p>
            <a:pPr lvl="1"/>
            <a:r>
              <a:rPr lang="en-US" sz="2400" dirty="0" smtClean="0"/>
              <a:t>CSC issues and Administration’s proposal in FY 2014 budget. Tribes want Congress to reject proposal. </a:t>
            </a:r>
            <a:r>
              <a:rPr lang="en-US" sz="2400" dirty="0" err="1" smtClean="0"/>
              <a:t>SCIA</a:t>
            </a:r>
            <a:r>
              <a:rPr lang="en-US" sz="2400" dirty="0" smtClean="0"/>
              <a:t> advised they this will be an “on-going” issue they monitor</a:t>
            </a:r>
          </a:p>
          <a:p>
            <a:r>
              <a:rPr lang="en-US" sz="2800" dirty="0" smtClean="0"/>
              <a:t>What next?  Receive items and then go to floor for vote? Or, convene another hearing? Oppose? </a:t>
            </a:r>
          </a:p>
        </p:txBody>
      </p:sp>
    </p:spTree>
    <p:extLst>
      <p:ext uri="{BB962C8B-B14F-4D97-AF65-F5344CB8AC3E}">
        <p14:creationId xmlns:p14="http://schemas.microsoft.com/office/powerpoint/2010/main" val="2347976711"/>
      </p:ext>
    </p:extLst>
  </p:cSld>
  <p:clrMapOvr>
    <a:masterClrMapping/>
  </p:clrMapOvr>
</p:sld>
</file>

<file path=ppt/theme/theme1.xml><?xml version="1.0" encoding="utf-8"?>
<a:theme xmlns:a="http://schemas.openxmlformats.org/drawingml/2006/main" name="Gathering Wisdom Presentation - May 26, 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Gathering Wisdom Presentation - May 26, 2011</Template>
  <TotalTime>6253</TotalTime>
  <Words>933</Words>
  <Application>Microsoft Office PowerPoint</Application>
  <PresentationFormat>On-screen Show (4:3)</PresentationFormat>
  <Paragraphs>91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Gathering Wisdom Presentation - May 26, 2011</vt:lpstr>
      <vt:lpstr>Legislative &amp; Policy Update </vt:lpstr>
      <vt:lpstr>Overview </vt:lpstr>
      <vt:lpstr>IHS FY 2013 Final Operating Plan</vt:lpstr>
      <vt:lpstr>FY 2013 Budget Decreases</vt:lpstr>
      <vt:lpstr>FY 2014 IHS President’s Budget</vt:lpstr>
      <vt:lpstr>FY 2014 Sequestration?</vt:lpstr>
      <vt:lpstr>Senate &amp; House Budget Resolutions</vt:lpstr>
      <vt:lpstr>Contract Support Cost Update</vt:lpstr>
      <vt:lpstr>IHS Director Confirmation Hearing</vt:lpstr>
      <vt:lpstr>IHS Dear Tribal Leader Letters</vt:lpstr>
      <vt:lpstr>WHITE HOUSE COUNCIL  ON NATIVE AMERICAN AFFAIRS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Legislative Update   NPAIHB Quarterly Board Meeting  Thunder Valley Casino Resort Lincoln, CA</dc:title>
  <dc:creator>jroberts</dc:creator>
  <cp:lastModifiedBy>Jim Roberts</cp:lastModifiedBy>
  <cp:revision>225</cp:revision>
  <dcterms:created xsi:type="dcterms:W3CDTF">2011-07-14T14:04:56Z</dcterms:created>
  <dcterms:modified xsi:type="dcterms:W3CDTF">2013-07-05T21:48:46Z</dcterms:modified>
</cp:coreProperties>
</file>