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5"/>
  </p:notesMasterIdLst>
  <p:sldIdLst>
    <p:sldId id="256" r:id="rId2"/>
    <p:sldId id="303" r:id="rId3"/>
    <p:sldId id="286" r:id="rId4"/>
    <p:sldId id="290" r:id="rId5"/>
    <p:sldId id="340" r:id="rId6"/>
    <p:sldId id="348" r:id="rId7"/>
    <p:sldId id="342" r:id="rId8"/>
    <p:sldId id="315" r:id="rId9"/>
    <p:sldId id="361" r:id="rId10"/>
    <p:sldId id="349" r:id="rId11"/>
    <p:sldId id="351" r:id="rId12"/>
    <p:sldId id="352" r:id="rId13"/>
    <p:sldId id="353" r:id="rId14"/>
    <p:sldId id="350" r:id="rId15"/>
    <p:sldId id="356" r:id="rId16"/>
    <p:sldId id="357" r:id="rId17"/>
    <p:sldId id="354" r:id="rId18"/>
    <p:sldId id="355" r:id="rId19"/>
    <p:sldId id="358" r:id="rId20"/>
    <p:sldId id="359" r:id="rId21"/>
    <p:sldId id="360" r:id="rId22"/>
    <p:sldId id="362" r:id="rId23"/>
    <p:sldId id="272" r:id="rId24"/>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77" autoAdjust="0"/>
    <p:restoredTop sz="65371" autoAdjust="0"/>
  </p:normalViewPr>
  <p:slideViewPr>
    <p:cSldViewPr>
      <p:cViewPr varScale="1">
        <p:scale>
          <a:sx n="60" d="100"/>
          <a:sy n="60" d="100"/>
        </p:scale>
        <p:origin x="-2045" y="-77"/>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82913" cy="465138"/>
          </a:xfrm>
          <a:prstGeom prst="rect">
            <a:avLst/>
          </a:prstGeom>
        </p:spPr>
        <p:txBody>
          <a:bodyPr vert="horz" lIns="91430" tIns="45715" rIns="91430" bIns="45715" rtlCol="0"/>
          <a:lstStyle>
            <a:lvl1pPr algn="l">
              <a:defRPr sz="1200"/>
            </a:lvl1pPr>
          </a:lstStyle>
          <a:p>
            <a:endParaRPr lang="en-US" dirty="0"/>
          </a:p>
        </p:txBody>
      </p:sp>
      <p:sp>
        <p:nvSpPr>
          <p:cNvPr id="3" name="Date Placeholder 2"/>
          <p:cNvSpPr>
            <a:spLocks noGrp="1"/>
          </p:cNvSpPr>
          <p:nvPr>
            <p:ph type="dt" idx="1"/>
          </p:nvPr>
        </p:nvSpPr>
        <p:spPr>
          <a:xfrm>
            <a:off x="3897313" y="0"/>
            <a:ext cx="2982912" cy="465138"/>
          </a:xfrm>
          <a:prstGeom prst="rect">
            <a:avLst/>
          </a:prstGeom>
        </p:spPr>
        <p:txBody>
          <a:bodyPr vert="horz" lIns="91430" tIns="45715" rIns="91430" bIns="45715" rtlCol="0"/>
          <a:lstStyle>
            <a:lvl1pPr algn="r">
              <a:defRPr sz="1200"/>
            </a:lvl1pPr>
          </a:lstStyle>
          <a:p>
            <a:fld id="{A78A9759-1886-4F1C-BD7E-1DACA9D8593C}" type="datetimeFigureOut">
              <a:rPr lang="en-US" smtClean="0"/>
              <a:pPr/>
              <a:t>7/7/2013</a:t>
            </a:fld>
            <a:endParaRPr lang="en-US" dirty="0"/>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30" tIns="45715" rIns="91430" bIns="45715" rtlCol="0" anchor="ctr"/>
          <a:lstStyle/>
          <a:p>
            <a:endParaRPr lang="en-US" dirty="0"/>
          </a:p>
        </p:txBody>
      </p:sp>
      <p:sp>
        <p:nvSpPr>
          <p:cNvPr id="5" name="Notes Placeholder 4"/>
          <p:cNvSpPr>
            <a:spLocks noGrp="1"/>
          </p:cNvSpPr>
          <p:nvPr>
            <p:ph type="body" sz="quarter" idx="3"/>
          </p:nvPr>
        </p:nvSpPr>
        <p:spPr>
          <a:xfrm>
            <a:off x="688975" y="4416431"/>
            <a:ext cx="5505450" cy="4183063"/>
          </a:xfrm>
          <a:prstGeom prst="rect">
            <a:avLst/>
          </a:prstGeom>
        </p:spPr>
        <p:txBody>
          <a:bodyPr vert="horz" lIns="91430" tIns="45715" rIns="91430" bIns="4571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4" y="8829675"/>
            <a:ext cx="2982913" cy="465138"/>
          </a:xfrm>
          <a:prstGeom prst="rect">
            <a:avLst/>
          </a:prstGeom>
        </p:spPr>
        <p:txBody>
          <a:bodyPr vert="horz" lIns="91430" tIns="45715" rIns="91430" bIns="45715"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30" tIns="45715" rIns="91430" bIns="45715" rtlCol="0" anchor="b"/>
          <a:lstStyle>
            <a:lvl1pPr algn="r">
              <a:defRPr sz="1200"/>
            </a:lvl1pPr>
          </a:lstStyle>
          <a:p>
            <a:fld id="{C85B0A02-D819-448E-8BCA-1DD395A4E017}" type="slidenum">
              <a:rPr lang="en-US" smtClean="0"/>
              <a:pPr/>
              <a:t>‹#›</a:t>
            </a:fld>
            <a:endParaRPr lang="en-US" dirty="0"/>
          </a:p>
        </p:txBody>
      </p:sp>
    </p:spTree>
    <p:extLst>
      <p:ext uri="{BB962C8B-B14F-4D97-AF65-F5344CB8AC3E}">
        <p14:creationId xmlns:p14="http://schemas.microsoft.com/office/powerpoint/2010/main" xmlns="" val="4013836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pPr/>
              <a:t>1</a:t>
            </a:fld>
            <a:endParaRPr lang="en-US" dirty="0"/>
          </a:p>
        </p:txBody>
      </p:sp>
    </p:spTree>
    <p:extLst>
      <p:ext uri="{BB962C8B-B14F-4D97-AF65-F5344CB8AC3E}">
        <p14:creationId xmlns:p14="http://schemas.microsoft.com/office/powerpoint/2010/main" xmlns="" val="2488455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pPr/>
              <a:t>2</a:t>
            </a:fld>
            <a:endParaRPr lang="en-US" dirty="0"/>
          </a:p>
        </p:txBody>
      </p:sp>
    </p:spTree>
    <p:extLst>
      <p:ext uri="{BB962C8B-B14F-4D97-AF65-F5344CB8AC3E}">
        <p14:creationId xmlns:p14="http://schemas.microsoft.com/office/powerpoint/2010/main" xmlns="" val="16639746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pPr/>
              <a:t>22</a:t>
            </a:fld>
            <a:endParaRPr lang="en-US" dirty="0"/>
          </a:p>
        </p:txBody>
      </p:sp>
    </p:spTree>
    <p:extLst>
      <p:ext uri="{BB962C8B-B14F-4D97-AF65-F5344CB8AC3E}">
        <p14:creationId xmlns:p14="http://schemas.microsoft.com/office/powerpoint/2010/main" xmlns="" val="16639746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pPr/>
              <a:t>23</a:t>
            </a:fld>
            <a:endParaRPr lang="en-US" dirty="0"/>
          </a:p>
        </p:txBody>
      </p:sp>
    </p:spTree>
    <p:extLst>
      <p:ext uri="{BB962C8B-B14F-4D97-AF65-F5344CB8AC3E}">
        <p14:creationId xmlns:p14="http://schemas.microsoft.com/office/powerpoint/2010/main" xmlns="" val="20590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pPr/>
              <a:t>3</a:t>
            </a:fld>
            <a:endParaRPr lang="en-US" dirty="0"/>
          </a:p>
        </p:txBody>
      </p:sp>
    </p:spTree>
    <p:extLst>
      <p:ext uri="{BB962C8B-B14F-4D97-AF65-F5344CB8AC3E}">
        <p14:creationId xmlns:p14="http://schemas.microsoft.com/office/powerpoint/2010/main" xmlns="" val="3207832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pPr/>
              <a:t>4</a:t>
            </a:fld>
            <a:endParaRPr lang="en-US" dirty="0"/>
          </a:p>
        </p:txBody>
      </p:sp>
    </p:spTree>
    <p:extLst>
      <p:ext uri="{BB962C8B-B14F-4D97-AF65-F5344CB8AC3E}">
        <p14:creationId xmlns:p14="http://schemas.microsoft.com/office/powerpoint/2010/main" xmlns="" val="2554829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pPr/>
              <a:t>5</a:t>
            </a:fld>
            <a:endParaRPr lang="en-US" dirty="0"/>
          </a:p>
        </p:txBody>
      </p:sp>
    </p:spTree>
    <p:extLst>
      <p:ext uri="{BB962C8B-B14F-4D97-AF65-F5344CB8AC3E}">
        <p14:creationId xmlns:p14="http://schemas.microsoft.com/office/powerpoint/2010/main" xmlns="" val="2554829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85B0A02-D819-448E-8BCA-1DD395A4E017}" type="slidenum">
              <a:rPr lang="en-US" smtClean="0"/>
              <a:pPr/>
              <a:t>6</a:t>
            </a:fld>
            <a:endParaRPr lang="en-US" dirty="0"/>
          </a:p>
        </p:txBody>
      </p:sp>
    </p:spTree>
    <p:extLst>
      <p:ext uri="{BB962C8B-B14F-4D97-AF65-F5344CB8AC3E}">
        <p14:creationId xmlns:p14="http://schemas.microsoft.com/office/powerpoint/2010/main" xmlns="" val="2554829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5B0A02-D819-448E-8BCA-1DD395A4E017}" type="slidenum">
              <a:rPr lang="en-US" smtClean="0"/>
              <a:pPr/>
              <a:t>7</a:t>
            </a:fld>
            <a:endParaRPr lang="en-US" dirty="0"/>
          </a:p>
        </p:txBody>
      </p:sp>
    </p:spTree>
    <p:extLst>
      <p:ext uri="{BB962C8B-B14F-4D97-AF65-F5344CB8AC3E}">
        <p14:creationId xmlns:p14="http://schemas.microsoft.com/office/powerpoint/2010/main" xmlns="" val="2554829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85B0A02-D819-448E-8BCA-1DD395A4E017}"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xmlns="" val="1663974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D6637991-C83F-4E28-985A-DA5670F7A21B}"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6637991-C83F-4E28-985A-DA5670F7A21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D6637991-C83F-4E28-985A-DA5670F7A21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6637991-C83F-4E28-985A-DA5670F7A21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6637991-C83F-4E28-985A-DA5670F7A21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6637991-C83F-4E28-985A-DA5670F7A21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985E49-3E3E-4FCA-B03B-5CEE78AEC2E8}" type="datetimeFigureOut">
              <a:rPr lang="en-US" smtClean="0"/>
              <a:pPr/>
              <a:t>7/7/2013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6637991-C83F-4E28-985A-DA5670F7A21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2D985E49-3E3E-4FCA-B03B-5CEE78AEC2E8}" type="datetimeFigureOut">
              <a:rPr lang="en-US" smtClean="0"/>
              <a:pPr/>
              <a:t>7/7/2013</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6637991-C83F-4E28-985A-DA5670F7A21B}"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6.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mailto:ehsc@ihs.gov" TargetMode="External"/><Relationship Id="rId5" Type="http://schemas.openxmlformats.org/officeDocument/2006/relationships/image" Target="../media/image6.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04800"/>
            <a:ext cx="8229600" cy="1676400"/>
          </a:xfrm>
        </p:spPr>
        <p:txBody>
          <a:bodyPr>
            <a:normAutofit fontScale="90000"/>
          </a:bodyPr>
          <a:lstStyle/>
          <a:p>
            <a:pPr algn="ctr"/>
            <a:r>
              <a:rPr lang="en-US" b="1" dirty="0">
                <a:solidFill>
                  <a:schemeClr val="bg1"/>
                </a:solidFill>
                <a:latin typeface="Arial" pitchFamily="34" charset="0"/>
                <a:cs typeface="Arial" pitchFamily="34" charset="0"/>
              </a:rPr>
              <a:t>Indian Health Service</a:t>
            </a:r>
            <a:br>
              <a:rPr lang="en-US" b="1" dirty="0">
                <a:solidFill>
                  <a:schemeClr val="bg1"/>
                </a:solidFill>
                <a:latin typeface="Arial" pitchFamily="34" charset="0"/>
                <a:cs typeface="Arial" pitchFamily="34" charset="0"/>
              </a:rPr>
            </a:br>
            <a:r>
              <a:rPr lang="en-US" b="1" dirty="0">
                <a:solidFill>
                  <a:schemeClr val="bg1"/>
                </a:solidFill>
                <a:latin typeface="Arial" pitchFamily="34" charset="0"/>
                <a:cs typeface="Arial" pitchFamily="34" charset="0"/>
              </a:rPr>
              <a:t>Portland Area Director’s Update</a:t>
            </a:r>
          </a:p>
        </p:txBody>
      </p:sp>
      <p:sp>
        <p:nvSpPr>
          <p:cNvPr id="3" name="Subtitle 2"/>
          <p:cNvSpPr>
            <a:spLocks noGrp="1"/>
          </p:cNvSpPr>
          <p:nvPr>
            <p:ph type="subTitle" idx="1"/>
          </p:nvPr>
        </p:nvSpPr>
        <p:spPr>
          <a:xfrm>
            <a:off x="685800" y="4572000"/>
            <a:ext cx="7772400" cy="1905000"/>
          </a:xfrm>
        </p:spPr>
        <p:txBody>
          <a:bodyPr>
            <a:normAutofit/>
          </a:bodyPr>
          <a:lstStyle/>
          <a:p>
            <a:pPr algn="ctr">
              <a:lnSpc>
                <a:spcPct val="80000"/>
              </a:lnSpc>
            </a:pPr>
            <a:r>
              <a:rPr lang="en-US" sz="2400" b="1" dirty="0">
                <a:solidFill>
                  <a:schemeClr val="bg1"/>
                </a:solidFill>
                <a:latin typeface="Arial" pitchFamily="34" charset="0"/>
                <a:cs typeface="Arial" pitchFamily="34" charset="0"/>
              </a:rPr>
              <a:t>Dean M </a:t>
            </a:r>
            <a:r>
              <a:rPr lang="en-US" sz="2400" b="1" dirty="0" smtClean="0">
                <a:solidFill>
                  <a:schemeClr val="bg1"/>
                </a:solidFill>
                <a:latin typeface="Arial" pitchFamily="34" charset="0"/>
                <a:cs typeface="Arial" pitchFamily="34" charset="0"/>
              </a:rPr>
              <a:t>Seyler - Area Director</a:t>
            </a:r>
            <a:endParaRPr lang="en-US" sz="2400" b="1" dirty="0">
              <a:solidFill>
                <a:schemeClr val="bg1"/>
              </a:solidFill>
              <a:latin typeface="Arial" pitchFamily="34" charset="0"/>
              <a:cs typeface="Arial" pitchFamily="34" charset="0"/>
            </a:endParaRPr>
          </a:p>
          <a:p>
            <a:pPr algn="ctr">
              <a:lnSpc>
                <a:spcPct val="80000"/>
              </a:lnSpc>
            </a:pPr>
            <a:r>
              <a:rPr lang="en-US" sz="2400" b="1" dirty="0" smtClean="0">
                <a:solidFill>
                  <a:schemeClr val="bg1"/>
                </a:solidFill>
                <a:latin typeface="Arial" pitchFamily="34" charset="0"/>
                <a:cs typeface="Arial" pitchFamily="34" charset="0"/>
              </a:rPr>
              <a:t>July 09, 2013</a:t>
            </a:r>
            <a:endParaRPr lang="en-US" sz="2400" b="1" dirty="0">
              <a:solidFill>
                <a:schemeClr val="bg1"/>
              </a:solidFill>
              <a:latin typeface="Arial" pitchFamily="34" charset="0"/>
              <a:cs typeface="Arial" pitchFamily="34" charset="0"/>
            </a:endParaRPr>
          </a:p>
          <a:p>
            <a:pPr algn="ctr">
              <a:lnSpc>
                <a:spcPct val="80000"/>
              </a:lnSpc>
              <a:defRPr/>
            </a:pPr>
            <a:r>
              <a:rPr lang="en-US" sz="2400" b="1" dirty="0" smtClean="0">
                <a:solidFill>
                  <a:schemeClr val="bg1"/>
                </a:solidFill>
                <a:latin typeface="+mj-lt"/>
              </a:rPr>
              <a:t>Quarterly </a:t>
            </a:r>
            <a:r>
              <a:rPr lang="en-US" sz="2400" b="1" dirty="0">
                <a:solidFill>
                  <a:schemeClr val="bg1"/>
                </a:solidFill>
                <a:latin typeface="+mj-lt"/>
              </a:rPr>
              <a:t>Board Meeting</a:t>
            </a:r>
          </a:p>
          <a:p>
            <a:r>
              <a:rPr lang="en-US" sz="2400" b="1" dirty="0" smtClean="0">
                <a:solidFill>
                  <a:schemeClr val="bg1"/>
                </a:solidFill>
                <a:latin typeface="+mj-lt"/>
              </a:rPr>
              <a:t>Northern Quest Resort &amp; Casino </a:t>
            </a:r>
            <a:endParaRPr lang="en-US" sz="2400" b="1" dirty="0">
              <a:solidFill>
                <a:schemeClr val="bg1"/>
              </a:solidFill>
              <a:latin typeface="+mj-lt"/>
            </a:endParaRPr>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sp>
        <p:nvSpPr>
          <p:cNvPr id="12"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10"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4846320" y="2362200"/>
            <a:ext cx="1478280" cy="14782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2626028" y="2346960"/>
            <a:ext cx="1662664" cy="14935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73732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304800" y="1600200"/>
            <a:ext cx="8382000" cy="50292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Portland Area Directors Recognition Of Excellence</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August 21, 2013</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1PM to 3PM</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Gus Solomon Courthouse</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Categories Are:</a:t>
            </a:r>
          </a:p>
          <a:p>
            <a:pPr marL="1403604" lvl="2" indent="-342900">
              <a:buClr>
                <a:schemeClr val="bg1">
                  <a:lumMod val="75000"/>
                  <a:lumOff val="25000"/>
                </a:schemeClr>
              </a:buClr>
              <a:buFont typeface="Wingdings" pitchFamily="2" charset="2"/>
              <a:buChar char="v"/>
            </a:pPr>
            <a:r>
              <a:rPr lang="en-US" sz="2000" b="1" dirty="0" smtClean="0">
                <a:solidFill>
                  <a:schemeClr val="bg1"/>
                </a:solidFill>
                <a:latin typeface="+mj-lt"/>
              </a:rPr>
              <a:t>Direct Patient Care</a:t>
            </a:r>
          </a:p>
          <a:p>
            <a:pPr marL="1403604" lvl="2" indent="-342900">
              <a:buClr>
                <a:schemeClr val="bg1">
                  <a:lumMod val="75000"/>
                  <a:lumOff val="25000"/>
                </a:schemeClr>
              </a:buClr>
              <a:buFont typeface="Wingdings" pitchFamily="2" charset="2"/>
              <a:buChar char="v"/>
            </a:pPr>
            <a:r>
              <a:rPr lang="en-US" sz="2000" b="1" dirty="0" smtClean="0">
                <a:solidFill>
                  <a:schemeClr val="bg1"/>
                </a:solidFill>
                <a:latin typeface="+mj-lt"/>
              </a:rPr>
              <a:t>Support in the Delivery of Health Care</a:t>
            </a:r>
          </a:p>
          <a:p>
            <a:pPr marL="1403604" lvl="2" indent="-342900">
              <a:buClr>
                <a:schemeClr val="bg1">
                  <a:lumMod val="75000"/>
                  <a:lumOff val="25000"/>
                </a:schemeClr>
              </a:buClr>
              <a:buFont typeface="Wingdings" pitchFamily="2" charset="2"/>
              <a:buChar char="v"/>
            </a:pPr>
            <a:r>
              <a:rPr lang="en-US" sz="2000" b="1" dirty="0" smtClean="0">
                <a:solidFill>
                  <a:schemeClr val="bg1"/>
                </a:solidFill>
                <a:latin typeface="+mj-lt"/>
              </a:rPr>
              <a:t>Health Promotion/Disease Prevention</a:t>
            </a:r>
          </a:p>
          <a:p>
            <a:pPr marL="1403604" lvl="2" indent="-342900">
              <a:buClr>
                <a:schemeClr val="bg1">
                  <a:lumMod val="75000"/>
                  <a:lumOff val="25000"/>
                </a:schemeClr>
              </a:buClr>
              <a:buFont typeface="Wingdings" pitchFamily="2" charset="2"/>
              <a:buChar char="v"/>
            </a:pPr>
            <a:r>
              <a:rPr lang="en-US" sz="2000" b="1" dirty="0" smtClean="0">
                <a:solidFill>
                  <a:schemeClr val="bg1"/>
                </a:solidFill>
                <a:latin typeface="+mj-lt"/>
              </a:rPr>
              <a:t>Excellence in Leadership</a:t>
            </a:r>
          </a:p>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endParaRPr lang="en-US" sz="2400" dirty="0">
              <a:solidFill>
                <a:srgbClr val="0070C0"/>
              </a:solidFill>
            </a:endParaRPr>
          </a:p>
          <a:p>
            <a:pPr marL="1138428" lvl="1" indent="-342900">
              <a:buClr>
                <a:schemeClr val="bg1">
                  <a:lumMod val="75000"/>
                  <a:lumOff val="25000"/>
                </a:schemeClr>
              </a:buClr>
              <a:buFont typeface="Wingdings"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xmlns="" val="16951971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381000" y="1676400"/>
            <a:ext cx="8229600" cy="4876800"/>
          </a:xfrm>
        </p:spPr>
        <p:txBody>
          <a:bodyPr>
            <a:normAutofit/>
          </a:bodyPr>
          <a:lstStyle/>
          <a:p>
            <a:pPr marL="137160" indent="0" algn="ctr">
              <a:buClrTx/>
              <a:buNone/>
            </a:pPr>
            <a:r>
              <a:rPr lang="en-US" b="1" dirty="0">
                <a:solidFill>
                  <a:prstClr val="black"/>
                </a:solidFill>
              </a:rPr>
              <a:t>Portland Area JVN site diabetic eye </a:t>
            </a:r>
            <a:r>
              <a:rPr lang="en-US" b="1" dirty="0" smtClean="0">
                <a:solidFill>
                  <a:prstClr val="black"/>
                </a:solidFill>
              </a:rPr>
              <a:t>screening</a:t>
            </a:r>
          </a:p>
          <a:p>
            <a:pPr marL="137160" indent="0" algn="ctr">
              <a:buClrTx/>
              <a:buNone/>
            </a:pPr>
            <a:endParaRPr lang="en-US" sz="2000" b="1" dirty="0" smtClean="0">
              <a:solidFill>
                <a:schemeClr val="bg1"/>
              </a:solidFill>
              <a:latin typeface="+mj-lt"/>
            </a:endParaRPr>
          </a:p>
          <a:p>
            <a:pPr>
              <a:buClrTx/>
              <a:buFont typeface="Wingdings" pitchFamily="2" charset="2"/>
              <a:buChar char="v"/>
            </a:pPr>
            <a:r>
              <a:rPr lang="en-US" sz="2000" b="1" dirty="0" smtClean="0">
                <a:solidFill>
                  <a:schemeClr val="bg1"/>
                </a:solidFill>
                <a:latin typeface="+mj-lt"/>
              </a:rPr>
              <a:t>Mid-year </a:t>
            </a:r>
            <a:r>
              <a:rPr lang="en-US" sz="2000" b="1" dirty="0">
                <a:solidFill>
                  <a:schemeClr val="bg1"/>
                </a:solidFill>
                <a:latin typeface="+mj-lt"/>
              </a:rPr>
              <a:t>2012 GPRA results indicated IHS was “not on track” to meet the goal for </a:t>
            </a:r>
            <a:r>
              <a:rPr lang="en-US" sz="2000" b="1" dirty="0" smtClean="0">
                <a:solidFill>
                  <a:schemeClr val="bg1"/>
                </a:solidFill>
                <a:latin typeface="+mj-lt"/>
              </a:rPr>
              <a:t>diabetic </a:t>
            </a:r>
            <a:r>
              <a:rPr lang="en-US" sz="2000" b="1" dirty="0">
                <a:solidFill>
                  <a:schemeClr val="bg1"/>
                </a:solidFill>
                <a:latin typeface="+mj-lt"/>
              </a:rPr>
              <a:t>retinopathy </a:t>
            </a:r>
            <a:r>
              <a:rPr lang="en-US" sz="2000" b="1" dirty="0" smtClean="0">
                <a:solidFill>
                  <a:schemeClr val="bg1"/>
                </a:solidFill>
                <a:latin typeface="+mj-lt"/>
              </a:rPr>
              <a:t>(DR) screening.</a:t>
            </a:r>
            <a:endParaRPr lang="en-US" sz="2000" b="1" dirty="0">
              <a:solidFill>
                <a:schemeClr val="bg1"/>
              </a:solidFill>
              <a:latin typeface="+mj-lt"/>
            </a:endParaRPr>
          </a:p>
          <a:p>
            <a:pPr>
              <a:buClrTx/>
              <a:buFont typeface="Wingdings" pitchFamily="2" charset="2"/>
              <a:buChar char="v"/>
            </a:pPr>
            <a:r>
              <a:rPr lang="en-US" sz="2200" b="1" dirty="0">
                <a:solidFill>
                  <a:schemeClr val="bg1"/>
                </a:solidFill>
                <a:latin typeface="+mj-lt"/>
              </a:rPr>
              <a:t>May 12, 2012- </a:t>
            </a:r>
            <a:r>
              <a:rPr lang="en-US" sz="2000" b="1" dirty="0">
                <a:solidFill>
                  <a:schemeClr val="bg1"/>
                </a:solidFill>
                <a:latin typeface="+mj-lt"/>
              </a:rPr>
              <a:t>IHS Chief Medical Officer </a:t>
            </a:r>
            <a:r>
              <a:rPr lang="en-US" sz="2000" b="1" dirty="0" smtClean="0">
                <a:solidFill>
                  <a:schemeClr val="bg1"/>
                </a:solidFill>
                <a:latin typeface="+mj-lt"/>
              </a:rPr>
              <a:t>Memo:</a:t>
            </a:r>
            <a:endParaRPr lang="en-US" sz="2000" b="1" dirty="0">
              <a:solidFill>
                <a:schemeClr val="bg1"/>
              </a:solidFill>
              <a:latin typeface="+mj-lt"/>
            </a:endParaRPr>
          </a:p>
          <a:p>
            <a:pPr lvl="1">
              <a:buClrTx/>
              <a:buFont typeface="Wingdings" pitchFamily="2" charset="2"/>
              <a:buChar char="v"/>
            </a:pPr>
            <a:r>
              <a:rPr lang="en-US" sz="1800" b="1" dirty="0">
                <a:solidFill>
                  <a:schemeClr val="bg1"/>
                </a:solidFill>
                <a:latin typeface="+mj-lt"/>
              </a:rPr>
              <a:t>Call to action to improve </a:t>
            </a:r>
            <a:r>
              <a:rPr lang="en-US" sz="1800" b="1" dirty="0" smtClean="0">
                <a:solidFill>
                  <a:schemeClr val="bg1"/>
                </a:solidFill>
                <a:latin typeface="+mj-lt"/>
              </a:rPr>
              <a:t>DR retinopathy screening</a:t>
            </a:r>
            <a:r>
              <a:rPr lang="en-US" sz="1800" b="1" dirty="0">
                <a:solidFill>
                  <a:schemeClr val="bg1"/>
                </a:solidFill>
                <a:latin typeface="+mj-lt"/>
              </a:rPr>
              <a:t>, focused on four goals:</a:t>
            </a:r>
          </a:p>
          <a:p>
            <a:pPr lvl="2">
              <a:buClrTx/>
              <a:buFont typeface="Wingdings" pitchFamily="2" charset="2"/>
              <a:buChar char="v"/>
            </a:pPr>
            <a:r>
              <a:rPr lang="en-US" sz="1400" b="1" dirty="0">
                <a:solidFill>
                  <a:schemeClr val="bg1"/>
                </a:solidFill>
                <a:latin typeface="+mj-lt"/>
              </a:rPr>
              <a:t>All Agency hospitals will be deployed with the IHS-JVN Program by the end of FY 2013</a:t>
            </a:r>
          </a:p>
          <a:p>
            <a:pPr lvl="2">
              <a:buClrTx/>
              <a:buFont typeface="Wingdings" pitchFamily="2" charset="2"/>
              <a:buChar char="v"/>
            </a:pPr>
            <a:r>
              <a:rPr lang="en-US" sz="1400" b="1" dirty="0">
                <a:solidFill>
                  <a:schemeClr val="bg1"/>
                </a:solidFill>
                <a:latin typeface="+mj-lt"/>
              </a:rPr>
              <a:t>All other Agency sites with a </a:t>
            </a:r>
            <a:r>
              <a:rPr lang="en-US" sz="1400" b="1" dirty="0" smtClean="0">
                <a:solidFill>
                  <a:schemeClr val="bg1"/>
                </a:solidFill>
                <a:latin typeface="+mj-lt"/>
              </a:rPr>
              <a:t>diabetes </a:t>
            </a:r>
            <a:r>
              <a:rPr lang="en-US" sz="1400" b="1" dirty="0">
                <a:solidFill>
                  <a:schemeClr val="bg1"/>
                </a:solidFill>
                <a:latin typeface="+mj-lt"/>
              </a:rPr>
              <a:t>population of more than 500 will deploy the IHS-JVN Program by the end of FY 2014.</a:t>
            </a:r>
          </a:p>
          <a:p>
            <a:pPr lvl="2">
              <a:buClrTx/>
              <a:buFont typeface="Wingdings" pitchFamily="2" charset="2"/>
              <a:buChar char="v"/>
            </a:pPr>
            <a:r>
              <a:rPr lang="en-US" sz="1400" b="1" dirty="0">
                <a:solidFill>
                  <a:schemeClr val="bg1"/>
                </a:solidFill>
                <a:latin typeface="+mj-lt"/>
              </a:rPr>
              <a:t>All sites currently with the IHS-JVN Program must meet or exceed the GPRA goal AND maintain an annual DR exam rate at least 25% greater than pre-JVN deployment levels.</a:t>
            </a:r>
          </a:p>
          <a:p>
            <a:pPr lvl="2">
              <a:buClrTx/>
              <a:buFont typeface="Wingdings" pitchFamily="2" charset="2"/>
              <a:buChar char="v"/>
            </a:pPr>
            <a:r>
              <a:rPr lang="en-US" sz="1400" b="1" dirty="0">
                <a:solidFill>
                  <a:schemeClr val="bg1"/>
                </a:solidFill>
                <a:latin typeface="+mj-lt"/>
              </a:rPr>
              <a:t>All IHS-JVN sites will report their JVN performance in their bimonthly accomplishment reports.</a:t>
            </a:r>
          </a:p>
          <a:p>
            <a:endParaRPr lang="en-US" dirty="0"/>
          </a:p>
        </p:txBody>
      </p:sp>
      <p:sp>
        <p:nvSpPr>
          <p:cNvPr id="8" name="Title 1"/>
          <p:cNvSpPr txBox="1">
            <a:spLocks noGrp="1"/>
          </p:cNvSpPr>
          <p:nvPr>
            <p:ph type="title"/>
          </p:nvPr>
        </p:nvSpPr>
        <p:spPr>
          <a:xfrm>
            <a:off x="1295400" y="169101"/>
            <a:ext cx="6553200" cy="1143000"/>
          </a:xfrm>
          <a:prstGeom prst="rect">
            <a:avLst/>
          </a:prstGeom>
        </p:spPr>
        <p:txBody>
          <a:bodyPr vert="horz" anchor="ctr">
            <a:normAutofit fontScale="9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1361931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495300" y="2133600"/>
            <a:ext cx="8229600" cy="4038600"/>
          </a:xfrm>
        </p:spPr>
        <p:txBody>
          <a:bodyPr/>
          <a:lstStyle/>
          <a:p>
            <a:pPr lvl="0">
              <a:buClrTx/>
              <a:buFont typeface="Wingdings" pitchFamily="2" charset="2"/>
              <a:buChar char="v"/>
            </a:pPr>
            <a:r>
              <a:rPr lang="en-US" sz="2200" b="1" dirty="0">
                <a:solidFill>
                  <a:schemeClr val="bg1"/>
                </a:solidFill>
                <a:latin typeface="+mj-lt"/>
              </a:rPr>
              <a:t>This plan was designed to improve the Retinopathy Assessment GPRA performance measure and decrease avoidable blindness due to diabetic retinopathy</a:t>
            </a:r>
            <a:r>
              <a:rPr lang="en-US" sz="2200" b="1" dirty="0" smtClean="0">
                <a:solidFill>
                  <a:schemeClr val="bg1"/>
                </a:solidFill>
                <a:latin typeface="+mj-lt"/>
              </a:rPr>
              <a:t>.</a:t>
            </a:r>
          </a:p>
          <a:p>
            <a:pPr marL="137160" lvl="0" indent="0">
              <a:buClrTx/>
              <a:buNone/>
            </a:pPr>
            <a:endParaRPr lang="en-US" sz="2700" b="1" dirty="0">
              <a:solidFill>
                <a:schemeClr val="bg1"/>
              </a:solidFill>
              <a:latin typeface="+mj-lt"/>
            </a:endParaRPr>
          </a:p>
          <a:p>
            <a:pPr lvl="0">
              <a:buClrTx/>
              <a:buFont typeface="Wingdings" pitchFamily="2" charset="2"/>
              <a:buChar char="v"/>
            </a:pPr>
            <a:r>
              <a:rPr lang="en-US" sz="2400" b="1" dirty="0">
                <a:solidFill>
                  <a:schemeClr val="bg1"/>
                </a:solidFill>
                <a:latin typeface="+mj-lt"/>
              </a:rPr>
              <a:t>Key </a:t>
            </a:r>
            <a:r>
              <a:rPr lang="en-US" sz="2400" b="1" dirty="0" smtClean="0">
                <a:solidFill>
                  <a:schemeClr val="bg1"/>
                </a:solidFill>
                <a:latin typeface="+mj-lt"/>
              </a:rPr>
              <a:t>element:</a:t>
            </a:r>
            <a:endParaRPr lang="en-US" sz="2400" b="1" dirty="0">
              <a:solidFill>
                <a:schemeClr val="bg1"/>
              </a:solidFill>
              <a:latin typeface="+mj-lt"/>
            </a:endParaRPr>
          </a:p>
          <a:p>
            <a:pPr lvl="1">
              <a:buClrTx/>
              <a:buFont typeface="Wingdings" pitchFamily="2" charset="2"/>
              <a:buChar char="v"/>
            </a:pPr>
            <a:r>
              <a:rPr lang="en-US" sz="2200" b="1" i="1" dirty="0">
                <a:solidFill>
                  <a:schemeClr val="bg1"/>
                </a:solidFill>
                <a:latin typeface="+mj-lt"/>
              </a:rPr>
              <a:t>All sites currently with the IHS-JVN Program must meet or exceed the GPRA goal AND maintain an annual DR exam rate at least 25% greater than pre-JVN deployment levels.</a:t>
            </a:r>
          </a:p>
          <a:p>
            <a:endParaRPr lang="en-US" dirty="0"/>
          </a:p>
        </p:txBody>
      </p:sp>
      <p:sp>
        <p:nvSpPr>
          <p:cNvPr id="9" name="Title 1"/>
          <p:cNvSpPr txBox="1">
            <a:spLocks/>
          </p:cNvSpPr>
          <p:nvPr/>
        </p:nvSpPr>
        <p:spPr>
          <a:xfrm>
            <a:off x="1676400" y="427038"/>
            <a:ext cx="5867400" cy="1143000"/>
          </a:xfrm>
          <a:prstGeom prst="rect">
            <a:avLst/>
          </a:prstGeom>
        </p:spPr>
        <p:txBody>
          <a:bodyPr vert="horz" anchor="ctr">
            <a:normAutofit fontScale="67500" lnSpcReduction="2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3600" dirty="0" smtClean="0"/>
              <a:t/>
            </a:r>
            <a:br>
              <a:rPr lang="en-US" sz="3600" dirty="0" smtClean="0"/>
            </a:br>
            <a:r>
              <a:rPr lang="en-US" sz="4000" dirty="0" smtClean="0"/>
              <a:t/>
            </a:r>
            <a:br>
              <a:rPr lang="en-US" sz="4000" dirty="0" smtClean="0"/>
            </a:br>
            <a:endParaRPr lang="en-US" dirty="0">
              <a:solidFill>
                <a:schemeClr val="bg1"/>
              </a:solidFill>
            </a:endParaRPr>
          </a:p>
        </p:txBody>
      </p:sp>
      <p:sp>
        <p:nvSpPr>
          <p:cNvPr id="7" name="Title 1"/>
          <p:cNvSpPr txBox="1">
            <a:spLocks/>
          </p:cNvSpPr>
          <p:nvPr/>
        </p:nvSpPr>
        <p:spPr>
          <a:xfrm>
            <a:off x="1828800" y="579438"/>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38959717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152400" y="1600200"/>
            <a:ext cx="8763000" cy="4709160"/>
          </a:xfrm>
        </p:spPr>
        <p:txBody>
          <a:bodyPr/>
          <a:lstStyle/>
          <a:p>
            <a:pPr>
              <a:buClrTx/>
              <a:buFont typeface="Wingdings" pitchFamily="2" charset="2"/>
              <a:buChar char="v"/>
            </a:pPr>
            <a:r>
              <a:rPr lang="en-US" sz="2400" b="1" dirty="0">
                <a:solidFill>
                  <a:schemeClr val="bg1"/>
                </a:solidFill>
                <a:latin typeface="+mj-lt"/>
              </a:rPr>
              <a:t>Area Chief Medical Officer(CAPT Miles Rudd, MD</a:t>
            </a:r>
            <a:r>
              <a:rPr lang="en-US" sz="2400" b="1" dirty="0" smtClean="0">
                <a:solidFill>
                  <a:schemeClr val="bg1"/>
                </a:solidFill>
                <a:latin typeface="+mj-lt"/>
              </a:rPr>
              <a:t>)</a:t>
            </a:r>
            <a:endParaRPr lang="en-US" b="1" dirty="0" smtClean="0">
              <a:solidFill>
                <a:schemeClr val="bg1"/>
              </a:solidFill>
              <a:latin typeface="+mj-lt"/>
            </a:endParaRPr>
          </a:p>
          <a:p>
            <a:pPr lvl="1">
              <a:buClrTx/>
              <a:buFont typeface="Wingdings" pitchFamily="2" charset="2"/>
              <a:buChar char="v"/>
            </a:pPr>
            <a:r>
              <a:rPr lang="en-US" b="1" dirty="0" smtClean="0">
                <a:solidFill>
                  <a:schemeClr val="bg1"/>
                </a:solidFill>
                <a:latin typeface="+mj-lt"/>
              </a:rPr>
              <a:t>Provides </a:t>
            </a:r>
            <a:r>
              <a:rPr lang="en-US" b="1" dirty="0">
                <a:solidFill>
                  <a:schemeClr val="bg1"/>
                </a:solidFill>
                <a:latin typeface="+mj-lt"/>
              </a:rPr>
              <a:t>Clinical Directors at each JVN site with results from quarterly JVN reports.</a:t>
            </a:r>
          </a:p>
          <a:p>
            <a:pPr lvl="2">
              <a:buClrTx/>
              <a:buFont typeface="Wingdings" pitchFamily="2" charset="2"/>
              <a:buChar char="v"/>
            </a:pPr>
            <a:r>
              <a:rPr lang="en-US" b="1" dirty="0">
                <a:solidFill>
                  <a:schemeClr val="bg1"/>
                </a:solidFill>
                <a:latin typeface="+mj-lt"/>
              </a:rPr>
              <a:t>Process generates questions by CDs.</a:t>
            </a:r>
          </a:p>
          <a:p>
            <a:pPr lvl="2">
              <a:buClrTx/>
              <a:buFont typeface="Wingdings" pitchFamily="2" charset="2"/>
              <a:buChar char="v"/>
            </a:pPr>
            <a:r>
              <a:rPr lang="en-US" b="1" dirty="0">
                <a:solidFill>
                  <a:schemeClr val="bg1"/>
                </a:solidFill>
                <a:latin typeface="+mj-lt"/>
              </a:rPr>
              <a:t>Allowed to address issues related to location of equipment, training needs for technicians, etc.</a:t>
            </a:r>
          </a:p>
          <a:p>
            <a:pPr lvl="1">
              <a:buClrTx/>
              <a:buFont typeface="Wingdings" pitchFamily="2" charset="2"/>
              <a:buChar char="v"/>
            </a:pPr>
            <a:endParaRPr lang="en-US" b="1" dirty="0" smtClean="0">
              <a:solidFill>
                <a:schemeClr val="bg1"/>
              </a:solidFill>
              <a:latin typeface="+mj-lt"/>
            </a:endParaRPr>
          </a:p>
          <a:p>
            <a:pPr lvl="1">
              <a:buClrTx/>
              <a:buFont typeface="Wingdings" pitchFamily="2" charset="2"/>
              <a:buChar char="v"/>
            </a:pPr>
            <a:r>
              <a:rPr lang="en-US" b="1" dirty="0" smtClean="0">
                <a:solidFill>
                  <a:schemeClr val="bg1"/>
                </a:solidFill>
                <a:latin typeface="+mj-lt"/>
              </a:rPr>
              <a:t>Initiated </a:t>
            </a:r>
            <a:r>
              <a:rPr lang="en-US" b="1" dirty="0">
                <a:solidFill>
                  <a:schemeClr val="bg1"/>
                </a:solidFill>
                <a:latin typeface="+mj-lt"/>
              </a:rPr>
              <a:t>monthly Area Federal CD conference call</a:t>
            </a:r>
          </a:p>
          <a:p>
            <a:pPr lvl="2">
              <a:buClrTx/>
              <a:buFont typeface="Wingdings" pitchFamily="2" charset="2"/>
              <a:buChar char="v"/>
            </a:pPr>
            <a:r>
              <a:rPr lang="en-US" b="1" dirty="0">
                <a:solidFill>
                  <a:schemeClr val="bg1"/>
                </a:solidFill>
                <a:latin typeface="+mj-lt"/>
              </a:rPr>
              <a:t>Agenda topic for JVN.</a:t>
            </a:r>
          </a:p>
          <a:p>
            <a:pPr>
              <a:buClrTx/>
              <a:buFont typeface="Wingdings" pitchFamily="2" charset="2"/>
              <a:buChar char="v"/>
            </a:pPr>
            <a:endParaRPr lang="en-US" dirty="0">
              <a:latin typeface="+mj-lt"/>
            </a:endParaRPr>
          </a:p>
        </p:txBody>
      </p:sp>
      <p:sp>
        <p:nvSpPr>
          <p:cNvPr id="6" name="Title 1"/>
          <p:cNvSpPr txBox="1">
            <a:spLocks/>
          </p:cNvSpPr>
          <p:nvPr/>
        </p:nvSpPr>
        <p:spPr>
          <a:xfrm>
            <a:off x="1654479" y="304800"/>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29581525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p:txBody>
          <a:bodyPr>
            <a:normAutofit fontScale="85000" lnSpcReduction="20000"/>
          </a:bodyPr>
          <a:lstStyle/>
          <a:p>
            <a:pPr>
              <a:buClrTx/>
              <a:buFont typeface="Wingdings" pitchFamily="2" charset="2"/>
              <a:buChar char="v"/>
            </a:pPr>
            <a:r>
              <a:rPr lang="en-US" b="1" dirty="0">
                <a:solidFill>
                  <a:schemeClr val="bg1"/>
                </a:solidFill>
                <a:latin typeface="+mj-lt"/>
              </a:rPr>
              <a:t>Area Diabetes Coordinator (CAPT Donnie Lee, MD)</a:t>
            </a:r>
          </a:p>
          <a:p>
            <a:pPr lvl="1">
              <a:buClrTx/>
              <a:buFont typeface="Wingdings" pitchFamily="2" charset="2"/>
              <a:buChar char="v"/>
            </a:pPr>
            <a:r>
              <a:rPr lang="en-US" sz="2600" b="1" dirty="0">
                <a:solidFill>
                  <a:schemeClr val="bg1"/>
                </a:solidFill>
                <a:latin typeface="+mj-lt"/>
              </a:rPr>
              <a:t>Provided sites with monthly goal to meet </a:t>
            </a:r>
            <a:r>
              <a:rPr lang="en-US" sz="2600" b="1" dirty="0" smtClean="0">
                <a:solidFill>
                  <a:schemeClr val="bg1"/>
                </a:solidFill>
                <a:latin typeface="+mj-lt"/>
              </a:rPr>
              <a:t>diabetic retinopathy screening </a:t>
            </a:r>
            <a:r>
              <a:rPr lang="en-US" sz="2600" b="1" dirty="0">
                <a:solidFill>
                  <a:schemeClr val="bg1"/>
                </a:solidFill>
                <a:latin typeface="+mj-lt"/>
              </a:rPr>
              <a:t>GPRA objective. </a:t>
            </a:r>
          </a:p>
          <a:p>
            <a:pPr lvl="1">
              <a:buClrTx/>
              <a:buFont typeface="Wingdings" pitchFamily="2" charset="2"/>
              <a:buChar char="v"/>
            </a:pPr>
            <a:r>
              <a:rPr lang="en-US" sz="2600" b="1" dirty="0">
                <a:solidFill>
                  <a:schemeClr val="bg1"/>
                </a:solidFill>
                <a:latin typeface="+mj-lt"/>
              </a:rPr>
              <a:t>Previously established bi-monthly conference calls with the JVN coordinators.</a:t>
            </a:r>
          </a:p>
          <a:p>
            <a:pPr lvl="1">
              <a:buClrTx/>
              <a:buFont typeface="Wingdings" pitchFamily="2" charset="2"/>
              <a:buChar char="v"/>
            </a:pPr>
            <a:r>
              <a:rPr lang="en-US" sz="2600" b="1" dirty="0">
                <a:solidFill>
                  <a:schemeClr val="bg1"/>
                </a:solidFill>
                <a:latin typeface="+mj-lt"/>
              </a:rPr>
              <a:t>Evolved to bi-monthly written reports submitted by JVN sites</a:t>
            </a:r>
          </a:p>
          <a:p>
            <a:pPr lvl="1">
              <a:buClrTx/>
              <a:buFont typeface="Wingdings" pitchFamily="2" charset="2"/>
              <a:buChar char="v"/>
            </a:pPr>
            <a:r>
              <a:rPr lang="en-US" sz="2600" b="1" dirty="0">
                <a:solidFill>
                  <a:schemeClr val="bg1"/>
                </a:solidFill>
                <a:latin typeface="+mj-lt"/>
              </a:rPr>
              <a:t>Reports address the following issues:</a:t>
            </a:r>
          </a:p>
          <a:p>
            <a:pPr lvl="2">
              <a:buClrTx/>
              <a:buFont typeface="Wingdings" pitchFamily="2" charset="2"/>
              <a:buChar char="v"/>
            </a:pPr>
            <a:r>
              <a:rPr lang="en-US" sz="2600" b="1" dirty="0">
                <a:solidFill>
                  <a:schemeClr val="bg1"/>
                </a:solidFill>
                <a:latin typeface="+mj-lt"/>
              </a:rPr>
              <a:t>Number of exams</a:t>
            </a:r>
          </a:p>
          <a:p>
            <a:pPr lvl="2">
              <a:buClrTx/>
              <a:buFont typeface="Wingdings" pitchFamily="2" charset="2"/>
              <a:buChar char="v"/>
            </a:pPr>
            <a:r>
              <a:rPr lang="en-US" sz="2600" b="1" dirty="0">
                <a:solidFill>
                  <a:schemeClr val="bg1"/>
                </a:solidFill>
                <a:latin typeface="+mj-lt"/>
              </a:rPr>
              <a:t>Update contact information</a:t>
            </a:r>
          </a:p>
          <a:p>
            <a:pPr lvl="2">
              <a:buClrTx/>
              <a:buFont typeface="Wingdings" pitchFamily="2" charset="2"/>
              <a:buChar char="v"/>
            </a:pPr>
            <a:r>
              <a:rPr lang="en-US" sz="2600" b="1" dirty="0">
                <a:solidFill>
                  <a:schemeClr val="bg1"/>
                </a:solidFill>
                <a:latin typeface="+mj-lt"/>
              </a:rPr>
              <a:t>Local personnel (Coordinator, technicians)</a:t>
            </a:r>
          </a:p>
          <a:p>
            <a:pPr lvl="2">
              <a:buClrTx/>
              <a:buFont typeface="Wingdings" pitchFamily="2" charset="2"/>
              <a:buChar char="v"/>
            </a:pPr>
            <a:r>
              <a:rPr lang="en-US" sz="2600" b="1" dirty="0">
                <a:solidFill>
                  <a:schemeClr val="bg1"/>
                </a:solidFill>
                <a:latin typeface="+mj-lt"/>
              </a:rPr>
              <a:t>Software issues</a:t>
            </a:r>
          </a:p>
          <a:p>
            <a:pPr lvl="2">
              <a:buClrTx/>
              <a:buFont typeface="Wingdings" pitchFamily="2" charset="2"/>
              <a:buChar char="v"/>
            </a:pPr>
            <a:r>
              <a:rPr lang="en-US" sz="2600" b="1" dirty="0">
                <a:solidFill>
                  <a:schemeClr val="bg1"/>
                </a:solidFill>
                <a:latin typeface="+mj-lt"/>
              </a:rPr>
              <a:t>Hardware issues</a:t>
            </a:r>
          </a:p>
          <a:p>
            <a:pPr lvl="2">
              <a:buClrTx/>
              <a:buFont typeface="Wingdings" pitchFamily="2" charset="2"/>
              <a:buChar char="v"/>
            </a:pPr>
            <a:r>
              <a:rPr lang="en-US" sz="2600" b="1" dirty="0">
                <a:solidFill>
                  <a:schemeClr val="bg1"/>
                </a:solidFill>
                <a:latin typeface="+mj-lt"/>
              </a:rPr>
              <a:t>Set-up (location of equipment)</a:t>
            </a:r>
          </a:p>
          <a:p>
            <a:endParaRPr lang="en-US" dirty="0"/>
          </a:p>
        </p:txBody>
      </p:sp>
      <p:sp>
        <p:nvSpPr>
          <p:cNvPr id="7" name="Title 1"/>
          <p:cNvSpPr txBox="1">
            <a:spLocks/>
          </p:cNvSpPr>
          <p:nvPr/>
        </p:nvSpPr>
        <p:spPr>
          <a:xfrm>
            <a:off x="1676400" y="427038"/>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15960660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152400" y="1600200"/>
            <a:ext cx="8839200" cy="5105400"/>
          </a:xfrm>
        </p:spPr>
        <p:txBody>
          <a:bodyPr>
            <a:normAutofit fontScale="92500" lnSpcReduction="10000"/>
          </a:bodyPr>
          <a:lstStyle/>
          <a:p>
            <a:pPr>
              <a:buClrTx/>
              <a:buFont typeface="Wingdings" pitchFamily="2" charset="2"/>
              <a:buChar char="v"/>
            </a:pPr>
            <a:r>
              <a:rPr lang="en-US" b="1" u="sng" dirty="0" smtClean="0">
                <a:solidFill>
                  <a:schemeClr val="bg1"/>
                </a:solidFill>
                <a:latin typeface="+mj-lt"/>
              </a:rPr>
              <a:t>Benewah Medical &amp; Wellness Center</a:t>
            </a:r>
          </a:p>
          <a:p>
            <a:pPr lvl="1">
              <a:buClrTx/>
              <a:buFont typeface="Wingdings" pitchFamily="2" charset="2"/>
              <a:buChar char="v"/>
            </a:pPr>
            <a:r>
              <a:rPr lang="en-US" dirty="0" smtClean="0">
                <a:solidFill>
                  <a:schemeClr val="bg1"/>
                </a:solidFill>
                <a:latin typeface="+mj-lt"/>
              </a:rPr>
              <a:t>Pre </a:t>
            </a:r>
            <a:r>
              <a:rPr lang="en-US" dirty="0">
                <a:solidFill>
                  <a:schemeClr val="bg1"/>
                </a:solidFill>
                <a:latin typeface="+mj-lt"/>
              </a:rPr>
              <a:t>JVN GPRA eye screening rate (2004)</a:t>
            </a:r>
          </a:p>
          <a:p>
            <a:pPr lvl="2">
              <a:buClrTx/>
              <a:buFont typeface="Wingdings" pitchFamily="2" charset="2"/>
              <a:buChar char="v"/>
            </a:pPr>
            <a:r>
              <a:rPr lang="en-US" dirty="0">
                <a:solidFill>
                  <a:schemeClr val="bg1"/>
                </a:solidFill>
                <a:latin typeface="+mj-lt"/>
              </a:rPr>
              <a:t>38% </a:t>
            </a:r>
            <a:endParaRPr lang="en-US" dirty="0" smtClean="0">
              <a:solidFill>
                <a:schemeClr val="bg1"/>
              </a:solidFill>
              <a:latin typeface="+mj-lt"/>
            </a:endParaRPr>
          </a:p>
          <a:p>
            <a:pPr lvl="1">
              <a:buClrTx/>
              <a:buFont typeface="Wingdings" pitchFamily="2" charset="2"/>
              <a:buChar char="v"/>
            </a:pPr>
            <a:r>
              <a:rPr lang="en-US" dirty="0" smtClean="0">
                <a:solidFill>
                  <a:schemeClr val="bg1"/>
                </a:solidFill>
                <a:latin typeface="+mj-lt"/>
              </a:rPr>
              <a:t>GRPA </a:t>
            </a:r>
            <a:r>
              <a:rPr lang="en-US" dirty="0">
                <a:solidFill>
                  <a:schemeClr val="bg1"/>
                </a:solidFill>
                <a:latin typeface="+mj-lt"/>
              </a:rPr>
              <a:t>eye screening rate (2013)</a:t>
            </a:r>
          </a:p>
          <a:p>
            <a:pPr lvl="2">
              <a:buClrTx/>
              <a:buFont typeface="Wingdings" pitchFamily="2" charset="2"/>
              <a:buChar char="v"/>
            </a:pPr>
            <a:r>
              <a:rPr lang="en-US" dirty="0" smtClean="0">
                <a:solidFill>
                  <a:schemeClr val="bg1"/>
                </a:solidFill>
                <a:latin typeface="+mj-lt"/>
              </a:rPr>
              <a:t>39% </a:t>
            </a:r>
          </a:p>
          <a:p>
            <a:pPr lvl="1">
              <a:buClrTx/>
              <a:buFont typeface="Wingdings" pitchFamily="2" charset="2"/>
              <a:buChar char="v"/>
            </a:pPr>
            <a:r>
              <a:rPr lang="en-US" dirty="0" smtClean="0">
                <a:solidFill>
                  <a:schemeClr val="bg1"/>
                </a:solidFill>
                <a:latin typeface="+mj-lt"/>
              </a:rPr>
              <a:t>Absolute # screening increase </a:t>
            </a:r>
            <a:r>
              <a:rPr lang="en-US" b="1" dirty="0" smtClean="0">
                <a:solidFill>
                  <a:schemeClr val="bg1"/>
                </a:solidFill>
                <a:latin typeface="+mj-lt"/>
              </a:rPr>
              <a:t>30% </a:t>
            </a:r>
            <a:r>
              <a:rPr lang="en-US" dirty="0" smtClean="0">
                <a:solidFill>
                  <a:schemeClr val="bg1"/>
                </a:solidFill>
                <a:latin typeface="+mj-lt"/>
              </a:rPr>
              <a:t>(registry size increase 28%)</a:t>
            </a:r>
          </a:p>
          <a:p>
            <a:pPr lvl="0">
              <a:buClrTx/>
              <a:buFont typeface="Wingdings" pitchFamily="2" charset="2"/>
              <a:buChar char="v"/>
            </a:pPr>
            <a:r>
              <a:rPr lang="en-US" b="1" u="sng" dirty="0">
                <a:solidFill>
                  <a:prstClr val="black"/>
                </a:solidFill>
                <a:latin typeface="+mj-lt"/>
              </a:rPr>
              <a:t>Colville Service Unit</a:t>
            </a:r>
          </a:p>
          <a:p>
            <a:pPr lvl="1">
              <a:buClrTx/>
              <a:buFont typeface="Wingdings" pitchFamily="2" charset="2"/>
              <a:buChar char="v"/>
            </a:pPr>
            <a:r>
              <a:rPr lang="en-US" dirty="0" smtClean="0">
                <a:solidFill>
                  <a:prstClr val="black"/>
                </a:solidFill>
                <a:latin typeface="+mj-lt"/>
              </a:rPr>
              <a:t>Pre </a:t>
            </a:r>
            <a:r>
              <a:rPr lang="en-US" dirty="0">
                <a:solidFill>
                  <a:prstClr val="black"/>
                </a:solidFill>
                <a:latin typeface="+mj-lt"/>
              </a:rPr>
              <a:t>JVN GPRA eye screening rate (2004)</a:t>
            </a:r>
          </a:p>
          <a:p>
            <a:pPr lvl="2">
              <a:buClrTx/>
              <a:buFont typeface="Wingdings" pitchFamily="2" charset="2"/>
              <a:buChar char="v"/>
            </a:pPr>
            <a:r>
              <a:rPr lang="en-US" dirty="0">
                <a:solidFill>
                  <a:prstClr val="black"/>
                </a:solidFill>
                <a:latin typeface="+mj-lt"/>
              </a:rPr>
              <a:t>45% </a:t>
            </a:r>
          </a:p>
          <a:p>
            <a:pPr lvl="1">
              <a:buClrTx/>
              <a:buFont typeface="Wingdings" pitchFamily="2" charset="2"/>
              <a:buChar char="v"/>
            </a:pPr>
            <a:r>
              <a:rPr lang="en-US" dirty="0">
                <a:solidFill>
                  <a:prstClr val="black"/>
                </a:solidFill>
                <a:latin typeface="+mj-lt"/>
              </a:rPr>
              <a:t>GRPA eye screening rate (2013)</a:t>
            </a:r>
          </a:p>
          <a:p>
            <a:pPr lvl="2">
              <a:buClrTx/>
              <a:buFont typeface="Wingdings" pitchFamily="2" charset="2"/>
              <a:buChar char="v"/>
            </a:pPr>
            <a:r>
              <a:rPr lang="en-US" dirty="0">
                <a:solidFill>
                  <a:prstClr val="black"/>
                </a:solidFill>
                <a:latin typeface="+mj-lt"/>
              </a:rPr>
              <a:t>38% </a:t>
            </a:r>
          </a:p>
          <a:p>
            <a:pPr lvl="1">
              <a:buClrTx/>
              <a:buFont typeface="Wingdings" pitchFamily="2" charset="2"/>
              <a:buChar char="v"/>
            </a:pPr>
            <a:r>
              <a:rPr lang="en-US" dirty="0">
                <a:solidFill>
                  <a:prstClr val="black"/>
                </a:solidFill>
                <a:latin typeface="+mj-lt"/>
              </a:rPr>
              <a:t>Absolute # screening increase </a:t>
            </a:r>
            <a:r>
              <a:rPr lang="en-US" b="1" dirty="0">
                <a:solidFill>
                  <a:prstClr val="black"/>
                </a:solidFill>
                <a:latin typeface="+mj-lt"/>
              </a:rPr>
              <a:t>79% </a:t>
            </a:r>
            <a:r>
              <a:rPr lang="en-US" dirty="0">
                <a:solidFill>
                  <a:prstClr val="black"/>
                </a:solidFill>
                <a:latin typeface="+mj-lt"/>
              </a:rPr>
              <a:t>(registry size increase 111%)</a:t>
            </a:r>
          </a:p>
          <a:p>
            <a:pPr>
              <a:buClrTx/>
              <a:buFont typeface="Wingdings" pitchFamily="2" charset="2"/>
              <a:buChar char="v"/>
            </a:pPr>
            <a:endParaRPr lang="en-US" dirty="0">
              <a:latin typeface="+mj-lt"/>
            </a:endParaRPr>
          </a:p>
        </p:txBody>
      </p:sp>
      <p:sp>
        <p:nvSpPr>
          <p:cNvPr id="6" name="Title 1"/>
          <p:cNvSpPr txBox="1">
            <a:spLocks/>
          </p:cNvSpPr>
          <p:nvPr/>
        </p:nvSpPr>
        <p:spPr>
          <a:xfrm>
            <a:off x="1654479" y="304800"/>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36942873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228600" y="1600200"/>
            <a:ext cx="8458200" cy="5029200"/>
          </a:xfrm>
        </p:spPr>
        <p:txBody>
          <a:bodyPr>
            <a:normAutofit lnSpcReduction="10000"/>
          </a:bodyPr>
          <a:lstStyle/>
          <a:p>
            <a:pPr>
              <a:buClr>
                <a:schemeClr val="bg1"/>
              </a:buClr>
              <a:buFont typeface="Wingdings" pitchFamily="2" charset="2"/>
              <a:buChar char="v"/>
            </a:pPr>
            <a:r>
              <a:rPr lang="en-US" b="1" u="sng" dirty="0" smtClean="0">
                <a:solidFill>
                  <a:schemeClr val="bg1"/>
                </a:solidFill>
                <a:latin typeface="+mj-lt"/>
              </a:rPr>
              <a:t>Cow Creek</a:t>
            </a:r>
          </a:p>
          <a:p>
            <a:pPr lvl="1">
              <a:buClr>
                <a:schemeClr val="bg1"/>
              </a:buClr>
              <a:buFont typeface="Wingdings" pitchFamily="2" charset="2"/>
              <a:buChar char="v"/>
            </a:pPr>
            <a:r>
              <a:rPr lang="en-US" dirty="0" smtClean="0">
                <a:solidFill>
                  <a:schemeClr val="bg1"/>
                </a:solidFill>
                <a:latin typeface="+mj-lt"/>
              </a:rPr>
              <a:t>Pre </a:t>
            </a:r>
            <a:r>
              <a:rPr lang="en-US" dirty="0">
                <a:solidFill>
                  <a:schemeClr val="bg1"/>
                </a:solidFill>
                <a:latin typeface="+mj-lt"/>
              </a:rPr>
              <a:t>JVN </a:t>
            </a:r>
            <a:r>
              <a:rPr lang="en-US" dirty="0" smtClean="0">
                <a:solidFill>
                  <a:schemeClr val="bg1"/>
                </a:solidFill>
                <a:latin typeface="+mj-lt"/>
              </a:rPr>
              <a:t>GPRA eye </a:t>
            </a:r>
            <a:r>
              <a:rPr lang="en-US" dirty="0">
                <a:solidFill>
                  <a:schemeClr val="bg1"/>
                </a:solidFill>
                <a:latin typeface="+mj-lt"/>
              </a:rPr>
              <a:t>screening rate (2004)</a:t>
            </a:r>
          </a:p>
          <a:p>
            <a:pPr lvl="2">
              <a:buClr>
                <a:schemeClr val="bg1"/>
              </a:buClr>
              <a:buFont typeface="Wingdings" pitchFamily="2" charset="2"/>
              <a:buChar char="v"/>
            </a:pPr>
            <a:r>
              <a:rPr lang="en-US" dirty="0">
                <a:solidFill>
                  <a:schemeClr val="bg1"/>
                </a:solidFill>
                <a:latin typeface="+mj-lt"/>
              </a:rPr>
              <a:t>27</a:t>
            </a:r>
            <a:r>
              <a:rPr lang="en-US" dirty="0" smtClean="0">
                <a:solidFill>
                  <a:schemeClr val="bg1"/>
                </a:solidFill>
                <a:latin typeface="+mj-lt"/>
              </a:rPr>
              <a:t>%</a:t>
            </a:r>
          </a:p>
          <a:p>
            <a:pPr lvl="1">
              <a:buClr>
                <a:schemeClr val="bg1"/>
              </a:buClr>
              <a:buFont typeface="Wingdings" pitchFamily="2" charset="2"/>
              <a:buChar char="v"/>
            </a:pPr>
            <a:r>
              <a:rPr lang="en-US" dirty="0" smtClean="0">
                <a:solidFill>
                  <a:schemeClr val="bg1"/>
                </a:solidFill>
                <a:latin typeface="+mj-lt"/>
              </a:rPr>
              <a:t>Diabetes audit </a:t>
            </a:r>
            <a:r>
              <a:rPr lang="en-US" dirty="0">
                <a:solidFill>
                  <a:schemeClr val="bg1"/>
                </a:solidFill>
                <a:latin typeface="+mj-lt"/>
              </a:rPr>
              <a:t>eye screening rate (2013)</a:t>
            </a:r>
          </a:p>
          <a:p>
            <a:pPr lvl="2">
              <a:buClr>
                <a:schemeClr val="bg1"/>
              </a:buClr>
              <a:buFont typeface="Wingdings" pitchFamily="2" charset="2"/>
              <a:buChar char="v"/>
            </a:pPr>
            <a:r>
              <a:rPr lang="en-US" dirty="0" smtClean="0">
                <a:solidFill>
                  <a:schemeClr val="bg1"/>
                </a:solidFill>
                <a:latin typeface="+mj-lt"/>
              </a:rPr>
              <a:t>59%</a:t>
            </a:r>
            <a:endParaRPr lang="en-US" dirty="0">
              <a:solidFill>
                <a:schemeClr val="bg1"/>
              </a:solidFill>
              <a:latin typeface="+mj-lt"/>
            </a:endParaRPr>
          </a:p>
          <a:p>
            <a:pPr lvl="1">
              <a:buClr>
                <a:schemeClr val="bg1"/>
              </a:buClr>
              <a:buFont typeface="Wingdings" pitchFamily="2" charset="2"/>
              <a:buChar char="v"/>
            </a:pPr>
            <a:r>
              <a:rPr lang="en-US" dirty="0" smtClean="0">
                <a:solidFill>
                  <a:schemeClr val="bg1"/>
                </a:solidFill>
                <a:latin typeface="+mj-lt"/>
              </a:rPr>
              <a:t>Screening </a:t>
            </a:r>
            <a:r>
              <a:rPr lang="en-US" dirty="0">
                <a:solidFill>
                  <a:schemeClr val="bg1"/>
                </a:solidFill>
                <a:latin typeface="+mj-lt"/>
              </a:rPr>
              <a:t>rate increase </a:t>
            </a:r>
            <a:r>
              <a:rPr lang="en-US" b="1" dirty="0" smtClean="0">
                <a:solidFill>
                  <a:schemeClr val="bg1"/>
                </a:solidFill>
                <a:latin typeface="+mj-lt"/>
              </a:rPr>
              <a:t>118%</a:t>
            </a:r>
            <a:endParaRPr lang="en-US" b="1" dirty="0">
              <a:solidFill>
                <a:schemeClr val="bg1"/>
              </a:solidFill>
              <a:latin typeface="+mj-lt"/>
            </a:endParaRPr>
          </a:p>
          <a:p>
            <a:pPr lvl="0">
              <a:buClr>
                <a:schemeClr val="bg1"/>
              </a:buClr>
              <a:buFont typeface="Wingdings" pitchFamily="2" charset="2"/>
              <a:buChar char="v"/>
            </a:pPr>
            <a:r>
              <a:rPr lang="en-US" b="1" u="sng" dirty="0">
                <a:solidFill>
                  <a:prstClr val="black"/>
                </a:solidFill>
                <a:latin typeface="+mj-lt"/>
              </a:rPr>
              <a:t>Klamath Falls </a:t>
            </a:r>
          </a:p>
          <a:p>
            <a:pPr lvl="1">
              <a:buClr>
                <a:schemeClr val="bg1"/>
              </a:buClr>
              <a:buFont typeface="Wingdings" pitchFamily="2" charset="2"/>
              <a:buChar char="v"/>
            </a:pPr>
            <a:r>
              <a:rPr lang="en-US" dirty="0" smtClean="0">
                <a:solidFill>
                  <a:prstClr val="black"/>
                </a:solidFill>
                <a:latin typeface="+mj-lt"/>
              </a:rPr>
              <a:t>Pre </a:t>
            </a:r>
            <a:r>
              <a:rPr lang="en-US" dirty="0">
                <a:solidFill>
                  <a:prstClr val="black"/>
                </a:solidFill>
                <a:latin typeface="+mj-lt"/>
              </a:rPr>
              <a:t>JVN diabetes audit eye screening rate (2004)</a:t>
            </a:r>
          </a:p>
          <a:p>
            <a:pPr lvl="2">
              <a:buClr>
                <a:schemeClr val="bg1"/>
              </a:buClr>
              <a:buFont typeface="Wingdings" pitchFamily="2" charset="2"/>
              <a:buChar char="v"/>
            </a:pPr>
            <a:r>
              <a:rPr lang="en-US" dirty="0">
                <a:solidFill>
                  <a:prstClr val="black"/>
                </a:solidFill>
                <a:latin typeface="+mj-lt"/>
              </a:rPr>
              <a:t>32%</a:t>
            </a:r>
          </a:p>
          <a:p>
            <a:pPr lvl="1">
              <a:buClr>
                <a:schemeClr val="bg1"/>
              </a:buClr>
              <a:buFont typeface="Wingdings" pitchFamily="2" charset="2"/>
              <a:buChar char="v"/>
            </a:pPr>
            <a:r>
              <a:rPr lang="en-US" dirty="0">
                <a:solidFill>
                  <a:prstClr val="black"/>
                </a:solidFill>
                <a:latin typeface="+mj-lt"/>
              </a:rPr>
              <a:t>Diabetes audit eye screening rate (2013)</a:t>
            </a:r>
          </a:p>
          <a:p>
            <a:pPr lvl="2">
              <a:buClr>
                <a:schemeClr val="bg1"/>
              </a:buClr>
              <a:buFont typeface="Wingdings" pitchFamily="2" charset="2"/>
              <a:buChar char="v"/>
            </a:pPr>
            <a:r>
              <a:rPr lang="en-US" dirty="0">
                <a:solidFill>
                  <a:prstClr val="black"/>
                </a:solidFill>
                <a:latin typeface="+mj-lt"/>
              </a:rPr>
              <a:t>67%</a:t>
            </a:r>
          </a:p>
          <a:p>
            <a:pPr lvl="1">
              <a:buClr>
                <a:schemeClr val="bg1"/>
              </a:buClr>
              <a:buFont typeface="Wingdings" pitchFamily="2" charset="2"/>
              <a:buChar char="v"/>
            </a:pPr>
            <a:r>
              <a:rPr lang="en-US" dirty="0">
                <a:solidFill>
                  <a:prstClr val="black"/>
                </a:solidFill>
                <a:latin typeface="+mj-lt"/>
              </a:rPr>
              <a:t>Screening rate increase </a:t>
            </a:r>
            <a:r>
              <a:rPr lang="en-US" b="1" dirty="0">
                <a:solidFill>
                  <a:prstClr val="black"/>
                </a:solidFill>
                <a:latin typeface="+mj-lt"/>
              </a:rPr>
              <a:t>109%</a:t>
            </a:r>
          </a:p>
          <a:p>
            <a:endParaRPr lang="en-US" dirty="0"/>
          </a:p>
        </p:txBody>
      </p:sp>
      <p:sp>
        <p:nvSpPr>
          <p:cNvPr id="6" name="Title 1"/>
          <p:cNvSpPr txBox="1">
            <a:spLocks/>
          </p:cNvSpPr>
          <p:nvPr/>
        </p:nvSpPr>
        <p:spPr>
          <a:xfrm>
            <a:off x="1676400" y="427038"/>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smtClean="0"/>
              <a:t/>
            </a:r>
            <a:br>
              <a:rPr lang="en-US" sz="4000" smtClean="0"/>
            </a:br>
            <a:endParaRPr lang="en-US" dirty="0">
              <a:solidFill>
                <a:schemeClr val="bg1"/>
              </a:solidFill>
            </a:endParaRPr>
          </a:p>
        </p:txBody>
      </p:sp>
      <p:sp>
        <p:nvSpPr>
          <p:cNvPr id="7" name="Title 1"/>
          <p:cNvSpPr txBox="1">
            <a:spLocks/>
          </p:cNvSpPr>
          <p:nvPr/>
        </p:nvSpPr>
        <p:spPr>
          <a:xfrm>
            <a:off x="1676400" y="283923"/>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6045657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228600" y="1524000"/>
            <a:ext cx="8686800" cy="5029200"/>
          </a:xfrm>
        </p:spPr>
        <p:txBody>
          <a:bodyPr>
            <a:normAutofit fontScale="92500" lnSpcReduction="10000"/>
          </a:bodyPr>
          <a:lstStyle/>
          <a:p>
            <a:pPr>
              <a:buClrTx/>
              <a:buFont typeface="Wingdings" pitchFamily="2" charset="2"/>
              <a:buChar char="v"/>
            </a:pPr>
            <a:r>
              <a:rPr lang="en-US" b="1" u="sng" dirty="0">
                <a:solidFill>
                  <a:schemeClr val="bg1"/>
                </a:solidFill>
                <a:latin typeface="+mj-lt"/>
              </a:rPr>
              <a:t>Warm Springs Health &amp; Wellness </a:t>
            </a:r>
            <a:r>
              <a:rPr lang="en-US" b="1" u="sng" dirty="0" smtClean="0">
                <a:solidFill>
                  <a:schemeClr val="bg1"/>
                </a:solidFill>
                <a:latin typeface="+mj-lt"/>
              </a:rPr>
              <a:t>Center</a:t>
            </a:r>
          </a:p>
          <a:p>
            <a:pPr lvl="1">
              <a:buClrTx/>
              <a:buFont typeface="Wingdings" pitchFamily="2" charset="2"/>
              <a:buChar char="v"/>
            </a:pPr>
            <a:r>
              <a:rPr lang="en-US" dirty="0" smtClean="0">
                <a:solidFill>
                  <a:schemeClr val="bg1"/>
                </a:solidFill>
                <a:latin typeface="+mj-lt"/>
              </a:rPr>
              <a:t>Pre </a:t>
            </a:r>
            <a:r>
              <a:rPr lang="en-US" dirty="0">
                <a:solidFill>
                  <a:schemeClr val="bg1"/>
                </a:solidFill>
                <a:latin typeface="+mj-lt"/>
              </a:rPr>
              <a:t>JVN GPRA eye screening rate (2004)</a:t>
            </a:r>
          </a:p>
          <a:p>
            <a:pPr lvl="2">
              <a:buClrTx/>
              <a:buFont typeface="Wingdings" pitchFamily="2" charset="2"/>
              <a:buChar char="v"/>
            </a:pPr>
            <a:r>
              <a:rPr lang="en-US" sz="2400" dirty="0">
                <a:solidFill>
                  <a:schemeClr val="bg1"/>
                </a:solidFill>
                <a:latin typeface="+mj-lt"/>
              </a:rPr>
              <a:t>53.4</a:t>
            </a:r>
            <a:r>
              <a:rPr lang="en-US" sz="2400" dirty="0" smtClean="0">
                <a:solidFill>
                  <a:schemeClr val="bg1"/>
                </a:solidFill>
                <a:latin typeface="+mj-lt"/>
              </a:rPr>
              <a:t>%</a:t>
            </a:r>
          </a:p>
          <a:p>
            <a:pPr lvl="1">
              <a:buClrTx/>
              <a:buFont typeface="Wingdings" pitchFamily="2" charset="2"/>
              <a:buChar char="v"/>
            </a:pPr>
            <a:r>
              <a:rPr lang="en-US" dirty="0" smtClean="0">
                <a:solidFill>
                  <a:schemeClr val="bg1"/>
                </a:solidFill>
                <a:latin typeface="+mj-lt"/>
              </a:rPr>
              <a:t>GRPA </a:t>
            </a:r>
            <a:r>
              <a:rPr lang="en-US" dirty="0">
                <a:solidFill>
                  <a:schemeClr val="bg1"/>
                </a:solidFill>
                <a:latin typeface="+mj-lt"/>
              </a:rPr>
              <a:t>eye screening rate (2013)</a:t>
            </a:r>
          </a:p>
          <a:p>
            <a:pPr lvl="2">
              <a:buClrTx/>
              <a:buFont typeface="Wingdings" pitchFamily="2" charset="2"/>
              <a:buChar char="v"/>
            </a:pPr>
            <a:r>
              <a:rPr lang="en-US" sz="2400" dirty="0">
                <a:solidFill>
                  <a:schemeClr val="bg1"/>
                </a:solidFill>
                <a:latin typeface="+mj-lt"/>
              </a:rPr>
              <a:t>69.5%</a:t>
            </a:r>
          </a:p>
          <a:p>
            <a:pPr lvl="1">
              <a:buClrTx/>
              <a:buFont typeface="Wingdings" pitchFamily="2" charset="2"/>
              <a:buChar char="v"/>
            </a:pPr>
            <a:r>
              <a:rPr lang="en-US" dirty="0" smtClean="0">
                <a:solidFill>
                  <a:schemeClr val="bg1"/>
                </a:solidFill>
                <a:latin typeface="+mj-lt"/>
              </a:rPr>
              <a:t>Screening </a:t>
            </a:r>
            <a:r>
              <a:rPr lang="en-US" dirty="0">
                <a:solidFill>
                  <a:schemeClr val="bg1"/>
                </a:solidFill>
                <a:latin typeface="+mj-lt"/>
              </a:rPr>
              <a:t>rate increase </a:t>
            </a:r>
            <a:r>
              <a:rPr lang="en-US" b="1" dirty="0" smtClean="0">
                <a:solidFill>
                  <a:schemeClr val="bg1"/>
                </a:solidFill>
                <a:latin typeface="+mj-lt"/>
              </a:rPr>
              <a:t>30</a:t>
            </a:r>
            <a:r>
              <a:rPr lang="en-US" b="1" dirty="0">
                <a:solidFill>
                  <a:schemeClr val="bg1"/>
                </a:solidFill>
                <a:latin typeface="+mj-lt"/>
              </a:rPr>
              <a:t>%</a:t>
            </a:r>
          </a:p>
          <a:p>
            <a:pPr lvl="0">
              <a:buClrTx/>
              <a:buFont typeface="Wingdings" pitchFamily="2" charset="2"/>
              <a:buChar char="v"/>
            </a:pPr>
            <a:r>
              <a:rPr lang="en-US" b="1" u="sng" dirty="0">
                <a:solidFill>
                  <a:prstClr val="black"/>
                </a:solidFill>
                <a:latin typeface="+mj-lt"/>
              </a:rPr>
              <a:t>Ft Hall Service Unit</a:t>
            </a:r>
          </a:p>
          <a:p>
            <a:pPr lvl="1">
              <a:buClrTx/>
              <a:buFont typeface="Wingdings" pitchFamily="2" charset="2"/>
              <a:buChar char="v"/>
            </a:pPr>
            <a:r>
              <a:rPr lang="en-US" dirty="0" smtClean="0">
                <a:solidFill>
                  <a:prstClr val="black"/>
                </a:solidFill>
                <a:latin typeface="+mj-lt"/>
              </a:rPr>
              <a:t>Pre </a:t>
            </a:r>
            <a:r>
              <a:rPr lang="en-US" dirty="0">
                <a:solidFill>
                  <a:prstClr val="black"/>
                </a:solidFill>
                <a:latin typeface="+mj-lt"/>
              </a:rPr>
              <a:t>JVN GPRA eye screening rate (2004)</a:t>
            </a:r>
          </a:p>
          <a:p>
            <a:pPr lvl="2">
              <a:buClrTx/>
              <a:buFont typeface="Wingdings" pitchFamily="2" charset="2"/>
              <a:buChar char="v"/>
            </a:pPr>
            <a:r>
              <a:rPr lang="en-US" sz="2400" dirty="0">
                <a:solidFill>
                  <a:prstClr val="black"/>
                </a:solidFill>
                <a:latin typeface="+mj-lt"/>
              </a:rPr>
              <a:t>60.7% </a:t>
            </a:r>
          </a:p>
          <a:p>
            <a:pPr lvl="1">
              <a:buClrTx/>
              <a:buFont typeface="Wingdings" pitchFamily="2" charset="2"/>
              <a:buChar char="v"/>
            </a:pPr>
            <a:r>
              <a:rPr lang="en-US" dirty="0">
                <a:solidFill>
                  <a:prstClr val="black"/>
                </a:solidFill>
                <a:latin typeface="+mj-lt"/>
              </a:rPr>
              <a:t>GRPA eye screening rate (2013)</a:t>
            </a:r>
          </a:p>
          <a:p>
            <a:pPr lvl="2">
              <a:buClrTx/>
              <a:buFont typeface="Wingdings" pitchFamily="2" charset="2"/>
              <a:buChar char="v"/>
            </a:pPr>
            <a:r>
              <a:rPr lang="en-US" sz="2400" dirty="0">
                <a:solidFill>
                  <a:prstClr val="black"/>
                </a:solidFill>
                <a:latin typeface="+mj-lt"/>
              </a:rPr>
              <a:t>57.4% </a:t>
            </a:r>
          </a:p>
          <a:p>
            <a:pPr lvl="1">
              <a:buClrTx/>
              <a:buFont typeface="Wingdings" pitchFamily="2" charset="2"/>
              <a:buChar char="v"/>
            </a:pPr>
            <a:r>
              <a:rPr lang="en-US" dirty="0">
                <a:solidFill>
                  <a:prstClr val="black"/>
                </a:solidFill>
                <a:latin typeface="+mj-lt"/>
              </a:rPr>
              <a:t>Absolute # screening increase </a:t>
            </a:r>
            <a:r>
              <a:rPr lang="en-US" b="1" dirty="0">
                <a:solidFill>
                  <a:prstClr val="black"/>
                </a:solidFill>
                <a:latin typeface="+mj-lt"/>
              </a:rPr>
              <a:t>48% </a:t>
            </a:r>
            <a:r>
              <a:rPr lang="en-US" dirty="0">
                <a:solidFill>
                  <a:prstClr val="black"/>
                </a:solidFill>
                <a:latin typeface="+mj-lt"/>
              </a:rPr>
              <a:t>(registry size increase 63%)</a:t>
            </a:r>
          </a:p>
          <a:p>
            <a:endParaRPr lang="en-US" dirty="0"/>
          </a:p>
        </p:txBody>
      </p:sp>
      <p:sp>
        <p:nvSpPr>
          <p:cNvPr id="6" name="Title 1"/>
          <p:cNvSpPr txBox="1">
            <a:spLocks/>
          </p:cNvSpPr>
          <p:nvPr/>
        </p:nvSpPr>
        <p:spPr>
          <a:xfrm>
            <a:off x="1676400" y="283923"/>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35405584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152400" y="1600200"/>
            <a:ext cx="8839200" cy="5029200"/>
          </a:xfrm>
        </p:spPr>
        <p:txBody>
          <a:bodyPr>
            <a:normAutofit lnSpcReduction="10000"/>
          </a:bodyPr>
          <a:lstStyle/>
          <a:p>
            <a:pPr>
              <a:buClrTx/>
              <a:buFont typeface="Wingdings" pitchFamily="2" charset="2"/>
              <a:buChar char="v"/>
            </a:pPr>
            <a:r>
              <a:rPr lang="en-US" b="1" dirty="0">
                <a:solidFill>
                  <a:schemeClr val="bg1"/>
                </a:solidFill>
                <a:latin typeface="+mj-lt"/>
              </a:rPr>
              <a:t>Native American Rehabilitation Associates of the </a:t>
            </a:r>
            <a:r>
              <a:rPr lang="en-US" b="1" u="sng" dirty="0">
                <a:solidFill>
                  <a:schemeClr val="bg1"/>
                </a:solidFill>
                <a:latin typeface="+mj-lt"/>
              </a:rPr>
              <a:t>Northwest, Inc. (NARA</a:t>
            </a:r>
            <a:r>
              <a:rPr lang="en-US" b="1" u="sng" dirty="0" smtClean="0">
                <a:solidFill>
                  <a:schemeClr val="bg1"/>
                </a:solidFill>
                <a:latin typeface="+mj-lt"/>
              </a:rPr>
              <a:t>)</a:t>
            </a:r>
          </a:p>
          <a:p>
            <a:pPr lvl="1">
              <a:buClrTx/>
              <a:buFont typeface="Wingdings" pitchFamily="2" charset="2"/>
              <a:buChar char="v"/>
            </a:pPr>
            <a:r>
              <a:rPr lang="en-US" dirty="0" smtClean="0">
                <a:solidFill>
                  <a:schemeClr val="bg1"/>
                </a:solidFill>
                <a:latin typeface="+mj-lt"/>
              </a:rPr>
              <a:t>Pre JVN diabetes audit eye screening rates:</a:t>
            </a:r>
          </a:p>
          <a:p>
            <a:pPr lvl="2">
              <a:buClrTx/>
              <a:buFont typeface="Wingdings" pitchFamily="2" charset="2"/>
              <a:buChar char="v"/>
            </a:pPr>
            <a:r>
              <a:rPr lang="en-US" dirty="0" smtClean="0">
                <a:solidFill>
                  <a:schemeClr val="bg1"/>
                </a:solidFill>
                <a:latin typeface="+mj-lt"/>
              </a:rPr>
              <a:t>2004:44%       ―          2010: 55%</a:t>
            </a:r>
          </a:p>
          <a:p>
            <a:pPr lvl="1">
              <a:buClrTx/>
              <a:buFont typeface="Wingdings" pitchFamily="2" charset="2"/>
              <a:buChar char="v"/>
            </a:pPr>
            <a:r>
              <a:rPr lang="en-US" dirty="0" smtClean="0">
                <a:solidFill>
                  <a:schemeClr val="bg1"/>
                </a:solidFill>
                <a:latin typeface="+mj-lt"/>
              </a:rPr>
              <a:t>JVN incept Sept 2010:</a:t>
            </a:r>
          </a:p>
          <a:p>
            <a:pPr lvl="2">
              <a:buClrTx/>
              <a:buFont typeface="Wingdings" pitchFamily="2" charset="2"/>
              <a:buChar char="v"/>
            </a:pPr>
            <a:r>
              <a:rPr lang="en-US" dirty="0" smtClean="0">
                <a:solidFill>
                  <a:schemeClr val="bg1"/>
                </a:solidFill>
                <a:latin typeface="+mj-lt"/>
              </a:rPr>
              <a:t>Eye screening: 81.5%   Screening </a:t>
            </a:r>
            <a:r>
              <a:rPr lang="en-US" dirty="0">
                <a:solidFill>
                  <a:schemeClr val="bg1"/>
                </a:solidFill>
                <a:latin typeface="+mj-lt"/>
              </a:rPr>
              <a:t>rate </a:t>
            </a:r>
            <a:r>
              <a:rPr lang="en-US" dirty="0" smtClean="0">
                <a:solidFill>
                  <a:schemeClr val="bg1"/>
                </a:solidFill>
                <a:latin typeface="+mj-lt"/>
              </a:rPr>
              <a:t>increase </a:t>
            </a:r>
            <a:r>
              <a:rPr lang="en-US" b="1" dirty="0" smtClean="0">
                <a:solidFill>
                  <a:schemeClr val="bg1"/>
                </a:solidFill>
                <a:latin typeface="+mj-lt"/>
              </a:rPr>
              <a:t>48% </a:t>
            </a:r>
            <a:endParaRPr lang="en-US" sz="2000" dirty="0">
              <a:solidFill>
                <a:schemeClr val="bg1"/>
              </a:solidFill>
              <a:latin typeface="+mj-lt"/>
            </a:endParaRPr>
          </a:p>
          <a:p>
            <a:pPr lvl="0">
              <a:buClrTx/>
              <a:buFont typeface="Wingdings" pitchFamily="2" charset="2"/>
              <a:buChar char="v"/>
            </a:pPr>
            <a:r>
              <a:rPr lang="en-US" b="1" u="sng" dirty="0">
                <a:solidFill>
                  <a:prstClr val="black"/>
                </a:solidFill>
                <a:latin typeface="+mj-lt"/>
              </a:rPr>
              <a:t>Western Oregon Service Unit</a:t>
            </a:r>
          </a:p>
          <a:p>
            <a:pPr lvl="1">
              <a:buClrTx/>
              <a:buFont typeface="Wingdings" pitchFamily="2" charset="2"/>
              <a:buChar char="v"/>
            </a:pPr>
            <a:r>
              <a:rPr lang="en-US" dirty="0" smtClean="0">
                <a:solidFill>
                  <a:prstClr val="black"/>
                </a:solidFill>
                <a:latin typeface="+mj-lt"/>
              </a:rPr>
              <a:t>Pre </a:t>
            </a:r>
            <a:r>
              <a:rPr lang="en-US" dirty="0">
                <a:solidFill>
                  <a:prstClr val="black"/>
                </a:solidFill>
                <a:latin typeface="+mj-lt"/>
              </a:rPr>
              <a:t>JVN GPRA eye screening rate (2004)</a:t>
            </a:r>
          </a:p>
          <a:p>
            <a:pPr lvl="2">
              <a:buClrTx/>
              <a:buFont typeface="Wingdings" pitchFamily="2" charset="2"/>
              <a:buChar char="v"/>
            </a:pPr>
            <a:r>
              <a:rPr lang="en-US" dirty="0">
                <a:solidFill>
                  <a:prstClr val="black"/>
                </a:solidFill>
                <a:latin typeface="+mj-lt"/>
              </a:rPr>
              <a:t>46%</a:t>
            </a:r>
          </a:p>
          <a:p>
            <a:pPr lvl="1">
              <a:buClrTx/>
              <a:buFont typeface="Wingdings" pitchFamily="2" charset="2"/>
              <a:buChar char="v"/>
            </a:pPr>
            <a:r>
              <a:rPr lang="en-US" dirty="0">
                <a:solidFill>
                  <a:prstClr val="black"/>
                </a:solidFill>
                <a:latin typeface="+mj-lt"/>
              </a:rPr>
              <a:t>GRPA eye screening rate (2012)</a:t>
            </a:r>
          </a:p>
          <a:p>
            <a:pPr lvl="2">
              <a:buClrTx/>
              <a:buFont typeface="Wingdings" pitchFamily="2" charset="2"/>
              <a:buChar char="v"/>
            </a:pPr>
            <a:r>
              <a:rPr lang="en-US" dirty="0">
                <a:solidFill>
                  <a:prstClr val="black"/>
                </a:solidFill>
                <a:latin typeface="+mj-lt"/>
              </a:rPr>
              <a:t>78.2%</a:t>
            </a:r>
          </a:p>
          <a:p>
            <a:pPr lvl="1">
              <a:buClrTx/>
              <a:buFont typeface="Wingdings" pitchFamily="2" charset="2"/>
              <a:buChar char="v"/>
            </a:pPr>
            <a:r>
              <a:rPr lang="en-US" dirty="0">
                <a:solidFill>
                  <a:prstClr val="black"/>
                </a:solidFill>
                <a:latin typeface="+mj-lt"/>
              </a:rPr>
              <a:t>Screening rate increase </a:t>
            </a:r>
            <a:r>
              <a:rPr lang="en-US" b="1" dirty="0">
                <a:solidFill>
                  <a:prstClr val="black"/>
                </a:solidFill>
                <a:latin typeface="+mj-lt"/>
              </a:rPr>
              <a:t>70%</a:t>
            </a:r>
          </a:p>
          <a:p>
            <a:endParaRPr lang="en-US" dirty="0"/>
          </a:p>
        </p:txBody>
      </p:sp>
      <p:sp>
        <p:nvSpPr>
          <p:cNvPr id="6" name="Title 1"/>
          <p:cNvSpPr txBox="1">
            <a:spLocks/>
          </p:cNvSpPr>
          <p:nvPr/>
        </p:nvSpPr>
        <p:spPr>
          <a:xfrm>
            <a:off x="1654479" y="304800"/>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15326550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152400" y="1600200"/>
            <a:ext cx="8534400" cy="4953000"/>
          </a:xfrm>
        </p:spPr>
        <p:txBody>
          <a:bodyPr>
            <a:normAutofit lnSpcReduction="10000"/>
          </a:bodyPr>
          <a:lstStyle/>
          <a:p>
            <a:pPr>
              <a:buClr>
                <a:schemeClr val="bg1"/>
              </a:buClr>
              <a:buFont typeface="Wingdings" pitchFamily="2" charset="2"/>
              <a:buChar char="v"/>
            </a:pPr>
            <a:r>
              <a:rPr lang="en-US" b="1" u="sng" dirty="0" smtClean="0">
                <a:solidFill>
                  <a:schemeClr val="bg1"/>
                </a:solidFill>
                <a:latin typeface="+mj-lt"/>
              </a:rPr>
              <a:t>Lapwai</a:t>
            </a:r>
          </a:p>
          <a:p>
            <a:pPr lvl="1">
              <a:buClr>
                <a:schemeClr val="bg1"/>
              </a:buClr>
              <a:buFont typeface="Wingdings" pitchFamily="2" charset="2"/>
              <a:buChar char="v"/>
            </a:pPr>
            <a:r>
              <a:rPr lang="en-US" dirty="0" smtClean="0">
                <a:solidFill>
                  <a:schemeClr val="bg1"/>
                </a:solidFill>
                <a:latin typeface="+mj-lt"/>
              </a:rPr>
              <a:t>Pre </a:t>
            </a:r>
            <a:r>
              <a:rPr lang="en-US" dirty="0">
                <a:solidFill>
                  <a:schemeClr val="bg1"/>
                </a:solidFill>
                <a:latin typeface="+mj-lt"/>
              </a:rPr>
              <a:t>JVN diabetes audit eye screening rate (2004)</a:t>
            </a:r>
          </a:p>
          <a:p>
            <a:pPr lvl="2">
              <a:buClr>
                <a:schemeClr val="bg1"/>
              </a:buClr>
              <a:buFont typeface="Wingdings" pitchFamily="2" charset="2"/>
              <a:buChar char="v"/>
            </a:pPr>
            <a:r>
              <a:rPr lang="en-US" dirty="0">
                <a:solidFill>
                  <a:schemeClr val="bg1"/>
                </a:solidFill>
                <a:latin typeface="+mj-lt"/>
              </a:rPr>
              <a:t>33</a:t>
            </a:r>
            <a:r>
              <a:rPr lang="en-US" dirty="0" smtClean="0">
                <a:solidFill>
                  <a:schemeClr val="bg1"/>
                </a:solidFill>
                <a:latin typeface="+mj-lt"/>
              </a:rPr>
              <a:t>%</a:t>
            </a:r>
          </a:p>
          <a:p>
            <a:pPr lvl="1">
              <a:buClr>
                <a:schemeClr val="bg1"/>
              </a:buClr>
              <a:buFont typeface="Wingdings" pitchFamily="2" charset="2"/>
              <a:buChar char="v"/>
            </a:pPr>
            <a:r>
              <a:rPr lang="en-US" dirty="0" smtClean="0">
                <a:solidFill>
                  <a:schemeClr val="bg1"/>
                </a:solidFill>
                <a:latin typeface="+mj-lt"/>
              </a:rPr>
              <a:t>GRPA </a:t>
            </a:r>
            <a:r>
              <a:rPr lang="en-US" dirty="0">
                <a:solidFill>
                  <a:schemeClr val="bg1"/>
                </a:solidFill>
                <a:latin typeface="+mj-lt"/>
              </a:rPr>
              <a:t>eye screening rate (2013)</a:t>
            </a:r>
          </a:p>
          <a:p>
            <a:pPr lvl="2">
              <a:buClr>
                <a:schemeClr val="bg1"/>
              </a:buClr>
              <a:buFont typeface="Wingdings" pitchFamily="2" charset="2"/>
              <a:buChar char="v"/>
            </a:pPr>
            <a:r>
              <a:rPr lang="en-US" dirty="0" smtClean="0">
                <a:solidFill>
                  <a:schemeClr val="bg1"/>
                </a:solidFill>
                <a:latin typeface="+mj-lt"/>
              </a:rPr>
              <a:t>53%</a:t>
            </a:r>
            <a:endParaRPr lang="en-US" dirty="0">
              <a:solidFill>
                <a:schemeClr val="bg1"/>
              </a:solidFill>
              <a:latin typeface="+mj-lt"/>
            </a:endParaRPr>
          </a:p>
          <a:p>
            <a:pPr lvl="1">
              <a:buClr>
                <a:schemeClr val="bg1"/>
              </a:buClr>
              <a:buFont typeface="Wingdings" pitchFamily="2" charset="2"/>
              <a:buChar char="v"/>
            </a:pPr>
            <a:r>
              <a:rPr lang="en-US" dirty="0" smtClean="0">
                <a:solidFill>
                  <a:schemeClr val="bg1"/>
                </a:solidFill>
                <a:latin typeface="+mj-lt"/>
              </a:rPr>
              <a:t>Screening </a:t>
            </a:r>
            <a:r>
              <a:rPr lang="en-US" dirty="0">
                <a:solidFill>
                  <a:schemeClr val="bg1"/>
                </a:solidFill>
                <a:latin typeface="+mj-lt"/>
              </a:rPr>
              <a:t>rate increase </a:t>
            </a:r>
            <a:r>
              <a:rPr lang="en-US" b="1" dirty="0" smtClean="0">
                <a:solidFill>
                  <a:schemeClr val="bg1"/>
                </a:solidFill>
                <a:latin typeface="+mj-lt"/>
              </a:rPr>
              <a:t>61%</a:t>
            </a:r>
            <a:endParaRPr lang="en-US" b="1" dirty="0">
              <a:solidFill>
                <a:schemeClr val="bg1"/>
              </a:solidFill>
              <a:latin typeface="+mj-lt"/>
            </a:endParaRPr>
          </a:p>
          <a:p>
            <a:pPr lvl="0">
              <a:buClr>
                <a:schemeClr val="bg1"/>
              </a:buClr>
              <a:buFont typeface="Wingdings" pitchFamily="2" charset="2"/>
              <a:buChar char="v"/>
            </a:pPr>
            <a:r>
              <a:rPr lang="en-US" b="1" u="sng" dirty="0">
                <a:solidFill>
                  <a:prstClr val="black"/>
                </a:solidFill>
                <a:latin typeface="+mj-lt"/>
              </a:rPr>
              <a:t>Native Project</a:t>
            </a:r>
          </a:p>
          <a:p>
            <a:pPr lvl="1">
              <a:buClr>
                <a:schemeClr val="bg1"/>
              </a:buClr>
              <a:buFont typeface="Wingdings" pitchFamily="2" charset="2"/>
              <a:buChar char="v"/>
            </a:pPr>
            <a:r>
              <a:rPr lang="en-US" dirty="0" smtClean="0">
                <a:solidFill>
                  <a:prstClr val="black"/>
                </a:solidFill>
                <a:latin typeface="+mj-lt"/>
              </a:rPr>
              <a:t>Pre </a:t>
            </a:r>
            <a:r>
              <a:rPr lang="en-US" dirty="0">
                <a:solidFill>
                  <a:prstClr val="black"/>
                </a:solidFill>
                <a:latin typeface="+mj-lt"/>
              </a:rPr>
              <a:t>JVN diabetes audit eye screening rate (2004)</a:t>
            </a:r>
          </a:p>
          <a:p>
            <a:pPr lvl="2">
              <a:buClr>
                <a:schemeClr val="bg1"/>
              </a:buClr>
              <a:buFont typeface="Wingdings" pitchFamily="2" charset="2"/>
              <a:buChar char="v"/>
            </a:pPr>
            <a:r>
              <a:rPr lang="en-US" dirty="0">
                <a:solidFill>
                  <a:prstClr val="black"/>
                </a:solidFill>
                <a:latin typeface="+mj-lt"/>
              </a:rPr>
              <a:t>24%</a:t>
            </a:r>
          </a:p>
          <a:p>
            <a:pPr lvl="1">
              <a:buClr>
                <a:schemeClr val="bg1"/>
              </a:buClr>
              <a:buFont typeface="Wingdings" pitchFamily="2" charset="2"/>
              <a:buChar char="v"/>
            </a:pPr>
            <a:r>
              <a:rPr lang="en-US" dirty="0">
                <a:solidFill>
                  <a:prstClr val="black"/>
                </a:solidFill>
                <a:latin typeface="+mj-lt"/>
              </a:rPr>
              <a:t>GRPA eye screening rate (2013)</a:t>
            </a:r>
          </a:p>
          <a:p>
            <a:pPr lvl="2">
              <a:buClr>
                <a:schemeClr val="bg1"/>
              </a:buClr>
              <a:buFont typeface="Wingdings" pitchFamily="2" charset="2"/>
              <a:buChar char="v"/>
            </a:pPr>
            <a:r>
              <a:rPr lang="en-US" dirty="0">
                <a:solidFill>
                  <a:prstClr val="black"/>
                </a:solidFill>
                <a:latin typeface="+mj-lt"/>
              </a:rPr>
              <a:t>30%</a:t>
            </a:r>
          </a:p>
          <a:p>
            <a:pPr lvl="1">
              <a:buClr>
                <a:schemeClr val="bg1"/>
              </a:buClr>
              <a:buFont typeface="Wingdings" pitchFamily="2" charset="2"/>
              <a:buChar char="v"/>
            </a:pPr>
            <a:r>
              <a:rPr lang="en-US" dirty="0">
                <a:solidFill>
                  <a:prstClr val="black"/>
                </a:solidFill>
                <a:latin typeface="+mj-lt"/>
              </a:rPr>
              <a:t>Screening rate increase </a:t>
            </a:r>
            <a:r>
              <a:rPr lang="en-US" b="1" dirty="0">
                <a:solidFill>
                  <a:prstClr val="black"/>
                </a:solidFill>
                <a:latin typeface="+mj-lt"/>
              </a:rPr>
              <a:t>25%</a:t>
            </a:r>
          </a:p>
          <a:p>
            <a:endParaRPr lang="en-US" dirty="0"/>
          </a:p>
        </p:txBody>
      </p:sp>
      <p:sp>
        <p:nvSpPr>
          <p:cNvPr id="6" name="Title 1"/>
          <p:cNvSpPr txBox="1">
            <a:spLocks/>
          </p:cNvSpPr>
          <p:nvPr/>
        </p:nvSpPr>
        <p:spPr>
          <a:xfrm>
            <a:off x="1676400" y="283923"/>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6863673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lnSpcReduction="10000"/>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Meeting With Direct Service Tribal Councils</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Three Complete, Two More To Go</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2005 Master Plan Discussions</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Other Service Unit Related Topics</a:t>
            </a:r>
          </a:p>
          <a:p>
            <a:pPr marL="0">
              <a:buClr>
                <a:schemeClr val="bg1">
                  <a:lumMod val="75000"/>
                  <a:lumOff val="25000"/>
                </a:schemeClr>
              </a:buClr>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10th </a:t>
            </a:r>
            <a:r>
              <a:rPr lang="en-US" sz="2400" b="1" dirty="0">
                <a:solidFill>
                  <a:schemeClr val="bg1"/>
                </a:solidFill>
                <a:latin typeface="+mj-lt"/>
              </a:rPr>
              <a:t>Annual Direct Service Tribal National Meeting</a:t>
            </a:r>
          </a:p>
          <a:p>
            <a:pPr marL="1138428" lvl="1" indent="-342900">
              <a:buClr>
                <a:schemeClr val="bg1">
                  <a:lumMod val="75000"/>
                  <a:lumOff val="25000"/>
                </a:schemeClr>
              </a:buClr>
              <a:buFont typeface="Wingdings" pitchFamily="2" charset="2"/>
              <a:buChar char="v"/>
            </a:pPr>
            <a:r>
              <a:rPr lang="en-US" sz="2200" b="1" dirty="0">
                <a:solidFill>
                  <a:schemeClr val="bg1"/>
                </a:solidFill>
                <a:latin typeface="+mj-lt"/>
              </a:rPr>
              <a:t>July 23 - </a:t>
            </a:r>
            <a:r>
              <a:rPr lang="en-US" sz="2200" b="1" dirty="0" smtClean="0">
                <a:solidFill>
                  <a:schemeClr val="bg1"/>
                </a:solidFill>
                <a:latin typeface="+mj-lt"/>
              </a:rPr>
              <a:t>24, 2013</a:t>
            </a:r>
          </a:p>
          <a:p>
            <a:pPr marL="1060704" lvl="2" indent="0">
              <a:buClr>
                <a:schemeClr val="bg1">
                  <a:lumMod val="75000"/>
                  <a:lumOff val="25000"/>
                </a:schemeClr>
              </a:buClr>
            </a:pPr>
            <a:r>
              <a:rPr lang="en-US" sz="2000" b="1" dirty="0" err="1" smtClean="0">
                <a:solidFill>
                  <a:schemeClr val="bg1"/>
                </a:solidFill>
                <a:latin typeface="+mj-lt"/>
              </a:rPr>
              <a:t>Crowne</a:t>
            </a:r>
            <a:r>
              <a:rPr lang="en-US" sz="2000" b="1" dirty="0" smtClean="0">
                <a:solidFill>
                  <a:schemeClr val="bg1"/>
                </a:solidFill>
                <a:latin typeface="+mj-lt"/>
              </a:rPr>
              <a:t> </a:t>
            </a:r>
            <a:r>
              <a:rPr lang="en-US" sz="2000" b="1" dirty="0">
                <a:solidFill>
                  <a:schemeClr val="bg1"/>
                </a:solidFill>
                <a:latin typeface="+mj-lt"/>
              </a:rPr>
              <a:t>Plaza Hotel &amp; Suites </a:t>
            </a:r>
            <a:endParaRPr lang="en-US" sz="2000" b="1" dirty="0" smtClean="0">
              <a:solidFill>
                <a:schemeClr val="bg1"/>
              </a:solidFill>
              <a:latin typeface="+mj-lt"/>
            </a:endParaRPr>
          </a:p>
          <a:p>
            <a:pPr marL="1060704" lvl="2" indent="0">
              <a:buClr>
                <a:schemeClr val="bg1">
                  <a:lumMod val="75000"/>
                  <a:lumOff val="25000"/>
                </a:schemeClr>
              </a:buClr>
            </a:pPr>
            <a:r>
              <a:rPr lang="en-US" sz="2000" b="1" dirty="0" smtClean="0">
                <a:solidFill>
                  <a:schemeClr val="bg1"/>
                </a:solidFill>
                <a:latin typeface="+mj-lt"/>
              </a:rPr>
              <a:t>Minneapolis </a:t>
            </a:r>
            <a:r>
              <a:rPr lang="en-US" sz="2000" b="1" dirty="0">
                <a:solidFill>
                  <a:schemeClr val="bg1"/>
                </a:solidFill>
                <a:latin typeface="+mj-lt"/>
              </a:rPr>
              <a:t>Airport</a:t>
            </a:r>
          </a:p>
          <a:p>
            <a:pPr marL="1060704" lvl="2" indent="0">
              <a:buClr>
                <a:schemeClr val="bg1">
                  <a:lumMod val="75000"/>
                  <a:lumOff val="25000"/>
                </a:schemeClr>
              </a:buClr>
            </a:pPr>
            <a:r>
              <a:rPr lang="en-US" sz="2000" b="1" dirty="0">
                <a:solidFill>
                  <a:schemeClr val="bg1"/>
                </a:solidFill>
                <a:latin typeface="+mj-lt"/>
              </a:rPr>
              <a:t>Three </a:t>
            </a:r>
            <a:r>
              <a:rPr lang="en-US" sz="2000" b="1" dirty="0" err="1">
                <a:solidFill>
                  <a:schemeClr val="bg1"/>
                </a:solidFill>
                <a:latin typeface="+mj-lt"/>
              </a:rPr>
              <a:t>Appletree</a:t>
            </a:r>
            <a:r>
              <a:rPr lang="en-US" sz="2000" b="1" dirty="0">
                <a:solidFill>
                  <a:schemeClr val="bg1"/>
                </a:solidFill>
                <a:latin typeface="+mj-lt"/>
              </a:rPr>
              <a:t> Square </a:t>
            </a:r>
          </a:p>
          <a:p>
            <a:pPr marL="1060704" lvl="2" indent="0">
              <a:buClr>
                <a:schemeClr val="bg1">
                  <a:lumMod val="75000"/>
                  <a:lumOff val="25000"/>
                </a:schemeClr>
              </a:buClr>
            </a:pPr>
            <a:r>
              <a:rPr lang="en-US" sz="2000" b="1" dirty="0">
                <a:solidFill>
                  <a:schemeClr val="bg1"/>
                </a:solidFill>
                <a:latin typeface="+mj-lt"/>
              </a:rPr>
              <a:t>Bloomington MN </a:t>
            </a:r>
            <a:r>
              <a:rPr lang="en-US" sz="2000" b="1" dirty="0" smtClean="0">
                <a:solidFill>
                  <a:schemeClr val="bg1"/>
                </a:solidFill>
                <a:latin typeface="+mj-lt"/>
              </a:rPr>
              <a:t>55425</a:t>
            </a:r>
          </a:p>
          <a:p>
            <a:pPr marL="1060704" lvl="2" indent="0">
              <a:buClr>
                <a:schemeClr val="bg1">
                  <a:lumMod val="75000"/>
                  <a:lumOff val="25000"/>
                </a:schemeClr>
              </a:buClr>
            </a:pPr>
            <a:endParaRPr lang="en-US" b="1" dirty="0" smtClean="0">
              <a:solidFill>
                <a:schemeClr val="bg1"/>
              </a:solidFill>
              <a:latin typeface="+mj-lt"/>
            </a:endParaRPr>
          </a:p>
          <a:p>
            <a:pPr marL="795528" lvl="1" indent="0">
              <a:buClr>
                <a:schemeClr val="bg1">
                  <a:lumMod val="75000"/>
                  <a:lumOff val="25000"/>
                </a:schemeClr>
              </a:buClr>
            </a:pPr>
            <a:endParaRPr lang="en-US" sz="2200" b="1" dirty="0" smtClean="0">
              <a:solidFill>
                <a:schemeClr val="bg1"/>
              </a:solidFill>
              <a:latin typeface="+mj-lt"/>
            </a:endParaRP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219200" y="5943600"/>
            <a:ext cx="3541713" cy="530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525790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876800"/>
          </a:xfrm>
        </p:spPr>
        <p:txBody>
          <a:bodyPr>
            <a:normAutofit lnSpcReduction="10000"/>
          </a:bodyPr>
          <a:lstStyle/>
          <a:p>
            <a:pPr>
              <a:buClrTx/>
              <a:buFont typeface="Wingdings" pitchFamily="2" charset="2"/>
              <a:buChar char="v"/>
            </a:pPr>
            <a:r>
              <a:rPr lang="en-US" b="1" u="sng" dirty="0" smtClean="0">
                <a:solidFill>
                  <a:schemeClr val="bg1"/>
                </a:solidFill>
                <a:latin typeface="+mj-lt"/>
              </a:rPr>
              <a:t>Wellpinit Service Unit</a:t>
            </a:r>
          </a:p>
          <a:p>
            <a:pPr lvl="1">
              <a:buClrTx/>
              <a:buFont typeface="Wingdings" pitchFamily="2" charset="2"/>
              <a:buChar char="v"/>
            </a:pPr>
            <a:r>
              <a:rPr lang="en-US" dirty="0" smtClean="0">
                <a:solidFill>
                  <a:schemeClr val="bg1"/>
                </a:solidFill>
                <a:latin typeface="+mj-lt"/>
              </a:rPr>
              <a:t>Pre </a:t>
            </a:r>
            <a:r>
              <a:rPr lang="en-US" dirty="0">
                <a:solidFill>
                  <a:schemeClr val="bg1"/>
                </a:solidFill>
                <a:latin typeface="+mj-lt"/>
              </a:rPr>
              <a:t>JVN GPRA eye screening rate (2004)</a:t>
            </a:r>
          </a:p>
          <a:p>
            <a:pPr lvl="2">
              <a:buClrTx/>
              <a:buFont typeface="Wingdings" pitchFamily="2" charset="2"/>
              <a:buChar char="v"/>
            </a:pPr>
            <a:r>
              <a:rPr lang="en-US" dirty="0">
                <a:solidFill>
                  <a:schemeClr val="bg1"/>
                </a:solidFill>
                <a:latin typeface="+mj-lt"/>
              </a:rPr>
              <a:t>29</a:t>
            </a:r>
            <a:r>
              <a:rPr lang="en-US" dirty="0" smtClean="0">
                <a:solidFill>
                  <a:schemeClr val="bg1"/>
                </a:solidFill>
                <a:latin typeface="+mj-lt"/>
              </a:rPr>
              <a:t>%</a:t>
            </a:r>
          </a:p>
          <a:p>
            <a:pPr lvl="1">
              <a:buClrTx/>
              <a:buFont typeface="Wingdings" pitchFamily="2" charset="2"/>
              <a:buChar char="v"/>
            </a:pPr>
            <a:r>
              <a:rPr lang="en-US" dirty="0" smtClean="0">
                <a:solidFill>
                  <a:schemeClr val="bg1"/>
                </a:solidFill>
                <a:latin typeface="+mj-lt"/>
              </a:rPr>
              <a:t>GRPA </a:t>
            </a:r>
            <a:r>
              <a:rPr lang="en-US" dirty="0">
                <a:solidFill>
                  <a:schemeClr val="bg1"/>
                </a:solidFill>
                <a:latin typeface="+mj-lt"/>
              </a:rPr>
              <a:t>eye screening rate (2013)</a:t>
            </a:r>
          </a:p>
          <a:p>
            <a:pPr lvl="2">
              <a:buClrTx/>
              <a:buFont typeface="Wingdings" pitchFamily="2" charset="2"/>
              <a:buChar char="v"/>
            </a:pPr>
            <a:r>
              <a:rPr lang="en-US" dirty="0" smtClean="0">
                <a:solidFill>
                  <a:schemeClr val="bg1"/>
                </a:solidFill>
                <a:latin typeface="+mj-lt"/>
              </a:rPr>
              <a:t>58%</a:t>
            </a:r>
            <a:endParaRPr lang="en-US" dirty="0">
              <a:solidFill>
                <a:schemeClr val="bg1"/>
              </a:solidFill>
              <a:latin typeface="+mj-lt"/>
            </a:endParaRPr>
          </a:p>
          <a:p>
            <a:pPr lvl="1">
              <a:buClrTx/>
              <a:buFont typeface="Wingdings" pitchFamily="2" charset="2"/>
              <a:buChar char="v"/>
            </a:pPr>
            <a:r>
              <a:rPr lang="en-US" dirty="0" smtClean="0">
                <a:solidFill>
                  <a:schemeClr val="bg1"/>
                </a:solidFill>
                <a:latin typeface="+mj-lt"/>
              </a:rPr>
              <a:t>Screening </a:t>
            </a:r>
            <a:r>
              <a:rPr lang="en-US" dirty="0">
                <a:solidFill>
                  <a:schemeClr val="bg1"/>
                </a:solidFill>
                <a:latin typeface="+mj-lt"/>
              </a:rPr>
              <a:t>rate increase </a:t>
            </a:r>
            <a:r>
              <a:rPr lang="en-US" b="1" dirty="0" smtClean="0">
                <a:solidFill>
                  <a:schemeClr val="bg1"/>
                </a:solidFill>
                <a:latin typeface="+mj-lt"/>
              </a:rPr>
              <a:t>100%</a:t>
            </a:r>
            <a:endParaRPr lang="en-US" b="1" dirty="0">
              <a:solidFill>
                <a:schemeClr val="bg1"/>
              </a:solidFill>
              <a:latin typeface="+mj-lt"/>
            </a:endParaRPr>
          </a:p>
          <a:p>
            <a:pPr lvl="0">
              <a:buClrTx/>
              <a:buFont typeface="Wingdings" pitchFamily="2" charset="2"/>
              <a:buChar char="v"/>
            </a:pPr>
            <a:r>
              <a:rPr lang="en-US" b="1" u="sng" dirty="0">
                <a:solidFill>
                  <a:prstClr val="black"/>
                </a:solidFill>
                <a:latin typeface="+mj-lt"/>
              </a:rPr>
              <a:t>Yakama Service Unit</a:t>
            </a:r>
          </a:p>
          <a:p>
            <a:pPr lvl="1">
              <a:buClrTx/>
              <a:buFont typeface="Wingdings" pitchFamily="2" charset="2"/>
              <a:buChar char="v"/>
            </a:pPr>
            <a:r>
              <a:rPr lang="en-US" dirty="0" smtClean="0">
                <a:solidFill>
                  <a:prstClr val="black"/>
                </a:solidFill>
                <a:latin typeface="+mj-lt"/>
              </a:rPr>
              <a:t>Pre </a:t>
            </a:r>
            <a:r>
              <a:rPr lang="en-US" dirty="0">
                <a:solidFill>
                  <a:prstClr val="black"/>
                </a:solidFill>
                <a:latin typeface="+mj-lt"/>
              </a:rPr>
              <a:t>JVN GPRA eye screening rate (2004)</a:t>
            </a:r>
          </a:p>
          <a:p>
            <a:pPr lvl="2">
              <a:buClrTx/>
              <a:buFont typeface="Wingdings" pitchFamily="2" charset="2"/>
              <a:buChar char="v"/>
            </a:pPr>
            <a:r>
              <a:rPr lang="en-US" dirty="0">
                <a:solidFill>
                  <a:prstClr val="black"/>
                </a:solidFill>
                <a:latin typeface="+mj-lt"/>
              </a:rPr>
              <a:t>35%</a:t>
            </a:r>
          </a:p>
          <a:p>
            <a:pPr lvl="1">
              <a:buClrTx/>
              <a:buFont typeface="Wingdings" pitchFamily="2" charset="2"/>
              <a:buChar char="v"/>
            </a:pPr>
            <a:r>
              <a:rPr lang="en-US" dirty="0">
                <a:solidFill>
                  <a:prstClr val="black"/>
                </a:solidFill>
                <a:latin typeface="+mj-lt"/>
              </a:rPr>
              <a:t>GRPA eye screening rate (2013)</a:t>
            </a:r>
          </a:p>
          <a:p>
            <a:pPr lvl="2">
              <a:buClrTx/>
              <a:buFont typeface="Wingdings" pitchFamily="2" charset="2"/>
              <a:buChar char="v"/>
            </a:pPr>
            <a:r>
              <a:rPr lang="en-US" dirty="0">
                <a:solidFill>
                  <a:prstClr val="black"/>
                </a:solidFill>
                <a:latin typeface="+mj-lt"/>
              </a:rPr>
              <a:t>57%</a:t>
            </a:r>
          </a:p>
          <a:p>
            <a:pPr lvl="1">
              <a:buClrTx/>
              <a:buFont typeface="Wingdings" pitchFamily="2" charset="2"/>
              <a:buChar char="v"/>
            </a:pPr>
            <a:r>
              <a:rPr lang="en-US" dirty="0">
                <a:solidFill>
                  <a:prstClr val="black"/>
                </a:solidFill>
                <a:latin typeface="+mj-lt"/>
              </a:rPr>
              <a:t>Screening rate increase </a:t>
            </a:r>
            <a:r>
              <a:rPr lang="en-US" b="1" dirty="0">
                <a:solidFill>
                  <a:prstClr val="black"/>
                </a:solidFill>
                <a:latin typeface="+mj-lt"/>
              </a:rPr>
              <a:t>63</a:t>
            </a:r>
            <a:r>
              <a:rPr lang="en-US" dirty="0">
                <a:solidFill>
                  <a:prstClr val="black"/>
                </a:solidFill>
                <a:latin typeface="+mj-lt"/>
              </a:rPr>
              <a:t>%</a:t>
            </a:r>
          </a:p>
          <a:p>
            <a:endParaRPr lang="en-US" dirty="0"/>
          </a:p>
        </p:txBody>
      </p:sp>
      <p:sp>
        <p:nvSpPr>
          <p:cNvPr id="6" name="Title 1"/>
          <p:cNvSpPr txBox="1">
            <a:spLocks/>
          </p:cNvSpPr>
          <p:nvPr/>
        </p:nvSpPr>
        <p:spPr>
          <a:xfrm>
            <a:off x="1676400" y="283923"/>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28124592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smtClean="0"/>
              <a:t/>
            </a:r>
            <a:br>
              <a:rPr lang="en-US" sz="4000" dirty="0" smtClean="0"/>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ntent Placeholder 2"/>
          <p:cNvSpPr>
            <a:spLocks noGrp="1"/>
          </p:cNvSpPr>
          <p:nvPr>
            <p:ph idx="1"/>
          </p:nvPr>
        </p:nvSpPr>
        <p:spPr>
          <a:xfrm>
            <a:off x="419100" y="2209800"/>
            <a:ext cx="8229600" cy="3733800"/>
          </a:xfrm>
        </p:spPr>
        <p:txBody>
          <a:bodyPr/>
          <a:lstStyle/>
          <a:p>
            <a:pPr>
              <a:buClrTx/>
              <a:buFont typeface="Wingdings" pitchFamily="2" charset="2"/>
              <a:buChar char="v"/>
            </a:pPr>
            <a:r>
              <a:rPr lang="en-US" sz="2400" b="1" dirty="0" smtClean="0">
                <a:solidFill>
                  <a:schemeClr val="bg1"/>
                </a:solidFill>
                <a:latin typeface="+mj-lt"/>
              </a:rPr>
              <a:t>Summary of Portland Area JVN site diabetic eye screening performance:</a:t>
            </a:r>
          </a:p>
          <a:p>
            <a:pPr lvl="1">
              <a:buClrTx/>
              <a:buFont typeface="Wingdings" pitchFamily="2" charset="2"/>
              <a:buChar char="v"/>
            </a:pPr>
            <a:endParaRPr lang="en-US" b="1" dirty="0" smtClean="0">
              <a:solidFill>
                <a:schemeClr val="bg1"/>
              </a:solidFill>
              <a:latin typeface="+mj-lt"/>
            </a:endParaRPr>
          </a:p>
          <a:p>
            <a:pPr lvl="1">
              <a:buClrTx/>
              <a:buFont typeface="Wingdings" pitchFamily="2" charset="2"/>
              <a:buChar char="v"/>
            </a:pPr>
            <a:r>
              <a:rPr lang="en-US" sz="2200" b="1" dirty="0" smtClean="0">
                <a:solidFill>
                  <a:schemeClr val="bg1"/>
                </a:solidFill>
                <a:latin typeface="+mj-lt"/>
              </a:rPr>
              <a:t>12/13 sites improved overall</a:t>
            </a:r>
          </a:p>
          <a:p>
            <a:pPr lvl="1">
              <a:buClrTx/>
              <a:buFont typeface="Wingdings" pitchFamily="2" charset="2"/>
              <a:buChar char="v"/>
            </a:pPr>
            <a:r>
              <a:rPr lang="en-US" sz="2200" b="1" dirty="0" smtClean="0">
                <a:solidFill>
                  <a:schemeClr val="bg1"/>
                </a:solidFill>
                <a:latin typeface="+mj-lt"/>
              </a:rPr>
              <a:t>12/13 reached performance goal (+25% over baseline)</a:t>
            </a:r>
          </a:p>
          <a:p>
            <a:pPr lvl="1">
              <a:buClrTx/>
              <a:buFont typeface="Wingdings" pitchFamily="2" charset="2"/>
              <a:buChar char="v"/>
            </a:pPr>
            <a:r>
              <a:rPr lang="en-US" sz="2200" b="1" dirty="0" smtClean="0">
                <a:solidFill>
                  <a:schemeClr val="bg1"/>
                </a:solidFill>
                <a:latin typeface="+mj-lt"/>
              </a:rPr>
              <a:t> 8/13 reached GPRA goal (pending final 2013 update)</a:t>
            </a:r>
          </a:p>
          <a:p>
            <a:pPr marL="585216" lvl="1" indent="0">
              <a:buNone/>
            </a:pPr>
            <a:endParaRPr lang="en-US" dirty="0">
              <a:solidFill>
                <a:schemeClr val="bg1"/>
              </a:solidFill>
            </a:endParaRPr>
          </a:p>
        </p:txBody>
      </p:sp>
      <p:sp>
        <p:nvSpPr>
          <p:cNvPr id="6" name="Title 1"/>
          <p:cNvSpPr txBox="1">
            <a:spLocks/>
          </p:cNvSpPr>
          <p:nvPr/>
        </p:nvSpPr>
        <p:spPr>
          <a:xfrm>
            <a:off x="1600200" y="381000"/>
            <a:ext cx="5867400" cy="1143000"/>
          </a:xfrm>
          <a:prstGeom prst="rect">
            <a:avLst/>
          </a:prstGeom>
        </p:spPr>
        <p:txBody>
          <a:bodyPr vert="horz" anchor="ctr">
            <a:normAutofit fontScale="90000" lnSpcReduction="10000"/>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r>
              <a:rPr lang="en-US" sz="4000" dirty="0" smtClean="0">
                <a:solidFill>
                  <a:prstClr val="black"/>
                </a:solidFill>
              </a:rPr>
              <a:t>Improve The Quality Of And Access To Care</a:t>
            </a:r>
            <a:endParaRPr lang="en-US" dirty="0">
              <a:solidFill>
                <a:schemeClr val="bg1"/>
              </a:solidFill>
            </a:endParaRPr>
          </a:p>
        </p:txBody>
      </p:sp>
    </p:spTree>
    <p:extLst>
      <p:ext uri="{BB962C8B-B14F-4D97-AF65-F5344CB8AC3E}">
        <p14:creationId xmlns:p14="http://schemas.microsoft.com/office/powerpoint/2010/main" xmlns="" val="32722637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6934200" cy="1477962"/>
          </a:xfrm>
        </p:spPr>
        <p:txBody>
          <a:bodyPr>
            <a:normAutofit fontScale="90000"/>
          </a:bodyPr>
          <a:lstStyle/>
          <a:p>
            <a:r>
              <a:rPr lang="en-US" sz="4000" dirty="0">
                <a:solidFill>
                  <a:prstClr val="black"/>
                </a:solidFill>
              </a:rPr>
              <a:t>Renew And Strengthen Our Partnership With Tribes</a:t>
            </a:r>
            <a:r>
              <a:rPr lang="en-US" sz="4800" dirty="0">
                <a:solidFill>
                  <a:prstClr val="black"/>
                </a:solidFill>
              </a:rPr>
              <a:t/>
            </a:r>
            <a:br>
              <a:rPr lang="en-US" sz="4800" dirty="0">
                <a:solidFill>
                  <a:prstClr val="black"/>
                </a:solidFill>
              </a:rPr>
            </a:b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228600" y="1600200"/>
            <a:ext cx="8686800" cy="470916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lgn="ctr">
              <a:buClr>
                <a:schemeClr val="bg1">
                  <a:lumMod val="75000"/>
                  <a:lumOff val="25000"/>
                </a:schemeClr>
              </a:buClr>
            </a:pPr>
            <a:r>
              <a:rPr lang="en-US" sz="2400" b="1" dirty="0" smtClean="0">
                <a:solidFill>
                  <a:schemeClr val="bg1"/>
                </a:solidFill>
                <a:latin typeface="+mj-lt"/>
              </a:rPr>
              <a:t>Last Minute Information</a:t>
            </a:r>
            <a:endParaRPr lang="en-US" sz="2400" b="1" dirty="0" smtClean="0">
              <a:solidFill>
                <a:schemeClr val="bg1"/>
              </a:solidFill>
              <a:latin typeface="+mj-lt"/>
            </a:endParaRPr>
          </a:p>
          <a:p>
            <a:pPr>
              <a:buClr>
                <a:schemeClr val="bg1"/>
              </a:buClr>
            </a:pPr>
            <a:r>
              <a:rPr lang="en-US" b="1" dirty="0" smtClean="0">
                <a:solidFill>
                  <a:schemeClr val="bg1"/>
                </a:solidFill>
                <a:latin typeface="+mj-lt"/>
              </a:rPr>
              <a:t>Indian </a:t>
            </a:r>
            <a:r>
              <a:rPr lang="en-US" b="1" dirty="0" smtClean="0">
                <a:solidFill>
                  <a:schemeClr val="bg1"/>
                </a:solidFill>
                <a:latin typeface="+mj-lt"/>
              </a:rPr>
              <a:t>Health </a:t>
            </a:r>
            <a:r>
              <a:rPr lang="en-US" b="1" dirty="0" smtClean="0">
                <a:solidFill>
                  <a:schemeClr val="bg1"/>
                </a:solidFill>
                <a:latin typeface="+mj-lt"/>
              </a:rPr>
              <a:t>Service Tribal </a:t>
            </a:r>
            <a:r>
              <a:rPr lang="en-US" b="1" dirty="0" smtClean="0">
                <a:solidFill>
                  <a:schemeClr val="bg1"/>
                </a:solidFill>
                <a:latin typeface="+mj-lt"/>
              </a:rPr>
              <a:t>Self-Governance </a:t>
            </a:r>
            <a:r>
              <a:rPr lang="en-US" b="1" dirty="0" smtClean="0">
                <a:solidFill>
                  <a:schemeClr val="bg1"/>
                </a:solidFill>
                <a:latin typeface="+mj-lt"/>
              </a:rPr>
              <a:t>Funding </a:t>
            </a:r>
            <a:r>
              <a:rPr lang="en-US" b="1" smtClean="0">
                <a:solidFill>
                  <a:schemeClr val="bg1"/>
                </a:solidFill>
                <a:latin typeface="+mj-lt"/>
              </a:rPr>
              <a:t>Opportunities               Fiscal </a:t>
            </a:r>
            <a:r>
              <a:rPr lang="en-US" b="1" dirty="0" smtClean="0">
                <a:solidFill>
                  <a:schemeClr val="bg1"/>
                </a:solidFill>
                <a:latin typeface="+mj-lt"/>
              </a:rPr>
              <a:t>Year (FY) 2013 </a:t>
            </a:r>
            <a:r>
              <a:rPr lang="en-US" b="1" dirty="0" smtClean="0">
                <a:solidFill>
                  <a:schemeClr val="bg1"/>
                </a:solidFill>
                <a:latin typeface="+mj-lt"/>
              </a:rPr>
              <a:t>Planning &amp; Negotiation Cooperative Agreements</a:t>
            </a:r>
            <a:endParaRPr lang="en-US" dirty="0" smtClean="0">
              <a:solidFill>
                <a:schemeClr val="bg1"/>
              </a:solidFill>
              <a:latin typeface="+mj-lt"/>
            </a:endParaRPr>
          </a:p>
          <a:p>
            <a:pPr>
              <a:buClr>
                <a:schemeClr val="bg1"/>
              </a:buClr>
            </a:pPr>
            <a:endParaRPr lang="en-US" dirty="0" smtClean="0">
              <a:solidFill>
                <a:schemeClr val="bg1"/>
              </a:solidFill>
              <a:latin typeface="+mj-lt"/>
            </a:endParaRPr>
          </a:p>
          <a:p>
            <a:pPr>
              <a:buClr>
                <a:schemeClr val="bg1"/>
              </a:buClr>
              <a:buFont typeface="Wingdings" pitchFamily="2" charset="2"/>
              <a:buChar char="v"/>
            </a:pPr>
            <a:r>
              <a:rPr lang="en-US" b="1" dirty="0" smtClean="0">
                <a:solidFill>
                  <a:schemeClr val="bg1"/>
                </a:solidFill>
                <a:latin typeface="+mj-lt"/>
              </a:rPr>
              <a:t>Key </a:t>
            </a:r>
            <a:r>
              <a:rPr lang="en-US" b="1" dirty="0" smtClean="0">
                <a:solidFill>
                  <a:schemeClr val="bg1"/>
                </a:solidFill>
                <a:latin typeface="+mj-lt"/>
              </a:rPr>
              <a:t>Dates:</a:t>
            </a:r>
            <a:r>
              <a:rPr lang="en-US" dirty="0" smtClean="0">
                <a:solidFill>
                  <a:schemeClr val="bg1"/>
                </a:solidFill>
                <a:latin typeface="+mj-lt"/>
              </a:rPr>
              <a:t> </a:t>
            </a:r>
            <a:r>
              <a:rPr lang="en-US" b="1" dirty="0" smtClean="0">
                <a:solidFill>
                  <a:schemeClr val="bg1"/>
                </a:solidFill>
                <a:latin typeface="+mj-lt"/>
              </a:rPr>
              <a:t>Application </a:t>
            </a:r>
            <a:r>
              <a:rPr lang="en-US" b="1" dirty="0" smtClean="0">
                <a:solidFill>
                  <a:schemeClr val="bg1"/>
                </a:solidFill>
                <a:latin typeface="+mj-lt"/>
              </a:rPr>
              <a:t>Deadline Date:  Wednesday, July 31, 2013</a:t>
            </a:r>
            <a:endParaRPr lang="en-US" dirty="0" smtClean="0">
              <a:solidFill>
                <a:schemeClr val="bg1"/>
              </a:solidFill>
              <a:latin typeface="+mj-lt"/>
            </a:endParaRPr>
          </a:p>
          <a:p>
            <a:pPr lvl="1">
              <a:buClr>
                <a:schemeClr val="bg1"/>
              </a:buClr>
              <a:buFont typeface="Wingdings" pitchFamily="2" charset="2"/>
              <a:buChar char="v"/>
            </a:pPr>
            <a:r>
              <a:rPr lang="en-US" dirty="0" smtClean="0">
                <a:solidFill>
                  <a:schemeClr val="bg1"/>
                </a:solidFill>
                <a:latin typeface="+mj-lt"/>
              </a:rPr>
              <a:t>Earliest </a:t>
            </a:r>
            <a:r>
              <a:rPr lang="en-US" dirty="0" smtClean="0">
                <a:solidFill>
                  <a:schemeClr val="bg1"/>
                </a:solidFill>
                <a:latin typeface="+mj-lt"/>
              </a:rPr>
              <a:t>Anticipated Start Date:  Friday, August 30, 2013 </a:t>
            </a:r>
          </a:p>
          <a:p>
            <a:pPr lvl="1">
              <a:buClr>
                <a:schemeClr val="bg1"/>
              </a:buClr>
              <a:buFont typeface="Wingdings" pitchFamily="2" charset="2"/>
              <a:buChar char="v"/>
            </a:pPr>
            <a:r>
              <a:rPr lang="en-US" dirty="0" smtClean="0">
                <a:solidFill>
                  <a:schemeClr val="bg1"/>
                </a:solidFill>
                <a:latin typeface="+mj-lt"/>
              </a:rPr>
              <a:t>Signed </a:t>
            </a:r>
            <a:r>
              <a:rPr lang="en-US" dirty="0" smtClean="0">
                <a:solidFill>
                  <a:schemeClr val="bg1"/>
                </a:solidFill>
                <a:latin typeface="+mj-lt"/>
              </a:rPr>
              <a:t>Tribal Resolutions Due Date:  Wednesday, July 31, 2013      </a:t>
            </a:r>
          </a:p>
          <a:p>
            <a:pPr marL="342900" indent="-342900">
              <a:buClr>
                <a:schemeClr val="bg1">
                  <a:lumMod val="75000"/>
                  <a:lumOff val="25000"/>
                </a:schemeClr>
              </a:buClr>
              <a:buFont typeface="Wingdings" pitchFamily="2" charset="2"/>
              <a:buChar char="v"/>
            </a:pPr>
            <a:endParaRPr lang="en-US" b="1" dirty="0" smtClean="0">
              <a:solidFill>
                <a:schemeClr val="bg1"/>
              </a:solidFill>
              <a:latin typeface="+mj-lt"/>
            </a:endParaRPr>
          </a:p>
          <a:p>
            <a:pPr marL="795528" lvl="1" indent="0">
              <a:buClr>
                <a:schemeClr val="bg1">
                  <a:lumMod val="75000"/>
                  <a:lumOff val="25000"/>
                </a:schemeClr>
              </a:buClr>
            </a:pPr>
            <a:endParaRPr lang="en-US" sz="2200" b="1" dirty="0" smtClean="0">
              <a:solidFill>
                <a:schemeClr val="bg1"/>
              </a:solidFill>
              <a:latin typeface="+mj-lt"/>
            </a:endParaRPr>
          </a:p>
        </p:txBody>
      </p:sp>
    </p:spTree>
    <p:extLst>
      <p:ext uri="{BB962C8B-B14F-4D97-AF65-F5344CB8AC3E}">
        <p14:creationId xmlns:p14="http://schemas.microsoft.com/office/powerpoint/2010/main" xmlns="" val="39525790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381000"/>
            <a:ext cx="7117178" cy="914400"/>
          </a:xfrm>
        </p:spPr>
        <p:txBody>
          <a:bodyPr/>
          <a:lstStyle/>
          <a:p>
            <a:pPr algn="ctr"/>
            <a:r>
              <a:rPr lang="en-US" b="1" dirty="0" smtClean="0">
                <a:solidFill>
                  <a:schemeClr val="bg1"/>
                </a:solidFill>
              </a:rPr>
              <a:t>	</a:t>
            </a:r>
            <a:endParaRPr lang="en-US" b="1" dirty="0">
              <a:solidFill>
                <a:schemeClr val="bg1"/>
              </a:solidFill>
            </a:endParaRPr>
          </a:p>
        </p:txBody>
      </p:sp>
      <p:sp>
        <p:nvSpPr>
          <p:cNvPr id="3" name="Text Placeholder 2"/>
          <p:cNvSpPr>
            <a:spLocks noGrp="1"/>
          </p:cNvSpPr>
          <p:nvPr>
            <p:ph type="body" idx="1"/>
          </p:nvPr>
        </p:nvSpPr>
        <p:spPr>
          <a:xfrm>
            <a:off x="914400" y="990600"/>
            <a:ext cx="7364621" cy="1676401"/>
          </a:xfrm>
        </p:spPr>
        <p:txBody>
          <a:bodyPr>
            <a:noAutofit/>
          </a:bodyPr>
          <a:lstStyle/>
          <a:p>
            <a:pPr algn="ctr"/>
            <a:endParaRPr lang="en-US" sz="2400" b="1" dirty="0" smtClean="0">
              <a:solidFill>
                <a:schemeClr val="bg1"/>
              </a:solidFill>
            </a:endParaRPr>
          </a:p>
          <a:p>
            <a:pPr algn="ctr"/>
            <a:endParaRPr lang="en-US" sz="2400" b="1" dirty="0">
              <a:solidFill>
                <a:schemeClr val="bg1"/>
              </a:solidFill>
            </a:endParaRPr>
          </a:p>
          <a:p>
            <a:pPr algn="ctr"/>
            <a:endParaRPr lang="en-US" sz="2400" b="1" dirty="0" smtClean="0">
              <a:solidFill>
                <a:schemeClr val="bg1"/>
              </a:solidFill>
            </a:endParaRPr>
          </a:p>
          <a:p>
            <a:pPr algn="ctr"/>
            <a:r>
              <a:rPr lang="en-US" sz="3200" b="1" dirty="0" smtClean="0">
                <a:solidFill>
                  <a:schemeClr val="bg1"/>
                </a:solidFill>
                <a:latin typeface="+mj-lt"/>
              </a:rPr>
              <a:t>Questions or Comments</a:t>
            </a:r>
            <a:endParaRPr lang="en-US" sz="3200" b="1" dirty="0">
              <a:solidFill>
                <a:schemeClr val="bg1"/>
              </a:solidFill>
              <a:latin typeface="+mj-lt"/>
            </a:endParaRPr>
          </a:p>
        </p:txBody>
      </p:sp>
      <p:pic>
        <p:nvPicPr>
          <p:cNvPr id="9"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86833" y="4724400"/>
            <a:ext cx="9006840" cy="2092881"/>
          </a:xfrm>
          <a:prstGeom prst="rect">
            <a:avLst/>
          </a:prstGeom>
          <a:noFill/>
        </p:spPr>
        <p:txBody>
          <a:bodyPr wrap="square" rtlCol="0">
            <a:spAutoFit/>
          </a:bodyPr>
          <a:lstStyle/>
          <a:p>
            <a:r>
              <a:rPr lang="en-US" sz="1400" b="1" dirty="0">
                <a:solidFill>
                  <a:schemeClr val="accent1"/>
                </a:solidFill>
              </a:rPr>
              <a:t>Our Mission... to raise the physical, mental, social, and spiritual health of American Indians and Alaska Natives to the highest level.</a:t>
            </a:r>
          </a:p>
          <a:p>
            <a:endParaRPr lang="en-US" sz="1400" b="1" dirty="0">
              <a:solidFill>
                <a:schemeClr val="accent1"/>
              </a:solidFill>
            </a:endParaRPr>
          </a:p>
          <a:p>
            <a:r>
              <a:rPr lang="en-US" sz="1400" b="1" dirty="0">
                <a:solidFill>
                  <a:schemeClr val="accent1"/>
                </a:solidFill>
              </a:rPr>
              <a:t>Our Goal... to assure that comprehensive, culturally acceptable personal and public health services are available and accessible to American Indian and Alaska Native people.</a:t>
            </a:r>
          </a:p>
          <a:p>
            <a:endParaRPr lang="en-US" sz="1400" b="1" dirty="0">
              <a:solidFill>
                <a:schemeClr val="accent1"/>
              </a:solidFill>
            </a:endParaRPr>
          </a:p>
          <a:p>
            <a:r>
              <a:rPr lang="en-US" sz="1400" b="1" dirty="0">
                <a:solidFill>
                  <a:schemeClr val="accent1"/>
                </a:solidFill>
              </a:rPr>
              <a:t>Our Foundation... to uphold the Federal Government's obligation to promote healthy American Indian and Alaska Native people, communities, and cultures and to honor and protect the inherent sovereign rights of Tribes.</a:t>
            </a:r>
          </a:p>
          <a:p>
            <a:endParaRPr lang="en-US" dirty="0"/>
          </a:p>
        </p:txBody>
      </p:sp>
    </p:spTree>
    <p:extLst>
      <p:ext uri="{BB962C8B-B14F-4D97-AF65-F5344CB8AC3E}">
        <p14:creationId xmlns:p14="http://schemas.microsoft.com/office/powerpoint/2010/main" xmlns="" val="22805284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7117178" cy="1468800"/>
          </a:xfrm>
        </p:spPr>
        <p:txBody>
          <a:bodyPr/>
          <a:lstStyle/>
          <a:p>
            <a:pPr algn="ctr"/>
            <a:r>
              <a:rPr lang="en-US" sz="4000" b="1" dirty="0">
                <a:solidFill>
                  <a:schemeClr val="bg1"/>
                </a:solidFill>
              </a:rPr>
              <a:t>To </a:t>
            </a:r>
            <a:r>
              <a:rPr lang="en-US" sz="4000" b="1" dirty="0" smtClean="0">
                <a:solidFill>
                  <a:schemeClr val="bg1"/>
                </a:solidFill>
              </a:rPr>
              <a:t>Reform </a:t>
            </a:r>
            <a:r>
              <a:rPr lang="en-US" sz="4000" b="1" dirty="0">
                <a:solidFill>
                  <a:schemeClr val="bg1"/>
                </a:solidFill>
              </a:rPr>
              <a:t>T</a:t>
            </a:r>
            <a:r>
              <a:rPr lang="en-US" sz="4000" b="1" dirty="0" smtClean="0">
                <a:solidFill>
                  <a:schemeClr val="bg1"/>
                </a:solidFill>
              </a:rPr>
              <a:t>he </a:t>
            </a:r>
            <a:r>
              <a:rPr lang="en-US" sz="4000" b="1" dirty="0">
                <a:solidFill>
                  <a:schemeClr val="bg1"/>
                </a:solidFill>
              </a:rPr>
              <a:t>IHS</a:t>
            </a:r>
            <a:r>
              <a:rPr lang="en-US" b="1" dirty="0">
                <a:solidFill>
                  <a:schemeClr val="bg1"/>
                </a:solidFill>
              </a:rPr>
              <a:t/>
            </a:r>
            <a:br>
              <a:rPr lang="en-US" b="1" dirty="0">
                <a:solidFill>
                  <a:schemeClr val="bg1"/>
                </a:solidFill>
              </a:rPr>
            </a:br>
            <a:endParaRPr lang="en-US" dirty="0"/>
          </a:p>
        </p:txBody>
      </p:sp>
      <p:sp>
        <p:nvSpPr>
          <p:cNvPr id="3" name="Text Placeholder 2"/>
          <p:cNvSpPr>
            <a:spLocks noGrp="1"/>
          </p:cNvSpPr>
          <p:nvPr>
            <p:ph type="body" idx="1"/>
          </p:nvPr>
        </p:nvSpPr>
        <p:spPr>
          <a:xfrm>
            <a:off x="304800" y="1676400"/>
            <a:ext cx="8487578" cy="5029200"/>
          </a:xfrm>
        </p:spPr>
        <p:txBody>
          <a:bodyPr>
            <a:normAutofit fontScale="85000" lnSpcReduction="20000"/>
          </a:bodyPr>
          <a:lstStyle/>
          <a:p>
            <a:pPr marL="342900" indent="-342900" algn="l">
              <a:buClr>
                <a:schemeClr val="bg1">
                  <a:lumMod val="75000"/>
                  <a:lumOff val="25000"/>
                </a:schemeClr>
              </a:buClr>
              <a:buFont typeface="Wingdings" pitchFamily="2" charset="2"/>
              <a:buChar char="v"/>
            </a:pPr>
            <a:r>
              <a:rPr lang="en-US" sz="2600" b="1" dirty="0" smtClean="0">
                <a:solidFill>
                  <a:schemeClr val="bg1"/>
                </a:solidFill>
                <a:latin typeface="+mj-lt"/>
              </a:rPr>
              <a:t>Chief Medical Officer</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CAPT Stephen M Rudd, MD</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19 Years of Service With IHS</a:t>
            </a:r>
          </a:p>
          <a:p>
            <a:pPr marL="1138428" lvl="1" indent="-342900">
              <a:buClr>
                <a:schemeClr val="bg1">
                  <a:lumMod val="75000"/>
                  <a:lumOff val="25000"/>
                </a:schemeClr>
              </a:buClr>
              <a:buFont typeface="Wingdings" pitchFamily="2" charset="2"/>
              <a:buChar char="v"/>
            </a:pPr>
            <a:r>
              <a:rPr lang="en-US" sz="2200" b="1" dirty="0">
                <a:solidFill>
                  <a:schemeClr val="bg1"/>
                </a:solidFill>
                <a:latin typeface="+mj-lt"/>
              </a:rPr>
              <a:t>Chairman o</a:t>
            </a:r>
            <a:r>
              <a:rPr lang="en-US" sz="2200" b="1" dirty="0" smtClean="0">
                <a:solidFill>
                  <a:schemeClr val="bg1"/>
                </a:solidFill>
                <a:latin typeface="+mj-lt"/>
              </a:rPr>
              <a:t>f </a:t>
            </a:r>
            <a:r>
              <a:rPr lang="en-US" sz="2200" b="1" dirty="0">
                <a:solidFill>
                  <a:schemeClr val="bg1"/>
                </a:solidFill>
                <a:latin typeface="+mj-lt"/>
              </a:rPr>
              <a:t>t</a:t>
            </a:r>
            <a:r>
              <a:rPr lang="en-US" sz="2200" b="1" dirty="0" smtClean="0">
                <a:solidFill>
                  <a:schemeClr val="bg1"/>
                </a:solidFill>
                <a:latin typeface="+mj-lt"/>
              </a:rPr>
              <a:t>he </a:t>
            </a:r>
            <a:r>
              <a:rPr lang="en-US" sz="2200" b="1" dirty="0">
                <a:solidFill>
                  <a:schemeClr val="bg1"/>
                </a:solidFill>
                <a:latin typeface="+mj-lt"/>
              </a:rPr>
              <a:t>IHS National Pharmacy &amp; Therapeutics </a:t>
            </a:r>
            <a:r>
              <a:rPr lang="en-US" sz="2200" b="1" dirty="0" smtClean="0">
                <a:solidFill>
                  <a:schemeClr val="bg1"/>
                </a:solidFill>
                <a:latin typeface="+mj-lt"/>
              </a:rPr>
              <a:t>Committee</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Fellow </a:t>
            </a:r>
            <a:r>
              <a:rPr lang="en-US" sz="2200" b="1" dirty="0">
                <a:solidFill>
                  <a:schemeClr val="bg1"/>
                </a:solidFill>
                <a:latin typeface="+mj-lt"/>
              </a:rPr>
              <a:t>of the American Academy of Family Physicians </a:t>
            </a:r>
            <a:endParaRPr lang="en-US" sz="2200" b="1" dirty="0" smtClean="0">
              <a:solidFill>
                <a:schemeClr val="bg1"/>
              </a:solidFill>
              <a:latin typeface="+mj-lt"/>
            </a:endParaRPr>
          </a:p>
          <a:p>
            <a:pPr marL="0" algn="l">
              <a:buClr>
                <a:schemeClr val="bg1">
                  <a:lumMod val="75000"/>
                  <a:lumOff val="25000"/>
                </a:schemeClr>
              </a:buClr>
            </a:pPr>
            <a:endParaRPr lang="en-US" sz="2400" b="1" dirty="0" smtClean="0">
              <a:solidFill>
                <a:schemeClr val="bg1"/>
              </a:solidFill>
              <a:latin typeface="+mj-lt"/>
            </a:endParaRPr>
          </a:p>
          <a:p>
            <a:pPr marL="342900" indent="-342900" algn="l">
              <a:buClr>
                <a:schemeClr val="bg1">
                  <a:lumMod val="75000"/>
                  <a:lumOff val="25000"/>
                </a:schemeClr>
              </a:buClr>
              <a:buFont typeface="Wingdings" pitchFamily="2" charset="2"/>
              <a:buChar char="v"/>
            </a:pPr>
            <a:r>
              <a:rPr lang="en-US" sz="2600" b="1" dirty="0" smtClean="0">
                <a:solidFill>
                  <a:schemeClr val="bg1"/>
                </a:solidFill>
                <a:latin typeface="+mj-lt"/>
              </a:rPr>
              <a:t>Commission Corps Update</a:t>
            </a:r>
          </a:p>
          <a:p>
            <a:pPr marL="1138428" lvl="1" indent="-342900">
              <a:buClr>
                <a:schemeClr val="bg1">
                  <a:lumMod val="75000"/>
                  <a:lumOff val="25000"/>
                </a:schemeClr>
              </a:buClr>
              <a:buFont typeface="Wingdings" pitchFamily="2" charset="2"/>
              <a:buChar char="v"/>
            </a:pPr>
            <a:r>
              <a:rPr lang="en-US" sz="2400" b="1" dirty="0" smtClean="0">
                <a:solidFill>
                  <a:schemeClr val="bg1"/>
                </a:solidFill>
                <a:latin typeface="+mj-lt"/>
              </a:rPr>
              <a:t>Six Officers Promoted</a:t>
            </a:r>
          </a:p>
          <a:p>
            <a:pPr marL="1403604" lvl="2" indent="-342900">
              <a:buClr>
                <a:schemeClr val="bg1">
                  <a:lumMod val="75000"/>
                  <a:lumOff val="25000"/>
                </a:schemeClr>
              </a:buClr>
              <a:buFont typeface="Wingdings" pitchFamily="2" charset="2"/>
              <a:buChar char="v"/>
            </a:pPr>
            <a:r>
              <a:rPr lang="en-US" sz="2200" b="1" dirty="0" smtClean="0">
                <a:solidFill>
                  <a:schemeClr val="bg1"/>
                </a:solidFill>
                <a:latin typeface="+mj-lt"/>
              </a:rPr>
              <a:t>Three Tribal Sites</a:t>
            </a:r>
          </a:p>
          <a:p>
            <a:pPr marL="1403604" lvl="2" indent="-342900">
              <a:buClr>
                <a:schemeClr val="bg1">
                  <a:lumMod val="75000"/>
                  <a:lumOff val="25000"/>
                </a:schemeClr>
              </a:buClr>
              <a:buFont typeface="Wingdings" pitchFamily="2" charset="2"/>
              <a:buChar char="v"/>
            </a:pPr>
            <a:r>
              <a:rPr lang="en-US" sz="2200" b="1" dirty="0" smtClean="0">
                <a:solidFill>
                  <a:schemeClr val="bg1"/>
                </a:solidFill>
                <a:latin typeface="+mj-lt"/>
              </a:rPr>
              <a:t>Three Federal Sites</a:t>
            </a:r>
          </a:p>
          <a:p>
            <a:pPr marL="1060704" lvl="2" indent="0">
              <a:buClr>
                <a:schemeClr val="bg1">
                  <a:lumMod val="75000"/>
                  <a:lumOff val="25000"/>
                </a:schemeClr>
              </a:buClr>
            </a:pPr>
            <a:endParaRPr lang="en-US" sz="2200" b="1" dirty="0">
              <a:solidFill>
                <a:schemeClr val="bg1"/>
              </a:solidFill>
              <a:latin typeface="+mj-lt"/>
            </a:endParaRPr>
          </a:p>
          <a:p>
            <a:pPr marL="342900" indent="-342900" algn="l">
              <a:buClr>
                <a:schemeClr val="bg1">
                  <a:lumMod val="75000"/>
                  <a:lumOff val="25000"/>
                </a:schemeClr>
              </a:buClr>
              <a:buFont typeface="Wingdings" pitchFamily="2" charset="2"/>
              <a:buChar char="v"/>
            </a:pPr>
            <a:r>
              <a:rPr lang="en-US" sz="2600" b="1" dirty="0" smtClean="0">
                <a:solidFill>
                  <a:schemeClr val="bg1"/>
                </a:solidFill>
                <a:latin typeface="+mj-lt"/>
              </a:rPr>
              <a:t>New Western Region Commission Corps Liaison</a:t>
            </a:r>
          </a:p>
          <a:p>
            <a:pPr marL="1138428" lvl="1" indent="-342900">
              <a:buClr>
                <a:schemeClr val="bg1">
                  <a:lumMod val="75000"/>
                  <a:lumOff val="25000"/>
                </a:schemeClr>
              </a:buClr>
              <a:buFont typeface="Wingdings" pitchFamily="2" charset="2"/>
              <a:buChar char="v"/>
            </a:pPr>
            <a:r>
              <a:rPr lang="en-US" sz="2400" b="1" dirty="0" smtClean="0">
                <a:solidFill>
                  <a:schemeClr val="bg1"/>
                </a:solidFill>
                <a:latin typeface="+mj-lt"/>
              </a:rPr>
              <a:t>CMDR Treat – Alaska Area Office</a:t>
            </a:r>
          </a:p>
          <a:p>
            <a:pPr marL="1138428" lvl="1" indent="-342900">
              <a:buClr>
                <a:schemeClr val="bg1">
                  <a:lumMod val="75000"/>
                  <a:lumOff val="25000"/>
                </a:schemeClr>
              </a:buClr>
              <a:buFont typeface="Wingdings" pitchFamily="2" charset="2"/>
              <a:buChar char="v"/>
            </a:pPr>
            <a:r>
              <a:rPr lang="en-US" sz="2400" b="1" dirty="0">
                <a:solidFill>
                  <a:schemeClr val="bg1"/>
                </a:solidFill>
                <a:latin typeface="+mj-lt"/>
              </a:rPr>
              <a:t>Effective June 17, 2013 </a:t>
            </a:r>
            <a:endParaRPr lang="en-US" sz="2400" b="1" dirty="0" smtClean="0">
              <a:solidFill>
                <a:schemeClr val="bg1"/>
              </a:solidFill>
              <a:latin typeface="+mj-lt"/>
            </a:endParaRPr>
          </a:p>
          <a:p>
            <a:pPr marL="0" algn="l">
              <a:buClr>
                <a:schemeClr val="bg1">
                  <a:lumMod val="75000"/>
                  <a:lumOff val="25000"/>
                </a:schemeClr>
              </a:buClr>
            </a:pPr>
            <a:r>
              <a:rPr lang="en-US" sz="2400" b="1" dirty="0" smtClean="0">
                <a:solidFill>
                  <a:schemeClr val="bg1"/>
                </a:solidFill>
                <a:latin typeface="+mj-lt"/>
              </a:rPr>
              <a:t> </a:t>
            </a: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82508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Placeholder 2"/>
          <p:cNvSpPr txBox="1">
            <a:spLocks/>
          </p:cNvSpPr>
          <p:nvPr/>
        </p:nvSpPr>
        <p:spPr>
          <a:xfrm>
            <a:off x="304800" y="2057400"/>
            <a:ext cx="8610600" cy="4419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Fund Distribution Workgroup</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Possible Dates in August - 13</a:t>
            </a:r>
            <a:r>
              <a:rPr lang="en-US" b="1" baseline="30000" dirty="0" smtClean="0">
                <a:solidFill>
                  <a:schemeClr val="bg1"/>
                </a:solidFill>
                <a:latin typeface="+mj-lt"/>
              </a:rPr>
              <a:t>th</a:t>
            </a:r>
            <a:r>
              <a:rPr lang="en-US" b="1" dirty="0" smtClean="0">
                <a:solidFill>
                  <a:schemeClr val="bg1"/>
                </a:solidFill>
                <a:latin typeface="+mj-lt"/>
              </a:rPr>
              <a:t> or 14</a:t>
            </a:r>
            <a:r>
              <a:rPr lang="en-US" b="1" baseline="30000" dirty="0" smtClean="0">
                <a:solidFill>
                  <a:schemeClr val="bg1"/>
                </a:solidFill>
                <a:latin typeface="+mj-lt"/>
              </a:rPr>
              <a:t>th</a:t>
            </a:r>
            <a:r>
              <a:rPr lang="en-US" b="1" dirty="0" smtClean="0">
                <a:solidFill>
                  <a:schemeClr val="bg1"/>
                </a:solidFill>
                <a:latin typeface="+mj-lt"/>
              </a:rPr>
              <a:t> - 19</a:t>
            </a:r>
            <a:r>
              <a:rPr lang="en-US" b="1" baseline="30000" dirty="0" smtClean="0">
                <a:solidFill>
                  <a:schemeClr val="bg1"/>
                </a:solidFill>
                <a:latin typeface="+mj-lt"/>
              </a:rPr>
              <a:t>th</a:t>
            </a:r>
            <a:r>
              <a:rPr lang="en-US" b="1" dirty="0" smtClean="0">
                <a:solidFill>
                  <a:schemeClr val="bg1"/>
                </a:solidFill>
                <a:latin typeface="+mj-lt"/>
              </a:rPr>
              <a:t> or 20</a:t>
            </a:r>
            <a:r>
              <a:rPr lang="en-US" b="1" baseline="30000" dirty="0" smtClean="0">
                <a:solidFill>
                  <a:schemeClr val="bg1"/>
                </a:solidFill>
                <a:latin typeface="+mj-lt"/>
              </a:rPr>
              <a:t>th</a:t>
            </a:r>
            <a:r>
              <a:rPr lang="en-US" b="1" dirty="0" smtClean="0">
                <a:solidFill>
                  <a:schemeClr val="bg1"/>
                </a:solidFill>
                <a:latin typeface="+mj-lt"/>
              </a:rPr>
              <a:t> </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Review Updated Charter</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User Pop Calculation Method</a:t>
            </a:r>
          </a:p>
          <a:p>
            <a:pPr marL="1138428" lvl="1" indent="-342900">
              <a:buClr>
                <a:schemeClr val="bg1">
                  <a:lumMod val="75000"/>
                  <a:lumOff val="25000"/>
                </a:schemeClr>
              </a:buClr>
              <a:buFont typeface="Wingdings" pitchFamily="2" charset="2"/>
              <a:buChar char="v"/>
            </a:pPr>
            <a:r>
              <a:rPr lang="en-US" b="1" dirty="0" smtClean="0">
                <a:solidFill>
                  <a:schemeClr val="bg1"/>
                </a:solidFill>
                <a:latin typeface="+mj-lt"/>
              </a:rPr>
              <a:t>Existing Members Are:</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Angela Mendez	Janice Clements		Stella </a:t>
            </a:r>
            <a:r>
              <a:rPr lang="en-US" b="1" dirty="0" err="1" smtClean="0">
                <a:solidFill>
                  <a:schemeClr val="bg1"/>
                </a:solidFill>
                <a:latin typeface="+mj-lt"/>
              </a:rPr>
              <a:t>Washines</a:t>
            </a:r>
            <a:endParaRPr lang="en-US" b="1" dirty="0" smtClean="0">
              <a:solidFill>
                <a:schemeClr val="bg1"/>
              </a:solidFill>
              <a:latin typeface="+mj-lt"/>
            </a:endParaRP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Dan Gleason		Marilyn Scott		Leroy Jackson</a:t>
            </a:r>
          </a:p>
          <a:p>
            <a:pPr marL="1403604" lvl="2" indent="-342900">
              <a:buClr>
                <a:schemeClr val="bg1">
                  <a:lumMod val="75000"/>
                  <a:lumOff val="25000"/>
                </a:schemeClr>
              </a:buClr>
              <a:buFont typeface="Wingdings" pitchFamily="2" charset="2"/>
              <a:buChar char="v"/>
            </a:pPr>
            <a:r>
              <a:rPr lang="en-US" b="1" dirty="0" smtClean="0">
                <a:solidFill>
                  <a:schemeClr val="bg1"/>
                </a:solidFill>
                <a:latin typeface="+mj-lt"/>
              </a:rPr>
              <a:t>Judy Muschamp	Mark Johnston		Barbara Finkbonner</a:t>
            </a:r>
          </a:p>
          <a:p>
            <a:pPr marL="342900" indent="-342900">
              <a:buClr>
                <a:schemeClr val="bg1">
                  <a:lumMod val="75000"/>
                  <a:lumOff val="25000"/>
                </a:schemeClr>
              </a:buClr>
              <a:buFont typeface="Wingdings" pitchFamily="2" charset="2"/>
              <a:buChar char="v"/>
            </a:pPr>
            <a:r>
              <a:rPr lang="en-US" sz="2400" b="1" dirty="0">
                <a:solidFill>
                  <a:prstClr val="black"/>
                </a:solidFill>
                <a:latin typeface="Arial"/>
              </a:rPr>
              <a:t>IHS </a:t>
            </a:r>
            <a:r>
              <a:rPr lang="en-US" sz="2400" b="1" dirty="0" smtClean="0">
                <a:solidFill>
                  <a:prstClr val="black"/>
                </a:solidFill>
                <a:latin typeface="Arial"/>
              </a:rPr>
              <a:t>FY 13 Budget - Final</a:t>
            </a:r>
          </a:p>
          <a:p>
            <a:pPr marL="1138428" lvl="1" indent="-342900">
              <a:buClr>
                <a:schemeClr val="bg1">
                  <a:lumMod val="75000"/>
                  <a:lumOff val="25000"/>
                </a:schemeClr>
              </a:buClr>
              <a:buFont typeface="Wingdings" pitchFamily="2" charset="2"/>
              <a:buChar char="v"/>
            </a:pPr>
            <a:r>
              <a:rPr lang="en-US" sz="2200" b="1" dirty="0" smtClean="0">
                <a:solidFill>
                  <a:prstClr val="black"/>
                </a:solidFill>
                <a:latin typeface="Arial"/>
              </a:rPr>
              <a:t>Agency</a:t>
            </a:r>
          </a:p>
          <a:p>
            <a:pPr marL="1138428" lvl="1" indent="-342900">
              <a:buClr>
                <a:schemeClr val="bg1">
                  <a:lumMod val="75000"/>
                  <a:lumOff val="25000"/>
                </a:schemeClr>
              </a:buClr>
              <a:buFont typeface="Wingdings" pitchFamily="2" charset="2"/>
              <a:buChar char="v"/>
            </a:pPr>
            <a:r>
              <a:rPr lang="en-US" sz="2200" b="1" dirty="0" smtClean="0">
                <a:solidFill>
                  <a:prstClr val="black"/>
                </a:solidFill>
                <a:latin typeface="Arial"/>
              </a:rPr>
              <a:t>Portland Area</a:t>
            </a:r>
          </a:p>
          <a:p>
            <a:pPr marL="1403604" lvl="2" indent="-342900">
              <a:spcBef>
                <a:spcPts val="0"/>
              </a:spcBef>
              <a:buClr>
                <a:prstClr val="black">
                  <a:lumMod val="75000"/>
                  <a:lumOff val="25000"/>
                </a:prstClr>
              </a:buClr>
              <a:buSzTx/>
              <a:buFont typeface="Wingdings" pitchFamily="2" charset="2"/>
              <a:buChar char="v"/>
            </a:pPr>
            <a:r>
              <a:rPr lang="en-US" sz="2000" b="1" dirty="0">
                <a:solidFill>
                  <a:prstClr val="black"/>
                </a:solidFill>
                <a:latin typeface="Arial"/>
              </a:rPr>
              <a:t>Projected funding for SFC projects FY13 - $5 million</a:t>
            </a:r>
          </a:p>
          <a:p>
            <a:pPr marL="1138428" lvl="1" indent="-342900">
              <a:buClr>
                <a:schemeClr val="bg1">
                  <a:lumMod val="75000"/>
                  <a:lumOff val="25000"/>
                </a:schemeClr>
              </a:buClr>
              <a:buFont typeface="Wingdings"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xmlns="" val="3016150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85800" y="2286000"/>
            <a:ext cx="7247745" cy="4509052"/>
          </a:xfrm>
        </p:spPr>
        <p:txBody>
          <a:bodyPr>
            <a:normAutofit fontScale="85000" lnSpcReduction="20000"/>
          </a:bodyPr>
          <a:lstStyle/>
          <a:p>
            <a:pPr marL="0" lvl="0" algn="ctr" eaLnBrk="0" fontAlgn="base" hangingPunct="0">
              <a:lnSpc>
                <a:spcPct val="75000"/>
              </a:lnSpc>
              <a:spcBef>
                <a:spcPct val="0"/>
              </a:spcBef>
              <a:spcAft>
                <a:spcPct val="0"/>
              </a:spcAft>
              <a:buClrTx/>
              <a:buSzTx/>
            </a:pPr>
            <a:r>
              <a:rPr lang="en-US" sz="3800" b="1" i="1" u="sng" dirty="0">
                <a:solidFill>
                  <a:srgbClr val="000000"/>
                </a:solidFill>
                <a:latin typeface="Arial" pitchFamily="34" charset="0"/>
                <a:cs typeface="Arial" pitchFamily="34" charset="0"/>
              </a:rPr>
              <a:t>FY 2013 </a:t>
            </a:r>
            <a:r>
              <a:rPr lang="en-US" sz="3800" b="1" i="1" u="sng" dirty="0" smtClean="0">
                <a:solidFill>
                  <a:srgbClr val="000000"/>
                </a:solidFill>
                <a:latin typeface="Arial" pitchFamily="34" charset="0"/>
                <a:cs typeface="Arial" pitchFamily="34" charset="0"/>
              </a:rPr>
              <a:t>Agency Summary</a:t>
            </a:r>
            <a:endParaRPr lang="en-US" sz="3800" b="1" i="1" u="sng" dirty="0">
              <a:solidFill>
                <a:srgbClr val="000000"/>
              </a:solidFill>
              <a:latin typeface="Arial" pitchFamily="34" charset="0"/>
              <a:cs typeface="Arial" pitchFamily="34" charset="0"/>
            </a:endParaRPr>
          </a:p>
          <a:p>
            <a:pPr marL="0"/>
            <a:endParaRPr lang="en-US" sz="2400" b="1" dirty="0" smtClean="0">
              <a:solidFill>
                <a:schemeClr val="bg1"/>
              </a:solidFill>
              <a:latin typeface="Arial" pitchFamily="34" charset="0"/>
              <a:cs typeface="Arial" pitchFamily="34" charset="0"/>
            </a:endParaRPr>
          </a:p>
          <a:p>
            <a:pPr marL="342900" lvl="0" indent="-342900" algn="ctr" eaLnBrk="0" fontAlgn="base" hangingPunct="0">
              <a:spcBef>
                <a:spcPts val="600"/>
              </a:spcBef>
              <a:spcAft>
                <a:spcPts val="600"/>
              </a:spcAft>
              <a:buClr>
                <a:srgbClr val="00AE00"/>
              </a:buClr>
              <a:buSzPct val="130000"/>
            </a:pPr>
            <a:r>
              <a:rPr lang="en-US" sz="2900" b="1" u="sng" kern="0" dirty="0">
                <a:solidFill>
                  <a:srgbClr val="000000"/>
                </a:solidFill>
                <a:latin typeface="Arial" charset="0"/>
              </a:rPr>
              <a:t>FY 2012 Enacted, Discretionary</a:t>
            </a:r>
          </a:p>
          <a:p>
            <a:pPr marL="342900" lvl="0" indent="-342900" algn="ctr" eaLnBrk="0" fontAlgn="base" hangingPunct="0">
              <a:spcBef>
                <a:spcPts val="600"/>
              </a:spcBef>
              <a:spcAft>
                <a:spcPts val="600"/>
              </a:spcAft>
              <a:buClr>
                <a:srgbClr val="00AE00"/>
              </a:buClr>
              <a:buSzPct val="130000"/>
            </a:pPr>
            <a:r>
              <a:rPr lang="en-US" sz="2800" b="1" kern="0" dirty="0">
                <a:solidFill>
                  <a:srgbClr val="0066FF"/>
                </a:solidFill>
                <a:latin typeface="Arial" charset="0"/>
              </a:rPr>
              <a:t>$4,306,527,000</a:t>
            </a:r>
          </a:p>
          <a:p>
            <a:pPr marL="342900" lvl="0" indent="-342900" algn="ctr" eaLnBrk="0" fontAlgn="base" hangingPunct="0">
              <a:spcBef>
                <a:spcPts val="600"/>
              </a:spcBef>
              <a:spcAft>
                <a:spcPts val="600"/>
              </a:spcAft>
              <a:buClr>
                <a:srgbClr val="00AE00"/>
              </a:buClr>
              <a:buSzPct val="130000"/>
            </a:pPr>
            <a:r>
              <a:rPr lang="en-US" sz="2900" b="1" u="sng" kern="0" dirty="0">
                <a:solidFill>
                  <a:srgbClr val="000000"/>
                </a:solidFill>
                <a:latin typeface="Arial" charset="0"/>
              </a:rPr>
              <a:t>FY 2013 Bill Language</a:t>
            </a:r>
          </a:p>
          <a:p>
            <a:pPr marL="342900" lvl="0" indent="-342900" algn="ctr" eaLnBrk="0" fontAlgn="base" hangingPunct="0">
              <a:spcBef>
                <a:spcPts val="600"/>
              </a:spcBef>
              <a:spcAft>
                <a:spcPts val="600"/>
              </a:spcAft>
              <a:buClr>
                <a:srgbClr val="00AE00"/>
              </a:buClr>
              <a:buSzPct val="130000"/>
            </a:pPr>
            <a:r>
              <a:rPr lang="en-US" sz="2800" b="1" kern="0" dirty="0" smtClean="0">
                <a:solidFill>
                  <a:srgbClr val="0066FF"/>
                </a:solidFill>
                <a:latin typeface="Arial" charset="0"/>
              </a:rPr>
              <a:t>$4,356,204,000 (+$50M or 1.2%)</a:t>
            </a:r>
          </a:p>
          <a:p>
            <a:pPr marL="342900" lvl="0" indent="-342900" algn="ctr" eaLnBrk="0" fontAlgn="base" hangingPunct="0">
              <a:spcBef>
                <a:spcPts val="600"/>
              </a:spcBef>
              <a:spcAft>
                <a:spcPts val="600"/>
              </a:spcAft>
              <a:buClr>
                <a:srgbClr val="00AE00"/>
              </a:buClr>
              <a:buSzPct val="130000"/>
            </a:pPr>
            <a:r>
              <a:rPr lang="en-US" sz="2900" b="1" u="sng" kern="0" dirty="0" smtClean="0">
                <a:solidFill>
                  <a:srgbClr val="000000"/>
                </a:solidFill>
                <a:latin typeface="Arial" charset="0"/>
              </a:rPr>
              <a:t>Rescission/Sequester</a:t>
            </a:r>
            <a:endParaRPr lang="en-US" sz="2900" b="1" u="sng" kern="0" dirty="0">
              <a:solidFill>
                <a:srgbClr val="000000"/>
              </a:solidFill>
              <a:latin typeface="Arial" charset="0"/>
            </a:endParaRPr>
          </a:p>
          <a:p>
            <a:pPr marL="342900" lvl="0" indent="-342900" algn="ctr" eaLnBrk="0" fontAlgn="base" hangingPunct="0">
              <a:spcBef>
                <a:spcPts val="600"/>
              </a:spcBef>
              <a:spcAft>
                <a:spcPts val="600"/>
              </a:spcAft>
              <a:buClr>
                <a:srgbClr val="00AE00"/>
              </a:buClr>
              <a:buSzPct val="130000"/>
            </a:pPr>
            <a:r>
              <a:rPr lang="en-US" sz="2800" b="1" kern="0" dirty="0">
                <a:solidFill>
                  <a:srgbClr val="FF0000"/>
                </a:solidFill>
                <a:latin typeface="Arial" charset="0"/>
              </a:rPr>
              <a:t>-$225,356,581</a:t>
            </a:r>
          </a:p>
          <a:p>
            <a:pPr marL="342900" lvl="0" indent="-342900" algn="ctr" eaLnBrk="0" fontAlgn="base" hangingPunct="0">
              <a:spcBef>
                <a:spcPts val="600"/>
              </a:spcBef>
              <a:spcAft>
                <a:spcPts val="600"/>
              </a:spcAft>
              <a:buClr>
                <a:srgbClr val="00AE00"/>
              </a:buClr>
              <a:buSzPct val="130000"/>
            </a:pPr>
            <a:r>
              <a:rPr lang="en-US" sz="2900" b="1" u="sng" kern="0" dirty="0">
                <a:solidFill>
                  <a:srgbClr val="000000"/>
                </a:solidFill>
                <a:latin typeface="Arial" charset="0"/>
              </a:rPr>
              <a:t>FY 2013 Final Enacted</a:t>
            </a:r>
          </a:p>
          <a:p>
            <a:pPr marL="342900" lvl="0" indent="-342900" algn="ctr" eaLnBrk="0" fontAlgn="base" hangingPunct="0">
              <a:spcBef>
                <a:spcPts val="600"/>
              </a:spcBef>
              <a:spcAft>
                <a:spcPts val="600"/>
              </a:spcAft>
              <a:buClr>
                <a:srgbClr val="00AE00"/>
              </a:buClr>
              <a:buSzPct val="130000"/>
            </a:pPr>
            <a:r>
              <a:rPr lang="en-US" sz="2800" b="1" kern="0" dirty="0">
                <a:solidFill>
                  <a:schemeClr val="bg1"/>
                </a:solidFill>
                <a:latin typeface="Arial" charset="0"/>
              </a:rPr>
              <a:t>$4,130,847,419 </a:t>
            </a:r>
            <a:r>
              <a:rPr lang="en-US" sz="2800" b="1" kern="0" dirty="0">
                <a:solidFill>
                  <a:srgbClr val="FF0000"/>
                </a:solidFill>
                <a:latin typeface="Arial" charset="0"/>
              </a:rPr>
              <a:t>(-$176M or 4.1%)</a:t>
            </a: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Placeholder 2"/>
          <p:cNvSpPr txBox="1">
            <a:spLocks/>
          </p:cNvSpPr>
          <p:nvPr/>
        </p:nvSpPr>
        <p:spPr>
          <a:xfrm>
            <a:off x="304800" y="2057400"/>
            <a:ext cx="8610600" cy="4419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1400" b="1" dirty="0" smtClean="0">
              <a:solidFill>
                <a:srgbClr val="0066FF"/>
              </a:solidFill>
              <a:latin typeface="+mj-lt"/>
            </a:endParaRPr>
          </a:p>
        </p:txBody>
      </p:sp>
    </p:spTree>
    <p:extLst>
      <p:ext uri="{BB962C8B-B14F-4D97-AF65-F5344CB8AC3E}">
        <p14:creationId xmlns:p14="http://schemas.microsoft.com/office/powerpoint/2010/main" xmlns="" val="12815199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85800" y="2286000"/>
            <a:ext cx="7247745" cy="4509052"/>
          </a:xfrm>
        </p:spPr>
        <p:txBody>
          <a:bodyPr>
            <a:normAutofit fontScale="92500" lnSpcReduction="20000"/>
          </a:bodyPr>
          <a:lstStyle/>
          <a:p>
            <a:pPr marL="0" lvl="0" algn="ctr" eaLnBrk="0" fontAlgn="base" hangingPunct="0">
              <a:lnSpc>
                <a:spcPct val="75000"/>
              </a:lnSpc>
              <a:spcBef>
                <a:spcPct val="0"/>
              </a:spcBef>
              <a:spcAft>
                <a:spcPct val="0"/>
              </a:spcAft>
              <a:buClrTx/>
              <a:buSzTx/>
            </a:pPr>
            <a:r>
              <a:rPr lang="en-US" sz="3500" b="1" i="1" u="sng" dirty="0">
                <a:solidFill>
                  <a:srgbClr val="000000"/>
                </a:solidFill>
                <a:latin typeface="Arial"/>
              </a:rPr>
              <a:t>FY 2013 </a:t>
            </a:r>
            <a:r>
              <a:rPr lang="en-US" sz="3500" b="1" i="1" u="sng" dirty="0" smtClean="0">
                <a:solidFill>
                  <a:srgbClr val="000000"/>
                </a:solidFill>
                <a:latin typeface="Arial"/>
              </a:rPr>
              <a:t>Portland Area </a:t>
            </a:r>
            <a:r>
              <a:rPr lang="en-US" sz="3500" b="1" i="1" u="sng" dirty="0">
                <a:solidFill>
                  <a:srgbClr val="000000"/>
                </a:solidFill>
                <a:latin typeface="Arial"/>
              </a:rPr>
              <a:t>Summary</a:t>
            </a:r>
          </a:p>
          <a:p>
            <a:pPr algn="ctr">
              <a:spcBef>
                <a:spcPts val="600"/>
              </a:spcBef>
              <a:spcAft>
                <a:spcPts val="600"/>
              </a:spcAft>
            </a:pPr>
            <a:endParaRPr lang="en-US" sz="2400" b="1" dirty="0" smtClean="0">
              <a:solidFill>
                <a:schemeClr val="bg1"/>
              </a:solidFill>
              <a:latin typeface="Arial" charset="0"/>
            </a:endParaRPr>
          </a:p>
          <a:p>
            <a:pPr algn="ctr">
              <a:spcBef>
                <a:spcPts val="600"/>
              </a:spcBef>
              <a:spcAft>
                <a:spcPts val="600"/>
              </a:spcAft>
            </a:pPr>
            <a:r>
              <a:rPr lang="en-US" sz="2700" b="1" u="sng" dirty="0" smtClean="0">
                <a:solidFill>
                  <a:schemeClr val="bg1"/>
                </a:solidFill>
                <a:latin typeface="Arial" charset="0"/>
              </a:rPr>
              <a:t>FY </a:t>
            </a:r>
            <a:r>
              <a:rPr lang="en-US" sz="2700" b="1" u="sng" dirty="0">
                <a:solidFill>
                  <a:schemeClr val="bg1"/>
                </a:solidFill>
                <a:latin typeface="Arial" charset="0"/>
              </a:rPr>
              <a:t>2012 Enacted, Discretionary</a:t>
            </a:r>
          </a:p>
          <a:p>
            <a:pPr algn="ctr">
              <a:spcBef>
                <a:spcPts val="600"/>
              </a:spcBef>
              <a:spcAft>
                <a:spcPts val="600"/>
              </a:spcAft>
            </a:pPr>
            <a:r>
              <a:rPr lang="en-US" sz="2600" b="1" dirty="0">
                <a:solidFill>
                  <a:srgbClr val="0066FF"/>
                </a:solidFill>
                <a:latin typeface="Arial" charset="0"/>
              </a:rPr>
              <a:t>$276,035,208</a:t>
            </a:r>
          </a:p>
          <a:p>
            <a:pPr algn="ctr">
              <a:spcBef>
                <a:spcPts val="600"/>
              </a:spcBef>
              <a:spcAft>
                <a:spcPts val="600"/>
              </a:spcAft>
            </a:pPr>
            <a:r>
              <a:rPr lang="en-US" sz="2700" b="1" u="sng" dirty="0">
                <a:solidFill>
                  <a:schemeClr val="bg1"/>
                </a:solidFill>
                <a:latin typeface="Arial" charset="0"/>
              </a:rPr>
              <a:t>FY 2013 Bill Language</a:t>
            </a:r>
          </a:p>
          <a:p>
            <a:pPr algn="ctr">
              <a:spcBef>
                <a:spcPts val="600"/>
              </a:spcBef>
              <a:spcAft>
                <a:spcPts val="600"/>
              </a:spcAft>
            </a:pPr>
            <a:r>
              <a:rPr lang="en-US" sz="2600" b="1" dirty="0">
                <a:solidFill>
                  <a:srgbClr val="0066FF"/>
                </a:solidFill>
                <a:latin typeface="Arial" charset="0"/>
              </a:rPr>
              <a:t>$275,529,510</a:t>
            </a:r>
          </a:p>
          <a:p>
            <a:pPr algn="ctr">
              <a:spcBef>
                <a:spcPts val="600"/>
              </a:spcBef>
              <a:spcAft>
                <a:spcPts val="600"/>
              </a:spcAft>
            </a:pPr>
            <a:r>
              <a:rPr lang="en-US" sz="2700" b="1" u="sng" dirty="0">
                <a:solidFill>
                  <a:schemeClr val="bg1"/>
                </a:solidFill>
                <a:latin typeface="Arial" charset="0"/>
              </a:rPr>
              <a:t>Rescission/Sequester</a:t>
            </a:r>
          </a:p>
          <a:p>
            <a:pPr algn="ctr">
              <a:spcBef>
                <a:spcPts val="600"/>
              </a:spcBef>
              <a:spcAft>
                <a:spcPts val="600"/>
              </a:spcAft>
            </a:pPr>
            <a:r>
              <a:rPr lang="en-US" sz="2600" b="1" dirty="0">
                <a:solidFill>
                  <a:srgbClr val="FF0000"/>
                </a:solidFill>
                <a:latin typeface="Arial" charset="0"/>
              </a:rPr>
              <a:t>-$13,872,201</a:t>
            </a:r>
          </a:p>
          <a:p>
            <a:pPr algn="ctr">
              <a:spcBef>
                <a:spcPts val="600"/>
              </a:spcBef>
              <a:spcAft>
                <a:spcPts val="600"/>
              </a:spcAft>
            </a:pPr>
            <a:r>
              <a:rPr lang="en-US" sz="2700" b="1" u="sng" dirty="0">
                <a:solidFill>
                  <a:schemeClr val="bg1"/>
                </a:solidFill>
                <a:latin typeface="Arial" charset="0"/>
              </a:rPr>
              <a:t>FY 2013 Final Enacted</a:t>
            </a:r>
          </a:p>
          <a:p>
            <a:pPr algn="ctr">
              <a:spcBef>
                <a:spcPts val="600"/>
              </a:spcBef>
              <a:spcAft>
                <a:spcPts val="600"/>
              </a:spcAft>
            </a:pPr>
            <a:r>
              <a:rPr lang="en-US" sz="2600" b="1" dirty="0">
                <a:solidFill>
                  <a:schemeClr val="bg1"/>
                </a:solidFill>
                <a:latin typeface="Arial" charset="0"/>
              </a:rPr>
              <a:t>$261,657,309 </a:t>
            </a:r>
            <a:r>
              <a:rPr lang="en-US" sz="2600" b="1" dirty="0">
                <a:solidFill>
                  <a:srgbClr val="FF0000"/>
                </a:solidFill>
                <a:latin typeface="Arial" charset="0"/>
              </a:rPr>
              <a:t>(-$14.4m or 5.21%)</a:t>
            </a: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Placeholder 2"/>
          <p:cNvSpPr txBox="1">
            <a:spLocks/>
          </p:cNvSpPr>
          <p:nvPr/>
        </p:nvSpPr>
        <p:spPr>
          <a:xfrm>
            <a:off x="304800" y="1905000"/>
            <a:ext cx="8610600" cy="4419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1400" b="1" dirty="0" smtClean="0">
              <a:solidFill>
                <a:srgbClr val="0066FF"/>
              </a:solidFill>
              <a:latin typeface="+mj-lt"/>
            </a:endParaRPr>
          </a:p>
        </p:txBody>
      </p:sp>
    </p:spTree>
    <p:extLst>
      <p:ext uri="{BB962C8B-B14F-4D97-AF65-F5344CB8AC3E}">
        <p14:creationId xmlns:p14="http://schemas.microsoft.com/office/powerpoint/2010/main" xmlns="" val="38733065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117178" cy="1600200"/>
          </a:xfrm>
        </p:spPr>
        <p:txBody>
          <a:bodyPr/>
          <a:lstStyle/>
          <a:p>
            <a:pPr marL="285750" indent="-285750" algn="ctr"/>
            <a:r>
              <a:rPr lang="en-US" sz="4000" b="1" dirty="0">
                <a:solidFill>
                  <a:schemeClr val="bg1"/>
                </a:solidFill>
              </a:rPr>
              <a:t>Ensure that our work is transparent, accountable, fair, and inclusive</a:t>
            </a:r>
          </a:p>
        </p:txBody>
      </p:sp>
      <p:sp>
        <p:nvSpPr>
          <p:cNvPr id="3" name="Text Placeholder 2"/>
          <p:cNvSpPr>
            <a:spLocks noGrp="1"/>
          </p:cNvSpPr>
          <p:nvPr>
            <p:ph type="body" idx="1"/>
          </p:nvPr>
        </p:nvSpPr>
        <p:spPr>
          <a:xfrm>
            <a:off x="617420" y="1981200"/>
            <a:ext cx="7688380" cy="4724400"/>
          </a:xfrm>
        </p:spPr>
        <p:txBody>
          <a:bodyPr>
            <a:normAutofit/>
          </a:bodyPr>
          <a:lstStyle/>
          <a:p>
            <a:pPr marL="0"/>
            <a:endParaRPr lang="en-US" sz="2400" b="1" dirty="0" smtClean="0">
              <a:solidFill>
                <a:schemeClr val="bg1"/>
              </a:solidFill>
              <a:latin typeface="+mj-lt"/>
            </a:endParaRPr>
          </a:p>
          <a:p>
            <a:pPr marL="0">
              <a:buClr>
                <a:schemeClr val="bg1"/>
              </a:buClr>
            </a:pPr>
            <a:endParaRPr lang="en-US" sz="2200" b="1" dirty="0">
              <a:solidFill>
                <a:schemeClr val="bg1"/>
              </a:solidFill>
              <a:latin typeface="Arial" pitchFamily="34" charset="0"/>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Placeholder 2"/>
          <p:cNvSpPr txBox="1">
            <a:spLocks/>
          </p:cNvSpPr>
          <p:nvPr/>
        </p:nvSpPr>
        <p:spPr>
          <a:xfrm>
            <a:off x="304800" y="2057400"/>
            <a:ext cx="8610600" cy="44196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1400" b="1" dirty="0" smtClean="0">
              <a:solidFill>
                <a:srgbClr val="0066FF"/>
              </a:solidFill>
              <a:latin typeface="+mj-lt"/>
            </a:endParaRPr>
          </a:p>
        </p:txBody>
      </p:sp>
      <p:sp>
        <p:nvSpPr>
          <p:cNvPr id="8" name="TextBox 7"/>
          <p:cNvSpPr txBox="1"/>
          <p:nvPr/>
        </p:nvSpPr>
        <p:spPr>
          <a:xfrm>
            <a:off x="270085" y="2057400"/>
            <a:ext cx="8645315" cy="4462760"/>
          </a:xfrm>
          <a:prstGeom prst="rect">
            <a:avLst/>
          </a:prstGeom>
          <a:noFill/>
        </p:spPr>
        <p:txBody>
          <a:bodyPr wrap="none" rtlCol="0">
            <a:spAutoFit/>
          </a:bodyPr>
          <a:lstStyle/>
          <a:p>
            <a:pPr marL="285750" indent="-285750">
              <a:buFont typeface="Wingdings" pitchFamily="2" charset="2"/>
              <a:buChar char="v"/>
            </a:pPr>
            <a:r>
              <a:rPr lang="en-US" sz="2400" b="1" dirty="0" smtClean="0">
                <a:solidFill>
                  <a:schemeClr val="bg1"/>
                </a:solidFill>
                <a:latin typeface="+mj-lt"/>
              </a:rPr>
              <a:t>FY2014 President’s Budget Request</a:t>
            </a:r>
          </a:p>
          <a:p>
            <a:pPr marL="742950" lvl="1" indent="-285750">
              <a:buFont typeface="Wingdings" pitchFamily="2" charset="2"/>
              <a:buChar char="v"/>
            </a:pPr>
            <a:r>
              <a:rPr lang="en-US" sz="2200" b="1" dirty="0" smtClean="0">
                <a:solidFill>
                  <a:schemeClr val="bg1"/>
                </a:solidFill>
                <a:latin typeface="+mj-lt"/>
              </a:rPr>
              <a:t>IHS - $4.4 billion ($124 million increase; 2.9% c/w FY2012)</a:t>
            </a:r>
          </a:p>
          <a:p>
            <a:pPr marL="1200150" lvl="2" indent="-285750">
              <a:buFont typeface="Wingdings" pitchFamily="2" charset="2"/>
              <a:buChar char="v"/>
            </a:pPr>
            <a:r>
              <a:rPr lang="en-US" sz="2200" b="1" dirty="0" smtClean="0">
                <a:solidFill>
                  <a:schemeClr val="bg1"/>
                </a:solidFill>
                <a:latin typeface="+mj-lt"/>
              </a:rPr>
              <a:t>Increases</a:t>
            </a:r>
          </a:p>
          <a:p>
            <a:pPr marL="1657350" lvl="3" indent="-285750">
              <a:buFont typeface="Wingdings" pitchFamily="2" charset="2"/>
              <a:buChar char="v"/>
            </a:pPr>
            <a:r>
              <a:rPr lang="en-US" sz="2200" b="1" dirty="0" smtClean="0">
                <a:solidFill>
                  <a:schemeClr val="bg1"/>
                </a:solidFill>
                <a:latin typeface="+mj-lt"/>
              </a:rPr>
              <a:t>$6 million for pay costs</a:t>
            </a:r>
          </a:p>
          <a:p>
            <a:pPr marL="1657350" lvl="3" indent="-285750">
              <a:buFont typeface="Wingdings" pitchFamily="2" charset="2"/>
              <a:buChar char="v"/>
            </a:pPr>
            <a:r>
              <a:rPr lang="en-US" sz="2200" b="1" dirty="0" smtClean="0">
                <a:solidFill>
                  <a:schemeClr val="bg1"/>
                </a:solidFill>
                <a:latin typeface="+mj-lt"/>
              </a:rPr>
              <a:t>$77 million for new facility staffing</a:t>
            </a:r>
          </a:p>
          <a:p>
            <a:pPr marL="1657350" lvl="3" indent="-285750">
              <a:buFont typeface="Wingdings" pitchFamily="2" charset="2"/>
              <a:buChar char="v"/>
            </a:pPr>
            <a:r>
              <a:rPr lang="en-US" sz="2200" b="1" dirty="0" smtClean="0">
                <a:solidFill>
                  <a:schemeClr val="bg1"/>
                </a:solidFill>
                <a:latin typeface="+mj-lt"/>
              </a:rPr>
              <a:t>$35 million for CHS medical inflation</a:t>
            </a:r>
          </a:p>
          <a:p>
            <a:pPr marL="1657350" lvl="3" indent="-285750">
              <a:buFont typeface="Wingdings" pitchFamily="2" charset="2"/>
              <a:buChar char="v"/>
            </a:pPr>
            <a:r>
              <a:rPr lang="en-US" sz="2200" b="1" dirty="0" smtClean="0">
                <a:solidFill>
                  <a:schemeClr val="bg1"/>
                </a:solidFill>
                <a:latin typeface="+mj-lt"/>
              </a:rPr>
              <a:t>$5.8 million for CSC shortfall</a:t>
            </a:r>
          </a:p>
          <a:p>
            <a:pPr marL="1200150" lvl="2" indent="-285750">
              <a:buFont typeface="Wingdings" pitchFamily="2" charset="2"/>
              <a:buChar char="v"/>
            </a:pPr>
            <a:r>
              <a:rPr lang="en-US" sz="2200" b="1" dirty="0" smtClean="0">
                <a:solidFill>
                  <a:schemeClr val="bg1"/>
                </a:solidFill>
                <a:latin typeface="+mj-lt"/>
              </a:rPr>
              <a:t>$85 million for health care facility construction</a:t>
            </a:r>
          </a:p>
          <a:p>
            <a:pPr marL="1657350" lvl="3" indent="-285750">
              <a:buFont typeface="Wingdings" pitchFamily="2" charset="2"/>
              <a:buChar char="v"/>
            </a:pPr>
            <a:r>
              <a:rPr lang="en-US" sz="2200" b="1" dirty="0" err="1" smtClean="0">
                <a:solidFill>
                  <a:schemeClr val="bg1"/>
                </a:solidFill>
                <a:latin typeface="+mj-lt"/>
              </a:rPr>
              <a:t>Kayenta</a:t>
            </a:r>
            <a:r>
              <a:rPr lang="en-US" sz="2200" b="1" dirty="0" smtClean="0">
                <a:solidFill>
                  <a:schemeClr val="bg1"/>
                </a:solidFill>
                <a:latin typeface="+mj-lt"/>
              </a:rPr>
              <a:t>, San Carlos, S. CA. YRTC</a:t>
            </a:r>
          </a:p>
          <a:p>
            <a:pPr marL="285750" indent="-285750">
              <a:buFont typeface="Wingdings" pitchFamily="2" charset="2"/>
              <a:buChar char="v"/>
            </a:pPr>
            <a:r>
              <a:rPr lang="en-US" sz="2400" b="1" dirty="0" smtClean="0">
                <a:solidFill>
                  <a:schemeClr val="bg1"/>
                </a:solidFill>
                <a:latin typeface="+mj-lt"/>
              </a:rPr>
              <a:t>No decreases; greater increases compared to FY 2013</a:t>
            </a:r>
          </a:p>
          <a:p>
            <a:endParaRPr lang="en-US" sz="2400" dirty="0">
              <a:solidFill>
                <a:schemeClr val="bg1"/>
              </a:solidFill>
              <a:latin typeface="+mj-lt"/>
            </a:endParaRPr>
          </a:p>
          <a:p>
            <a:endParaRPr lang="en-US" dirty="0" smtClean="0">
              <a:solidFill>
                <a:schemeClr val="bg1"/>
              </a:solidFill>
              <a:latin typeface="+mj-lt"/>
            </a:endParaRPr>
          </a:p>
          <a:p>
            <a:endParaRPr lang="en-US" dirty="0">
              <a:solidFill>
                <a:schemeClr val="bg1"/>
              </a:solidFill>
              <a:latin typeface="+mj-lt"/>
            </a:endParaRPr>
          </a:p>
        </p:txBody>
      </p:sp>
    </p:spTree>
    <p:extLst>
      <p:ext uri="{BB962C8B-B14F-4D97-AF65-F5344CB8AC3E}">
        <p14:creationId xmlns:p14="http://schemas.microsoft.com/office/powerpoint/2010/main" xmlns="" val="6386513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304800" y="1600200"/>
            <a:ext cx="8382000" cy="50292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42900" indent="-342900">
              <a:buClr>
                <a:schemeClr val="bg1">
                  <a:lumMod val="75000"/>
                  <a:lumOff val="25000"/>
                </a:schemeClr>
              </a:buClr>
              <a:buFont typeface="Wingdings" pitchFamily="2" charset="2"/>
              <a:buChar char="v"/>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VA/IHS Memorandum Of Agreement For Reimbursement Update</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All Six Federal Sites Have Agreements</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First Reimbursement Occurred with Billings Area</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First Electronic Submission and Payment Completed</a:t>
            </a:r>
          </a:p>
          <a:p>
            <a:pPr marL="0">
              <a:buClr>
                <a:schemeClr val="bg1">
                  <a:lumMod val="75000"/>
                  <a:lumOff val="25000"/>
                </a:schemeClr>
              </a:buClr>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ACA Update</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Arial" pitchFamily="34" charset="0"/>
                <a:cs typeface="Arial" pitchFamily="34" charset="0"/>
              </a:rPr>
              <a:t>Approved exemption </a:t>
            </a:r>
            <a:r>
              <a:rPr lang="en-US" sz="2200" b="1" dirty="0">
                <a:solidFill>
                  <a:schemeClr val="bg1"/>
                </a:solidFill>
                <a:latin typeface="Arial" pitchFamily="34" charset="0"/>
                <a:cs typeface="Arial" pitchFamily="34" charset="0"/>
              </a:rPr>
              <a:t>for all American Indians and Alaska Natives who are eligible for IHS services from the minimum responsibility payment related to the Affordable Care Act.</a:t>
            </a:r>
            <a:endParaRPr lang="en-US" sz="2200" b="1" dirty="0" smtClean="0">
              <a:solidFill>
                <a:schemeClr val="bg1"/>
              </a:solidFill>
              <a:latin typeface="Arial" pitchFamily="34" charset="0"/>
              <a:cs typeface="Arial" pitchFamily="34" charset="0"/>
            </a:endParaRPr>
          </a:p>
          <a:p>
            <a:pPr marL="1138428" lvl="1" indent="-342900">
              <a:buClr>
                <a:schemeClr val="bg1">
                  <a:lumMod val="75000"/>
                  <a:lumOff val="25000"/>
                </a:schemeClr>
              </a:buClr>
              <a:buFont typeface="Wingdings" pitchFamily="2" charset="2"/>
              <a:buChar char="v"/>
            </a:pPr>
            <a:endParaRPr lang="en-US" sz="2400" dirty="0">
              <a:solidFill>
                <a:srgbClr val="0070C0"/>
              </a:solidFill>
            </a:endParaRPr>
          </a:p>
          <a:p>
            <a:pPr marL="1138428" lvl="1" indent="-342900">
              <a:buClr>
                <a:schemeClr val="bg1">
                  <a:lumMod val="75000"/>
                  <a:lumOff val="25000"/>
                </a:schemeClr>
              </a:buClr>
              <a:buFont typeface="Wingdings"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xmlns="" val="3644653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5867400" cy="1143000"/>
          </a:xfrm>
        </p:spPr>
        <p:txBody>
          <a:bodyPr>
            <a:normAutofit fontScale="90000"/>
          </a:bodyPr>
          <a:lstStyle/>
          <a:p>
            <a:r>
              <a:rPr lang="en-US" sz="4000" dirty="0">
                <a:solidFill>
                  <a:prstClr val="black"/>
                </a:solidFill>
              </a:rPr>
              <a:t>Improve The Quality Of And Access To Care</a:t>
            </a:r>
            <a:endParaRPr lang="en-US" dirty="0">
              <a:solidFill>
                <a:schemeClr val="bg1"/>
              </a:solidFill>
            </a:endParaRPr>
          </a:p>
        </p:txBody>
      </p:sp>
      <p:pic>
        <p:nvPicPr>
          <p:cNvPr id="4" name="Picture 1" descr="image001"/>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xmlns="">
                  <a14:imgLayer r:embed="rId4">
                    <a14:imgEffect>
                      <a14:brightnessContrast contrast="51000"/>
                    </a14:imgEffect>
                  </a14:imgLayer>
                </a14:imgProps>
              </a:ext>
              <a:ext uri="{28A0092B-C50C-407E-A947-70E740481C1C}">
                <a14:useLocalDpi xmlns:a14="http://schemas.microsoft.com/office/drawing/2010/main" xmlns="" val="0"/>
              </a:ext>
            </a:extLst>
          </a:blip>
          <a:srcRect/>
          <a:stretch>
            <a:fillRect/>
          </a:stretch>
        </p:blipFill>
        <p:spPr bwMode="auto">
          <a:xfrm>
            <a:off x="7848600" y="76200"/>
            <a:ext cx="1234440" cy="12344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60560" y="15240"/>
            <a:ext cx="1355960" cy="128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 Placeholder 2"/>
          <p:cNvSpPr txBox="1">
            <a:spLocks noGrp="1"/>
          </p:cNvSpPr>
          <p:nvPr>
            <p:ph idx="1"/>
          </p:nvPr>
        </p:nvSpPr>
        <p:spPr>
          <a:xfrm>
            <a:off x="304800" y="1600200"/>
            <a:ext cx="8382000" cy="5029200"/>
          </a:xfrm>
          <a:prstGeom prst="rect">
            <a:avLst/>
          </a:prstGeom>
        </p:spPr>
        <p:txBody>
          <a:bodyPr vert="horz" anchor="t">
            <a:normAutofit/>
          </a:bodyPr>
          <a:lstStyle>
            <a:lvl1pPr marL="73152" indent="0" algn="l" rtl="0" eaLnBrk="1" latinLnBrk="0" hangingPunct="1">
              <a:spcBef>
                <a:spcPct val="20000"/>
              </a:spcBef>
              <a:buClr>
                <a:schemeClr val="tx1">
                  <a:shade val="95000"/>
                </a:schemeClr>
              </a:buClr>
              <a:buSzPct val="65000"/>
              <a:buFont typeface="Wingdings 2"/>
              <a:buNone/>
              <a:defRPr kumimoji="0" sz="20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None/>
              <a:defRPr kumimoji="0" sz="1800" kern="1200">
                <a:solidFill>
                  <a:schemeClr val="tx1">
                    <a:tint val="75000"/>
                  </a:schemeClr>
                </a:solidFill>
                <a:latin typeface="+mn-lt"/>
                <a:ea typeface="+mn-ea"/>
                <a:cs typeface="+mn-cs"/>
              </a:defRPr>
            </a:lvl2pPr>
            <a:lvl3pPr marL="1133856" indent="-228600" algn="l" rtl="0" eaLnBrk="1" latinLnBrk="0" hangingPunct="1">
              <a:spcBef>
                <a:spcPct val="20000"/>
              </a:spcBef>
              <a:buClr>
                <a:schemeClr val="tx1"/>
              </a:buClr>
              <a:buSzPct val="95000"/>
              <a:buFont typeface="Wingdings"/>
              <a:buNone/>
              <a:defRPr kumimoji="0" sz="1600" kern="1200">
                <a:solidFill>
                  <a:schemeClr val="tx1">
                    <a:tint val="75000"/>
                  </a:schemeClr>
                </a:solidFill>
                <a:latin typeface="+mn-lt"/>
                <a:ea typeface="+mn-ea"/>
                <a:cs typeface="+mn-cs"/>
              </a:defRPr>
            </a:lvl3pPr>
            <a:lvl4pPr marL="1353312" indent="-182880" algn="l" rtl="0" eaLnBrk="1" latinLnBrk="0" hangingPunct="1">
              <a:spcBef>
                <a:spcPct val="20000"/>
              </a:spcBef>
              <a:buClr>
                <a:schemeClr val="tx1"/>
              </a:buClr>
              <a:buSzPct val="100000"/>
              <a:buFont typeface="Wingdings 3"/>
              <a:buNone/>
              <a:defRPr kumimoji="0" sz="1400" kern="1200">
                <a:solidFill>
                  <a:schemeClr val="tx1">
                    <a:tint val="75000"/>
                  </a:schemeClr>
                </a:solidFill>
                <a:latin typeface="+mn-lt"/>
                <a:ea typeface="+mn-ea"/>
                <a:cs typeface="+mn-cs"/>
              </a:defRPr>
            </a:lvl4pPr>
            <a:lvl5pPr marL="1545336" indent="-182880" algn="l" rtl="0" eaLnBrk="1" latinLnBrk="0" hangingPunct="1">
              <a:spcBef>
                <a:spcPct val="20000"/>
              </a:spcBef>
              <a:buClr>
                <a:schemeClr val="tx1"/>
              </a:buClr>
              <a:buFont typeface="Wingdings 2"/>
              <a:buNone/>
              <a:defRPr kumimoji="0" sz="1400" kern="1200">
                <a:solidFill>
                  <a:schemeClr val="tx1">
                    <a:tint val="75000"/>
                  </a:schemeClr>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0">
              <a:buClr>
                <a:schemeClr val="bg1">
                  <a:lumMod val="75000"/>
                  <a:lumOff val="25000"/>
                </a:schemeClr>
              </a:buClr>
            </a:pPr>
            <a:endParaRPr lang="en-US" sz="2400" b="1" dirty="0" smtClean="0">
              <a:solidFill>
                <a:schemeClr val="bg1"/>
              </a:solidFill>
              <a:latin typeface="+mj-lt"/>
            </a:endParaRPr>
          </a:p>
          <a:p>
            <a:pPr marL="342900" indent="-342900">
              <a:buClr>
                <a:schemeClr val="bg1">
                  <a:lumMod val="75000"/>
                  <a:lumOff val="25000"/>
                </a:schemeClr>
              </a:buClr>
              <a:buFont typeface="Wingdings" pitchFamily="2" charset="2"/>
              <a:buChar char="v"/>
            </a:pPr>
            <a:r>
              <a:rPr lang="en-US" sz="2400" b="1" dirty="0" smtClean="0">
                <a:solidFill>
                  <a:schemeClr val="bg1"/>
                </a:solidFill>
                <a:latin typeface="+mj-lt"/>
              </a:rPr>
              <a:t>Notice </a:t>
            </a:r>
            <a:r>
              <a:rPr lang="en-US" sz="2400" b="1" dirty="0">
                <a:solidFill>
                  <a:schemeClr val="bg1"/>
                </a:solidFill>
                <a:latin typeface="+mj-lt"/>
              </a:rPr>
              <a:t>of a training course sponsored by </a:t>
            </a:r>
            <a:r>
              <a:rPr lang="en-US" sz="2400" b="1" dirty="0" smtClean="0">
                <a:solidFill>
                  <a:schemeClr val="bg1"/>
                </a:solidFill>
                <a:latin typeface="+mj-lt"/>
              </a:rPr>
              <a:t>the </a:t>
            </a:r>
            <a:r>
              <a:rPr lang="en-US" sz="2400" b="1" dirty="0">
                <a:solidFill>
                  <a:schemeClr val="bg1"/>
                </a:solidFill>
                <a:latin typeface="+mj-lt"/>
              </a:rPr>
              <a:t>Environmental Health Support </a:t>
            </a:r>
            <a:r>
              <a:rPr lang="en-US" sz="2400" b="1" dirty="0" smtClean="0">
                <a:solidFill>
                  <a:schemeClr val="bg1"/>
                </a:solidFill>
                <a:latin typeface="+mj-lt"/>
              </a:rPr>
              <a:t>Center</a:t>
            </a:r>
          </a:p>
          <a:p>
            <a:pPr marL="1138428" lvl="1" indent="-342900">
              <a:buClr>
                <a:schemeClr val="bg1">
                  <a:lumMod val="75000"/>
                  <a:lumOff val="25000"/>
                </a:schemeClr>
              </a:buClr>
              <a:buFont typeface="Wingdings" pitchFamily="2" charset="2"/>
              <a:buChar char="v"/>
            </a:pPr>
            <a:r>
              <a:rPr lang="en-US" sz="2200" b="1" dirty="0" smtClean="0">
                <a:solidFill>
                  <a:schemeClr val="bg1"/>
                </a:solidFill>
                <a:latin typeface="+mj-lt"/>
              </a:rPr>
              <a:t>Environmental </a:t>
            </a:r>
            <a:r>
              <a:rPr lang="en-US" sz="2200" b="1" dirty="0">
                <a:solidFill>
                  <a:schemeClr val="bg1"/>
                </a:solidFill>
                <a:latin typeface="+mj-lt"/>
              </a:rPr>
              <a:t>and Health Consequences of Clandestine Methamphetamine </a:t>
            </a:r>
            <a:r>
              <a:rPr lang="en-US" sz="2200" b="1" dirty="0" smtClean="0">
                <a:solidFill>
                  <a:schemeClr val="bg1"/>
                </a:solidFill>
                <a:latin typeface="+mj-lt"/>
              </a:rPr>
              <a:t>Laboratories.</a:t>
            </a:r>
          </a:p>
          <a:p>
            <a:pPr marL="1138428" lvl="1" indent="-342900">
              <a:buClr>
                <a:schemeClr val="bg1">
                  <a:lumMod val="75000"/>
                  <a:lumOff val="25000"/>
                </a:schemeClr>
              </a:buClr>
              <a:buFont typeface="Wingdings" pitchFamily="2" charset="2"/>
              <a:buChar char="v"/>
            </a:pPr>
            <a:r>
              <a:rPr lang="en-US" sz="2400" b="1" dirty="0" smtClean="0">
                <a:solidFill>
                  <a:schemeClr val="bg1"/>
                </a:solidFill>
                <a:latin typeface="+mj-lt"/>
              </a:rPr>
              <a:t>August </a:t>
            </a:r>
            <a:r>
              <a:rPr lang="en-US" sz="2400" b="1" dirty="0">
                <a:solidFill>
                  <a:schemeClr val="bg1"/>
                </a:solidFill>
                <a:latin typeface="+mj-lt"/>
              </a:rPr>
              <a:t>28, 2013 in </a:t>
            </a:r>
            <a:r>
              <a:rPr lang="en-US" sz="2400" b="1" dirty="0" smtClean="0">
                <a:solidFill>
                  <a:schemeClr val="bg1"/>
                </a:solidFill>
                <a:latin typeface="+mj-lt"/>
              </a:rPr>
              <a:t>Portland, Oregon</a:t>
            </a:r>
          </a:p>
          <a:p>
            <a:pPr marL="1138428" lvl="1" indent="-342900">
              <a:buClr>
                <a:schemeClr val="bg1">
                  <a:lumMod val="75000"/>
                  <a:lumOff val="25000"/>
                </a:schemeClr>
              </a:buClr>
              <a:buFont typeface="Wingdings" pitchFamily="2" charset="2"/>
              <a:buChar char="v"/>
            </a:pPr>
            <a:r>
              <a:rPr lang="en-US" sz="2400" b="1" dirty="0" smtClean="0">
                <a:solidFill>
                  <a:schemeClr val="bg1"/>
                </a:solidFill>
                <a:latin typeface="+mj-lt"/>
              </a:rPr>
              <a:t>Course </a:t>
            </a:r>
            <a:r>
              <a:rPr lang="en-US" sz="2400" b="1" dirty="0">
                <a:solidFill>
                  <a:schemeClr val="bg1"/>
                </a:solidFill>
                <a:latin typeface="+mj-lt"/>
              </a:rPr>
              <a:t>description and registration available through the EHSC website </a:t>
            </a:r>
            <a:r>
              <a:rPr lang="en-US" sz="2400" b="1" u="sng" dirty="0">
                <a:solidFill>
                  <a:srgbClr val="0066FF"/>
                </a:solidFill>
                <a:latin typeface="+mj-lt"/>
                <a:hlinkClick r:id="rId6"/>
              </a:rPr>
              <a:t>ehsc@ihs.gov</a:t>
            </a:r>
            <a:r>
              <a:rPr lang="en-US" sz="2400" b="1" dirty="0">
                <a:solidFill>
                  <a:srgbClr val="0066FF"/>
                </a:solidFill>
                <a:latin typeface="+mj-lt"/>
              </a:rPr>
              <a:t> </a:t>
            </a:r>
          </a:p>
          <a:p>
            <a:pPr marL="342900" indent="-342900">
              <a:buClr>
                <a:schemeClr val="bg1"/>
              </a:buClr>
              <a:buFont typeface="Wingdings" pitchFamily="2" charset="2"/>
              <a:buChar char="v"/>
            </a:pPr>
            <a:endParaRPr lang="en-US" sz="2400" b="1" dirty="0">
              <a:solidFill>
                <a:schemeClr val="bg1"/>
              </a:solidFill>
              <a:latin typeface="+mj-lt"/>
            </a:endParaRPr>
          </a:p>
          <a:p>
            <a:pPr marL="1138428" lvl="1" indent="-342900">
              <a:buClr>
                <a:schemeClr val="bg1">
                  <a:lumMod val="75000"/>
                  <a:lumOff val="25000"/>
                </a:schemeClr>
              </a:buClr>
              <a:buFont typeface="Wingdings" pitchFamily="2" charset="2"/>
              <a:buChar char="v"/>
            </a:pPr>
            <a:endParaRPr lang="en-US" sz="2200" b="1" dirty="0" smtClean="0">
              <a:solidFill>
                <a:schemeClr val="bg1"/>
              </a:solidFill>
              <a:latin typeface="+mj-lt"/>
            </a:endParaRPr>
          </a:p>
        </p:txBody>
      </p:sp>
    </p:spTree>
    <p:extLst>
      <p:ext uri="{BB962C8B-B14F-4D97-AF65-F5344CB8AC3E}">
        <p14:creationId xmlns:p14="http://schemas.microsoft.com/office/powerpoint/2010/main" xmlns="" val="28567727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147892</TotalTime>
  <Words>1491</Words>
  <Application>Microsoft Office PowerPoint</Application>
  <PresentationFormat>On-screen Show (4:3)</PresentationFormat>
  <Paragraphs>279</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Apex</vt:lpstr>
      <vt:lpstr>Indian Health Service Portland Area Director’s Update</vt:lpstr>
      <vt:lpstr>Renew And Strengthen Our Partnership With Tribes </vt:lpstr>
      <vt:lpstr>To Reform The IHS </vt:lpstr>
      <vt:lpstr>Ensure that our work is transparent, accountable, fair, and inclusive</vt:lpstr>
      <vt:lpstr>Ensure that our work is transparent, accountable, fair, and inclusive</vt:lpstr>
      <vt:lpstr>Ensure that our work is transparent, accountable, fair, and inclusive</vt:lpstr>
      <vt:lpstr>Ensure that our work is transparent, accountable, fair, and inclusive</vt:lpstr>
      <vt:lpstr>Improve The Quality Of And Access To Care</vt:lpstr>
      <vt:lpstr>Improve The Quality Of And Access To Care</vt:lpstr>
      <vt:lpstr>Improve The Quality Of And Access To Care</vt:lpstr>
      <vt:lpstr>Improve The Quality Of And Access To Care</vt:lpstr>
      <vt:lpstr> </vt:lpstr>
      <vt:lpstr> </vt:lpstr>
      <vt:lpstr> </vt:lpstr>
      <vt:lpstr> </vt:lpstr>
      <vt:lpstr> </vt:lpstr>
      <vt:lpstr> </vt:lpstr>
      <vt:lpstr> </vt:lpstr>
      <vt:lpstr> </vt:lpstr>
      <vt:lpstr> </vt:lpstr>
      <vt:lpstr> </vt:lpstr>
      <vt:lpstr>Renew And Strengthen Our Partnership With Tribes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Seyler, Dean M (IHS/POR)</dc:creator>
  <cp:lastModifiedBy>Dean's</cp:lastModifiedBy>
  <cp:revision>342</cp:revision>
  <cp:lastPrinted>2013-07-05T15:29:21Z</cp:lastPrinted>
  <dcterms:created xsi:type="dcterms:W3CDTF">2011-08-31T16:04:47Z</dcterms:created>
  <dcterms:modified xsi:type="dcterms:W3CDTF">2013-07-08T04:57:14Z</dcterms:modified>
</cp:coreProperties>
</file>