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4"/>
  </p:notesMasterIdLst>
  <p:handoutMasterIdLst>
    <p:handoutMasterId r:id="rId15"/>
  </p:handoutMasterIdLst>
  <p:sldIdLst>
    <p:sldId id="264" r:id="rId4"/>
    <p:sldId id="268" r:id="rId5"/>
    <p:sldId id="280" r:id="rId6"/>
    <p:sldId id="288" r:id="rId7"/>
    <p:sldId id="279" r:id="rId8"/>
    <p:sldId id="298" r:id="rId9"/>
    <p:sldId id="293" r:id="rId10"/>
    <p:sldId id="296" r:id="rId11"/>
    <p:sldId id="294" r:id="rId12"/>
    <p:sldId id="283" r:id="rId1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48" autoAdjust="0"/>
  </p:normalViewPr>
  <p:slideViewPr>
    <p:cSldViewPr>
      <p:cViewPr>
        <p:scale>
          <a:sx n="70" d="100"/>
          <a:sy n="70" d="100"/>
        </p:scale>
        <p:origin x="1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FD0936A-F374-442C-84ED-A069C5EDD1AE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956C4FA-11F7-4631-BAE4-A9987F1F24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23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B678EBE-960F-4AEC-9B35-6B1B872E7C62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417534E-52C4-4875-8AFD-EFB04EE6BF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447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6C925-B2B1-4AD3-ACB3-932E876071E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534E-52C4-4875-8AFD-EFB04EE6BFB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534E-52C4-4875-8AFD-EFB04EE6BFB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534E-52C4-4875-8AFD-EFB04EE6BFB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534E-52C4-4875-8AFD-EFB04EE6BFB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534E-52C4-4875-8AFD-EFB04EE6BFB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228600" y="5715000"/>
            <a:ext cx="3962400" cy="1022350"/>
            <a:chOff x="4876800" y="5835650"/>
            <a:chExt cx="3962400" cy="1022350"/>
          </a:xfrm>
        </p:grpSpPr>
        <p:grpSp>
          <p:nvGrpSpPr>
            <p:cNvPr id="3" name="Group 54"/>
            <p:cNvGrpSpPr>
              <a:grpSpLocks/>
            </p:cNvGrpSpPr>
            <p:nvPr/>
          </p:nvGrpSpPr>
          <p:grpSpPr bwMode="auto">
            <a:xfrm>
              <a:off x="6096000" y="5943600"/>
              <a:ext cx="2743200" cy="757238"/>
              <a:chOff x="1295400" y="157163"/>
              <a:chExt cx="2743200" cy="757238"/>
            </a:xfrm>
          </p:grpSpPr>
          <p:sp>
            <p:nvSpPr>
              <p:cNvPr id="8" name="TextBox 7"/>
              <p:cNvSpPr txBox="1"/>
              <p:nvPr/>
            </p:nvSpPr>
            <p:spPr bwMode="auto">
              <a:xfrm>
                <a:off x="1295400" y="157163"/>
                <a:ext cx="2743200" cy="6048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N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orthwest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P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ortland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A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rea</a:t>
                </a:r>
              </a:p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        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I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ndian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H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ealth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B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oard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371600" y="652463"/>
                <a:ext cx="2514600" cy="2619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i="1" dirty="0">
                    <a:solidFill>
                      <a:srgbClr val="C32D2E">
                        <a:lumMod val="50000"/>
                      </a:srgbClr>
                    </a:solidFill>
                    <a:latin typeface="Gill Sans MT" pitchFamily="34" charset="0"/>
                    <a:cs typeface="Estrangelo Edessa" pitchFamily="66"/>
                  </a:rPr>
                  <a:t>Indian Leadership for Indian Health</a:t>
                </a:r>
              </a:p>
            </p:txBody>
          </p:sp>
        </p:grpSp>
        <p:pic>
          <p:nvPicPr>
            <p:cNvPr id="7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5835650"/>
              <a:ext cx="1219200" cy="1022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0" y="3048000"/>
            <a:ext cx="9144000" cy="180975"/>
            <a:chOff x="0" y="816"/>
            <a:chExt cx="5760" cy="114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0"/>
            <a:ext cx="8382000" cy="2133600"/>
          </a:xfrm>
          <a:prstGeom prst="rect">
            <a:avLst/>
          </a:prstGeom>
        </p:spPr>
        <p:txBody>
          <a:bodyPr anchor="b"/>
          <a:lstStyle>
            <a:lvl1pPr algn="ctr">
              <a:defRPr u="none">
                <a:solidFill>
                  <a:srgbClr val="F3EFBF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239000" y="0"/>
            <a:ext cx="1905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5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7010400" y="47625"/>
            <a:ext cx="304800" cy="6762750"/>
            <a:chOff x="6629400" y="47625"/>
            <a:chExt cx="304800" cy="6762750"/>
          </a:xfrm>
        </p:grpSpPr>
        <p:pic>
          <p:nvPicPr>
            <p:cNvPr id="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7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52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57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962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266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571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876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181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486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743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0480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3528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6576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962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267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543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848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153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57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762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067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372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629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1600200"/>
            <a:ext cx="1905000" cy="4876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934200" cy="5791200"/>
          </a:xfrm>
        </p:spPr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DE7B-745C-42BE-BC43-20FB2A747D5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1" name="Slide Number Placeholder 6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0CDE4-46D5-40E2-8287-C94D0F6386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" name="Footer Placeholder 6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228600" y="5715000"/>
            <a:ext cx="3962400" cy="1022350"/>
            <a:chOff x="4876800" y="5835650"/>
            <a:chExt cx="3962400" cy="1022350"/>
          </a:xfrm>
        </p:grpSpPr>
        <p:grpSp>
          <p:nvGrpSpPr>
            <p:cNvPr id="3" name="Group 54"/>
            <p:cNvGrpSpPr>
              <a:grpSpLocks/>
            </p:cNvGrpSpPr>
            <p:nvPr/>
          </p:nvGrpSpPr>
          <p:grpSpPr bwMode="auto">
            <a:xfrm>
              <a:off x="6096000" y="5943600"/>
              <a:ext cx="2743200" cy="757238"/>
              <a:chOff x="1295400" y="157163"/>
              <a:chExt cx="2743200" cy="757238"/>
            </a:xfrm>
          </p:grpSpPr>
          <p:sp>
            <p:nvSpPr>
              <p:cNvPr id="8" name="TextBox 7"/>
              <p:cNvSpPr txBox="1"/>
              <p:nvPr/>
            </p:nvSpPr>
            <p:spPr bwMode="auto">
              <a:xfrm>
                <a:off x="1295400" y="157163"/>
                <a:ext cx="2743200" cy="6048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N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orthwest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P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ortland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A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rea</a:t>
                </a:r>
              </a:p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        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I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ndian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H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ealth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B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oard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371600" y="652463"/>
                <a:ext cx="2514600" cy="2619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i="1" dirty="0">
                    <a:solidFill>
                      <a:srgbClr val="C32D2E">
                        <a:lumMod val="50000"/>
                      </a:srgbClr>
                    </a:solidFill>
                    <a:latin typeface="Gill Sans MT" pitchFamily="34" charset="0"/>
                    <a:cs typeface="Estrangelo Edessa" pitchFamily="66"/>
                  </a:rPr>
                  <a:t>Indian Leadership for Indian Health</a:t>
                </a:r>
              </a:p>
            </p:txBody>
          </p:sp>
        </p:grpSp>
        <p:pic>
          <p:nvPicPr>
            <p:cNvPr id="7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5835650"/>
              <a:ext cx="1219200" cy="1022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0" y="3048000"/>
            <a:ext cx="9144000" cy="180975"/>
            <a:chOff x="0" y="816"/>
            <a:chExt cx="5760" cy="114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0"/>
            <a:ext cx="8382000" cy="2133600"/>
          </a:xfrm>
          <a:prstGeom prst="rect">
            <a:avLst/>
          </a:prstGeom>
        </p:spPr>
        <p:txBody>
          <a:bodyPr anchor="b"/>
          <a:lstStyle>
            <a:lvl1pPr algn="ctr">
              <a:defRPr u="none">
                <a:solidFill>
                  <a:srgbClr val="F3EFBF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6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84163">
              <a:buClr>
                <a:srgbClr val="008080"/>
              </a:buClr>
              <a:buSzPct val="105000"/>
              <a:buFont typeface="Wingdings" pitchFamily="2" charset="2"/>
              <a:buChar char="§"/>
              <a:defRPr lang="en-US" sz="34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 marL="1262063" indent="-347663">
              <a:buClr>
                <a:srgbClr val="B40000"/>
              </a:buClr>
              <a:buSzPct val="100000"/>
              <a:buFont typeface="Arial" pitchFamily="34" charset="0"/>
              <a:buChar char="•"/>
              <a:defRPr sz="2800" b="0">
                <a:solidFill>
                  <a:schemeClr val="tx1"/>
                </a:solidFill>
              </a:defRPr>
            </a:lvl3pPr>
            <a:lvl4pPr marL="1719263" indent="-347663">
              <a:buFont typeface="Trebuchet MS" pitchFamily="34" charset="0"/>
              <a:buChar char="—"/>
              <a:defRPr sz="2800">
                <a:solidFill>
                  <a:schemeClr val="tx1"/>
                </a:solidFill>
              </a:defRPr>
            </a:lvl4pPr>
            <a:lvl5pPr marL="2176463" indent="-347663">
              <a:buFont typeface="Trebuchet MS" pitchFamily="34" charset="0"/>
              <a:buChar char="—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AB8FA-0CA9-447D-9F83-4F017373320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9953-E140-4B1E-8A10-F48E1039D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04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2971800"/>
            <a:ext cx="9144000" cy="180975"/>
            <a:chOff x="0" y="816"/>
            <a:chExt cx="5760" cy="114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7" name="Rectangle 3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402-5289-45B8-A47F-7A4AF228A7D7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3B26-2E81-4076-9D4E-54206969BE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7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4863" indent="-347663">
              <a:buSzPct val="85000"/>
              <a:defRPr lang="en-US" sz="20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6450" indent="-285750">
              <a:tabLst/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0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0F59D-564F-4BA3-8B26-72E1794B03D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F8FBB-DFE3-4ABA-A41D-865664A8BA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8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962400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962401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844B-0E79-4C7E-B9CA-73CE2D04DEC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A058-F945-4C6D-A0CA-275994C823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6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5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l"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 smtClean="0">
                <a:solidFill>
                  <a:srgbClr val="990000"/>
                </a:solidFill>
                <a:latin typeface="Georgia" pitchFamily="18" charset="0"/>
              </a:rPr>
              <a:t>Click to edit Master 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29C1E1A0-7579-46A4-9B31-62303218D47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9C7D06AE-20E0-49C7-9537-E8A2F28FC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562600"/>
          </a:xfrm>
        </p:spPr>
        <p:txBody>
          <a:bodyPr/>
          <a:lstStyle>
            <a:lvl1pPr>
              <a:defRPr sz="3200"/>
            </a:lvl1pPr>
            <a:lvl2pPr marL="914400" indent="-457200">
              <a:buSzPct val="85000"/>
              <a:defRPr sz="2800"/>
            </a:lvl2pPr>
            <a:lvl3pPr marL="1262063" indent="-347663">
              <a:defRPr sz="2400"/>
            </a:lvl3pPr>
            <a:lvl4pPr marL="1719263" indent="-347663">
              <a:defRPr sz="2000"/>
            </a:lvl4pPr>
            <a:lvl5pPr marL="2176463" indent="-3476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3360-9D32-4BC0-B11F-F5811241E569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5780A-57F3-42C7-8BF9-787D1861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idx="1"/>
          </p:nvPr>
        </p:nvSpPr>
        <p:spPr>
          <a:xfrm>
            <a:off x="3581400" y="762000"/>
            <a:ext cx="5410200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D07F-3835-40D7-A82C-B279B5D3BD2C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1DCAE-C361-4A00-AC5F-A732ED1645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8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7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962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9" name="Date Placeholder 6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EE67-193F-41AF-BF5F-84B72BD915B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Slide Number Placeholder 7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AE4C-5693-4CD2-966E-0A68C24443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Footer Placeholder 7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6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84163">
              <a:buClr>
                <a:srgbClr val="008080"/>
              </a:buClr>
              <a:buSzPct val="105000"/>
              <a:buFont typeface="Wingdings" pitchFamily="2" charset="2"/>
              <a:buChar char="§"/>
              <a:defRPr lang="en-US" sz="34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 marL="1262063" indent="-347663">
              <a:buClr>
                <a:srgbClr val="B40000"/>
              </a:buClr>
              <a:buSzPct val="100000"/>
              <a:buFont typeface="Arial" pitchFamily="34" charset="0"/>
              <a:buChar char="•"/>
              <a:defRPr sz="2800" b="0">
                <a:solidFill>
                  <a:schemeClr val="tx1"/>
                </a:solidFill>
              </a:defRPr>
            </a:lvl3pPr>
            <a:lvl4pPr marL="1719263" indent="-347663">
              <a:buFont typeface="Trebuchet MS" pitchFamily="34" charset="0"/>
              <a:buChar char="—"/>
              <a:defRPr sz="2800">
                <a:solidFill>
                  <a:schemeClr val="tx1"/>
                </a:solidFill>
              </a:defRPr>
            </a:lvl4pPr>
            <a:lvl5pPr marL="2176463" indent="-347663">
              <a:buFont typeface="Trebuchet MS" pitchFamily="34" charset="0"/>
              <a:buChar char="—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AB8FA-0CA9-447D-9F83-4F017373320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9953-E140-4B1E-8A10-F48E1039D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239000" y="0"/>
            <a:ext cx="1905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5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7010400" y="47625"/>
            <a:ext cx="304800" cy="6762750"/>
            <a:chOff x="6629400" y="47625"/>
            <a:chExt cx="304800" cy="6762750"/>
          </a:xfrm>
        </p:grpSpPr>
        <p:pic>
          <p:nvPicPr>
            <p:cNvPr id="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7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52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57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962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266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571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876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181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486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743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0480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3528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6576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962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267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543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848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153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57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762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067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372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629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1600200"/>
            <a:ext cx="1905000" cy="4876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934200" cy="5791200"/>
          </a:xfrm>
        </p:spPr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DE7B-745C-42BE-BC43-20FB2A747D5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1" name="Slide Number Placeholder 6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0CDE4-46D5-40E2-8287-C94D0F6386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" name="Footer Placeholder 6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CD98-35AE-4543-BB6C-3CD9E7EE7FE2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6FDA3-34F0-4D1A-83E0-D285BCE75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228600" y="5715000"/>
            <a:ext cx="3962400" cy="1022350"/>
            <a:chOff x="4876800" y="5835650"/>
            <a:chExt cx="3962400" cy="1022350"/>
          </a:xfrm>
        </p:grpSpPr>
        <p:grpSp>
          <p:nvGrpSpPr>
            <p:cNvPr id="3" name="Group 54"/>
            <p:cNvGrpSpPr>
              <a:grpSpLocks/>
            </p:cNvGrpSpPr>
            <p:nvPr/>
          </p:nvGrpSpPr>
          <p:grpSpPr bwMode="auto">
            <a:xfrm>
              <a:off x="6096000" y="5943600"/>
              <a:ext cx="2743200" cy="757238"/>
              <a:chOff x="1295400" y="157163"/>
              <a:chExt cx="2743200" cy="757238"/>
            </a:xfrm>
          </p:grpSpPr>
          <p:sp>
            <p:nvSpPr>
              <p:cNvPr id="8" name="TextBox 7"/>
              <p:cNvSpPr txBox="1"/>
              <p:nvPr/>
            </p:nvSpPr>
            <p:spPr bwMode="auto">
              <a:xfrm>
                <a:off x="1295400" y="157163"/>
                <a:ext cx="2743200" cy="6048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N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orthwest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P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ortland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A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rea</a:t>
                </a:r>
              </a:p>
              <a:p>
                <a:pPr fontAlgn="base">
                  <a:lnSpc>
                    <a:spcPts val="2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        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I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ndian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H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ealth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B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oard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371600" y="652463"/>
                <a:ext cx="2514600" cy="2619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i="1" dirty="0">
                    <a:solidFill>
                      <a:srgbClr val="C32D2E">
                        <a:lumMod val="50000"/>
                      </a:srgbClr>
                    </a:solidFill>
                    <a:latin typeface="Gill Sans MT" pitchFamily="34" charset="0"/>
                    <a:cs typeface="Estrangelo Edessa" pitchFamily="66"/>
                  </a:rPr>
                  <a:t>Indian Leadership for Indian Health</a:t>
                </a:r>
              </a:p>
            </p:txBody>
          </p:sp>
        </p:grpSp>
        <p:pic>
          <p:nvPicPr>
            <p:cNvPr id="7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5835650"/>
              <a:ext cx="1219200" cy="1022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0" y="3048000"/>
            <a:ext cx="9144000" cy="180975"/>
            <a:chOff x="0" y="816"/>
            <a:chExt cx="5760" cy="114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0"/>
            <a:ext cx="8382000" cy="2133600"/>
          </a:xfrm>
          <a:prstGeom prst="rect">
            <a:avLst/>
          </a:prstGeom>
        </p:spPr>
        <p:txBody>
          <a:bodyPr anchor="b"/>
          <a:lstStyle>
            <a:lvl1pPr algn="ctr">
              <a:defRPr u="none">
                <a:solidFill>
                  <a:srgbClr val="F3EFBF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6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84163">
              <a:buClr>
                <a:srgbClr val="008080"/>
              </a:buClr>
              <a:buSzPct val="105000"/>
              <a:buFont typeface="Wingdings" pitchFamily="2" charset="2"/>
              <a:buChar char="§"/>
              <a:defRPr lang="en-US" sz="34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 marL="1262063" indent="-347663">
              <a:buClr>
                <a:srgbClr val="B40000"/>
              </a:buClr>
              <a:buSzPct val="100000"/>
              <a:buFont typeface="Arial" pitchFamily="34" charset="0"/>
              <a:buChar char="•"/>
              <a:defRPr sz="2800" b="0">
                <a:solidFill>
                  <a:schemeClr val="tx1"/>
                </a:solidFill>
              </a:defRPr>
            </a:lvl3pPr>
            <a:lvl4pPr marL="1719263" indent="-347663">
              <a:buFont typeface="Trebuchet MS" pitchFamily="34" charset="0"/>
              <a:buChar char="—"/>
              <a:defRPr sz="2800">
                <a:solidFill>
                  <a:schemeClr val="tx1"/>
                </a:solidFill>
              </a:defRPr>
            </a:lvl4pPr>
            <a:lvl5pPr marL="2176463" indent="-347663">
              <a:buFont typeface="Trebuchet MS" pitchFamily="34" charset="0"/>
              <a:buChar char="—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AB8FA-0CA9-447D-9F83-4F017373320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9953-E140-4B1E-8A10-F48E1039D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04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2971800"/>
            <a:ext cx="9144000" cy="180975"/>
            <a:chOff x="0" y="816"/>
            <a:chExt cx="5760" cy="114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7" name="Rectangle 3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402-5289-45B8-A47F-7A4AF228A7D7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3B26-2E81-4076-9D4E-54206969BE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7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4863" indent="-347663">
              <a:buSzPct val="85000"/>
              <a:defRPr lang="en-US" sz="20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6450" indent="-285750">
              <a:tabLst/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0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0F59D-564F-4BA3-8B26-72E1794B03D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F8FBB-DFE3-4ABA-A41D-865664A8BA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8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962400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962401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844B-0E79-4C7E-B9CA-73CE2D04DEC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A058-F945-4C6D-A0CA-275994C823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6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5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l"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 smtClean="0">
                <a:solidFill>
                  <a:srgbClr val="990000"/>
                </a:solidFill>
                <a:latin typeface="Georgia" pitchFamily="18" charset="0"/>
              </a:rPr>
              <a:t>Click to edit Master 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29C1E1A0-7579-46A4-9B31-62303218D47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9C7D06AE-20E0-49C7-9537-E8A2F28FC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562600"/>
          </a:xfrm>
        </p:spPr>
        <p:txBody>
          <a:bodyPr/>
          <a:lstStyle>
            <a:lvl1pPr>
              <a:defRPr sz="3200"/>
            </a:lvl1pPr>
            <a:lvl2pPr marL="914400" indent="-457200">
              <a:buSzPct val="85000"/>
              <a:defRPr sz="2800"/>
            </a:lvl2pPr>
            <a:lvl3pPr marL="1262063" indent="-347663">
              <a:defRPr sz="2400"/>
            </a:lvl3pPr>
            <a:lvl4pPr marL="1719263" indent="-347663">
              <a:defRPr sz="2000"/>
            </a:lvl4pPr>
            <a:lvl5pPr marL="2176463" indent="-3476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3360-9D32-4BC0-B11F-F5811241E569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5780A-57F3-42C7-8BF9-787D1861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idx="1"/>
          </p:nvPr>
        </p:nvSpPr>
        <p:spPr>
          <a:xfrm>
            <a:off x="3581400" y="762000"/>
            <a:ext cx="5410200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D07F-3835-40D7-A82C-B279B5D3BD2C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1DCAE-C361-4A00-AC5F-A732ED1645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04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2971800"/>
            <a:ext cx="9144000" cy="180975"/>
            <a:chOff x="0" y="816"/>
            <a:chExt cx="5760" cy="114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7" name="Rectangle 3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402-5289-45B8-A47F-7A4AF228A7D7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3B26-2E81-4076-9D4E-54206969BE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8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7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962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9" name="Date Placeholder 6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EE67-193F-41AF-BF5F-84B72BD915B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Slide Number Placeholder 7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AE4C-5693-4CD2-966E-0A68C24443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Footer Placeholder 7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239000" y="0"/>
            <a:ext cx="1905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5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7010400" y="47625"/>
            <a:ext cx="304800" cy="6762750"/>
            <a:chOff x="6629400" y="47625"/>
            <a:chExt cx="304800" cy="6762750"/>
          </a:xfrm>
        </p:grpSpPr>
        <p:pic>
          <p:nvPicPr>
            <p:cNvPr id="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7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52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57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962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266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571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876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181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486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743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0480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3528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6576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962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267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543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848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153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57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762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067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372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629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1600200"/>
            <a:ext cx="1905000" cy="4876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934200" cy="5791200"/>
          </a:xfrm>
        </p:spPr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DE7B-745C-42BE-BC43-20FB2A747D5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31" name="Slide Number Placeholder 6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0CDE4-46D5-40E2-8287-C94D0F6386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" name="Footer Placeholder 6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7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4863" indent="-347663">
              <a:buSzPct val="85000"/>
              <a:defRPr lang="en-US" sz="20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6450" indent="-285750">
              <a:tabLst/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0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0F59D-564F-4BA3-8B26-72E1794B03D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F8FBB-DFE3-4ABA-A41D-865664A8BA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8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962400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962401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4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844B-0E79-4C7E-B9CA-73CE2D04DECA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A058-F945-4C6D-A0CA-275994C823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6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5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l"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 smtClean="0">
                <a:solidFill>
                  <a:srgbClr val="990000"/>
                </a:solidFill>
                <a:latin typeface="Georgia" pitchFamily="18" charset="0"/>
              </a:rPr>
              <a:t>Click to edit Master 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29C1E1A0-7579-46A4-9B31-62303218D472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9C7D06AE-20E0-49C7-9537-E8A2F28FC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562600"/>
          </a:xfrm>
        </p:spPr>
        <p:txBody>
          <a:bodyPr/>
          <a:lstStyle>
            <a:lvl1pPr>
              <a:defRPr sz="3200"/>
            </a:lvl1pPr>
            <a:lvl2pPr marL="914400" indent="-457200">
              <a:buSzPct val="85000"/>
              <a:defRPr sz="2800"/>
            </a:lvl2pPr>
            <a:lvl3pPr marL="1262063" indent="-347663">
              <a:defRPr sz="2400"/>
            </a:lvl3pPr>
            <a:lvl4pPr marL="1719263" indent="-347663">
              <a:defRPr sz="2000"/>
            </a:lvl4pPr>
            <a:lvl5pPr marL="2176463" indent="-3476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3360-9D32-4BC0-B11F-F5811241E569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5780A-57F3-42C7-8BF9-787D1861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idx="1"/>
          </p:nvPr>
        </p:nvSpPr>
        <p:spPr>
          <a:xfrm>
            <a:off x="3581400" y="762000"/>
            <a:ext cx="5410200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D07F-3835-40D7-A82C-B279B5D3BD2C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1DCAE-C361-4A00-AC5F-A732ED1645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38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7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962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9" name="Date Placeholder 6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EE67-193F-41AF-BF5F-84B72BD915B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40" name="Slide Number Placeholder 7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AE4C-5693-4CD2-966E-0A68C24443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Footer Placeholder 7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Northwest Portland Area Indian Health Board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61125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B48FDB-D342-4F06-80C3-CC7634C7F97A}" type="datetime1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6/15/2012</a:t>
            </a:fld>
            <a:endParaRPr lang="en-US" dirty="0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D814E6-D563-43F1-AFB9-B14F285457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15C29"/>
        </a:buClr>
        <a:buSzPct val="95000"/>
        <a:buFont typeface="Arial" charset="0"/>
        <a:buChar char="•"/>
        <a:defRPr sz="36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80"/>
        </a:buClr>
        <a:buSzPct val="100000"/>
        <a:buFont typeface="Wingdings" pitchFamily="2" charset="2"/>
        <a:buChar char="§"/>
        <a:defRPr lang="en-US" sz="3400" dirty="0">
          <a:solidFill>
            <a:schemeClr val="tx1"/>
          </a:solidFill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0000"/>
        </a:buClr>
        <a:buSzPct val="100000"/>
        <a:buFont typeface="Arial" charset="0"/>
        <a:buChar char="•"/>
        <a:defRPr sz="2800">
          <a:solidFill>
            <a:schemeClr val="tx1"/>
          </a:solidFill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44646"/>
        </a:buClr>
        <a:buSzPct val="100000"/>
        <a:buFont typeface="Trebuchet MS" pitchFamily="34" charset="0"/>
        <a:buChar char="—"/>
        <a:defRPr sz="2800" i="1">
          <a:solidFill>
            <a:schemeClr val="tx1"/>
          </a:solidFill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—"/>
        <a:defRPr sz="2400" i="1">
          <a:solidFill>
            <a:schemeClr val="tx1"/>
          </a:solidFill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61125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B48FDB-D342-4F06-80C3-CC7634C7F97A}" type="datetime1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6/15/2012</a:t>
            </a:fld>
            <a:endParaRPr lang="en-US" dirty="0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D814E6-D563-43F1-AFB9-B14F285457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15C29"/>
        </a:buClr>
        <a:buSzPct val="95000"/>
        <a:buFont typeface="Arial" charset="0"/>
        <a:buChar char="•"/>
        <a:defRPr sz="36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80"/>
        </a:buClr>
        <a:buSzPct val="100000"/>
        <a:buFont typeface="Wingdings" pitchFamily="2" charset="2"/>
        <a:buChar char="§"/>
        <a:defRPr lang="en-US" sz="3400" dirty="0">
          <a:solidFill>
            <a:schemeClr val="tx1"/>
          </a:solidFill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0000"/>
        </a:buClr>
        <a:buSzPct val="100000"/>
        <a:buFont typeface="Arial" charset="0"/>
        <a:buChar char="•"/>
        <a:defRPr sz="2800">
          <a:solidFill>
            <a:schemeClr val="tx1"/>
          </a:solidFill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44646"/>
        </a:buClr>
        <a:buSzPct val="100000"/>
        <a:buFont typeface="Trebuchet MS" pitchFamily="34" charset="0"/>
        <a:buChar char="—"/>
        <a:defRPr sz="2800" i="1">
          <a:solidFill>
            <a:schemeClr val="tx1"/>
          </a:solidFill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—"/>
        <a:defRPr sz="2400" i="1">
          <a:solidFill>
            <a:schemeClr val="tx1"/>
          </a:solidFill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61125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Northwest Portland Area Indian Health Board</a:t>
            </a:r>
          </a:p>
        </p:txBody>
      </p:sp>
      <p:sp>
        <p:nvSpPr>
          <p:cNvPr id="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B48FDB-D342-4F06-80C3-CC7634C7F97A}" type="datetime1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6/15/2012</a:t>
            </a:fld>
            <a:endParaRPr lang="en-US" dirty="0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D814E6-D563-43F1-AFB9-B14F285457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15C29"/>
        </a:buClr>
        <a:buSzPct val="95000"/>
        <a:buFont typeface="Arial" charset="0"/>
        <a:buChar char="•"/>
        <a:defRPr sz="36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80"/>
        </a:buClr>
        <a:buSzPct val="100000"/>
        <a:buFont typeface="Wingdings" pitchFamily="2" charset="2"/>
        <a:buChar char="§"/>
        <a:defRPr lang="en-US" sz="3400" dirty="0">
          <a:solidFill>
            <a:schemeClr val="tx1"/>
          </a:solidFill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0000"/>
        </a:buClr>
        <a:buSzPct val="100000"/>
        <a:buFont typeface="Arial" charset="0"/>
        <a:buChar char="•"/>
        <a:defRPr sz="2800">
          <a:solidFill>
            <a:schemeClr val="tx1"/>
          </a:solidFill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44646"/>
        </a:buClr>
        <a:buSzPct val="100000"/>
        <a:buFont typeface="Trebuchet MS" pitchFamily="34" charset="0"/>
        <a:buChar char="—"/>
        <a:defRPr sz="2800" i="1">
          <a:solidFill>
            <a:schemeClr val="tx1"/>
          </a:solidFill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—"/>
        <a:defRPr sz="2400" i="1">
          <a:solidFill>
            <a:schemeClr val="tx1"/>
          </a:solidFill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b="1" dirty="0" smtClean="0"/>
              <a:t> Improving Data &amp; Enhancing Access (IDEA-NW) Project</a:t>
            </a:r>
            <a:endParaRPr lang="en-US" sz="32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Megan Hoopes, Project Director</a:t>
            </a:r>
          </a:p>
          <a:p>
            <a:pPr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mhoopes@npaihb.org</a:t>
            </a:r>
          </a:p>
          <a:p>
            <a:pPr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503-416-3261</a:t>
            </a:r>
            <a:endParaRPr lang="en-US" sz="2000" dirty="0"/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Victoria Warren-Mears, P.I.</a:t>
            </a:r>
          </a:p>
          <a:p>
            <a:pPr>
              <a:defRPr/>
            </a:pPr>
            <a:r>
              <a:rPr lang="en-US" sz="1800" dirty="0" smtClean="0"/>
              <a:t>Erik Kakuska, Project Coordinator</a:t>
            </a:r>
          </a:p>
          <a:p>
            <a:pPr>
              <a:defRPr/>
            </a:pPr>
            <a:r>
              <a:rPr lang="en-US" sz="1800" dirty="0" smtClean="0"/>
              <a:t>Jenine Dankovchik, Biostatistician</a:t>
            </a:r>
            <a:endParaRPr lang="en-US" sz="20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4419600" y="6096000"/>
            <a:ext cx="3810000" cy="39687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QBM – June 19,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How well is your tribe represented by the IHS/RPMS data source?</a:t>
            </a:r>
          </a:p>
          <a:p>
            <a:pPr lvl="1"/>
            <a:r>
              <a:rPr lang="en-US" sz="2400" dirty="0"/>
              <a:t>On RPMS?</a:t>
            </a:r>
          </a:p>
          <a:p>
            <a:pPr lvl="1"/>
            <a:r>
              <a:rPr lang="en-US" sz="2400" dirty="0"/>
              <a:t>Clinic/no clinic</a:t>
            </a:r>
            <a:r>
              <a:rPr lang="en-US" sz="2400" dirty="0" smtClean="0"/>
              <a:t>?</a:t>
            </a:r>
          </a:p>
          <a:p>
            <a:r>
              <a:rPr lang="en-US" sz="2800" dirty="0" smtClean="0"/>
              <a:t>How would you use local-level health data reports? Who should they represent:</a:t>
            </a:r>
          </a:p>
          <a:p>
            <a:pPr lvl="1"/>
            <a:r>
              <a:rPr lang="en-US" sz="2400" dirty="0"/>
              <a:t>CHSDA AI/AN population regardless of tribe</a:t>
            </a:r>
          </a:p>
          <a:p>
            <a:pPr lvl="1"/>
            <a:r>
              <a:rPr lang="en-US" sz="2400" dirty="0"/>
              <a:t>Enrolled population?</a:t>
            </a:r>
          </a:p>
          <a:p>
            <a:pPr lvl="1"/>
            <a:r>
              <a:rPr lang="en-US" sz="2400" dirty="0"/>
              <a:t>Clinic population</a:t>
            </a:r>
            <a:r>
              <a:rPr lang="en-US" sz="2400" dirty="0" smtClean="0"/>
              <a:t>?</a:t>
            </a:r>
          </a:p>
          <a:p>
            <a:r>
              <a:rPr lang="en-US" sz="2800" dirty="0" smtClean="0"/>
              <a:t>Who (within each tribe) should receive them?</a:t>
            </a:r>
          </a:p>
          <a:p>
            <a:pPr lvl="1"/>
            <a:endParaRPr lang="en-US" sz="3000" dirty="0" smtClean="0"/>
          </a:p>
          <a:p>
            <a:pPr lvl="1"/>
            <a:endParaRPr lang="en-US" sz="3000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Considerations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</a:p>
          <a:p>
            <a:r>
              <a:rPr lang="en-US" dirty="0" smtClean="0"/>
              <a:t>Current linkage activities </a:t>
            </a:r>
          </a:p>
          <a:p>
            <a:r>
              <a:rPr lang="en-US" dirty="0" smtClean="0"/>
              <a:t>Data reports and resources available</a:t>
            </a:r>
          </a:p>
          <a:p>
            <a:r>
              <a:rPr lang="en-US" dirty="0" smtClean="0"/>
              <a:t>Tribe-level reports</a:t>
            </a:r>
          </a:p>
          <a:p>
            <a:endParaRPr lang="en-US" sz="480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</a:t>
            </a:r>
            <a:r>
              <a:rPr lang="en-US" dirty="0" smtClean="0">
                <a:solidFill>
                  <a:schemeClr val="accent5"/>
                </a:solidFill>
              </a:rPr>
              <a:t>Portland</a:t>
            </a:r>
            <a:r>
              <a:rPr lang="en-US" dirty="0" smtClean="0"/>
              <a:t> Area Indian Health Board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30F59D-564F-4BA3-8B26-72E1794B03DE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F8FBB-DFE3-4ABA-A41D-865664A8BAA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en-US" sz="2400" dirty="0" smtClean="0"/>
              <a:t>IHS data and state health data bases both underestimate deaths, hospitalizations, and health events of American Indians/Alaska Natives, but for different reasons</a:t>
            </a:r>
          </a:p>
          <a:p>
            <a:pPr lvl="1"/>
            <a:r>
              <a:rPr lang="en-US" sz="2200" dirty="0" smtClean="0"/>
              <a:t>Indian health data (IHS/tribal health programs)</a:t>
            </a:r>
          </a:p>
          <a:p>
            <a:pPr lvl="2"/>
            <a:r>
              <a:rPr lang="en-US" sz="2000" dirty="0" smtClean="0"/>
              <a:t>Unlikely for all cancers, hospitalizations, and deaths to be reported in RPMS</a:t>
            </a:r>
          </a:p>
          <a:p>
            <a:pPr lvl="2"/>
            <a:r>
              <a:rPr lang="en-US" sz="2000" dirty="0" smtClean="0"/>
              <a:t>Urban AI/ANs or those not eligible for IHS/tribal services where they live will not be in RPMS</a:t>
            </a:r>
          </a:p>
          <a:p>
            <a:pPr lvl="2"/>
            <a:r>
              <a:rPr lang="en-US" sz="2000" dirty="0" smtClean="0"/>
              <a:t>Some tribes don’t have a clinic</a:t>
            </a:r>
            <a:endParaRPr lang="en-US" sz="2200" dirty="0" smtClean="0"/>
          </a:p>
          <a:p>
            <a:pPr lvl="1"/>
            <a:r>
              <a:rPr lang="en-US" sz="2200" dirty="0" smtClean="0"/>
              <a:t>State data</a:t>
            </a:r>
          </a:p>
          <a:p>
            <a:pPr lvl="2"/>
            <a:r>
              <a:rPr lang="en-US" sz="2000" dirty="0" smtClean="0"/>
              <a:t>AI/AN people are not always coded correctly as AI/AN in cancer registries, death records, and other surveillance data systems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Background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en-US" sz="2400" dirty="0" smtClean="0"/>
              <a:t>By linking IHS and state health data together, we can correct data inaccuracies and obtain better estimates of AI/AN health status</a:t>
            </a:r>
          </a:p>
          <a:p>
            <a:r>
              <a:rPr lang="en-US" sz="2400" dirty="0" smtClean="0"/>
              <a:t>NTR = Portland Area IHS Registration file</a:t>
            </a:r>
          </a:p>
          <a:p>
            <a:pPr lvl="1"/>
            <a:r>
              <a:rPr lang="en-US" sz="2000" dirty="0"/>
              <a:t>All AI/AN registered at an </a:t>
            </a:r>
            <a:r>
              <a:rPr lang="en-US" sz="2000" dirty="0" smtClean="0"/>
              <a:t>IHS </a:t>
            </a:r>
            <a:r>
              <a:rPr lang="en-US" sz="2000" dirty="0"/>
              <a:t>or tribal clinic in Idaho, Oregon, and </a:t>
            </a:r>
            <a:r>
              <a:rPr lang="en-US" sz="2000" dirty="0" smtClean="0"/>
              <a:t>Washington (RPMS sites only), </a:t>
            </a:r>
            <a:r>
              <a:rPr lang="en-US" sz="2000" dirty="0"/>
              <a:t>updated annually</a:t>
            </a:r>
          </a:p>
          <a:p>
            <a:pPr lvl="1"/>
            <a:r>
              <a:rPr lang="en-US" sz="2000" dirty="0"/>
              <a:t>Partnership with Seattle Indian Health Board/UIHI increases representation of urban AI/AN</a:t>
            </a:r>
          </a:p>
          <a:p>
            <a:r>
              <a:rPr lang="en-US" sz="2400" dirty="0" smtClean="0"/>
              <a:t>Comparing this list of known-AI/ANs to surveillance data systems can identify AI/ANs coded as another race </a:t>
            </a:r>
          </a:p>
          <a:p>
            <a:pPr lvl="1"/>
            <a:r>
              <a:rPr lang="en-US" sz="2000" dirty="0"/>
              <a:t>No confidential or tribe-specific data permanently </a:t>
            </a:r>
            <a:r>
              <a:rPr lang="en-US" sz="2000" dirty="0" smtClean="0"/>
              <a:t>exchanged</a:t>
            </a:r>
          </a:p>
          <a:p>
            <a:r>
              <a:rPr lang="en-US" sz="2400" dirty="0" smtClean="0"/>
              <a:t>Linked data provides better information on AI/AN health at area, state, and local levels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IDEA-NW/Registry Project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Death certificates </a:t>
            </a:r>
            <a:r>
              <a:rPr lang="en-US" sz="2400" dirty="0" smtClean="0"/>
              <a:t>(3 states)</a:t>
            </a:r>
          </a:p>
          <a:p>
            <a:r>
              <a:rPr lang="en-US" sz="3200" dirty="0" smtClean="0"/>
              <a:t>Hospital discharge </a:t>
            </a:r>
            <a:r>
              <a:rPr lang="en-US" sz="2400" dirty="0" smtClean="0"/>
              <a:t>(WA; OR forthcoming)</a:t>
            </a:r>
            <a:endParaRPr lang="en-US" sz="3200" dirty="0" smtClean="0"/>
          </a:p>
          <a:p>
            <a:r>
              <a:rPr lang="en-US" sz="3200" dirty="0" smtClean="0"/>
              <a:t>Cancer registries </a:t>
            </a:r>
            <a:r>
              <a:rPr lang="en-US" sz="2400" dirty="0" smtClean="0"/>
              <a:t>(3 states)</a:t>
            </a:r>
          </a:p>
          <a:p>
            <a:r>
              <a:rPr lang="en-US" sz="3200" dirty="0"/>
              <a:t>Trauma registries </a:t>
            </a:r>
            <a:r>
              <a:rPr lang="en-US" sz="2400" dirty="0"/>
              <a:t>(WA &amp; ID will be done soon</a:t>
            </a:r>
            <a:r>
              <a:rPr lang="en-US" sz="2400" dirty="0" smtClean="0"/>
              <a:t>)</a:t>
            </a:r>
          </a:p>
          <a:p>
            <a:r>
              <a:rPr lang="en-US" sz="3200" dirty="0" smtClean="0"/>
              <a:t>Birth certificates </a:t>
            </a:r>
            <a:r>
              <a:rPr lang="en-US" sz="2400" dirty="0" smtClean="0"/>
              <a:t>(OR, &amp; ID; WA forthcoming)</a:t>
            </a:r>
          </a:p>
          <a:p>
            <a:r>
              <a:rPr lang="en-US" sz="3200" dirty="0" smtClean="0"/>
              <a:t>Communicable disease system </a:t>
            </a:r>
            <a:r>
              <a:rPr lang="en-US" sz="2400" dirty="0" smtClean="0"/>
              <a:t>(OR)</a:t>
            </a:r>
          </a:p>
          <a:p>
            <a:pPr>
              <a:buNone/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Current linkage activities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724400"/>
          </a:xfrm>
        </p:spPr>
        <p:txBody>
          <a:bodyPr/>
          <a:lstStyle/>
          <a:p>
            <a:r>
              <a:rPr lang="en-US" sz="2400" dirty="0" smtClean="0"/>
              <a:t>Overall, about 84% of NW AI/AN population represented</a:t>
            </a:r>
          </a:p>
          <a:p>
            <a:pPr lvl="1"/>
            <a:r>
              <a:rPr lang="en-US" sz="2000" dirty="0"/>
              <a:t>Oregon: 66%</a:t>
            </a:r>
          </a:p>
          <a:p>
            <a:pPr lvl="1"/>
            <a:r>
              <a:rPr lang="en-US" sz="2000" dirty="0"/>
              <a:t>Idaho: 79%</a:t>
            </a:r>
          </a:p>
          <a:p>
            <a:pPr lvl="1"/>
            <a:r>
              <a:rPr lang="en-US" sz="2000" dirty="0"/>
              <a:t>Washington: 81</a:t>
            </a:r>
            <a:r>
              <a:rPr lang="en-US" sz="2000" dirty="0" smtClean="0"/>
              <a:t>%</a:t>
            </a:r>
          </a:p>
          <a:p>
            <a:r>
              <a:rPr lang="en-US" sz="2400" dirty="0" smtClean="0"/>
              <a:t>Younger age groups less well represented than older ages</a:t>
            </a:r>
          </a:p>
          <a:p>
            <a:r>
              <a:rPr lang="en-US" sz="2400" dirty="0" smtClean="0"/>
              <a:t>Tribes/service units are not equally represented</a:t>
            </a:r>
          </a:p>
          <a:p>
            <a:pPr lvl="1"/>
            <a:r>
              <a:rPr lang="en-US" sz="2000" dirty="0" smtClean="0"/>
              <a:t>Some are close to 100%, while others are represented very little or not at all</a:t>
            </a:r>
          </a:p>
          <a:p>
            <a:r>
              <a:rPr lang="en-US" sz="2400" dirty="0" smtClean="0"/>
              <a:t>This data source under-represents urban populations on the whole, but some cities are pretty close to census estimates</a:t>
            </a:r>
            <a:endParaRPr lang="en-US" sz="2000" dirty="0" smtClean="0"/>
          </a:p>
          <a:p>
            <a:pPr lvl="1"/>
            <a:r>
              <a:rPr lang="en-US" sz="2000" dirty="0" smtClean="0"/>
              <a:t>Good: Idaho Falls, Pocatello, Pendleton, Bellingham</a:t>
            </a:r>
          </a:p>
          <a:p>
            <a:pPr lvl="1"/>
            <a:r>
              <a:rPr lang="en-US" sz="2000" dirty="0" smtClean="0"/>
              <a:t>Not-so-good: Portland, Seattle</a:t>
            </a:r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NTR to census population estimates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724400"/>
          </a:xfrm>
        </p:spPr>
        <p:txBody>
          <a:bodyPr/>
          <a:lstStyle/>
          <a:p>
            <a:r>
              <a:rPr lang="en-US" sz="2600" dirty="0" smtClean="0"/>
              <a:t>Area-level and state-level reports on: </a:t>
            </a:r>
          </a:p>
          <a:p>
            <a:pPr lvl="1"/>
            <a:r>
              <a:rPr lang="en-US" sz="2400" dirty="0"/>
              <a:t>Cancer</a:t>
            </a:r>
          </a:p>
          <a:p>
            <a:pPr lvl="1"/>
            <a:r>
              <a:rPr lang="en-US" sz="2400" dirty="0"/>
              <a:t>Mortality</a:t>
            </a:r>
          </a:p>
          <a:p>
            <a:pPr lvl="2"/>
            <a:r>
              <a:rPr lang="en-US" sz="2200" dirty="0"/>
              <a:t>Unintentional injury &amp; motor vehicle crashes</a:t>
            </a:r>
          </a:p>
          <a:p>
            <a:pPr lvl="2"/>
            <a:r>
              <a:rPr lang="en-US" sz="2200" dirty="0"/>
              <a:t>Leading causes of death</a:t>
            </a:r>
          </a:p>
          <a:p>
            <a:pPr lvl="1"/>
            <a:r>
              <a:rPr lang="en-US" sz="2400" dirty="0" smtClean="0"/>
              <a:t>HIV/STD</a:t>
            </a:r>
          </a:p>
          <a:p>
            <a:pPr lvl="1"/>
            <a:r>
              <a:rPr lang="en-US" sz="2400" dirty="0" smtClean="0"/>
              <a:t>MCH risk factors and outcomes (in progress)</a:t>
            </a:r>
          </a:p>
          <a:p>
            <a:r>
              <a:rPr lang="en-US" sz="2600" dirty="0" smtClean="0"/>
              <a:t>Check website for more 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   </a:t>
            </a:r>
            <a:r>
              <a:rPr lang="en-US" sz="2400" u="sng" dirty="0" smtClean="0">
                <a:solidFill>
                  <a:srgbClr val="0070C0"/>
                </a:solidFill>
              </a:rPr>
              <a:t>www.npaihb.org/epicenter/project/reports</a:t>
            </a:r>
            <a:endParaRPr lang="en-US" u="sng" dirty="0">
              <a:solidFill>
                <a:srgbClr val="0070C0"/>
              </a:solidFill>
            </a:endParaRPr>
          </a:p>
          <a:p>
            <a:r>
              <a:rPr lang="en-US" sz="2600" dirty="0" smtClean="0"/>
              <a:t>Specific data requests are always welcome</a:t>
            </a:r>
          </a:p>
          <a:p>
            <a:r>
              <a:rPr lang="en-US" sz="2600" dirty="0" smtClean="0"/>
              <a:t>Next step: Tribal data reports, multi-topic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Current analysis &amp; reports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Assist in efforts to improve wellness and prevent disease in your communities</a:t>
            </a:r>
          </a:p>
          <a:p>
            <a:r>
              <a:rPr lang="en-US" sz="3200" dirty="0" smtClean="0"/>
              <a:t>Identify health priorities</a:t>
            </a:r>
          </a:p>
          <a:p>
            <a:r>
              <a:rPr lang="en-US" sz="3200" dirty="0" smtClean="0"/>
              <a:t>Further understand how data is collected and reported for AI/ANs living in the Northwest</a:t>
            </a:r>
          </a:p>
          <a:p>
            <a:r>
              <a:rPr lang="en-US" sz="3200" dirty="0" smtClean="0"/>
              <a:t>Resource for grant applications and reporting 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Local-level/Tribal health profile reports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92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If your tribe/population isn’t well represented in linkage work, the data we provide back to you won’t be as accurate, complete, or meaningful</a:t>
            </a:r>
          </a:p>
          <a:p>
            <a:r>
              <a:rPr lang="en-US" sz="3200" dirty="0" smtClean="0"/>
              <a:t>Health profile reports will be tribal property, only disseminated within each tribe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Bottom line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6CAB8FA-0CA9-447D-9F83-4F017373320A}" type="datetime1">
              <a:rPr lang="en-US" smtClean="0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09953-E140-4B1E-8A10-F48E1039D20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83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lancheTemplate_9703">
  <a:themeElements>
    <a:clrScheme name="Custom 6">
      <a:dk1>
        <a:sysClr val="windowText" lastClr="000000"/>
      </a:dk1>
      <a:lt1>
        <a:sysClr val="window" lastClr="FFFFFF"/>
      </a:lt1>
      <a:dk2>
        <a:srgbClr val="4F271C"/>
      </a:dk2>
      <a:lt2>
        <a:srgbClr val="F8EDC5"/>
      </a:lt2>
      <a:accent1>
        <a:srgbClr val="3891A7"/>
      </a:accent1>
      <a:accent2>
        <a:srgbClr val="F1DB8C"/>
      </a:accent2>
      <a:accent3>
        <a:srgbClr val="C32D2E"/>
      </a:accent3>
      <a:accent4>
        <a:srgbClr val="637F26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PAIHB1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valancheTemplate_9703">
  <a:themeElements>
    <a:clrScheme name="Custom 6">
      <a:dk1>
        <a:sysClr val="windowText" lastClr="000000"/>
      </a:dk1>
      <a:lt1>
        <a:sysClr val="window" lastClr="FFFFFF"/>
      </a:lt1>
      <a:dk2>
        <a:srgbClr val="4F271C"/>
      </a:dk2>
      <a:lt2>
        <a:srgbClr val="F8EDC5"/>
      </a:lt2>
      <a:accent1>
        <a:srgbClr val="3891A7"/>
      </a:accent1>
      <a:accent2>
        <a:srgbClr val="F1DB8C"/>
      </a:accent2>
      <a:accent3>
        <a:srgbClr val="C32D2E"/>
      </a:accent3>
      <a:accent4>
        <a:srgbClr val="637F26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PAIHB1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AvalancheTemplate_9703">
  <a:themeElements>
    <a:clrScheme name="Custom 6">
      <a:dk1>
        <a:sysClr val="windowText" lastClr="000000"/>
      </a:dk1>
      <a:lt1>
        <a:sysClr val="window" lastClr="FFFFFF"/>
      </a:lt1>
      <a:dk2>
        <a:srgbClr val="4F271C"/>
      </a:dk2>
      <a:lt2>
        <a:srgbClr val="F8EDC5"/>
      </a:lt2>
      <a:accent1>
        <a:srgbClr val="3891A7"/>
      </a:accent1>
      <a:accent2>
        <a:srgbClr val="F1DB8C"/>
      </a:accent2>
      <a:accent3>
        <a:srgbClr val="C32D2E"/>
      </a:accent3>
      <a:accent4>
        <a:srgbClr val="637F26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PAIHB1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651</Words>
  <Application>Microsoft Office PowerPoint</Application>
  <PresentationFormat>On-screen Show (4:3)</PresentationFormat>
  <Paragraphs>110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AvalancheTemplate_9703</vt:lpstr>
      <vt:lpstr>1_AvalancheTemplate_9703</vt:lpstr>
      <vt:lpstr>2_AvalancheTemplate_9703</vt:lpstr>
      <vt:lpstr> Improving Data &amp; Enhancing Access (IDEA-NW) Project</vt:lpstr>
      <vt:lpstr>Outline</vt:lpstr>
      <vt:lpstr>Background</vt:lpstr>
      <vt:lpstr>IDEA-NW/Registry Project</vt:lpstr>
      <vt:lpstr>Current linkage activities</vt:lpstr>
      <vt:lpstr>Comparison of NTR to census population estimates</vt:lpstr>
      <vt:lpstr>Current analysis &amp; reports</vt:lpstr>
      <vt:lpstr>Local-level/Tribal health profile reports</vt:lpstr>
      <vt:lpstr>Bottom line</vt:lpstr>
      <vt:lpstr>Considerations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Racial misclassification and disparities in hospitalization among American Indians/Alaska Natives and other races, Washington, 2007-2008</dc:title>
  <dc:creator>hoopes</dc:creator>
  <cp:lastModifiedBy>Megan Hoopes</cp:lastModifiedBy>
  <cp:revision>105</cp:revision>
  <dcterms:created xsi:type="dcterms:W3CDTF">2010-05-07T16:23:32Z</dcterms:created>
  <dcterms:modified xsi:type="dcterms:W3CDTF">2012-06-15T22:33:07Z</dcterms:modified>
</cp:coreProperties>
</file>