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4" r:id="rId3"/>
    <p:sldId id="265" r:id="rId4"/>
    <p:sldId id="266" r:id="rId5"/>
    <p:sldId id="273" r:id="rId6"/>
    <p:sldId id="267" r:id="rId7"/>
    <p:sldId id="269" r:id="rId8"/>
    <p:sldId id="270" r:id="rId9"/>
    <p:sldId id="271" r:id="rId10"/>
    <p:sldId id="272" r:id="rId11"/>
    <p:sldId id="257" r:id="rId12"/>
    <p:sldId id="258" r:id="rId13"/>
    <p:sldId id="259" r:id="rId14"/>
    <p:sldId id="260" r:id="rId15"/>
    <p:sldId id="261" r:id="rId16"/>
    <p:sldId id="262" r:id="rId17"/>
    <p:sldId id="26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245" autoAdjust="0"/>
  </p:normalViewPr>
  <p:slideViewPr>
    <p:cSldViewPr>
      <p:cViewPr varScale="1">
        <p:scale>
          <a:sx n="35" d="100"/>
          <a:sy n="35" d="100"/>
        </p:scale>
        <p:origin x="-499" y="-82"/>
      </p:cViewPr>
      <p:guideLst>
        <p:guide orient="horz" pos="2160"/>
        <p:guide pos="2880"/>
      </p:guideLst>
    </p:cSldViewPr>
  </p:slideViewPr>
  <p:notesTextViewPr>
    <p:cViewPr>
      <p:scale>
        <a:sx n="1" d="1"/>
        <a:sy n="1" d="1"/>
      </p:scale>
      <p:origin x="0" y="0"/>
    </p:cViewPr>
  </p:notesTextViewPr>
  <p:sorterViewPr>
    <p:cViewPr>
      <p:scale>
        <a:sx n="100" d="100"/>
        <a:sy n="100" d="100"/>
      </p:scale>
      <p:origin x="0" y="1709"/>
    </p:cViewPr>
  </p:sorterViewPr>
  <p:notesViewPr>
    <p:cSldViewPr>
      <p:cViewPr varScale="1">
        <p:scale>
          <a:sx n="41" d="100"/>
          <a:sy n="41" d="100"/>
        </p:scale>
        <p:origin x="-926" y="-8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1B96CB-2B19-4E1F-8BE0-40A25BB304CB}" type="doc">
      <dgm:prSet loTypeId="urn:microsoft.com/office/officeart/2011/layout/ConvergingText#3" loCatId="process" qsTypeId="urn:microsoft.com/office/officeart/2005/8/quickstyle/simple1" qsCatId="simple" csTypeId="urn:microsoft.com/office/officeart/2005/8/colors/colorful1" csCatId="colorful" phldr="1"/>
      <dgm:spPr/>
      <dgm:t>
        <a:bodyPr/>
        <a:lstStyle/>
        <a:p>
          <a:endParaRPr lang="en-US"/>
        </a:p>
      </dgm:t>
    </dgm:pt>
    <dgm:pt modelId="{781EEDA4-7C22-4E89-8C79-7E2E66024DD9}">
      <dgm:prSet phldrT="[Text]" custT="1"/>
      <dgm:spPr/>
      <dgm:t>
        <a:bodyPr/>
        <a:lstStyle/>
        <a:p>
          <a:r>
            <a:rPr lang="en-US" sz="2000" b="1" dirty="0" smtClean="0"/>
            <a:t>Lummi Nation Health Care System</a:t>
          </a:r>
          <a:endParaRPr lang="en-US" sz="1200" dirty="0"/>
        </a:p>
      </dgm:t>
    </dgm:pt>
    <dgm:pt modelId="{2136C24F-EE1B-4EA3-8AE9-22DD66781710}" type="parTrans" cxnId="{848DF135-F22A-45D2-84B2-B243ADD65165}">
      <dgm:prSet/>
      <dgm:spPr/>
      <dgm:t>
        <a:bodyPr/>
        <a:lstStyle/>
        <a:p>
          <a:endParaRPr lang="en-US"/>
        </a:p>
      </dgm:t>
    </dgm:pt>
    <dgm:pt modelId="{86E416DD-18EC-4637-98BF-A7728B3548C9}" type="sibTrans" cxnId="{848DF135-F22A-45D2-84B2-B243ADD65165}">
      <dgm:prSet/>
      <dgm:spPr/>
      <dgm:t>
        <a:bodyPr/>
        <a:lstStyle/>
        <a:p>
          <a:endParaRPr lang="en-US"/>
        </a:p>
      </dgm:t>
    </dgm:pt>
    <dgm:pt modelId="{9193C188-C33C-4E3E-9DE8-2BF7F593CFFE}">
      <dgm:prSet phldrT="[Text]" custT="1"/>
      <dgm:spPr/>
      <dgm:t>
        <a:bodyPr anchor="t"/>
        <a:lstStyle/>
        <a:p>
          <a:r>
            <a:rPr lang="en-US" sz="1400" b="1" dirty="0" smtClean="0"/>
            <a:t>Lummi Nation Cultural &amp;Traditional Knowledge and Practices – Traditional Healing Skills</a:t>
          </a:r>
          <a:endParaRPr lang="en-US" sz="1400" b="1" dirty="0"/>
        </a:p>
      </dgm:t>
    </dgm:pt>
    <dgm:pt modelId="{B0566BAC-390A-4E43-8AA8-EF33F661022E}" type="parTrans" cxnId="{9F02241E-82CC-4930-B1F9-3A9BA4F04474}">
      <dgm:prSet/>
      <dgm:spPr/>
      <dgm:t>
        <a:bodyPr/>
        <a:lstStyle/>
        <a:p>
          <a:endParaRPr lang="en-US"/>
        </a:p>
      </dgm:t>
    </dgm:pt>
    <dgm:pt modelId="{A085B83C-5C96-4780-AEB0-783A6505349C}" type="sibTrans" cxnId="{9F02241E-82CC-4930-B1F9-3A9BA4F04474}">
      <dgm:prSet/>
      <dgm:spPr/>
      <dgm:t>
        <a:bodyPr/>
        <a:lstStyle/>
        <a:p>
          <a:endParaRPr lang="en-US"/>
        </a:p>
      </dgm:t>
    </dgm:pt>
    <dgm:pt modelId="{8745E713-41D4-48BD-8E8A-8CE526134244}">
      <dgm:prSet phldrT="[Text]" custT="1"/>
      <dgm:spPr/>
      <dgm:t>
        <a:bodyPr anchor="t"/>
        <a:lstStyle/>
        <a:p>
          <a:r>
            <a:rPr lang="en-US" sz="1400" b="1" dirty="0" smtClean="0"/>
            <a:t>Current Clinical &amp; Behavioral Health Services, Specialty Care, Rehab and  Recovery Services</a:t>
          </a:r>
          <a:endParaRPr lang="en-US" sz="1400" b="1" dirty="0"/>
        </a:p>
      </dgm:t>
    </dgm:pt>
    <dgm:pt modelId="{D402D624-D557-4C68-B7E4-7AF9FBBED22B}" type="parTrans" cxnId="{437DCAE9-CA53-4548-AD64-C91C305F2F49}">
      <dgm:prSet/>
      <dgm:spPr/>
      <dgm:t>
        <a:bodyPr/>
        <a:lstStyle/>
        <a:p>
          <a:endParaRPr lang="en-US"/>
        </a:p>
      </dgm:t>
    </dgm:pt>
    <dgm:pt modelId="{A62E632F-0687-41B6-B169-4366C4BEFC59}" type="sibTrans" cxnId="{437DCAE9-CA53-4548-AD64-C91C305F2F49}">
      <dgm:prSet/>
      <dgm:spPr/>
      <dgm:t>
        <a:bodyPr/>
        <a:lstStyle/>
        <a:p>
          <a:endParaRPr lang="en-US"/>
        </a:p>
      </dgm:t>
    </dgm:pt>
    <dgm:pt modelId="{97D8F0A9-7FED-4E02-B21F-713A4C65EF57}">
      <dgm:prSet phldrT="[Text]" custT="1"/>
      <dgm:spPr/>
      <dgm:t>
        <a:bodyPr anchor="t"/>
        <a:lstStyle/>
        <a:p>
          <a:r>
            <a:rPr lang="en-US" sz="1400" b="1" dirty="0" smtClean="0"/>
            <a:t>Physical, Mental and Substance Abuse Disease Prevention and  Wellness Promotion – Health Status and Quality of Care</a:t>
          </a:r>
          <a:endParaRPr lang="en-US" sz="1400" b="1" dirty="0"/>
        </a:p>
      </dgm:t>
    </dgm:pt>
    <dgm:pt modelId="{A37799CE-4CFA-4D45-9B17-000134621781}" type="parTrans" cxnId="{06213BD4-616E-42AA-AF4A-39456B3F6592}">
      <dgm:prSet/>
      <dgm:spPr/>
      <dgm:t>
        <a:bodyPr/>
        <a:lstStyle/>
        <a:p>
          <a:endParaRPr lang="en-US"/>
        </a:p>
      </dgm:t>
    </dgm:pt>
    <dgm:pt modelId="{E467B2C6-E696-4A63-9C27-1EBBDD9D9AE9}" type="sibTrans" cxnId="{06213BD4-616E-42AA-AF4A-39456B3F6592}">
      <dgm:prSet/>
      <dgm:spPr/>
      <dgm:t>
        <a:bodyPr/>
        <a:lstStyle/>
        <a:p>
          <a:endParaRPr lang="en-US"/>
        </a:p>
      </dgm:t>
    </dgm:pt>
    <dgm:pt modelId="{5FAB95E0-F789-43E6-9C5D-4657F785E2E5}" type="pres">
      <dgm:prSet presAssocID="{F01B96CB-2B19-4E1F-8BE0-40A25BB304CB}" presName="Name0" presStyleCnt="0">
        <dgm:presLayoutVars>
          <dgm:chMax/>
          <dgm:chPref val="1"/>
          <dgm:dir/>
          <dgm:animOne val="branch"/>
          <dgm:animLvl val="lvl"/>
          <dgm:resizeHandles/>
        </dgm:presLayoutVars>
      </dgm:prSet>
      <dgm:spPr/>
      <dgm:t>
        <a:bodyPr/>
        <a:lstStyle/>
        <a:p>
          <a:endParaRPr lang="en-US"/>
        </a:p>
      </dgm:t>
    </dgm:pt>
    <dgm:pt modelId="{9ED79104-0A2A-4383-AADE-CFEF4DC43803}" type="pres">
      <dgm:prSet presAssocID="{781EEDA4-7C22-4E89-8C79-7E2E66024DD9}" presName="composite" presStyleCnt="0"/>
      <dgm:spPr/>
    </dgm:pt>
    <dgm:pt modelId="{720503FC-BD20-45FB-B142-4A26D55974C8}" type="pres">
      <dgm:prSet presAssocID="{781EEDA4-7C22-4E89-8C79-7E2E66024DD9}" presName="ParentAccent1" presStyleLbl="alignNode1" presStyleIdx="0" presStyleCnt="34"/>
      <dgm:spPr/>
    </dgm:pt>
    <dgm:pt modelId="{8E1143A9-76CD-4CBD-A851-0856E6F8EB74}" type="pres">
      <dgm:prSet presAssocID="{781EEDA4-7C22-4E89-8C79-7E2E66024DD9}" presName="ParentAccent2" presStyleLbl="alignNode1" presStyleIdx="1" presStyleCnt="34"/>
      <dgm:spPr/>
    </dgm:pt>
    <dgm:pt modelId="{3518DAD8-E125-43AD-BC9C-01E33D2D61F0}" type="pres">
      <dgm:prSet presAssocID="{781EEDA4-7C22-4E89-8C79-7E2E66024DD9}" presName="ParentAccent3" presStyleLbl="alignNode1" presStyleIdx="2" presStyleCnt="34"/>
      <dgm:spPr/>
    </dgm:pt>
    <dgm:pt modelId="{8C0B2FD7-C3DB-4AA1-8EC1-B3A469C6A4D0}" type="pres">
      <dgm:prSet presAssocID="{781EEDA4-7C22-4E89-8C79-7E2E66024DD9}" presName="ParentAccent4" presStyleLbl="alignNode1" presStyleIdx="3" presStyleCnt="34"/>
      <dgm:spPr/>
    </dgm:pt>
    <dgm:pt modelId="{1EA4CDF9-F37F-4D9B-B35C-BF947FA005C4}" type="pres">
      <dgm:prSet presAssocID="{781EEDA4-7C22-4E89-8C79-7E2E66024DD9}" presName="ParentAccent5" presStyleLbl="alignNode1" presStyleIdx="4" presStyleCnt="34"/>
      <dgm:spPr/>
    </dgm:pt>
    <dgm:pt modelId="{8B65797F-9431-43DE-B039-7AE54F7EE9EE}" type="pres">
      <dgm:prSet presAssocID="{781EEDA4-7C22-4E89-8C79-7E2E66024DD9}" presName="ParentAccent6" presStyleLbl="alignNode1" presStyleIdx="5" presStyleCnt="34"/>
      <dgm:spPr/>
    </dgm:pt>
    <dgm:pt modelId="{3D630CBE-6BED-4156-8BAE-10F17A1D440C}" type="pres">
      <dgm:prSet presAssocID="{781EEDA4-7C22-4E89-8C79-7E2E66024DD9}" presName="ParentAccent7" presStyleLbl="alignNode1" presStyleIdx="6" presStyleCnt="34"/>
      <dgm:spPr/>
    </dgm:pt>
    <dgm:pt modelId="{32AD0F5A-F59B-4433-B4E6-431F172AED71}" type="pres">
      <dgm:prSet presAssocID="{781EEDA4-7C22-4E89-8C79-7E2E66024DD9}" presName="ParentAccent8" presStyleLbl="alignNode1" presStyleIdx="7" presStyleCnt="34"/>
      <dgm:spPr/>
    </dgm:pt>
    <dgm:pt modelId="{5BF1BBFB-C854-41B8-8E12-16B7E404861D}" type="pres">
      <dgm:prSet presAssocID="{781EEDA4-7C22-4E89-8C79-7E2E66024DD9}" presName="ParentAccent9" presStyleLbl="alignNode1" presStyleIdx="8" presStyleCnt="34"/>
      <dgm:spPr/>
    </dgm:pt>
    <dgm:pt modelId="{D16D6F6F-E3E3-46E2-864B-C8B09D05A864}" type="pres">
      <dgm:prSet presAssocID="{781EEDA4-7C22-4E89-8C79-7E2E66024DD9}" presName="ParentAccent10" presStyleLbl="alignNode1" presStyleIdx="9" presStyleCnt="34"/>
      <dgm:spPr/>
    </dgm:pt>
    <dgm:pt modelId="{CD2C6775-B99F-4CF5-A5B2-F07B857E8EA4}" type="pres">
      <dgm:prSet presAssocID="{781EEDA4-7C22-4E89-8C79-7E2E66024DD9}" presName="Parent" presStyleLbl="alignNode1" presStyleIdx="10" presStyleCnt="34">
        <dgm:presLayoutVars>
          <dgm:chMax val="5"/>
          <dgm:chPref val="3"/>
          <dgm:bulletEnabled val="1"/>
        </dgm:presLayoutVars>
      </dgm:prSet>
      <dgm:spPr/>
      <dgm:t>
        <a:bodyPr/>
        <a:lstStyle/>
        <a:p>
          <a:endParaRPr lang="en-US"/>
        </a:p>
      </dgm:t>
    </dgm:pt>
    <dgm:pt modelId="{EE018AEB-D633-486C-9180-98E530BB6E45}" type="pres">
      <dgm:prSet presAssocID="{9193C188-C33C-4E3E-9DE8-2BF7F593CFFE}" presName="Child1Accent1" presStyleLbl="alignNode1" presStyleIdx="11" presStyleCnt="34"/>
      <dgm:spPr/>
    </dgm:pt>
    <dgm:pt modelId="{17CC661C-D619-4D9A-9F9E-C08109B1FA0A}" type="pres">
      <dgm:prSet presAssocID="{9193C188-C33C-4E3E-9DE8-2BF7F593CFFE}" presName="Child1Accent2" presStyleLbl="alignNode1" presStyleIdx="12" presStyleCnt="34"/>
      <dgm:spPr/>
    </dgm:pt>
    <dgm:pt modelId="{CE6341D1-4236-4AF4-BFE2-8B451086CF18}" type="pres">
      <dgm:prSet presAssocID="{9193C188-C33C-4E3E-9DE8-2BF7F593CFFE}" presName="Child1Accent3" presStyleLbl="alignNode1" presStyleIdx="13" presStyleCnt="34"/>
      <dgm:spPr/>
    </dgm:pt>
    <dgm:pt modelId="{16D467FC-AED2-48B2-A159-E0CE1FAFA809}" type="pres">
      <dgm:prSet presAssocID="{9193C188-C33C-4E3E-9DE8-2BF7F593CFFE}" presName="Child1Accent4" presStyleLbl="alignNode1" presStyleIdx="14" presStyleCnt="34"/>
      <dgm:spPr/>
    </dgm:pt>
    <dgm:pt modelId="{37868259-5878-4983-BE50-6A92CF63D013}" type="pres">
      <dgm:prSet presAssocID="{9193C188-C33C-4E3E-9DE8-2BF7F593CFFE}" presName="Child1Accent5" presStyleLbl="alignNode1" presStyleIdx="15" presStyleCnt="34"/>
      <dgm:spPr/>
    </dgm:pt>
    <dgm:pt modelId="{106539A3-C488-4050-808F-3AEFE60B8920}" type="pres">
      <dgm:prSet presAssocID="{9193C188-C33C-4E3E-9DE8-2BF7F593CFFE}" presName="Child1Accent6" presStyleLbl="alignNode1" presStyleIdx="16" presStyleCnt="34"/>
      <dgm:spPr/>
    </dgm:pt>
    <dgm:pt modelId="{50DB6FCE-B12E-4E56-8F47-95FE8658F907}" type="pres">
      <dgm:prSet presAssocID="{9193C188-C33C-4E3E-9DE8-2BF7F593CFFE}" presName="Child1Accent7" presStyleLbl="alignNode1" presStyleIdx="17" presStyleCnt="34"/>
      <dgm:spPr/>
    </dgm:pt>
    <dgm:pt modelId="{F68A6472-77D6-4FFD-B6FC-11FB293EDF8D}" type="pres">
      <dgm:prSet presAssocID="{9193C188-C33C-4E3E-9DE8-2BF7F593CFFE}" presName="Child1Accent8" presStyleLbl="alignNode1" presStyleIdx="18" presStyleCnt="34"/>
      <dgm:spPr/>
    </dgm:pt>
    <dgm:pt modelId="{22CB4039-2367-4CD2-9E39-B3B91A87977A}" type="pres">
      <dgm:prSet presAssocID="{9193C188-C33C-4E3E-9DE8-2BF7F593CFFE}" presName="Child1Accent9" presStyleLbl="alignNode1" presStyleIdx="19" presStyleCnt="34"/>
      <dgm:spPr/>
    </dgm:pt>
    <dgm:pt modelId="{60CC2CED-F2DE-4992-BBBE-E8E6E5A0C9B8}" type="pres">
      <dgm:prSet presAssocID="{9193C188-C33C-4E3E-9DE8-2BF7F593CFFE}" presName="Child1" presStyleLbl="revTx" presStyleIdx="0" presStyleCnt="3">
        <dgm:presLayoutVars>
          <dgm:chMax/>
          <dgm:chPref val="0"/>
          <dgm:bulletEnabled val="1"/>
        </dgm:presLayoutVars>
      </dgm:prSet>
      <dgm:spPr/>
      <dgm:t>
        <a:bodyPr/>
        <a:lstStyle/>
        <a:p>
          <a:endParaRPr lang="en-US"/>
        </a:p>
      </dgm:t>
    </dgm:pt>
    <dgm:pt modelId="{D6C1D660-7341-4C60-B2AB-56CFD3B47B2A}" type="pres">
      <dgm:prSet presAssocID="{8745E713-41D4-48BD-8E8A-8CE526134244}" presName="Child2Accent1" presStyleLbl="alignNode1" presStyleIdx="20" presStyleCnt="34"/>
      <dgm:spPr/>
    </dgm:pt>
    <dgm:pt modelId="{AE4E8E48-4C86-498D-8AEB-CF7980BA1FBD}" type="pres">
      <dgm:prSet presAssocID="{8745E713-41D4-48BD-8E8A-8CE526134244}" presName="Child2Accent2" presStyleLbl="alignNode1" presStyleIdx="21" presStyleCnt="34"/>
      <dgm:spPr/>
    </dgm:pt>
    <dgm:pt modelId="{E7ABC5E2-2E05-4566-9DAC-E89724861CDF}" type="pres">
      <dgm:prSet presAssocID="{8745E713-41D4-48BD-8E8A-8CE526134244}" presName="Child2Accent3" presStyleLbl="alignNode1" presStyleIdx="22" presStyleCnt="34"/>
      <dgm:spPr/>
    </dgm:pt>
    <dgm:pt modelId="{015F0589-471C-41FD-9A82-5244683E705F}" type="pres">
      <dgm:prSet presAssocID="{8745E713-41D4-48BD-8E8A-8CE526134244}" presName="Child2Accent4" presStyleLbl="alignNode1" presStyleIdx="23" presStyleCnt="34"/>
      <dgm:spPr/>
    </dgm:pt>
    <dgm:pt modelId="{4D4A4813-09D7-4C0E-A316-4C6F3AAF52B7}" type="pres">
      <dgm:prSet presAssocID="{8745E713-41D4-48BD-8E8A-8CE526134244}" presName="Child2Accent5" presStyleLbl="alignNode1" presStyleIdx="24" presStyleCnt="34"/>
      <dgm:spPr/>
    </dgm:pt>
    <dgm:pt modelId="{53E97B83-8EF8-4071-87F9-8BD06AFF2048}" type="pres">
      <dgm:prSet presAssocID="{8745E713-41D4-48BD-8E8A-8CE526134244}" presName="Child2Accent6" presStyleLbl="alignNode1" presStyleIdx="25" presStyleCnt="34"/>
      <dgm:spPr/>
    </dgm:pt>
    <dgm:pt modelId="{71F88846-5919-44E9-AA0D-C8EE5D8ED039}" type="pres">
      <dgm:prSet presAssocID="{8745E713-41D4-48BD-8E8A-8CE526134244}" presName="Child2Accent7" presStyleLbl="alignNode1" presStyleIdx="26" presStyleCnt="34"/>
      <dgm:spPr/>
    </dgm:pt>
    <dgm:pt modelId="{8313A380-03C1-4468-8156-D65673BCDC42}" type="pres">
      <dgm:prSet presAssocID="{8745E713-41D4-48BD-8E8A-8CE526134244}" presName="Child2" presStyleLbl="revTx" presStyleIdx="1" presStyleCnt="3" custScaleY="185474">
        <dgm:presLayoutVars>
          <dgm:chMax/>
          <dgm:chPref val="0"/>
          <dgm:bulletEnabled val="1"/>
        </dgm:presLayoutVars>
      </dgm:prSet>
      <dgm:spPr/>
      <dgm:t>
        <a:bodyPr/>
        <a:lstStyle/>
        <a:p>
          <a:endParaRPr lang="en-US"/>
        </a:p>
      </dgm:t>
    </dgm:pt>
    <dgm:pt modelId="{455DFBE5-C7D4-4FB1-98D4-B82A39715B8D}" type="pres">
      <dgm:prSet presAssocID="{97D8F0A9-7FED-4E02-B21F-713A4C65EF57}" presName="Child3Accent1" presStyleLbl="alignNode1" presStyleIdx="27" presStyleCnt="34"/>
      <dgm:spPr/>
    </dgm:pt>
    <dgm:pt modelId="{A6ECDF87-4C3A-483A-889B-42AB4E3075C4}" type="pres">
      <dgm:prSet presAssocID="{97D8F0A9-7FED-4E02-B21F-713A4C65EF57}" presName="Child3Accent2" presStyleLbl="alignNode1" presStyleIdx="28" presStyleCnt="34"/>
      <dgm:spPr/>
    </dgm:pt>
    <dgm:pt modelId="{945B1ECE-6862-4404-A3EB-BF57D36A21F9}" type="pres">
      <dgm:prSet presAssocID="{97D8F0A9-7FED-4E02-B21F-713A4C65EF57}" presName="Child3Accent3" presStyleLbl="alignNode1" presStyleIdx="29" presStyleCnt="34"/>
      <dgm:spPr/>
    </dgm:pt>
    <dgm:pt modelId="{65D12729-2E3F-4FE3-B5DE-6680B1D688DB}" type="pres">
      <dgm:prSet presAssocID="{97D8F0A9-7FED-4E02-B21F-713A4C65EF57}" presName="Child3Accent4" presStyleLbl="alignNode1" presStyleIdx="30" presStyleCnt="34"/>
      <dgm:spPr/>
    </dgm:pt>
    <dgm:pt modelId="{F21D3919-78D2-46B9-8D80-3DC8034E6A4C}" type="pres">
      <dgm:prSet presAssocID="{97D8F0A9-7FED-4E02-B21F-713A4C65EF57}" presName="Child3Accent5" presStyleLbl="alignNode1" presStyleIdx="31" presStyleCnt="34"/>
      <dgm:spPr/>
    </dgm:pt>
    <dgm:pt modelId="{99F7F394-7B17-4288-ACF5-D699B9074446}" type="pres">
      <dgm:prSet presAssocID="{97D8F0A9-7FED-4E02-B21F-713A4C65EF57}" presName="Child3Accent6" presStyleLbl="alignNode1" presStyleIdx="32" presStyleCnt="34"/>
      <dgm:spPr/>
    </dgm:pt>
    <dgm:pt modelId="{2525F129-8FFF-4458-B977-D5EAF21156E6}" type="pres">
      <dgm:prSet presAssocID="{97D8F0A9-7FED-4E02-B21F-713A4C65EF57}" presName="Child3Accent7" presStyleLbl="alignNode1" presStyleIdx="33" presStyleCnt="34"/>
      <dgm:spPr/>
    </dgm:pt>
    <dgm:pt modelId="{04C71C3B-7E92-4200-BC0B-6A0127110B37}" type="pres">
      <dgm:prSet presAssocID="{97D8F0A9-7FED-4E02-B21F-713A4C65EF57}" presName="Child3" presStyleLbl="revTx" presStyleIdx="2" presStyleCnt="3" custScaleY="227307">
        <dgm:presLayoutVars>
          <dgm:chMax/>
          <dgm:chPref val="0"/>
          <dgm:bulletEnabled val="1"/>
        </dgm:presLayoutVars>
      </dgm:prSet>
      <dgm:spPr/>
      <dgm:t>
        <a:bodyPr/>
        <a:lstStyle/>
        <a:p>
          <a:endParaRPr lang="en-US"/>
        </a:p>
      </dgm:t>
    </dgm:pt>
  </dgm:ptLst>
  <dgm:cxnLst>
    <dgm:cxn modelId="{9F02241E-82CC-4930-B1F9-3A9BA4F04474}" srcId="{781EEDA4-7C22-4E89-8C79-7E2E66024DD9}" destId="{9193C188-C33C-4E3E-9DE8-2BF7F593CFFE}" srcOrd="0" destOrd="0" parTransId="{B0566BAC-390A-4E43-8AA8-EF33F661022E}" sibTransId="{A085B83C-5C96-4780-AEB0-783A6505349C}"/>
    <dgm:cxn modelId="{B5A37423-FE38-4E36-881F-138077807318}" type="presOf" srcId="{781EEDA4-7C22-4E89-8C79-7E2E66024DD9}" destId="{CD2C6775-B99F-4CF5-A5B2-F07B857E8EA4}" srcOrd="0" destOrd="0" presId="urn:microsoft.com/office/officeart/2011/layout/ConvergingText#3"/>
    <dgm:cxn modelId="{941B004F-AEF5-4A33-BA37-FFA7D832DB30}" type="presOf" srcId="{F01B96CB-2B19-4E1F-8BE0-40A25BB304CB}" destId="{5FAB95E0-F789-43E6-9C5D-4657F785E2E5}" srcOrd="0" destOrd="0" presId="urn:microsoft.com/office/officeart/2011/layout/ConvergingText#3"/>
    <dgm:cxn modelId="{E67829DC-63C5-46C0-93E2-6DDFB977E182}" type="presOf" srcId="{8745E713-41D4-48BD-8E8A-8CE526134244}" destId="{8313A380-03C1-4468-8156-D65673BCDC42}" srcOrd="0" destOrd="0" presId="urn:microsoft.com/office/officeart/2011/layout/ConvergingText#3"/>
    <dgm:cxn modelId="{8E8E24E6-B3BF-40CB-8CAE-7136CD17DD58}" type="presOf" srcId="{97D8F0A9-7FED-4E02-B21F-713A4C65EF57}" destId="{04C71C3B-7E92-4200-BC0B-6A0127110B37}" srcOrd="0" destOrd="0" presId="urn:microsoft.com/office/officeart/2011/layout/ConvergingText#3"/>
    <dgm:cxn modelId="{2A65AAC0-F00F-4226-AE12-B7C0F4D1F013}" type="presOf" srcId="{9193C188-C33C-4E3E-9DE8-2BF7F593CFFE}" destId="{60CC2CED-F2DE-4992-BBBE-E8E6E5A0C9B8}" srcOrd="0" destOrd="0" presId="urn:microsoft.com/office/officeart/2011/layout/ConvergingText#3"/>
    <dgm:cxn modelId="{848DF135-F22A-45D2-84B2-B243ADD65165}" srcId="{F01B96CB-2B19-4E1F-8BE0-40A25BB304CB}" destId="{781EEDA4-7C22-4E89-8C79-7E2E66024DD9}" srcOrd="0" destOrd="0" parTransId="{2136C24F-EE1B-4EA3-8AE9-22DD66781710}" sibTransId="{86E416DD-18EC-4637-98BF-A7728B3548C9}"/>
    <dgm:cxn modelId="{06213BD4-616E-42AA-AF4A-39456B3F6592}" srcId="{781EEDA4-7C22-4E89-8C79-7E2E66024DD9}" destId="{97D8F0A9-7FED-4E02-B21F-713A4C65EF57}" srcOrd="2" destOrd="0" parTransId="{A37799CE-4CFA-4D45-9B17-000134621781}" sibTransId="{E467B2C6-E696-4A63-9C27-1EBBDD9D9AE9}"/>
    <dgm:cxn modelId="{437DCAE9-CA53-4548-AD64-C91C305F2F49}" srcId="{781EEDA4-7C22-4E89-8C79-7E2E66024DD9}" destId="{8745E713-41D4-48BD-8E8A-8CE526134244}" srcOrd="1" destOrd="0" parTransId="{D402D624-D557-4C68-B7E4-7AF9FBBED22B}" sibTransId="{A62E632F-0687-41B6-B169-4366C4BEFC59}"/>
    <dgm:cxn modelId="{972D2B38-0DEE-4B7E-A040-20D5ED5CC8C1}" type="presParOf" srcId="{5FAB95E0-F789-43E6-9C5D-4657F785E2E5}" destId="{9ED79104-0A2A-4383-AADE-CFEF4DC43803}" srcOrd="0" destOrd="0" presId="urn:microsoft.com/office/officeart/2011/layout/ConvergingText#3"/>
    <dgm:cxn modelId="{1F645702-875F-4E4C-909A-7BBDB3C8B8A1}" type="presParOf" srcId="{9ED79104-0A2A-4383-AADE-CFEF4DC43803}" destId="{720503FC-BD20-45FB-B142-4A26D55974C8}" srcOrd="0" destOrd="0" presId="urn:microsoft.com/office/officeart/2011/layout/ConvergingText#3"/>
    <dgm:cxn modelId="{8C08D79B-729E-4A58-8836-54159F9046EE}" type="presParOf" srcId="{9ED79104-0A2A-4383-AADE-CFEF4DC43803}" destId="{8E1143A9-76CD-4CBD-A851-0856E6F8EB74}" srcOrd="1" destOrd="0" presId="urn:microsoft.com/office/officeart/2011/layout/ConvergingText#3"/>
    <dgm:cxn modelId="{50B8A359-4B00-428F-B9A1-B20F0C26B9DA}" type="presParOf" srcId="{9ED79104-0A2A-4383-AADE-CFEF4DC43803}" destId="{3518DAD8-E125-43AD-BC9C-01E33D2D61F0}" srcOrd="2" destOrd="0" presId="urn:microsoft.com/office/officeart/2011/layout/ConvergingText#3"/>
    <dgm:cxn modelId="{4C0480C9-C53B-4226-B408-8E8F4BB0F445}" type="presParOf" srcId="{9ED79104-0A2A-4383-AADE-CFEF4DC43803}" destId="{8C0B2FD7-C3DB-4AA1-8EC1-B3A469C6A4D0}" srcOrd="3" destOrd="0" presId="urn:microsoft.com/office/officeart/2011/layout/ConvergingText#3"/>
    <dgm:cxn modelId="{4DFF440F-5CC2-483B-B868-E9CD51A7BFE7}" type="presParOf" srcId="{9ED79104-0A2A-4383-AADE-CFEF4DC43803}" destId="{1EA4CDF9-F37F-4D9B-B35C-BF947FA005C4}" srcOrd="4" destOrd="0" presId="urn:microsoft.com/office/officeart/2011/layout/ConvergingText#3"/>
    <dgm:cxn modelId="{1DAC757F-E4F6-4E98-9ADB-7521FBFEB59F}" type="presParOf" srcId="{9ED79104-0A2A-4383-AADE-CFEF4DC43803}" destId="{8B65797F-9431-43DE-B039-7AE54F7EE9EE}" srcOrd="5" destOrd="0" presId="urn:microsoft.com/office/officeart/2011/layout/ConvergingText#3"/>
    <dgm:cxn modelId="{130C63AC-DFC8-421E-BEF9-0C45B4BA4FFD}" type="presParOf" srcId="{9ED79104-0A2A-4383-AADE-CFEF4DC43803}" destId="{3D630CBE-6BED-4156-8BAE-10F17A1D440C}" srcOrd="6" destOrd="0" presId="urn:microsoft.com/office/officeart/2011/layout/ConvergingText#3"/>
    <dgm:cxn modelId="{BB64C858-2AF6-47A4-B962-8CAF9836398E}" type="presParOf" srcId="{9ED79104-0A2A-4383-AADE-CFEF4DC43803}" destId="{32AD0F5A-F59B-4433-B4E6-431F172AED71}" srcOrd="7" destOrd="0" presId="urn:microsoft.com/office/officeart/2011/layout/ConvergingText#3"/>
    <dgm:cxn modelId="{D8A133AE-4AEB-4D52-A189-D0C0CFE59374}" type="presParOf" srcId="{9ED79104-0A2A-4383-AADE-CFEF4DC43803}" destId="{5BF1BBFB-C854-41B8-8E12-16B7E404861D}" srcOrd="8" destOrd="0" presId="urn:microsoft.com/office/officeart/2011/layout/ConvergingText#3"/>
    <dgm:cxn modelId="{662A79AF-18E5-4741-B3A9-9A1A59DBD2B8}" type="presParOf" srcId="{9ED79104-0A2A-4383-AADE-CFEF4DC43803}" destId="{D16D6F6F-E3E3-46E2-864B-C8B09D05A864}" srcOrd="9" destOrd="0" presId="urn:microsoft.com/office/officeart/2011/layout/ConvergingText#3"/>
    <dgm:cxn modelId="{54654EAC-0154-4A3F-9985-C7DD25DB8E4F}" type="presParOf" srcId="{9ED79104-0A2A-4383-AADE-CFEF4DC43803}" destId="{CD2C6775-B99F-4CF5-A5B2-F07B857E8EA4}" srcOrd="10" destOrd="0" presId="urn:microsoft.com/office/officeart/2011/layout/ConvergingText#3"/>
    <dgm:cxn modelId="{4ACC2324-CF73-4086-B31D-69584BC4CCEA}" type="presParOf" srcId="{9ED79104-0A2A-4383-AADE-CFEF4DC43803}" destId="{EE018AEB-D633-486C-9180-98E530BB6E45}" srcOrd="11" destOrd="0" presId="urn:microsoft.com/office/officeart/2011/layout/ConvergingText#3"/>
    <dgm:cxn modelId="{476CAB25-8228-4BFC-9D7B-861FEED39C08}" type="presParOf" srcId="{9ED79104-0A2A-4383-AADE-CFEF4DC43803}" destId="{17CC661C-D619-4D9A-9F9E-C08109B1FA0A}" srcOrd="12" destOrd="0" presId="urn:microsoft.com/office/officeart/2011/layout/ConvergingText#3"/>
    <dgm:cxn modelId="{C36394C0-7E93-4A31-BE75-C8053F83F9D0}" type="presParOf" srcId="{9ED79104-0A2A-4383-AADE-CFEF4DC43803}" destId="{CE6341D1-4236-4AF4-BFE2-8B451086CF18}" srcOrd="13" destOrd="0" presId="urn:microsoft.com/office/officeart/2011/layout/ConvergingText#3"/>
    <dgm:cxn modelId="{E9DA37EB-8C6B-4D57-B829-6925C5F89A2E}" type="presParOf" srcId="{9ED79104-0A2A-4383-AADE-CFEF4DC43803}" destId="{16D467FC-AED2-48B2-A159-E0CE1FAFA809}" srcOrd="14" destOrd="0" presId="urn:microsoft.com/office/officeart/2011/layout/ConvergingText#3"/>
    <dgm:cxn modelId="{1DE5D21C-098B-41F9-956A-96C2A1CD7F05}" type="presParOf" srcId="{9ED79104-0A2A-4383-AADE-CFEF4DC43803}" destId="{37868259-5878-4983-BE50-6A92CF63D013}" srcOrd="15" destOrd="0" presId="urn:microsoft.com/office/officeart/2011/layout/ConvergingText#3"/>
    <dgm:cxn modelId="{783B1D87-B0F9-4408-900E-8AC64ABFDD62}" type="presParOf" srcId="{9ED79104-0A2A-4383-AADE-CFEF4DC43803}" destId="{106539A3-C488-4050-808F-3AEFE60B8920}" srcOrd="16" destOrd="0" presId="urn:microsoft.com/office/officeart/2011/layout/ConvergingText#3"/>
    <dgm:cxn modelId="{224FC4BE-8B54-44A8-A482-596E81518FD3}" type="presParOf" srcId="{9ED79104-0A2A-4383-AADE-CFEF4DC43803}" destId="{50DB6FCE-B12E-4E56-8F47-95FE8658F907}" srcOrd="17" destOrd="0" presId="urn:microsoft.com/office/officeart/2011/layout/ConvergingText#3"/>
    <dgm:cxn modelId="{0C346E5B-09F6-4B20-A6F2-5C7EE840A471}" type="presParOf" srcId="{9ED79104-0A2A-4383-AADE-CFEF4DC43803}" destId="{F68A6472-77D6-4FFD-B6FC-11FB293EDF8D}" srcOrd="18" destOrd="0" presId="urn:microsoft.com/office/officeart/2011/layout/ConvergingText#3"/>
    <dgm:cxn modelId="{9847E6F7-0603-422E-8AE6-0703E9BF6EF8}" type="presParOf" srcId="{9ED79104-0A2A-4383-AADE-CFEF4DC43803}" destId="{22CB4039-2367-4CD2-9E39-B3B91A87977A}" srcOrd="19" destOrd="0" presId="urn:microsoft.com/office/officeart/2011/layout/ConvergingText#3"/>
    <dgm:cxn modelId="{A66A8963-FDAA-4A7A-99C8-17CD8F9371A2}" type="presParOf" srcId="{9ED79104-0A2A-4383-AADE-CFEF4DC43803}" destId="{60CC2CED-F2DE-4992-BBBE-E8E6E5A0C9B8}" srcOrd="20" destOrd="0" presId="urn:microsoft.com/office/officeart/2011/layout/ConvergingText#3"/>
    <dgm:cxn modelId="{15EA908E-F4E9-45C4-B52B-2FAC2DA5BE42}" type="presParOf" srcId="{9ED79104-0A2A-4383-AADE-CFEF4DC43803}" destId="{D6C1D660-7341-4C60-B2AB-56CFD3B47B2A}" srcOrd="21" destOrd="0" presId="urn:microsoft.com/office/officeart/2011/layout/ConvergingText#3"/>
    <dgm:cxn modelId="{7C4CCF4F-5CE1-4360-BCEB-5A94EC128088}" type="presParOf" srcId="{9ED79104-0A2A-4383-AADE-CFEF4DC43803}" destId="{AE4E8E48-4C86-498D-8AEB-CF7980BA1FBD}" srcOrd="22" destOrd="0" presId="urn:microsoft.com/office/officeart/2011/layout/ConvergingText#3"/>
    <dgm:cxn modelId="{796D9F7D-B65E-49D8-AB06-D658E189ACCD}" type="presParOf" srcId="{9ED79104-0A2A-4383-AADE-CFEF4DC43803}" destId="{E7ABC5E2-2E05-4566-9DAC-E89724861CDF}" srcOrd="23" destOrd="0" presId="urn:microsoft.com/office/officeart/2011/layout/ConvergingText#3"/>
    <dgm:cxn modelId="{2687848B-BCA4-4B8F-922D-4B11DC63B2F5}" type="presParOf" srcId="{9ED79104-0A2A-4383-AADE-CFEF4DC43803}" destId="{015F0589-471C-41FD-9A82-5244683E705F}" srcOrd="24" destOrd="0" presId="urn:microsoft.com/office/officeart/2011/layout/ConvergingText#3"/>
    <dgm:cxn modelId="{212E25B5-3954-4076-AB5E-12343E4F95BC}" type="presParOf" srcId="{9ED79104-0A2A-4383-AADE-CFEF4DC43803}" destId="{4D4A4813-09D7-4C0E-A316-4C6F3AAF52B7}" srcOrd="25" destOrd="0" presId="urn:microsoft.com/office/officeart/2011/layout/ConvergingText#3"/>
    <dgm:cxn modelId="{492E69E0-8DDA-4204-A983-5C3857AD5351}" type="presParOf" srcId="{9ED79104-0A2A-4383-AADE-CFEF4DC43803}" destId="{53E97B83-8EF8-4071-87F9-8BD06AFF2048}" srcOrd="26" destOrd="0" presId="urn:microsoft.com/office/officeart/2011/layout/ConvergingText#3"/>
    <dgm:cxn modelId="{44723069-A459-46BE-8B3A-E5291940C8BC}" type="presParOf" srcId="{9ED79104-0A2A-4383-AADE-CFEF4DC43803}" destId="{71F88846-5919-44E9-AA0D-C8EE5D8ED039}" srcOrd="27" destOrd="0" presId="urn:microsoft.com/office/officeart/2011/layout/ConvergingText#3"/>
    <dgm:cxn modelId="{E10100FF-25A7-4379-839F-EEA618967507}" type="presParOf" srcId="{9ED79104-0A2A-4383-AADE-CFEF4DC43803}" destId="{8313A380-03C1-4468-8156-D65673BCDC42}" srcOrd="28" destOrd="0" presId="urn:microsoft.com/office/officeart/2011/layout/ConvergingText#3"/>
    <dgm:cxn modelId="{A4759903-2BBA-4965-B222-7B1DBB11E79B}" type="presParOf" srcId="{9ED79104-0A2A-4383-AADE-CFEF4DC43803}" destId="{455DFBE5-C7D4-4FB1-98D4-B82A39715B8D}" srcOrd="29" destOrd="0" presId="urn:microsoft.com/office/officeart/2011/layout/ConvergingText#3"/>
    <dgm:cxn modelId="{42860DB3-C410-43C9-B3F8-F847EDCB1C1B}" type="presParOf" srcId="{9ED79104-0A2A-4383-AADE-CFEF4DC43803}" destId="{A6ECDF87-4C3A-483A-889B-42AB4E3075C4}" srcOrd="30" destOrd="0" presId="urn:microsoft.com/office/officeart/2011/layout/ConvergingText#3"/>
    <dgm:cxn modelId="{372123C3-9451-46C3-B3CB-6BC23570ACB7}" type="presParOf" srcId="{9ED79104-0A2A-4383-AADE-CFEF4DC43803}" destId="{945B1ECE-6862-4404-A3EB-BF57D36A21F9}" srcOrd="31" destOrd="0" presId="urn:microsoft.com/office/officeart/2011/layout/ConvergingText#3"/>
    <dgm:cxn modelId="{971E764A-590F-4981-8BE2-9C87187CEC75}" type="presParOf" srcId="{9ED79104-0A2A-4383-AADE-CFEF4DC43803}" destId="{65D12729-2E3F-4FE3-B5DE-6680B1D688DB}" srcOrd="32" destOrd="0" presId="urn:microsoft.com/office/officeart/2011/layout/ConvergingText#3"/>
    <dgm:cxn modelId="{1AAD9A17-179B-4266-B302-C83A7A03EBBE}" type="presParOf" srcId="{9ED79104-0A2A-4383-AADE-CFEF4DC43803}" destId="{F21D3919-78D2-46B9-8D80-3DC8034E6A4C}" srcOrd="33" destOrd="0" presId="urn:microsoft.com/office/officeart/2011/layout/ConvergingText#3"/>
    <dgm:cxn modelId="{EA810F65-5B4B-41D0-AE8A-626A83193FE0}" type="presParOf" srcId="{9ED79104-0A2A-4383-AADE-CFEF4DC43803}" destId="{99F7F394-7B17-4288-ACF5-D699B9074446}" srcOrd="34" destOrd="0" presId="urn:microsoft.com/office/officeart/2011/layout/ConvergingText#3"/>
    <dgm:cxn modelId="{B09D634A-CB16-42FD-987B-0C08C9B5EF3E}" type="presParOf" srcId="{9ED79104-0A2A-4383-AADE-CFEF4DC43803}" destId="{2525F129-8FFF-4458-B977-D5EAF21156E6}" srcOrd="35" destOrd="0" presId="urn:microsoft.com/office/officeart/2011/layout/ConvergingText#3"/>
    <dgm:cxn modelId="{6424CA87-B266-40D8-B215-D2684ED6E396}" type="presParOf" srcId="{9ED79104-0A2A-4383-AADE-CFEF4DC43803}" destId="{04C71C3B-7E92-4200-BC0B-6A0127110B37}" srcOrd="36" destOrd="0" presId="urn:microsoft.com/office/officeart/2011/layout/ConvergingTex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9F1009-016D-46B1-AFDF-5A40EB3B7DCA}" type="doc">
      <dgm:prSet loTypeId="urn:microsoft.com/office/officeart/2009/layout/CircleArrowProcess" loCatId="process" qsTypeId="urn:microsoft.com/office/officeart/2005/8/quickstyle/simple1" qsCatId="simple" csTypeId="urn:microsoft.com/office/officeart/2005/8/colors/accent2_1" csCatId="accent2" phldr="1"/>
      <dgm:spPr/>
      <dgm:t>
        <a:bodyPr/>
        <a:lstStyle/>
        <a:p>
          <a:endParaRPr lang="en-US"/>
        </a:p>
      </dgm:t>
    </dgm:pt>
    <dgm:pt modelId="{40AE521B-1058-40CD-A1EB-F5FCE2100E40}">
      <dgm:prSet phldrT="[Text]" custT="1"/>
      <dgm:spPr/>
      <dgm:t>
        <a:bodyPr/>
        <a:lstStyle/>
        <a:p>
          <a:r>
            <a:rPr lang="en-US" sz="1400" b="1" dirty="0" smtClean="0"/>
            <a:t>Program  of Operations &amp; Services</a:t>
          </a:r>
          <a:endParaRPr lang="en-US" sz="1400" b="1" dirty="0"/>
        </a:p>
      </dgm:t>
    </dgm:pt>
    <dgm:pt modelId="{8BC50E17-F10F-438B-B1AE-4612752DF1A3}" type="parTrans" cxnId="{591E0889-C51F-4C91-BCB4-B638BB9DF1E3}">
      <dgm:prSet/>
      <dgm:spPr/>
      <dgm:t>
        <a:bodyPr/>
        <a:lstStyle/>
        <a:p>
          <a:endParaRPr lang="en-US" sz="1400"/>
        </a:p>
      </dgm:t>
    </dgm:pt>
    <dgm:pt modelId="{9742B791-03C4-404F-9498-B2CF2D20F216}" type="sibTrans" cxnId="{591E0889-C51F-4C91-BCB4-B638BB9DF1E3}">
      <dgm:prSet/>
      <dgm:spPr/>
      <dgm:t>
        <a:bodyPr/>
        <a:lstStyle/>
        <a:p>
          <a:endParaRPr lang="en-US" sz="1400"/>
        </a:p>
      </dgm:t>
    </dgm:pt>
    <dgm:pt modelId="{22EA21CD-F8C5-401E-8067-4E97F3F6B9F7}">
      <dgm:prSet phldrT="[Text]" custT="1"/>
      <dgm:spPr/>
      <dgm:t>
        <a:bodyPr/>
        <a:lstStyle/>
        <a:p>
          <a:r>
            <a:rPr lang="en-US" sz="1400" b="1" dirty="0" smtClean="0"/>
            <a:t>Facilities for operations &amp;services</a:t>
          </a:r>
          <a:endParaRPr lang="en-US" sz="1400" b="1" dirty="0"/>
        </a:p>
      </dgm:t>
    </dgm:pt>
    <dgm:pt modelId="{3B070366-8915-4A2E-9AA0-F86ED0BD8376}" type="parTrans" cxnId="{3FEC50FE-FB73-4C2D-85CF-773B324B3A37}">
      <dgm:prSet/>
      <dgm:spPr/>
      <dgm:t>
        <a:bodyPr/>
        <a:lstStyle/>
        <a:p>
          <a:endParaRPr lang="en-US" sz="1400"/>
        </a:p>
      </dgm:t>
    </dgm:pt>
    <dgm:pt modelId="{3B2E644A-82DA-461D-9CB4-3675D118FD1B}" type="sibTrans" cxnId="{3FEC50FE-FB73-4C2D-85CF-773B324B3A37}">
      <dgm:prSet/>
      <dgm:spPr/>
      <dgm:t>
        <a:bodyPr/>
        <a:lstStyle/>
        <a:p>
          <a:endParaRPr lang="en-US" sz="1400"/>
        </a:p>
      </dgm:t>
    </dgm:pt>
    <dgm:pt modelId="{5D56A14D-C5C5-4DE6-B4A3-C9C799A9F5DC}">
      <dgm:prSet phldrT="[Text]" custT="1"/>
      <dgm:spPr/>
      <dgm:t>
        <a:bodyPr/>
        <a:lstStyle/>
        <a:p>
          <a:r>
            <a:rPr lang="en-US" sz="1400" b="1" dirty="0" smtClean="0"/>
            <a:t>Financing  for facilities  &amp;  Services</a:t>
          </a:r>
          <a:endParaRPr lang="en-US" sz="1400" b="1" dirty="0"/>
        </a:p>
      </dgm:t>
    </dgm:pt>
    <dgm:pt modelId="{89922C0E-FD90-4B02-9C63-83D0F3E2FB35}" type="parTrans" cxnId="{1A1F52A2-43A3-4AB2-84BD-FED2A0D8F5C2}">
      <dgm:prSet/>
      <dgm:spPr/>
      <dgm:t>
        <a:bodyPr/>
        <a:lstStyle/>
        <a:p>
          <a:endParaRPr lang="en-US" sz="1400"/>
        </a:p>
      </dgm:t>
    </dgm:pt>
    <dgm:pt modelId="{F64813C9-6205-4C77-AF9B-9E1676F802ED}" type="sibTrans" cxnId="{1A1F52A2-43A3-4AB2-84BD-FED2A0D8F5C2}">
      <dgm:prSet/>
      <dgm:spPr/>
      <dgm:t>
        <a:bodyPr/>
        <a:lstStyle/>
        <a:p>
          <a:endParaRPr lang="en-US" sz="1400"/>
        </a:p>
      </dgm:t>
    </dgm:pt>
    <dgm:pt modelId="{2C2C76AF-5129-4F6C-AB31-F56A6BEDBC7B}">
      <dgm:prSet custT="1"/>
      <dgm:spPr/>
      <dgm:t>
        <a:bodyPr/>
        <a:lstStyle/>
        <a:p>
          <a:endParaRPr lang="en-US" sz="1400"/>
        </a:p>
      </dgm:t>
    </dgm:pt>
    <dgm:pt modelId="{940824B2-DFED-4EBA-992A-981F6165BFF1}" type="parTrans" cxnId="{05D5B996-92ED-43C8-915D-FCFA1BA76505}">
      <dgm:prSet/>
      <dgm:spPr/>
      <dgm:t>
        <a:bodyPr/>
        <a:lstStyle/>
        <a:p>
          <a:endParaRPr lang="en-US" sz="1400"/>
        </a:p>
      </dgm:t>
    </dgm:pt>
    <dgm:pt modelId="{12B49342-3FA2-4E9E-B845-B170C92E6952}" type="sibTrans" cxnId="{05D5B996-92ED-43C8-915D-FCFA1BA76505}">
      <dgm:prSet/>
      <dgm:spPr/>
      <dgm:t>
        <a:bodyPr/>
        <a:lstStyle/>
        <a:p>
          <a:endParaRPr lang="en-US" sz="1400"/>
        </a:p>
      </dgm:t>
    </dgm:pt>
    <dgm:pt modelId="{30D781B1-DCDD-4E17-A6D6-EC228746A3AC}" type="pres">
      <dgm:prSet presAssocID="{BD9F1009-016D-46B1-AFDF-5A40EB3B7DCA}" presName="Name0" presStyleCnt="0">
        <dgm:presLayoutVars>
          <dgm:chMax val="7"/>
          <dgm:chPref val="7"/>
          <dgm:dir/>
          <dgm:animLvl val="lvl"/>
        </dgm:presLayoutVars>
      </dgm:prSet>
      <dgm:spPr/>
      <dgm:t>
        <a:bodyPr/>
        <a:lstStyle/>
        <a:p>
          <a:endParaRPr lang="en-US"/>
        </a:p>
      </dgm:t>
    </dgm:pt>
    <dgm:pt modelId="{6F5BCE92-AA6D-45B2-A533-998338CD4255}" type="pres">
      <dgm:prSet presAssocID="{2C2C76AF-5129-4F6C-AB31-F56A6BEDBC7B}" presName="Accent1" presStyleCnt="0"/>
      <dgm:spPr/>
    </dgm:pt>
    <dgm:pt modelId="{230C4CB9-FD1B-4F9C-9A77-041ED33322D9}" type="pres">
      <dgm:prSet presAssocID="{2C2C76AF-5129-4F6C-AB31-F56A6BEDBC7B}" presName="Accent" presStyleLbl="node1" presStyleIdx="0" presStyleCnt="4"/>
      <dgm:spPr/>
    </dgm:pt>
    <dgm:pt modelId="{5912411D-D282-4640-9BC2-62D52862608C}" type="pres">
      <dgm:prSet presAssocID="{2C2C76AF-5129-4F6C-AB31-F56A6BEDBC7B}" presName="Parent1" presStyleLbl="revTx" presStyleIdx="0" presStyleCnt="4" custScaleY="167457">
        <dgm:presLayoutVars>
          <dgm:chMax val="1"/>
          <dgm:chPref val="1"/>
          <dgm:bulletEnabled val="1"/>
        </dgm:presLayoutVars>
      </dgm:prSet>
      <dgm:spPr/>
      <dgm:t>
        <a:bodyPr/>
        <a:lstStyle/>
        <a:p>
          <a:endParaRPr lang="en-US"/>
        </a:p>
      </dgm:t>
    </dgm:pt>
    <dgm:pt modelId="{4BFBD331-C32A-4876-BAA2-616DED81CF45}" type="pres">
      <dgm:prSet presAssocID="{40AE521B-1058-40CD-A1EB-F5FCE2100E40}" presName="Accent2" presStyleCnt="0"/>
      <dgm:spPr/>
    </dgm:pt>
    <dgm:pt modelId="{B2E3AE27-DE6A-41C8-9632-07AEC2A1E193}" type="pres">
      <dgm:prSet presAssocID="{40AE521B-1058-40CD-A1EB-F5FCE2100E40}" presName="Accent" presStyleLbl="node1" presStyleIdx="1" presStyleCnt="4"/>
      <dgm:spPr/>
    </dgm:pt>
    <dgm:pt modelId="{E396D1DD-F074-431B-A2E6-9E9438C24A76}" type="pres">
      <dgm:prSet presAssocID="{40AE521B-1058-40CD-A1EB-F5FCE2100E40}" presName="Parent2" presStyleLbl="revTx" presStyleIdx="1" presStyleCnt="4">
        <dgm:presLayoutVars>
          <dgm:chMax val="1"/>
          <dgm:chPref val="1"/>
          <dgm:bulletEnabled val="1"/>
        </dgm:presLayoutVars>
      </dgm:prSet>
      <dgm:spPr/>
      <dgm:t>
        <a:bodyPr/>
        <a:lstStyle/>
        <a:p>
          <a:endParaRPr lang="en-US"/>
        </a:p>
      </dgm:t>
    </dgm:pt>
    <dgm:pt modelId="{E0DE5E16-11A1-4ABD-A42E-39FE910A3752}" type="pres">
      <dgm:prSet presAssocID="{22EA21CD-F8C5-401E-8067-4E97F3F6B9F7}" presName="Accent3" presStyleCnt="0"/>
      <dgm:spPr/>
    </dgm:pt>
    <dgm:pt modelId="{28E5C63D-DE13-49D4-AA0D-D1BC2390B9A0}" type="pres">
      <dgm:prSet presAssocID="{22EA21CD-F8C5-401E-8067-4E97F3F6B9F7}" presName="Accent" presStyleLbl="node1" presStyleIdx="2" presStyleCnt="4"/>
      <dgm:spPr/>
    </dgm:pt>
    <dgm:pt modelId="{BB525091-CA25-42E1-AF25-77F78DE5D871}" type="pres">
      <dgm:prSet presAssocID="{22EA21CD-F8C5-401E-8067-4E97F3F6B9F7}" presName="Parent3" presStyleLbl="revTx" presStyleIdx="2" presStyleCnt="4" custScaleY="192733" custLinFactNeighborY="-16004">
        <dgm:presLayoutVars>
          <dgm:chMax val="1"/>
          <dgm:chPref val="1"/>
          <dgm:bulletEnabled val="1"/>
        </dgm:presLayoutVars>
      </dgm:prSet>
      <dgm:spPr/>
      <dgm:t>
        <a:bodyPr/>
        <a:lstStyle/>
        <a:p>
          <a:endParaRPr lang="en-US"/>
        </a:p>
      </dgm:t>
    </dgm:pt>
    <dgm:pt modelId="{06E45C5C-483D-42B2-AEC6-67091E7D8FBA}" type="pres">
      <dgm:prSet presAssocID="{5D56A14D-C5C5-4DE6-B4A3-C9C799A9F5DC}" presName="Accent4" presStyleCnt="0"/>
      <dgm:spPr/>
    </dgm:pt>
    <dgm:pt modelId="{5F14F6B6-64C3-49DA-9DBB-55DA79F51355}" type="pres">
      <dgm:prSet presAssocID="{5D56A14D-C5C5-4DE6-B4A3-C9C799A9F5DC}" presName="Accent" presStyleLbl="node1" presStyleIdx="3" presStyleCnt="4"/>
      <dgm:spPr/>
    </dgm:pt>
    <dgm:pt modelId="{93AFA209-0B8A-4FAE-9C31-BD4CB79DCF70}" type="pres">
      <dgm:prSet presAssocID="{5D56A14D-C5C5-4DE6-B4A3-C9C799A9F5DC}" presName="Parent4" presStyleLbl="revTx" presStyleIdx="3" presStyleCnt="4">
        <dgm:presLayoutVars>
          <dgm:chMax val="1"/>
          <dgm:chPref val="1"/>
          <dgm:bulletEnabled val="1"/>
        </dgm:presLayoutVars>
      </dgm:prSet>
      <dgm:spPr/>
      <dgm:t>
        <a:bodyPr/>
        <a:lstStyle/>
        <a:p>
          <a:endParaRPr lang="en-US"/>
        </a:p>
      </dgm:t>
    </dgm:pt>
  </dgm:ptLst>
  <dgm:cxnLst>
    <dgm:cxn modelId="{1A1F52A2-43A3-4AB2-84BD-FED2A0D8F5C2}" srcId="{BD9F1009-016D-46B1-AFDF-5A40EB3B7DCA}" destId="{5D56A14D-C5C5-4DE6-B4A3-C9C799A9F5DC}" srcOrd="3" destOrd="0" parTransId="{89922C0E-FD90-4B02-9C63-83D0F3E2FB35}" sibTransId="{F64813C9-6205-4C77-AF9B-9E1676F802ED}"/>
    <dgm:cxn modelId="{7B392A44-D63C-44C4-810D-C060E70DF7E1}" type="presOf" srcId="{22EA21CD-F8C5-401E-8067-4E97F3F6B9F7}" destId="{BB525091-CA25-42E1-AF25-77F78DE5D871}" srcOrd="0" destOrd="0" presId="urn:microsoft.com/office/officeart/2009/layout/CircleArrowProcess"/>
    <dgm:cxn modelId="{E0E9EC01-68C1-4CAF-8796-64F8658CDD3F}" type="presOf" srcId="{2C2C76AF-5129-4F6C-AB31-F56A6BEDBC7B}" destId="{5912411D-D282-4640-9BC2-62D52862608C}" srcOrd="0" destOrd="0" presId="urn:microsoft.com/office/officeart/2009/layout/CircleArrowProcess"/>
    <dgm:cxn modelId="{591E0889-C51F-4C91-BCB4-B638BB9DF1E3}" srcId="{BD9F1009-016D-46B1-AFDF-5A40EB3B7DCA}" destId="{40AE521B-1058-40CD-A1EB-F5FCE2100E40}" srcOrd="1" destOrd="0" parTransId="{8BC50E17-F10F-438B-B1AE-4612752DF1A3}" sibTransId="{9742B791-03C4-404F-9498-B2CF2D20F216}"/>
    <dgm:cxn modelId="{A91FC274-5265-4217-A3C1-5FC5E2C351C4}" type="presOf" srcId="{5D56A14D-C5C5-4DE6-B4A3-C9C799A9F5DC}" destId="{93AFA209-0B8A-4FAE-9C31-BD4CB79DCF70}" srcOrd="0" destOrd="0" presId="urn:microsoft.com/office/officeart/2009/layout/CircleArrowProcess"/>
    <dgm:cxn modelId="{3FEC50FE-FB73-4C2D-85CF-773B324B3A37}" srcId="{BD9F1009-016D-46B1-AFDF-5A40EB3B7DCA}" destId="{22EA21CD-F8C5-401E-8067-4E97F3F6B9F7}" srcOrd="2" destOrd="0" parTransId="{3B070366-8915-4A2E-9AA0-F86ED0BD8376}" sibTransId="{3B2E644A-82DA-461D-9CB4-3675D118FD1B}"/>
    <dgm:cxn modelId="{1596C829-68D4-4834-BAF8-361627ED2C67}" type="presOf" srcId="{BD9F1009-016D-46B1-AFDF-5A40EB3B7DCA}" destId="{30D781B1-DCDD-4E17-A6D6-EC228746A3AC}" srcOrd="0" destOrd="0" presId="urn:microsoft.com/office/officeart/2009/layout/CircleArrowProcess"/>
    <dgm:cxn modelId="{05D5B996-92ED-43C8-915D-FCFA1BA76505}" srcId="{BD9F1009-016D-46B1-AFDF-5A40EB3B7DCA}" destId="{2C2C76AF-5129-4F6C-AB31-F56A6BEDBC7B}" srcOrd="0" destOrd="0" parTransId="{940824B2-DFED-4EBA-992A-981F6165BFF1}" sibTransId="{12B49342-3FA2-4E9E-B845-B170C92E6952}"/>
    <dgm:cxn modelId="{95219771-7B6C-4782-A770-92549AC0D4C0}" type="presOf" srcId="{40AE521B-1058-40CD-A1EB-F5FCE2100E40}" destId="{E396D1DD-F074-431B-A2E6-9E9438C24A76}" srcOrd="0" destOrd="0" presId="urn:microsoft.com/office/officeart/2009/layout/CircleArrowProcess"/>
    <dgm:cxn modelId="{8755A5CC-4CB9-4C75-A670-457C4EA1E52B}" type="presParOf" srcId="{30D781B1-DCDD-4E17-A6D6-EC228746A3AC}" destId="{6F5BCE92-AA6D-45B2-A533-998338CD4255}" srcOrd="0" destOrd="0" presId="urn:microsoft.com/office/officeart/2009/layout/CircleArrowProcess"/>
    <dgm:cxn modelId="{0408DE86-44D6-4372-95AB-E7BD0A79FE3C}" type="presParOf" srcId="{6F5BCE92-AA6D-45B2-A533-998338CD4255}" destId="{230C4CB9-FD1B-4F9C-9A77-041ED33322D9}" srcOrd="0" destOrd="0" presId="urn:microsoft.com/office/officeart/2009/layout/CircleArrowProcess"/>
    <dgm:cxn modelId="{D3A6C696-6EDF-4601-BD4F-08FBA3C49AA2}" type="presParOf" srcId="{30D781B1-DCDD-4E17-A6D6-EC228746A3AC}" destId="{5912411D-D282-4640-9BC2-62D52862608C}" srcOrd="1" destOrd="0" presId="urn:microsoft.com/office/officeart/2009/layout/CircleArrowProcess"/>
    <dgm:cxn modelId="{4FEC2EFF-AD5A-41E1-8B2C-A31A909D9F9C}" type="presParOf" srcId="{30D781B1-DCDD-4E17-A6D6-EC228746A3AC}" destId="{4BFBD331-C32A-4876-BAA2-616DED81CF45}" srcOrd="2" destOrd="0" presId="urn:microsoft.com/office/officeart/2009/layout/CircleArrowProcess"/>
    <dgm:cxn modelId="{C336EF76-FCE3-4299-8688-3A9FAD98BC67}" type="presParOf" srcId="{4BFBD331-C32A-4876-BAA2-616DED81CF45}" destId="{B2E3AE27-DE6A-41C8-9632-07AEC2A1E193}" srcOrd="0" destOrd="0" presId="urn:microsoft.com/office/officeart/2009/layout/CircleArrowProcess"/>
    <dgm:cxn modelId="{E9F6A79A-F6B3-4DB5-9F4D-148091AA350F}" type="presParOf" srcId="{30D781B1-DCDD-4E17-A6D6-EC228746A3AC}" destId="{E396D1DD-F074-431B-A2E6-9E9438C24A76}" srcOrd="3" destOrd="0" presId="urn:microsoft.com/office/officeart/2009/layout/CircleArrowProcess"/>
    <dgm:cxn modelId="{AE38E6F3-77C0-4193-A886-3EDA2D3BA953}" type="presParOf" srcId="{30D781B1-DCDD-4E17-A6D6-EC228746A3AC}" destId="{E0DE5E16-11A1-4ABD-A42E-39FE910A3752}" srcOrd="4" destOrd="0" presId="urn:microsoft.com/office/officeart/2009/layout/CircleArrowProcess"/>
    <dgm:cxn modelId="{FC1614E7-687A-44C0-8452-F349B3557AB7}" type="presParOf" srcId="{E0DE5E16-11A1-4ABD-A42E-39FE910A3752}" destId="{28E5C63D-DE13-49D4-AA0D-D1BC2390B9A0}" srcOrd="0" destOrd="0" presId="urn:microsoft.com/office/officeart/2009/layout/CircleArrowProcess"/>
    <dgm:cxn modelId="{841D31B1-704E-4854-9740-90A3853D7FA3}" type="presParOf" srcId="{30D781B1-DCDD-4E17-A6D6-EC228746A3AC}" destId="{BB525091-CA25-42E1-AF25-77F78DE5D871}" srcOrd="5" destOrd="0" presId="urn:microsoft.com/office/officeart/2009/layout/CircleArrowProcess"/>
    <dgm:cxn modelId="{186D5CF6-8934-499A-B289-CB84B050EFF9}" type="presParOf" srcId="{30D781B1-DCDD-4E17-A6D6-EC228746A3AC}" destId="{06E45C5C-483D-42B2-AEC6-67091E7D8FBA}" srcOrd="6" destOrd="0" presId="urn:microsoft.com/office/officeart/2009/layout/CircleArrowProcess"/>
    <dgm:cxn modelId="{504D7CE5-9247-4980-B3AE-82F8EAE1C5D4}" type="presParOf" srcId="{06E45C5C-483D-42B2-AEC6-67091E7D8FBA}" destId="{5F14F6B6-64C3-49DA-9DBB-55DA79F51355}" srcOrd="0" destOrd="0" presId="urn:microsoft.com/office/officeart/2009/layout/CircleArrowProcess"/>
    <dgm:cxn modelId="{B4BD7B5F-D18E-42F9-9635-5360B2C4AF57}" type="presParOf" srcId="{30D781B1-DCDD-4E17-A6D6-EC228746A3AC}" destId="{93AFA209-0B8A-4FAE-9C31-BD4CB79DCF70}" srcOrd="7"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A928DF6-5A50-4FB9-B26C-331C4B2C26B3}" type="doc">
      <dgm:prSet loTypeId="urn:microsoft.com/office/officeart/2009/3/layout/PhasedProcess" loCatId="process" qsTypeId="urn:microsoft.com/office/officeart/2005/8/quickstyle/simple1" qsCatId="simple" csTypeId="urn:microsoft.com/office/officeart/2005/8/colors/accent2_3" csCatId="accent2" phldr="1"/>
      <dgm:spPr/>
      <dgm:t>
        <a:bodyPr/>
        <a:lstStyle/>
        <a:p>
          <a:endParaRPr lang="en-US"/>
        </a:p>
      </dgm:t>
    </dgm:pt>
    <dgm:pt modelId="{11A0A496-FC4D-45E6-B9E0-06C6C1C54887}">
      <dgm:prSet phldrT="[Text]"/>
      <dgm:spPr/>
      <dgm:t>
        <a:bodyPr/>
        <a:lstStyle/>
        <a:p>
          <a:r>
            <a:rPr lang="en-US" dirty="0" smtClean="0"/>
            <a:t>Strategic Plan Development</a:t>
          </a:r>
          <a:endParaRPr lang="en-US" dirty="0"/>
        </a:p>
      </dgm:t>
    </dgm:pt>
    <dgm:pt modelId="{FA73AA0F-3C07-4893-B32F-0F8E28116731}" type="parTrans" cxnId="{16F20B9E-C890-4E61-8B07-A2E210668987}">
      <dgm:prSet/>
      <dgm:spPr/>
      <dgm:t>
        <a:bodyPr/>
        <a:lstStyle/>
        <a:p>
          <a:endParaRPr lang="en-US"/>
        </a:p>
      </dgm:t>
    </dgm:pt>
    <dgm:pt modelId="{8F060C9F-0B1E-42E2-B0E9-E801AC4E4B08}" type="sibTrans" cxnId="{16F20B9E-C890-4E61-8B07-A2E210668987}">
      <dgm:prSet/>
      <dgm:spPr/>
      <dgm:t>
        <a:bodyPr/>
        <a:lstStyle/>
        <a:p>
          <a:endParaRPr lang="en-US"/>
        </a:p>
      </dgm:t>
    </dgm:pt>
    <dgm:pt modelId="{83C3B98E-5D89-4F38-9BE8-B2B29FFEE53C}">
      <dgm:prSet phldrT="[Text]" custT="1"/>
      <dgm:spPr/>
      <dgm:t>
        <a:bodyPr/>
        <a:lstStyle/>
        <a:p>
          <a:r>
            <a:rPr lang="en-US" sz="1200" b="1" dirty="0" smtClean="0"/>
            <a:t>LIBC</a:t>
          </a:r>
          <a:endParaRPr lang="en-US" sz="1200" b="1" dirty="0"/>
        </a:p>
      </dgm:t>
    </dgm:pt>
    <dgm:pt modelId="{8A4D896C-FDFE-4F18-BFE0-36B286CFD237}" type="parTrans" cxnId="{C4A56B58-E89A-4314-9563-21139CA45DC2}">
      <dgm:prSet/>
      <dgm:spPr/>
      <dgm:t>
        <a:bodyPr/>
        <a:lstStyle/>
        <a:p>
          <a:endParaRPr lang="en-US"/>
        </a:p>
      </dgm:t>
    </dgm:pt>
    <dgm:pt modelId="{7A455ECB-A23F-41C0-B137-EC55B0B2B978}" type="sibTrans" cxnId="{C4A56B58-E89A-4314-9563-21139CA45DC2}">
      <dgm:prSet/>
      <dgm:spPr/>
      <dgm:t>
        <a:bodyPr/>
        <a:lstStyle/>
        <a:p>
          <a:endParaRPr lang="en-US"/>
        </a:p>
      </dgm:t>
    </dgm:pt>
    <dgm:pt modelId="{619221BD-8974-4625-816C-2C3541D2FA50}">
      <dgm:prSet phldrT="[Text]" custT="1"/>
      <dgm:spPr/>
      <dgm:t>
        <a:bodyPr/>
        <a:lstStyle/>
        <a:p>
          <a:r>
            <a:rPr lang="en-US" sz="1050" dirty="0" smtClean="0"/>
            <a:t>Lummi Nation Health Commission</a:t>
          </a:r>
          <a:endParaRPr lang="en-US" sz="1050" dirty="0"/>
        </a:p>
      </dgm:t>
    </dgm:pt>
    <dgm:pt modelId="{BA2FACBF-991F-4563-951D-0C516B6B5C31}" type="parTrans" cxnId="{71992AEB-EBF2-4F0B-BB78-0512A03E1426}">
      <dgm:prSet/>
      <dgm:spPr/>
      <dgm:t>
        <a:bodyPr/>
        <a:lstStyle/>
        <a:p>
          <a:endParaRPr lang="en-US"/>
        </a:p>
      </dgm:t>
    </dgm:pt>
    <dgm:pt modelId="{919FB551-1CB7-4AC3-8FD1-B13D189EF4F9}" type="sibTrans" cxnId="{71992AEB-EBF2-4F0B-BB78-0512A03E1426}">
      <dgm:prSet/>
      <dgm:spPr/>
      <dgm:t>
        <a:bodyPr/>
        <a:lstStyle/>
        <a:p>
          <a:endParaRPr lang="en-US"/>
        </a:p>
      </dgm:t>
    </dgm:pt>
    <dgm:pt modelId="{272B412D-2B77-4EB0-A248-8AE699B9641B}">
      <dgm:prSet phldrT="[Text]" custT="1"/>
      <dgm:spPr/>
      <dgm:t>
        <a:bodyPr/>
        <a:lstStyle/>
        <a:p>
          <a:r>
            <a:rPr lang="en-US" sz="1050" dirty="0" smtClean="0"/>
            <a:t>Lummi Nation Health Reform Task Force</a:t>
          </a:r>
          <a:endParaRPr lang="en-US" sz="1050" dirty="0"/>
        </a:p>
      </dgm:t>
    </dgm:pt>
    <dgm:pt modelId="{6F82D90C-33C1-4104-ADC1-4BDC91E5817C}" type="parTrans" cxnId="{CD143963-E631-4414-B530-F1FF48358E0D}">
      <dgm:prSet/>
      <dgm:spPr/>
      <dgm:t>
        <a:bodyPr/>
        <a:lstStyle/>
        <a:p>
          <a:endParaRPr lang="en-US"/>
        </a:p>
      </dgm:t>
    </dgm:pt>
    <dgm:pt modelId="{7C09017C-C034-4672-9343-4C77FD21939B}" type="sibTrans" cxnId="{CD143963-E631-4414-B530-F1FF48358E0D}">
      <dgm:prSet/>
      <dgm:spPr/>
      <dgm:t>
        <a:bodyPr/>
        <a:lstStyle/>
        <a:p>
          <a:endParaRPr lang="en-US"/>
        </a:p>
      </dgm:t>
    </dgm:pt>
    <dgm:pt modelId="{7DD59584-9537-4884-B329-837FAB4D275B}">
      <dgm:prSet phldrT="[Text]"/>
      <dgm:spPr/>
      <dgm:t>
        <a:bodyPr/>
        <a:lstStyle/>
        <a:p>
          <a:r>
            <a:rPr lang="en-US" dirty="0" smtClean="0"/>
            <a:t>Strategic Plan Completion</a:t>
          </a:r>
          <a:endParaRPr lang="en-US" dirty="0"/>
        </a:p>
      </dgm:t>
    </dgm:pt>
    <dgm:pt modelId="{B9E583AF-E962-4F79-A7E5-1702253354D4}" type="parTrans" cxnId="{1BC91573-6F92-46FE-853B-A8129F32C991}">
      <dgm:prSet/>
      <dgm:spPr/>
      <dgm:t>
        <a:bodyPr/>
        <a:lstStyle/>
        <a:p>
          <a:endParaRPr lang="en-US"/>
        </a:p>
      </dgm:t>
    </dgm:pt>
    <dgm:pt modelId="{D32B6A7D-73F5-4CCC-8F6B-DBC5F95F2ADF}" type="sibTrans" cxnId="{1BC91573-6F92-46FE-853B-A8129F32C991}">
      <dgm:prSet/>
      <dgm:spPr/>
      <dgm:t>
        <a:bodyPr/>
        <a:lstStyle/>
        <a:p>
          <a:endParaRPr lang="en-US"/>
        </a:p>
      </dgm:t>
    </dgm:pt>
    <dgm:pt modelId="{8E0EDFA4-41E6-4478-A173-3B0EB433B169}">
      <dgm:prSet phldrT="[Text]"/>
      <dgm:spPr/>
      <dgm:t>
        <a:bodyPr/>
        <a:lstStyle/>
        <a:p>
          <a:r>
            <a:rPr lang="en-US" dirty="0" smtClean="0"/>
            <a:t>Lummi Nation Health Services &amp; Care Needs</a:t>
          </a:r>
          <a:endParaRPr lang="en-US" dirty="0"/>
        </a:p>
      </dgm:t>
    </dgm:pt>
    <dgm:pt modelId="{3837E004-354F-4AF9-BCC7-F1824080944E}" type="parTrans" cxnId="{810BA21F-660F-4BF1-8B4C-430725FD36D8}">
      <dgm:prSet/>
      <dgm:spPr/>
      <dgm:t>
        <a:bodyPr/>
        <a:lstStyle/>
        <a:p>
          <a:endParaRPr lang="en-US"/>
        </a:p>
      </dgm:t>
    </dgm:pt>
    <dgm:pt modelId="{88F2FD61-3415-4E01-B93C-505A7A623929}" type="sibTrans" cxnId="{810BA21F-660F-4BF1-8B4C-430725FD36D8}">
      <dgm:prSet/>
      <dgm:spPr/>
      <dgm:t>
        <a:bodyPr/>
        <a:lstStyle/>
        <a:p>
          <a:endParaRPr lang="en-US"/>
        </a:p>
      </dgm:t>
    </dgm:pt>
    <dgm:pt modelId="{A6D785B0-2AC6-49E8-92BD-17A5506E8CE0}">
      <dgm:prSet phldrT="[Text]"/>
      <dgm:spPr/>
      <dgm:t>
        <a:bodyPr/>
        <a:lstStyle/>
        <a:p>
          <a:r>
            <a:rPr lang="en-US" dirty="0" smtClean="0"/>
            <a:t>Lummi Nation Health Care Resources</a:t>
          </a:r>
          <a:endParaRPr lang="en-US" dirty="0"/>
        </a:p>
      </dgm:t>
    </dgm:pt>
    <dgm:pt modelId="{AB024EE9-1C31-490A-9FCE-691EA77EF85B}" type="parTrans" cxnId="{166C39DB-2E8D-4808-8AD7-36F27CCD7539}">
      <dgm:prSet/>
      <dgm:spPr/>
      <dgm:t>
        <a:bodyPr/>
        <a:lstStyle/>
        <a:p>
          <a:endParaRPr lang="en-US"/>
        </a:p>
      </dgm:t>
    </dgm:pt>
    <dgm:pt modelId="{0EEE5751-4C8A-4418-87D1-1390BF990CC4}" type="sibTrans" cxnId="{166C39DB-2E8D-4808-8AD7-36F27CCD7539}">
      <dgm:prSet/>
      <dgm:spPr/>
      <dgm:t>
        <a:bodyPr/>
        <a:lstStyle/>
        <a:p>
          <a:endParaRPr lang="en-US"/>
        </a:p>
      </dgm:t>
    </dgm:pt>
    <dgm:pt modelId="{452BBD9C-62BA-4FA7-B17B-8B235DC7688B}">
      <dgm:prSet phldrT="[Text]"/>
      <dgm:spPr/>
      <dgm:t>
        <a:bodyPr/>
        <a:lstStyle/>
        <a:p>
          <a:r>
            <a:rPr lang="en-US" dirty="0" smtClean="0"/>
            <a:t>Strategic Plan Implementation</a:t>
          </a:r>
          <a:endParaRPr lang="en-US" dirty="0"/>
        </a:p>
      </dgm:t>
    </dgm:pt>
    <dgm:pt modelId="{0C8F191F-D6CF-4DFD-9F6B-FCE470CBDBEE}" type="parTrans" cxnId="{11EA067F-839C-4F89-A90D-F14ACC228046}">
      <dgm:prSet/>
      <dgm:spPr/>
      <dgm:t>
        <a:bodyPr/>
        <a:lstStyle/>
        <a:p>
          <a:endParaRPr lang="en-US"/>
        </a:p>
      </dgm:t>
    </dgm:pt>
    <dgm:pt modelId="{221447E5-B696-45FC-873C-AB12C1412E46}" type="sibTrans" cxnId="{11EA067F-839C-4F89-A90D-F14ACC228046}">
      <dgm:prSet/>
      <dgm:spPr/>
      <dgm:t>
        <a:bodyPr/>
        <a:lstStyle/>
        <a:p>
          <a:endParaRPr lang="en-US"/>
        </a:p>
      </dgm:t>
    </dgm:pt>
    <dgm:pt modelId="{07E581FA-A3C0-4873-9181-4D4E99325C8A}">
      <dgm:prSet phldrT="[Text]"/>
      <dgm:spPr/>
      <dgm:t>
        <a:bodyPr/>
        <a:lstStyle/>
        <a:p>
          <a:r>
            <a:rPr lang="en-US" dirty="0" smtClean="0"/>
            <a:t>Lummi Nation Comprehensive Health Care System</a:t>
          </a:r>
          <a:endParaRPr lang="en-US" dirty="0"/>
        </a:p>
      </dgm:t>
    </dgm:pt>
    <dgm:pt modelId="{2C5ED77D-BCEC-42FA-A819-7ADD0AA0F530}" type="parTrans" cxnId="{07EE072D-8913-4895-84EA-F875C69A8B4B}">
      <dgm:prSet/>
      <dgm:spPr/>
      <dgm:t>
        <a:bodyPr/>
        <a:lstStyle/>
        <a:p>
          <a:endParaRPr lang="en-US"/>
        </a:p>
      </dgm:t>
    </dgm:pt>
    <dgm:pt modelId="{A9A6ED31-0B6E-41FA-977B-811267341010}" type="sibTrans" cxnId="{07EE072D-8913-4895-84EA-F875C69A8B4B}">
      <dgm:prSet/>
      <dgm:spPr/>
      <dgm:t>
        <a:bodyPr/>
        <a:lstStyle/>
        <a:p>
          <a:endParaRPr lang="en-US"/>
        </a:p>
      </dgm:t>
    </dgm:pt>
    <dgm:pt modelId="{DA7A44FC-7338-4E67-B5B9-3AD38E122BD6}" type="pres">
      <dgm:prSet presAssocID="{0A928DF6-5A50-4FB9-B26C-331C4B2C26B3}" presName="Name0" presStyleCnt="0">
        <dgm:presLayoutVars>
          <dgm:chMax val="3"/>
          <dgm:chPref val="3"/>
          <dgm:bulletEnabled val="1"/>
          <dgm:dir/>
          <dgm:animLvl val="lvl"/>
        </dgm:presLayoutVars>
      </dgm:prSet>
      <dgm:spPr/>
      <dgm:t>
        <a:bodyPr/>
        <a:lstStyle/>
        <a:p>
          <a:endParaRPr lang="en-US"/>
        </a:p>
      </dgm:t>
    </dgm:pt>
    <dgm:pt modelId="{3BCE2435-06B5-47AE-81F6-CE4FA1BAA466}" type="pres">
      <dgm:prSet presAssocID="{0A928DF6-5A50-4FB9-B26C-331C4B2C26B3}" presName="arc1" presStyleLbl="node1" presStyleIdx="0" presStyleCnt="4"/>
      <dgm:spPr/>
    </dgm:pt>
    <dgm:pt modelId="{830D0B1F-F8F4-4FB2-A4D8-6A5042EA9F25}" type="pres">
      <dgm:prSet presAssocID="{0A928DF6-5A50-4FB9-B26C-331C4B2C26B3}" presName="arc3" presStyleLbl="node1" presStyleIdx="1" presStyleCnt="4"/>
      <dgm:spPr/>
    </dgm:pt>
    <dgm:pt modelId="{F7B0E8BB-211B-4873-8EDB-6F6668B70276}" type="pres">
      <dgm:prSet presAssocID="{0A928DF6-5A50-4FB9-B26C-331C4B2C26B3}" presName="parentText2" presStyleLbl="revTx" presStyleIdx="0" presStyleCnt="3">
        <dgm:presLayoutVars>
          <dgm:chMax val="4"/>
          <dgm:chPref val="3"/>
          <dgm:bulletEnabled val="1"/>
        </dgm:presLayoutVars>
      </dgm:prSet>
      <dgm:spPr/>
      <dgm:t>
        <a:bodyPr/>
        <a:lstStyle/>
        <a:p>
          <a:endParaRPr lang="en-US"/>
        </a:p>
      </dgm:t>
    </dgm:pt>
    <dgm:pt modelId="{D37203A1-EFD6-4B35-9D52-9DA0B8546726}" type="pres">
      <dgm:prSet presAssocID="{0A928DF6-5A50-4FB9-B26C-331C4B2C26B3}" presName="arc2" presStyleLbl="node1" presStyleIdx="2" presStyleCnt="4"/>
      <dgm:spPr/>
    </dgm:pt>
    <dgm:pt modelId="{C66AAA5B-B899-480E-BBFE-60FD72504714}" type="pres">
      <dgm:prSet presAssocID="{0A928DF6-5A50-4FB9-B26C-331C4B2C26B3}" presName="arc4" presStyleLbl="node1" presStyleIdx="3" presStyleCnt="4"/>
      <dgm:spPr/>
    </dgm:pt>
    <dgm:pt modelId="{1570FCEA-DC3C-4BCB-8D31-75D4C6C3DF64}" type="pres">
      <dgm:prSet presAssocID="{0A928DF6-5A50-4FB9-B26C-331C4B2C26B3}" presName="parentText3" presStyleLbl="revTx" presStyleIdx="1" presStyleCnt="3">
        <dgm:presLayoutVars>
          <dgm:chMax val="1"/>
          <dgm:chPref val="1"/>
          <dgm:bulletEnabled val="1"/>
        </dgm:presLayoutVars>
      </dgm:prSet>
      <dgm:spPr/>
      <dgm:t>
        <a:bodyPr/>
        <a:lstStyle/>
        <a:p>
          <a:endParaRPr lang="en-US"/>
        </a:p>
      </dgm:t>
    </dgm:pt>
    <dgm:pt modelId="{AD9622D1-212D-49A8-BE59-E321A8925555}" type="pres">
      <dgm:prSet presAssocID="{0A928DF6-5A50-4FB9-B26C-331C4B2C26B3}" presName="middleComposite" presStyleCnt="0"/>
      <dgm:spPr/>
    </dgm:pt>
    <dgm:pt modelId="{870402CC-5D38-4C90-B2F6-C24D9EB285A9}" type="pres">
      <dgm:prSet presAssocID="{8E0EDFA4-41E6-4478-A173-3B0EB433B169}" presName="circ1" presStyleLbl="vennNode1" presStyleIdx="0" presStyleCnt="8"/>
      <dgm:spPr/>
      <dgm:t>
        <a:bodyPr/>
        <a:lstStyle/>
        <a:p>
          <a:endParaRPr lang="en-US"/>
        </a:p>
      </dgm:t>
    </dgm:pt>
    <dgm:pt modelId="{6E338861-5401-4022-810E-3E0099E97C59}" type="pres">
      <dgm:prSet presAssocID="{8E0EDFA4-41E6-4478-A173-3B0EB433B169}" presName="circ1Tx" presStyleLbl="revTx" presStyleIdx="1" presStyleCnt="3">
        <dgm:presLayoutVars>
          <dgm:chMax val="0"/>
          <dgm:chPref val="0"/>
        </dgm:presLayoutVars>
      </dgm:prSet>
      <dgm:spPr/>
      <dgm:t>
        <a:bodyPr/>
        <a:lstStyle/>
        <a:p>
          <a:endParaRPr lang="en-US"/>
        </a:p>
      </dgm:t>
    </dgm:pt>
    <dgm:pt modelId="{2DEEA903-0BDB-454C-A3E2-39DECEC8A96B}" type="pres">
      <dgm:prSet presAssocID="{A6D785B0-2AC6-49E8-92BD-17A5506E8CE0}" presName="circ2" presStyleLbl="vennNode1" presStyleIdx="1" presStyleCnt="8"/>
      <dgm:spPr/>
      <dgm:t>
        <a:bodyPr/>
        <a:lstStyle/>
        <a:p>
          <a:endParaRPr lang="en-US"/>
        </a:p>
      </dgm:t>
    </dgm:pt>
    <dgm:pt modelId="{B50D0C5F-F142-416F-ACE6-945E76DA9A16}" type="pres">
      <dgm:prSet presAssocID="{A6D785B0-2AC6-49E8-92BD-17A5506E8CE0}" presName="circ2Tx" presStyleLbl="revTx" presStyleIdx="1" presStyleCnt="3">
        <dgm:presLayoutVars>
          <dgm:chMax val="0"/>
          <dgm:chPref val="0"/>
        </dgm:presLayoutVars>
      </dgm:prSet>
      <dgm:spPr/>
      <dgm:t>
        <a:bodyPr/>
        <a:lstStyle/>
        <a:p>
          <a:endParaRPr lang="en-US"/>
        </a:p>
      </dgm:t>
    </dgm:pt>
    <dgm:pt modelId="{72255923-F885-4D53-84CB-8155DD85E369}" type="pres">
      <dgm:prSet presAssocID="{0A928DF6-5A50-4FB9-B26C-331C4B2C26B3}" presName="leftComposite" presStyleCnt="0"/>
      <dgm:spPr/>
    </dgm:pt>
    <dgm:pt modelId="{8F2C310F-9378-4F56-9882-0A74F1230CFD}" type="pres">
      <dgm:prSet presAssocID="{83C3B98E-5D89-4F38-9BE8-B2B29FFEE53C}" presName="childText1_1" presStyleLbl="vennNode1" presStyleIdx="2" presStyleCnt="8">
        <dgm:presLayoutVars>
          <dgm:chMax val="0"/>
          <dgm:chPref val="0"/>
        </dgm:presLayoutVars>
      </dgm:prSet>
      <dgm:spPr/>
      <dgm:t>
        <a:bodyPr/>
        <a:lstStyle/>
        <a:p>
          <a:endParaRPr lang="en-US"/>
        </a:p>
      </dgm:t>
    </dgm:pt>
    <dgm:pt modelId="{A60DF2D5-0B37-4E05-B816-B35E8659A450}" type="pres">
      <dgm:prSet presAssocID="{83C3B98E-5D89-4F38-9BE8-B2B29FFEE53C}" presName="ellipse1" presStyleLbl="vennNode1" presStyleIdx="3" presStyleCnt="8"/>
      <dgm:spPr/>
    </dgm:pt>
    <dgm:pt modelId="{DAC27B6F-9827-43F5-AA81-FEF1C222E23A}" type="pres">
      <dgm:prSet presAssocID="{83C3B98E-5D89-4F38-9BE8-B2B29FFEE53C}" presName="ellipse2" presStyleLbl="vennNode1" presStyleIdx="4" presStyleCnt="8"/>
      <dgm:spPr/>
    </dgm:pt>
    <dgm:pt modelId="{C1FA8AFD-9FA4-4CCB-900C-1B072D554C97}" type="pres">
      <dgm:prSet presAssocID="{619221BD-8974-4625-816C-2C3541D2FA50}" presName="childText1_2" presStyleLbl="vennNode1" presStyleIdx="5" presStyleCnt="8" custScaleX="123512">
        <dgm:presLayoutVars>
          <dgm:chMax val="0"/>
          <dgm:chPref val="0"/>
        </dgm:presLayoutVars>
      </dgm:prSet>
      <dgm:spPr/>
      <dgm:t>
        <a:bodyPr/>
        <a:lstStyle/>
        <a:p>
          <a:endParaRPr lang="en-US"/>
        </a:p>
      </dgm:t>
    </dgm:pt>
    <dgm:pt modelId="{1A9B81D2-17FD-4731-B799-085CCB8F6B77}" type="pres">
      <dgm:prSet presAssocID="{619221BD-8974-4625-816C-2C3541D2FA50}" presName="ellipse3" presStyleLbl="vennNode1" presStyleIdx="6" presStyleCnt="8"/>
      <dgm:spPr/>
    </dgm:pt>
    <dgm:pt modelId="{C616DB6A-E932-42E5-8A57-4226C6882BB8}" type="pres">
      <dgm:prSet presAssocID="{272B412D-2B77-4EB0-A248-8AE699B9641B}" presName="childText1_3" presStyleLbl="vennNode1" presStyleIdx="7" presStyleCnt="8" custScaleX="132384">
        <dgm:presLayoutVars>
          <dgm:chMax val="0"/>
          <dgm:chPref val="0"/>
        </dgm:presLayoutVars>
      </dgm:prSet>
      <dgm:spPr/>
      <dgm:t>
        <a:bodyPr/>
        <a:lstStyle/>
        <a:p>
          <a:endParaRPr lang="en-US"/>
        </a:p>
      </dgm:t>
    </dgm:pt>
    <dgm:pt modelId="{89F1F6B7-8ACD-4F45-BE4A-1D828D7B5729}" type="pres">
      <dgm:prSet presAssocID="{0A928DF6-5A50-4FB9-B26C-331C4B2C26B3}" presName="rightChild" presStyleLbl="node2" presStyleIdx="0" presStyleCnt="1">
        <dgm:presLayoutVars>
          <dgm:chMax val="0"/>
          <dgm:chPref val="0"/>
        </dgm:presLayoutVars>
      </dgm:prSet>
      <dgm:spPr/>
      <dgm:t>
        <a:bodyPr/>
        <a:lstStyle/>
        <a:p>
          <a:endParaRPr lang="en-US"/>
        </a:p>
      </dgm:t>
    </dgm:pt>
    <dgm:pt modelId="{66C4B737-7278-4805-ADE8-4AF6A4999C66}" type="pres">
      <dgm:prSet presAssocID="{0A928DF6-5A50-4FB9-B26C-331C4B2C26B3}" presName="parentText1" presStyleLbl="revTx" presStyleIdx="2" presStyleCnt="3">
        <dgm:presLayoutVars>
          <dgm:chMax val="4"/>
          <dgm:chPref val="3"/>
          <dgm:bulletEnabled val="1"/>
        </dgm:presLayoutVars>
      </dgm:prSet>
      <dgm:spPr/>
      <dgm:t>
        <a:bodyPr/>
        <a:lstStyle/>
        <a:p>
          <a:endParaRPr lang="en-US"/>
        </a:p>
      </dgm:t>
    </dgm:pt>
  </dgm:ptLst>
  <dgm:cxnLst>
    <dgm:cxn modelId="{A7A09157-2D91-461D-9CBB-F784B0893517}" type="presOf" srcId="{619221BD-8974-4625-816C-2C3541D2FA50}" destId="{C1FA8AFD-9FA4-4CCB-900C-1B072D554C97}" srcOrd="0" destOrd="0" presId="urn:microsoft.com/office/officeart/2009/3/layout/PhasedProcess"/>
    <dgm:cxn modelId="{8E7BA800-C8D9-48AA-BAD4-80F6963F70DC}" type="presOf" srcId="{8E0EDFA4-41E6-4478-A173-3B0EB433B169}" destId="{870402CC-5D38-4C90-B2F6-C24D9EB285A9}" srcOrd="0" destOrd="0" presId="urn:microsoft.com/office/officeart/2009/3/layout/PhasedProcess"/>
    <dgm:cxn modelId="{810BA21F-660F-4BF1-8B4C-430725FD36D8}" srcId="{7DD59584-9537-4884-B329-837FAB4D275B}" destId="{8E0EDFA4-41E6-4478-A173-3B0EB433B169}" srcOrd="0" destOrd="0" parTransId="{3837E004-354F-4AF9-BCC7-F1824080944E}" sibTransId="{88F2FD61-3415-4E01-B93C-505A7A623929}"/>
    <dgm:cxn modelId="{6D15C016-4184-4875-B56F-BFBBB353F443}" type="presOf" srcId="{11A0A496-FC4D-45E6-B9E0-06C6C1C54887}" destId="{66C4B737-7278-4805-ADE8-4AF6A4999C66}" srcOrd="0" destOrd="0" presId="urn:microsoft.com/office/officeart/2009/3/layout/PhasedProcess"/>
    <dgm:cxn modelId="{11EA067F-839C-4F89-A90D-F14ACC228046}" srcId="{0A928DF6-5A50-4FB9-B26C-331C4B2C26B3}" destId="{452BBD9C-62BA-4FA7-B17B-8B235DC7688B}" srcOrd="2" destOrd="0" parTransId="{0C8F191F-D6CF-4DFD-9F6B-FCE470CBDBEE}" sibTransId="{221447E5-B696-45FC-873C-AB12C1412E46}"/>
    <dgm:cxn modelId="{CD143963-E631-4414-B530-F1FF48358E0D}" srcId="{11A0A496-FC4D-45E6-B9E0-06C6C1C54887}" destId="{272B412D-2B77-4EB0-A248-8AE699B9641B}" srcOrd="2" destOrd="0" parTransId="{6F82D90C-33C1-4104-ADC1-4BDC91E5817C}" sibTransId="{7C09017C-C034-4672-9343-4C77FD21939B}"/>
    <dgm:cxn modelId="{1BC91573-6F92-46FE-853B-A8129F32C991}" srcId="{0A928DF6-5A50-4FB9-B26C-331C4B2C26B3}" destId="{7DD59584-9537-4884-B329-837FAB4D275B}" srcOrd="1" destOrd="0" parTransId="{B9E583AF-E962-4F79-A7E5-1702253354D4}" sibTransId="{D32B6A7D-73F5-4CCC-8F6B-DBC5F95F2ADF}"/>
    <dgm:cxn modelId="{166C39DB-2E8D-4808-8AD7-36F27CCD7539}" srcId="{7DD59584-9537-4884-B329-837FAB4D275B}" destId="{A6D785B0-2AC6-49E8-92BD-17A5506E8CE0}" srcOrd="1" destOrd="0" parTransId="{AB024EE9-1C31-490A-9FCE-691EA77EF85B}" sibTransId="{0EEE5751-4C8A-4418-87D1-1390BF990CC4}"/>
    <dgm:cxn modelId="{ECA47698-071E-4CF7-9631-9C98F521C1F5}" type="presOf" srcId="{0A928DF6-5A50-4FB9-B26C-331C4B2C26B3}" destId="{DA7A44FC-7338-4E67-B5B9-3AD38E122BD6}" srcOrd="0" destOrd="0" presId="urn:microsoft.com/office/officeart/2009/3/layout/PhasedProcess"/>
    <dgm:cxn modelId="{5AFCA6EC-A37D-4854-8734-718067143726}" type="presOf" srcId="{7DD59584-9537-4884-B329-837FAB4D275B}" destId="{F7B0E8BB-211B-4873-8EDB-6F6668B70276}" srcOrd="0" destOrd="0" presId="urn:microsoft.com/office/officeart/2009/3/layout/PhasedProcess"/>
    <dgm:cxn modelId="{07EE072D-8913-4895-84EA-F875C69A8B4B}" srcId="{452BBD9C-62BA-4FA7-B17B-8B235DC7688B}" destId="{07E581FA-A3C0-4873-9181-4D4E99325C8A}" srcOrd="0" destOrd="0" parTransId="{2C5ED77D-BCEC-42FA-A819-7ADD0AA0F530}" sibTransId="{A9A6ED31-0B6E-41FA-977B-811267341010}"/>
    <dgm:cxn modelId="{C3AD2391-2942-4A49-862B-E14374205EDD}" type="presOf" srcId="{07E581FA-A3C0-4873-9181-4D4E99325C8A}" destId="{89F1F6B7-8ACD-4F45-BE4A-1D828D7B5729}" srcOrd="0" destOrd="0" presId="urn:microsoft.com/office/officeart/2009/3/layout/PhasedProcess"/>
    <dgm:cxn modelId="{16F20B9E-C890-4E61-8B07-A2E210668987}" srcId="{0A928DF6-5A50-4FB9-B26C-331C4B2C26B3}" destId="{11A0A496-FC4D-45E6-B9E0-06C6C1C54887}" srcOrd="0" destOrd="0" parTransId="{FA73AA0F-3C07-4893-B32F-0F8E28116731}" sibTransId="{8F060C9F-0B1E-42E2-B0E9-E801AC4E4B08}"/>
    <dgm:cxn modelId="{08ED16DA-BB64-42D1-BC28-EFF59FE03AE8}" type="presOf" srcId="{452BBD9C-62BA-4FA7-B17B-8B235DC7688B}" destId="{1570FCEA-DC3C-4BCB-8D31-75D4C6C3DF64}" srcOrd="0" destOrd="0" presId="urn:microsoft.com/office/officeart/2009/3/layout/PhasedProcess"/>
    <dgm:cxn modelId="{71992AEB-EBF2-4F0B-BB78-0512A03E1426}" srcId="{11A0A496-FC4D-45E6-B9E0-06C6C1C54887}" destId="{619221BD-8974-4625-816C-2C3541D2FA50}" srcOrd="1" destOrd="0" parTransId="{BA2FACBF-991F-4563-951D-0C516B6B5C31}" sibTransId="{919FB551-1CB7-4AC3-8FD1-B13D189EF4F9}"/>
    <dgm:cxn modelId="{EC524534-CAEF-4136-B8A8-3620D9744722}" type="presOf" srcId="{83C3B98E-5D89-4F38-9BE8-B2B29FFEE53C}" destId="{8F2C310F-9378-4F56-9882-0A74F1230CFD}" srcOrd="0" destOrd="0" presId="urn:microsoft.com/office/officeart/2009/3/layout/PhasedProcess"/>
    <dgm:cxn modelId="{71BAA939-0E4C-416D-8BE1-139CF934B737}" type="presOf" srcId="{A6D785B0-2AC6-49E8-92BD-17A5506E8CE0}" destId="{2DEEA903-0BDB-454C-A3E2-39DECEC8A96B}" srcOrd="0" destOrd="0" presId="urn:microsoft.com/office/officeart/2009/3/layout/PhasedProcess"/>
    <dgm:cxn modelId="{465E9F6F-E2A5-444E-BE7B-34A31A809933}" type="presOf" srcId="{A6D785B0-2AC6-49E8-92BD-17A5506E8CE0}" destId="{B50D0C5F-F142-416F-ACE6-945E76DA9A16}" srcOrd="1" destOrd="0" presId="urn:microsoft.com/office/officeart/2009/3/layout/PhasedProcess"/>
    <dgm:cxn modelId="{A2F695DB-372C-417A-94A5-9C5ED90B22FB}" type="presOf" srcId="{272B412D-2B77-4EB0-A248-8AE699B9641B}" destId="{C616DB6A-E932-42E5-8A57-4226C6882BB8}" srcOrd="0" destOrd="0" presId="urn:microsoft.com/office/officeart/2009/3/layout/PhasedProcess"/>
    <dgm:cxn modelId="{7720267B-E400-439F-B9DB-8A16B87020F2}" type="presOf" srcId="{8E0EDFA4-41E6-4478-A173-3B0EB433B169}" destId="{6E338861-5401-4022-810E-3E0099E97C59}" srcOrd="1" destOrd="0" presId="urn:microsoft.com/office/officeart/2009/3/layout/PhasedProcess"/>
    <dgm:cxn modelId="{C4A56B58-E89A-4314-9563-21139CA45DC2}" srcId="{11A0A496-FC4D-45E6-B9E0-06C6C1C54887}" destId="{83C3B98E-5D89-4F38-9BE8-B2B29FFEE53C}" srcOrd="0" destOrd="0" parTransId="{8A4D896C-FDFE-4F18-BFE0-36B286CFD237}" sibTransId="{7A455ECB-A23F-41C0-B137-EC55B0B2B978}"/>
    <dgm:cxn modelId="{9134191D-3843-443B-9CEE-EBD0ED5CF835}" type="presParOf" srcId="{DA7A44FC-7338-4E67-B5B9-3AD38E122BD6}" destId="{3BCE2435-06B5-47AE-81F6-CE4FA1BAA466}" srcOrd="0" destOrd="0" presId="urn:microsoft.com/office/officeart/2009/3/layout/PhasedProcess"/>
    <dgm:cxn modelId="{470EAD6F-A0CA-4010-80D6-C09F331D04DF}" type="presParOf" srcId="{DA7A44FC-7338-4E67-B5B9-3AD38E122BD6}" destId="{830D0B1F-F8F4-4FB2-A4D8-6A5042EA9F25}" srcOrd="1" destOrd="0" presId="urn:microsoft.com/office/officeart/2009/3/layout/PhasedProcess"/>
    <dgm:cxn modelId="{23CB5FA4-FD8B-4F9F-BB81-63AC84C8DD79}" type="presParOf" srcId="{DA7A44FC-7338-4E67-B5B9-3AD38E122BD6}" destId="{F7B0E8BB-211B-4873-8EDB-6F6668B70276}" srcOrd="2" destOrd="0" presId="urn:microsoft.com/office/officeart/2009/3/layout/PhasedProcess"/>
    <dgm:cxn modelId="{A7EB9CBB-D9B4-4927-AA40-18A54685AB87}" type="presParOf" srcId="{DA7A44FC-7338-4E67-B5B9-3AD38E122BD6}" destId="{D37203A1-EFD6-4B35-9D52-9DA0B8546726}" srcOrd="3" destOrd="0" presId="urn:microsoft.com/office/officeart/2009/3/layout/PhasedProcess"/>
    <dgm:cxn modelId="{C40B2E78-CCFA-4147-97B7-847C1D2CB485}" type="presParOf" srcId="{DA7A44FC-7338-4E67-B5B9-3AD38E122BD6}" destId="{C66AAA5B-B899-480E-BBFE-60FD72504714}" srcOrd="4" destOrd="0" presId="urn:microsoft.com/office/officeart/2009/3/layout/PhasedProcess"/>
    <dgm:cxn modelId="{F3646B01-0140-4948-B2C8-D252212D8F77}" type="presParOf" srcId="{DA7A44FC-7338-4E67-B5B9-3AD38E122BD6}" destId="{1570FCEA-DC3C-4BCB-8D31-75D4C6C3DF64}" srcOrd="5" destOrd="0" presId="urn:microsoft.com/office/officeart/2009/3/layout/PhasedProcess"/>
    <dgm:cxn modelId="{F1F7D3F3-AB0B-4B5F-B7D7-21752D6F9FEB}" type="presParOf" srcId="{DA7A44FC-7338-4E67-B5B9-3AD38E122BD6}" destId="{AD9622D1-212D-49A8-BE59-E321A8925555}" srcOrd="6" destOrd="0" presId="urn:microsoft.com/office/officeart/2009/3/layout/PhasedProcess"/>
    <dgm:cxn modelId="{F78013E8-1717-41A1-A6AF-19A5B3ED5650}" type="presParOf" srcId="{AD9622D1-212D-49A8-BE59-E321A8925555}" destId="{870402CC-5D38-4C90-B2F6-C24D9EB285A9}" srcOrd="0" destOrd="0" presId="urn:microsoft.com/office/officeart/2009/3/layout/PhasedProcess"/>
    <dgm:cxn modelId="{20587572-FA56-47B3-B43A-0552EB1C2DAD}" type="presParOf" srcId="{AD9622D1-212D-49A8-BE59-E321A8925555}" destId="{6E338861-5401-4022-810E-3E0099E97C59}" srcOrd="1" destOrd="0" presId="urn:microsoft.com/office/officeart/2009/3/layout/PhasedProcess"/>
    <dgm:cxn modelId="{29CE6B9C-CD28-4192-85F4-DBB7A5B087CD}" type="presParOf" srcId="{AD9622D1-212D-49A8-BE59-E321A8925555}" destId="{2DEEA903-0BDB-454C-A3E2-39DECEC8A96B}" srcOrd="2" destOrd="0" presId="urn:microsoft.com/office/officeart/2009/3/layout/PhasedProcess"/>
    <dgm:cxn modelId="{E6958A92-59D0-4197-91B3-2A5651F1FCC1}" type="presParOf" srcId="{AD9622D1-212D-49A8-BE59-E321A8925555}" destId="{B50D0C5F-F142-416F-ACE6-945E76DA9A16}" srcOrd="3" destOrd="0" presId="urn:microsoft.com/office/officeart/2009/3/layout/PhasedProcess"/>
    <dgm:cxn modelId="{E105D452-BB26-4D46-B1F3-63B3874F6BFF}" type="presParOf" srcId="{DA7A44FC-7338-4E67-B5B9-3AD38E122BD6}" destId="{72255923-F885-4D53-84CB-8155DD85E369}" srcOrd="7" destOrd="0" presId="urn:microsoft.com/office/officeart/2009/3/layout/PhasedProcess"/>
    <dgm:cxn modelId="{BCC37C94-C5A4-42A7-8DC2-88F9C4CEC4DF}" type="presParOf" srcId="{72255923-F885-4D53-84CB-8155DD85E369}" destId="{8F2C310F-9378-4F56-9882-0A74F1230CFD}" srcOrd="0" destOrd="0" presId="urn:microsoft.com/office/officeart/2009/3/layout/PhasedProcess"/>
    <dgm:cxn modelId="{89FB99D7-6139-4FA4-AC14-780647DDAD45}" type="presParOf" srcId="{72255923-F885-4D53-84CB-8155DD85E369}" destId="{A60DF2D5-0B37-4E05-B816-B35E8659A450}" srcOrd="1" destOrd="0" presId="urn:microsoft.com/office/officeart/2009/3/layout/PhasedProcess"/>
    <dgm:cxn modelId="{F26A8B33-AF58-46DE-81AB-721E3AC1C698}" type="presParOf" srcId="{72255923-F885-4D53-84CB-8155DD85E369}" destId="{DAC27B6F-9827-43F5-AA81-FEF1C222E23A}" srcOrd="2" destOrd="0" presId="urn:microsoft.com/office/officeart/2009/3/layout/PhasedProcess"/>
    <dgm:cxn modelId="{592DEE61-28EE-471A-82F8-5DDF3E268FE5}" type="presParOf" srcId="{72255923-F885-4D53-84CB-8155DD85E369}" destId="{C1FA8AFD-9FA4-4CCB-900C-1B072D554C97}" srcOrd="3" destOrd="0" presId="urn:microsoft.com/office/officeart/2009/3/layout/PhasedProcess"/>
    <dgm:cxn modelId="{0B80ED31-A375-4BB8-A84C-F9FB7D699F49}" type="presParOf" srcId="{72255923-F885-4D53-84CB-8155DD85E369}" destId="{1A9B81D2-17FD-4731-B799-085CCB8F6B77}" srcOrd="4" destOrd="0" presId="urn:microsoft.com/office/officeart/2009/3/layout/PhasedProcess"/>
    <dgm:cxn modelId="{FEBA302B-58BD-41FC-839D-8C38AB4E23BE}" type="presParOf" srcId="{72255923-F885-4D53-84CB-8155DD85E369}" destId="{C616DB6A-E932-42E5-8A57-4226C6882BB8}" srcOrd="5" destOrd="0" presId="urn:microsoft.com/office/officeart/2009/3/layout/PhasedProcess"/>
    <dgm:cxn modelId="{621EF58F-A356-47D1-8DD6-BA8CC4327B90}" type="presParOf" srcId="{DA7A44FC-7338-4E67-B5B9-3AD38E122BD6}" destId="{89F1F6B7-8ACD-4F45-BE4A-1D828D7B5729}" srcOrd="8" destOrd="0" presId="urn:microsoft.com/office/officeart/2009/3/layout/PhasedProcess"/>
    <dgm:cxn modelId="{B80FF523-CD24-4B79-98FA-F10C1541B4DE}" type="presParOf" srcId="{DA7A44FC-7338-4E67-B5B9-3AD38E122BD6}" destId="{66C4B737-7278-4805-ADE8-4AF6A4999C66}" srcOrd="9" destOrd="0" presId="urn:microsoft.com/office/officeart/2009/3/layout/Phased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0503FC-BD20-45FB-B142-4A26D55974C8}">
      <dsp:nvSpPr>
        <dsp:cNvPr id="0" name=""/>
        <dsp:cNvSpPr/>
      </dsp:nvSpPr>
      <dsp:spPr>
        <a:xfrm>
          <a:off x="7989622" y="2387257"/>
          <a:ext cx="235958" cy="235955"/>
        </a:xfrm>
        <a:prstGeom prst="ellips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1143A9-76CD-4CBD-A851-0856E6F8EB74}">
      <dsp:nvSpPr>
        <dsp:cNvPr id="0" name=""/>
        <dsp:cNvSpPr/>
      </dsp:nvSpPr>
      <dsp:spPr>
        <a:xfrm>
          <a:off x="7557168" y="2387257"/>
          <a:ext cx="235958" cy="235955"/>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18DAD8-E125-43AD-BC9C-01E33D2D61F0}">
      <dsp:nvSpPr>
        <dsp:cNvPr id="0" name=""/>
        <dsp:cNvSpPr/>
      </dsp:nvSpPr>
      <dsp:spPr>
        <a:xfrm>
          <a:off x="7124714" y="2387257"/>
          <a:ext cx="235958" cy="235955"/>
        </a:xfrm>
        <a:prstGeom prst="ellips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0B2FD7-C3DB-4AA1-8EC1-B3A469C6A4D0}">
      <dsp:nvSpPr>
        <dsp:cNvPr id="0" name=""/>
        <dsp:cNvSpPr/>
      </dsp:nvSpPr>
      <dsp:spPr>
        <a:xfrm>
          <a:off x="6693082" y="2387257"/>
          <a:ext cx="235958" cy="235955"/>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A4CDF9-F37F-4D9B-B35C-BF947FA005C4}">
      <dsp:nvSpPr>
        <dsp:cNvPr id="0" name=""/>
        <dsp:cNvSpPr/>
      </dsp:nvSpPr>
      <dsp:spPr>
        <a:xfrm>
          <a:off x="6260628" y="2387257"/>
          <a:ext cx="235958" cy="235955"/>
        </a:xfrm>
        <a:prstGeom prst="ellipse">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65797F-9431-43DE-B039-7AE54F7EE9EE}">
      <dsp:nvSpPr>
        <dsp:cNvPr id="0" name=""/>
        <dsp:cNvSpPr/>
      </dsp:nvSpPr>
      <dsp:spPr>
        <a:xfrm>
          <a:off x="5592214" y="2269279"/>
          <a:ext cx="471917" cy="472298"/>
        </a:xfrm>
        <a:prstGeom prst="ellips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630CBE-6BED-4156-8BAE-10F17A1D440C}">
      <dsp:nvSpPr>
        <dsp:cNvPr id="0" name=""/>
        <dsp:cNvSpPr/>
      </dsp:nvSpPr>
      <dsp:spPr>
        <a:xfrm>
          <a:off x="7604853" y="1899823"/>
          <a:ext cx="235958" cy="235955"/>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AD0F5A-F59B-4433-B4E6-431F172AED71}">
      <dsp:nvSpPr>
        <dsp:cNvPr id="0" name=""/>
        <dsp:cNvSpPr/>
      </dsp:nvSpPr>
      <dsp:spPr>
        <a:xfrm>
          <a:off x="7604853" y="2878184"/>
          <a:ext cx="235958" cy="235955"/>
        </a:xfrm>
        <a:prstGeom prst="ellips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F1BBFB-C854-41B8-8E12-16B7E404861D}">
      <dsp:nvSpPr>
        <dsp:cNvPr id="0" name=""/>
        <dsp:cNvSpPr/>
      </dsp:nvSpPr>
      <dsp:spPr>
        <a:xfrm>
          <a:off x="7815325" y="2111717"/>
          <a:ext cx="235958" cy="235955"/>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6D6F6F-E3E3-46E2-864B-C8B09D05A864}">
      <dsp:nvSpPr>
        <dsp:cNvPr id="0" name=""/>
        <dsp:cNvSpPr/>
      </dsp:nvSpPr>
      <dsp:spPr>
        <a:xfrm>
          <a:off x="7829302" y="2667454"/>
          <a:ext cx="235958" cy="235955"/>
        </a:xfrm>
        <a:prstGeom prst="ellipse">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2C6775-B99F-4CF5-A5B2-F07B857E8EA4}">
      <dsp:nvSpPr>
        <dsp:cNvPr id="0" name=""/>
        <dsp:cNvSpPr/>
      </dsp:nvSpPr>
      <dsp:spPr>
        <a:xfrm>
          <a:off x="3007355" y="1310712"/>
          <a:ext cx="2389186" cy="2389434"/>
        </a:xfrm>
        <a:prstGeom prst="ellips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Lummi Nation Health Care System</a:t>
          </a:r>
          <a:endParaRPr lang="en-US" sz="1200" kern="1200" dirty="0"/>
        </a:p>
      </dsp:txBody>
      <dsp:txXfrm>
        <a:off x="3357243" y="1660637"/>
        <a:ext cx="1689410" cy="1689584"/>
      </dsp:txXfrm>
    </dsp:sp>
    <dsp:sp modelId="{EE018AEB-D633-486C-9180-98E530BB6E45}">
      <dsp:nvSpPr>
        <dsp:cNvPr id="0" name=""/>
        <dsp:cNvSpPr/>
      </dsp:nvSpPr>
      <dsp:spPr>
        <a:xfrm>
          <a:off x="2828947" y="1106579"/>
          <a:ext cx="471917" cy="472298"/>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CC661C-D619-4D9A-9F9E-C08109B1FA0A}">
      <dsp:nvSpPr>
        <dsp:cNvPr id="0" name=""/>
        <dsp:cNvSpPr/>
      </dsp:nvSpPr>
      <dsp:spPr>
        <a:xfrm>
          <a:off x="2526393" y="857429"/>
          <a:ext cx="235958" cy="235955"/>
        </a:xfrm>
        <a:prstGeom prst="ellips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6341D1-4236-4AF4-BFE2-8B451086CF18}">
      <dsp:nvSpPr>
        <dsp:cNvPr id="0" name=""/>
        <dsp:cNvSpPr/>
      </dsp:nvSpPr>
      <dsp:spPr>
        <a:xfrm>
          <a:off x="2022412" y="857429"/>
          <a:ext cx="235958" cy="235955"/>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D467FC-AED2-48B2-A159-E0CE1FAFA809}">
      <dsp:nvSpPr>
        <dsp:cNvPr id="0" name=""/>
        <dsp:cNvSpPr/>
      </dsp:nvSpPr>
      <dsp:spPr>
        <a:xfrm>
          <a:off x="1518430" y="857429"/>
          <a:ext cx="235958" cy="235955"/>
        </a:xfrm>
        <a:prstGeom prst="ellipse">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868259-5878-4983-BE50-6A92CF63D013}">
      <dsp:nvSpPr>
        <dsp:cNvPr id="0" name=""/>
        <dsp:cNvSpPr/>
      </dsp:nvSpPr>
      <dsp:spPr>
        <a:xfrm>
          <a:off x="1014448" y="857429"/>
          <a:ext cx="235958" cy="235955"/>
        </a:xfrm>
        <a:prstGeom prst="ellips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6539A3-C488-4050-808F-3AEFE60B8920}">
      <dsp:nvSpPr>
        <dsp:cNvPr id="0" name=""/>
        <dsp:cNvSpPr/>
      </dsp:nvSpPr>
      <dsp:spPr>
        <a:xfrm>
          <a:off x="509644" y="857429"/>
          <a:ext cx="235958" cy="235955"/>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DB6FCE-B12E-4E56-8F47-95FE8658F907}">
      <dsp:nvSpPr>
        <dsp:cNvPr id="0" name=""/>
        <dsp:cNvSpPr/>
      </dsp:nvSpPr>
      <dsp:spPr>
        <a:xfrm>
          <a:off x="5662" y="857429"/>
          <a:ext cx="235958" cy="235955"/>
        </a:xfrm>
        <a:prstGeom prst="ellips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CC2CED-F2DE-4992-BBBE-E8E6E5A0C9B8}">
      <dsp:nvSpPr>
        <dsp:cNvPr id="0" name=""/>
        <dsp:cNvSpPr/>
      </dsp:nvSpPr>
      <dsp:spPr>
        <a:xfrm>
          <a:off x="4018" y="248525"/>
          <a:ext cx="2765733" cy="6069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622300">
            <a:lnSpc>
              <a:spcPct val="90000"/>
            </a:lnSpc>
            <a:spcBef>
              <a:spcPct val="0"/>
            </a:spcBef>
            <a:spcAft>
              <a:spcPct val="35000"/>
            </a:spcAft>
          </a:pPr>
          <a:r>
            <a:rPr lang="en-US" sz="1400" b="1" kern="1200" dirty="0" smtClean="0"/>
            <a:t>Lummi Nation Cultural &amp;Traditional Knowledge and Practices – Traditional Healing Skills</a:t>
          </a:r>
          <a:endParaRPr lang="en-US" sz="1400" b="1" kern="1200" dirty="0"/>
        </a:p>
      </dsp:txBody>
      <dsp:txXfrm>
        <a:off x="4018" y="248525"/>
        <a:ext cx="2765733" cy="606963"/>
      </dsp:txXfrm>
    </dsp:sp>
    <dsp:sp modelId="{D6C1D660-7341-4C60-B2AB-56CFD3B47B2A}">
      <dsp:nvSpPr>
        <dsp:cNvPr id="0" name=""/>
        <dsp:cNvSpPr/>
      </dsp:nvSpPr>
      <dsp:spPr>
        <a:xfrm>
          <a:off x="2338942" y="2269279"/>
          <a:ext cx="471917" cy="472298"/>
        </a:xfrm>
        <a:prstGeom prst="ellips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4E8E48-4C86-498D-8AEB-CF7980BA1FBD}">
      <dsp:nvSpPr>
        <dsp:cNvPr id="0" name=""/>
        <dsp:cNvSpPr/>
      </dsp:nvSpPr>
      <dsp:spPr>
        <a:xfrm>
          <a:off x="1871957" y="2387257"/>
          <a:ext cx="235958" cy="235955"/>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ABC5E2-2E05-4566-9DAC-E89724861CDF}">
      <dsp:nvSpPr>
        <dsp:cNvPr id="0" name=""/>
        <dsp:cNvSpPr/>
      </dsp:nvSpPr>
      <dsp:spPr>
        <a:xfrm>
          <a:off x="1405794" y="2387257"/>
          <a:ext cx="235958" cy="235955"/>
        </a:xfrm>
        <a:prstGeom prst="ellips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5F0589-471C-41FD-9A82-5244683E705F}">
      <dsp:nvSpPr>
        <dsp:cNvPr id="0" name=""/>
        <dsp:cNvSpPr/>
      </dsp:nvSpPr>
      <dsp:spPr>
        <a:xfrm>
          <a:off x="938810" y="2387257"/>
          <a:ext cx="235958" cy="235955"/>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4A4813-09D7-4C0E-A316-4C6F3AAF52B7}">
      <dsp:nvSpPr>
        <dsp:cNvPr id="0" name=""/>
        <dsp:cNvSpPr/>
      </dsp:nvSpPr>
      <dsp:spPr>
        <a:xfrm>
          <a:off x="472647" y="2387257"/>
          <a:ext cx="235958" cy="235955"/>
        </a:xfrm>
        <a:prstGeom prst="ellipse">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E97B83-8EF8-4071-87F9-8BD06AFF2048}">
      <dsp:nvSpPr>
        <dsp:cNvPr id="0" name=""/>
        <dsp:cNvSpPr/>
      </dsp:nvSpPr>
      <dsp:spPr>
        <a:xfrm>
          <a:off x="5662" y="2387257"/>
          <a:ext cx="235958" cy="235955"/>
        </a:xfrm>
        <a:prstGeom prst="ellips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13A380-03C1-4468-8156-D65673BCDC42}">
      <dsp:nvSpPr>
        <dsp:cNvPr id="0" name=""/>
        <dsp:cNvSpPr/>
      </dsp:nvSpPr>
      <dsp:spPr>
        <a:xfrm>
          <a:off x="4018" y="1524000"/>
          <a:ext cx="2091565" cy="1125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622300">
            <a:lnSpc>
              <a:spcPct val="90000"/>
            </a:lnSpc>
            <a:spcBef>
              <a:spcPct val="0"/>
            </a:spcBef>
            <a:spcAft>
              <a:spcPct val="35000"/>
            </a:spcAft>
          </a:pPr>
          <a:r>
            <a:rPr lang="en-US" sz="1400" b="1" kern="1200" dirty="0" smtClean="0"/>
            <a:t>Current Clinical &amp; Behavioral Health Services, Specialty Care, Rehab and  Recovery Services</a:t>
          </a:r>
          <a:endParaRPr lang="en-US" sz="1400" b="1" kern="1200" dirty="0"/>
        </a:p>
      </dsp:txBody>
      <dsp:txXfrm>
        <a:off x="4018" y="1524000"/>
        <a:ext cx="2091565" cy="1125759"/>
      </dsp:txXfrm>
    </dsp:sp>
    <dsp:sp modelId="{455DFBE5-C7D4-4FB1-98D4-B82A39715B8D}">
      <dsp:nvSpPr>
        <dsp:cNvPr id="0" name=""/>
        <dsp:cNvSpPr/>
      </dsp:nvSpPr>
      <dsp:spPr>
        <a:xfrm>
          <a:off x="2828947" y="3412575"/>
          <a:ext cx="471917" cy="472298"/>
        </a:xfrm>
        <a:prstGeom prst="ellips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ECDF87-4C3A-483A-889B-42AB4E3075C4}">
      <dsp:nvSpPr>
        <dsp:cNvPr id="0" name=""/>
        <dsp:cNvSpPr/>
      </dsp:nvSpPr>
      <dsp:spPr>
        <a:xfrm>
          <a:off x="2526393" y="3893412"/>
          <a:ext cx="235958" cy="235955"/>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5B1ECE-6862-4404-A3EB-BF57D36A21F9}">
      <dsp:nvSpPr>
        <dsp:cNvPr id="0" name=""/>
        <dsp:cNvSpPr/>
      </dsp:nvSpPr>
      <dsp:spPr>
        <a:xfrm>
          <a:off x="2022412" y="3893412"/>
          <a:ext cx="235958" cy="235955"/>
        </a:xfrm>
        <a:prstGeom prst="ellipse">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D12729-2E3F-4FE3-B5DE-6680B1D688DB}">
      <dsp:nvSpPr>
        <dsp:cNvPr id="0" name=""/>
        <dsp:cNvSpPr/>
      </dsp:nvSpPr>
      <dsp:spPr>
        <a:xfrm>
          <a:off x="1518430" y="3893412"/>
          <a:ext cx="235958" cy="235955"/>
        </a:xfrm>
        <a:prstGeom prst="ellips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1D3919-78D2-46B9-8D80-3DC8034E6A4C}">
      <dsp:nvSpPr>
        <dsp:cNvPr id="0" name=""/>
        <dsp:cNvSpPr/>
      </dsp:nvSpPr>
      <dsp:spPr>
        <a:xfrm>
          <a:off x="1014448" y="3893412"/>
          <a:ext cx="235958" cy="235955"/>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F7F394-7B17-4288-ACF5-D699B9074446}">
      <dsp:nvSpPr>
        <dsp:cNvPr id="0" name=""/>
        <dsp:cNvSpPr/>
      </dsp:nvSpPr>
      <dsp:spPr>
        <a:xfrm>
          <a:off x="509644" y="3893412"/>
          <a:ext cx="235958" cy="235955"/>
        </a:xfrm>
        <a:prstGeom prst="ellips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25F129-8FFF-4458-B977-D5EAF21156E6}">
      <dsp:nvSpPr>
        <dsp:cNvPr id="0" name=""/>
        <dsp:cNvSpPr/>
      </dsp:nvSpPr>
      <dsp:spPr>
        <a:xfrm>
          <a:off x="5662" y="3893412"/>
          <a:ext cx="235958" cy="235955"/>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4C71C3B-7E92-4200-BC0B-6A0127110B37}">
      <dsp:nvSpPr>
        <dsp:cNvPr id="0" name=""/>
        <dsp:cNvSpPr/>
      </dsp:nvSpPr>
      <dsp:spPr>
        <a:xfrm>
          <a:off x="4018" y="2897766"/>
          <a:ext cx="2765733" cy="13796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622300">
            <a:lnSpc>
              <a:spcPct val="90000"/>
            </a:lnSpc>
            <a:spcBef>
              <a:spcPct val="0"/>
            </a:spcBef>
            <a:spcAft>
              <a:spcPct val="35000"/>
            </a:spcAft>
          </a:pPr>
          <a:r>
            <a:rPr lang="en-US" sz="1400" b="1" kern="1200" dirty="0" smtClean="0"/>
            <a:t>Physical, Mental and Substance Abuse Disease Prevention and  Wellness Promotion – Health Status and Quality of Care</a:t>
          </a:r>
          <a:endParaRPr lang="en-US" sz="1400" b="1" kern="1200" dirty="0"/>
        </a:p>
      </dsp:txBody>
      <dsp:txXfrm>
        <a:off x="4018" y="2897766"/>
        <a:ext cx="2765733" cy="13796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0C4CB9-FD1B-4F9C-9A77-041ED33322D9}">
      <dsp:nvSpPr>
        <dsp:cNvPr id="0" name=""/>
        <dsp:cNvSpPr/>
      </dsp:nvSpPr>
      <dsp:spPr>
        <a:xfrm>
          <a:off x="3498566" y="0"/>
          <a:ext cx="1706566" cy="1706740"/>
        </a:xfrm>
        <a:prstGeom prst="circularArrow">
          <a:avLst>
            <a:gd name="adj1" fmla="val 10980"/>
            <a:gd name="adj2" fmla="val 1142322"/>
            <a:gd name="adj3" fmla="val 4500000"/>
            <a:gd name="adj4" fmla="val 10800000"/>
            <a:gd name="adj5" fmla="val 125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12411D-D282-4640-9BC2-62D52862608C}">
      <dsp:nvSpPr>
        <dsp:cNvPr id="0" name=""/>
        <dsp:cNvSpPr/>
      </dsp:nvSpPr>
      <dsp:spPr>
        <a:xfrm>
          <a:off x="3875349" y="457202"/>
          <a:ext cx="952361" cy="7973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US" sz="1400" kern="1200"/>
        </a:p>
      </dsp:txBody>
      <dsp:txXfrm>
        <a:off x="3875349" y="457202"/>
        <a:ext cx="952361" cy="797315"/>
      </dsp:txXfrm>
    </dsp:sp>
    <dsp:sp modelId="{B2E3AE27-DE6A-41C8-9632-07AEC2A1E193}">
      <dsp:nvSpPr>
        <dsp:cNvPr id="0" name=""/>
        <dsp:cNvSpPr/>
      </dsp:nvSpPr>
      <dsp:spPr>
        <a:xfrm>
          <a:off x="3024466" y="980776"/>
          <a:ext cx="1706566" cy="1706740"/>
        </a:xfrm>
        <a:prstGeom prst="leftCircularArrow">
          <a:avLst>
            <a:gd name="adj1" fmla="val 10980"/>
            <a:gd name="adj2" fmla="val 1142322"/>
            <a:gd name="adj3" fmla="val 6300000"/>
            <a:gd name="adj4" fmla="val 18900000"/>
            <a:gd name="adj5" fmla="val 125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96D1DD-F074-431B-A2E6-9E9438C24A76}">
      <dsp:nvSpPr>
        <dsp:cNvPr id="0" name=""/>
        <dsp:cNvSpPr/>
      </dsp:nvSpPr>
      <dsp:spPr>
        <a:xfrm>
          <a:off x="3399328" y="1600380"/>
          <a:ext cx="952361" cy="476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Program  of Operations &amp; Services</a:t>
          </a:r>
          <a:endParaRPr lang="en-US" sz="1400" b="1" kern="1200" dirty="0"/>
        </a:p>
      </dsp:txBody>
      <dsp:txXfrm>
        <a:off x="3399328" y="1600380"/>
        <a:ext cx="952361" cy="476131"/>
      </dsp:txXfrm>
    </dsp:sp>
    <dsp:sp modelId="{28E5C63D-DE13-49D4-AA0D-D1BC2390B9A0}">
      <dsp:nvSpPr>
        <dsp:cNvPr id="0" name=""/>
        <dsp:cNvSpPr/>
      </dsp:nvSpPr>
      <dsp:spPr>
        <a:xfrm>
          <a:off x="3498566" y="1965173"/>
          <a:ext cx="1706566" cy="1706740"/>
        </a:xfrm>
        <a:prstGeom prst="circularArrow">
          <a:avLst>
            <a:gd name="adj1" fmla="val 10980"/>
            <a:gd name="adj2" fmla="val 1142322"/>
            <a:gd name="adj3" fmla="val 4500000"/>
            <a:gd name="adj4" fmla="val 13500000"/>
            <a:gd name="adj5" fmla="val 125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525091-CA25-42E1-AF25-77F78DE5D871}">
      <dsp:nvSpPr>
        <dsp:cNvPr id="0" name=""/>
        <dsp:cNvSpPr/>
      </dsp:nvSpPr>
      <dsp:spPr>
        <a:xfrm>
          <a:off x="3875349" y="2286001"/>
          <a:ext cx="952361" cy="9176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Facilities for operations &amp;services</a:t>
          </a:r>
          <a:endParaRPr lang="en-US" sz="1400" b="1" kern="1200" dirty="0"/>
        </a:p>
      </dsp:txBody>
      <dsp:txXfrm>
        <a:off x="3875349" y="2286001"/>
        <a:ext cx="952361" cy="917662"/>
      </dsp:txXfrm>
    </dsp:sp>
    <dsp:sp modelId="{5F14F6B6-64C3-49DA-9DBB-55DA79F51355}">
      <dsp:nvSpPr>
        <dsp:cNvPr id="0" name=""/>
        <dsp:cNvSpPr/>
      </dsp:nvSpPr>
      <dsp:spPr>
        <a:xfrm>
          <a:off x="3146112" y="3059098"/>
          <a:ext cx="1466155" cy="1466864"/>
        </a:xfrm>
        <a:prstGeom prst="blockArc">
          <a:avLst>
            <a:gd name="adj1" fmla="val 0"/>
            <a:gd name="adj2" fmla="val 18900000"/>
            <a:gd name="adj3" fmla="val 1274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AFA209-0B8A-4FAE-9C31-BD4CB79DCF70}">
      <dsp:nvSpPr>
        <dsp:cNvPr id="0" name=""/>
        <dsp:cNvSpPr/>
      </dsp:nvSpPr>
      <dsp:spPr>
        <a:xfrm>
          <a:off x="3399328" y="3565553"/>
          <a:ext cx="952361" cy="4761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Financing  for facilities  &amp;  Services</a:t>
          </a:r>
          <a:endParaRPr lang="en-US" sz="1400" b="1" kern="1200" dirty="0"/>
        </a:p>
      </dsp:txBody>
      <dsp:txXfrm>
        <a:off x="3399328" y="3565553"/>
        <a:ext cx="952361" cy="4761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CE2435-06B5-47AE-81F6-CE4FA1BAA466}">
      <dsp:nvSpPr>
        <dsp:cNvPr id="0" name=""/>
        <dsp:cNvSpPr/>
      </dsp:nvSpPr>
      <dsp:spPr>
        <a:xfrm rot="5400000">
          <a:off x="208" y="809601"/>
          <a:ext cx="2719464" cy="2719882"/>
        </a:xfrm>
        <a:prstGeom prst="blockArc">
          <a:avLst>
            <a:gd name="adj1" fmla="val 13500000"/>
            <a:gd name="adj2" fmla="val 18900000"/>
            <a:gd name="adj3" fmla="val 4960"/>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0D0B1F-F8F4-4FB2-A4D8-6A5042EA9F25}">
      <dsp:nvSpPr>
        <dsp:cNvPr id="0" name=""/>
        <dsp:cNvSpPr/>
      </dsp:nvSpPr>
      <dsp:spPr>
        <a:xfrm rot="16200000">
          <a:off x="2799095" y="809601"/>
          <a:ext cx="2719464" cy="2719882"/>
        </a:xfrm>
        <a:prstGeom prst="blockArc">
          <a:avLst>
            <a:gd name="adj1" fmla="val 13500000"/>
            <a:gd name="adj2" fmla="val 18900000"/>
            <a:gd name="adj3" fmla="val 4960"/>
          </a:avLst>
        </a:prstGeom>
        <a:solidFill>
          <a:schemeClr val="accent2">
            <a:shade val="80000"/>
            <a:hueOff val="-11957"/>
            <a:satOff val="-1341"/>
            <a:lumOff val="85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B0E8BB-211B-4873-8EDB-6F6668B70276}">
      <dsp:nvSpPr>
        <dsp:cNvPr id="0" name=""/>
        <dsp:cNvSpPr/>
      </dsp:nvSpPr>
      <dsp:spPr>
        <a:xfrm>
          <a:off x="3120664" y="3172085"/>
          <a:ext cx="2064806" cy="544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Strategic Plan Completion</a:t>
          </a:r>
          <a:endParaRPr lang="en-US" sz="1500" kern="1200" dirty="0"/>
        </a:p>
      </dsp:txBody>
      <dsp:txXfrm>
        <a:off x="3120664" y="3172085"/>
        <a:ext cx="2064806" cy="544067"/>
      </dsp:txXfrm>
    </dsp:sp>
    <dsp:sp modelId="{D37203A1-EFD6-4B35-9D52-9DA0B8546726}">
      <dsp:nvSpPr>
        <dsp:cNvPr id="0" name=""/>
        <dsp:cNvSpPr/>
      </dsp:nvSpPr>
      <dsp:spPr>
        <a:xfrm rot="5400000">
          <a:off x="2711862" y="809601"/>
          <a:ext cx="2719464" cy="2719882"/>
        </a:xfrm>
        <a:prstGeom prst="blockArc">
          <a:avLst>
            <a:gd name="adj1" fmla="val 13500000"/>
            <a:gd name="adj2" fmla="val 18900000"/>
            <a:gd name="adj3" fmla="val 4960"/>
          </a:avLst>
        </a:prstGeom>
        <a:solidFill>
          <a:schemeClr val="accent2">
            <a:shade val="80000"/>
            <a:hueOff val="-23915"/>
            <a:satOff val="-2683"/>
            <a:lumOff val="171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6AAA5B-B899-480E-BBFE-60FD72504714}">
      <dsp:nvSpPr>
        <dsp:cNvPr id="0" name=""/>
        <dsp:cNvSpPr/>
      </dsp:nvSpPr>
      <dsp:spPr>
        <a:xfrm rot="16200000">
          <a:off x="5509926" y="809601"/>
          <a:ext cx="2719464" cy="2719882"/>
        </a:xfrm>
        <a:prstGeom prst="blockArc">
          <a:avLst>
            <a:gd name="adj1" fmla="val 13500000"/>
            <a:gd name="adj2" fmla="val 18900000"/>
            <a:gd name="adj3" fmla="val 4960"/>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70FCEA-DC3C-4BCB-8D31-75D4C6C3DF64}">
      <dsp:nvSpPr>
        <dsp:cNvPr id="0" name=""/>
        <dsp:cNvSpPr/>
      </dsp:nvSpPr>
      <dsp:spPr>
        <a:xfrm>
          <a:off x="5633161" y="3172085"/>
          <a:ext cx="2064806" cy="544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Strategic Plan Implementation</a:t>
          </a:r>
          <a:endParaRPr lang="en-US" sz="1500" kern="1200" dirty="0"/>
        </a:p>
      </dsp:txBody>
      <dsp:txXfrm>
        <a:off x="5633161" y="3172085"/>
        <a:ext cx="2064806" cy="544067"/>
      </dsp:txXfrm>
    </dsp:sp>
    <dsp:sp modelId="{870402CC-5D38-4C90-B2F6-C24D9EB285A9}">
      <dsp:nvSpPr>
        <dsp:cNvPr id="0" name=""/>
        <dsp:cNvSpPr/>
      </dsp:nvSpPr>
      <dsp:spPr>
        <a:xfrm>
          <a:off x="3054317" y="1590140"/>
          <a:ext cx="1245994" cy="1245994"/>
        </a:xfrm>
        <a:prstGeom prst="ellipse">
          <a:avLst/>
        </a:prstGeom>
        <a:solidFill>
          <a:schemeClr val="accent2">
            <a:shade val="80000"/>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en-US" sz="1200" kern="1200" dirty="0" smtClean="0"/>
            <a:t>Lummi Nation Health Services &amp; Care Needs</a:t>
          </a:r>
          <a:endParaRPr lang="en-US" sz="1200" kern="1200" dirty="0"/>
        </a:p>
      </dsp:txBody>
      <dsp:txXfrm>
        <a:off x="3228307" y="1737070"/>
        <a:ext cx="718411" cy="952135"/>
      </dsp:txXfrm>
    </dsp:sp>
    <dsp:sp modelId="{2DEEA903-0BDB-454C-A3E2-39DECEC8A96B}">
      <dsp:nvSpPr>
        <dsp:cNvPr id="0" name=""/>
        <dsp:cNvSpPr/>
      </dsp:nvSpPr>
      <dsp:spPr>
        <a:xfrm>
          <a:off x="3952331" y="1590140"/>
          <a:ext cx="1245994" cy="1245994"/>
        </a:xfrm>
        <a:prstGeom prst="ellipse">
          <a:avLst/>
        </a:prstGeom>
        <a:solidFill>
          <a:schemeClr val="accent2">
            <a:shade val="80000"/>
            <a:alpha val="50000"/>
            <a:hueOff val="-5125"/>
            <a:satOff val="-575"/>
            <a:lumOff val="36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en-US" sz="1200" kern="1200" dirty="0" smtClean="0"/>
            <a:t>Lummi Nation Health Care Resources</a:t>
          </a:r>
          <a:endParaRPr lang="en-US" sz="1200" kern="1200" dirty="0"/>
        </a:p>
      </dsp:txBody>
      <dsp:txXfrm>
        <a:off x="4305924" y="1737070"/>
        <a:ext cx="718411" cy="952135"/>
      </dsp:txXfrm>
    </dsp:sp>
    <dsp:sp modelId="{8F2C310F-9378-4F56-9882-0A74F1230CFD}">
      <dsp:nvSpPr>
        <dsp:cNvPr id="0" name=""/>
        <dsp:cNvSpPr/>
      </dsp:nvSpPr>
      <dsp:spPr>
        <a:xfrm>
          <a:off x="733772" y="1222642"/>
          <a:ext cx="861686" cy="861706"/>
        </a:xfrm>
        <a:prstGeom prst="ellipse">
          <a:avLst/>
        </a:prstGeom>
        <a:solidFill>
          <a:schemeClr val="accent2">
            <a:shade val="80000"/>
            <a:alpha val="50000"/>
            <a:hueOff val="-10249"/>
            <a:satOff val="-1150"/>
            <a:lumOff val="73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t>LIBC</a:t>
          </a:r>
          <a:endParaRPr lang="en-US" sz="1200" b="1" kern="1200" dirty="0"/>
        </a:p>
      </dsp:txBody>
      <dsp:txXfrm>
        <a:off x="859963" y="1348836"/>
        <a:ext cx="609304" cy="609318"/>
      </dsp:txXfrm>
    </dsp:sp>
    <dsp:sp modelId="{A60DF2D5-0B37-4E05-B816-B35E8659A450}">
      <dsp:nvSpPr>
        <dsp:cNvPr id="0" name=""/>
        <dsp:cNvSpPr/>
      </dsp:nvSpPr>
      <dsp:spPr>
        <a:xfrm>
          <a:off x="415968" y="1943066"/>
          <a:ext cx="423266" cy="423097"/>
        </a:xfrm>
        <a:prstGeom prst="ellipse">
          <a:avLst/>
        </a:prstGeom>
        <a:solidFill>
          <a:schemeClr val="accent2">
            <a:shade val="80000"/>
            <a:alpha val="50000"/>
            <a:hueOff val="-15374"/>
            <a:satOff val="-1725"/>
            <a:lumOff val="1100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DAC27B6F-9827-43F5-AA81-FEF1C222E23A}">
      <dsp:nvSpPr>
        <dsp:cNvPr id="0" name=""/>
        <dsp:cNvSpPr/>
      </dsp:nvSpPr>
      <dsp:spPr>
        <a:xfrm>
          <a:off x="1666171" y="1392142"/>
          <a:ext cx="246282" cy="246121"/>
        </a:xfrm>
        <a:prstGeom prst="ellipse">
          <a:avLst/>
        </a:prstGeom>
        <a:solidFill>
          <a:schemeClr val="accent2">
            <a:shade val="80000"/>
            <a:alpha val="50000"/>
            <a:hueOff val="-20498"/>
            <a:satOff val="-2299"/>
            <a:lumOff val="1467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1FA8AFD-9FA4-4CCB-900C-1B072D554C97}">
      <dsp:nvSpPr>
        <dsp:cNvPr id="0" name=""/>
        <dsp:cNvSpPr/>
      </dsp:nvSpPr>
      <dsp:spPr>
        <a:xfrm>
          <a:off x="1473348" y="1737311"/>
          <a:ext cx="1064286" cy="861706"/>
        </a:xfrm>
        <a:prstGeom prst="ellipse">
          <a:avLst/>
        </a:prstGeom>
        <a:solidFill>
          <a:schemeClr val="accent2">
            <a:shade val="80000"/>
            <a:alpha val="50000"/>
            <a:hueOff val="-25623"/>
            <a:satOff val="-2874"/>
            <a:lumOff val="183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Lummi Nation Health Commission</a:t>
          </a:r>
          <a:endParaRPr lang="en-US" sz="1050" kern="1200" dirty="0"/>
        </a:p>
      </dsp:txBody>
      <dsp:txXfrm>
        <a:off x="1629209" y="1863505"/>
        <a:ext cx="752564" cy="609318"/>
      </dsp:txXfrm>
    </dsp:sp>
    <dsp:sp modelId="{1A9B81D2-17FD-4731-B799-085CCB8F6B77}">
      <dsp:nvSpPr>
        <dsp:cNvPr id="0" name=""/>
        <dsp:cNvSpPr/>
      </dsp:nvSpPr>
      <dsp:spPr>
        <a:xfrm>
          <a:off x="1664757" y="2651718"/>
          <a:ext cx="246282" cy="246121"/>
        </a:xfrm>
        <a:prstGeom prst="ellipse">
          <a:avLst/>
        </a:prstGeom>
        <a:solidFill>
          <a:schemeClr val="accent2">
            <a:shade val="80000"/>
            <a:alpha val="50000"/>
            <a:hueOff val="-30747"/>
            <a:satOff val="-3449"/>
            <a:lumOff val="2201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616DB6A-E932-42E5-8A57-4226C6882BB8}">
      <dsp:nvSpPr>
        <dsp:cNvPr id="0" name=""/>
        <dsp:cNvSpPr/>
      </dsp:nvSpPr>
      <dsp:spPr>
        <a:xfrm>
          <a:off x="609602" y="2229741"/>
          <a:ext cx="1140734" cy="861706"/>
        </a:xfrm>
        <a:prstGeom prst="ellipse">
          <a:avLst/>
        </a:prstGeom>
        <a:solidFill>
          <a:schemeClr val="accent2">
            <a:shade val="80000"/>
            <a:alpha val="5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Lummi Nation Health Reform Task Force</a:t>
          </a:r>
          <a:endParaRPr lang="en-US" sz="1050" kern="1200" dirty="0"/>
        </a:p>
      </dsp:txBody>
      <dsp:txXfrm>
        <a:off x="776659" y="2355935"/>
        <a:ext cx="806620" cy="609318"/>
      </dsp:txXfrm>
    </dsp:sp>
    <dsp:sp modelId="{89F1F6B7-8ACD-4F45-BE4A-1D828D7B5729}">
      <dsp:nvSpPr>
        <dsp:cNvPr id="0" name=""/>
        <dsp:cNvSpPr/>
      </dsp:nvSpPr>
      <dsp:spPr>
        <a:xfrm>
          <a:off x="5867704" y="1371896"/>
          <a:ext cx="1588312" cy="1588025"/>
        </a:xfrm>
        <a:prstGeom prst="ellipse">
          <a:avLst/>
        </a:prstGeom>
        <a:solidFill>
          <a:schemeClr val="accent2">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Lummi Nation Comprehensive Health Care System</a:t>
          </a:r>
          <a:endParaRPr lang="en-US" sz="1200" kern="1200" dirty="0"/>
        </a:p>
      </dsp:txBody>
      <dsp:txXfrm>
        <a:off x="6100307" y="1604457"/>
        <a:ext cx="1123106" cy="1122903"/>
      </dsp:txXfrm>
    </dsp:sp>
    <dsp:sp modelId="{66C4B737-7278-4805-ADE8-4AF6A4999C66}">
      <dsp:nvSpPr>
        <dsp:cNvPr id="0" name=""/>
        <dsp:cNvSpPr/>
      </dsp:nvSpPr>
      <dsp:spPr>
        <a:xfrm>
          <a:off x="511058" y="3172085"/>
          <a:ext cx="2064806" cy="544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Strategic Plan Development</a:t>
          </a:r>
          <a:endParaRPr lang="en-US" sz="1500" kern="1200" dirty="0"/>
        </a:p>
      </dsp:txBody>
      <dsp:txXfrm>
        <a:off x="511058" y="3172085"/>
        <a:ext cx="2064806" cy="544067"/>
      </dsp:txXfrm>
    </dsp:sp>
  </dsp:spTree>
</dsp:drawing>
</file>

<file path=ppt/diagrams/layout1.xml><?xml version="1.0" encoding="utf-8"?>
<dgm:layoutDef xmlns:dgm="http://schemas.openxmlformats.org/drawingml/2006/diagram" xmlns:a="http://schemas.openxmlformats.org/drawingml/2006/main" uniqueId="urn:microsoft.com/office/officeart/2011/layout/ConvergingText#3">
  <dgm:title val="Converging Text"/>
  <dgm:desc val="Use to show multiple steps or parts that merge into a whole. Works best with a small number of Level 1 shapes. Unused text does not appear, but remains available if you switch layout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C74DD3-F2B4-46D6-A3D2-97F5D54EF833}" type="datetimeFigureOut">
              <a:rPr lang="en-US" smtClean="0"/>
              <a:t>10/12/2012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921155-CD64-440D-9C3D-290A7BE82E43}" type="slidenum">
              <a:rPr lang="en-US" smtClean="0"/>
              <a:t>‹#›</a:t>
            </a:fld>
            <a:endParaRPr lang="en-US"/>
          </a:p>
        </p:txBody>
      </p:sp>
    </p:spTree>
    <p:extLst>
      <p:ext uri="{BB962C8B-B14F-4D97-AF65-F5344CB8AC3E}">
        <p14:creationId xmlns:p14="http://schemas.microsoft.com/office/powerpoint/2010/main" val="945223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t>1</a:t>
            </a:fld>
            <a:endParaRPr lang="en-US"/>
          </a:p>
        </p:txBody>
      </p:sp>
    </p:spTree>
    <p:extLst>
      <p:ext uri="{BB962C8B-B14F-4D97-AF65-F5344CB8AC3E}">
        <p14:creationId xmlns:p14="http://schemas.microsoft.com/office/powerpoint/2010/main" val="1204093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About 40% of the persons who use the Tribal health clinic do not have medical insurance and have incomes that disqualify them of services under Medicaid.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lvl="0"/>
            <a:r>
              <a:rPr lang="en-US" sz="1200" kern="1200" dirty="0" smtClean="0">
                <a:solidFill>
                  <a:schemeClr val="tx1"/>
                </a:solidFill>
                <a:effectLst/>
                <a:latin typeface="+mn-lt"/>
                <a:ea typeface="+mn-ea"/>
                <a:cs typeface="+mn-cs"/>
              </a:rPr>
              <a:t>*Members of Federally Recognized Tribes who have had Health Services appointments at LNTHC in the last three years</a:t>
            </a:r>
          </a:p>
          <a:p>
            <a:pPr lvl="0"/>
            <a:r>
              <a:rPr lang="en-US" sz="1200" kern="1200" dirty="0" smtClean="0">
                <a:solidFill>
                  <a:schemeClr val="tx1"/>
                </a:solidFill>
                <a:effectLst/>
                <a:latin typeface="+mn-lt"/>
                <a:ea typeface="+mn-ea"/>
                <a:cs typeface="+mn-cs"/>
              </a:rPr>
              <a:t>**CHS Eligible – Patients whose assessment determined that no other sources of payment for medically necessary health care is available.</a:t>
            </a:r>
          </a:p>
          <a:p>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t>10</a:t>
            </a:fld>
            <a:endParaRPr lang="en-US"/>
          </a:p>
        </p:txBody>
      </p:sp>
    </p:spTree>
    <p:extLst>
      <p:ext uri="{BB962C8B-B14F-4D97-AF65-F5344CB8AC3E}">
        <p14:creationId xmlns:p14="http://schemas.microsoft.com/office/powerpoint/2010/main" val="6158413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More Lummi Nation members</a:t>
            </a:r>
            <a:r>
              <a:rPr lang="en-US" baseline="0" dirty="0" smtClean="0"/>
              <a:t> want to live consistent with their traditional cultural beliefs in the 21</a:t>
            </a:r>
            <a:r>
              <a:rPr lang="en-US" baseline="30000" dirty="0" smtClean="0"/>
              <a:t>st</a:t>
            </a:r>
            <a:r>
              <a:rPr lang="en-US" baseline="0" dirty="0" smtClean="0"/>
              <a:t> Century.  Supporting the programs services through active utilization and evaluation is consistent with those values and must connected in a meaningful way with those values to spark the action that is needed.</a:t>
            </a:r>
          </a:p>
          <a:p>
            <a:pPr marL="228600" indent="-228600">
              <a:buAutoNum type="arabicPeriod"/>
            </a:pPr>
            <a:r>
              <a:rPr lang="en-US" dirty="0" smtClean="0"/>
              <a:t>Current clinical and behavioral</a:t>
            </a:r>
            <a:r>
              <a:rPr lang="en-US" baseline="0" dirty="0" smtClean="0"/>
              <a:t> health services provide a baseline measure of the variety and severity of Lummi Nation health care needs.  They are only a beginning point.  Currently identified health care needs of Lummi membership exceed the capacity and capability of the existing system to address.  Significant and substantial expansion is needed and cannot be accomplished without the support of Tribal membership.</a:t>
            </a:r>
          </a:p>
          <a:p>
            <a:pPr marL="228600" indent="-228600">
              <a:buAutoNum type="arabicPeriod"/>
            </a:pPr>
            <a:r>
              <a:rPr lang="en-US" baseline="0" dirty="0" smtClean="0"/>
              <a:t>Lummi Nation membership is demanding attention be paid to preventive health care services and the quality of services provided to our membership. </a:t>
            </a:r>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t>11</a:t>
            </a:fld>
            <a:endParaRPr lang="en-US"/>
          </a:p>
        </p:txBody>
      </p:sp>
    </p:spTree>
    <p:extLst>
      <p:ext uri="{BB962C8B-B14F-4D97-AF65-F5344CB8AC3E}">
        <p14:creationId xmlns:p14="http://schemas.microsoft.com/office/powerpoint/2010/main" val="4749422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development processes</a:t>
            </a:r>
            <a:r>
              <a:rPr lang="en-US" baseline="0" dirty="0" smtClean="0"/>
              <a:t> include these four elements.  Need, Program, Facilities, Financing.  The order in which they are considered is important.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1. Needs – must be considered first and fully described.  Needs information must also include information about trends which will continue beyond the immediate or foreseeable future. </a:t>
            </a:r>
            <a:endParaRPr lang="en-US" dirty="0" smtClean="0"/>
          </a:p>
          <a:p>
            <a:r>
              <a:rPr lang="en-US" baseline="0" dirty="0" smtClean="0"/>
              <a:t>2. Program operations and services - must be matched with actual expressed and/or identified needs.  Operations and services must be an effective response to needs.  Program operations and services cannot be considered until needs are fully understood.  </a:t>
            </a:r>
          </a:p>
          <a:p>
            <a:r>
              <a:rPr lang="en-US" baseline="0" dirty="0" smtClean="0"/>
              <a:t>3. Facilities: Facilities cannot be constantly re-fitted to meet the changing service needs of our populations.  Facilities must be designed to support the program operational and services functions.  Therefore facilities planning cannot occur before program operational and service needs identified and planned.</a:t>
            </a:r>
          </a:p>
          <a:p>
            <a:r>
              <a:rPr lang="en-US" baseline="0" dirty="0" smtClean="0"/>
              <a:t>4. Financing must be done last.  Financing strategies are dependent on specific information.  If the people who have the needs are also poor, financing strategies can incorporate federal and state poverty based programs.  If the programmatic and facility responses to these needs has been developed elsewhere these responses can be used to strengthen local programming.      </a:t>
            </a:r>
          </a:p>
          <a:p>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t>12</a:t>
            </a:fld>
            <a:endParaRPr lang="en-US"/>
          </a:p>
        </p:txBody>
      </p:sp>
    </p:spTree>
    <p:extLst>
      <p:ext uri="{BB962C8B-B14F-4D97-AF65-F5344CB8AC3E}">
        <p14:creationId xmlns:p14="http://schemas.microsoft.com/office/powerpoint/2010/main" val="26261734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steps involved in developing the strategic plan include the following:</a:t>
            </a:r>
          </a:p>
          <a:p>
            <a:r>
              <a:rPr lang="en-US" dirty="0" smtClean="0"/>
              <a:t>1. Identification of the  stakeholders – persons with interest in Health Care</a:t>
            </a:r>
            <a:r>
              <a:rPr lang="en-US" baseline="0" dirty="0" smtClean="0"/>
              <a:t> and Services Reform – 2. </a:t>
            </a:r>
            <a:r>
              <a:rPr lang="en-US" baseline="0" dirty="0" err="1" smtClean="0"/>
              <a:t>dEvelopmentof</a:t>
            </a:r>
            <a:r>
              <a:rPr lang="en-US" baseline="0" dirty="0" smtClean="0"/>
              <a:t> forum that brings stakeholders into conversation, information gathering,</a:t>
            </a:r>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t>13</a:t>
            </a:fld>
            <a:endParaRPr lang="en-US"/>
          </a:p>
        </p:txBody>
      </p:sp>
    </p:spTree>
    <p:extLst>
      <p:ext uri="{BB962C8B-B14F-4D97-AF65-F5344CB8AC3E}">
        <p14:creationId xmlns:p14="http://schemas.microsoft.com/office/powerpoint/2010/main" val="7369469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Most Tribal members will not see the need to secure additional health care insurance at their own expense.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Lummi Nation </a:t>
            </a:r>
            <a:r>
              <a:rPr lang="en-US" baseline="0" dirty="0" smtClean="0"/>
              <a:t>members know they have a right to health care that is guaranteed by the treaty.  They will not support any reduction in the level and quality of these services.  For each Tribe these services should be designed consistent with identified health care needs of the population.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Tribal members need assistance to select a plan which does not duplicate the programs, services, functions and activities of their tribal health systems clinic.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Tribal members need assistance in selecting plans which support the expansion of Tribal Health Care System consistent with the identified needs of Tribal membership.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health care are not </a:t>
            </a:r>
            <a:r>
              <a:rPr lang="en-US" baseline="0" dirty="0" err="1" smtClean="0"/>
              <a:t>interessted</a:t>
            </a:r>
            <a:r>
              <a:rPr lang="en-US" baseline="0" dirty="0" smtClean="0"/>
              <a:t> in </a:t>
            </a:r>
            <a:r>
              <a:rPr lang="en-US" dirty="0" smtClean="0"/>
              <a:t>they receive from the Tribal Health Care Systems, without assistance.</a:t>
            </a:r>
          </a:p>
          <a:p>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t>14</a:t>
            </a:fld>
            <a:endParaRPr lang="en-US"/>
          </a:p>
        </p:txBody>
      </p:sp>
    </p:spTree>
    <p:extLst>
      <p:ext uri="{BB962C8B-B14F-4D97-AF65-F5344CB8AC3E}">
        <p14:creationId xmlns:p14="http://schemas.microsoft.com/office/powerpoint/2010/main" val="4065927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Lummi Nation </a:t>
            </a:r>
            <a:r>
              <a:rPr lang="en-US" baseline="0" dirty="0" smtClean="0"/>
              <a:t>has substantial record opposing any proposal to require means testing among tribal members and among tribe.  Consequently they have collected limited information about the income of its members, and have developed tribal laws protecting the use of the limited information available.  Lummi Nation, like all tribes, will have to make significant operational changes to increase collection of income information, facilitate the use of this information and protect the privacy of its members.</a:t>
            </a:r>
          </a:p>
          <a:p>
            <a:endParaRPr lang="en-US" baseline="0" dirty="0" smtClean="0"/>
          </a:p>
          <a:p>
            <a:r>
              <a:rPr lang="en-US" baseline="0" dirty="0" smtClean="0"/>
              <a:t>Lummi Nation is concerned about how the elimination of categorical eligibility will impact its extended family households where multiple families, with multiple incomes, from multiple sources live, love and support one another.</a:t>
            </a:r>
          </a:p>
          <a:p>
            <a:endParaRPr lang="en-US" baseline="0" dirty="0" smtClean="0"/>
          </a:p>
          <a:p>
            <a:r>
              <a:rPr lang="en-US" baseline="0" dirty="0" smtClean="0"/>
              <a:t>Lummi Nation is concerned about tracking the incomes of Tribal patients so that it can maximize its health care costs recovery activities.  The ability of Tribal Health Care System to recover patient care costs is key to the Tribe’s ability to provide services for all members who need services.</a:t>
            </a:r>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t>15</a:t>
            </a:fld>
            <a:endParaRPr lang="en-US"/>
          </a:p>
        </p:txBody>
      </p:sp>
    </p:spTree>
    <p:extLst>
      <p:ext uri="{BB962C8B-B14F-4D97-AF65-F5344CB8AC3E}">
        <p14:creationId xmlns:p14="http://schemas.microsoft.com/office/powerpoint/2010/main" val="35802542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1" indent="-342900">
              <a:buFont typeface="Arial" pitchFamily="34" charset="0"/>
              <a:buChar char="•"/>
            </a:pPr>
            <a:r>
              <a:rPr lang="en-US" sz="3200" dirty="0" smtClean="0"/>
              <a:t>However, Tribal consultations policies are not required at the beginning of the state development process but at the end.</a:t>
            </a:r>
          </a:p>
          <a:p>
            <a:pPr marL="342900" lvl="1" indent="-342900">
              <a:buFont typeface="Arial" pitchFamily="34" charset="0"/>
              <a:buChar char="•"/>
            </a:pPr>
            <a:r>
              <a:rPr lang="en-US" sz="3200" dirty="0" smtClean="0"/>
              <a:t>Tribal leaders have pointed out this glaring flaw in the development process but no Federal fix has been offered. </a:t>
            </a:r>
          </a:p>
          <a:p>
            <a:pPr marL="342900" lvl="1" indent="-342900">
              <a:buFont typeface="Arial" pitchFamily="34" charset="0"/>
              <a:buChar char="•"/>
            </a:pPr>
            <a:endParaRPr lang="en-US" sz="320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sz="3200" dirty="0" smtClean="0"/>
              <a:t>Tribal leaders are monitoring these planning and development processes to identify how the federal government will act to identify, preserve and promote Tribal member rights and to incorporate tribal health care system services into the Qualified Health Plans approved by the Exchange.</a:t>
            </a:r>
            <a:endParaRPr lang="en-US" sz="3200" dirty="0" smtClean="0"/>
          </a:p>
        </p:txBody>
      </p:sp>
      <p:sp>
        <p:nvSpPr>
          <p:cNvPr id="4" name="Slide Number Placeholder 3"/>
          <p:cNvSpPr>
            <a:spLocks noGrp="1"/>
          </p:cNvSpPr>
          <p:nvPr>
            <p:ph type="sldNum" sz="quarter" idx="10"/>
          </p:nvPr>
        </p:nvSpPr>
        <p:spPr/>
        <p:txBody>
          <a:bodyPr/>
          <a:lstStyle/>
          <a:p>
            <a:fld id="{55921155-CD64-440D-9C3D-290A7BE82E43}" type="slidenum">
              <a:rPr lang="en-US" smtClean="0"/>
              <a:t>16</a:t>
            </a:fld>
            <a:endParaRPr lang="en-US"/>
          </a:p>
        </p:txBody>
      </p:sp>
    </p:spTree>
    <p:extLst>
      <p:ext uri="{BB962C8B-B14F-4D97-AF65-F5344CB8AC3E}">
        <p14:creationId xmlns:p14="http://schemas.microsoft.com/office/powerpoint/2010/main" val="18267598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Tribal</a:t>
            </a:r>
            <a:r>
              <a:rPr lang="en-US" baseline="0" dirty="0" smtClean="0"/>
              <a:t> government must be able to sponsor membership groups identified by the Tribe based on specific health care needs.</a:t>
            </a:r>
          </a:p>
          <a:p>
            <a:r>
              <a:rPr lang="en-US" baseline="0" dirty="0" smtClean="0"/>
              <a:t>HB 2319 appears to allow for aggregation and/or delegation of premium payments.</a:t>
            </a:r>
            <a:endParaRPr lang="en-US" dirty="0" smtClean="0"/>
          </a:p>
          <a:p>
            <a:endParaRPr lang="en-US" dirty="0" smtClean="0"/>
          </a:p>
          <a:p>
            <a:r>
              <a:rPr lang="en-US" dirty="0" smtClean="0"/>
              <a:t>Tribes will be pressed by their membership to provide navigator and assistance services regardless of their access to this funding.</a:t>
            </a:r>
          </a:p>
          <a:p>
            <a:endParaRPr lang="en-US" dirty="0" smtClean="0"/>
          </a:p>
          <a:p>
            <a:r>
              <a:rPr lang="en-US" dirty="0" smtClean="0"/>
              <a:t>Lummi</a:t>
            </a:r>
            <a:r>
              <a:rPr lang="en-US" baseline="0" dirty="0" smtClean="0"/>
              <a:t> Nation Health Care system is the primary health care home for its membership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t>17</a:t>
            </a:fld>
            <a:endParaRPr lang="en-US"/>
          </a:p>
        </p:txBody>
      </p:sp>
    </p:spTree>
    <p:extLst>
      <p:ext uri="{BB962C8B-B14F-4D97-AF65-F5344CB8AC3E}">
        <p14:creationId xmlns:p14="http://schemas.microsoft.com/office/powerpoint/2010/main" val="3352643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August of 2012, the</a:t>
            </a:r>
            <a:r>
              <a:rPr lang="en-US" baseline="0" dirty="0" smtClean="0"/>
              <a:t> Lummi Nation established a Health &amp; Wellness Reform Task Force.</a:t>
            </a:r>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t>2</a:t>
            </a:fld>
            <a:endParaRPr lang="en-US"/>
          </a:p>
        </p:txBody>
      </p:sp>
    </p:spTree>
    <p:extLst>
      <p:ext uri="{BB962C8B-B14F-4D97-AF65-F5344CB8AC3E}">
        <p14:creationId xmlns:p14="http://schemas.microsoft.com/office/powerpoint/2010/main" val="3259837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purpose</a:t>
            </a:r>
            <a:r>
              <a:rPr lang="en-US" sz="1200" baseline="0" dirty="0" smtClean="0"/>
              <a:t> of the Health Care Reform &amp; Wellness Task force is to </a:t>
            </a:r>
            <a:r>
              <a:rPr lang="en-US" sz="1200" dirty="0" smtClean="0"/>
              <a:t>insure that individual members of the Lummi Nation and the components of the Lummi Nation Health Care System secure the maximum benefit available from the National Health Reform Initiative.</a:t>
            </a:r>
          </a:p>
          <a:p>
            <a:pPr marL="285750" indent="-285750"/>
            <a:endParaRPr lang="en-US" sz="1200" dirty="0" smtClean="0"/>
          </a:p>
          <a:p>
            <a:pPr marL="285750" indent="-285750"/>
            <a:r>
              <a:rPr lang="en-US" sz="1200" dirty="0" smtClean="0"/>
              <a:t>To </a:t>
            </a:r>
            <a:r>
              <a:rPr lang="en-US" sz="1200" dirty="0" smtClean="0"/>
              <a:t>seek</a:t>
            </a:r>
            <a:r>
              <a:rPr lang="en-US" sz="1200" baseline="0" dirty="0" smtClean="0"/>
              <a:t> Benefits including: </a:t>
            </a:r>
            <a:endParaRPr lang="en-US" sz="1200" baseline="0" dirty="0" smtClean="0"/>
          </a:p>
          <a:p>
            <a:pPr marL="285750" indent="-285750">
              <a:buAutoNum type="arabicParenR"/>
            </a:pPr>
            <a:r>
              <a:rPr lang="en-US" sz="1200" dirty="0" smtClean="0"/>
              <a:t>Expansion </a:t>
            </a:r>
            <a:r>
              <a:rPr lang="en-US" sz="1200" dirty="0" smtClean="0"/>
              <a:t>of health care services to all Tribal members secured by the Lummi Nation in the1855 Point Eliot Treaty with the United Sates of America. </a:t>
            </a:r>
            <a:endParaRPr lang="en-US" sz="1200" dirty="0" smtClean="0"/>
          </a:p>
          <a:p>
            <a:pPr marL="285750" indent="-285750">
              <a:buAutoNum type="arabicParenR"/>
            </a:pPr>
            <a:r>
              <a:rPr lang="en-US" sz="1200" dirty="0" smtClean="0"/>
              <a:t>Elimination </a:t>
            </a:r>
            <a:r>
              <a:rPr lang="en-US" sz="1200" dirty="0" smtClean="0"/>
              <a:t>of the barrier of income to accessing health care consistent with identified need. </a:t>
            </a:r>
            <a:endParaRPr lang="en-US" sz="1200" dirty="0" smtClean="0"/>
          </a:p>
          <a:p>
            <a:pPr marL="285750" indent="-285750">
              <a:buAutoNum type="arabicParenR"/>
            </a:pPr>
            <a:r>
              <a:rPr lang="en-US" sz="1200" dirty="0" smtClean="0"/>
              <a:t>Establishment </a:t>
            </a:r>
            <a:r>
              <a:rPr lang="en-US" sz="1200" dirty="0" smtClean="0"/>
              <a:t>of  Disease Prevention and Health Promotion Programs &amp; Services.   </a:t>
            </a:r>
          </a:p>
          <a:p>
            <a:pPr marL="285750" indent="-285750"/>
            <a:endParaRPr lang="en-US" sz="1200" dirty="0" smtClean="0"/>
          </a:p>
          <a:p>
            <a:pPr marL="285750" indent="-285750"/>
            <a:r>
              <a:rPr lang="en-US" sz="1200" dirty="0" smtClean="0"/>
              <a:t>Lummi Nation is looking</a:t>
            </a:r>
            <a:r>
              <a:rPr lang="en-US" sz="1200" baseline="0" dirty="0" smtClean="0"/>
              <a:t> at the original goals for Health Services starting in 1855 </a:t>
            </a:r>
            <a:r>
              <a:rPr lang="en-US" sz="1200" baseline="0" dirty="0" smtClean="0"/>
              <a:t>and bringing </a:t>
            </a:r>
            <a:r>
              <a:rPr lang="en-US" sz="1200" baseline="0" dirty="0" smtClean="0"/>
              <a:t>it to the present. </a:t>
            </a: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t>3</a:t>
            </a:fld>
            <a:endParaRPr lang="en-US"/>
          </a:p>
        </p:txBody>
      </p:sp>
    </p:spTree>
    <p:extLst>
      <p:ext uri="{BB962C8B-B14F-4D97-AF65-F5344CB8AC3E}">
        <p14:creationId xmlns:p14="http://schemas.microsoft.com/office/powerpoint/2010/main" val="3942391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smtClean="0"/>
              <a:t>Tribe need to be able to identify all</a:t>
            </a:r>
            <a:r>
              <a:rPr lang="en-US" baseline="0" dirty="0" smtClean="0"/>
              <a:t> costs associated with their Tribal Health System and Develop reliable cost recovery systems. </a:t>
            </a:r>
          </a:p>
          <a:p>
            <a:pPr marL="228600" indent="-228600">
              <a:buAutoNum type="arabicParenR"/>
            </a:pPr>
            <a:r>
              <a:rPr lang="en-US" sz="2400" dirty="0" smtClean="0"/>
              <a:t>Determine population by collecting data from Clinic &amp; Behavioral Health Systems</a:t>
            </a:r>
            <a:r>
              <a:rPr lang="en-US" sz="2400" baseline="0" dirty="0" smtClean="0"/>
              <a:t> and the state of Washington</a:t>
            </a:r>
            <a:r>
              <a:rPr lang="en-US" sz="2400" dirty="0" smtClean="0"/>
              <a:t> to determine number and level of service provided to Lummi children, pregnant women, parents, seniors and individuals with disabilities.</a:t>
            </a:r>
          </a:p>
          <a:p>
            <a:pPr marL="228600" indent="-228600">
              <a:buAutoNum type="arabicParenR"/>
            </a:pPr>
            <a:r>
              <a:rPr lang="en-US" sz="2400" dirty="0" smtClean="0"/>
              <a:t>Identify and Estimate the cost of the uninsured Tribal</a:t>
            </a:r>
            <a:r>
              <a:rPr lang="en-US" sz="2400" baseline="0" dirty="0" smtClean="0"/>
              <a:t> Members.</a:t>
            </a:r>
            <a:r>
              <a:rPr lang="en-US" sz="2400" dirty="0" smtClean="0"/>
              <a:t> </a:t>
            </a:r>
            <a:endParaRPr lang="en-US" sz="2400" u="sng" dirty="0" smtClean="0"/>
          </a:p>
          <a:p>
            <a:pPr marL="228600" indent="-228600">
              <a:buAutoNum type="arabicParenR"/>
            </a:pPr>
            <a:r>
              <a:rPr lang="en-US" sz="2400" dirty="0" smtClean="0"/>
              <a:t>Review and analyze all aspects of health care provided by the Lummi Government</a:t>
            </a:r>
          </a:p>
          <a:p>
            <a:pPr marL="228600" indent="-228600">
              <a:buAutoNum type="arabicParenR"/>
            </a:pPr>
            <a:r>
              <a:rPr lang="en-US" sz="2400" dirty="0" smtClean="0"/>
              <a:t>Pursue Formal Accreditation including Public Health</a:t>
            </a:r>
            <a:r>
              <a:rPr lang="en-US" sz="2400" baseline="0" dirty="0" smtClean="0"/>
              <a:t>. </a:t>
            </a:r>
            <a:r>
              <a:rPr lang="en-US" dirty="0" smtClean="0"/>
              <a:t>We currently have clinic</a:t>
            </a:r>
            <a:r>
              <a:rPr lang="en-US" baseline="0" dirty="0" smtClean="0"/>
              <a:t> accreditation, we are looking for total health systems accreditations for a holistic system.</a:t>
            </a:r>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t>4</a:t>
            </a:fld>
            <a:endParaRPr lang="en-US"/>
          </a:p>
        </p:txBody>
      </p:sp>
    </p:spTree>
    <p:extLst>
      <p:ext uri="{BB962C8B-B14F-4D97-AF65-F5344CB8AC3E}">
        <p14:creationId xmlns:p14="http://schemas.microsoft.com/office/powerpoint/2010/main" val="1009466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1" indent="-457200">
              <a:buFont typeface="Arial" pitchFamily="34" charset="0"/>
              <a:buAutoNum type="arabicParenR"/>
            </a:pPr>
            <a:r>
              <a:rPr lang="en-US" sz="2400" dirty="0" smtClean="0"/>
              <a:t>Lummi Nation has developed a</a:t>
            </a:r>
            <a:r>
              <a:rPr lang="en-US" sz="2400" baseline="0" dirty="0" smtClean="0"/>
              <a:t> listening session model that is well known by our membership. We will use those sessions to </a:t>
            </a:r>
            <a:r>
              <a:rPr lang="en-US" sz="2400" dirty="0" smtClean="0"/>
              <a:t>Identify Lummi Nation’s  Health Reform Public Education needs. To develop a plan</a:t>
            </a:r>
            <a:r>
              <a:rPr lang="en-US" sz="2400" baseline="0" dirty="0" smtClean="0"/>
              <a:t> to meet those identified needs. To g</a:t>
            </a:r>
            <a:r>
              <a:rPr lang="en-US" sz="2400" dirty="0" smtClean="0"/>
              <a:t>ather public comments about Lummi Nation Health Care Systems and</a:t>
            </a:r>
            <a:r>
              <a:rPr lang="en-US" sz="2400" baseline="0" dirty="0" smtClean="0"/>
              <a:t> to </a:t>
            </a:r>
            <a:r>
              <a:rPr lang="en-US" sz="2400" dirty="0" smtClean="0"/>
              <a:t>Plan for community review of the draft strategic plan as developed</a:t>
            </a:r>
            <a:r>
              <a:rPr lang="en-US" sz="2400" baseline="0" dirty="0" smtClean="0"/>
              <a:t> and finally to i</a:t>
            </a:r>
            <a:r>
              <a:rPr lang="en-US" sz="2400" dirty="0" smtClean="0"/>
              <a:t>dentify the need for community involvement in annual performance evaluation.</a:t>
            </a:r>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t>5</a:t>
            </a:fld>
            <a:endParaRPr lang="en-US"/>
          </a:p>
        </p:txBody>
      </p:sp>
    </p:spTree>
    <p:extLst>
      <p:ext uri="{BB962C8B-B14F-4D97-AF65-F5344CB8AC3E}">
        <p14:creationId xmlns:p14="http://schemas.microsoft.com/office/powerpoint/2010/main" val="3828769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Policy side, LIBC identified 2</a:t>
            </a:r>
            <a:r>
              <a:rPr lang="en-US" baseline="0" dirty="0" smtClean="0"/>
              <a:t> members of the council. The Health Commission identified 3 of it’s members. On the Administration side, the General Manager identified Tribal Health, Family Services and Cultural staff. The Tribal Treasurer identified support staff for the Task Force. </a:t>
            </a:r>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t>6</a:t>
            </a:fld>
            <a:endParaRPr lang="en-US"/>
          </a:p>
        </p:txBody>
      </p:sp>
    </p:spTree>
    <p:extLst>
      <p:ext uri="{BB962C8B-B14F-4D97-AF65-F5344CB8AC3E}">
        <p14:creationId xmlns:p14="http://schemas.microsoft.com/office/powerpoint/2010/main" val="19764896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The Lummi Nation Health Systems Service Entities include:</a:t>
            </a:r>
            <a:endParaRPr lang="en-US" sz="1200" dirty="0" smtClean="0"/>
          </a:p>
          <a:p>
            <a:pPr marL="342900" indent="-342900">
              <a:buFont typeface="Arial" pitchFamily="34" charset="0"/>
              <a:buChar char="•"/>
            </a:pPr>
            <a:r>
              <a:rPr lang="en-US" sz="1200" dirty="0" smtClean="0"/>
              <a:t>The</a:t>
            </a:r>
            <a:r>
              <a:rPr lang="en-US" sz="1200" baseline="0" dirty="0" smtClean="0"/>
              <a:t> </a:t>
            </a:r>
            <a:r>
              <a:rPr lang="en-US" sz="1200" dirty="0" smtClean="0"/>
              <a:t>Lummi Nation Ambulatory Health Clinic – Physical and Dental Health Services</a:t>
            </a:r>
          </a:p>
          <a:p>
            <a:pPr marL="342900" indent="-342900">
              <a:buFont typeface="Arial" pitchFamily="34" charset="0"/>
              <a:buChar char="•"/>
            </a:pPr>
            <a:r>
              <a:rPr lang="en-US" sz="1200" dirty="0" smtClean="0"/>
              <a:t>Lummi Nation Contract Health Care – Referred Care – Hospitalization, Hospice, Physical, Occupational and Speech Therapy, Oral Surgeon, Orthodontics</a:t>
            </a:r>
            <a:r>
              <a:rPr lang="en-US" sz="1200" baseline="0" dirty="0" smtClean="0"/>
              <a:t> &amp; O</a:t>
            </a:r>
            <a:r>
              <a:rPr lang="en-US" sz="1200" dirty="0" smtClean="0"/>
              <a:t>ptometry.</a:t>
            </a:r>
          </a:p>
          <a:p>
            <a:pPr marL="342900" indent="-342900">
              <a:buFont typeface="Arial" pitchFamily="34" charset="0"/>
              <a:buChar char="•"/>
            </a:pPr>
            <a:r>
              <a:rPr lang="en-US" sz="1200" dirty="0" smtClean="0"/>
              <a:t>Lummi Nation Specialty Care</a:t>
            </a:r>
            <a:r>
              <a:rPr lang="en-US" sz="1200" baseline="0" dirty="0" smtClean="0"/>
              <a:t> - </a:t>
            </a:r>
            <a:r>
              <a:rPr lang="en-US" sz="1200" dirty="0" smtClean="0"/>
              <a:t>Specialty Clinics, Geriatrics, Diabetic, STD Awareness </a:t>
            </a:r>
          </a:p>
          <a:p>
            <a:pPr marL="342900" indent="-342900">
              <a:buFont typeface="Arial" pitchFamily="34" charset="0"/>
              <a:buChar char="•"/>
            </a:pPr>
            <a:r>
              <a:rPr lang="en-US" sz="1200" dirty="0" smtClean="0"/>
              <a:t>Lummi Nation Behavioral Heath Division – Mental Health, Substance Abuse</a:t>
            </a:r>
          </a:p>
          <a:p>
            <a:pPr marL="342900" indent="-342900">
              <a:buFont typeface="Arial" pitchFamily="34" charset="0"/>
              <a:buChar char="•"/>
            </a:pPr>
            <a:r>
              <a:rPr lang="en-US" sz="1200" dirty="0" smtClean="0"/>
              <a:t>Lummi Nation Self-Funded Employee Health Insurance Plan</a:t>
            </a:r>
          </a:p>
          <a:p>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t>7</a:t>
            </a:fld>
            <a:endParaRPr lang="en-US"/>
          </a:p>
        </p:txBody>
      </p:sp>
    </p:spTree>
    <p:extLst>
      <p:ext uri="{BB962C8B-B14F-4D97-AF65-F5344CB8AC3E}">
        <p14:creationId xmlns:p14="http://schemas.microsoft.com/office/powerpoint/2010/main" val="16131238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en-US" sz="1200" dirty="0" smtClean="0"/>
              <a:t>Lummi Nation Health</a:t>
            </a:r>
            <a:r>
              <a:rPr lang="en-US" sz="1200" baseline="0" dirty="0" smtClean="0"/>
              <a:t> Outreach Services include: </a:t>
            </a:r>
            <a:endParaRPr lang="en-US" sz="1200" dirty="0" smtClean="0"/>
          </a:p>
          <a:p>
            <a:pPr marL="228600" indent="-228600">
              <a:buFont typeface="Arial" pitchFamily="34" charset="0"/>
              <a:buAutoNum type="arabicParenR"/>
            </a:pPr>
            <a:r>
              <a:rPr lang="en-US" sz="1200" dirty="0" smtClean="0"/>
              <a:t>Schools that have</a:t>
            </a:r>
            <a:r>
              <a:rPr lang="en-US" sz="1200" baseline="0" dirty="0" smtClean="0"/>
              <a:t> a </a:t>
            </a:r>
            <a:r>
              <a:rPr lang="en-US" sz="1200" dirty="0" smtClean="0"/>
              <a:t>Nurse on</a:t>
            </a:r>
            <a:r>
              <a:rPr lang="en-US" sz="1200" baseline="0" dirty="0" smtClean="0"/>
              <a:t> staff and provides </a:t>
            </a:r>
            <a:r>
              <a:rPr lang="en-US" sz="1200" dirty="0" smtClean="0"/>
              <a:t>Adolescent Health Clinics. There are approximately</a:t>
            </a:r>
            <a:r>
              <a:rPr lang="en-US" sz="1200" baseline="0" dirty="0" smtClean="0"/>
              <a:t> </a:t>
            </a:r>
            <a:r>
              <a:rPr lang="en-US" sz="1200" dirty="0" smtClean="0"/>
              <a:t>300 youth between the ages 6</a:t>
            </a:r>
            <a:r>
              <a:rPr lang="en-US" sz="1200" baseline="0" dirty="0" smtClean="0"/>
              <a:t> and 18.</a:t>
            </a:r>
            <a:endParaRPr lang="en-US" sz="1200" dirty="0" smtClean="0"/>
          </a:p>
          <a:p>
            <a:pPr marL="228600" indent="-228600">
              <a:buFont typeface="Arial" pitchFamily="34" charset="0"/>
              <a:buAutoNum type="arabicParenR"/>
            </a:pPr>
            <a:r>
              <a:rPr lang="en-US" sz="1200" dirty="0" smtClean="0"/>
              <a:t>Head Start and Day Care Center have about 180 children age 5 and under </a:t>
            </a:r>
          </a:p>
          <a:p>
            <a:pPr marL="228600" indent="-228600">
              <a:buFont typeface="Arial" pitchFamily="34" charset="0"/>
              <a:buAutoNum type="arabicParenR"/>
            </a:pPr>
            <a:r>
              <a:rPr lang="en-US" sz="1200" dirty="0" smtClean="0"/>
              <a:t>Little Bear Creek Senior Living Center</a:t>
            </a:r>
            <a:r>
              <a:rPr lang="en-US" sz="1200" baseline="0" dirty="0" smtClean="0"/>
              <a:t> houses about 28 r</a:t>
            </a:r>
            <a:r>
              <a:rPr lang="en-US" sz="1200" dirty="0" smtClean="0"/>
              <a:t>esidents</a:t>
            </a:r>
          </a:p>
          <a:p>
            <a:pPr marL="228600" indent="-228600">
              <a:buFont typeface="Arial" pitchFamily="34" charset="0"/>
              <a:buAutoNum type="arabicParenR"/>
            </a:pPr>
            <a:r>
              <a:rPr lang="en-US" sz="1200" dirty="0" smtClean="0"/>
              <a:t>The Youth Academy Residential Serves</a:t>
            </a:r>
            <a:r>
              <a:rPr lang="en-US" sz="1200" baseline="0" dirty="0" smtClean="0"/>
              <a:t> </a:t>
            </a:r>
            <a:r>
              <a:rPr lang="en-US" sz="1200" dirty="0" err="1" smtClean="0"/>
              <a:t>approximatly</a:t>
            </a:r>
            <a:r>
              <a:rPr lang="en-US" sz="1200" dirty="0" smtClean="0"/>
              <a:t> 40 low income, youth </a:t>
            </a:r>
          </a:p>
          <a:p>
            <a:pPr marL="228600" indent="-228600">
              <a:buFont typeface="Arial" pitchFamily="34" charset="0"/>
              <a:buAutoNum type="arabicParenR"/>
            </a:pPr>
            <a:r>
              <a:rPr lang="en-US" sz="1200" dirty="0" smtClean="0"/>
              <a:t>The </a:t>
            </a:r>
            <a:r>
              <a:rPr lang="en-US" sz="1200" dirty="0" err="1" smtClean="0"/>
              <a:t>S’eye’chen</a:t>
            </a:r>
            <a:r>
              <a:rPr lang="en-US" sz="1200" dirty="0" smtClean="0"/>
              <a:t> </a:t>
            </a:r>
            <a:r>
              <a:rPr lang="en-US" sz="1200" dirty="0" err="1" smtClean="0"/>
              <a:t>T’wk</a:t>
            </a:r>
            <a:r>
              <a:rPr lang="en-US" sz="1200" dirty="0" smtClean="0"/>
              <a:t> Residential Alcohol</a:t>
            </a:r>
            <a:r>
              <a:rPr lang="en-US" sz="1200" baseline="0" dirty="0" smtClean="0"/>
              <a:t> &amp; Substance Abuse t</a:t>
            </a:r>
            <a:r>
              <a:rPr lang="en-US" sz="1200" dirty="0" smtClean="0"/>
              <a:t>reatment serve 28 youths</a:t>
            </a:r>
          </a:p>
          <a:p>
            <a:pPr marL="228600" indent="-228600">
              <a:buFont typeface="Arial" pitchFamily="34" charset="0"/>
              <a:buAutoNum type="arabicParenR"/>
            </a:pPr>
            <a:r>
              <a:rPr lang="en-US" sz="1200" dirty="0" smtClean="0"/>
              <a:t>Each</a:t>
            </a:r>
            <a:r>
              <a:rPr lang="en-US" sz="1200" baseline="0" dirty="0" smtClean="0"/>
              <a:t> one of these locations has a an examination room to facilitate delivery of services.</a:t>
            </a:r>
          </a:p>
          <a:p>
            <a:pPr marL="228600" marR="0" indent="-228600" algn="l" defTabSz="914400" rtl="0" eaLnBrk="1" fontAlgn="auto" latinLnBrk="0" hangingPunct="1">
              <a:lnSpc>
                <a:spcPct val="100000"/>
              </a:lnSpc>
              <a:spcBef>
                <a:spcPts val="0"/>
              </a:spcBef>
              <a:spcAft>
                <a:spcPts val="0"/>
              </a:spcAft>
              <a:buClrTx/>
              <a:buSzTx/>
              <a:buFont typeface="Arial" pitchFamily="34" charset="0"/>
              <a:buAutoNum type="arabicParenR"/>
              <a:tabLst/>
              <a:defRPr/>
            </a:pPr>
            <a:r>
              <a:rPr lang="en-US" sz="1200" dirty="0" smtClean="0"/>
              <a:t>The Self-Funded Employee Health Insurance Plan</a:t>
            </a:r>
            <a:r>
              <a:rPr lang="en-US" sz="1200" baseline="0" dirty="0" smtClean="0"/>
              <a:t> covers </a:t>
            </a:r>
            <a:r>
              <a:rPr lang="en-US" sz="1200" dirty="0" smtClean="0"/>
              <a:t>1200 employees of Tribal government, College and Enterprises.</a:t>
            </a:r>
          </a:p>
          <a:p>
            <a:pPr marL="228600" indent="-228600">
              <a:buFont typeface="Arial" pitchFamily="34" charset="0"/>
              <a:buAutoNum type="arabicParenR"/>
            </a:pPr>
            <a:endParaRPr lang="en-US" sz="1200" dirty="0" smtClean="0"/>
          </a:p>
          <a:p>
            <a:endParaRPr lang="en-US" sz="1200" dirty="0" smtClean="0"/>
          </a:p>
          <a:p>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t>8</a:t>
            </a:fld>
            <a:endParaRPr lang="en-US"/>
          </a:p>
        </p:txBody>
      </p:sp>
    </p:spTree>
    <p:extLst>
      <p:ext uri="{BB962C8B-B14F-4D97-AF65-F5344CB8AC3E}">
        <p14:creationId xmlns:p14="http://schemas.microsoft.com/office/powerpoint/2010/main" val="37121687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ACA</a:t>
            </a:r>
            <a:r>
              <a:rPr lang="en-US" sz="1200" baseline="0" dirty="0" smtClean="0"/>
              <a:t> requires the exchanges to offer qualified  health plans as described in the law. Many of these health plans will be similar to plans that Tribes could not afford in the market place. </a:t>
            </a:r>
            <a:r>
              <a:rPr lang="en-US" sz="1200" dirty="0" smtClean="0"/>
              <a:t>Tribes must be able to participate as providers in approved qualified health plans offered by the Health Insurance Benefit Exchanges.</a:t>
            </a:r>
          </a:p>
          <a:p>
            <a:r>
              <a:rPr lang="en-US" sz="1200" dirty="0" smtClean="0"/>
              <a:t>Tribal leaders have tried to get federal regulators to identify Federally funded health care services as essential community service providers but have not been successful.</a:t>
            </a:r>
          </a:p>
          <a:p>
            <a:r>
              <a:rPr lang="en-US" sz="1200" dirty="0" smtClean="0"/>
              <a:t>Federal regulators have stated that how the plans incorporate members of the I/T/U services systems will be highlighted in the review process for the exchange plans developed by States and approved by the Federal government.</a:t>
            </a:r>
          </a:p>
          <a:p>
            <a:r>
              <a:rPr lang="en-US" sz="1200" dirty="0" smtClean="0"/>
              <a:t>Lummi Nation is interested in participating</a:t>
            </a:r>
            <a:r>
              <a:rPr lang="en-US" sz="1200" baseline="0" dirty="0" smtClean="0"/>
              <a:t> in QHP as a provider. </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t>9</a:t>
            </a:fld>
            <a:endParaRPr lang="en-US"/>
          </a:p>
        </p:txBody>
      </p:sp>
    </p:spTree>
    <p:extLst>
      <p:ext uri="{BB962C8B-B14F-4D97-AF65-F5344CB8AC3E}">
        <p14:creationId xmlns:p14="http://schemas.microsoft.com/office/powerpoint/2010/main" val="3532641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31660D-2FFA-4A30-AED2-DEF56AE5EC78}" type="datetimeFigureOut">
              <a:rPr lang="en-US" smtClean="0"/>
              <a:t>10/12/2012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D520E-27E8-4397-BD08-3BB89BC77582}" type="slidenum">
              <a:rPr lang="en-US" smtClean="0"/>
              <a:t>‹#›</a:t>
            </a:fld>
            <a:endParaRPr lang="en-US"/>
          </a:p>
        </p:txBody>
      </p:sp>
    </p:spTree>
    <p:extLst>
      <p:ext uri="{BB962C8B-B14F-4D97-AF65-F5344CB8AC3E}">
        <p14:creationId xmlns:p14="http://schemas.microsoft.com/office/powerpoint/2010/main" val="3550136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31660D-2FFA-4A30-AED2-DEF56AE5EC78}" type="datetimeFigureOut">
              <a:rPr lang="en-US" smtClean="0"/>
              <a:t>10/12/2012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D520E-27E8-4397-BD08-3BB89BC77582}" type="slidenum">
              <a:rPr lang="en-US" smtClean="0"/>
              <a:t>‹#›</a:t>
            </a:fld>
            <a:endParaRPr lang="en-US"/>
          </a:p>
        </p:txBody>
      </p:sp>
    </p:spTree>
    <p:extLst>
      <p:ext uri="{BB962C8B-B14F-4D97-AF65-F5344CB8AC3E}">
        <p14:creationId xmlns:p14="http://schemas.microsoft.com/office/powerpoint/2010/main" val="4019316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31660D-2FFA-4A30-AED2-DEF56AE5EC78}" type="datetimeFigureOut">
              <a:rPr lang="en-US" smtClean="0"/>
              <a:t>10/12/2012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D520E-27E8-4397-BD08-3BB89BC77582}" type="slidenum">
              <a:rPr lang="en-US" smtClean="0"/>
              <a:t>‹#›</a:t>
            </a:fld>
            <a:endParaRPr lang="en-US"/>
          </a:p>
        </p:txBody>
      </p:sp>
    </p:spTree>
    <p:extLst>
      <p:ext uri="{BB962C8B-B14F-4D97-AF65-F5344CB8AC3E}">
        <p14:creationId xmlns:p14="http://schemas.microsoft.com/office/powerpoint/2010/main" val="155617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31660D-2FFA-4A30-AED2-DEF56AE5EC78}" type="datetimeFigureOut">
              <a:rPr lang="en-US" smtClean="0"/>
              <a:t>10/12/2012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D520E-27E8-4397-BD08-3BB89BC77582}" type="slidenum">
              <a:rPr lang="en-US" smtClean="0"/>
              <a:t>‹#›</a:t>
            </a:fld>
            <a:endParaRPr lang="en-US"/>
          </a:p>
        </p:txBody>
      </p:sp>
    </p:spTree>
    <p:extLst>
      <p:ext uri="{BB962C8B-B14F-4D97-AF65-F5344CB8AC3E}">
        <p14:creationId xmlns:p14="http://schemas.microsoft.com/office/powerpoint/2010/main" val="1988596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31660D-2FFA-4A30-AED2-DEF56AE5EC78}" type="datetimeFigureOut">
              <a:rPr lang="en-US" smtClean="0"/>
              <a:t>10/12/2012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D520E-27E8-4397-BD08-3BB89BC77582}" type="slidenum">
              <a:rPr lang="en-US" smtClean="0"/>
              <a:t>‹#›</a:t>
            </a:fld>
            <a:endParaRPr lang="en-US"/>
          </a:p>
        </p:txBody>
      </p:sp>
    </p:spTree>
    <p:extLst>
      <p:ext uri="{BB962C8B-B14F-4D97-AF65-F5344CB8AC3E}">
        <p14:creationId xmlns:p14="http://schemas.microsoft.com/office/powerpoint/2010/main" val="875636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31660D-2FFA-4A30-AED2-DEF56AE5EC78}" type="datetimeFigureOut">
              <a:rPr lang="en-US" smtClean="0"/>
              <a:t>10/12/2012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DD520E-27E8-4397-BD08-3BB89BC77582}" type="slidenum">
              <a:rPr lang="en-US" smtClean="0"/>
              <a:t>‹#›</a:t>
            </a:fld>
            <a:endParaRPr lang="en-US"/>
          </a:p>
        </p:txBody>
      </p:sp>
    </p:spTree>
    <p:extLst>
      <p:ext uri="{BB962C8B-B14F-4D97-AF65-F5344CB8AC3E}">
        <p14:creationId xmlns:p14="http://schemas.microsoft.com/office/powerpoint/2010/main" val="1917669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31660D-2FFA-4A30-AED2-DEF56AE5EC78}" type="datetimeFigureOut">
              <a:rPr lang="en-US" smtClean="0"/>
              <a:t>10/12/2012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DD520E-27E8-4397-BD08-3BB89BC77582}" type="slidenum">
              <a:rPr lang="en-US" smtClean="0"/>
              <a:t>‹#›</a:t>
            </a:fld>
            <a:endParaRPr lang="en-US"/>
          </a:p>
        </p:txBody>
      </p:sp>
    </p:spTree>
    <p:extLst>
      <p:ext uri="{BB962C8B-B14F-4D97-AF65-F5344CB8AC3E}">
        <p14:creationId xmlns:p14="http://schemas.microsoft.com/office/powerpoint/2010/main" val="3937778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31660D-2FFA-4A30-AED2-DEF56AE5EC78}" type="datetimeFigureOut">
              <a:rPr lang="en-US" smtClean="0"/>
              <a:t>10/12/2012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DD520E-27E8-4397-BD08-3BB89BC77582}" type="slidenum">
              <a:rPr lang="en-US" smtClean="0"/>
              <a:t>‹#›</a:t>
            </a:fld>
            <a:endParaRPr lang="en-US"/>
          </a:p>
        </p:txBody>
      </p:sp>
    </p:spTree>
    <p:extLst>
      <p:ext uri="{BB962C8B-B14F-4D97-AF65-F5344CB8AC3E}">
        <p14:creationId xmlns:p14="http://schemas.microsoft.com/office/powerpoint/2010/main" val="2580681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31660D-2FFA-4A30-AED2-DEF56AE5EC78}" type="datetimeFigureOut">
              <a:rPr lang="en-US" smtClean="0"/>
              <a:t>10/12/2012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DD520E-27E8-4397-BD08-3BB89BC77582}" type="slidenum">
              <a:rPr lang="en-US" smtClean="0"/>
              <a:t>‹#›</a:t>
            </a:fld>
            <a:endParaRPr lang="en-US"/>
          </a:p>
        </p:txBody>
      </p:sp>
    </p:spTree>
    <p:extLst>
      <p:ext uri="{BB962C8B-B14F-4D97-AF65-F5344CB8AC3E}">
        <p14:creationId xmlns:p14="http://schemas.microsoft.com/office/powerpoint/2010/main" val="2060313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31660D-2FFA-4A30-AED2-DEF56AE5EC78}" type="datetimeFigureOut">
              <a:rPr lang="en-US" smtClean="0"/>
              <a:t>10/12/2012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DD520E-27E8-4397-BD08-3BB89BC77582}" type="slidenum">
              <a:rPr lang="en-US" smtClean="0"/>
              <a:t>‹#›</a:t>
            </a:fld>
            <a:endParaRPr lang="en-US"/>
          </a:p>
        </p:txBody>
      </p:sp>
    </p:spTree>
    <p:extLst>
      <p:ext uri="{BB962C8B-B14F-4D97-AF65-F5344CB8AC3E}">
        <p14:creationId xmlns:p14="http://schemas.microsoft.com/office/powerpoint/2010/main" val="337716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31660D-2FFA-4A30-AED2-DEF56AE5EC78}" type="datetimeFigureOut">
              <a:rPr lang="en-US" smtClean="0"/>
              <a:t>10/12/2012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DD520E-27E8-4397-BD08-3BB89BC77582}" type="slidenum">
              <a:rPr lang="en-US" smtClean="0"/>
              <a:t>‹#›</a:t>
            </a:fld>
            <a:endParaRPr lang="en-US"/>
          </a:p>
        </p:txBody>
      </p:sp>
    </p:spTree>
    <p:extLst>
      <p:ext uri="{BB962C8B-B14F-4D97-AF65-F5344CB8AC3E}">
        <p14:creationId xmlns:p14="http://schemas.microsoft.com/office/powerpoint/2010/main" val="1218813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31660D-2FFA-4A30-AED2-DEF56AE5EC78}" type="datetimeFigureOut">
              <a:rPr lang="en-US" smtClean="0"/>
              <a:t>10/12/2012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DD520E-27E8-4397-BD08-3BB89BC77582}" type="slidenum">
              <a:rPr lang="en-US" smtClean="0"/>
              <a:t>‹#›</a:t>
            </a:fld>
            <a:endParaRPr lang="en-US"/>
          </a:p>
        </p:txBody>
      </p:sp>
    </p:spTree>
    <p:extLst>
      <p:ext uri="{BB962C8B-B14F-4D97-AF65-F5344CB8AC3E}">
        <p14:creationId xmlns:p14="http://schemas.microsoft.com/office/powerpoint/2010/main" val="8922551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130425"/>
            <a:ext cx="8534400" cy="1470025"/>
          </a:xfrm>
        </p:spPr>
        <p:txBody>
          <a:bodyPr>
            <a:normAutofit/>
          </a:bodyPr>
          <a:lstStyle/>
          <a:p>
            <a:r>
              <a:rPr lang="en-US" dirty="0" smtClean="0"/>
              <a:t>Lummi Nation Welcomes </a:t>
            </a:r>
            <a:br>
              <a:rPr lang="en-US" dirty="0" smtClean="0"/>
            </a:br>
            <a:r>
              <a:rPr lang="en-US" dirty="0" smtClean="0"/>
              <a:t>Health Reform</a:t>
            </a:r>
            <a:endParaRPr lang="en-US" dirty="0"/>
          </a:p>
        </p:txBody>
      </p:sp>
      <p:sp>
        <p:nvSpPr>
          <p:cNvPr id="3" name="Subtitle 2"/>
          <p:cNvSpPr>
            <a:spLocks noGrp="1"/>
          </p:cNvSpPr>
          <p:nvPr>
            <p:ph type="subTitle" idx="1"/>
          </p:nvPr>
        </p:nvSpPr>
        <p:spPr>
          <a:xfrm>
            <a:off x="1295400" y="3886200"/>
            <a:ext cx="6400800" cy="2362200"/>
          </a:xfrm>
        </p:spPr>
        <p:txBody>
          <a:bodyPr/>
          <a:lstStyle/>
          <a:p>
            <a:r>
              <a:rPr lang="en-US" i="1" dirty="0" smtClean="0"/>
              <a:t>Northwest Portland Area Indian Health Board Quarterly Meeting </a:t>
            </a:r>
          </a:p>
          <a:p>
            <a:r>
              <a:rPr lang="en-US" i="1" dirty="0" smtClean="0"/>
              <a:t>Skagit Valley Resort &amp; Casino</a:t>
            </a:r>
          </a:p>
          <a:p>
            <a:r>
              <a:rPr lang="en-US" i="1" dirty="0" smtClean="0"/>
              <a:t>October 17, 2012</a:t>
            </a:r>
          </a:p>
          <a:p>
            <a:endParaRPr lang="en-US" i="1" dirty="0"/>
          </a:p>
        </p:txBody>
      </p:sp>
    </p:spTree>
    <p:extLst>
      <p:ext uri="{BB962C8B-B14F-4D97-AF65-F5344CB8AC3E}">
        <p14:creationId xmlns:p14="http://schemas.microsoft.com/office/powerpoint/2010/main" val="26471057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09600" y="274638"/>
            <a:ext cx="7924800" cy="14779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Tribal </a:t>
            </a:r>
            <a:r>
              <a:rPr lang="en-US" dirty="0" smtClean="0"/>
              <a:t>Members </a:t>
            </a:r>
            <a:r>
              <a:rPr lang="en-US" dirty="0" smtClean="0"/>
              <a:t>&amp; </a:t>
            </a:r>
            <a:endParaRPr lang="en-US" dirty="0" smtClean="0"/>
          </a:p>
          <a:p>
            <a:r>
              <a:rPr lang="en-US" dirty="0" smtClean="0"/>
              <a:t>Health </a:t>
            </a:r>
            <a:r>
              <a:rPr lang="en-US" dirty="0"/>
              <a:t>C</a:t>
            </a:r>
            <a:r>
              <a:rPr lang="en-US" dirty="0" smtClean="0"/>
              <a:t>are Insurance</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2988904642"/>
              </p:ext>
            </p:extLst>
          </p:nvPr>
        </p:nvGraphicFramePr>
        <p:xfrm>
          <a:off x="990600" y="1752603"/>
          <a:ext cx="7315199" cy="3124196"/>
        </p:xfrm>
        <a:graphic>
          <a:graphicData uri="http://schemas.openxmlformats.org/drawingml/2006/table">
            <a:tbl>
              <a:tblPr firstRow="1" firstCol="1" bandRow="1">
                <a:tableStyleId>{5C22544A-7EE6-4342-B048-85BDC9FD1C3A}</a:tableStyleId>
              </a:tblPr>
              <a:tblGrid>
                <a:gridCol w="2413446"/>
                <a:gridCol w="1493878"/>
                <a:gridCol w="2252550"/>
                <a:gridCol w="1155325"/>
              </a:tblGrid>
              <a:tr h="256700">
                <a:tc>
                  <a:txBody>
                    <a:bodyPr/>
                    <a:lstStyle/>
                    <a:p>
                      <a:pPr marL="0" marR="0" algn="ctr">
                        <a:lnSpc>
                          <a:spcPct val="115000"/>
                        </a:lnSpc>
                        <a:spcBef>
                          <a:spcPts val="0"/>
                        </a:spcBef>
                        <a:spcAft>
                          <a:spcPts val="0"/>
                        </a:spcAft>
                      </a:pPr>
                      <a:r>
                        <a:rPr lang="en-US" sz="1200" dirty="0">
                          <a:effectLst/>
                        </a:rPr>
                        <a:t>Patient Descriptors</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200">
                          <a:effectLst/>
                        </a:rPr>
                        <a:t>Percentage</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200">
                          <a:effectLst/>
                        </a:rPr>
                        <a:t>Status</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200">
                          <a:effectLst/>
                        </a:rPr>
                        <a:t>Number</a:t>
                      </a:r>
                      <a:endParaRPr lang="en-US" sz="1100">
                        <a:effectLst/>
                        <a:latin typeface="Calibri"/>
                        <a:ea typeface="Calibri"/>
                        <a:cs typeface="Times New Roman"/>
                      </a:endParaRPr>
                    </a:p>
                  </a:txBody>
                  <a:tcPr marL="68580" marR="68580" marT="0" marB="0"/>
                </a:tc>
              </a:tr>
              <a:tr h="235294">
                <a:tc>
                  <a:txBody>
                    <a:bodyPr/>
                    <a:lstStyle/>
                    <a:p>
                      <a:pPr marL="0" marR="0">
                        <a:lnSpc>
                          <a:spcPct val="115000"/>
                        </a:lnSpc>
                        <a:spcBef>
                          <a:spcPts val="0"/>
                        </a:spcBef>
                        <a:spcAft>
                          <a:spcPts val="0"/>
                        </a:spcAft>
                      </a:pPr>
                      <a:r>
                        <a:rPr lang="en-US" sz="1100">
                          <a:effectLst/>
                        </a:rPr>
                        <a:t>*Eligible patients -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100%</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All eligible patients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6,016</a:t>
                      </a:r>
                      <a:endParaRPr lang="en-US" sz="1100">
                        <a:effectLst/>
                        <a:latin typeface="Calibri"/>
                        <a:ea typeface="Calibri"/>
                        <a:cs typeface="Times New Roman"/>
                      </a:endParaRPr>
                    </a:p>
                  </a:txBody>
                  <a:tcPr marL="68580" marR="68580" marT="0" marB="0"/>
                </a:tc>
              </a:tr>
              <a:tr h="235294">
                <a:tc>
                  <a:txBody>
                    <a:bodyPr/>
                    <a:lstStyle/>
                    <a:p>
                      <a:pPr marL="0" marR="0">
                        <a:lnSpc>
                          <a:spcPct val="115000"/>
                        </a:lnSpc>
                        <a:spcBef>
                          <a:spcPts val="0"/>
                        </a:spcBef>
                        <a:spcAft>
                          <a:spcPts val="0"/>
                        </a:spcAft>
                      </a:pPr>
                      <a:r>
                        <a:rPr lang="en-US" sz="1100">
                          <a:effectLst/>
                        </a:rPr>
                        <a:t>**CHS Eligible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53%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100</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3,217</a:t>
                      </a:r>
                      <a:endParaRPr lang="en-US" sz="1100">
                        <a:effectLst/>
                        <a:latin typeface="Calibri"/>
                        <a:ea typeface="Calibri"/>
                        <a:cs typeface="Times New Roman"/>
                      </a:endParaRPr>
                    </a:p>
                  </a:txBody>
                  <a:tcPr marL="68580" marR="68580" marT="0" marB="0"/>
                </a:tc>
              </a:tr>
              <a:tr h="235294">
                <a:tc>
                  <a:txBody>
                    <a:bodyPr/>
                    <a:lstStyle/>
                    <a:p>
                      <a:pPr marL="0" marR="0">
                        <a:lnSpc>
                          <a:spcPct val="115000"/>
                        </a:lnSpc>
                        <a:spcBef>
                          <a:spcPts val="0"/>
                        </a:spcBef>
                        <a:spcAft>
                          <a:spcPts val="0"/>
                        </a:spcAft>
                      </a:pPr>
                      <a:r>
                        <a:rPr lang="en-US" sz="1100">
                          <a:effectLst/>
                        </a:rPr>
                        <a:t>CHS Eligible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88%</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Lummi Nation p</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2,820</a:t>
                      </a:r>
                      <a:endParaRPr lang="en-US" sz="1100">
                        <a:effectLst/>
                        <a:latin typeface="Calibri"/>
                        <a:ea typeface="Calibri"/>
                        <a:cs typeface="Times New Roman"/>
                      </a:endParaRPr>
                    </a:p>
                  </a:txBody>
                  <a:tcPr marL="68580" marR="68580" marT="0" marB="0"/>
                </a:tc>
              </a:tr>
              <a:tr h="235294">
                <a:tc>
                  <a:txBody>
                    <a:bodyPr/>
                    <a:lstStyle/>
                    <a:p>
                      <a:pPr marL="0" marR="0">
                        <a:lnSpc>
                          <a:spcPct val="115000"/>
                        </a:lnSpc>
                        <a:spcBef>
                          <a:spcPts val="0"/>
                        </a:spcBef>
                        <a:spcAft>
                          <a:spcPts val="0"/>
                        </a:spcAft>
                      </a:pPr>
                      <a:r>
                        <a:rPr lang="en-US" sz="1100">
                          <a:effectLst/>
                        </a:rPr>
                        <a:t>CHS Eligible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47%</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Non-Lummi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2,799</a:t>
                      </a:r>
                      <a:endParaRPr lang="en-US" sz="1100">
                        <a:effectLst/>
                        <a:latin typeface="Calibri"/>
                        <a:ea typeface="Calibri"/>
                        <a:cs typeface="Times New Roman"/>
                      </a:endParaRPr>
                    </a:p>
                  </a:txBody>
                  <a:tcPr marL="68580" marR="68580" marT="0" marB="0"/>
                </a:tc>
              </a:tr>
              <a:tr h="235294">
                <a:tc>
                  <a:txBody>
                    <a:bodyPr/>
                    <a:lstStyle/>
                    <a:p>
                      <a:pPr marL="0" marR="0">
                        <a:lnSpc>
                          <a:spcPct val="115000"/>
                        </a:lnSpc>
                        <a:spcBef>
                          <a:spcPts val="0"/>
                        </a:spcBef>
                        <a:spcAft>
                          <a:spcPts val="0"/>
                        </a:spcAft>
                      </a:pPr>
                      <a:r>
                        <a:rPr lang="en-US" sz="1100">
                          <a:effectLst/>
                        </a:rPr>
                        <a:t>Totals CHS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 </a:t>
                      </a:r>
                      <a:endParaRPr lang="en-US" sz="1100">
                        <a:effectLst/>
                        <a:latin typeface="Calibri"/>
                        <a:ea typeface="Calibri"/>
                        <a:cs typeface="Times New Roman"/>
                      </a:endParaRPr>
                    </a:p>
                  </a:txBody>
                  <a:tcPr marL="68580" marR="68580" marT="0" marB="0"/>
                </a:tc>
              </a:tr>
              <a:tr h="485244">
                <a:tc>
                  <a:txBody>
                    <a:bodyPr/>
                    <a:lstStyle/>
                    <a:p>
                      <a:pPr marL="0" marR="0">
                        <a:lnSpc>
                          <a:spcPct val="115000"/>
                        </a:lnSpc>
                        <a:spcBef>
                          <a:spcPts val="0"/>
                        </a:spcBef>
                        <a:spcAft>
                          <a:spcPts val="0"/>
                        </a:spcAft>
                      </a:pPr>
                      <a:r>
                        <a:rPr lang="en-US" sz="1100">
                          <a:effectLst/>
                        </a:rPr>
                        <a:t>Lummi &amp; Non-Lummi</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40%</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no insurance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2,427 </a:t>
                      </a:r>
                      <a:endParaRPr lang="en-US" sz="1100">
                        <a:effectLst/>
                        <a:latin typeface="Calibri"/>
                        <a:ea typeface="Calibri"/>
                        <a:cs typeface="Times New Roman"/>
                      </a:endParaRPr>
                    </a:p>
                  </a:txBody>
                  <a:tcPr marL="68580" marR="68580" marT="0" marB="0"/>
                </a:tc>
              </a:tr>
              <a:tr h="485244">
                <a:tc>
                  <a:txBody>
                    <a:bodyPr/>
                    <a:lstStyle/>
                    <a:p>
                      <a:pPr marL="0" marR="0">
                        <a:lnSpc>
                          <a:spcPct val="115000"/>
                        </a:lnSpc>
                        <a:spcBef>
                          <a:spcPts val="0"/>
                        </a:spcBef>
                        <a:spcAft>
                          <a:spcPts val="0"/>
                        </a:spcAft>
                      </a:pPr>
                      <a:r>
                        <a:rPr lang="en-US" sz="1100" dirty="0">
                          <a:effectLst/>
                        </a:rPr>
                        <a:t>Lummi &amp; Non-Lummi</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34%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Medicaid</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2,040</a:t>
                      </a:r>
                      <a:endParaRPr lang="en-US" sz="1100">
                        <a:effectLst/>
                        <a:latin typeface="Calibri"/>
                        <a:ea typeface="Calibri"/>
                        <a:cs typeface="Times New Roman"/>
                      </a:endParaRPr>
                    </a:p>
                  </a:txBody>
                  <a:tcPr marL="68580" marR="68580" marT="0" marB="0"/>
                </a:tc>
              </a:tr>
              <a:tr h="485244">
                <a:tc>
                  <a:txBody>
                    <a:bodyPr/>
                    <a:lstStyle/>
                    <a:p>
                      <a:pPr marL="0" marR="0">
                        <a:lnSpc>
                          <a:spcPct val="115000"/>
                        </a:lnSpc>
                        <a:spcBef>
                          <a:spcPts val="0"/>
                        </a:spcBef>
                        <a:spcAft>
                          <a:spcPts val="0"/>
                        </a:spcAft>
                      </a:pPr>
                      <a:r>
                        <a:rPr lang="en-US" sz="1100">
                          <a:effectLst/>
                        </a:rPr>
                        <a:t>Lummi &amp; Non-Lummi</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29%</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Private Insurance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1,739</a:t>
                      </a:r>
                      <a:endParaRPr lang="en-US" sz="1100">
                        <a:effectLst/>
                        <a:latin typeface="Calibri"/>
                        <a:ea typeface="Calibri"/>
                        <a:cs typeface="Times New Roman"/>
                      </a:endParaRPr>
                    </a:p>
                  </a:txBody>
                  <a:tcPr marL="68580" marR="68580" marT="0" marB="0"/>
                </a:tc>
              </a:tr>
              <a:tr h="235294">
                <a:tc>
                  <a:txBody>
                    <a:bodyPr/>
                    <a:lstStyle/>
                    <a:p>
                      <a:pPr marL="0" marR="0">
                        <a:lnSpc>
                          <a:spcPct val="115000"/>
                        </a:lnSpc>
                        <a:spcBef>
                          <a:spcPts val="0"/>
                        </a:spcBef>
                        <a:spcAft>
                          <a:spcPts val="0"/>
                        </a:spcAft>
                      </a:pPr>
                      <a:r>
                        <a:rPr lang="en-US" sz="11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68580" marR="68580" marT="0" marB="0"/>
                </a:tc>
              </a:tr>
            </a:tbl>
          </a:graphicData>
        </a:graphic>
      </p:graphicFrame>
      <p:sp>
        <p:nvSpPr>
          <p:cNvPr id="10" name="Rectangle 3"/>
          <p:cNvSpPr>
            <a:spLocks noChangeArrowheads="1"/>
          </p:cNvSpPr>
          <p:nvPr/>
        </p:nvSpPr>
        <p:spPr bwMode="auto">
          <a:xfrm>
            <a:off x="2493963" y="28908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10"/>
          <p:cNvSpPr/>
          <p:nvPr/>
        </p:nvSpPr>
        <p:spPr>
          <a:xfrm>
            <a:off x="990600" y="4951274"/>
            <a:ext cx="7239000" cy="1200329"/>
          </a:xfrm>
          <a:prstGeom prst="rect">
            <a:avLst/>
          </a:prstGeom>
        </p:spPr>
        <p:txBody>
          <a:bodyPr wrap="square">
            <a:spAutoFit/>
          </a:bodyPr>
          <a:lstStyle/>
          <a:p>
            <a:pPr lvl="0"/>
            <a:r>
              <a:rPr lang="en-US" dirty="0"/>
              <a:t>*Members of Federally Recognized Tribes who have had Health Services appointments at LNTHC in the last three years</a:t>
            </a:r>
          </a:p>
          <a:p>
            <a:pPr lvl="0"/>
            <a:r>
              <a:rPr lang="en-US" dirty="0"/>
              <a:t>**CHS Eligible – Patients whose assessment determined that no other sources of payment for medically necessary health care is available.</a:t>
            </a:r>
          </a:p>
        </p:txBody>
      </p:sp>
    </p:spTree>
    <p:extLst>
      <p:ext uri="{BB962C8B-B14F-4D97-AF65-F5344CB8AC3E}">
        <p14:creationId xmlns:p14="http://schemas.microsoft.com/office/powerpoint/2010/main" val="3559437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457200" y="274638"/>
            <a:ext cx="8229600" cy="1143000"/>
          </a:xfrm>
        </p:spPr>
        <p:txBody>
          <a:bodyPr/>
          <a:lstStyle/>
          <a:p>
            <a:r>
              <a:rPr lang="en-US" dirty="0" smtClean="0"/>
              <a:t>Lummi Nation Health System</a:t>
            </a:r>
            <a:endParaRPr lang="en-US" dirty="0"/>
          </a:p>
        </p:txBody>
      </p:sp>
      <p:graphicFrame>
        <p:nvGraphicFramePr>
          <p:cNvPr id="11" name="Content Placeholder 3"/>
          <p:cNvGraphicFramePr>
            <a:graphicFrameLocks noGrp="1"/>
          </p:cNvGraphicFramePr>
          <p:nvPr>
            <p:ph idx="1"/>
            <p:extLst>
              <p:ext uri="{D42A27DB-BD31-4B8C-83A1-F6EECF244321}">
                <p14:modId xmlns:p14="http://schemas.microsoft.com/office/powerpoint/2010/main" val="413152706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620886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Development Components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4194646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495800" y="1865293"/>
            <a:ext cx="914400" cy="954107"/>
          </a:xfrm>
          <a:prstGeom prst="rect">
            <a:avLst/>
          </a:prstGeom>
          <a:noFill/>
        </p:spPr>
        <p:txBody>
          <a:bodyPr wrap="square" rtlCol="0">
            <a:spAutoFit/>
          </a:bodyPr>
          <a:lstStyle/>
          <a:p>
            <a:r>
              <a:rPr lang="en-US" sz="1400" b="1" dirty="0" smtClean="0"/>
              <a:t>Health Services &amp; </a:t>
            </a:r>
            <a:r>
              <a:rPr lang="en-US" sz="1400" b="1" dirty="0"/>
              <a:t>Care Needs</a:t>
            </a:r>
          </a:p>
        </p:txBody>
      </p:sp>
    </p:spTree>
    <p:extLst>
      <p:ext uri="{BB962C8B-B14F-4D97-AF65-F5344CB8AC3E}">
        <p14:creationId xmlns:p14="http://schemas.microsoft.com/office/powerpoint/2010/main" val="29733691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Development of Lummi Nation Health Services and Care System Strategic Plan</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8107314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95337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Tribal Planning Assumptions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Critical planning assumptions</a:t>
            </a:r>
          </a:p>
          <a:p>
            <a:r>
              <a:rPr lang="en-US" dirty="0" smtClean="0"/>
              <a:t>Most tribal members will be eligible for subsidized health care insurance through the Federally Mandated/State operated Health Insurance Benefit.</a:t>
            </a:r>
          </a:p>
          <a:p>
            <a:r>
              <a:rPr lang="en-US" dirty="0" smtClean="0"/>
              <a:t>Most Tribal members will not see the need to secure additional health care insurance at their own expense.</a:t>
            </a:r>
          </a:p>
          <a:p>
            <a:r>
              <a:rPr lang="en-US" dirty="0" smtClean="0"/>
              <a:t>Most tribal members would not be able to compare plan services and costs and select one which does not duplicate services they receive from the Tribal Health Care Systems, without assistance.</a:t>
            </a:r>
          </a:p>
          <a:p>
            <a:r>
              <a:rPr lang="en-US" dirty="0" smtClean="0"/>
              <a:t>Most tribal members will not be aware of their rights provided by the ACA, which</a:t>
            </a:r>
          </a:p>
          <a:p>
            <a:pPr lvl="1"/>
            <a:r>
              <a:rPr lang="en-US" dirty="0" smtClean="0"/>
              <a:t>Limits individual tax penalties, co-pays to persons over 300% of FPL, </a:t>
            </a:r>
          </a:p>
          <a:p>
            <a:pPr lvl="1"/>
            <a:r>
              <a:rPr lang="en-US" dirty="0" smtClean="0"/>
              <a:t>Prohibits managed care plans, more than monthly enrollment periods </a:t>
            </a:r>
          </a:p>
          <a:p>
            <a:pPr lvl="1"/>
            <a:r>
              <a:rPr lang="en-US" dirty="0" smtClean="0"/>
              <a:t>Allows the I/T/U system billing of Qualified Health Plans for services provided to Tribal participants.   </a:t>
            </a:r>
            <a:endParaRPr lang="en-US" dirty="0"/>
          </a:p>
        </p:txBody>
      </p:sp>
    </p:spTree>
    <p:extLst>
      <p:ext uri="{BB962C8B-B14F-4D97-AF65-F5344CB8AC3E}">
        <p14:creationId xmlns:p14="http://schemas.microsoft.com/office/powerpoint/2010/main" val="31367889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274638"/>
            <a:ext cx="8229600" cy="1143000"/>
          </a:xfrm>
        </p:spPr>
        <p:txBody>
          <a:bodyPr>
            <a:normAutofit fontScale="90000"/>
          </a:bodyPr>
          <a:lstStyle/>
          <a:p>
            <a:r>
              <a:rPr lang="en-US" dirty="0" smtClean="0"/>
              <a:t>Identifying &amp; Tracking Patient Income</a:t>
            </a:r>
            <a:endParaRPr lang="en-US" dirty="0"/>
          </a:p>
        </p:txBody>
      </p:sp>
      <p:sp>
        <p:nvSpPr>
          <p:cNvPr id="8" name="Content Placeholder 2"/>
          <p:cNvSpPr>
            <a:spLocks noGrp="1"/>
          </p:cNvSpPr>
          <p:nvPr>
            <p:ph idx="1"/>
          </p:nvPr>
        </p:nvSpPr>
        <p:spPr>
          <a:xfrm>
            <a:off x="457200" y="1295400"/>
            <a:ext cx="8229600" cy="4830763"/>
          </a:xfrm>
        </p:spPr>
        <p:txBody>
          <a:bodyPr>
            <a:normAutofit fontScale="85000" lnSpcReduction="10000"/>
          </a:bodyPr>
          <a:lstStyle/>
          <a:p>
            <a:r>
              <a:rPr lang="en-US" dirty="0" smtClean="0"/>
              <a:t>Tribes will need to add income as a major component in their health planning activities.</a:t>
            </a:r>
          </a:p>
          <a:p>
            <a:pPr lvl="1"/>
            <a:r>
              <a:rPr lang="en-US" dirty="0" smtClean="0"/>
              <a:t>Tribes need to track tribal member income ranges in order to successfully mange their health care cost recovery activities.</a:t>
            </a:r>
          </a:p>
          <a:p>
            <a:pPr lvl="1"/>
            <a:r>
              <a:rPr lang="en-US" dirty="0" smtClean="0"/>
              <a:t>Tribal Enrollment status is still critical but other categorical qualifications have been eliminated.</a:t>
            </a:r>
            <a:endParaRPr lang="en-US" dirty="0"/>
          </a:p>
          <a:p>
            <a:pPr marL="342900" lvl="1" indent="-342900">
              <a:buFont typeface="Arial" pitchFamily="34" charset="0"/>
              <a:buChar char="•"/>
            </a:pPr>
            <a:r>
              <a:rPr lang="en-US" sz="3200" dirty="0"/>
              <a:t>Tribes need to develop the capability to move tribal members from Medicaid (0 to 133% of FPL) to subsidized insurance (134% of FPL to 300% of FPL) without interrupting Health Services - based on their income as a percentage of the Federal Poverty Levels</a:t>
            </a:r>
            <a:r>
              <a:rPr lang="en-US" sz="3200" dirty="0" smtClean="0"/>
              <a:t>.</a:t>
            </a:r>
          </a:p>
        </p:txBody>
      </p:sp>
    </p:spTree>
    <p:extLst>
      <p:ext uri="{BB962C8B-B14F-4D97-AF65-F5344CB8AC3E}">
        <p14:creationId xmlns:p14="http://schemas.microsoft.com/office/powerpoint/2010/main" val="33261922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en-US" dirty="0" smtClean="0"/>
              <a:t>Tribal/State/Federal </a:t>
            </a:r>
            <a:r>
              <a:rPr lang="en-US" dirty="0" err="1" smtClean="0"/>
              <a:t>Deveopment</a:t>
            </a:r>
            <a:r>
              <a:rPr lang="en-US" dirty="0" smtClean="0"/>
              <a:t> Coordination</a:t>
            </a:r>
            <a:endParaRPr lang="en-US" dirty="0"/>
          </a:p>
        </p:txBody>
      </p:sp>
      <p:sp>
        <p:nvSpPr>
          <p:cNvPr id="7" name="Content Placeholder 2"/>
          <p:cNvSpPr>
            <a:spLocks noGrp="1"/>
          </p:cNvSpPr>
          <p:nvPr>
            <p:ph idx="1"/>
          </p:nvPr>
        </p:nvSpPr>
        <p:spPr>
          <a:xfrm>
            <a:off x="457200" y="1600200"/>
            <a:ext cx="8229600" cy="4525963"/>
          </a:xfrm>
        </p:spPr>
        <p:txBody>
          <a:bodyPr>
            <a:normAutofit fontScale="92500" lnSpcReduction="10000"/>
          </a:bodyPr>
          <a:lstStyle/>
          <a:p>
            <a:pPr marL="342900" lvl="1" indent="-342900">
              <a:buFont typeface="Arial" pitchFamily="34" charset="0"/>
              <a:buChar char="•"/>
            </a:pPr>
            <a:r>
              <a:rPr lang="en-US" sz="3200" dirty="0" smtClean="0"/>
              <a:t>Tribes must be involved in the development of State Health Benefits Exchange serving their areas.</a:t>
            </a:r>
          </a:p>
          <a:p>
            <a:pPr marL="342900" lvl="1" indent="-342900">
              <a:buFont typeface="Arial" pitchFamily="34" charset="0"/>
              <a:buChar char="•"/>
            </a:pPr>
            <a:r>
              <a:rPr lang="en-US" sz="3200" dirty="0" smtClean="0"/>
              <a:t>HB2319 Washington State law authorizing the development of the State Health Benefit Exchange requires consultation with Tribes.</a:t>
            </a:r>
          </a:p>
          <a:p>
            <a:pPr marL="342900" lvl="1" indent="-342900">
              <a:buFont typeface="Arial" pitchFamily="34" charset="0"/>
              <a:buChar char="•"/>
            </a:pPr>
            <a:r>
              <a:rPr lang="en-US" sz="3200" dirty="0" smtClean="0"/>
              <a:t>Tribal Leaders are aware that the Federal government will create the Health exchange plans for several states which have chosen not to proceed with the development of exchanges.  </a:t>
            </a:r>
          </a:p>
          <a:p>
            <a:endParaRPr lang="en-US" dirty="0"/>
          </a:p>
        </p:txBody>
      </p:sp>
    </p:spTree>
    <p:extLst>
      <p:ext uri="{BB962C8B-B14F-4D97-AF65-F5344CB8AC3E}">
        <p14:creationId xmlns:p14="http://schemas.microsoft.com/office/powerpoint/2010/main" val="14223029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1143000"/>
          </a:xfrm>
        </p:spPr>
        <p:txBody>
          <a:bodyPr>
            <a:normAutofit fontScale="90000"/>
          </a:bodyPr>
          <a:lstStyle/>
          <a:p>
            <a:r>
              <a:rPr lang="en-US" dirty="0" smtClean="0"/>
              <a:t>Tribal Plan Component</a:t>
            </a:r>
            <a:br>
              <a:rPr lang="en-US" dirty="0" smtClean="0"/>
            </a:br>
            <a:r>
              <a:rPr lang="en-US" dirty="0" smtClean="0"/>
              <a:t> Assumptions</a:t>
            </a:r>
            <a:endParaRPr lang="en-US" dirty="0"/>
          </a:p>
        </p:txBody>
      </p:sp>
      <p:sp>
        <p:nvSpPr>
          <p:cNvPr id="7" name="Content Placeholder 2"/>
          <p:cNvSpPr>
            <a:spLocks noGrp="1"/>
          </p:cNvSpPr>
          <p:nvPr>
            <p:ph idx="1"/>
          </p:nvPr>
        </p:nvSpPr>
        <p:spPr>
          <a:xfrm>
            <a:off x="457200" y="1600200"/>
            <a:ext cx="8229600" cy="4525963"/>
          </a:xfrm>
        </p:spPr>
        <p:txBody>
          <a:bodyPr>
            <a:normAutofit/>
          </a:bodyPr>
          <a:lstStyle/>
          <a:p>
            <a:pPr marL="342900" lvl="1" indent="-342900">
              <a:buFont typeface="Arial" pitchFamily="34" charset="0"/>
              <a:buChar char="•"/>
            </a:pPr>
            <a:r>
              <a:rPr lang="en-US" sz="1800" dirty="0"/>
              <a:t>Tribes must have the option of sponsoring Tribal members as insurance customers of Qualified Health Plans approved by the Health Benefits Exchange operating within each state</a:t>
            </a:r>
            <a:r>
              <a:rPr lang="en-US" sz="1800" dirty="0" smtClean="0"/>
              <a:t>.</a:t>
            </a:r>
          </a:p>
          <a:p>
            <a:r>
              <a:rPr lang="en-US" sz="1800" dirty="0" smtClean="0"/>
              <a:t>Tribes </a:t>
            </a:r>
            <a:r>
              <a:rPr lang="en-US" sz="1800" dirty="0" smtClean="0"/>
              <a:t>must have access to funding available to support Navigator programs</a:t>
            </a:r>
            <a:r>
              <a:rPr lang="en-US" sz="1800" dirty="0" smtClean="0"/>
              <a:t>.</a:t>
            </a:r>
          </a:p>
          <a:p>
            <a:pPr marL="342900" lvl="1" indent="-342900">
              <a:buFont typeface="Arial" pitchFamily="34" charset="0"/>
              <a:buChar char="•"/>
            </a:pPr>
            <a:r>
              <a:rPr lang="en-US" sz="1800" dirty="0"/>
              <a:t>Coordinate Develop and Implement a Plan of how to utilize benefits coordinators to get people enrolled or determine eligibility for a </a:t>
            </a:r>
            <a:r>
              <a:rPr lang="en-US" sz="1800" dirty="0" smtClean="0"/>
              <a:t>plan</a:t>
            </a:r>
            <a:endParaRPr lang="en-US" sz="1800" dirty="0" smtClean="0"/>
          </a:p>
          <a:p>
            <a:r>
              <a:rPr lang="en-US" sz="1800" dirty="0" smtClean="0"/>
              <a:t>Special provisions and rights of tribal members will not be part of Navigator programs designed to assist the general public. </a:t>
            </a:r>
            <a:endParaRPr lang="en-US" sz="1800" dirty="0" smtClean="0"/>
          </a:p>
          <a:p>
            <a:r>
              <a:rPr lang="en-US" sz="1800" dirty="0" smtClean="0"/>
              <a:t>Tribes </a:t>
            </a:r>
            <a:r>
              <a:rPr lang="en-US" sz="1800" dirty="0" smtClean="0"/>
              <a:t>need to be able to tie participation in Health care insurance back to their own health care services in order to achieve the full primary coverage that is envisioned by the act for all Americans.</a:t>
            </a:r>
            <a:endParaRPr lang="en-US" sz="1800" dirty="0"/>
          </a:p>
        </p:txBody>
      </p:sp>
    </p:spTree>
    <p:extLst>
      <p:ext uri="{BB962C8B-B14F-4D97-AF65-F5344CB8AC3E}">
        <p14:creationId xmlns:p14="http://schemas.microsoft.com/office/powerpoint/2010/main" val="320399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701040" y="685800"/>
            <a:ext cx="7772400" cy="1470025"/>
          </a:xfrm>
          <a:prstGeom prst="rect">
            <a:avLst/>
          </a:prstGeom>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Establishment of the Lummi Nation Health &amp; Wellness Reform Task Force</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0800" y="2021840"/>
            <a:ext cx="3810000" cy="4279900"/>
          </a:xfrm>
          <a:prstGeom prst="rect">
            <a:avLst/>
          </a:prstGeom>
        </p:spPr>
      </p:pic>
    </p:spTree>
    <p:extLst>
      <p:ext uri="{BB962C8B-B14F-4D97-AF65-F5344CB8AC3E}">
        <p14:creationId xmlns:p14="http://schemas.microsoft.com/office/powerpoint/2010/main" val="28337623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685800" y="381000"/>
            <a:ext cx="7772400" cy="147002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mtClean="0"/>
              <a:t>Purpose of the Task Force</a:t>
            </a:r>
            <a:endParaRPr lang="en-US" dirty="0"/>
          </a:p>
        </p:txBody>
      </p:sp>
      <p:sp>
        <p:nvSpPr>
          <p:cNvPr id="3" name="Subtitle 1"/>
          <p:cNvSpPr txBox="1">
            <a:spLocks/>
          </p:cNvSpPr>
          <p:nvPr/>
        </p:nvSpPr>
        <p:spPr>
          <a:xfrm>
            <a:off x="685800" y="1524000"/>
            <a:ext cx="7772400" cy="4724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r>
              <a:rPr lang="en-US" sz="2400" dirty="0" smtClean="0"/>
              <a:t>Secure the maximum benefit available from the National Health Reform Initiative consistent with Lummi members health care needs.</a:t>
            </a:r>
          </a:p>
          <a:p>
            <a:pPr marL="285750" indent="-285750"/>
            <a:r>
              <a:rPr lang="en-US" sz="2400" dirty="0" smtClean="0"/>
              <a:t>To Seek Benefits including: </a:t>
            </a:r>
          </a:p>
          <a:p>
            <a:pPr marL="685800" lvl="1"/>
            <a:r>
              <a:rPr lang="en-US" sz="2000" dirty="0" smtClean="0"/>
              <a:t>Expansion of health care services to all Tribal members secured by the Lummi Nation in the1855 Point Eliot Treaty with the United Sates of America. </a:t>
            </a:r>
          </a:p>
          <a:p>
            <a:pPr marL="685800" lvl="1"/>
            <a:r>
              <a:rPr lang="en-US" sz="2000" dirty="0" smtClean="0"/>
              <a:t>Elimination of the barrier of income to accessing health care consistent with identified need.</a:t>
            </a:r>
          </a:p>
          <a:p>
            <a:pPr marL="685800" lvl="1"/>
            <a:r>
              <a:rPr lang="en-US" sz="2000" dirty="0" smtClean="0"/>
              <a:t>Establishment of  Disease Prevention and Health Promotion Programs</a:t>
            </a:r>
            <a:r>
              <a:rPr lang="en-US" sz="2000" dirty="0"/>
              <a:t> </a:t>
            </a:r>
            <a:r>
              <a:rPr lang="en-US" sz="2000" dirty="0" smtClean="0"/>
              <a:t>&amp; Services.   </a:t>
            </a:r>
            <a:endParaRPr lang="en-US" sz="2000" dirty="0"/>
          </a:p>
        </p:txBody>
      </p:sp>
    </p:spTree>
    <p:extLst>
      <p:ext uri="{BB962C8B-B14F-4D97-AF65-F5344CB8AC3E}">
        <p14:creationId xmlns:p14="http://schemas.microsoft.com/office/powerpoint/2010/main" val="17281864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685800" y="228600"/>
            <a:ext cx="7772400" cy="147002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Strategic Plan Development</a:t>
            </a:r>
            <a:endParaRPr lang="en-US" dirty="0"/>
          </a:p>
        </p:txBody>
      </p:sp>
      <p:sp>
        <p:nvSpPr>
          <p:cNvPr id="3" name="Subtitle 1"/>
          <p:cNvSpPr txBox="1">
            <a:spLocks/>
          </p:cNvSpPr>
          <p:nvPr/>
        </p:nvSpPr>
        <p:spPr>
          <a:xfrm>
            <a:off x="762000" y="1431698"/>
            <a:ext cx="8001000" cy="451190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r>
              <a:rPr lang="en-US" sz="2400" dirty="0" smtClean="0"/>
              <a:t>Evaluate </a:t>
            </a:r>
            <a:r>
              <a:rPr lang="en-US" sz="2400" dirty="0" smtClean="0"/>
              <a:t>Costs</a:t>
            </a:r>
          </a:p>
          <a:p>
            <a:pPr marL="285750" lvl="1">
              <a:buFont typeface="Arial" pitchFamily="34" charset="0"/>
              <a:buChar char="•"/>
            </a:pPr>
            <a:r>
              <a:rPr lang="en-US" sz="2400" dirty="0" smtClean="0"/>
              <a:t>Determine </a:t>
            </a:r>
            <a:r>
              <a:rPr lang="en-US" sz="2400" dirty="0"/>
              <a:t>population by collecting data from Clinic &amp; Behavioral Health </a:t>
            </a:r>
            <a:r>
              <a:rPr lang="en-US" sz="2400" dirty="0" smtClean="0"/>
              <a:t>Systems</a:t>
            </a:r>
          </a:p>
          <a:p>
            <a:pPr marL="285750" lvl="1">
              <a:buFont typeface="Arial" pitchFamily="34" charset="0"/>
              <a:buChar char="•"/>
            </a:pPr>
            <a:r>
              <a:rPr lang="en-US" sz="2400" dirty="0" smtClean="0"/>
              <a:t>Work with State to determine number and level of service provided to Lummi children, pregnant women, parents</a:t>
            </a:r>
            <a:r>
              <a:rPr lang="en-US" sz="2400" dirty="0"/>
              <a:t>, seniors and individuals with disabilities</a:t>
            </a:r>
            <a:r>
              <a:rPr lang="en-US" sz="2400" dirty="0" smtClean="0"/>
              <a:t>.</a:t>
            </a:r>
          </a:p>
          <a:p>
            <a:pPr marL="285750" lvl="1">
              <a:buFont typeface="Arial" pitchFamily="34" charset="0"/>
              <a:buChar char="•"/>
            </a:pPr>
            <a:r>
              <a:rPr lang="en-US" sz="2400" dirty="0"/>
              <a:t>Identify and Estimate the cost of the </a:t>
            </a:r>
            <a:r>
              <a:rPr lang="en-US" sz="2400" dirty="0" smtClean="0"/>
              <a:t>uninsured Tribal Members</a:t>
            </a:r>
            <a:endParaRPr lang="en-US" sz="2400" u="sng" dirty="0" smtClean="0"/>
          </a:p>
          <a:p>
            <a:pPr marL="285750" indent="-285750"/>
            <a:r>
              <a:rPr lang="en-US" sz="2400" dirty="0" smtClean="0"/>
              <a:t>Review and analyze all aspects of health care provided by the Lummi </a:t>
            </a:r>
            <a:r>
              <a:rPr lang="en-US" sz="2400" dirty="0" smtClean="0"/>
              <a:t>Government</a:t>
            </a:r>
          </a:p>
          <a:p>
            <a:pPr marL="285750" indent="-285750"/>
            <a:r>
              <a:rPr lang="en-US" sz="2400" dirty="0"/>
              <a:t>Pursue </a:t>
            </a:r>
            <a:r>
              <a:rPr lang="en-US" sz="2400" dirty="0" smtClean="0"/>
              <a:t>Formal Accreditation including Public Health</a:t>
            </a:r>
            <a:endParaRPr lang="en-US" sz="2400" dirty="0"/>
          </a:p>
        </p:txBody>
      </p:sp>
    </p:spTree>
    <p:extLst>
      <p:ext uri="{BB962C8B-B14F-4D97-AF65-F5344CB8AC3E}">
        <p14:creationId xmlns:p14="http://schemas.microsoft.com/office/powerpoint/2010/main" val="19910539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685800" y="228600"/>
            <a:ext cx="7772400" cy="147002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Community Involvement</a:t>
            </a:r>
            <a:endParaRPr lang="en-US" dirty="0"/>
          </a:p>
        </p:txBody>
      </p:sp>
      <p:sp>
        <p:nvSpPr>
          <p:cNvPr id="4" name="Subtitle 1"/>
          <p:cNvSpPr txBox="1">
            <a:spLocks/>
          </p:cNvSpPr>
          <p:nvPr/>
        </p:nvSpPr>
        <p:spPr>
          <a:xfrm>
            <a:off x="762000" y="1447800"/>
            <a:ext cx="8001000" cy="37338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lvl="1">
              <a:buFont typeface="Arial" pitchFamily="34" charset="0"/>
              <a:buChar char="•"/>
            </a:pPr>
            <a:r>
              <a:rPr lang="en-US" sz="2400" dirty="0" smtClean="0"/>
              <a:t>Coordinate </a:t>
            </a:r>
            <a:r>
              <a:rPr lang="en-US" sz="2400" dirty="0"/>
              <a:t>Lummi Community Listening </a:t>
            </a:r>
            <a:r>
              <a:rPr lang="en-US" sz="2400" dirty="0" smtClean="0"/>
              <a:t>Sessions</a:t>
            </a:r>
          </a:p>
          <a:p>
            <a:pPr marL="285750" lvl="1">
              <a:buFont typeface="Arial" pitchFamily="34" charset="0"/>
              <a:buChar char="•"/>
            </a:pPr>
            <a:r>
              <a:rPr lang="en-US" sz="2400" dirty="0" smtClean="0"/>
              <a:t>Identify Lummi Nation’s  Health Reform Public Education needs.</a:t>
            </a:r>
            <a:endParaRPr lang="en-US" sz="2400" dirty="0"/>
          </a:p>
          <a:p>
            <a:pPr marL="285750" lvl="1">
              <a:buFont typeface="Arial" pitchFamily="34" charset="0"/>
              <a:buChar char="•"/>
            </a:pPr>
            <a:r>
              <a:rPr lang="en-US" sz="2400" dirty="0" smtClean="0"/>
              <a:t>Gather public comments about Lummi Nation Health Care Systems</a:t>
            </a:r>
          </a:p>
          <a:p>
            <a:pPr marL="285750" lvl="1">
              <a:buFont typeface="Arial" pitchFamily="34" charset="0"/>
              <a:buChar char="•"/>
            </a:pPr>
            <a:r>
              <a:rPr lang="en-US" sz="2400" dirty="0" smtClean="0"/>
              <a:t>Plan for community review of the draft strategic plan as developed.</a:t>
            </a:r>
          </a:p>
          <a:p>
            <a:pPr marL="285750" lvl="1">
              <a:buFont typeface="Arial" pitchFamily="34" charset="0"/>
              <a:buChar char="•"/>
            </a:pPr>
            <a:r>
              <a:rPr lang="en-US" sz="2400" dirty="0" smtClean="0"/>
              <a:t>Identify the need for community involvement in annual performance evaluation.</a:t>
            </a:r>
          </a:p>
        </p:txBody>
      </p:sp>
    </p:spTree>
    <p:extLst>
      <p:ext uri="{BB962C8B-B14F-4D97-AF65-F5344CB8AC3E}">
        <p14:creationId xmlns:p14="http://schemas.microsoft.com/office/powerpoint/2010/main" val="15506640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685800" y="537863"/>
            <a:ext cx="7772400" cy="147002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mtClean="0"/>
              <a:t>Task Force Policy Membership</a:t>
            </a:r>
            <a:endParaRPr lang="en-US" dirty="0"/>
          </a:p>
        </p:txBody>
      </p:sp>
      <p:sp>
        <p:nvSpPr>
          <p:cNvPr id="3" name="Subtitle 1"/>
          <p:cNvSpPr txBox="1">
            <a:spLocks/>
          </p:cNvSpPr>
          <p:nvPr/>
        </p:nvSpPr>
        <p:spPr>
          <a:xfrm>
            <a:off x="914400" y="1600200"/>
            <a:ext cx="7315200" cy="42672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r>
              <a:rPr lang="en-US" sz="2400" dirty="0" smtClean="0"/>
              <a:t>Two (2) Members of the Lummi Indian Business Council (LIBC)</a:t>
            </a:r>
          </a:p>
          <a:p>
            <a:pPr marL="285750" indent="-285750"/>
            <a:r>
              <a:rPr lang="en-US" sz="2400" dirty="0" smtClean="0"/>
              <a:t>Three (3) Members of the Health and Family Services Commission</a:t>
            </a:r>
          </a:p>
          <a:p>
            <a:pPr marL="285750" indent="-285750"/>
            <a:r>
              <a:rPr lang="en-US" sz="2400" dirty="0" smtClean="0"/>
              <a:t>Tribal </a:t>
            </a:r>
            <a:r>
              <a:rPr lang="en-US" sz="2400" dirty="0" smtClean="0"/>
              <a:t>Health and Family Services Administration, Managers and Staff</a:t>
            </a:r>
          </a:p>
          <a:p>
            <a:pPr marL="285750" indent="-285750"/>
            <a:r>
              <a:rPr lang="en-US" sz="2400" dirty="0" smtClean="0"/>
              <a:t>Support Staff – From Lummi Nation Treasurer’s Division </a:t>
            </a:r>
          </a:p>
          <a:p>
            <a:pPr marL="285750" indent="-285750"/>
            <a:endParaRPr lang="en-US" sz="2400" dirty="0"/>
          </a:p>
        </p:txBody>
      </p:sp>
    </p:spTree>
    <p:extLst>
      <p:ext uri="{BB962C8B-B14F-4D97-AF65-F5344CB8AC3E}">
        <p14:creationId xmlns:p14="http://schemas.microsoft.com/office/powerpoint/2010/main" val="3123918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09600" y="274638"/>
            <a:ext cx="7924800" cy="14779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Lummi </a:t>
            </a:r>
            <a:r>
              <a:rPr lang="en-US" dirty="0" smtClean="0"/>
              <a:t>Nation </a:t>
            </a:r>
            <a:r>
              <a:rPr lang="en-US" dirty="0"/>
              <a:t>H</a:t>
            </a:r>
            <a:r>
              <a:rPr lang="en-US" dirty="0" smtClean="0"/>
              <a:t>ealth </a:t>
            </a:r>
          </a:p>
          <a:p>
            <a:r>
              <a:rPr lang="en-US" dirty="0" smtClean="0"/>
              <a:t>System Overview</a:t>
            </a:r>
            <a:endParaRPr lang="en-US" dirty="0"/>
          </a:p>
        </p:txBody>
      </p:sp>
      <p:sp>
        <p:nvSpPr>
          <p:cNvPr id="3" name="Rectangle 2"/>
          <p:cNvSpPr/>
          <p:nvPr/>
        </p:nvSpPr>
        <p:spPr>
          <a:xfrm>
            <a:off x="457200" y="1932325"/>
            <a:ext cx="8077200" cy="3816429"/>
          </a:xfrm>
          <a:prstGeom prst="rect">
            <a:avLst/>
          </a:prstGeom>
        </p:spPr>
        <p:txBody>
          <a:bodyPr wrap="square">
            <a:spAutoFit/>
          </a:bodyPr>
          <a:lstStyle/>
          <a:p>
            <a:r>
              <a:rPr lang="en-US" sz="2200" b="1" dirty="0"/>
              <a:t>Lummi Nation Health Systems Service Entities</a:t>
            </a:r>
            <a:endParaRPr lang="en-US" sz="2200" dirty="0"/>
          </a:p>
          <a:p>
            <a:pPr marL="342900" indent="-342900">
              <a:buFont typeface="Arial" pitchFamily="34" charset="0"/>
              <a:buChar char="•"/>
            </a:pPr>
            <a:r>
              <a:rPr lang="en-US" sz="2200" dirty="0"/>
              <a:t>Lummi Nation Ambulatory Health Clinic – Physical and Dental Health Services </a:t>
            </a:r>
          </a:p>
          <a:p>
            <a:pPr marL="342900" indent="-342900">
              <a:buFont typeface="Arial" pitchFamily="34" charset="0"/>
              <a:buChar char="•"/>
            </a:pPr>
            <a:r>
              <a:rPr lang="en-US" sz="2200" dirty="0"/>
              <a:t>Lummi Nation Contract Health Care – Referred Care – Hospitalization, Hospice, Physical, Occupational and Speech Therapy, Oral Surgeon, Orthodontics, optometrists.</a:t>
            </a:r>
          </a:p>
          <a:p>
            <a:pPr marL="342900" indent="-342900">
              <a:buFont typeface="Arial" pitchFamily="34" charset="0"/>
              <a:buChar char="•"/>
            </a:pPr>
            <a:r>
              <a:rPr lang="en-US" sz="2200" dirty="0"/>
              <a:t>Lummi Nation Specialty Care – Specialty Clinics, Geriatrics, Diabetic </a:t>
            </a:r>
          </a:p>
          <a:p>
            <a:pPr marL="342900" indent="-342900">
              <a:buFont typeface="Arial" pitchFamily="34" charset="0"/>
              <a:buChar char="•"/>
            </a:pPr>
            <a:r>
              <a:rPr lang="en-US" sz="2200" dirty="0"/>
              <a:t>Lummi Nation Behavioral Heath Division – Mental Health, Substance Abuse</a:t>
            </a:r>
          </a:p>
          <a:p>
            <a:pPr marL="342900" indent="-342900">
              <a:buFont typeface="Arial" pitchFamily="34" charset="0"/>
              <a:buChar char="•"/>
            </a:pPr>
            <a:r>
              <a:rPr lang="en-US" sz="2200" dirty="0"/>
              <a:t>Lummi Nation Self-Funded Employee Health Insurance Plan</a:t>
            </a:r>
          </a:p>
        </p:txBody>
      </p:sp>
    </p:spTree>
    <p:extLst>
      <p:ext uri="{BB962C8B-B14F-4D97-AF65-F5344CB8AC3E}">
        <p14:creationId xmlns:p14="http://schemas.microsoft.com/office/powerpoint/2010/main" val="29471523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981200"/>
            <a:ext cx="7696200" cy="4524315"/>
          </a:xfrm>
          <a:prstGeom prst="rect">
            <a:avLst/>
          </a:prstGeom>
        </p:spPr>
        <p:txBody>
          <a:bodyPr wrap="square">
            <a:spAutoFit/>
          </a:bodyPr>
          <a:lstStyle/>
          <a:p>
            <a:pPr marL="342900" indent="-342900">
              <a:buFont typeface="Arial" pitchFamily="34" charset="0"/>
              <a:buChar char="•"/>
            </a:pPr>
            <a:r>
              <a:rPr lang="en-US" sz="3200" dirty="0" smtClean="0"/>
              <a:t>Lummi </a:t>
            </a:r>
            <a:r>
              <a:rPr lang="en-US" sz="3200" dirty="0"/>
              <a:t>Nation Schools </a:t>
            </a:r>
            <a:endParaRPr lang="en-US" sz="3200" dirty="0" smtClean="0"/>
          </a:p>
          <a:p>
            <a:pPr marL="342900" indent="-342900">
              <a:buFont typeface="Arial" pitchFamily="34" charset="0"/>
              <a:buChar char="•"/>
            </a:pPr>
            <a:r>
              <a:rPr lang="en-US" sz="3200" dirty="0" smtClean="0"/>
              <a:t>Head </a:t>
            </a:r>
            <a:r>
              <a:rPr lang="en-US" sz="3200" dirty="0"/>
              <a:t>Start and Day Care </a:t>
            </a:r>
            <a:r>
              <a:rPr lang="en-US" sz="3200" dirty="0" smtClean="0"/>
              <a:t>Center</a:t>
            </a:r>
            <a:endParaRPr lang="en-US" sz="3200" dirty="0"/>
          </a:p>
          <a:p>
            <a:pPr marL="342900" indent="-342900">
              <a:buFont typeface="Arial" pitchFamily="34" charset="0"/>
              <a:buChar char="•"/>
            </a:pPr>
            <a:r>
              <a:rPr lang="en-US" sz="3200" dirty="0" smtClean="0"/>
              <a:t>Little </a:t>
            </a:r>
            <a:r>
              <a:rPr lang="en-US" sz="3200" dirty="0"/>
              <a:t>Bear Creek Senior Living </a:t>
            </a:r>
            <a:r>
              <a:rPr lang="en-US" sz="3200" dirty="0" smtClean="0"/>
              <a:t>Center</a:t>
            </a:r>
            <a:endParaRPr lang="en-US" sz="3200" dirty="0"/>
          </a:p>
          <a:p>
            <a:pPr marL="342900" indent="-342900">
              <a:buFont typeface="Arial" pitchFamily="34" charset="0"/>
              <a:buChar char="•"/>
            </a:pPr>
            <a:r>
              <a:rPr lang="en-US" sz="3200" dirty="0" smtClean="0"/>
              <a:t>Youth </a:t>
            </a:r>
            <a:r>
              <a:rPr lang="en-US" sz="3200" dirty="0"/>
              <a:t>Academy </a:t>
            </a:r>
            <a:r>
              <a:rPr lang="en-US" sz="3200" dirty="0" smtClean="0"/>
              <a:t> Residential Services</a:t>
            </a:r>
          </a:p>
          <a:p>
            <a:pPr marL="342900" indent="-342900">
              <a:buFont typeface="Arial" pitchFamily="34" charset="0"/>
              <a:buChar char="•"/>
            </a:pPr>
            <a:r>
              <a:rPr lang="en-US" sz="3200" b="1" dirty="0" err="1" smtClean="0">
                <a:solidFill>
                  <a:srgbClr val="FF0000"/>
                </a:solidFill>
              </a:rPr>
              <a:t>S’eye’chen</a:t>
            </a:r>
            <a:r>
              <a:rPr lang="en-US" sz="3200" b="1" dirty="0" smtClean="0">
                <a:solidFill>
                  <a:srgbClr val="FF0000"/>
                </a:solidFill>
              </a:rPr>
              <a:t> </a:t>
            </a:r>
            <a:r>
              <a:rPr lang="en-US" sz="3200" b="1" dirty="0" err="1">
                <a:solidFill>
                  <a:srgbClr val="FF0000"/>
                </a:solidFill>
              </a:rPr>
              <a:t>T’wk</a:t>
            </a:r>
            <a:r>
              <a:rPr lang="en-US" sz="3200" b="1" dirty="0">
                <a:solidFill>
                  <a:srgbClr val="FF0000"/>
                </a:solidFill>
              </a:rPr>
              <a:t> </a:t>
            </a:r>
            <a:r>
              <a:rPr lang="en-US" sz="3200" b="1" dirty="0" smtClean="0">
                <a:solidFill>
                  <a:srgbClr val="FF0000"/>
                </a:solidFill>
              </a:rPr>
              <a:t> </a:t>
            </a:r>
            <a:r>
              <a:rPr lang="en-US" sz="3200" dirty="0" smtClean="0"/>
              <a:t>Residential Treatment Center</a:t>
            </a:r>
            <a:endParaRPr lang="en-US" sz="3200" dirty="0"/>
          </a:p>
          <a:p>
            <a:pPr marL="342900" indent="-342900">
              <a:buFont typeface="Arial" pitchFamily="34" charset="0"/>
              <a:buChar char="•"/>
            </a:pPr>
            <a:r>
              <a:rPr lang="en-US" sz="3200" dirty="0" smtClean="0"/>
              <a:t>Self-Funded </a:t>
            </a:r>
            <a:r>
              <a:rPr lang="en-US" sz="3200" dirty="0"/>
              <a:t>Employee Health Insurance Plan -1200 employees of Tribal government, College and Enterprises</a:t>
            </a:r>
            <a:r>
              <a:rPr lang="en-US" sz="3200" dirty="0" smtClean="0"/>
              <a:t>.</a:t>
            </a:r>
            <a:endParaRPr lang="en-US" sz="3200" dirty="0"/>
          </a:p>
        </p:txBody>
      </p:sp>
      <p:sp>
        <p:nvSpPr>
          <p:cNvPr id="3" name="Title 1"/>
          <p:cNvSpPr txBox="1">
            <a:spLocks/>
          </p:cNvSpPr>
          <p:nvPr/>
        </p:nvSpPr>
        <p:spPr>
          <a:xfrm>
            <a:off x="609600" y="274638"/>
            <a:ext cx="7924800" cy="16303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Lummi </a:t>
            </a:r>
            <a:r>
              <a:rPr lang="en-US" dirty="0" smtClean="0"/>
              <a:t>Nation </a:t>
            </a:r>
            <a:r>
              <a:rPr lang="en-US" dirty="0"/>
              <a:t>H</a:t>
            </a:r>
            <a:r>
              <a:rPr lang="en-US" dirty="0" smtClean="0"/>
              <a:t>ealth </a:t>
            </a:r>
          </a:p>
          <a:p>
            <a:r>
              <a:rPr lang="en-US" dirty="0" smtClean="0"/>
              <a:t>Outreach Services</a:t>
            </a:r>
            <a:endParaRPr lang="en-US" dirty="0"/>
          </a:p>
        </p:txBody>
      </p:sp>
    </p:spTree>
    <p:extLst>
      <p:ext uri="{BB962C8B-B14F-4D97-AF65-F5344CB8AC3E}">
        <p14:creationId xmlns:p14="http://schemas.microsoft.com/office/powerpoint/2010/main" val="39107496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09600" y="274638"/>
            <a:ext cx="79248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mtClean="0"/>
              <a:t>Qualified Health Plans</a:t>
            </a:r>
            <a:endParaRPr lang="en-US" dirty="0"/>
          </a:p>
        </p:txBody>
      </p:sp>
      <p:sp>
        <p:nvSpPr>
          <p:cNvPr id="3" name="Content Placeholder 2"/>
          <p:cNvSpPr txBox="1">
            <a:spLocks/>
          </p:cNvSpPr>
          <p:nvPr/>
        </p:nvSpPr>
        <p:spPr>
          <a:xfrm>
            <a:off x="609600" y="1295400"/>
            <a:ext cx="7924800" cy="4267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t>Tribes must be able to participate as providers </a:t>
            </a:r>
            <a:r>
              <a:rPr lang="en-US" sz="2400" dirty="0" smtClean="0"/>
              <a:t>in approved </a:t>
            </a:r>
            <a:r>
              <a:rPr lang="en-US" sz="2400" dirty="0" smtClean="0"/>
              <a:t>qualified health </a:t>
            </a:r>
            <a:r>
              <a:rPr lang="en-US" sz="2400" dirty="0" smtClean="0"/>
              <a:t>plans.</a:t>
            </a:r>
            <a:endParaRPr lang="en-US" sz="2400" dirty="0" smtClean="0"/>
          </a:p>
          <a:p>
            <a:r>
              <a:rPr lang="en-US" sz="2400" dirty="0" smtClean="0"/>
              <a:t>Tribal leaders have tried to get federal regulators to identify Federally funded health care services as essential community service providers but have not been successful.</a:t>
            </a:r>
          </a:p>
          <a:p>
            <a:r>
              <a:rPr lang="en-US" sz="2400" dirty="0" smtClean="0"/>
              <a:t>Federal regulators have stated </a:t>
            </a:r>
            <a:r>
              <a:rPr lang="en-US" sz="2400" dirty="0" smtClean="0"/>
              <a:t>tha</a:t>
            </a:r>
            <a:r>
              <a:rPr lang="en-US" sz="2400" dirty="0" smtClean="0"/>
              <a:t>t they will review closely </a:t>
            </a:r>
            <a:r>
              <a:rPr lang="en-US" sz="2400" dirty="0" smtClean="0"/>
              <a:t>how </a:t>
            </a:r>
            <a:r>
              <a:rPr lang="en-US" sz="2400" dirty="0" smtClean="0"/>
              <a:t>the plans incorporate members of the I/T/U services </a:t>
            </a:r>
            <a:r>
              <a:rPr lang="en-US" sz="2400" dirty="0" smtClean="0"/>
              <a:t>systems..</a:t>
            </a:r>
            <a:endParaRPr lang="en-US" sz="2400" dirty="0" smtClean="0"/>
          </a:p>
          <a:p>
            <a:r>
              <a:rPr lang="en-US" sz="2400" dirty="0" smtClean="0"/>
              <a:t>Lummi Nation is </a:t>
            </a:r>
            <a:r>
              <a:rPr lang="en-US" sz="2400" dirty="0" smtClean="0"/>
              <a:t>interested </a:t>
            </a:r>
            <a:r>
              <a:rPr lang="en-US" sz="2400" dirty="0" smtClean="0"/>
              <a:t>in </a:t>
            </a:r>
            <a:r>
              <a:rPr lang="en-US" sz="2400" dirty="0" smtClean="0"/>
              <a:t>participating in Qualified Health Plans as a provider of Health Care Services. </a:t>
            </a:r>
            <a:r>
              <a:rPr lang="en-US" sz="2400" dirty="0" smtClean="0"/>
              <a:t>  </a:t>
            </a:r>
            <a:endParaRPr lang="en-US" sz="2400" dirty="0"/>
          </a:p>
        </p:txBody>
      </p:sp>
    </p:spTree>
    <p:extLst>
      <p:ext uri="{BB962C8B-B14F-4D97-AF65-F5344CB8AC3E}">
        <p14:creationId xmlns:p14="http://schemas.microsoft.com/office/powerpoint/2010/main" val="27482047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373</TotalTime>
  <Words>2778</Words>
  <Application>Microsoft Office PowerPoint</Application>
  <PresentationFormat>On-screen Show (4:3)</PresentationFormat>
  <Paragraphs>226</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Lummi Nation Welcomes  Health Reform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Lummi Nation Health System</vt:lpstr>
      <vt:lpstr>System Development Components</vt:lpstr>
      <vt:lpstr>Development of Lummi Nation Health Services and Care System Strategic Plan</vt:lpstr>
      <vt:lpstr>Tribal Planning Assumptions</vt:lpstr>
      <vt:lpstr>Identifying &amp; Tracking Patient Income</vt:lpstr>
      <vt:lpstr>Tribal/State/Federal Deveopment Coordination</vt:lpstr>
      <vt:lpstr>Tribal Plan Component  Assumptions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Lummi Nation Welcomes Health Reform</dc:title>
  <dc:creator>Jerald Folsom</dc:creator>
  <cp:lastModifiedBy>Maureen Kinley</cp:lastModifiedBy>
  <cp:revision>31</cp:revision>
  <dcterms:created xsi:type="dcterms:W3CDTF">2012-10-10T18:36:03Z</dcterms:created>
  <dcterms:modified xsi:type="dcterms:W3CDTF">2012-10-12T22:38:00Z</dcterms:modified>
</cp:coreProperties>
</file>