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2" r:id="rId3"/>
    <p:sldId id="297" r:id="rId4"/>
    <p:sldId id="301" r:id="rId5"/>
    <p:sldId id="277" r:id="rId6"/>
    <p:sldId id="299" r:id="rId7"/>
    <p:sldId id="294" r:id="rId8"/>
    <p:sldId id="291" r:id="rId9"/>
    <p:sldId id="284" r:id="rId10"/>
    <p:sldId id="295" r:id="rId11"/>
    <p:sldId id="283" r:id="rId12"/>
    <p:sldId id="293" r:id="rId13"/>
    <p:sldId id="288" r:id="rId14"/>
    <p:sldId id="307" r:id="rId15"/>
    <p:sldId id="305" r:id="rId16"/>
    <p:sldId id="306" r:id="rId17"/>
    <p:sldId id="308" r:id="rId18"/>
    <p:sldId id="290" r:id="rId19"/>
    <p:sldId id="273" r:id="rId20"/>
    <p:sldId id="259" r:id="rId21"/>
    <p:sldId id="298" r:id="rId22"/>
    <p:sldId id="303" r:id="rId23"/>
    <p:sldId id="304" r:id="rId24"/>
    <p:sldId id="267" r:id="rId25"/>
    <p:sldId id="286" r:id="rId26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6" autoAdjust="0"/>
    <p:restoredTop sz="94660"/>
  </p:normalViewPr>
  <p:slideViewPr>
    <p:cSldViewPr>
      <p:cViewPr varScale="1">
        <p:scale>
          <a:sx n="102" d="100"/>
          <a:sy n="102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fld id="{B3D812B9-1F6A-44D1-861B-A56288E5CB86}" type="datetimeFigureOut">
              <a:rPr lang="en-US"/>
              <a:pPr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fld id="{BC6B77EA-AC60-4B66-B1C4-4072890CD7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63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fld id="{6412F1F5-6547-4181-B768-104DE51C69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6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89325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HIDTA strategy is to combine ENFORCEMENT/PREVENTION/TREATMENT – these 3 entities work together to help fight drug trafficking and distribution.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89325"/>
          </a:xfrm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Heroin has never gone away we are just seeing it more within the last year. 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89325"/>
          </a:xfrm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Crimes associated with Rx drug abuse are skyrocketing – even over most substances.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Assess, inform, plan, implement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Interventions to help children youth famlies and adults transform maladaptive coping methods learend by living with drug addictions into productive strategies. 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747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7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AA710-D64E-4246-8C7F-B02AC359D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34DA5-5471-4F79-AD7E-EBB767FEB4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BB74F-CC54-4AC2-BE0E-3FEE60FF9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86CDC-8767-4B6D-8FD8-7D7B3EB82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2874-47C6-40E7-92C5-1A26146F9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A32A5-A516-4191-B3C4-793906DBB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555C-5353-4803-81E7-041B09789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D6F69-36E9-478C-B9A5-874B8A3D0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33DEB-BFB7-4571-A957-66B9235F1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D668F-A107-400E-AA40-EEE0B5994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F0722-84DD-4E9A-931D-310AF38DE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6387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6389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0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1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2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3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4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5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6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7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8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399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0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1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2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3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4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5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6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7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8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9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10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11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12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13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5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641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1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1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1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1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2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643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3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6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643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3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3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3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3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3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4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4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4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6443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44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45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46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47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48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49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50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645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45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5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5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2343892-D66B-485B-9BD5-D44BBAA74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455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sychology.about.com/od/cindex/g/def_cns.htm" TargetMode="External"/><Relationship Id="rId2" Type="http://schemas.openxmlformats.org/officeDocument/2006/relationships/hyperlink" Target="http://psychology.about.com/od/psychoactivedrugs/a/depressant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57201"/>
            <a:ext cx="8226425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Opiate Task Force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Cheryl </a:t>
            </a:r>
            <a:r>
              <a:rPr lang="en-US" dirty="0" err="1" smtClean="0"/>
              <a:t>Rasar</a:t>
            </a:r>
            <a:r>
              <a:rPr lang="en-US" dirty="0" smtClean="0"/>
              <a:t>-Medical</a:t>
            </a:r>
          </a:p>
          <a:p>
            <a:pPr eaLnBrk="1" hangingPunct="1">
              <a:defRPr/>
            </a:pPr>
            <a:r>
              <a:rPr lang="en-US" dirty="0" smtClean="0"/>
              <a:t>Dawn Lee-Chemical Dependency</a:t>
            </a:r>
          </a:p>
          <a:p>
            <a:pPr eaLnBrk="1" hangingPunct="1">
              <a:defRPr/>
            </a:pPr>
            <a:r>
              <a:rPr lang="en-US" dirty="0" smtClean="0"/>
              <a:t>Mark </a:t>
            </a:r>
            <a:r>
              <a:rPr lang="en-US" dirty="0" err="1" smtClean="0"/>
              <a:t>Pouley</a:t>
            </a:r>
            <a:r>
              <a:rPr lang="en-US" dirty="0" smtClean="0"/>
              <a:t>-Tribal Court </a:t>
            </a:r>
          </a:p>
          <a:p>
            <a:pPr eaLnBrk="1" hangingPunct="1">
              <a:defRPr/>
            </a:pPr>
            <a:r>
              <a:rPr lang="en-US" dirty="0" smtClean="0"/>
              <a:t>Steve </a:t>
            </a:r>
            <a:r>
              <a:rPr lang="en-US" dirty="0" err="1" smtClean="0"/>
              <a:t>LeCuyer</a:t>
            </a:r>
            <a:r>
              <a:rPr lang="en-US" dirty="0" smtClean="0"/>
              <a:t>-Tribal Attorney Glenn Hutchings-Tribal Police Sophie Bailey-Community Member/Senate/Family Services</a:t>
            </a:r>
          </a:p>
          <a:p>
            <a:pPr eaLnBrk="1" hangingPunct="1">
              <a:defRPr/>
            </a:pPr>
            <a:r>
              <a:rPr lang="en-US" dirty="0" smtClean="0"/>
              <a:t> Tracy Parker –Family Services</a:t>
            </a:r>
          </a:p>
          <a:p>
            <a:pPr eaLnBrk="1" hangingPunct="1">
              <a:defRPr/>
            </a:pPr>
            <a:r>
              <a:rPr lang="en-US" dirty="0" smtClean="0"/>
              <a:t>Swinomish Community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Prescriptions to HEROIN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effectLst/>
              </a:rPr>
              <a:t>Heroin is 1/3 of the cost of prescription opiates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effectLst/>
              </a:rPr>
              <a:t>(A new high)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effectLst/>
              </a:rPr>
              <a:t>39% of Heroin users reported addiction to rx 1</a:t>
            </a:r>
            <a:r>
              <a:rPr lang="en-US" sz="2800" baseline="30000" smtClean="0">
                <a:effectLst/>
              </a:rPr>
              <a:t>st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effectLst/>
              </a:rPr>
              <a:t>1/3 of all Heroin users pass away premature, life expectancy average 19 years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effectLst/>
              </a:rPr>
              <a:t>Heroin is easier to obtain due to increased monitoring from medical providers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ffectLst/>
              </a:rPr>
              <a:t>New data base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effectLst/>
            </a:endParaRP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>
                <a:effectLst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Wellness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Increased number of patients seeking services for opiate dependency.</a:t>
            </a:r>
          </a:p>
          <a:p>
            <a:pPr eaLnBrk="1" hangingPunct="1">
              <a:defRPr/>
            </a:pPr>
            <a:r>
              <a:rPr lang="en-US" dirty="0" smtClean="0"/>
              <a:t>Limited treatment options due to funding sources</a:t>
            </a:r>
          </a:p>
          <a:p>
            <a:pPr eaLnBrk="1" hangingPunct="1">
              <a:defRPr/>
            </a:pPr>
            <a:r>
              <a:rPr lang="en-US" dirty="0" smtClean="0"/>
              <a:t>Funding process too long</a:t>
            </a:r>
          </a:p>
          <a:p>
            <a:pPr lvl="1" eaLnBrk="1" hangingPunct="1">
              <a:defRPr/>
            </a:pPr>
            <a:r>
              <a:rPr lang="en-US" sz="1400" dirty="0" smtClean="0"/>
              <a:t>Apply at medical clinic on Monday or Thurs</a:t>
            </a:r>
          </a:p>
          <a:p>
            <a:pPr lvl="1" eaLnBrk="1" hangingPunct="1">
              <a:defRPr/>
            </a:pPr>
            <a:r>
              <a:rPr lang="en-US" sz="1400" dirty="0" smtClean="0"/>
              <a:t>Set up appt. with Upper Skagit or Phoenix  Recovery in Mt. Vernon</a:t>
            </a:r>
          </a:p>
          <a:p>
            <a:pPr lvl="1" eaLnBrk="1" hangingPunct="1">
              <a:defRPr/>
            </a:pPr>
            <a:r>
              <a:rPr lang="en-US" sz="1400" dirty="0" smtClean="0"/>
              <a:t>Attend appt. and schedule bed date 1-3 months away</a:t>
            </a:r>
          </a:p>
          <a:p>
            <a:pPr lvl="1" eaLnBrk="1" hangingPunct="1">
              <a:defRPr/>
            </a:pPr>
            <a:r>
              <a:rPr lang="en-US" sz="1400" dirty="0" smtClean="0"/>
              <a:t>Set up </a:t>
            </a:r>
            <a:r>
              <a:rPr lang="en-US" sz="1400" dirty="0" err="1" smtClean="0"/>
              <a:t>detox</a:t>
            </a:r>
            <a:r>
              <a:rPr lang="en-US" sz="1400" dirty="0" smtClean="0"/>
              <a:t> to correlate with bed date</a:t>
            </a:r>
          </a:p>
          <a:p>
            <a:pPr lvl="1" eaLnBrk="1" hangingPunct="1">
              <a:defRPr/>
            </a:pPr>
            <a:r>
              <a:rPr lang="en-US" sz="1400" dirty="0" smtClean="0"/>
              <a:t>Go to E.R. to get medication for withdrawal</a:t>
            </a:r>
          </a:p>
          <a:p>
            <a:pPr lvl="1" eaLnBrk="1" hangingPunct="1">
              <a:defRPr/>
            </a:pPr>
            <a:r>
              <a:rPr lang="en-US" sz="1400" dirty="0" smtClean="0"/>
              <a:t>Fill prescription</a:t>
            </a:r>
          </a:p>
          <a:p>
            <a:pPr lvl="1" eaLnBrk="1" hangingPunct="1">
              <a:defRPr/>
            </a:pPr>
            <a:r>
              <a:rPr lang="en-US" sz="1400" dirty="0" smtClean="0"/>
              <a:t>Go to </a:t>
            </a:r>
            <a:r>
              <a:rPr lang="en-US" sz="1400" dirty="0" err="1" smtClean="0"/>
              <a:t>detox</a:t>
            </a:r>
            <a:endParaRPr lang="en-US" sz="1400" dirty="0" smtClean="0"/>
          </a:p>
          <a:p>
            <a:pPr lvl="1" eaLnBrk="1" hangingPunct="1">
              <a:defRPr/>
            </a:pPr>
            <a:r>
              <a:rPr lang="en-US" sz="1400" dirty="0" smtClean="0"/>
              <a:t>Go to treatment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Wellness Program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Traditional treatment &gt;20% effective, poor </a:t>
            </a:r>
            <a:r>
              <a:rPr lang="en-US" dirty="0" err="1" smtClean="0"/>
              <a:t>detox</a:t>
            </a:r>
            <a:r>
              <a:rPr lang="en-US" dirty="0" smtClean="0"/>
              <a:t> options .</a:t>
            </a:r>
          </a:p>
          <a:p>
            <a:pPr eaLnBrk="1" hangingPunct="1">
              <a:defRPr/>
            </a:pPr>
            <a:r>
              <a:rPr lang="en-US" dirty="0" smtClean="0"/>
              <a:t>Limited Medication Assisted Programs in area i.e. Methadone or </a:t>
            </a:r>
            <a:r>
              <a:rPr lang="en-US" dirty="0" err="1" smtClean="0"/>
              <a:t>Suboxone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As we change from alcohol to opiates, we need to treat opiate addiction with opiate treatment.  </a:t>
            </a:r>
          </a:p>
          <a:p>
            <a:pPr>
              <a:defRPr/>
            </a:pPr>
            <a:endParaRPr lang="en-US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Family Services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240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Stress on Budget for transportation to go to ICCS or Lummi Care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Families with drug problems are less likely to have children returned home.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Elder abuse i.e. family stealing from other family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Increased trauma for children, neglect while using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Family violence, poor coping skills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Parents nodding off during visitation with children and meetings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Prenatal exposure to opiates, recent births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More tribal members self reporting using opiates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40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40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40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4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i="1" dirty="0" smtClean="0"/>
              <a:t>How</a:t>
            </a:r>
            <a:r>
              <a:rPr lang="en-US" sz="4800" dirty="0" smtClean="0"/>
              <a:t> and </a:t>
            </a:r>
            <a:r>
              <a:rPr lang="en-US" sz="4800" i="1" dirty="0"/>
              <a:t>W</a:t>
            </a:r>
            <a:r>
              <a:rPr lang="en-US" sz="4800" i="1" dirty="0" smtClean="0"/>
              <a:t>hy</a:t>
            </a:r>
            <a:r>
              <a:rPr lang="en-US" sz="4800" dirty="0" smtClean="0"/>
              <a:t> do Adverse Childhood Experiences exert their influence throughout life?</a:t>
            </a:r>
          </a:p>
          <a:p>
            <a:endParaRPr lang="en-US" dirty="0"/>
          </a:p>
          <a:p>
            <a:r>
              <a:rPr lang="en-US" sz="3600" dirty="0" smtClean="0"/>
              <a:t>Why is treatment so difficult?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0445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vs. Abused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9981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53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42888"/>
            <a:ext cx="8753475" cy="637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69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Adverse childhood experiences are the most basic and long-lasting determinants of health risk behaviors, mental illness, social malfunction, disease, disability, death, and healthcare costs.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3451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-381000" y="381000"/>
            <a:ext cx="8229600" cy="9906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effectLst/>
                <a:latin typeface="Maiandra GD" pitchFamily="34" charset="0"/>
              </a:rPr>
              <a:t>Prescription Drug Abuse </a:t>
            </a:r>
            <a:br>
              <a:rPr lang="en-US" smtClean="0">
                <a:solidFill>
                  <a:srgbClr val="FFFF00"/>
                </a:solidFill>
                <a:effectLst/>
                <a:latin typeface="Maiandra GD" pitchFamily="34" charset="0"/>
              </a:rPr>
            </a:br>
            <a:r>
              <a:rPr lang="en-US" smtClean="0">
                <a:solidFill>
                  <a:srgbClr val="FFFF00"/>
                </a:solidFill>
                <a:effectLst/>
                <a:latin typeface="Maiandra GD" pitchFamily="34" charset="0"/>
              </a:rPr>
              <a:t>&amp; Crime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0"/>
            <a:ext cx="8229600" cy="4114800"/>
          </a:xfrm>
        </p:spPr>
        <p:txBody>
          <a:bodyPr/>
          <a:lstStyle/>
          <a:p>
            <a:r>
              <a:rPr lang="en-US" u="sng" smtClean="0">
                <a:solidFill>
                  <a:srgbClr val="FFFF00"/>
                </a:solidFill>
                <a:effectLst/>
                <a:latin typeface="Maiandra GD" pitchFamily="34" charset="0"/>
              </a:rPr>
              <a:t>Fastest</a:t>
            </a:r>
            <a:r>
              <a:rPr lang="en-US" smtClean="0">
                <a:solidFill>
                  <a:srgbClr val="FFFF00"/>
                </a:solidFill>
                <a:effectLst/>
                <a:latin typeface="Maiandra GD" pitchFamily="34" charset="0"/>
              </a:rPr>
              <a:t> </a:t>
            </a:r>
            <a:r>
              <a:rPr lang="en-US" smtClean="0">
                <a:effectLst/>
                <a:latin typeface="Maiandra GD" pitchFamily="34" charset="0"/>
              </a:rPr>
              <a:t>growing drug threat in the U.S.</a:t>
            </a:r>
          </a:p>
          <a:p>
            <a:r>
              <a:rPr lang="en-US" smtClean="0">
                <a:effectLst/>
                <a:latin typeface="Maiandra GD" pitchFamily="34" charset="0"/>
              </a:rPr>
              <a:t>2</a:t>
            </a:r>
            <a:r>
              <a:rPr lang="en-US" baseline="30000" smtClean="0">
                <a:effectLst/>
                <a:latin typeface="Maiandra GD" pitchFamily="34" charset="0"/>
              </a:rPr>
              <a:t>nd</a:t>
            </a:r>
            <a:r>
              <a:rPr lang="en-US" smtClean="0">
                <a:effectLst/>
                <a:latin typeface="Maiandra GD" pitchFamily="34" charset="0"/>
              </a:rPr>
              <a:t> fastest drug growth contributing to </a:t>
            </a:r>
            <a:r>
              <a:rPr lang="en-US" u="sng" smtClean="0">
                <a:solidFill>
                  <a:srgbClr val="FFFF00"/>
                </a:solidFill>
                <a:effectLst/>
                <a:latin typeface="Maiandra GD" pitchFamily="34" charset="0"/>
              </a:rPr>
              <a:t>violent crime</a:t>
            </a:r>
            <a:r>
              <a:rPr lang="en-US" smtClean="0">
                <a:effectLst/>
                <a:latin typeface="Maiandra GD" pitchFamily="34" charset="0"/>
              </a:rPr>
              <a:t> (next to crack cocaine) </a:t>
            </a:r>
          </a:p>
          <a:p>
            <a:r>
              <a:rPr lang="en-US" smtClean="0">
                <a:effectLst/>
                <a:latin typeface="Maiandra GD" pitchFamily="34" charset="0"/>
              </a:rPr>
              <a:t>Largest upward trend for </a:t>
            </a:r>
            <a:r>
              <a:rPr lang="en-US" u="sng" smtClean="0">
                <a:solidFill>
                  <a:srgbClr val="FFFF00"/>
                </a:solidFill>
                <a:effectLst/>
                <a:latin typeface="Maiandra GD" pitchFamily="34" charset="0"/>
              </a:rPr>
              <a:t>property crime</a:t>
            </a:r>
            <a:r>
              <a:rPr lang="en-US" smtClean="0">
                <a:effectLst/>
                <a:latin typeface="Maiandra GD" pitchFamily="34" charset="0"/>
              </a:rPr>
              <a:t> </a:t>
            </a:r>
          </a:p>
        </p:txBody>
      </p:sp>
      <p:pic>
        <p:nvPicPr>
          <p:cNvPr id="31747" name="Picture 4" descr="MCj029086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600200"/>
            <a:ext cx="21463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066800" y="6248400"/>
            <a:ext cx="7924800" cy="431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1400" i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National Drug Intelligence Center: National Prescription Drug Threat Assessment 2009</a:t>
            </a:r>
            <a:br>
              <a:rPr lang="en-US" sz="1400" i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en-US" sz="1400" i="1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Police Department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Increased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Burglaries and car prowls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Thefts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Stolen Fire Arms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Possession charges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Additional Man hours – budget impact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Related to Heroin and Pain pills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Why do we need an opiate task force committee?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Community is being threatened by the growing number of tribal members using opiates-Heroin and pain medication.</a:t>
            </a:r>
          </a:p>
          <a:p>
            <a:pPr eaLnBrk="1" hangingPunct="1">
              <a:defRPr/>
            </a:pPr>
            <a:r>
              <a:rPr lang="en-US" dirty="0" smtClean="0"/>
              <a:t>Tribal departments are being impacted.</a:t>
            </a:r>
          </a:p>
          <a:p>
            <a:pPr eaLnBrk="1" hangingPunct="1">
              <a:defRPr/>
            </a:pPr>
            <a:r>
              <a:rPr lang="en-US" dirty="0" smtClean="0"/>
              <a:t>Current services can not accommodate needs of opiate dependent member to help them towards a life of recovery. </a:t>
            </a:r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Court System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More court cases attributed to Opiate use in the community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Limited treatment options for referral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mtClean="0"/>
              <a:t>Budget impacts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3200" smtClean="0"/>
              <a:t>Increase in jail use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3200" smtClean="0"/>
              <a:t>Tribal Advocate Conflicts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3200" smtClean="0"/>
              <a:t>Medical expense while in custody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mtClean="0"/>
          </a:p>
          <a:p>
            <a:pPr eaLnBrk="1" hangingPunct="1">
              <a:lnSpc>
                <a:spcPct val="80000"/>
              </a:lnSpc>
              <a:defRPr/>
            </a:pPr>
            <a:endParaRPr lang="en-US" smtClean="0"/>
          </a:p>
          <a:p>
            <a:pPr eaLnBrk="1" hangingPunct="1">
              <a:lnSpc>
                <a:spcPct val="8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Opiate Task Force Plan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Bring together the departments that are impacted</a:t>
            </a:r>
          </a:p>
          <a:p>
            <a:pPr lvl="1"/>
            <a:r>
              <a:rPr lang="en-US" dirty="0" smtClean="0">
                <a:effectLst/>
              </a:rPr>
              <a:t>Coordination of efforts</a:t>
            </a:r>
          </a:p>
          <a:p>
            <a:pPr lvl="1"/>
            <a:r>
              <a:rPr lang="en-US" dirty="0" smtClean="0">
                <a:effectLst/>
              </a:rPr>
              <a:t>Education and awareness</a:t>
            </a:r>
          </a:p>
          <a:p>
            <a:pPr lvl="1"/>
            <a:r>
              <a:rPr lang="en-US" dirty="0" smtClean="0">
                <a:effectLst/>
              </a:rPr>
              <a:t>Find effective solutions </a:t>
            </a:r>
          </a:p>
          <a:p>
            <a:pPr lvl="2"/>
            <a:r>
              <a:rPr lang="en-US" dirty="0" smtClean="0">
                <a:effectLst/>
              </a:rPr>
              <a:t>Improve treatment options</a:t>
            </a:r>
          </a:p>
          <a:p>
            <a:pPr lvl="2"/>
            <a:r>
              <a:rPr lang="en-US" dirty="0" smtClean="0">
                <a:effectLst/>
              </a:rPr>
              <a:t>Enhance prevention efforts</a:t>
            </a:r>
          </a:p>
          <a:p>
            <a:pPr lvl="1"/>
            <a:r>
              <a:rPr lang="en-US" dirty="0" smtClean="0">
                <a:effectLst/>
              </a:rPr>
              <a:t>Implement solutions </a:t>
            </a: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working so far…..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447801"/>
            <a:ext cx="8226425" cy="4648200"/>
          </a:xfrm>
        </p:spPr>
        <p:txBody>
          <a:bodyPr/>
          <a:lstStyle/>
          <a:p>
            <a:endParaRPr lang="en-US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Started communicating with all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departments</a:t>
            </a:r>
            <a:endParaRPr lang="en-US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Began </a:t>
            </a:r>
            <a:r>
              <a:rPr lang="en-US" sz="2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Suboxone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Program in July 2012 about 20 participants</a:t>
            </a:r>
          </a:p>
          <a:p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Improved Treatment Education and classes with other departments/MH/Fitness nutrition</a:t>
            </a:r>
          </a:p>
          <a:p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Gained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tribal funding for inpatient</a:t>
            </a:r>
          </a:p>
          <a:p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Set up family education sessions for November </a:t>
            </a:r>
          </a:p>
        </p:txBody>
      </p:sp>
    </p:spTree>
    <p:extLst>
      <p:ext uri="{BB962C8B-B14F-4D97-AF65-F5344CB8AC3E}">
        <p14:creationId xmlns:p14="http://schemas.microsoft.com/office/powerpoint/2010/main" val="152960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598613"/>
            <a:ext cx="8226425" cy="4649787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sz="4400" dirty="0"/>
              <a:t>Wellness Court</a:t>
            </a:r>
          </a:p>
          <a:p>
            <a:r>
              <a:rPr lang="en-US" sz="4400" dirty="0"/>
              <a:t>	Family Education</a:t>
            </a:r>
          </a:p>
          <a:p>
            <a:r>
              <a:rPr lang="en-US" sz="4400" dirty="0"/>
              <a:t>	More involvement with school </a:t>
            </a:r>
            <a:r>
              <a:rPr lang="en-US" sz="4400" dirty="0" smtClean="0"/>
              <a:t>systems/cultural dept.</a:t>
            </a:r>
            <a:endParaRPr lang="en-US" sz="4400" dirty="0"/>
          </a:p>
          <a:p>
            <a:r>
              <a:rPr lang="en-US" dirty="0" smtClean="0"/>
              <a:t>Prevention program to educate younger children and teenagers in after school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27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Our Vision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Reduce Health risks in the community</a:t>
            </a:r>
          </a:p>
          <a:p>
            <a:pPr eaLnBrk="1" hangingPunct="1">
              <a:defRPr/>
            </a:pPr>
            <a:r>
              <a:rPr lang="en-US" dirty="0" smtClean="0"/>
              <a:t>Minimize the impact of criminal behavior</a:t>
            </a:r>
          </a:p>
          <a:p>
            <a:pPr eaLnBrk="1" hangingPunct="1">
              <a:defRPr/>
            </a:pPr>
            <a:r>
              <a:rPr lang="en-US" dirty="0" smtClean="0"/>
              <a:t>Keep families together</a:t>
            </a:r>
          </a:p>
          <a:p>
            <a:pPr eaLnBrk="1" hangingPunct="1">
              <a:defRPr/>
            </a:pPr>
            <a:r>
              <a:rPr lang="en-US" dirty="0" smtClean="0"/>
              <a:t>Improve quality of life for community members</a:t>
            </a:r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QUESTIONS???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6000" dirty="0" smtClean="0">
                <a:solidFill>
                  <a:srgbClr val="FF0000"/>
                </a:solidFill>
              </a:rPr>
              <a:t>What is working in your community?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6000" dirty="0" smtClean="0"/>
              <a:t>“Live life without the need of alcohol and other drugs.”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914400"/>
            <a:ext cx="7086600" cy="1676400"/>
          </a:xfrm>
          <a:effectLst>
            <a:outerShdw dist="35921" dir="2700000" algn="ctr" rotWithShape="0">
              <a:srgbClr val="808080"/>
            </a:outerShdw>
          </a:effectLst>
        </p:spPr>
        <p:txBody>
          <a:bodyPr lIns="46038" tIns="46038" rIns="46038" bIns="46038" anchor="b" anchorCtr="0"/>
          <a:lstStyle/>
          <a:p>
            <a:pPr>
              <a:defRPr/>
            </a:pPr>
            <a:r>
              <a:rPr lang="en-US" sz="3600" b="1" smtClean="0">
                <a:solidFill>
                  <a:srgbClr val="FFCC00"/>
                </a:solidFill>
                <a:effectLst/>
                <a:latin typeface="Maiandra GD" pitchFamily="34" charset="0"/>
              </a:rPr>
              <a:t>Opiate Task Force Strategy</a:t>
            </a:r>
            <a:r>
              <a:rPr lang="en-US" sz="4800" b="1" smtClean="0">
                <a:solidFill>
                  <a:srgbClr val="FFCC00"/>
                </a:solidFill>
                <a:effectLst/>
                <a:latin typeface="Maiandra GD" pitchFamily="34" charset="0"/>
              </a:rPr>
              <a:t/>
            </a:r>
            <a:br>
              <a:rPr lang="en-US" sz="4800" b="1" smtClean="0">
                <a:solidFill>
                  <a:srgbClr val="FFCC00"/>
                </a:solidFill>
                <a:effectLst/>
                <a:latin typeface="Maiandra GD" pitchFamily="34" charset="0"/>
              </a:rPr>
            </a:br>
            <a:r>
              <a:rPr lang="en-US" b="1" smtClean="0">
                <a:solidFill>
                  <a:schemeClr val="bg1"/>
                </a:solidFill>
                <a:effectLst/>
                <a:latin typeface="Maiandra GD" pitchFamily="34" charset="0"/>
              </a:rPr>
              <a:t/>
            </a:r>
            <a:br>
              <a:rPr lang="en-US" b="1" smtClean="0">
                <a:solidFill>
                  <a:schemeClr val="bg1"/>
                </a:solidFill>
                <a:effectLst/>
                <a:latin typeface="Maiandra GD" pitchFamily="34" charset="0"/>
              </a:rPr>
            </a:br>
            <a:r>
              <a:rPr lang="en-US" sz="3600" b="1" smtClean="0">
                <a:solidFill>
                  <a:schemeClr val="tx1"/>
                </a:solidFill>
                <a:effectLst/>
                <a:latin typeface="Maiandra GD" pitchFamily="34" charset="0"/>
              </a:rPr>
              <a:t>Combining Public Safety and Public Health Approaches:</a:t>
            </a:r>
          </a:p>
        </p:txBody>
      </p:sp>
      <p:sp>
        <p:nvSpPr>
          <p:cNvPr id="623619" name="AutoShape 3"/>
          <p:cNvSpPr>
            <a:spLocks noChangeArrowheads="1"/>
          </p:cNvSpPr>
          <p:nvPr/>
        </p:nvSpPr>
        <p:spPr bwMode="auto">
          <a:xfrm>
            <a:off x="3810000" y="3962400"/>
            <a:ext cx="1214438" cy="852488"/>
          </a:xfrm>
          <a:custGeom>
            <a:avLst/>
            <a:gdLst>
              <a:gd name="T0" fmla="*/ 607219 w 21600"/>
              <a:gd name="T1" fmla="*/ 0 h 21600"/>
              <a:gd name="T2" fmla="*/ 0 w 21600"/>
              <a:gd name="T3" fmla="*/ 608937 h 21600"/>
              <a:gd name="T4" fmla="*/ 607219 w 21600"/>
              <a:gd name="T5" fmla="*/ 730693 h 21600"/>
              <a:gd name="T6" fmla="*/ 1214438 w 21600"/>
              <a:gd name="T7" fmla="*/ 60893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kumimoji="1"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3124200" y="2743200"/>
            <a:ext cx="2667000" cy="168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400" b="1">
                <a:solidFill>
                  <a:srgbClr val="FFFF00"/>
                </a:solidFill>
                <a:latin typeface="Maiandra GD" pitchFamily="34" charset="0"/>
              </a:rPr>
              <a:t>ENFORCEMENT</a:t>
            </a:r>
            <a:endParaRPr kumimoji="1" lang="en-US" b="1">
              <a:solidFill>
                <a:srgbClr val="FFFF00"/>
              </a:solidFill>
              <a:latin typeface="Maiandra GD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Investigative  Support</a:t>
            </a: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Task Force Support </a:t>
            </a: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Jail/Court</a:t>
            </a: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endParaRPr kumimoji="1" lang="en-US" sz="2400">
              <a:latin typeface="Maiandra GD" pitchFamily="34" charset="0"/>
            </a:endParaRP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1066800" y="4038600"/>
            <a:ext cx="2514600" cy="2078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400" b="1">
                <a:solidFill>
                  <a:srgbClr val="FFFF00"/>
                </a:solidFill>
                <a:latin typeface="Maiandra GD" pitchFamily="34" charset="0"/>
              </a:rPr>
              <a:t>PREVENTION</a:t>
            </a:r>
          </a:p>
          <a:p>
            <a:pPr algn="ctr" eaLnBrk="0" hangingPunct="0"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Youth-School</a:t>
            </a:r>
          </a:p>
          <a:p>
            <a:pPr algn="ctr" eaLnBrk="0" hangingPunct="0"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Community Support</a:t>
            </a:r>
            <a:endParaRPr kumimoji="1" lang="en-US" sz="800" b="1">
              <a:latin typeface="Maiandra GD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Public Education &amp; Awareness</a:t>
            </a:r>
            <a:endParaRPr kumimoji="1" lang="en-US" sz="2400" b="1">
              <a:latin typeface="Maiandra GD" pitchFamily="34" charset="0"/>
            </a:endParaRP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410200" y="4038600"/>
            <a:ext cx="2362200" cy="184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400" b="1">
                <a:solidFill>
                  <a:srgbClr val="FFFF00"/>
                </a:solidFill>
                <a:latin typeface="Maiandra GD" pitchFamily="34" charset="0"/>
              </a:rPr>
              <a:t>TREATMENT</a:t>
            </a:r>
          </a:p>
          <a:p>
            <a:pPr algn="ctr" eaLnBrk="0" hangingPunct="0"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Outpatient  </a:t>
            </a:r>
          </a:p>
          <a:p>
            <a:pPr algn="ctr" eaLnBrk="0" hangingPunct="0"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Options needed</a:t>
            </a:r>
          </a:p>
          <a:p>
            <a:pPr algn="ctr" eaLnBrk="0" hangingPunct="0">
              <a:spcBef>
                <a:spcPct val="50000"/>
              </a:spcBef>
            </a:pPr>
            <a:r>
              <a:rPr kumimoji="1" lang="en-US" b="1">
                <a:latin typeface="Maiandra GD" pitchFamily="34" charset="0"/>
              </a:rPr>
              <a:t>Self Referrals </a:t>
            </a:r>
            <a:endParaRPr kumimoji="1" lang="en-US" sz="2400">
              <a:latin typeface="Maiandra GD" pitchFamily="34" charset="0"/>
            </a:endParaRPr>
          </a:p>
        </p:txBody>
      </p:sp>
      <p:sp>
        <p:nvSpPr>
          <p:cNvPr id="623623" name="Line 7"/>
          <p:cNvSpPr>
            <a:spLocks noChangeShapeType="1"/>
          </p:cNvSpPr>
          <p:nvPr/>
        </p:nvSpPr>
        <p:spPr bwMode="auto">
          <a:xfrm>
            <a:off x="1600200" y="7620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kumimoji="1"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23624" name="Line 8"/>
          <p:cNvSpPr>
            <a:spLocks noChangeShapeType="1"/>
          </p:cNvSpPr>
          <p:nvPr/>
        </p:nvSpPr>
        <p:spPr bwMode="auto">
          <a:xfrm>
            <a:off x="3276600" y="32004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kumimoji="1"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23625" name="Line 9"/>
          <p:cNvSpPr>
            <a:spLocks noChangeShapeType="1"/>
          </p:cNvSpPr>
          <p:nvPr/>
        </p:nvSpPr>
        <p:spPr bwMode="auto">
          <a:xfrm>
            <a:off x="1371600" y="4495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kumimoji="1"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23626" name="Line 10"/>
          <p:cNvSpPr>
            <a:spLocks noChangeShapeType="1"/>
          </p:cNvSpPr>
          <p:nvPr/>
        </p:nvSpPr>
        <p:spPr bwMode="auto">
          <a:xfrm>
            <a:off x="5715000" y="4495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kumimoji="1"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smtClean="0"/>
              <a:t>Why don’t we hear about opiates as much?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598613"/>
            <a:ext cx="8231187" cy="50307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Every aspect is intensified. The need, time, money, plan, people.</a:t>
            </a:r>
          </a:p>
          <a:p>
            <a:pPr>
              <a:defRPr/>
            </a:pPr>
            <a:r>
              <a:rPr lang="en-US" dirty="0" smtClean="0"/>
              <a:t>Opiate addiction can be hidden from family members for years</a:t>
            </a:r>
          </a:p>
          <a:p>
            <a:pPr>
              <a:defRPr/>
            </a:pPr>
            <a:r>
              <a:rPr lang="en-US" dirty="0" smtClean="0"/>
              <a:t>Not the same stigma associated with pills than other drugs-i.e</a:t>
            </a:r>
            <a:r>
              <a:rPr lang="en-US" sz="2400" dirty="0" smtClean="0"/>
              <a:t>. my doctor once prescribed it.</a:t>
            </a:r>
          </a:p>
          <a:p>
            <a:pPr>
              <a:defRPr/>
            </a:pPr>
            <a:r>
              <a:rPr lang="en-US" dirty="0" smtClean="0"/>
              <a:t>People have convincing excuses for their behaviors.  </a:t>
            </a:r>
          </a:p>
          <a:p>
            <a:pPr>
              <a:defRPr/>
            </a:pPr>
            <a:r>
              <a:rPr lang="en-US" dirty="0" smtClean="0"/>
              <a:t>Only 2-5% are involved in legal system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are Opiates?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Opiates are: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 A type of narcotic drug that act as </a:t>
            </a:r>
            <a:r>
              <a:rPr lang="en-US" sz="2800" dirty="0" smtClean="0">
                <a:hlinkClick r:id="rId2"/>
              </a:rPr>
              <a:t>depressants</a:t>
            </a:r>
            <a:r>
              <a:rPr lang="en-US" sz="2800" dirty="0" smtClean="0"/>
              <a:t> in the </a:t>
            </a:r>
            <a:r>
              <a:rPr lang="en-US" sz="2800" dirty="0" smtClean="0">
                <a:hlinkClick r:id="rId3"/>
              </a:rPr>
              <a:t>central nervous system</a:t>
            </a:r>
            <a:r>
              <a:rPr lang="en-US" sz="2800" dirty="0" smtClean="0"/>
              <a:t> (CNS).  </a:t>
            </a:r>
          </a:p>
          <a:p>
            <a:pPr eaLnBrk="1" hangingPunct="1">
              <a:defRPr/>
            </a:pPr>
            <a:r>
              <a:rPr lang="en-US" sz="2800" dirty="0" smtClean="0"/>
              <a:t>Opiates are used for pain medication.</a:t>
            </a:r>
          </a:p>
          <a:p>
            <a:pPr lvl="1" eaLnBrk="1" hangingPunct="1">
              <a:defRPr/>
            </a:pPr>
            <a:r>
              <a:rPr lang="en-US" dirty="0" smtClean="0"/>
              <a:t>Some of the most common opiates include: </a:t>
            </a:r>
          </a:p>
          <a:p>
            <a:pPr lvl="2" eaLnBrk="1" hangingPunct="1">
              <a:defRPr/>
            </a:pPr>
            <a:r>
              <a:rPr lang="en-US" sz="2800" dirty="0" smtClean="0"/>
              <a:t>Morphine, </a:t>
            </a:r>
            <a:r>
              <a:rPr lang="en-US" sz="2800" dirty="0" err="1" smtClean="0"/>
              <a:t>Oxycontin</a:t>
            </a:r>
            <a:r>
              <a:rPr lang="en-US" sz="2800" dirty="0" smtClean="0"/>
              <a:t>, Codeine, Heroin, </a:t>
            </a:r>
          </a:p>
          <a:p>
            <a:pPr marL="914400" lvl="2" indent="0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Hydrocodone, Oxycodone, Methadone, </a:t>
            </a:r>
          </a:p>
          <a:p>
            <a:pPr marL="914400" lvl="2" indent="0" eaLnBrk="1" hangingPunct="1">
              <a:buFont typeface="Wingdings" pitchFamily="2" charset="2"/>
              <a:buNone/>
              <a:defRPr/>
            </a:pPr>
            <a:r>
              <a:rPr lang="en-US" sz="2800" dirty="0" err="1" smtClean="0"/>
              <a:t>Suboxone</a:t>
            </a:r>
            <a:r>
              <a:rPr lang="en-US" sz="2800" dirty="0" smtClean="0"/>
              <a:t>. </a:t>
            </a:r>
          </a:p>
          <a:p>
            <a:pPr marL="914400" lvl="2" indent="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Heroin and </a:t>
            </a:r>
            <a:r>
              <a:rPr lang="en-US" dirty="0" err="1" smtClean="0"/>
              <a:t>Oxycontin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76800" y="3810000"/>
            <a:ext cx="4040188" cy="2835275"/>
          </a:xfrm>
        </p:spPr>
      </p:pic>
      <p:pic>
        <p:nvPicPr>
          <p:cNvPr id="2150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1447800" y="1295400"/>
            <a:ext cx="5995988" cy="2571750"/>
          </a:xfrm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8363" y="3810000"/>
            <a:ext cx="37909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64008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effectLst/>
                <a:latin typeface="Maiandra GD" pitchFamily="34" charset="0"/>
              </a:rPr>
              <a:t>Drug Paraphernalia</a:t>
            </a:r>
            <a:r>
              <a:rPr lang="en-US" smtClean="0">
                <a:effectLst/>
              </a:rPr>
              <a:t> 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6248400" cy="4191000"/>
          </a:xfrm>
        </p:spPr>
        <p:txBody>
          <a:bodyPr/>
          <a:lstStyle/>
          <a:p>
            <a:r>
              <a:rPr lang="en-US" sz="2800" smtClean="0">
                <a:effectLst/>
                <a:latin typeface="Maiandra GD" pitchFamily="34" charset="0"/>
              </a:rPr>
              <a:t>Pieces of Foil</a:t>
            </a:r>
          </a:p>
          <a:p>
            <a:r>
              <a:rPr lang="en-US" sz="2800" smtClean="0">
                <a:effectLst/>
                <a:latin typeface="Maiandra GD" pitchFamily="34" charset="0"/>
              </a:rPr>
              <a:t>Straws/hollow pens</a:t>
            </a:r>
          </a:p>
          <a:p>
            <a:r>
              <a:rPr lang="en-US" sz="2800" smtClean="0">
                <a:effectLst/>
                <a:latin typeface="Maiandra GD" pitchFamily="34" charset="0"/>
              </a:rPr>
              <a:t>Rolled up dollar bills</a:t>
            </a:r>
          </a:p>
          <a:p>
            <a:r>
              <a:rPr lang="en-US" sz="2800" smtClean="0">
                <a:effectLst/>
                <a:latin typeface="Maiandra GD" pitchFamily="34" charset="0"/>
              </a:rPr>
              <a:t>Needles</a:t>
            </a:r>
          </a:p>
          <a:p>
            <a:r>
              <a:rPr lang="en-US" sz="2800" smtClean="0">
                <a:effectLst/>
                <a:latin typeface="Maiandra GD" pitchFamily="34" charset="0"/>
              </a:rPr>
              <a:t>Spoons </a:t>
            </a:r>
          </a:p>
        </p:txBody>
      </p:sp>
      <p:pic>
        <p:nvPicPr>
          <p:cNvPr id="22531" name="Picture 4" descr="pill_bottle_and_pill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676400"/>
            <a:ext cx="3124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syrin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648200"/>
            <a:ext cx="32004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BentSpo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4267200"/>
            <a:ext cx="3810000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1219200" y="6426200"/>
            <a:ext cx="7924800" cy="431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1400" i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National Drug Intelligence Center: National Prescription Drug Threat Assessment 2009</a:t>
            </a:r>
            <a:br>
              <a:rPr lang="en-US" sz="1400" i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en-US" sz="1400" i="1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46075"/>
            <a:ext cx="2665412" cy="871538"/>
          </a:xfrm>
          <a:noFill/>
        </p:spPr>
        <p:txBody>
          <a:bodyPr lIns="46038" tIns="46038" rIns="46038" bIns="46038" anchor="b" anchorCtr="0"/>
          <a:lstStyle/>
          <a:p>
            <a:r>
              <a:rPr lang="en-US" b="1" smtClean="0">
                <a:solidFill>
                  <a:srgbClr val="FF0000"/>
                </a:solidFill>
                <a:effectLst/>
              </a:rPr>
              <a:t>     </a:t>
            </a:r>
            <a:r>
              <a:rPr lang="en-US" smtClean="0">
                <a:solidFill>
                  <a:srgbClr val="FFFF00"/>
                </a:solidFill>
                <a:effectLst/>
                <a:latin typeface="Maiandra GD" pitchFamily="34" charset="0"/>
              </a:rPr>
              <a:t>Opiates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447800"/>
            <a:ext cx="7467600" cy="4114800"/>
          </a:xfrm>
          <a:solidFill>
            <a:srgbClr val="080808"/>
          </a:solidFill>
          <a:ln w="38100">
            <a:solidFill>
              <a:schemeClr val="tx1"/>
            </a:solidFill>
          </a:ln>
        </p:spPr>
        <p:txBody>
          <a:bodyPr lIns="92075" tIns="46038" rIns="92075" bIns="46038"/>
          <a:lstStyle/>
          <a:p>
            <a:pPr>
              <a:lnSpc>
                <a:spcPct val="80000"/>
              </a:lnSpc>
            </a:pPr>
            <a:r>
              <a:rPr lang="en-US" sz="2800" smtClean="0">
                <a:solidFill>
                  <a:srgbClr val="FFFF00"/>
                </a:solidFill>
                <a:effectLst/>
                <a:latin typeface="Maiandra GD" pitchFamily="34" charset="0"/>
              </a:rPr>
              <a:t>Withdrawal Symptoms</a:t>
            </a:r>
          </a:p>
          <a:p>
            <a:pPr lvl="1">
              <a:lnSpc>
                <a:spcPct val="80000"/>
              </a:lnSpc>
            </a:pPr>
            <a:r>
              <a:rPr lang="en-US" smtClean="0">
                <a:effectLst/>
                <a:latin typeface="Maiandra GD" pitchFamily="34" charset="0"/>
              </a:rPr>
              <a:t>Flu-like</a:t>
            </a:r>
            <a:r>
              <a:rPr lang="en-US" b="1" smtClean="0">
                <a:effectLst/>
                <a:latin typeface="Maiandra GD" pitchFamily="34" charset="0"/>
              </a:rPr>
              <a:t> </a:t>
            </a:r>
            <a:r>
              <a:rPr lang="en-US" smtClean="0">
                <a:effectLst/>
                <a:latin typeface="Maiandra GD" pitchFamily="34" charset="0"/>
              </a:rPr>
              <a:t>symptoms (4 </a:t>
            </a:r>
            <a:r>
              <a:rPr lang="en-US" smtClean="0">
                <a:effectLst/>
              </a:rPr>
              <a:t>–</a:t>
            </a:r>
            <a:r>
              <a:rPr lang="en-US" smtClean="0">
                <a:effectLst/>
                <a:latin typeface="Maiandra GD" pitchFamily="34" charset="0"/>
              </a:rPr>
              <a:t> 7 days)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effectLst/>
                <a:latin typeface="Maiandra GD" pitchFamily="34" charset="0"/>
              </a:rPr>
              <a:t>Runny nose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effectLst/>
                <a:latin typeface="Maiandra GD" pitchFamily="34" charset="0"/>
              </a:rPr>
              <a:t>Watery eyes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effectLst/>
                <a:latin typeface="Maiandra GD" pitchFamily="34" charset="0"/>
              </a:rPr>
              <a:t>Dilated pupils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effectLst/>
                <a:latin typeface="Maiandra GD" pitchFamily="34" charset="0"/>
              </a:rPr>
              <a:t>Sweating 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effectLst/>
                <a:latin typeface="Maiandra GD" pitchFamily="34" charset="0"/>
              </a:rPr>
              <a:t>Stomach cramps and diarrhea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effectLst/>
                <a:latin typeface="Maiandra GD" pitchFamily="34" charset="0"/>
              </a:rPr>
              <a:t>Muscle aches 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effectLst/>
                <a:latin typeface="Maiandra GD" pitchFamily="34" charset="0"/>
              </a:rPr>
              <a:t>Anxiety </a:t>
            </a:r>
          </a:p>
          <a:p>
            <a:pPr lvl="2">
              <a:lnSpc>
                <a:spcPct val="80000"/>
              </a:lnSpc>
            </a:pPr>
            <a:endParaRPr lang="en-US" sz="2800" smtClean="0">
              <a:effectLst/>
              <a:latin typeface="Maiandra GD" pitchFamily="34" charset="0"/>
            </a:endParaRP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81000" y="6400800"/>
            <a:ext cx="8610600" cy="26193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1400" i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U.S. Department of Justice Drug Enforcement Administration (DEA) : Office of Diversion Control </a:t>
            </a:r>
          </a:p>
        </p:txBody>
      </p:sp>
      <p:pic>
        <p:nvPicPr>
          <p:cNvPr id="23556" name="Picture 5" descr="Man addicted to vicodin pil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648200"/>
            <a:ext cx="24384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6000" smtClean="0"/>
              <a:t>People continue using to alleviate withdrawal; its not about being high anymore.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6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6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1340</TotalTime>
  <Words>915</Words>
  <Application>Microsoft Office PowerPoint</Application>
  <PresentationFormat>On-screen Show (4:3)</PresentationFormat>
  <Paragraphs>169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Fading Grid</vt:lpstr>
      <vt:lpstr>Opiate Task Force</vt:lpstr>
      <vt:lpstr>Why do we need an opiate task force committee?</vt:lpstr>
      <vt:lpstr>Opiate Task Force Strategy  Combining Public Safety and Public Health Approaches:</vt:lpstr>
      <vt:lpstr>Why don’t we hear about opiates as much?  </vt:lpstr>
      <vt:lpstr>What are Opiates?</vt:lpstr>
      <vt:lpstr>Heroin and Oxycontin</vt:lpstr>
      <vt:lpstr>Drug Paraphernalia </vt:lpstr>
      <vt:lpstr>     Opiates</vt:lpstr>
      <vt:lpstr>PowerPoint Presentation</vt:lpstr>
      <vt:lpstr>Prescriptions to HEROIN</vt:lpstr>
      <vt:lpstr>Wellness Program</vt:lpstr>
      <vt:lpstr>Wellness Program</vt:lpstr>
      <vt:lpstr>Family Services</vt:lpstr>
      <vt:lpstr>PowerPoint Presentation</vt:lpstr>
      <vt:lpstr>Healthy vs. Abused</vt:lpstr>
      <vt:lpstr>PowerPoint Presentation</vt:lpstr>
      <vt:lpstr>In Summary</vt:lpstr>
      <vt:lpstr>Prescription Drug Abuse  &amp; Crime</vt:lpstr>
      <vt:lpstr>Police Department</vt:lpstr>
      <vt:lpstr>Court System</vt:lpstr>
      <vt:lpstr>Opiate Task Force Plan</vt:lpstr>
      <vt:lpstr>What’s working so far…..</vt:lpstr>
      <vt:lpstr>What’s Next</vt:lpstr>
      <vt:lpstr>Our Vision </vt:lpstr>
      <vt:lpstr>QUESTIONS???</vt:lpstr>
    </vt:vector>
  </TitlesOfParts>
  <Company>Swinomish Health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Task Force</dc:title>
  <dc:creator>crasar</dc:creator>
  <cp:lastModifiedBy>Dawn Lee</cp:lastModifiedBy>
  <cp:revision>54</cp:revision>
  <cp:lastPrinted>2012-10-16T00:01:01Z</cp:lastPrinted>
  <dcterms:created xsi:type="dcterms:W3CDTF">2012-03-15T20:20:09Z</dcterms:created>
  <dcterms:modified xsi:type="dcterms:W3CDTF">2012-10-16T00:01:56Z</dcterms:modified>
</cp:coreProperties>
</file>