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258" r:id="rId3"/>
    <p:sldId id="259" r:id="rId4"/>
    <p:sldId id="277" r:id="rId5"/>
    <p:sldId id="262" r:id="rId6"/>
    <p:sldId id="263" r:id="rId7"/>
    <p:sldId id="264" r:id="rId8"/>
    <p:sldId id="260" r:id="rId9"/>
    <p:sldId id="278" r:id="rId10"/>
    <p:sldId id="266" r:id="rId11"/>
    <p:sldId id="279" r:id="rId12"/>
    <p:sldId id="280" r:id="rId13"/>
    <p:sldId id="267" r:id="rId14"/>
    <p:sldId id="268" r:id="rId15"/>
    <p:sldId id="269" r:id="rId16"/>
    <p:sldId id="270" r:id="rId17"/>
    <p:sldId id="271" r:id="rId18"/>
    <p:sldId id="272" r:id="rId19"/>
    <p:sldId id="273" r:id="rId20"/>
    <p:sldId id="274" r:id="rId21"/>
    <p:sldId id="281" r:id="rId22"/>
    <p:sldId id="276" r:id="rId23"/>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EFBF"/>
    <a:srgbClr val="E3DBA1"/>
    <a:srgbClr val="E3D6A1"/>
    <a:srgbClr val="FAE9B8"/>
    <a:srgbClr val="008080"/>
    <a:srgbClr val="B40000"/>
    <a:srgbClr val="715C29"/>
    <a:srgbClr val="7E67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1" autoAdjust="0"/>
    <p:restoredTop sz="94660" autoAdjust="0"/>
  </p:normalViewPr>
  <p:slideViewPr>
    <p:cSldViewPr>
      <p:cViewPr varScale="1">
        <p:scale>
          <a:sx n="79" d="100"/>
          <a:sy n="79" d="100"/>
        </p:scale>
        <p:origin x="-114" y="-96"/>
      </p:cViewPr>
      <p:guideLst>
        <p:guide orient="horz" pos="2160"/>
        <p:guide pos="2880"/>
      </p:guideLst>
    </p:cSldViewPr>
  </p:slideViewPr>
  <p:notesTextViewPr>
    <p:cViewPr>
      <p:scale>
        <a:sx n="100" d="100"/>
        <a:sy n="100" d="100"/>
      </p:scale>
      <p:origin x="0" y="0"/>
    </p:cViewPr>
  </p:notesTextViewPr>
  <p:notesViewPr>
    <p:cSldViewPr>
      <p:cViewPr varScale="1">
        <p:scale>
          <a:sx n="60" d="100"/>
          <a:sy n="60" d="100"/>
        </p:scale>
        <p:origin x="-1542"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810000"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r>
              <a:rPr lang="en-US"/>
              <a:t>Northwest Portland </a:t>
            </a:r>
            <a:r>
              <a:rPr lang="en-US" smtClean="0"/>
              <a:t>Area Indian Health Board</a:t>
            </a:r>
            <a:endParaRPr lang="en-US"/>
          </a:p>
        </p:txBody>
      </p:sp>
      <p:sp>
        <p:nvSpPr>
          <p:cNvPr id="32771"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32772"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n-US"/>
          </a:p>
        </p:txBody>
      </p:sp>
      <p:sp>
        <p:nvSpPr>
          <p:cNvPr id="32773"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7BC0EA1A-B5AF-440B-A73B-6DE187BCF9BE}" type="slidenum">
              <a:rPr lang="en-US"/>
              <a:pPr>
                <a:defRPr/>
              </a:pPr>
              <a:t>‹#›</a:t>
            </a:fld>
            <a:endParaRPr lang="en-US"/>
          </a:p>
        </p:txBody>
      </p:sp>
    </p:spTree>
    <p:extLst>
      <p:ext uri="{BB962C8B-B14F-4D97-AF65-F5344CB8AC3E}">
        <p14:creationId xmlns:p14="http://schemas.microsoft.com/office/powerpoint/2010/main" val="3635446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n-US"/>
          </a:p>
        </p:txBody>
      </p:sp>
      <p:sp>
        <p:nvSpPr>
          <p:cNvPr id="819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2048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n-US"/>
          </a:p>
        </p:txBody>
      </p:sp>
      <p:sp>
        <p:nvSpPr>
          <p:cNvPr id="819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AD3D1DBC-3C54-4789-9A92-B8E82C20041D}" type="slidenum">
              <a:rPr lang="en-US"/>
              <a:pPr>
                <a:defRPr/>
              </a:pPr>
              <a:t>‹#›</a:t>
            </a:fld>
            <a:endParaRPr lang="en-US"/>
          </a:p>
        </p:txBody>
      </p:sp>
    </p:spTree>
    <p:extLst>
      <p:ext uri="{BB962C8B-B14F-4D97-AF65-F5344CB8AC3E}">
        <p14:creationId xmlns:p14="http://schemas.microsoft.com/office/powerpoint/2010/main" val="1516454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D3D1DBC-3C54-4789-9A92-B8E82C20041D}"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r>
              <a:rPr lang="en-US" dirty="0"/>
              <a:t>Conference it was an opportunity t</a:t>
            </a:r>
          </a:p>
          <a:p>
            <a:pPr marL="171450" indent="-171450"/>
            <a:r>
              <a:rPr lang="en-US" dirty="0"/>
              <a:t>Pre Conference training .. Identified people that had been interested in this topic or who we selected and provide them training as process leaders or facilitator, looked at a model close to a talking circle, how to listen, how not to </a:t>
            </a:r>
            <a:r>
              <a:rPr lang="en-US" dirty="0" err="1"/>
              <a:t>interupt</a:t>
            </a:r>
            <a:r>
              <a:rPr lang="en-US" dirty="0"/>
              <a:t>, the concept of the training for the </a:t>
            </a:r>
            <a:r>
              <a:rPr lang="en-US" dirty="0" err="1"/>
              <a:t>faciliators</a:t>
            </a:r>
            <a:r>
              <a:rPr lang="en-US" dirty="0"/>
              <a:t> was a model that </a:t>
            </a:r>
          </a:p>
          <a:p>
            <a:pPr marL="171450" indent="-171450"/>
            <a:r>
              <a:rPr lang="en-US" dirty="0"/>
              <a:t>Following Keynote </a:t>
            </a:r>
            <a:r>
              <a:rPr lang="en-US" dirty="0" err="1"/>
              <a:t>speake</a:t>
            </a:r>
            <a:r>
              <a:rPr lang="en-US" dirty="0"/>
              <a:t> we had people go into break out rooms of </a:t>
            </a:r>
            <a:r>
              <a:rPr lang="en-US" dirty="0" err="1"/>
              <a:t>maybee</a:t>
            </a:r>
            <a:r>
              <a:rPr lang="en-US" dirty="0"/>
              <a:t> 8 people, what they heard, what they felt, what was going on with them at that time</a:t>
            </a:r>
          </a:p>
          <a:p>
            <a:pPr marL="171450" indent="-171450"/>
            <a:r>
              <a:rPr lang="en-US" dirty="0"/>
              <a:t>Was given a feather and that person with feather talked until they were done and passed it to the next person, that allowed them to tell a story in a small environment</a:t>
            </a:r>
          </a:p>
          <a:p>
            <a:pPr marL="171450" indent="-171450"/>
            <a:r>
              <a:rPr lang="en-US" dirty="0"/>
              <a:t>Next day there was another keynote and then we broke into small groups as well</a:t>
            </a:r>
          </a:p>
          <a:p>
            <a:pPr marL="171450" indent="-171450"/>
            <a:r>
              <a:rPr lang="en-US" dirty="0"/>
              <a:t>Strong commitment to move forward in way that fits the community</a:t>
            </a:r>
          </a:p>
          <a:p>
            <a:endParaRPr lang="en-US" dirty="0"/>
          </a:p>
        </p:txBody>
      </p:sp>
      <p:sp>
        <p:nvSpPr>
          <p:cNvPr id="4" name="Slide Number Placeholder 3"/>
          <p:cNvSpPr>
            <a:spLocks noGrp="1"/>
          </p:cNvSpPr>
          <p:nvPr>
            <p:ph type="sldNum" sz="quarter" idx="10"/>
          </p:nvPr>
        </p:nvSpPr>
        <p:spPr/>
        <p:txBody>
          <a:bodyPr/>
          <a:lstStyle/>
          <a:p>
            <a:pPr>
              <a:defRPr/>
            </a:pPr>
            <a:fld id="{AD3D1DBC-3C54-4789-9A92-B8E82C20041D}" type="slidenum">
              <a:rPr lang="en-US" smtClean="0"/>
              <a:pPr>
                <a:defRPr/>
              </a:pPr>
              <a:t>12</a:t>
            </a:fld>
            <a:endParaRPr lang="en-US"/>
          </a:p>
        </p:txBody>
      </p:sp>
    </p:spTree>
    <p:extLst>
      <p:ext uri="{BB962C8B-B14F-4D97-AF65-F5344CB8AC3E}">
        <p14:creationId xmlns:p14="http://schemas.microsoft.com/office/powerpoint/2010/main" val="590840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p:spPr>
        <p:txBody>
          <a:bodyPr/>
          <a:lstStyle/>
          <a:p>
            <a:pPr eaLnBrk="1" hangingPunct="1"/>
            <a:endParaRPr lang="en-US" smtClean="0"/>
          </a:p>
        </p:txBody>
      </p:sp>
      <p:sp>
        <p:nvSpPr>
          <p:cNvPr id="33796" name="Slide Number Placeholder 3"/>
          <p:cNvSpPr>
            <a:spLocks noGrp="1"/>
          </p:cNvSpPr>
          <p:nvPr>
            <p:ph type="sldNum" sz="quarter" idx="5"/>
          </p:nvPr>
        </p:nvSpPr>
        <p:spPr>
          <a:noFill/>
        </p:spPr>
        <p:txBody>
          <a:bodyPr/>
          <a:lstStyle/>
          <a:p>
            <a:fld id="{FEDFCF4E-256D-44CF-9C57-15C0EDFDF195}" type="slidenum">
              <a:rPr lang="en-US" smtClean="0"/>
              <a:pPr/>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EC413A-CF9A-4669-A172-D37DD5A7F991}" type="slidenum">
              <a:rPr lang="en-US" smtClean="0"/>
              <a:t>14</a:t>
            </a:fld>
            <a:endParaRPr lang="en-US"/>
          </a:p>
        </p:txBody>
      </p:sp>
    </p:spTree>
    <p:extLst>
      <p:ext uri="{BB962C8B-B14F-4D97-AF65-F5344CB8AC3E}">
        <p14:creationId xmlns:p14="http://schemas.microsoft.com/office/powerpoint/2010/main" val="2261275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w="9525"/>
        </p:spPr>
        <p:txBody>
          <a:bodyPr/>
          <a:lstStyle/>
          <a:p>
            <a:pPr eaLnBrk="1" hangingPunct="1"/>
            <a:endParaRPr lang="en-US" smtClean="0">
              <a:latin typeface="Times New Roman" charset="0"/>
            </a:endParaRPr>
          </a:p>
        </p:txBody>
      </p:sp>
      <p:sp>
        <p:nvSpPr>
          <p:cNvPr id="28676" name="Slide Number Placeholder 3"/>
          <p:cNvSpPr>
            <a:spLocks noGrp="1"/>
          </p:cNvSpPr>
          <p:nvPr>
            <p:ph type="sldNum" sz="quarter" idx="5"/>
          </p:nvPr>
        </p:nvSpPr>
        <p:spPr>
          <a:noFill/>
        </p:spPr>
        <p:txBody>
          <a:bodyPr/>
          <a:lstStyle/>
          <a:p>
            <a:fld id="{21B9211B-2C88-4B07-BFA5-ADC92C10D941}" type="slidenum">
              <a:rPr lang="en-US" smtClean="0">
                <a:latin typeface="Times New Roman" charset="0"/>
              </a:rPr>
              <a:pPr/>
              <a:t>15</a:t>
            </a:fld>
            <a:endParaRPr lang="en-US"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p:spPr>
        <p:txBody>
          <a:bodyPr/>
          <a:lstStyle/>
          <a:p>
            <a:endParaRPr lang="en-US" smtClean="0">
              <a:latin typeface="Times New Roman" charset="0"/>
            </a:endParaRPr>
          </a:p>
        </p:txBody>
      </p:sp>
      <p:sp>
        <p:nvSpPr>
          <p:cNvPr id="34820" name="Slide Number Placeholder 3"/>
          <p:cNvSpPr>
            <a:spLocks noGrp="1"/>
          </p:cNvSpPr>
          <p:nvPr>
            <p:ph type="sldNum" sz="quarter" idx="5"/>
          </p:nvPr>
        </p:nvSpPr>
        <p:spPr>
          <a:noFill/>
        </p:spPr>
        <p:txBody>
          <a:bodyPr/>
          <a:lstStyle/>
          <a:p>
            <a:fld id="{35C76B44-533C-4DE4-94BF-99204EE84A96}" type="slidenum">
              <a:rPr lang="en-US" smtClean="0">
                <a:latin typeface="Times New Roman" charset="0"/>
              </a:rPr>
              <a:pPr/>
              <a:t>16</a:t>
            </a:fld>
            <a:endParaRPr lang="en-US" smtClean="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p:spPr>
        <p:txBody>
          <a:bodyPr/>
          <a:lstStyle/>
          <a:p>
            <a:endParaRPr lang="en-US" smtClean="0">
              <a:latin typeface="Times New Roman" charset="0"/>
            </a:endParaRPr>
          </a:p>
        </p:txBody>
      </p:sp>
      <p:sp>
        <p:nvSpPr>
          <p:cNvPr id="39940" name="Slide Number Placeholder 3"/>
          <p:cNvSpPr>
            <a:spLocks noGrp="1"/>
          </p:cNvSpPr>
          <p:nvPr>
            <p:ph type="sldNum" sz="quarter" idx="5"/>
          </p:nvPr>
        </p:nvSpPr>
        <p:spPr>
          <a:noFill/>
        </p:spPr>
        <p:txBody>
          <a:bodyPr/>
          <a:lstStyle/>
          <a:p>
            <a:fld id="{D9F3DAB5-F6A3-4DFC-BEA7-6F8818E9327A}" type="slidenum">
              <a:rPr lang="en-US" smtClean="0">
                <a:latin typeface="Times New Roman" charset="0"/>
              </a:rPr>
              <a:pPr/>
              <a:t>17</a:t>
            </a:fld>
            <a:endParaRPr lang="en-US" smtClean="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smtClean="0">
              <a:latin typeface="Times New Roman" charset="0"/>
            </a:endParaRPr>
          </a:p>
        </p:txBody>
      </p:sp>
      <p:sp>
        <p:nvSpPr>
          <p:cNvPr id="40964" name="Slide Number Placeholder 3"/>
          <p:cNvSpPr>
            <a:spLocks noGrp="1"/>
          </p:cNvSpPr>
          <p:nvPr>
            <p:ph type="sldNum" sz="quarter" idx="5"/>
          </p:nvPr>
        </p:nvSpPr>
        <p:spPr>
          <a:noFill/>
        </p:spPr>
        <p:txBody>
          <a:bodyPr/>
          <a:lstStyle/>
          <a:p>
            <a:fld id="{C9DC6A83-D91E-4B25-95C5-3C1DBC7C6985}" type="slidenum">
              <a:rPr lang="en-US" smtClean="0">
                <a:latin typeface="Times New Roman" charset="0"/>
              </a:rPr>
              <a:pPr/>
              <a:t>18</a:t>
            </a:fld>
            <a:endParaRPr lang="en-US" smtClean="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dirty="0" smtClean="0">
              <a:latin typeface="Times New Roman" charset="0"/>
            </a:endParaRPr>
          </a:p>
        </p:txBody>
      </p:sp>
      <p:sp>
        <p:nvSpPr>
          <p:cNvPr id="40964" name="Slide Number Placeholder 3"/>
          <p:cNvSpPr>
            <a:spLocks noGrp="1"/>
          </p:cNvSpPr>
          <p:nvPr>
            <p:ph type="sldNum" sz="quarter" idx="5"/>
          </p:nvPr>
        </p:nvSpPr>
        <p:spPr>
          <a:noFill/>
        </p:spPr>
        <p:txBody>
          <a:bodyPr/>
          <a:lstStyle/>
          <a:p>
            <a:fld id="{C9DC6A83-D91E-4B25-95C5-3C1DBC7C6985}" type="slidenum">
              <a:rPr lang="en-US" smtClean="0">
                <a:latin typeface="Times New Roman" charset="0"/>
              </a:rPr>
              <a:pPr/>
              <a:t>19</a:t>
            </a:fld>
            <a:endParaRPr lang="en-US" smtClean="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10DE370-2E30-417C-8568-B84AE50BC324}" type="slidenum">
              <a:rPr lang="en-US" smtClean="0"/>
              <a:pPr>
                <a:defRPr/>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5103E-9114-4EF7-BC9C-16D299F4CB6A}" type="slidenum">
              <a:rPr lang="en-US"/>
              <a:pPr/>
              <a:t>22</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EC413A-CF9A-4669-A172-D37DD5A7F991}" type="slidenum">
              <a:rPr lang="en-US" smtClean="0"/>
              <a:t>2</a:t>
            </a:fld>
            <a:endParaRPr lang="en-US"/>
          </a:p>
        </p:txBody>
      </p:sp>
    </p:spTree>
    <p:extLst>
      <p:ext uri="{BB962C8B-B14F-4D97-AF65-F5344CB8AC3E}">
        <p14:creationId xmlns:p14="http://schemas.microsoft.com/office/powerpoint/2010/main" val="1769621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p:spPr>
        <p:txBody>
          <a:bodyPr/>
          <a:lstStyle/>
          <a:p>
            <a:pPr eaLnBrk="1" hangingPunct="1"/>
            <a:endParaRPr lang="en-US" smtClean="0"/>
          </a:p>
        </p:txBody>
      </p:sp>
      <p:sp>
        <p:nvSpPr>
          <p:cNvPr id="33796" name="Slide Number Placeholder 3"/>
          <p:cNvSpPr>
            <a:spLocks noGrp="1"/>
          </p:cNvSpPr>
          <p:nvPr>
            <p:ph type="sldNum" sz="quarter" idx="5"/>
          </p:nvPr>
        </p:nvSpPr>
        <p:spPr>
          <a:noFill/>
        </p:spPr>
        <p:txBody>
          <a:bodyPr/>
          <a:lstStyle/>
          <a:p>
            <a:fld id="{FEDFCF4E-256D-44CF-9C57-15C0EDFDF195}"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41F3E7-3D53-4324-B356-1390673DD5A6}"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9CF84C-04DC-4CC4-9DE1-0EE26D705069}"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73EEF5-158F-43CE-B31D-1611A1015B7B}" type="slidenum">
              <a:rPr lang="en-US"/>
              <a:pPr/>
              <a:t>7</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45F659-B8CE-47C2-B59B-313DFB574545}" type="slidenum">
              <a:rPr lang="en-US"/>
              <a:pPr/>
              <a:t>8</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p:spPr>
        <p:txBody>
          <a:bodyPr/>
          <a:lstStyle/>
          <a:p>
            <a:pPr eaLnBrk="1" hangingPunct="1"/>
            <a:endParaRPr lang="en-US" smtClean="0"/>
          </a:p>
        </p:txBody>
      </p:sp>
      <p:sp>
        <p:nvSpPr>
          <p:cNvPr id="33796" name="Slide Number Placeholder 3"/>
          <p:cNvSpPr>
            <a:spLocks noGrp="1"/>
          </p:cNvSpPr>
          <p:nvPr>
            <p:ph type="sldNum" sz="quarter" idx="5"/>
          </p:nvPr>
        </p:nvSpPr>
        <p:spPr>
          <a:noFill/>
        </p:spPr>
        <p:txBody>
          <a:bodyPr/>
          <a:lstStyle/>
          <a:p>
            <a:fld id="{FEDFCF4E-256D-44CF-9C57-15C0EDFDF195}"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itchFamily="34" charset="0"/>
              <a:buChar char="•"/>
            </a:pPr>
            <a:r>
              <a:rPr lang="en-US" dirty="0" smtClean="0"/>
              <a:t>Began as PA in 1981</a:t>
            </a:r>
          </a:p>
          <a:p>
            <a:pPr marL="181240" indent="-181240">
              <a:buFont typeface="Arial" pitchFamily="34" charset="0"/>
              <a:buChar char="•"/>
            </a:pPr>
            <a:r>
              <a:rPr lang="en-US" dirty="0" smtClean="0"/>
              <a:t>1990 began working in MCH/WIC Program Coordinator then functioning as a 638 for 5 tribes</a:t>
            </a:r>
          </a:p>
          <a:p>
            <a:pPr marL="181240" indent="-181240">
              <a:buFont typeface="Arial" pitchFamily="34" charset="0"/>
              <a:buChar char="•"/>
            </a:pPr>
            <a:r>
              <a:rPr lang="en-US" dirty="0" smtClean="0"/>
              <a:t>1991 UW, </a:t>
            </a:r>
            <a:r>
              <a:rPr lang="en-US" dirty="0" err="1" smtClean="0"/>
              <a:t>Dr</a:t>
            </a:r>
            <a:r>
              <a:rPr lang="en-US" dirty="0" smtClean="0"/>
              <a:t> </a:t>
            </a:r>
            <a:r>
              <a:rPr lang="en-US" dirty="0" err="1" smtClean="0"/>
              <a:t>strysgood</a:t>
            </a:r>
            <a:r>
              <a:rPr lang="en-US" dirty="0" smtClean="0"/>
              <a:t> contact with us to work on a FASD </a:t>
            </a:r>
            <a:r>
              <a:rPr lang="en-US" dirty="0" err="1" smtClean="0"/>
              <a:t>idenfication</a:t>
            </a:r>
            <a:r>
              <a:rPr lang="en-US" dirty="0" smtClean="0"/>
              <a:t> project</a:t>
            </a:r>
          </a:p>
          <a:p>
            <a:pPr marL="181240" indent="-181240">
              <a:buFont typeface="Arial" pitchFamily="34" charset="0"/>
              <a:buChar char="•"/>
            </a:pPr>
            <a:r>
              <a:rPr lang="en-US" dirty="0" smtClean="0"/>
              <a:t>At that time we did not have a formal process to review </a:t>
            </a:r>
            <a:r>
              <a:rPr lang="en-US" dirty="0" err="1" smtClean="0"/>
              <a:t>particaption</a:t>
            </a:r>
            <a:r>
              <a:rPr lang="en-US" dirty="0" smtClean="0"/>
              <a:t> in research, no health commission, tribal council review or IRB</a:t>
            </a:r>
          </a:p>
          <a:p>
            <a:pPr marL="181240" indent="-181240">
              <a:buFont typeface="Arial" pitchFamily="34" charset="0"/>
              <a:buChar char="•"/>
            </a:pPr>
            <a:r>
              <a:rPr lang="en-US" dirty="0" smtClean="0"/>
              <a:t>Training occurred that </a:t>
            </a:r>
            <a:r>
              <a:rPr lang="en-US" dirty="0" err="1" smtClean="0"/>
              <a:t>woud</a:t>
            </a:r>
            <a:r>
              <a:rPr lang="en-US" dirty="0" smtClean="0"/>
              <a:t> show facial characteristics </a:t>
            </a:r>
            <a:r>
              <a:rPr lang="en-US" dirty="0" err="1" smtClean="0"/>
              <a:t>consistant</a:t>
            </a:r>
            <a:r>
              <a:rPr lang="en-US" dirty="0" smtClean="0"/>
              <a:t> with FASD</a:t>
            </a:r>
          </a:p>
          <a:p>
            <a:pPr marL="181240" indent="-181240">
              <a:buFont typeface="Arial" pitchFamily="34" charset="0"/>
              <a:buChar char="•"/>
            </a:pPr>
            <a:r>
              <a:rPr lang="en-US" dirty="0" err="1" smtClean="0"/>
              <a:t>Dr</a:t>
            </a:r>
            <a:r>
              <a:rPr lang="en-US" dirty="0" smtClean="0"/>
              <a:t> Robin </a:t>
            </a:r>
            <a:r>
              <a:rPr lang="en-US" dirty="0" err="1" smtClean="0"/>
              <a:t>LaDue</a:t>
            </a:r>
            <a:r>
              <a:rPr lang="en-US" dirty="0" smtClean="0"/>
              <a:t> and </a:t>
            </a:r>
            <a:r>
              <a:rPr lang="en-US" dirty="0" err="1" smtClean="0"/>
              <a:t>Dr</a:t>
            </a:r>
            <a:r>
              <a:rPr lang="en-US" dirty="0" smtClean="0"/>
              <a:t> (Arizona) did IQ study, facial </a:t>
            </a:r>
            <a:r>
              <a:rPr lang="en-US" dirty="0" err="1" smtClean="0"/>
              <a:t>characteriti</a:t>
            </a:r>
            <a:endParaRPr lang="en-US" dirty="0" smtClean="0"/>
          </a:p>
          <a:p>
            <a:pPr marL="181240" indent="-181240">
              <a:buFont typeface="Arial" pitchFamily="34" charset="0"/>
              <a:buChar char="•"/>
            </a:pPr>
            <a:r>
              <a:rPr lang="en-US" dirty="0" smtClean="0"/>
              <a:t>We set up clinic, had people that were </a:t>
            </a:r>
          </a:p>
          <a:p>
            <a:pPr marL="181240" indent="-181240">
              <a:buFont typeface="Arial" pitchFamily="34" charset="0"/>
              <a:buChar char="•"/>
            </a:pPr>
            <a:r>
              <a:rPr lang="en-US" dirty="0" smtClean="0"/>
              <a:t>First diagnosed child was about 10 years old, this was devastating for the child and the mother and we did not have support services for the mother and children once she was faced with that diagnosis</a:t>
            </a:r>
          </a:p>
          <a:p>
            <a:pPr marL="181240" indent="-181240">
              <a:buFont typeface="Arial" pitchFamily="34" charset="0"/>
              <a:buChar char="•"/>
            </a:pPr>
            <a:r>
              <a:rPr lang="en-US" dirty="0" smtClean="0"/>
              <a:t>We did that project </a:t>
            </a:r>
          </a:p>
          <a:p>
            <a:pPr marL="181240" indent="-181240">
              <a:buFont typeface="Arial" pitchFamily="34" charset="0"/>
              <a:buChar char="•"/>
            </a:pPr>
            <a:r>
              <a:rPr lang="en-US" dirty="0" smtClean="0"/>
              <a:t>Not a whole lot of resources available </a:t>
            </a:r>
            <a:r>
              <a:rPr lang="en-US" dirty="0" err="1" smtClean="0"/>
              <a:t>fo</a:t>
            </a:r>
            <a:r>
              <a:rPr lang="en-US" dirty="0" smtClean="0"/>
              <a:t> r the people that were diagnosed.</a:t>
            </a:r>
          </a:p>
          <a:p>
            <a:pPr marL="181240" indent="-181240">
              <a:buFont typeface="Arial" pitchFamily="34" charset="0"/>
              <a:buChar char="•"/>
            </a:pPr>
            <a:r>
              <a:rPr lang="en-US" dirty="0" smtClean="0"/>
              <a:t>Later on these young people became mothers and we did not have a process or system to </a:t>
            </a:r>
          </a:p>
          <a:p>
            <a:pPr marL="181240" indent="-181240">
              <a:buFont typeface="Arial" pitchFamily="34" charset="0"/>
              <a:buChar char="•"/>
            </a:pPr>
            <a:r>
              <a:rPr lang="en-US" dirty="0" smtClean="0"/>
              <a:t>Secondary study with </a:t>
            </a:r>
            <a:r>
              <a:rPr lang="en-US" dirty="0" err="1" smtClean="0"/>
              <a:t>Dr</a:t>
            </a:r>
            <a:r>
              <a:rPr lang="en-US" dirty="0" smtClean="0"/>
              <a:t> </a:t>
            </a:r>
            <a:r>
              <a:rPr lang="en-US" dirty="0" err="1" smtClean="0"/>
              <a:t>Strysgood</a:t>
            </a:r>
            <a:r>
              <a:rPr lang="en-US" dirty="0" smtClean="0"/>
              <a:t> for … people were not interested in </a:t>
            </a:r>
            <a:r>
              <a:rPr lang="en-US" dirty="0" err="1" smtClean="0"/>
              <a:t>partipating</a:t>
            </a:r>
            <a:endParaRPr lang="en-US" dirty="0" smtClean="0"/>
          </a:p>
          <a:p>
            <a:pPr marL="181240" indent="-181240">
              <a:buFont typeface="Arial" pitchFamily="34" charset="0"/>
              <a:buChar char="•"/>
            </a:pPr>
            <a:r>
              <a:rPr lang="en-US" dirty="0" smtClean="0"/>
              <a:t>A Book Michael D… “The Broken Cord”</a:t>
            </a:r>
          </a:p>
          <a:p>
            <a:pPr marL="181240" indent="-181240">
              <a:buFont typeface="Arial" pitchFamily="34" charset="0"/>
              <a:buChar char="•"/>
            </a:pPr>
            <a:r>
              <a:rPr lang="en-US" dirty="0" smtClean="0"/>
              <a:t>Grant Writer at NWIC and we received funding for conferences .  The first one was on FASD and conferences were held on the West (Bellingham) and East of </a:t>
            </a:r>
            <a:r>
              <a:rPr lang="en-US" dirty="0" err="1" smtClean="0"/>
              <a:t>Mountatin</a:t>
            </a:r>
            <a:endParaRPr lang="en-US" dirty="0" smtClean="0"/>
          </a:p>
          <a:p>
            <a:pPr marL="181240" indent="-181240">
              <a:buFont typeface="Arial" pitchFamily="34" charset="0"/>
              <a:buChar char="•"/>
            </a:pPr>
            <a:r>
              <a:rPr lang="en-US" dirty="0" smtClean="0"/>
              <a:t>Photo s were show of children who had FAS or FAE and people recognized </a:t>
            </a:r>
            <a:r>
              <a:rPr lang="en-US" dirty="0" err="1" smtClean="0"/>
              <a:t>thes</a:t>
            </a:r>
            <a:r>
              <a:rPr lang="en-US" dirty="0" smtClean="0"/>
              <a:t> photos of individuals as relatives</a:t>
            </a:r>
          </a:p>
          <a:p>
            <a:pPr marL="181240" indent="-181240">
              <a:buFont typeface="Arial" pitchFamily="34" charset="0"/>
              <a:buChar char="•"/>
            </a:pPr>
            <a:r>
              <a:rPr lang="en-US" dirty="0" smtClean="0"/>
              <a:t>We created an opportunity to discuss the shame and guilt and pain of woman who have children or FAS or FAE</a:t>
            </a:r>
          </a:p>
          <a:p>
            <a:pPr marL="181240" indent="-181240">
              <a:buFont typeface="Arial" pitchFamily="34" charset="0"/>
              <a:buChar char="•"/>
            </a:pPr>
            <a:r>
              <a:rPr lang="en-US" dirty="0" smtClean="0"/>
              <a:t>We tried to set up an opportunity to process what they thought and what they heard.  </a:t>
            </a:r>
          </a:p>
          <a:p>
            <a:pPr marL="181240" indent="-181240">
              <a:buFont typeface="Arial" pitchFamily="34" charset="0"/>
              <a:buChar char="•"/>
            </a:pPr>
            <a:r>
              <a:rPr lang="en-US" dirty="0" err="1" smtClean="0"/>
              <a:t>Faciliate</a:t>
            </a:r>
            <a:r>
              <a:rPr lang="en-US" dirty="0" smtClean="0"/>
              <a:t> through the </a:t>
            </a:r>
            <a:r>
              <a:rPr lang="en-US" dirty="0" err="1" smtClean="0"/>
              <a:t>the</a:t>
            </a:r>
            <a:r>
              <a:rPr lang="en-US" dirty="0" smtClean="0"/>
              <a:t> experience in </a:t>
            </a:r>
            <a:r>
              <a:rPr lang="en-US" dirty="0" err="1" smtClean="0"/>
              <a:t>Alki</a:t>
            </a:r>
            <a:r>
              <a:rPr lang="en-US" dirty="0" smtClean="0"/>
              <a:t> Lake , The Broken Cord, through our community’s experience</a:t>
            </a:r>
          </a:p>
          <a:p>
            <a:pPr marL="181240" indent="-181240">
              <a:buFont typeface="Arial" pitchFamily="34" charset="0"/>
              <a:buChar char="•"/>
            </a:pPr>
            <a:r>
              <a:rPr lang="en-US" dirty="0" smtClean="0"/>
              <a:t>These conferences happened once a year and gave people and opportunity to process the information that they heard and how they applied it to their life.  We brought individuals to give testimony and about what they had </a:t>
            </a:r>
            <a:r>
              <a:rPr lang="en-US" dirty="0" err="1" smtClean="0"/>
              <a:t>experinced</a:t>
            </a:r>
            <a:r>
              <a:rPr lang="en-US" dirty="0" smtClean="0"/>
              <a:t>.  I felt like we shouldn’t have in retrospect should not have brought this person forward</a:t>
            </a:r>
          </a:p>
          <a:p>
            <a:pPr marL="181240" indent="-181240">
              <a:buFont typeface="Arial" pitchFamily="34" charset="0"/>
              <a:buChar char="•"/>
            </a:pPr>
            <a:r>
              <a:rPr lang="en-US" dirty="0" smtClean="0"/>
              <a:t>Now there are trainings and awareness activities going on around FASD</a:t>
            </a:r>
          </a:p>
          <a:p>
            <a:pPr marL="181240" indent="-181240">
              <a:buFont typeface="Arial" pitchFamily="34" charset="0"/>
              <a:buChar char="•"/>
            </a:pPr>
            <a:r>
              <a:rPr lang="en-US" dirty="0" smtClean="0"/>
              <a:t>Lessons learned </a:t>
            </a:r>
          </a:p>
          <a:p>
            <a:pPr marL="181240" indent="-181240">
              <a:buFont typeface="Arial" pitchFamily="34" charset="0"/>
              <a:buChar char="•"/>
            </a:pPr>
            <a:r>
              <a:rPr lang="en-US" dirty="0" smtClean="0"/>
              <a:t>We have a lot o </a:t>
            </a:r>
            <a:r>
              <a:rPr lang="en-US" dirty="0" err="1" smtClean="0"/>
              <a:t>fnative</a:t>
            </a:r>
            <a:r>
              <a:rPr lang="en-US" dirty="0" smtClean="0"/>
              <a:t> researcher, we have IRB, Health Commission, Councils </a:t>
            </a:r>
            <a:r>
              <a:rPr lang="en-US" dirty="0" err="1" smtClean="0"/>
              <a:t>thast</a:t>
            </a:r>
            <a:r>
              <a:rPr lang="en-US" dirty="0" smtClean="0"/>
              <a:t> serves as gate keepers to research as it is proposed and implemented in the community </a:t>
            </a:r>
          </a:p>
          <a:p>
            <a:pPr marL="181240" indent="-181240">
              <a:buFont typeface="Arial" pitchFamily="34" charset="0"/>
              <a:buChar char="•"/>
            </a:pPr>
            <a:endParaRPr lang="en-US" dirty="0" smtClean="0"/>
          </a:p>
          <a:p>
            <a:pPr marL="181240" indent="-181240">
              <a:buFont typeface="Arial" pitchFamily="34" charset="0"/>
              <a:buChar char="•"/>
            </a:pPr>
            <a:r>
              <a:rPr lang="en-US" dirty="0" smtClean="0"/>
              <a:t>Conference</a:t>
            </a:r>
            <a:r>
              <a:rPr lang="en-US" baseline="0" dirty="0" smtClean="0"/>
              <a:t> it was an opportunity t</a:t>
            </a:r>
          </a:p>
          <a:p>
            <a:pPr marL="181240" indent="-181240">
              <a:buFont typeface="Arial" pitchFamily="34" charset="0"/>
              <a:buChar char="•"/>
            </a:pPr>
            <a:r>
              <a:rPr lang="en-US" baseline="0" dirty="0" smtClean="0"/>
              <a:t>Pre Conference training .. Identified people that had been interested in this topic or who we selected and provide them training as process leaders or facilitator, looked at a model close to a talking circle, how to listen, how not to </a:t>
            </a:r>
            <a:r>
              <a:rPr lang="en-US" baseline="0" dirty="0" err="1" smtClean="0"/>
              <a:t>interupt</a:t>
            </a:r>
            <a:r>
              <a:rPr lang="en-US" baseline="0" dirty="0" smtClean="0"/>
              <a:t>, the concept of the training for the </a:t>
            </a:r>
            <a:r>
              <a:rPr lang="en-US" baseline="0" dirty="0" err="1" smtClean="0"/>
              <a:t>faciliators</a:t>
            </a:r>
            <a:r>
              <a:rPr lang="en-US" baseline="0" dirty="0" smtClean="0"/>
              <a:t> was a model that </a:t>
            </a:r>
          </a:p>
          <a:p>
            <a:pPr marL="181240" indent="-181240">
              <a:buFont typeface="Arial" pitchFamily="34" charset="0"/>
              <a:buChar char="•"/>
            </a:pPr>
            <a:r>
              <a:rPr lang="en-US" baseline="0" dirty="0" smtClean="0"/>
              <a:t>Following Keynote </a:t>
            </a:r>
            <a:r>
              <a:rPr lang="en-US" baseline="0" dirty="0" err="1" smtClean="0"/>
              <a:t>speake</a:t>
            </a:r>
            <a:r>
              <a:rPr lang="en-US" baseline="0" dirty="0" smtClean="0"/>
              <a:t> we had people go into break out rooms of </a:t>
            </a:r>
            <a:r>
              <a:rPr lang="en-US" baseline="0" dirty="0" err="1" smtClean="0"/>
              <a:t>maybee</a:t>
            </a:r>
            <a:r>
              <a:rPr lang="en-US" baseline="0" dirty="0" smtClean="0"/>
              <a:t> 8 people, what they heard, what they felt, what was going on with them at that time</a:t>
            </a:r>
          </a:p>
          <a:p>
            <a:pPr marL="181240" indent="-181240">
              <a:buFont typeface="Arial" pitchFamily="34" charset="0"/>
              <a:buChar char="•"/>
            </a:pPr>
            <a:r>
              <a:rPr lang="en-US" baseline="0" dirty="0" smtClean="0"/>
              <a:t>Was given a feather and that person with feather talked until they were done and passed it to the next person, that allowed them to tell a story in a small environment</a:t>
            </a:r>
          </a:p>
          <a:p>
            <a:pPr marL="181240" indent="-181240">
              <a:buFont typeface="Arial" pitchFamily="34" charset="0"/>
              <a:buChar char="•"/>
            </a:pPr>
            <a:r>
              <a:rPr lang="en-US" baseline="0" dirty="0" smtClean="0"/>
              <a:t>Next day there was another keynote and then we broke into small groups as well</a:t>
            </a:r>
          </a:p>
          <a:p>
            <a:pPr marL="181240" indent="-181240">
              <a:buFont typeface="Arial" pitchFamily="34" charset="0"/>
              <a:buChar char="•"/>
            </a:pPr>
            <a:r>
              <a:rPr lang="en-US" baseline="0" dirty="0" smtClean="0"/>
              <a:t>Strong commitment to move forward in way that fits the community</a:t>
            </a:r>
            <a:endParaRPr lang="en-US" dirty="0" smtClean="0"/>
          </a:p>
          <a:p>
            <a:endParaRPr lang="en-US" dirty="0"/>
          </a:p>
        </p:txBody>
      </p:sp>
      <p:sp>
        <p:nvSpPr>
          <p:cNvPr id="4" name="Slide Number Placeholder 3"/>
          <p:cNvSpPr>
            <a:spLocks noGrp="1"/>
          </p:cNvSpPr>
          <p:nvPr>
            <p:ph type="sldNum" sz="quarter" idx="10"/>
          </p:nvPr>
        </p:nvSpPr>
        <p:spPr/>
        <p:txBody>
          <a:bodyPr/>
          <a:lstStyle/>
          <a:p>
            <a:fld id="{78EC413A-CF9A-4669-A172-D37DD5A7F991}" type="slidenum">
              <a:rPr lang="en-US" smtClean="0"/>
              <a:t>10</a:t>
            </a:fld>
            <a:endParaRPr lang="en-US"/>
          </a:p>
        </p:txBody>
      </p:sp>
    </p:spTree>
    <p:extLst>
      <p:ext uri="{BB962C8B-B14F-4D97-AF65-F5344CB8AC3E}">
        <p14:creationId xmlns:p14="http://schemas.microsoft.com/office/powerpoint/2010/main" val="163945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a:defRPr/>
            </a:pPr>
            <a:endParaRPr lang="en-US"/>
          </a:p>
        </p:txBody>
      </p:sp>
      <p:grpSp>
        <p:nvGrpSpPr>
          <p:cNvPr id="5" name="Group 55"/>
          <p:cNvGrpSpPr>
            <a:grpSpLocks/>
          </p:cNvGrpSpPr>
          <p:nvPr/>
        </p:nvGrpSpPr>
        <p:grpSpPr bwMode="auto">
          <a:xfrm>
            <a:off x="228600" y="5715000"/>
            <a:ext cx="3962400" cy="1022350"/>
            <a:chOff x="4876800" y="5835650"/>
            <a:chExt cx="3962400" cy="1022350"/>
          </a:xfrm>
        </p:grpSpPr>
        <p:grpSp>
          <p:nvGrpSpPr>
            <p:cNvPr id="6"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a:lnSpc>
                    <a:spcPts val="2000"/>
                  </a:lnSpc>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a:lnSpc>
                    <a:spcPts val="2000"/>
                  </a:lnSpc>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a:defRPr/>
                </a:pPr>
                <a:r>
                  <a:rPr lang="en-US" sz="1100" i="1" dirty="0">
                    <a:solidFill>
                      <a:schemeClr val="accent3">
                        <a:lumMod val="50000"/>
                      </a:scheme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a:srcRect/>
            <a:stretch>
              <a:fillRect/>
            </a:stretch>
          </p:blipFill>
          <p:spPr bwMode="auto">
            <a:xfrm>
              <a:off x="4876800" y="5835650"/>
              <a:ext cx="1219200" cy="1022350"/>
            </a:xfrm>
            <a:prstGeom prst="rect">
              <a:avLst/>
            </a:prstGeom>
            <a:noFill/>
            <a:ln w="9525">
              <a:noFill/>
              <a:miter lim="800000"/>
              <a:headEnd/>
              <a:tailEnd/>
            </a:ln>
          </p:spPr>
        </p:pic>
      </p:grpSp>
      <p:grpSp>
        <p:nvGrpSpPr>
          <p:cNvPr id="10"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5" name="Picture 8" descr="NPAIHBtransparentTEAL"/>
          <p:cNvPicPr>
            <a:picLocks noChangeAspect="1" noChangeArrowheads="1"/>
          </p:cNvPicPr>
          <p:nvPr/>
        </p:nvPicPr>
        <p:blipFill>
          <a:blip r:embed="rId2"/>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AEF6394B-B4A0-4C4D-AD84-626DDC368258}" type="datetime1">
              <a:rPr lang="en-US"/>
              <a:pPr>
                <a:defRPr/>
              </a:pPr>
              <a:t>10/11/2012</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CDBC6862-644B-41BF-A950-3BF75924CB49}"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DF7FB-DCD6-458A-A13E-DFF16B4B8D50}" type="datetimeFigureOut">
              <a:rPr lang="en-US" smtClean="0"/>
              <a:t>10/11/2012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081D20-9A47-432F-8FFE-F31E1C2D780F}" type="slidenum">
              <a:rPr lang="en-US" smtClean="0"/>
              <a:t>‹#›</a:t>
            </a:fld>
            <a:endParaRPr lang="en-US"/>
          </a:p>
        </p:txBody>
      </p:sp>
    </p:spTree>
    <p:extLst>
      <p:ext uri="{BB962C8B-B14F-4D97-AF65-F5344CB8AC3E}">
        <p14:creationId xmlns:p14="http://schemas.microsoft.com/office/powerpoint/2010/main" val="1963423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6" name="Picture 8" descr="NPAIHBtransparentTEAL"/>
          <p:cNvPicPr>
            <a:picLocks noChangeAspect="1" noChangeArrowheads="1"/>
          </p:cNvPicPr>
          <p:nvPr/>
        </p:nvPicPr>
        <p:blipFill>
          <a:blip r:embed="rId2"/>
          <a:srcRect/>
          <a:stretch>
            <a:fillRect/>
          </a:stretch>
        </p:blipFill>
        <p:spPr bwMode="auto">
          <a:xfrm>
            <a:off x="76200" y="228600"/>
            <a:ext cx="1219200" cy="1022350"/>
          </a:xfrm>
          <a:prstGeom prst="rect">
            <a:avLst/>
          </a:prstGeom>
          <a:noFill/>
          <a:ln w="9525">
            <a:noFill/>
            <a:miter lim="800000"/>
            <a:headEnd/>
            <a:tailEnd/>
          </a:ln>
        </p:spPr>
      </p:pic>
      <p:grpSp>
        <p:nvGrpSpPr>
          <p:cNvPr id="7"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C35CE548-EAE7-4713-B585-F9D6BEC15DF2}" type="datetime1">
              <a:rPr lang="en-US"/>
              <a:pPr>
                <a:defRPr/>
              </a:pPr>
              <a:t>10/11/2012</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B524180-B23A-46A9-83E4-EE41F1DABF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a:defRPr/>
            </a:pPr>
            <a:endParaRPr lang="en-US"/>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0FB68E4F-84CC-44B2-AE1D-7A7889C5431D}" type="datetime1">
              <a:rPr lang="en-US"/>
              <a:pPr>
                <a:defRPr/>
              </a:pPr>
              <a:t>10/11/2012</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63C9472A-752A-4EE5-A74C-A079969E061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7" name="Picture 8" descr="NPAIHBtransparentTEAL"/>
          <p:cNvPicPr>
            <a:picLocks noChangeAspect="1" noChangeArrowheads="1"/>
          </p:cNvPicPr>
          <p:nvPr/>
        </p:nvPicPr>
        <p:blipFill>
          <a:blip r:embed="rId2"/>
          <a:srcRect/>
          <a:stretch>
            <a:fillRect/>
          </a:stretch>
        </p:blipFill>
        <p:spPr bwMode="auto">
          <a:xfrm>
            <a:off x="76200" y="228600"/>
            <a:ext cx="1219200" cy="1022350"/>
          </a:xfrm>
          <a:prstGeom prst="rect">
            <a:avLst/>
          </a:prstGeom>
          <a:noFill/>
          <a:ln w="9525">
            <a:noFill/>
            <a:miter lim="800000"/>
            <a:headEnd/>
            <a:tailEnd/>
          </a:ln>
        </p:spPr>
      </p:pic>
      <p:grpSp>
        <p:nvGrpSpPr>
          <p:cNvPr id="8"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99C97520-0878-4E25-BA25-4C90714FD467}" type="datetime1">
              <a:rPr lang="en-US"/>
              <a:pPr>
                <a:defRPr/>
              </a:pPr>
              <a:t>10/11/2012</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B14FA001-6B04-4F78-97C7-23D29DB0B37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a:srcRect/>
          <a:stretch>
            <a:fillRect/>
          </a:stretch>
        </p:blipFill>
        <p:spPr bwMode="auto">
          <a:xfrm>
            <a:off x="76200" y="228600"/>
            <a:ext cx="1219200" cy="1022350"/>
          </a:xfrm>
          <a:prstGeom prst="rect">
            <a:avLst/>
          </a:prstGeom>
          <a:noFill/>
          <a:ln w="9525">
            <a:noFill/>
            <a:miter lim="800000"/>
            <a:headEnd/>
            <a:tailEnd/>
          </a:ln>
        </p:spPr>
      </p:pic>
      <p:grpSp>
        <p:nvGrpSpPr>
          <p:cNvPr id="9"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201B6CEC-73AD-42CA-944E-AB50D254A808}" type="datetime1">
              <a:rPr lang="en-US"/>
              <a:pPr>
                <a:defRPr/>
              </a:pPr>
              <a:t>10/11/2012</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A1DA2922-BE38-4F3D-BB77-24510A3A165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36" name="Picture 8" descr="NPAIHBtransparentTEAL"/>
              <p:cNvPicPr>
                <a:picLocks noChangeAspect="1" noChangeArrowheads="1"/>
              </p:cNvPicPr>
              <p:nvPr/>
            </p:nvPicPr>
            <p:blipFill>
              <a:blip r:embed="rId2"/>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hangingPunct="0">
              <a:defRPr/>
            </a:pPr>
            <a:r>
              <a:rPr lang="en-US" sz="4000" kern="0" dirty="0" smtClean="0">
                <a:solidFill>
                  <a:srgbClr val="990000"/>
                </a:solidFill>
                <a:latin typeface="Georgia" pitchFamily="18" charset="0"/>
                <a:ea typeface="+mj-ea"/>
                <a:cs typeface="+mj-cs"/>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0AEC00B3-C6F2-4D80-966B-BB1BE80D3B5C}" type="datetime1">
              <a:rPr lang="en-US"/>
              <a:pPr>
                <a:defRPr/>
              </a:pPr>
              <a:t>10/11/2012</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ABD26EA8-CEE0-4124-A0B3-34235AC90B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F06A8C5A-CF1B-4CBB-86BE-7B5CDA1575BD}" type="datetime1">
              <a:rPr lang="en-US"/>
              <a:pPr>
                <a:defRPr/>
              </a:pPr>
              <a:t>10/11/2012</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2167B4C5-1C0E-47F8-8F37-92010A9C256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D43A486D-57C5-4BF9-84B4-00EF8C7596CB}" type="datetime1">
              <a:rPr lang="en-US"/>
              <a:pPr>
                <a:defRPr/>
              </a:pPr>
              <a:t>10/11/2012</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6A87651C-3AA2-4F2B-A0E3-1608AB47EE1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38" name="Picture 8" descr="NPAIHBtransparentTEAL"/>
              <p:cNvPicPr>
                <a:picLocks noChangeAspect="1" noChangeArrowheads="1"/>
              </p:cNvPicPr>
              <p:nvPr/>
            </p:nvPicPr>
            <p:blipFill>
              <a:blip r:embed="rId2"/>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B1F933F6-6285-4869-8DAC-5A4DC6875A41}" type="datetime1">
              <a:rPr lang="en-US"/>
              <a:pPr>
                <a:defRPr/>
              </a:pPr>
              <a:t>10/11/2012</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0C5735BA-875A-4C6D-B404-BBB03940CCAB}"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307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a:defRPr/>
            </a:pPr>
            <a:fld id="{AE484227-12DA-4447-928A-C4F07FCE442F}" type="datetime1">
              <a:rPr lang="en-US"/>
              <a:pPr>
                <a:defRPr/>
              </a:pPr>
              <a:t>10/11/2012</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a:defRPr/>
            </a:pPr>
            <a:fld id="{0C538C14-E128-41E1-A742-CBCCE872FD3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3"/>
        </a:buBlip>
        <a:defRPr sz="3200" i="1">
          <a:solidFill>
            <a:schemeClr val="tx1"/>
          </a:solidFill>
          <a:latin typeface="+mn-lt"/>
        </a:defRPr>
      </a:lvl6pPr>
      <a:lvl7pPr marL="2971800" indent="-228600" algn="l" rtl="0" eaLnBrk="1" fontAlgn="base" hangingPunct="1">
        <a:spcBef>
          <a:spcPct val="20000"/>
        </a:spcBef>
        <a:spcAft>
          <a:spcPct val="0"/>
        </a:spcAft>
        <a:buBlip>
          <a:blip r:embed="rId13"/>
        </a:buBlip>
        <a:defRPr sz="3200" i="1">
          <a:solidFill>
            <a:schemeClr val="tx1"/>
          </a:solidFill>
          <a:latin typeface="+mn-lt"/>
        </a:defRPr>
      </a:lvl7pPr>
      <a:lvl8pPr marL="3429000" indent="-228600" algn="l" rtl="0" eaLnBrk="1" fontAlgn="base" hangingPunct="1">
        <a:spcBef>
          <a:spcPct val="20000"/>
        </a:spcBef>
        <a:spcAft>
          <a:spcPct val="0"/>
        </a:spcAft>
        <a:buBlip>
          <a:blip r:embed="rId13"/>
        </a:buBlip>
        <a:defRPr sz="3200" i="1">
          <a:solidFill>
            <a:schemeClr val="tx1"/>
          </a:solidFill>
          <a:latin typeface="+mn-lt"/>
        </a:defRPr>
      </a:lvl8pPr>
      <a:lvl9pPr marL="3886200" indent="-228600" algn="l" rtl="0" eaLnBrk="1" fontAlgn="base" hangingPunct="1">
        <a:spcBef>
          <a:spcPct val="20000"/>
        </a:spcBef>
        <a:spcAft>
          <a:spcPct val="0"/>
        </a:spcAft>
        <a:buBlip>
          <a:blip r:embed="rId13"/>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wburke@u.washington.ed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mailto:tlutz@npaihb.org" TargetMode="External"/><Relationship Id="rId5" Type="http://schemas.openxmlformats.org/officeDocument/2006/relationships/hyperlink" Target="mailto:kemoe@u.washington.edu" TargetMode="External"/><Relationship Id="rId4" Type="http://schemas.openxmlformats.org/officeDocument/2006/relationships/hyperlink" Target="mailto:wfreeman@nwic.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Research Lesson Learned</a:t>
            </a:r>
            <a:endParaRPr lang="en-US" dirty="0"/>
          </a:p>
        </p:txBody>
      </p:sp>
      <p:sp>
        <p:nvSpPr>
          <p:cNvPr id="3" name="Subtitle 2"/>
          <p:cNvSpPr>
            <a:spLocks noGrp="1"/>
          </p:cNvSpPr>
          <p:nvPr>
            <p:ph type="subTitle" idx="1"/>
          </p:nvPr>
        </p:nvSpPr>
        <p:spPr/>
        <p:txBody>
          <a:bodyPr/>
          <a:lstStyle/>
          <a:p>
            <a:r>
              <a:rPr lang="en-US" sz="2800" dirty="0" smtClean="0"/>
              <a:t>Freeman W, Juarez B, Burke W, Moe K, Lutz T</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Case: FASD at Lummi </a:t>
            </a:r>
            <a:endParaRPr lang="en-US" dirty="0"/>
          </a:p>
        </p:txBody>
      </p:sp>
      <p:sp>
        <p:nvSpPr>
          <p:cNvPr id="3" name="Content Placeholder 2"/>
          <p:cNvSpPr>
            <a:spLocks noGrp="1"/>
          </p:cNvSpPr>
          <p:nvPr>
            <p:ph idx="1"/>
          </p:nvPr>
        </p:nvSpPr>
        <p:spPr>
          <a:xfrm>
            <a:off x="457200" y="1600200"/>
            <a:ext cx="8229600" cy="5562600"/>
          </a:xfrm>
        </p:spPr>
        <p:txBody>
          <a:bodyPr>
            <a:normAutofit fontScale="25000" lnSpcReduction="20000"/>
          </a:bodyPr>
          <a:lstStyle/>
          <a:p>
            <a:pPr marL="171450" indent="-171450"/>
            <a:r>
              <a:rPr lang="en-US" sz="11200" dirty="0" smtClean="0"/>
              <a:t>My role at Lummi Nation </a:t>
            </a:r>
            <a:r>
              <a:rPr lang="en-US" sz="11200" dirty="0" smtClean="0"/>
              <a:t>during case</a:t>
            </a:r>
            <a:endParaRPr lang="en-US" sz="11200" dirty="0" smtClean="0"/>
          </a:p>
          <a:p>
            <a:pPr marL="171450" indent="-171450"/>
            <a:r>
              <a:rPr lang="en-US" sz="11200" dirty="0" smtClean="0"/>
              <a:t>The Status Quo of </a:t>
            </a:r>
            <a:r>
              <a:rPr lang="en-US" sz="11200" dirty="0" smtClean="0"/>
              <a:t>research </a:t>
            </a:r>
            <a:r>
              <a:rPr lang="en-US" sz="11200" dirty="0"/>
              <a:t>p</a:t>
            </a:r>
            <a:r>
              <a:rPr lang="en-US" sz="11200" dirty="0" smtClean="0"/>
              <a:t>rocess </a:t>
            </a:r>
            <a:r>
              <a:rPr lang="en-US" sz="11200" dirty="0"/>
              <a:t>a</a:t>
            </a:r>
            <a:r>
              <a:rPr lang="en-US" sz="11200" dirty="0" smtClean="0"/>
              <a:t>t </a:t>
            </a:r>
            <a:r>
              <a:rPr lang="en-US" sz="11200" dirty="0" smtClean="0"/>
              <a:t>that </a:t>
            </a:r>
            <a:r>
              <a:rPr lang="en-US" sz="11200" dirty="0" smtClean="0"/>
              <a:t>time</a:t>
            </a:r>
            <a:endParaRPr lang="en-US" sz="11200" dirty="0" smtClean="0"/>
          </a:p>
          <a:p>
            <a:pPr marL="171450" indent="-171450"/>
            <a:r>
              <a:rPr lang="en-US" sz="11200" dirty="0" smtClean="0"/>
              <a:t>How this </a:t>
            </a:r>
            <a:r>
              <a:rPr lang="en-US" sz="11200" dirty="0" smtClean="0"/>
              <a:t>research </a:t>
            </a:r>
            <a:r>
              <a:rPr lang="en-US" sz="11200" dirty="0" smtClean="0"/>
              <a:t>was </a:t>
            </a:r>
            <a:r>
              <a:rPr lang="en-US" sz="11200" dirty="0"/>
              <a:t>i</a:t>
            </a:r>
            <a:r>
              <a:rPr lang="en-US" sz="11200" dirty="0" smtClean="0"/>
              <a:t>nitiated </a:t>
            </a:r>
            <a:endParaRPr lang="en-US" sz="11200" dirty="0" smtClean="0"/>
          </a:p>
          <a:p>
            <a:pPr marL="171450" indent="-171450"/>
            <a:r>
              <a:rPr lang="en-US" sz="11200" dirty="0" smtClean="0"/>
              <a:t>How </a:t>
            </a:r>
            <a:r>
              <a:rPr lang="en-US" sz="11200" dirty="0"/>
              <a:t>p</a:t>
            </a:r>
            <a:r>
              <a:rPr lang="en-US" sz="11200" dirty="0" smtClean="0"/>
              <a:t>articipants </a:t>
            </a:r>
            <a:r>
              <a:rPr lang="en-US" sz="11200" dirty="0" smtClean="0"/>
              <a:t>were </a:t>
            </a:r>
            <a:r>
              <a:rPr lang="en-US" sz="11200" dirty="0" smtClean="0"/>
              <a:t>recruited</a:t>
            </a:r>
            <a:endParaRPr lang="en-US" sz="11200" dirty="0" smtClean="0"/>
          </a:p>
          <a:p>
            <a:pPr marL="171450" indent="-171450"/>
            <a:r>
              <a:rPr lang="en-US" sz="11200" dirty="0" smtClean="0"/>
              <a:t>Clinical </a:t>
            </a:r>
            <a:r>
              <a:rPr lang="en-US" sz="11200" dirty="0" smtClean="0"/>
              <a:t>intervention provided </a:t>
            </a:r>
            <a:r>
              <a:rPr lang="en-US" sz="11200" dirty="0" smtClean="0"/>
              <a:t>at that time</a:t>
            </a:r>
          </a:p>
          <a:p>
            <a:pPr marL="171450" indent="-171450"/>
            <a:r>
              <a:rPr lang="en-US" sz="11200" dirty="0" smtClean="0"/>
              <a:t>Unintended </a:t>
            </a:r>
            <a:r>
              <a:rPr lang="en-US" sz="11200" dirty="0"/>
              <a:t>h</a:t>
            </a:r>
            <a:r>
              <a:rPr lang="en-US" sz="11200" dirty="0" smtClean="0"/>
              <a:t>arm </a:t>
            </a:r>
            <a:r>
              <a:rPr lang="en-US" sz="11200" dirty="0" smtClean="0"/>
              <a:t>that </a:t>
            </a:r>
            <a:r>
              <a:rPr lang="en-US" sz="11200" dirty="0"/>
              <a:t>o</a:t>
            </a:r>
            <a:r>
              <a:rPr lang="en-US" sz="11200" dirty="0" smtClean="0"/>
              <a:t>ccurred </a:t>
            </a:r>
            <a:r>
              <a:rPr lang="en-US" sz="11200" dirty="0" smtClean="0"/>
              <a:t>from </a:t>
            </a:r>
            <a:r>
              <a:rPr lang="en-US" sz="11200" dirty="0"/>
              <a:t>c</a:t>
            </a:r>
            <a:r>
              <a:rPr lang="en-US" sz="11200" dirty="0" smtClean="0"/>
              <a:t>linical </a:t>
            </a:r>
            <a:r>
              <a:rPr lang="en-US" sz="11200" dirty="0" smtClean="0"/>
              <a:t>d</a:t>
            </a:r>
            <a:r>
              <a:rPr lang="en-US" sz="11200" dirty="0" smtClean="0"/>
              <a:t>iagnosis</a:t>
            </a:r>
            <a:endParaRPr lang="en-US" sz="11200" dirty="0" smtClean="0"/>
          </a:p>
          <a:p>
            <a:pPr marL="171450" indent="-171450"/>
            <a:r>
              <a:rPr lang="en-US" sz="11200" dirty="0" smtClean="0"/>
              <a:t>Provision of </a:t>
            </a:r>
            <a:r>
              <a:rPr lang="en-US" sz="11200" dirty="0" smtClean="0"/>
              <a:t>resource </a:t>
            </a:r>
            <a:r>
              <a:rPr lang="en-US" sz="11200" dirty="0" smtClean="0"/>
              <a:t>for </a:t>
            </a:r>
            <a:r>
              <a:rPr lang="en-US" sz="11200" dirty="0"/>
              <a:t>t</a:t>
            </a:r>
            <a:r>
              <a:rPr lang="en-US" sz="11200" dirty="0" smtClean="0"/>
              <a:t>hose </a:t>
            </a:r>
            <a:r>
              <a:rPr lang="en-US" sz="11200" dirty="0" smtClean="0"/>
              <a:t>who </a:t>
            </a:r>
            <a:r>
              <a:rPr lang="en-US" sz="11200" dirty="0" smtClean="0"/>
              <a:t>f</a:t>
            </a:r>
            <a:r>
              <a:rPr lang="en-US" sz="11200" dirty="0" smtClean="0"/>
              <a:t>elt harmed </a:t>
            </a:r>
            <a:r>
              <a:rPr lang="en-US" sz="11200" dirty="0" smtClean="0"/>
              <a:t>by this </a:t>
            </a:r>
            <a:r>
              <a:rPr lang="en-US" sz="11200" dirty="0"/>
              <a:t>p</a:t>
            </a:r>
            <a:r>
              <a:rPr lang="en-US" sz="11200" dirty="0" smtClean="0"/>
              <a:t>rocess</a:t>
            </a:r>
            <a:endParaRPr lang="en-US" sz="11200" dirty="0" smtClean="0"/>
          </a:p>
          <a:p>
            <a:pPr marL="171450" indent="-171450"/>
            <a:r>
              <a:rPr lang="en-US" sz="11200" dirty="0" smtClean="0"/>
              <a:t>Secondary </a:t>
            </a:r>
            <a:r>
              <a:rPr lang="en-US" sz="11200" dirty="0" smtClean="0"/>
              <a:t>Study </a:t>
            </a:r>
            <a:r>
              <a:rPr lang="en-US" sz="11200" dirty="0" smtClean="0"/>
              <a:t>– </a:t>
            </a:r>
            <a:r>
              <a:rPr lang="en-US" sz="11200" dirty="0" smtClean="0"/>
              <a:t>photos </a:t>
            </a:r>
            <a:r>
              <a:rPr lang="en-US" sz="11200" dirty="0" smtClean="0"/>
              <a:t>shared of </a:t>
            </a:r>
            <a:r>
              <a:rPr lang="en-US" sz="11200" dirty="0" smtClean="0"/>
              <a:t>diagnosis</a:t>
            </a:r>
          </a:p>
          <a:p>
            <a:pPr marL="171450" indent="-171450"/>
            <a:r>
              <a:rPr lang="en-US" sz="11200" dirty="0"/>
              <a:t>Conference providing key information and opportunity to </a:t>
            </a:r>
          </a:p>
          <a:p>
            <a:pPr marL="171450" indent="-171450"/>
            <a:endParaRPr lang="en-US" sz="11200" dirty="0" smtClean="0"/>
          </a:p>
        </p:txBody>
      </p:sp>
    </p:spTree>
    <p:extLst>
      <p:ext uri="{BB962C8B-B14F-4D97-AF65-F5344CB8AC3E}">
        <p14:creationId xmlns:p14="http://schemas.microsoft.com/office/powerpoint/2010/main" val="1782810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71450" indent="-171450"/>
            <a:r>
              <a:rPr lang="en-US" sz="2800" dirty="0" smtClean="0"/>
              <a:t>At the time, not </a:t>
            </a:r>
            <a:r>
              <a:rPr lang="en-US" sz="2800" dirty="0"/>
              <a:t>a whole lot of resources available </a:t>
            </a:r>
            <a:r>
              <a:rPr lang="en-US" sz="2800" dirty="0" smtClean="0"/>
              <a:t>for </a:t>
            </a:r>
            <a:r>
              <a:rPr lang="en-US" sz="2800" dirty="0"/>
              <a:t>the people that were diagnosed.</a:t>
            </a:r>
          </a:p>
          <a:p>
            <a:pPr marL="171450" indent="-171450"/>
            <a:r>
              <a:rPr lang="en-US" sz="2800" dirty="0" smtClean="0"/>
              <a:t>Secondary </a:t>
            </a:r>
            <a:r>
              <a:rPr lang="en-US" sz="2800" dirty="0"/>
              <a:t>study with </a:t>
            </a:r>
            <a:r>
              <a:rPr lang="en-US" sz="2800" dirty="0" err="1" smtClean="0"/>
              <a:t>Dr</a:t>
            </a:r>
            <a:r>
              <a:rPr lang="en-US" sz="2800" dirty="0" smtClean="0"/>
              <a:t> </a:t>
            </a:r>
            <a:r>
              <a:rPr lang="en-US" sz="2800" dirty="0" err="1" smtClean="0"/>
              <a:t>Streissguth</a:t>
            </a:r>
            <a:endParaRPr lang="en-US" sz="2800" dirty="0"/>
          </a:p>
          <a:p>
            <a:pPr marL="171450" indent="-171450"/>
            <a:r>
              <a:rPr lang="en-US" sz="2800" dirty="0" smtClean="0"/>
              <a:t>Funding through NWIC obtained for conferences</a:t>
            </a:r>
          </a:p>
          <a:p>
            <a:pPr marL="171450" indent="-171450"/>
            <a:r>
              <a:rPr lang="en-US" sz="2800" dirty="0" smtClean="0"/>
              <a:t>Photos </a:t>
            </a:r>
            <a:r>
              <a:rPr lang="en-US" sz="2800" dirty="0"/>
              <a:t>were show of children who had FAS or FAE and people recognized </a:t>
            </a:r>
            <a:r>
              <a:rPr lang="en-US" sz="2800" dirty="0" smtClean="0"/>
              <a:t>these </a:t>
            </a:r>
            <a:r>
              <a:rPr lang="en-US" sz="2800" dirty="0"/>
              <a:t>photos of individuals as relatives</a:t>
            </a:r>
          </a:p>
          <a:p>
            <a:pPr marL="171450" indent="-171450"/>
            <a:r>
              <a:rPr lang="en-US" sz="2800" dirty="0" smtClean="0"/>
              <a:t>Conference created </a:t>
            </a:r>
            <a:r>
              <a:rPr lang="en-US" sz="2800" dirty="0"/>
              <a:t>an opportunity to discuss the shame and guilt and pain of woman who have children or FAS or FAE</a:t>
            </a:r>
          </a:p>
          <a:p>
            <a:endParaRPr lang="en-US" dirty="0"/>
          </a:p>
          <a:p>
            <a:endParaRPr lang="en-US" dirty="0"/>
          </a:p>
        </p:txBody>
      </p:sp>
      <p:sp>
        <p:nvSpPr>
          <p:cNvPr id="3" name="Title 2"/>
          <p:cNvSpPr>
            <a:spLocks noGrp="1"/>
          </p:cNvSpPr>
          <p:nvPr>
            <p:ph type="title"/>
          </p:nvPr>
        </p:nvSpPr>
        <p:spPr/>
        <p:txBody>
          <a:bodyPr/>
          <a:lstStyle/>
          <a:p>
            <a:r>
              <a:rPr lang="en-US" dirty="0"/>
              <a:t>The Case: FASD at Lummi </a:t>
            </a:r>
          </a:p>
        </p:txBody>
      </p:sp>
      <p:sp>
        <p:nvSpPr>
          <p:cNvPr id="4" name="Footer Placeholder 3"/>
          <p:cNvSpPr>
            <a:spLocks noGrp="1"/>
          </p:cNvSpPr>
          <p:nvPr>
            <p:ph type="ftr" sz="quarter" idx="10"/>
          </p:nvPr>
        </p:nvSpPr>
        <p:spPr/>
        <p:txBody>
          <a:bodyPr/>
          <a:lstStyle/>
          <a:p>
            <a:pPr>
              <a:defRPr/>
            </a:pPr>
            <a:r>
              <a:rPr lang="en-US" dirty="0" err="1" smtClean="0"/>
              <a:t>orthwest</a:t>
            </a:r>
            <a:r>
              <a:rPr lang="en-US" dirty="0" smtClean="0"/>
              <a:t> Portland Area Indian Health Board</a:t>
            </a:r>
            <a:endParaRPr lang="en-US" dirty="0"/>
          </a:p>
        </p:txBody>
      </p:sp>
      <p:sp>
        <p:nvSpPr>
          <p:cNvPr id="5" name="Date Placeholder 4"/>
          <p:cNvSpPr>
            <a:spLocks noGrp="1"/>
          </p:cNvSpPr>
          <p:nvPr>
            <p:ph type="dt" sz="half"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B524180-B23A-46A9-83E4-EE41F1DABF62}" type="slidenum">
              <a:rPr lang="en-US" smtClean="0"/>
              <a:pPr>
                <a:defRPr/>
              </a:pPr>
              <a:t>11</a:t>
            </a:fld>
            <a:endParaRPr lang="en-US"/>
          </a:p>
        </p:txBody>
      </p:sp>
    </p:spTree>
    <p:extLst>
      <p:ext uri="{BB962C8B-B14F-4D97-AF65-F5344CB8AC3E}">
        <p14:creationId xmlns:p14="http://schemas.microsoft.com/office/powerpoint/2010/main" val="3534548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71450" indent="-171450"/>
            <a:r>
              <a:rPr lang="en-US" sz="2400" dirty="0"/>
              <a:t>We tried to set up an opportunity to process what they thought and what they heard.  </a:t>
            </a:r>
          </a:p>
          <a:p>
            <a:pPr marL="171450" indent="-171450"/>
            <a:r>
              <a:rPr lang="en-US" sz="2400" dirty="0" smtClean="0"/>
              <a:t>These </a:t>
            </a:r>
            <a:r>
              <a:rPr lang="en-US" sz="2400" dirty="0"/>
              <a:t>conferences happened once a year and gave people and opportunity to process the information that they heard and how they applied it to their life.  </a:t>
            </a:r>
          </a:p>
          <a:p>
            <a:pPr marL="171450" indent="-171450"/>
            <a:r>
              <a:rPr lang="en-US" sz="2400" dirty="0"/>
              <a:t>Now there are trainings and awareness activities going on around FASD</a:t>
            </a:r>
          </a:p>
          <a:p>
            <a:pPr marL="171450" indent="-171450"/>
            <a:r>
              <a:rPr lang="en-US" sz="2400" dirty="0" smtClean="0"/>
              <a:t>Status Quo now we have native researchers, an </a:t>
            </a:r>
            <a:r>
              <a:rPr lang="en-US" sz="2400" dirty="0"/>
              <a:t>IRB, Health </a:t>
            </a:r>
            <a:r>
              <a:rPr lang="en-US" sz="2400" dirty="0" smtClean="0"/>
              <a:t>Commissions, Council that </a:t>
            </a:r>
            <a:r>
              <a:rPr lang="en-US" sz="2400" dirty="0"/>
              <a:t>serves as gate keepers to research as it is proposed and implemented in the community </a:t>
            </a:r>
          </a:p>
          <a:p>
            <a:pPr marL="171450" indent="-171450"/>
            <a:endParaRPr lang="en-US" sz="2400" dirty="0"/>
          </a:p>
          <a:p>
            <a:endParaRPr lang="en-US" sz="2400" dirty="0"/>
          </a:p>
        </p:txBody>
      </p:sp>
      <p:sp>
        <p:nvSpPr>
          <p:cNvPr id="3" name="Title 2"/>
          <p:cNvSpPr>
            <a:spLocks noGrp="1"/>
          </p:cNvSpPr>
          <p:nvPr>
            <p:ph type="title"/>
          </p:nvPr>
        </p:nvSpPr>
        <p:spPr/>
        <p:txBody>
          <a:bodyPr/>
          <a:lstStyle/>
          <a:p>
            <a:r>
              <a:rPr lang="en-US" dirty="0"/>
              <a:t>The Case: FASD at Lummi </a:t>
            </a:r>
          </a:p>
        </p:txBody>
      </p:sp>
      <p:sp>
        <p:nvSpPr>
          <p:cNvPr id="4" name="Footer Placeholder 3"/>
          <p:cNvSpPr>
            <a:spLocks noGrp="1"/>
          </p:cNvSpPr>
          <p:nvPr>
            <p:ph type="ftr" sz="quarter" idx="10"/>
          </p:nvPr>
        </p:nvSpPr>
        <p:spPr/>
        <p:txBody>
          <a:bodyPr/>
          <a:lstStyle/>
          <a:p>
            <a:pPr>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a:defRPr/>
            </a:pPr>
            <a:fld id="{C35CE548-EAE7-4713-B585-F9D6BEC15DF2}" type="datetime1">
              <a:rPr lang="en-US" smtClean="0"/>
              <a:pPr>
                <a:defRPr/>
              </a:pPr>
              <a:t>10/11/2012</a:t>
            </a:fld>
            <a:endParaRPr lang="en-US" dirty="0"/>
          </a:p>
        </p:txBody>
      </p:sp>
      <p:sp>
        <p:nvSpPr>
          <p:cNvPr id="6" name="Slide Number Placeholder 5"/>
          <p:cNvSpPr>
            <a:spLocks noGrp="1"/>
          </p:cNvSpPr>
          <p:nvPr>
            <p:ph type="sldNum" sz="quarter" idx="12"/>
          </p:nvPr>
        </p:nvSpPr>
        <p:spPr/>
        <p:txBody>
          <a:bodyPr/>
          <a:lstStyle/>
          <a:p>
            <a:pPr>
              <a:defRPr/>
            </a:pPr>
            <a:fld id="{2B524180-B23A-46A9-83E4-EE41F1DABF62}" type="slidenum">
              <a:rPr lang="en-US" smtClean="0"/>
              <a:pPr>
                <a:defRPr/>
              </a:pPr>
              <a:t>12</a:t>
            </a:fld>
            <a:endParaRPr lang="en-US"/>
          </a:p>
        </p:txBody>
      </p:sp>
    </p:spTree>
    <p:extLst>
      <p:ext uri="{BB962C8B-B14F-4D97-AF65-F5344CB8AC3E}">
        <p14:creationId xmlns:p14="http://schemas.microsoft.com/office/powerpoint/2010/main" val="872861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66559" y="434590"/>
            <a:ext cx="7696200" cy="1136650"/>
          </a:xfrm>
        </p:spPr>
        <p:txBody>
          <a:bodyPr>
            <a:normAutofit fontScale="90000"/>
          </a:bodyPr>
          <a:lstStyle/>
          <a:p>
            <a:pPr eaLnBrk="1" hangingPunct="1"/>
            <a:r>
              <a:rPr lang="en-US" sz="3600" dirty="0" smtClean="0">
                <a:solidFill>
                  <a:srgbClr val="002060"/>
                </a:solidFill>
              </a:rPr>
              <a:t>Perspectives from </a:t>
            </a:r>
            <a:br>
              <a:rPr lang="en-US" sz="3600" dirty="0" smtClean="0">
                <a:solidFill>
                  <a:srgbClr val="002060"/>
                </a:solidFill>
              </a:rPr>
            </a:br>
            <a:r>
              <a:rPr lang="en-US" sz="3600" dirty="0" smtClean="0">
                <a:solidFill>
                  <a:srgbClr val="002060"/>
                </a:solidFill>
              </a:rPr>
              <a:t>the University of Washington</a:t>
            </a:r>
            <a:endParaRPr lang="en-US" sz="4100" dirty="0" smtClean="0">
              <a:solidFill>
                <a:srgbClr val="002060"/>
              </a:solidFill>
            </a:endParaRPr>
          </a:p>
        </p:txBody>
      </p:sp>
      <p:sp>
        <p:nvSpPr>
          <p:cNvPr id="3075" name="Text Box 6"/>
          <p:cNvSpPr txBox="1">
            <a:spLocks noChangeArrowheads="1"/>
          </p:cNvSpPr>
          <p:nvPr/>
        </p:nvSpPr>
        <p:spPr bwMode="auto">
          <a:xfrm>
            <a:off x="1565000" y="2532529"/>
            <a:ext cx="6045758" cy="3987245"/>
          </a:xfrm>
          <a:prstGeom prst="rect">
            <a:avLst/>
          </a:prstGeom>
          <a:noFill/>
          <a:ln w="12700" cap="sq">
            <a:noFill/>
            <a:miter lim="800000"/>
            <a:headEnd type="none" w="sm" len="sm"/>
            <a:tailEnd type="none" w="sm" len="sm"/>
          </a:ln>
        </p:spPr>
        <p:txBody>
          <a:bodyPr wrap="none">
            <a:spAutoFit/>
          </a:bodyPr>
          <a:lstStyle/>
          <a:p>
            <a:pPr algn="ctr">
              <a:lnSpc>
                <a:spcPct val="90000"/>
              </a:lnSpc>
            </a:pPr>
            <a:endParaRPr lang="en-US" sz="3200" dirty="0" smtClean="0">
              <a:solidFill>
                <a:srgbClr val="111111"/>
              </a:solidFill>
            </a:endParaRPr>
          </a:p>
          <a:p>
            <a:pPr algn="ctr">
              <a:lnSpc>
                <a:spcPct val="90000"/>
              </a:lnSpc>
            </a:pPr>
            <a:endParaRPr lang="en-US" sz="3200" dirty="0" smtClean="0">
              <a:solidFill>
                <a:srgbClr val="111111"/>
              </a:solidFill>
            </a:endParaRPr>
          </a:p>
          <a:p>
            <a:pPr algn="ctr">
              <a:lnSpc>
                <a:spcPct val="90000"/>
              </a:lnSpc>
            </a:pPr>
            <a:r>
              <a:rPr lang="en-US" sz="3200" dirty="0" smtClean="0">
                <a:solidFill>
                  <a:srgbClr val="111111"/>
                </a:solidFill>
              </a:rPr>
              <a:t>Wylie </a:t>
            </a:r>
            <a:r>
              <a:rPr lang="en-US" sz="3200" dirty="0" smtClean="0">
                <a:solidFill>
                  <a:srgbClr val="111111"/>
                </a:solidFill>
              </a:rPr>
              <a:t>Burke</a:t>
            </a:r>
            <a:endParaRPr lang="en-US" sz="3200" dirty="0">
              <a:solidFill>
                <a:srgbClr val="111111"/>
              </a:solidFill>
            </a:endParaRPr>
          </a:p>
          <a:p>
            <a:pPr algn="ctr">
              <a:lnSpc>
                <a:spcPct val="90000"/>
              </a:lnSpc>
            </a:pPr>
            <a:r>
              <a:rPr lang="en-US" sz="2400" dirty="0" smtClean="0">
                <a:solidFill>
                  <a:srgbClr val="111111"/>
                </a:solidFill>
              </a:rPr>
              <a:t>Chair, Department </a:t>
            </a:r>
            <a:r>
              <a:rPr lang="en-US" sz="2400" dirty="0">
                <a:solidFill>
                  <a:srgbClr val="111111"/>
                </a:solidFill>
              </a:rPr>
              <a:t>of Bioethics and Humanities</a:t>
            </a:r>
          </a:p>
          <a:p>
            <a:pPr algn="ctr" eaLnBrk="1" hangingPunct="1">
              <a:buNone/>
            </a:pPr>
            <a:endParaRPr lang="en-US" dirty="0" smtClean="0">
              <a:solidFill>
                <a:srgbClr val="281729"/>
              </a:solidFill>
              <a:ea typeface="Verdana" pitchFamily="34" charset="0"/>
              <a:cs typeface="Verdana" pitchFamily="34" charset="0"/>
            </a:endParaRPr>
          </a:p>
          <a:p>
            <a:pPr algn="ctr" eaLnBrk="1" hangingPunct="1">
              <a:buNone/>
            </a:pPr>
            <a:r>
              <a:rPr lang="en-US" sz="3200" dirty="0" smtClean="0">
                <a:solidFill>
                  <a:srgbClr val="281729"/>
                </a:solidFill>
                <a:ea typeface="Verdana" pitchFamily="34" charset="0"/>
                <a:cs typeface="Verdana" pitchFamily="34" charset="0"/>
              </a:rPr>
              <a:t>Karen Moe</a:t>
            </a:r>
          </a:p>
          <a:p>
            <a:pPr algn="ctr" eaLnBrk="1" hangingPunct="1">
              <a:buNone/>
            </a:pPr>
            <a:r>
              <a:rPr lang="en-US" sz="2400" dirty="0" smtClean="0">
                <a:solidFill>
                  <a:srgbClr val="281729"/>
                </a:solidFill>
                <a:ea typeface="Verdana" pitchFamily="34" charset="0"/>
                <a:cs typeface="Verdana" pitchFamily="34" charset="0"/>
              </a:rPr>
              <a:t>Director, Human Subjects Division</a:t>
            </a:r>
          </a:p>
          <a:p>
            <a:pPr algn="ctr" eaLnBrk="1" hangingPunct="1">
              <a:buNone/>
            </a:pPr>
            <a:endParaRPr lang="en-US" sz="2400" dirty="0" smtClean="0">
              <a:solidFill>
                <a:srgbClr val="281729"/>
              </a:solidFill>
              <a:ea typeface="Verdana" pitchFamily="34" charset="0"/>
              <a:cs typeface="Verdana" pitchFamily="34" charset="0"/>
            </a:endParaRPr>
          </a:p>
          <a:p>
            <a:pPr algn="ctr">
              <a:lnSpc>
                <a:spcPct val="90000"/>
              </a:lnSpc>
            </a:pPr>
            <a:endParaRPr lang="en-US" sz="1900" dirty="0">
              <a:solidFill>
                <a:srgbClr val="111111"/>
              </a:solidFill>
              <a:latin typeface="Times New Roman" pitchFamily="18" charset="0"/>
            </a:endParaRPr>
          </a:p>
          <a:p>
            <a:pPr algn="ctr"/>
            <a:endParaRPr lang="en-US" dirty="0"/>
          </a:p>
        </p:txBody>
      </p:sp>
    </p:spTree>
    <p:extLst>
      <p:ext uri="{BB962C8B-B14F-4D97-AF65-F5344CB8AC3E}">
        <p14:creationId xmlns:p14="http://schemas.microsoft.com/office/powerpoint/2010/main" val="1153520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of </a:t>
            </a:r>
            <a:r>
              <a:rPr lang="en-US" dirty="0" smtClean="0"/>
              <a:t>Washington</a:t>
            </a:r>
            <a:endParaRPr lang="en-US" dirty="0"/>
          </a:p>
        </p:txBody>
      </p:sp>
      <p:sp>
        <p:nvSpPr>
          <p:cNvPr id="3" name="Content Placeholder 2"/>
          <p:cNvSpPr>
            <a:spLocks noGrp="1"/>
          </p:cNvSpPr>
          <p:nvPr>
            <p:ph idx="1"/>
          </p:nvPr>
        </p:nvSpPr>
        <p:spPr/>
        <p:txBody>
          <a:bodyPr/>
          <a:lstStyle/>
          <a:p>
            <a:r>
              <a:rPr lang="en-US" sz="3000" dirty="0" smtClean="0"/>
              <a:t>What </a:t>
            </a:r>
            <a:r>
              <a:rPr lang="en-US" sz="3000" dirty="0" smtClean="0"/>
              <a:t>do </a:t>
            </a:r>
            <a:r>
              <a:rPr lang="en-US" sz="3000" dirty="0" smtClean="0"/>
              <a:t>University based Researcher need to remember when working with communities</a:t>
            </a:r>
          </a:p>
          <a:p>
            <a:r>
              <a:rPr lang="en-US" sz="3000" dirty="0" smtClean="0"/>
              <a:t>Bringing benefit to community really matters</a:t>
            </a:r>
          </a:p>
          <a:p>
            <a:r>
              <a:rPr lang="en-US" sz="3000" dirty="0" smtClean="0"/>
              <a:t>For every project there has to be a post research process to discuss how it used and how it avoid harm to the community</a:t>
            </a:r>
          </a:p>
          <a:p>
            <a:r>
              <a:rPr lang="en-US" sz="3000" dirty="0" smtClean="0"/>
              <a:t>IRB </a:t>
            </a:r>
            <a:r>
              <a:rPr lang="en-US" sz="3000" dirty="0" smtClean="0"/>
              <a:t>can be a key place to provide guidance to UW researchers from the lessons learned</a:t>
            </a:r>
          </a:p>
          <a:p>
            <a:endParaRPr lang="en-US" dirty="0"/>
          </a:p>
        </p:txBody>
      </p:sp>
    </p:spTree>
    <p:extLst>
      <p:ext uri="{BB962C8B-B14F-4D97-AF65-F5344CB8AC3E}">
        <p14:creationId xmlns:p14="http://schemas.microsoft.com/office/powerpoint/2010/main" val="1317633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71600" y="381000"/>
            <a:ext cx="7543800" cy="1295400"/>
          </a:xfrm>
          <a:noFill/>
        </p:spPr>
        <p:txBody>
          <a:bodyPr lIns="92075" tIns="46038" rIns="92075" bIns="46038" anchor="ctr"/>
          <a:lstStyle/>
          <a:p>
            <a:pPr eaLnBrk="1" hangingPunct="1">
              <a:lnSpc>
                <a:spcPct val="80000"/>
              </a:lnSpc>
            </a:pPr>
            <a:r>
              <a:rPr lang="en-US" sz="3000" dirty="0" smtClean="0">
                <a:solidFill>
                  <a:schemeClr val="tx1"/>
                </a:solidFill>
              </a:rPr>
              <a:t/>
            </a:r>
            <a:br>
              <a:rPr lang="en-US" sz="3000" dirty="0" smtClean="0">
                <a:solidFill>
                  <a:schemeClr val="tx1"/>
                </a:solidFill>
              </a:rPr>
            </a:br>
            <a:endParaRPr lang="en-US" sz="3000" dirty="0" smtClean="0">
              <a:solidFill>
                <a:schemeClr val="tx1"/>
              </a:solidFill>
            </a:endParaRPr>
          </a:p>
        </p:txBody>
      </p:sp>
      <p:sp>
        <p:nvSpPr>
          <p:cNvPr id="5123" name="Rectangle 3"/>
          <p:cNvSpPr>
            <a:spLocks noGrp="1" noChangeArrowheads="1"/>
          </p:cNvSpPr>
          <p:nvPr>
            <p:ph type="body" sz="half" idx="1"/>
          </p:nvPr>
        </p:nvSpPr>
        <p:spPr>
          <a:xfrm>
            <a:off x="864869" y="1348740"/>
            <a:ext cx="7669531" cy="5128260"/>
          </a:xfrm>
          <a:noFill/>
        </p:spPr>
        <p:txBody>
          <a:bodyPr lIns="92075" tIns="46038" rIns="92075" bIns="46038">
            <a:noAutofit/>
          </a:bodyPr>
          <a:lstStyle/>
          <a:p>
            <a:pPr eaLnBrk="1" hangingPunct="1">
              <a:buFont typeface="Wingdings" pitchFamily="2" charset="2"/>
              <a:buNone/>
            </a:pPr>
            <a:r>
              <a:rPr lang="en-US" dirty="0" smtClean="0"/>
              <a:t>   </a:t>
            </a:r>
          </a:p>
          <a:p>
            <a:pPr eaLnBrk="1" hangingPunct="1">
              <a:buFont typeface="Wingdings" pitchFamily="2" charset="2"/>
              <a:buNone/>
            </a:pPr>
            <a:r>
              <a:rPr lang="en-US" dirty="0" smtClean="0"/>
              <a:t>Research is a means to generate new knowledge to increase understanding of health problems and ways to improve health care</a:t>
            </a:r>
          </a:p>
          <a:p>
            <a:pPr eaLnBrk="1" hangingPunct="1">
              <a:lnSpc>
                <a:spcPct val="150000"/>
              </a:lnSpc>
              <a:buNone/>
            </a:pPr>
            <a:endParaRPr lang="en-US" dirty="0" smtClean="0"/>
          </a:p>
          <a:p>
            <a:pPr eaLnBrk="1" hangingPunct="1">
              <a:lnSpc>
                <a:spcPct val="150000"/>
              </a:lnSpc>
              <a:buNone/>
            </a:pPr>
            <a:r>
              <a:rPr lang="en-US" dirty="0" smtClean="0"/>
              <a:t>And </a:t>
            </a:r>
            <a:r>
              <a:rPr lang="en-US" dirty="0" smtClean="0"/>
              <a:t>like all tools…</a:t>
            </a:r>
          </a:p>
          <a:p>
            <a:pPr eaLnBrk="1" hangingPunct="1">
              <a:lnSpc>
                <a:spcPct val="150000"/>
              </a:lnSpc>
              <a:buNone/>
            </a:pPr>
            <a:r>
              <a:rPr lang="en-US" dirty="0" smtClean="0"/>
              <a:t>Good </a:t>
            </a:r>
            <a:r>
              <a:rPr lang="en-US" dirty="0"/>
              <a:t>for addressing some, but not all </a:t>
            </a:r>
            <a:r>
              <a:rPr lang="en-US" dirty="0" smtClean="0"/>
              <a:t>problems</a:t>
            </a:r>
            <a:endParaRPr lang="en-US" dirty="0"/>
          </a:p>
          <a:p>
            <a:pPr eaLnBrk="1" hangingPunct="1">
              <a:lnSpc>
                <a:spcPct val="150000"/>
              </a:lnSpc>
              <a:buFont typeface="Wingdings" pitchFamily="2" charset="2"/>
              <a:buNone/>
            </a:pPr>
            <a:endParaRPr lang="en-US" sz="2700" dirty="0" smtClean="0"/>
          </a:p>
          <a:p>
            <a:pPr eaLnBrk="1" hangingPunct="1">
              <a:lnSpc>
                <a:spcPct val="150000"/>
              </a:lnSpc>
              <a:buNone/>
            </a:pPr>
            <a:r>
              <a:rPr lang="en-US" sz="2700" dirty="0" smtClean="0"/>
              <a:t>	</a:t>
            </a:r>
          </a:p>
          <a:p>
            <a:pPr eaLnBrk="1" hangingPunct="1">
              <a:lnSpc>
                <a:spcPct val="80000"/>
              </a:lnSpc>
            </a:pPr>
            <a:endParaRPr lang="en-US" sz="2700" dirty="0" smtClean="0"/>
          </a:p>
          <a:p>
            <a:pPr eaLnBrk="1" hangingPunct="1">
              <a:lnSpc>
                <a:spcPct val="80000"/>
              </a:lnSpc>
              <a:buFont typeface="Wingdings" pitchFamily="2" charset="2"/>
              <a:buNone/>
            </a:pPr>
            <a:endParaRPr lang="en-US" sz="2700" dirty="0" smtClean="0"/>
          </a:p>
          <a:p>
            <a:pPr eaLnBrk="1" hangingPunct="1">
              <a:lnSpc>
                <a:spcPct val="80000"/>
              </a:lnSpc>
            </a:pPr>
            <a:endParaRPr lang="en-US" sz="2700" dirty="0" smtClean="0"/>
          </a:p>
          <a:p>
            <a:pPr algn="ctr" eaLnBrk="1" hangingPunct="1">
              <a:buFont typeface="Wingdings" pitchFamily="2" charset="2"/>
              <a:buNone/>
            </a:pPr>
            <a:endParaRPr lang="en-US" sz="2700" dirty="0" smtClean="0"/>
          </a:p>
        </p:txBody>
      </p:sp>
      <p:sp>
        <p:nvSpPr>
          <p:cNvPr id="5124" name="TextBox 3"/>
          <p:cNvSpPr txBox="1">
            <a:spLocks noChangeArrowheads="1"/>
          </p:cNvSpPr>
          <p:nvPr/>
        </p:nvSpPr>
        <p:spPr bwMode="auto">
          <a:xfrm>
            <a:off x="1371600" y="320841"/>
            <a:ext cx="4980594" cy="707886"/>
          </a:xfrm>
          <a:prstGeom prst="rect">
            <a:avLst/>
          </a:prstGeom>
          <a:noFill/>
          <a:ln w="9525">
            <a:noFill/>
            <a:miter lim="800000"/>
            <a:headEnd/>
            <a:tailEnd/>
          </a:ln>
        </p:spPr>
        <p:txBody>
          <a:bodyPr wrap="none">
            <a:spAutoFit/>
          </a:bodyPr>
          <a:lstStyle/>
          <a:p>
            <a:r>
              <a:rPr lang="en-US" sz="4000" dirty="0" smtClean="0">
                <a:solidFill>
                  <a:srgbClr val="C00000"/>
                </a:solidFill>
                <a:latin typeface="Verdana" pitchFamily="34" charset="0"/>
              </a:rPr>
              <a:t>Research as a </a:t>
            </a:r>
            <a:r>
              <a:rPr lang="en-US" sz="4000" dirty="0" smtClean="0">
                <a:solidFill>
                  <a:srgbClr val="C00000"/>
                </a:solidFill>
                <a:latin typeface="Verdana" pitchFamily="34" charset="0"/>
              </a:rPr>
              <a:t>Tool</a:t>
            </a:r>
            <a:endParaRPr lang="en-US" sz="4000" dirty="0">
              <a:solidFill>
                <a:srgbClr val="C00000"/>
              </a:solidFill>
              <a:latin typeface="Verdana" pitchFamily="34" charset="0"/>
            </a:endParaRPr>
          </a:p>
        </p:txBody>
      </p:sp>
      <p:sp>
        <p:nvSpPr>
          <p:cNvPr id="5125" name="Line 4"/>
          <p:cNvSpPr>
            <a:spLocks noChangeShapeType="1"/>
          </p:cNvSpPr>
          <p:nvPr/>
        </p:nvSpPr>
        <p:spPr bwMode="auto">
          <a:xfrm>
            <a:off x="457200" y="1397000"/>
            <a:ext cx="8077200" cy="0"/>
          </a:xfrm>
          <a:prstGeom prst="line">
            <a:avLst/>
          </a:prstGeom>
          <a:noFill/>
          <a:ln w="19050">
            <a:solidFill>
              <a:srgbClr val="003366"/>
            </a:solidFill>
            <a:round/>
            <a:headEnd/>
            <a:tailEnd/>
          </a:ln>
        </p:spPr>
        <p:txBody>
          <a:bodyPr/>
          <a:lstStyle/>
          <a:p>
            <a:endParaRPr lang="en-US"/>
          </a:p>
        </p:txBody>
      </p:sp>
    </p:spTree>
    <p:extLst>
      <p:ext uri="{BB962C8B-B14F-4D97-AF65-F5344CB8AC3E}">
        <p14:creationId xmlns:p14="http://schemas.microsoft.com/office/powerpoint/2010/main" val="3571280010"/>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47"/>
          <p:cNvSpPr>
            <a:spLocks noChangeArrowheads="1"/>
          </p:cNvSpPr>
          <p:nvPr/>
        </p:nvSpPr>
        <p:spPr bwMode="auto">
          <a:xfrm>
            <a:off x="1524000" y="76200"/>
            <a:ext cx="7239000" cy="1139825"/>
          </a:xfrm>
          <a:prstGeom prst="rect">
            <a:avLst/>
          </a:prstGeom>
          <a:noFill/>
          <a:ln w="9525">
            <a:noFill/>
            <a:miter lim="800000"/>
            <a:headEnd/>
            <a:tailEnd/>
          </a:ln>
        </p:spPr>
        <p:txBody>
          <a:bodyPr anchor="b"/>
          <a:lstStyle/>
          <a:p>
            <a:pPr eaLnBrk="0" hangingPunct="0">
              <a:defRPr/>
            </a:pPr>
            <a:r>
              <a:rPr lang="en-US" sz="3200" dirty="0">
                <a:solidFill>
                  <a:srgbClr val="C00000"/>
                </a:solidFill>
                <a:latin typeface="Verdana" pitchFamily="34" charset="0"/>
              </a:rPr>
              <a:t>The </a:t>
            </a:r>
            <a:r>
              <a:rPr lang="en-US" sz="3200" dirty="0" smtClean="0">
                <a:solidFill>
                  <a:srgbClr val="C00000"/>
                </a:solidFill>
                <a:latin typeface="Verdana" pitchFamily="34" charset="0"/>
              </a:rPr>
              <a:t>challenge for community-university research partnerships</a:t>
            </a:r>
            <a:endParaRPr lang="en-US" sz="3200" dirty="0">
              <a:solidFill>
                <a:srgbClr val="C00000"/>
              </a:solidFill>
              <a:latin typeface="Verdana" pitchFamily="34" charset="0"/>
            </a:endParaRPr>
          </a:p>
        </p:txBody>
      </p:sp>
      <p:sp>
        <p:nvSpPr>
          <p:cNvPr id="11267" name="Rectangle 1048"/>
          <p:cNvSpPr>
            <a:spLocks noChangeArrowheads="1"/>
          </p:cNvSpPr>
          <p:nvPr/>
        </p:nvSpPr>
        <p:spPr bwMode="auto">
          <a:xfrm>
            <a:off x="635000" y="2038004"/>
            <a:ext cx="7924800" cy="4114800"/>
          </a:xfrm>
          <a:prstGeom prst="rect">
            <a:avLst/>
          </a:prstGeom>
          <a:noFill/>
          <a:ln w="9525">
            <a:noFill/>
            <a:miter lim="800000"/>
            <a:headEnd/>
            <a:tailEnd/>
          </a:ln>
        </p:spPr>
        <p:txBody>
          <a:bodyPr/>
          <a:lstStyle/>
          <a:p>
            <a:pPr marL="457200" indent="-457200" eaLnBrk="0" hangingPunct="0">
              <a:spcBef>
                <a:spcPct val="20000"/>
              </a:spcBef>
              <a:buClr>
                <a:schemeClr val="accent4"/>
              </a:buClr>
              <a:buFont typeface="Wingdings" pitchFamily="2" charset="2"/>
              <a:buChar char="§"/>
            </a:pPr>
            <a:r>
              <a:rPr lang="en-US" sz="2400" dirty="0" smtClean="0">
                <a:ea typeface="Verdana" pitchFamily="34" charset="0"/>
                <a:cs typeface="Verdana" pitchFamily="34" charset="0"/>
              </a:rPr>
              <a:t>Historically, communities have been asked to participate in producing “knowledge for the greater good” – with little attention to their needs and values.</a:t>
            </a:r>
          </a:p>
          <a:p>
            <a:pPr marL="457200" indent="-457200" eaLnBrk="0" hangingPunct="0">
              <a:spcBef>
                <a:spcPct val="20000"/>
              </a:spcBef>
              <a:buClr>
                <a:schemeClr val="accent4"/>
              </a:buClr>
              <a:buFont typeface="Wingdings" pitchFamily="2" charset="2"/>
              <a:buChar char="§"/>
            </a:pPr>
            <a:endParaRPr lang="en-US" sz="2400" dirty="0" smtClean="0">
              <a:ea typeface="Verdana" pitchFamily="34" charset="0"/>
              <a:cs typeface="Verdana" pitchFamily="34" charset="0"/>
            </a:endParaRPr>
          </a:p>
          <a:p>
            <a:pPr marL="457200" indent="-457200" eaLnBrk="0" hangingPunct="0">
              <a:spcBef>
                <a:spcPct val="20000"/>
              </a:spcBef>
              <a:buClr>
                <a:schemeClr val="accent4"/>
              </a:buClr>
              <a:buFont typeface="Wingdings" pitchFamily="2" charset="2"/>
              <a:buChar char="§"/>
            </a:pPr>
            <a:r>
              <a:rPr lang="en-US" sz="2400" dirty="0" smtClean="0">
                <a:ea typeface="Verdana" pitchFamily="34" charset="0"/>
                <a:cs typeface="Verdana" pitchFamily="34" charset="0"/>
              </a:rPr>
              <a:t>As a result, research </a:t>
            </a:r>
            <a:r>
              <a:rPr lang="en-US" sz="2400" dirty="0">
                <a:ea typeface="Verdana" pitchFamily="34" charset="0"/>
                <a:cs typeface="Verdana" pitchFamily="34" charset="0"/>
              </a:rPr>
              <a:t>has had </a:t>
            </a:r>
            <a:r>
              <a:rPr lang="en-US" sz="2400" dirty="0" smtClean="0">
                <a:ea typeface="Verdana" pitchFamily="34" charset="0"/>
                <a:cs typeface="Verdana" pitchFamily="34" charset="0"/>
              </a:rPr>
              <a:t>limited </a:t>
            </a:r>
            <a:r>
              <a:rPr lang="en-US" sz="2400" dirty="0">
                <a:ea typeface="Verdana" pitchFamily="34" charset="0"/>
                <a:cs typeface="Verdana" pitchFamily="34" charset="0"/>
              </a:rPr>
              <a:t>direct impact on </a:t>
            </a:r>
            <a:r>
              <a:rPr lang="en-US" sz="2400" dirty="0" smtClean="0">
                <a:ea typeface="Verdana" pitchFamily="34" charset="0"/>
                <a:cs typeface="Verdana" pitchFamily="34" charset="0"/>
              </a:rPr>
              <a:t>health disparities, and has sometimes caused harm.</a:t>
            </a:r>
            <a:endParaRPr lang="en-US" sz="2400" dirty="0">
              <a:ea typeface="Verdana" pitchFamily="34" charset="0"/>
              <a:cs typeface="Verdana" pitchFamily="34" charset="0"/>
            </a:endParaRPr>
          </a:p>
          <a:p>
            <a:pPr marL="342900" indent="-342900" eaLnBrk="0" hangingPunct="0">
              <a:spcBef>
                <a:spcPct val="20000"/>
              </a:spcBef>
              <a:buClr>
                <a:schemeClr val="accent4"/>
              </a:buClr>
              <a:buFont typeface="Lucida Sans Unicode" pitchFamily="34" charset="0"/>
              <a:buChar char="‣"/>
            </a:pPr>
            <a:endParaRPr lang="en-US" sz="2700" dirty="0" smtClean="0">
              <a:solidFill>
                <a:schemeClr val="accent4"/>
              </a:solidFill>
              <a:latin typeface="+mj-lt"/>
            </a:endParaRPr>
          </a:p>
        </p:txBody>
      </p:sp>
    </p:spTree>
    <p:extLst>
      <p:ext uri="{BB962C8B-B14F-4D97-AF65-F5344CB8AC3E}">
        <p14:creationId xmlns:p14="http://schemas.microsoft.com/office/powerpoint/2010/main" val="68228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Espace réservé du contenu 2"/>
          <p:cNvSpPr>
            <a:spLocks noGrp="1"/>
          </p:cNvSpPr>
          <p:nvPr>
            <p:ph idx="1"/>
          </p:nvPr>
        </p:nvSpPr>
        <p:spPr/>
        <p:txBody>
          <a:bodyPr>
            <a:normAutofit/>
          </a:bodyPr>
          <a:lstStyle/>
          <a:p>
            <a:pPr eaLnBrk="1" hangingPunct="1">
              <a:buNone/>
            </a:pPr>
            <a:r>
              <a:rPr lang="en-US" sz="2400" dirty="0" smtClean="0">
                <a:solidFill>
                  <a:srgbClr val="281729"/>
                </a:solidFill>
                <a:latin typeface="+mn-lt"/>
                <a:ea typeface="Verdana" pitchFamily="34" charset="0"/>
                <a:cs typeface="Verdana" pitchFamily="34" charset="0"/>
              </a:rPr>
              <a:t>Communication</a:t>
            </a:r>
          </a:p>
          <a:p>
            <a:pPr lvl="1" eaLnBrk="1" hangingPunct="1"/>
            <a:r>
              <a:rPr lang="en-US" sz="2000" dirty="0" smtClean="0">
                <a:solidFill>
                  <a:srgbClr val="281729"/>
                </a:solidFill>
                <a:latin typeface="+mn-lt"/>
                <a:ea typeface="Verdana" pitchFamily="34" charset="0"/>
                <a:cs typeface="Verdana" pitchFamily="34" charset="0"/>
              </a:rPr>
              <a:t>Honest, transparent, meaningful</a:t>
            </a:r>
          </a:p>
          <a:p>
            <a:pPr lvl="1" eaLnBrk="1" hangingPunct="1"/>
            <a:r>
              <a:rPr lang="en-US" sz="2000" dirty="0" smtClean="0">
                <a:solidFill>
                  <a:srgbClr val="281729"/>
                </a:solidFill>
                <a:latin typeface="+mn-lt"/>
                <a:ea typeface="Verdana" pitchFamily="34" charset="0"/>
                <a:cs typeface="Verdana" pitchFamily="34" charset="0"/>
              </a:rPr>
              <a:t>Respectful </a:t>
            </a:r>
            <a:r>
              <a:rPr lang="en-US" sz="2000" dirty="0" smtClean="0">
                <a:latin typeface="+mn-lt"/>
                <a:ea typeface="Verdana" pitchFamily="34" charset="0"/>
                <a:cs typeface="Verdana" pitchFamily="34" charset="0"/>
              </a:rPr>
              <a:t>listening and </a:t>
            </a:r>
            <a:r>
              <a:rPr lang="en-US" sz="2000" dirty="0" smtClean="0">
                <a:solidFill>
                  <a:srgbClr val="281729"/>
                </a:solidFill>
                <a:latin typeface="+mn-lt"/>
                <a:ea typeface="Verdana" pitchFamily="34" charset="0"/>
                <a:cs typeface="Verdana" pitchFamily="34" charset="0"/>
              </a:rPr>
              <a:t>feedback </a:t>
            </a:r>
          </a:p>
          <a:p>
            <a:pPr lvl="1" eaLnBrk="1" hangingPunct="1"/>
            <a:r>
              <a:rPr lang="en-US" sz="2000" dirty="0" smtClean="0">
                <a:solidFill>
                  <a:srgbClr val="281729"/>
                </a:solidFill>
                <a:latin typeface="+mn-lt"/>
                <a:ea typeface="Verdana" pitchFamily="34" charset="0"/>
                <a:cs typeface="Verdana" pitchFamily="34" charset="0"/>
              </a:rPr>
              <a:t>Learning from each other</a:t>
            </a:r>
            <a:endParaRPr lang="en-US" sz="2000" dirty="0" smtClean="0">
              <a:solidFill>
                <a:srgbClr val="FF0000"/>
              </a:solidFill>
              <a:latin typeface="+mn-lt"/>
              <a:ea typeface="Verdana" pitchFamily="34" charset="0"/>
              <a:cs typeface="Verdana" pitchFamily="34" charset="0"/>
            </a:endParaRPr>
          </a:p>
          <a:p>
            <a:pPr lvl="1" eaLnBrk="1" hangingPunct="1"/>
            <a:endParaRPr lang="en-US" sz="2400" dirty="0" smtClean="0">
              <a:solidFill>
                <a:srgbClr val="281729"/>
              </a:solidFill>
              <a:latin typeface="+mn-lt"/>
              <a:ea typeface="Verdana" pitchFamily="34" charset="0"/>
              <a:cs typeface="Verdana" pitchFamily="34" charset="0"/>
            </a:endParaRPr>
          </a:p>
          <a:p>
            <a:pPr eaLnBrk="1" hangingPunct="1">
              <a:buNone/>
            </a:pPr>
            <a:r>
              <a:rPr lang="en-US" sz="2400" dirty="0" smtClean="0">
                <a:solidFill>
                  <a:srgbClr val="281729"/>
                </a:solidFill>
                <a:latin typeface="+mn-lt"/>
                <a:ea typeface="Verdana" pitchFamily="34" charset="0"/>
                <a:cs typeface="Verdana" pitchFamily="34" charset="0"/>
              </a:rPr>
              <a:t>Nurturing a foundation for trust and mutual benefit</a:t>
            </a:r>
          </a:p>
          <a:p>
            <a:pPr lvl="1" eaLnBrk="1" hangingPunct="1"/>
            <a:r>
              <a:rPr lang="en-US" sz="2000" dirty="0" smtClean="0">
                <a:solidFill>
                  <a:srgbClr val="281729"/>
                </a:solidFill>
                <a:latin typeface="+mn-lt"/>
                <a:ea typeface="Verdana" pitchFamily="34" charset="0"/>
                <a:cs typeface="Verdana" pitchFamily="34" charset="0"/>
              </a:rPr>
              <a:t>Clarify assumptions</a:t>
            </a:r>
          </a:p>
          <a:p>
            <a:pPr lvl="1" eaLnBrk="1" hangingPunct="1"/>
            <a:r>
              <a:rPr lang="en-US" sz="2000" dirty="0" smtClean="0">
                <a:solidFill>
                  <a:srgbClr val="281729"/>
                </a:solidFill>
                <a:latin typeface="+mn-lt"/>
                <a:ea typeface="Verdana" pitchFamily="34" charset="0"/>
                <a:cs typeface="Verdana" pitchFamily="34" charset="0"/>
              </a:rPr>
              <a:t>Find common values </a:t>
            </a:r>
          </a:p>
          <a:p>
            <a:pPr lvl="1" eaLnBrk="1" hangingPunct="1"/>
            <a:r>
              <a:rPr lang="en-US" sz="2000" dirty="0" smtClean="0">
                <a:solidFill>
                  <a:srgbClr val="281729"/>
                </a:solidFill>
                <a:latin typeface="+mn-lt"/>
                <a:ea typeface="Verdana" pitchFamily="34" charset="0"/>
                <a:cs typeface="Verdana" pitchFamily="34" charset="0"/>
              </a:rPr>
              <a:t>Recognize competing demands</a:t>
            </a:r>
          </a:p>
          <a:p>
            <a:pPr lvl="1" eaLnBrk="1" hangingPunct="1"/>
            <a:r>
              <a:rPr lang="en-US" sz="2000" dirty="0" smtClean="0">
                <a:solidFill>
                  <a:srgbClr val="281729"/>
                </a:solidFill>
                <a:latin typeface="+mn-lt"/>
                <a:ea typeface="Verdana" pitchFamily="34" charset="0"/>
                <a:cs typeface="Verdana" pitchFamily="34" charset="0"/>
              </a:rPr>
              <a:t>Make deliberate choices about what research to pursue, </a:t>
            </a:r>
            <a:r>
              <a:rPr lang="en-US" sz="2000" dirty="0" smtClean="0">
                <a:latin typeface="+mn-lt"/>
                <a:ea typeface="Verdana" pitchFamily="34" charset="0"/>
                <a:cs typeface="Verdana" pitchFamily="34" charset="0"/>
              </a:rPr>
              <a:t>and how to do it </a:t>
            </a:r>
          </a:p>
        </p:txBody>
      </p:sp>
      <p:sp>
        <p:nvSpPr>
          <p:cNvPr id="16386" name="Titre 1"/>
          <p:cNvSpPr>
            <a:spLocks noGrp="1"/>
          </p:cNvSpPr>
          <p:nvPr>
            <p:ph type="title"/>
          </p:nvPr>
        </p:nvSpPr>
        <p:spPr/>
        <p:txBody>
          <a:bodyPr/>
          <a:lstStyle/>
          <a:p>
            <a:pPr algn="l" eaLnBrk="1" hangingPunct="1"/>
            <a:r>
              <a:rPr lang="fr-CA" sz="3200" b="0" dirty="0" err="1" smtClean="0">
                <a:solidFill>
                  <a:srgbClr val="C00000"/>
                </a:solidFill>
                <a:effectLst/>
                <a:latin typeface="Verdana" pitchFamily="34" charset="0"/>
              </a:rPr>
              <a:t>Seeking</a:t>
            </a:r>
            <a:r>
              <a:rPr lang="fr-CA" sz="3200" b="0" dirty="0" smtClean="0">
                <a:solidFill>
                  <a:srgbClr val="C00000"/>
                </a:solidFill>
                <a:effectLst/>
                <a:latin typeface="Verdana" pitchFamily="34" charset="0"/>
              </a:rPr>
              <a:t> </a:t>
            </a:r>
            <a:r>
              <a:rPr lang="fr-CA" sz="3200" b="0" dirty="0" smtClean="0">
                <a:solidFill>
                  <a:srgbClr val="C00000"/>
                </a:solidFill>
                <a:effectLst/>
                <a:latin typeface="Verdana" pitchFamily="34" charset="0"/>
              </a:rPr>
              <a:t>Common </a:t>
            </a:r>
            <a:r>
              <a:rPr lang="fr-CA" sz="3200" dirty="0" err="1">
                <a:solidFill>
                  <a:srgbClr val="C00000"/>
                </a:solidFill>
                <a:latin typeface="Verdana" pitchFamily="34" charset="0"/>
              </a:rPr>
              <a:t>G</a:t>
            </a:r>
            <a:r>
              <a:rPr lang="fr-CA" sz="3200" b="0" dirty="0" err="1" smtClean="0">
                <a:solidFill>
                  <a:srgbClr val="C00000"/>
                </a:solidFill>
                <a:effectLst/>
                <a:latin typeface="Verdana" pitchFamily="34" charset="0"/>
              </a:rPr>
              <a:t>round</a:t>
            </a:r>
            <a:endParaRPr lang="fr-CA" sz="3200" b="0" dirty="0" smtClean="0">
              <a:solidFill>
                <a:srgbClr val="C00000"/>
              </a:solidFill>
              <a:effectLst/>
              <a:latin typeface="Verdana" pitchFamily="34" charset="0"/>
            </a:endParaRPr>
          </a:p>
        </p:txBody>
      </p:sp>
      <p:sp>
        <p:nvSpPr>
          <p:cNvPr id="16388" name="Line 4"/>
          <p:cNvSpPr>
            <a:spLocks noChangeShapeType="1"/>
          </p:cNvSpPr>
          <p:nvPr/>
        </p:nvSpPr>
        <p:spPr bwMode="auto">
          <a:xfrm>
            <a:off x="457200" y="1400695"/>
            <a:ext cx="8077200" cy="0"/>
          </a:xfrm>
          <a:prstGeom prst="line">
            <a:avLst/>
          </a:prstGeom>
          <a:noFill/>
          <a:ln w="19050">
            <a:solidFill>
              <a:srgbClr val="003366"/>
            </a:solidFill>
            <a:round/>
            <a:headEnd/>
            <a:tailEnd/>
          </a:ln>
        </p:spPr>
        <p:txBody>
          <a:bodyPr/>
          <a:lstStyle/>
          <a:p>
            <a:endParaRPr lang="en-US"/>
          </a:p>
        </p:txBody>
      </p:sp>
    </p:spTree>
    <p:extLst>
      <p:ext uri="{BB962C8B-B14F-4D97-AF65-F5344CB8AC3E}">
        <p14:creationId xmlns:p14="http://schemas.microsoft.com/office/powerpoint/2010/main" val="537197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Espace réservé du contenu 2"/>
          <p:cNvSpPr>
            <a:spLocks noGrp="1"/>
          </p:cNvSpPr>
          <p:nvPr>
            <p:ph idx="1"/>
          </p:nvPr>
        </p:nvSpPr>
        <p:spPr/>
        <p:txBody>
          <a:bodyPr>
            <a:normAutofit/>
          </a:bodyPr>
          <a:lstStyle/>
          <a:p>
            <a:pPr marL="688975" indent="-255588" eaLnBrk="1" hangingPunct="1">
              <a:buSzPct val="100000"/>
              <a:buFont typeface="Arial" pitchFamily="34" charset="0"/>
              <a:buChar char="•"/>
            </a:pPr>
            <a:r>
              <a:rPr lang="fr-CA" sz="2800" dirty="0" err="1" smtClean="0">
                <a:solidFill>
                  <a:srgbClr val="281729"/>
                </a:solidFill>
                <a:ea typeface="Verdana" pitchFamily="34" charset="0"/>
                <a:cs typeface="Verdana" pitchFamily="34" charset="0"/>
              </a:rPr>
              <a:t>Awareness</a:t>
            </a:r>
            <a:r>
              <a:rPr lang="fr-CA" sz="2800" dirty="0" smtClean="0">
                <a:solidFill>
                  <a:srgbClr val="281729"/>
                </a:solidFill>
                <a:ea typeface="Verdana" pitchFamily="34" charset="0"/>
                <a:cs typeface="Verdana" pitchFamily="34" charset="0"/>
              </a:rPr>
              <a:t> of </a:t>
            </a:r>
            <a:r>
              <a:rPr lang="fr-CA" sz="2800" dirty="0" err="1" smtClean="0">
                <a:solidFill>
                  <a:srgbClr val="281729"/>
                </a:solidFill>
                <a:ea typeface="Verdana" pitchFamily="34" charset="0"/>
                <a:cs typeface="Verdana" pitchFamily="34" charset="0"/>
              </a:rPr>
              <a:t>community</a:t>
            </a:r>
            <a:r>
              <a:rPr lang="fr-CA" sz="2800" dirty="0" smtClean="0">
                <a:solidFill>
                  <a:srgbClr val="281729"/>
                </a:solidFill>
                <a:ea typeface="Verdana" pitchFamily="34" charset="0"/>
                <a:cs typeface="Verdana" pitchFamily="34" charset="0"/>
              </a:rPr>
              <a:t> issues and histories </a:t>
            </a:r>
            <a:r>
              <a:rPr lang="fr-CA" sz="2800" dirty="0" err="1" smtClean="0">
                <a:solidFill>
                  <a:srgbClr val="281729"/>
                </a:solidFill>
                <a:ea typeface="Verdana" pitchFamily="34" charset="0"/>
                <a:cs typeface="Verdana" pitchFamily="34" charset="0"/>
              </a:rPr>
              <a:t>around</a:t>
            </a:r>
            <a:r>
              <a:rPr lang="fr-CA" sz="2800" dirty="0" smtClean="0">
                <a:solidFill>
                  <a:srgbClr val="281729"/>
                </a:solidFill>
                <a:ea typeface="Verdana" pitchFamily="34" charset="0"/>
                <a:cs typeface="Verdana" pitchFamily="34" charset="0"/>
              </a:rPr>
              <a:t> </a:t>
            </a:r>
            <a:r>
              <a:rPr lang="fr-CA" sz="2800" dirty="0" err="1" smtClean="0">
                <a:solidFill>
                  <a:srgbClr val="281729"/>
                </a:solidFill>
                <a:ea typeface="Verdana" pitchFamily="34" charset="0"/>
                <a:cs typeface="Verdana" pitchFamily="34" charset="0"/>
              </a:rPr>
              <a:t>research</a:t>
            </a:r>
            <a:r>
              <a:rPr lang="fr-CA" sz="2800" dirty="0" smtClean="0">
                <a:solidFill>
                  <a:srgbClr val="281729"/>
                </a:solidFill>
                <a:ea typeface="Verdana" pitchFamily="34" charset="0"/>
                <a:cs typeface="Verdana" pitchFamily="34" charset="0"/>
              </a:rPr>
              <a:t> participation</a:t>
            </a:r>
          </a:p>
          <a:p>
            <a:pPr marL="688975" indent="-255588" eaLnBrk="1" hangingPunct="1">
              <a:buSzPct val="100000"/>
              <a:buFont typeface="Arial" pitchFamily="34" charset="0"/>
              <a:buChar char="•"/>
            </a:pPr>
            <a:endParaRPr lang="fr-CA" sz="2800" dirty="0" smtClean="0">
              <a:solidFill>
                <a:srgbClr val="281729"/>
              </a:solidFill>
              <a:ea typeface="Verdana" pitchFamily="34" charset="0"/>
              <a:cs typeface="Verdana" pitchFamily="34" charset="0"/>
            </a:endParaRPr>
          </a:p>
          <a:p>
            <a:pPr marL="688975" indent="-255588" eaLnBrk="1" hangingPunct="1">
              <a:buSzPct val="100000"/>
              <a:buFont typeface="Arial" pitchFamily="34" charset="0"/>
              <a:buChar char="•"/>
            </a:pPr>
            <a:r>
              <a:rPr lang="fr-CA" sz="2800" dirty="0" err="1" smtClean="0">
                <a:solidFill>
                  <a:srgbClr val="281729"/>
                </a:solidFill>
                <a:ea typeface="Verdana" pitchFamily="34" charset="0"/>
                <a:cs typeface="Verdana" pitchFamily="34" charset="0"/>
              </a:rPr>
              <a:t>Preparation</a:t>
            </a:r>
            <a:r>
              <a:rPr lang="fr-CA" sz="2800" dirty="0" smtClean="0">
                <a:solidFill>
                  <a:srgbClr val="281729"/>
                </a:solidFill>
                <a:ea typeface="Verdana" pitchFamily="34" charset="0"/>
                <a:cs typeface="Verdana" pitchFamily="34" charset="0"/>
              </a:rPr>
              <a:t> </a:t>
            </a:r>
            <a:r>
              <a:rPr lang="fr-CA" sz="2800" dirty="0" smtClean="0">
                <a:solidFill>
                  <a:srgbClr val="281729"/>
                </a:solidFill>
                <a:ea typeface="Verdana" pitchFamily="34" charset="0"/>
                <a:cs typeface="Verdana" pitchFamily="34" charset="0"/>
              </a:rPr>
              <a:t>for </a:t>
            </a:r>
            <a:r>
              <a:rPr lang="fr-CA" sz="2800" dirty="0" err="1" smtClean="0">
                <a:solidFill>
                  <a:srgbClr val="281729"/>
                </a:solidFill>
                <a:ea typeface="Verdana" pitchFamily="34" charset="0"/>
                <a:cs typeface="Verdana" pitchFamily="34" charset="0"/>
              </a:rPr>
              <a:t>research</a:t>
            </a:r>
            <a:r>
              <a:rPr lang="fr-CA" sz="2800" dirty="0" smtClean="0">
                <a:solidFill>
                  <a:srgbClr val="281729"/>
                </a:solidFill>
                <a:ea typeface="Verdana" pitchFamily="34" charset="0"/>
                <a:cs typeface="Verdana" pitchFamily="34" charset="0"/>
              </a:rPr>
              <a:t> </a:t>
            </a:r>
            <a:r>
              <a:rPr lang="fr-CA" sz="2800" dirty="0" err="1" smtClean="0">
                <a:solidFill>
                  <a:srgbClr val="281729"/>
                </a:solidFill>
                <a:ea typeface="Verdana" pitchFamily="34" charset="0"/>
                <a:cs typeface="Verdana" pitchFamily="34" charset="0"/>
              </a:rPr>
              <a:t>aligned</a:t>
            </a:r>
            <a:r>
              <a:rPr lang="fr-CA" sz="2800" dirty="0" smtClean="0">
                <a:solidFill>
                  <a:srgbClr val="281729"/>
                </a:solidFill>
                <a:ea typeface="Verdana" pitchFamily="34" charset="0"/>
                <a:cs typeface="Verdana" pitchFamily="34" charset="0"/>
              </a:rPr>
              <a:t> </a:t>
            </a:r>
            <a:r>
              <a:rPr lang="fr-CA" sz="2800" dirty="0" err="1" smtClean="0">
                <a:solidFill>
                  <a:srgbClr val="281729"/>
                </a:solidFill>
                <a:ea typeface="Verdana" pitchFamily="34" charset="0"/>
                <a:cs typeface="Verdana" pitchFamily="34" charset="0"/>
              </a:rPr>
              <a:t>with</a:t>
            </a:r>
            <a:r>
              <a:rPr lang="fr-CA" sz="2800" dirty="0" smtClean="0">
                <a:solidFill>
                  <a:srgbClr val="281729"/>
                </a:solidFill>
                <a:ea typeface="Verdana" pitchFamily="34" charset="0"/>
                <a:cs typeface="Verdana" pitchFamily="34" charset="0"/>
              </a:rPr>
              <a:t> </a:t>
            </a:r>
            <a:r>
              <a:rPr lang="fr-CA" sz="2800" dirty="0" err="1" smtClean="0">
                <a:solidFill>
                  <a:srgbClr val="281729"/>
                </a:solidFill>
                <a:ea typeface="Verdana" pitchFamily="34" charset="0"/>
                <a:cs typeface="Verdana" pitchFamily="34" charset="0"/>
              </a:rPr>
              <a:t>community</a:t>
            </a:r>
            <a:r>
              <a:rPr lang="fr-CA" sz="2800" dirty="0" smtClean="0">
                <a:solidFill>
                  <a:srgbClr val="281729"/>
                </a:solidFill>
                <a:ea typeface="Verdana" pitchFamily="34" charset="0"/>
                <a:cs typeface="Verdana" pitchFamily="34" charset="0"/>
              </a:rPr>
              <a:t> </a:t>
            </a:r>
            <a:r>
              <a:rPr lang="fr-CA" sz="2800" dirty="0" err="1" smtClean="0">
                <a:solidFill>
                  <a:srgbClr val="281729"/>
                </a:solidFill>
                <a:ea typeface="Verdana" pitchFamily="34" charset="0"/>
                <a:cs typeface="Verdana" pitchFamily="34" charset="0"/>
              </a:rPr>
              <a:t>health</a:t>
            </a:r>
            <a:r>
              <a:rPr lang="fr-CA" sz="2800" dirty="0" smtClean="0">
                <a:solidFill>
                  <a:srgbClr val="281729"/>
                </a:solidFill>
                <a:ea typeface="Verdana" pitchFamily="34" charset="0"/>
                <a:cs typeface="Verdana" pitchFamily="34" charset="0"/>
              </a:rPr>
              <a:t> and </a:t>
            </a:r>
            <a:r>
              <a:rPr lang="fr-CA" sz="2800" dirty="0" err="1" smtClean="0">
                <a:solidFill>
                  <a:srgbClr val="281729"/>
                </a:solidFill>
                <a:ea typeface="Verdana" pitchFamily="34" charset="0"/>
                <a:cs typeface="Verdana" pitchFamily="34" charset="0"/>
              </a:rPr>
              <a:t>health</a:t>
            </a:r>
            <a:r>
              <a:rPr lang="fr-CA" sz="2800" dirty="0" smtClean="0">
                <a:solidFill>
                  <a:srgbClr val="281729"/>
                </a:solidFill>
                <a:ea typeface="Verdana" pitchFamily="34" charset="0"/>
                <a:cs typeface="Verdana" pitchFamily="34" charset="0"/>
              </a:rPr>
              <a:t> care </a:t>
            </a:r>
            <a:r>
              <a:rPr lang="fr-CA" sz="2800" dirty="0" err="1" smtClean="0">
                <a:solidFill>
                  <a:srgbClr val="281729"/>
                </a:solidFill>
                <a:ea typeface="Verdana" pitchFamily="34" charset="0"/>
                <a:cs typeface="Verdana" pitchFamily="34" charset="0"/>
              </a:rPr>
              <a:t>priorities</a:t>
            </a:r>
            <a:endParaRPr lang="fr-CA" sz="2800" dirty="0" smtClean="0">
              <a:solidFill>
                <a:srgbClr val="281729"/>
              </a:solidFill>
              <a:ea typeface="Verdana" pitchFamily="34" charset="0"/>
              <a:cs typeface="Verdana" pitchFamily="34" charset="0"/>
            </a:endParaRPr>
          </a:p>
          <a:p>
            <a:pPr marL="688975" indent="-255588" eaLnBrk="1" hangingPunct="1">
              <a:buSzPct val="100000"/>
              <a:buFont typeface="Arial" pitchFamily="34" charset="0"/>
              <a:buChar char="•"/>
            </a:pPr>
            <a:endParaRPr lang="fr-CA" sz="2800" dirty="0">
              <a:solidFill>
                <a:srgbClr val="281729"/>
              </a:solidFill>
              <a:ea typeface="Verdana" pitchFamily="34" charset="0"/>
              <a:cs typeface="Verdana" pitchFamily="34" charset="0"/>
            </a:endParaRPr>
          </a:p>
          <a:p>
            <a:pPr marL="688975" indent="-255588" eaLnBrk="1" hangingPunct="1">
              <a:buSzPct val="100000"/>
              <a:buFont typeface="Arial" pitchFamily="34" charset="0"/>
              <a:buChar char="•"/>
            </a:pPr>
            <a:r>
              <a:rPr lang="fr-CA" sz="2800" dirty="0" err="1" smtClean="0">
                <a:solidFill>
                  <a:srgbClr val="281729"/>
                </a:solidFill>
                <a:ea typeface="Verdana" pitchFamily="34" charset="0"/>
                <a:cs typeface="Verdana" pitchFamily="34" charset="0"/>
              </a:rPr>
              <a:t>Policies</a:t>
            </a:r>
            <a:r>
              <a:rPr lang="fr-CA" sz="2800" dirty="0" smtClean="0">
                <a:solidFill>
                  <a:srgbClr val="281729"/>
                </a:solidFill>
                <a:ea typeface="Verdana" pitchFamily="34" charset="0"/>
                <a:cs typeface="Verdana" pitchFamily="34" charset="0"/>
              </a:rPr>
              <a:t> for sharing control of </a:t>
            </a:r>
            <a:r>
              <a:rPr lang="fr-CA" sz="2800" dirty="0" err="1" smtClean="0">
                <a:solidFill>
                  <a:srgbClr val="281729"/>
                </a:solidFill>
                <a:ea typeface="Verdana" pitchFamily="34" charset="0"/>
                <a:cs typeface="Verdana" pitchFamily="34" charset="0"/>
              </a:rPr>
              <a:t>research</a:t>
            </a:r>
            <a:r>
              <a:rPr lang="fr-CA" sz="2800" dirty="0" smtClean="0">
                <a:solidFill>
                  <a:srgbClr val="281729"/>
                </a:solidFill>
                <a:ea typeface="Verdana" pitchFamily="34" charset="0"/>
                <a:cs typeface="Verdana" pitchFamily="34" charset="0"/>
              </a:rPr>
              <a:t> and publication</a:t>
            </a:r>
          </a:p>
        </p:txBody>
      </p:sp>
      <p:sp>
        <p:nvSpPr>
          <p:cNvPr id="17410" name="Titre 1"/>
          <p:cNvSpPr>
            <a:spLocks noGrp="1"/>
          </p:cNvSpPr>
          <p:nvPr>
            <p:ph type="title"/>
          </p:nvPr>
        </p:nvSpPr>
        <p:spPr/>
        <p:txBody>
          <a:bodyPr>
            <a:normAutofit fontScale="90000"/>
          </a:bodyPr>
          <a:lstStyle/>
          <a:p>
            <a:r>
              <a:rPr lang="fr-CA" sz="3200" b="0" dirty="0" smtClean="0">
                <a:solidFill>
                  <a:schemeClr val="accent1">
                    <a:lumMod val="50000"/>
                  </a:schemeClr>
                </a:solidFill>
                <a:effectLst/>
                <a:latin typeface="Verdana" pitchFamily="34" charset="0"/>
              </a:rPr>
              <a:t/>
            </a:r>
            <a:br>
              <a:rPr lang="fr-CA" sz="3200" b="0" dirty="0" smtClean="0">
                <a:solidFill>
                  <a:schemeClr val="accent1">
                    <a:lumMod val="50000"/>
                  </a:schemeClr>
                </a:solidFill>
                <a:effectLst/>
                <a:latin typeface="Verdana" pitchFamily="34" charset="0"/>
              </a:rPr>
            </a:br>
            <a:r>
              <a:rPr lang="fr-CA" sz="3200" dirty="0">
                <a:latin typeface="Verdana" pitchFamily="34" charset="0"/>
              </a:rPr>
              <a:t/>
            </a:r>
            <a:br>
              <a:rPr lang="fr-CA" sz="3200" dirty="0">
                <a:latin typeface="Verdana" pitchFamily="34" charset="0"/>
              </a:rPr>
            </a:br>
            <a:r>
              <a:rPr lang="fr-CA" sz="3200" dirty="0" smtClean="0">
                <a:latin typeface="Verdana" pitchFamily="34" charset="0"/>
              </a:rPr>
              <a:t/>
            </a:r>
            <a:br>
              <a:rPr lang="fr-CA" sz="3200" dirty="0" smtClean="0">
                <a:latin typeface="Verdana" pitchFamily="34" charset="0"/>
              </a:rPr>
            </a:br>
            <a:r>
              <a:rPr lang="fr-CA" sz="3200" dirty="0">
                <a:latin typeface="Verdana" pitchFamily="34" charset="0"/>
              </a:rPr>
              <a:t/>
            </a:r>
            <a:br>
              <a:rPr lang="fr-CA" sz="3200" dirty="0">
                <a:latin typeface="Verdana" pitchFamily="34" charset="0"/>
              </a:rPr>
            </a:br>
            <a:r>
              <a:rPr lang="fr-CA" sz="3200" dirty="0" err="1">
                <a:solidFill>
                  <a:schemeClr val="tx1"/>
                </a:solidFill>
                <a:latin typeface="Verdana" pitchFamily="34" charset="0"/>
              </a:rPr>
              <a:t>Need</a:t>
            </a:r>
            <a:r>
              <a:rPr lang="fr-CA" sz="3200" dirty="0">
                <a:solidFill>
                  <a:schemeClr val="tx1"/>
                </a:solidFill>
                <a:latin typeface="Verdana" pitchFamily="34" charset="0"/>
              </a:rPr>
              <a:t> for </a:t>
            </a:r>
            <a:r>
              <a:rPr lang="fr-CA" sz="3200" dirty="0" err="1">
                <a:solidFill>
                  <a:schemeClr val="tx1"/>
                </a:solidFill>
                <a:latin typeface="Verdana" pitchFamily="34" charset="0"/>
              </a:rPr>
              <a:t>University’s</a:t>
            </a:r>
            <a:r>
              <a:rPr lang="fr-CA" sz="3200" dirty="0">
                <a:solidFill>
                  <a:schemeClr val="tx1"/>
                </a:solidFill>
                <a:latin typeface="Verdana" pitchFamily="34" charset="0"/>
              </a:rPr>
              <a:t> </a:t>
            </a:r>
            <a:r>
              <a:rPr lang="fr-CA" sz="3200" dirty="0" err="1">
                <a:solidFill>
                  <a:schemeClr val="tx1"/>
                </a:solidFill>
                <a:latin typeface="Verdana" pitchFamily="34" charset="0"/>
              </a:rPr>
              <a:t>D</a:t>
            </a:r>
            <a:r>
              <a:rPr lang="fr-CA" sz="3200" dirty="0" err="1" smtClean="0">
                <a:solidFill>
                  <a:schemeClr val="tx1"/>
                </a:solidFill>
                <a:latin typeface="Verdana" pitchFamily="34" charset="0"/>
              </a:rPr>
              <a:t>evelopment</a:t>
            </a:r>
            <a:r>
              <a:rPr lang="fr-CA" sz="3200" dirty="0">
                <a:solidFill>
                  <a:schemeClr val="tx1"/>
                </a:solidFill>
                <a:latin typeface="Verdana" pitchFamily="34" charset="0"/>
              </a:rPr>
              <a:t/>
            </a:r>
            <a:br>
              <a:rPr lang="fr-CA" sz="3200" dirty="0">
                <a:solidFill>
                  <a:schemeClr val="tx1"/>
                </a:solidFill>
                <a:latin typeface="Verdana" pitchFamily="34" charset="0"/>
              </a:rPr>
            </a:br>
            <a:r>
              <a:rPr lang="fr-CA" sz="3200" dirty="0">
                <a:solidFill>
                  <a:schemeClr val="tx1"/>
                </a:solidFill>
                <a:latin typeface="Verdana" pitchFamily="34" charset="0"/>
              </a:rPr>
              <a:t> and </a:t>
            </a:r>
            <a:r>
              <a:rPr lang="fr-CA" sz="3200" dirty="0" err="1" smtClean="0">
                <a:solidFill>
                  <a:schemeClr val="tx1"/>
                </a:solidFill>
                <a:latin typeface="Verdana" pitchFamily="34" charset="0"/>
              </a:rPr>
              <a:t>Advocacy</a:t>
            </a:r>
            <a:r>
              <a:rPr lang="fr-CA" sz="3200" dirty="0" smtClean="0">
                <a:latin typeface="Verdana" pitchFamily="34" charset="0"/>
              </a:rPr>
              <a:t/>
            </a:r>
            <a:br>
              <a:rPr lang="fr-CA" sz="3200" dirty="0" smtClean="0">
                <a:latin typeface="Verdana" pitchFamily="34" charset="0"/>
              </a:rPr>
            </a:br>
            <a:r>
              <a:rPr lang="fr-CA" sz="3200" dirty="0">
                <a:latin typeface="Verdana" pitchFamily="34" charset="0"/>
              </a:rPr>
              <a:t/>
            </a:r>
            <a:br>
              <a:rPr lang="fr-CA" sz="3200" dirty="0">
                <a:latin typeface="Verdana" pitchFamily="34" charset="0"/>
              </a:rPr>
            </a:br>
            <a:r>
              <a:rPr lang="fr-CA" sz="3200" dirty="0" smtClean="0">
                <a:latin typeface="Verdana" pitchFamily="34" charset="0"/>
              </a:rPr>
              <a:t/>
            </a:r>
            <a:br>
              <a:rPr lang="fr-CA" sz="3200" dirty="0" smtClean="0">
                <a:latin typeface="Verdana" pitchFamily="34" charset="0"/>
              </a:rPr>
            </a:br>
            <a:r>
              <a:rPr lang="fr-CA" sz="3200" dirty="0">
                <a:latin typeface="Verdana" pitchFamily="34" charset="0"/>
              </a:rPr>
              <a:t/>
            </a:r>
            <a:br>
              <a:rPr lang="fr-CA" sz="3200" dirty="0">
                <a:latin typeface="Verdana" pitchFamily="34" charset="0"/>
              </a:rPr>
            </a:br>
            <a:endParaRPr lang="fr-CA" sz="3600" b="0" dirty="0" smtClean="0">
              <a:solidFill>
                <a:schemeClr val="tx1"/>
              </a:solidFill>
              <a:effectLst/>
              <a:latin typeface="Verdana" pitchFamily="34" charset="0"/>
            </a:endParaRPr>
          </a:p>
        </p:txBody>
      </p:sp>
      <p:sp>
        <p:nvSpPr>
          <p:cNvPr id="17412" name="Line 4"/>
          <p:cNvSpPr>
            <a:spLocks noChangeShapeType="1"/>
          </p:cNvSpPr>
          <p:nvPr/>
        </p:nvSpPr>
        <p:spPr bwMode="auto">
          <a:xfrm>
            <a:off x="457200" y="1524000"/>
            <a:ext cx="8077200" cy="0"/>
          </a:xfrm>
          <a:prstGeom prst="line">
            <a:avLst/>
          </a:prstGeom>
          <a:noFill/>
          <a:ln w="19050">
            <a:solidFill>
              <a:srgbClr val="003366"/>
            </a:solidFill>
            <a:round/>
            <a:headEnd/>
            <a:tailEnd/>
          </a:ln>
        </p:spPr>
        <p:txBody>
          <a:bodyPr/>
          <a:lstStyle/>
          <a:p>
            <a:endParaRPr lang="en-US"/>
          </a:p>
        </p:txBody>
      </p:sp>
    </p:spTree>
    <p:extLst>
      <p:ext uri="{BB962C8B-B14F-4D97-AF65-F5344CB8AC3E}">
        <p14:creationId xmlns:p14="http://schemas.microsoft.com/office/powerpoint/2010/main" val="26221483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Espace réservé du contenu 2"/>
          <p:cNvSpPr>
            <a:spLocks noGrp="1"/>
          </p:cNvSpPr>
          <p:nvPr>
            <p:ph idx="1"/>
          </p:nvPr>
        </p:nvSpPr>
        <p:spPr/>
        <p:txBody>
          <a:bodyPr>
            <a:normAutofit/>
          </a:bodyPr>
          <a:lstStyle/>
          <a:p>
            <a:pPr marL="688975" indent="-255588" eaLnBrk="1" hangingPunct="1">
              <a:buSzPct val="100000"/>
              <a:buFont typeface="Arial" pitchFamily="34" charset="0"/>
              <a:buChar char="•"/>
            </a:pPr>
            <a:r>
              <a:rPr lang="fr-CA" sz="3200" dirty="0" smtClean="0">
                <a:solidFill>
                  <a:srgbClr val="281729"/>
                </a:solidFill>
                <a:latin typeface="+mn-lt"/>
                <a:ea typeface="Verdana" pitchFamily="34" charset="0"/>
                <a:cs typeface="Verdana" pitchFamily="34" charset="0"/>
              </a:rPr>
              <a:t>To </a:t>
            </a:r>
            <a:r>
              <a:rPr lang="fr-CA" sz="3200" dirty="0" err="1" smtClean="0">
                <a:solidFill>
                  <a:srgbClr val="281729"/>
                </a:solidFill>
                <a:latin typeface="+mn-lt"/>
                <a:ea typeface="Verdana" pitchFamily="34" charset="0"/>
                <a:cs typeface="Verdana" pitchFamily="34" charset="0"/>
              </a:rPr>
              <a:t>address</a:t>
            </a:r>
            <a:r>
              <a:rPr lang="fr-CA" sz="3200" dirty="0" smtClean="0">
                <a:solidFill>
                  <a:srgbClr val="281729"/>
                </a:solidFill>
                <a:latin typeface="+mn-lt"/>
                <a:ea typeface="Verdana" pitchFamily="34" charset="0"/>
                <a:cs typeface="Verdana" pitchFamily="34" charset="0"/>
              </a:rPr>
              <a:t> </a:t>
            </a:r>
            <a:r>
              <a:rPr lang="fr-CA" sz="3200" dirty="0" err="1" smtClean="0">
                <a:solidFill>
                  <a:srgbClr val="281729"/>
                </a:solidFill>
                <a:latin typeface="+mn-lt"/>
                <a:ea typeface="Verdana" pitchFamily="34" charset="0"/>
                <a:cs typeface="Verdana" pitchFamily="34" charset="0"/>
              </a:rPr>
              <a:t>current</a:t>
            </a:r>
            <a:r>
              <a:rPr lang="fr-CA" sz="3200" dirty="0" smtClean="0">
                <a:solidFill>
                  <a:srgbClr val="281729"/>
                </a:solidFill>
                <a:latin typeface="+mn-lt"/>
                <a:ea typeface="Verdana" pitchFamily="34" charset="0"/>
                <a:cs typeface="Verdana" pitchFamily="34" charset="0"/>
              </a:rPr>
              <a:t> and </a:t>
            </a:r>
            <a:r>
              <a:rPr lang="fr-CA" sz="3200" dirty="0" err="1" smtClean="0">
                <a:solidFill>
                  <a:srgbClr val="281729"/>
                </a:solidFill>
                <a:latin typeface="+mn-lt"/>
                <a:ea typeface="Verdana" pitchFamily="34" charset="0"/>
                <a:cs typeface="Verdana" pitchFamily="34" charset="0"/>
              </a:rPr>
              <a:t>past</a:t>
            </a:r>
            <a:r>
              <a:rPr lang="fr-CA" sz="3200" dirty="0" smtClean="0">
                <a:solidFill>
                  <a:srgbClr val="281729"/>
                </a:solidFill>
                <a:latin typeface="+mn-lt"/>
                <a:ea typeface="Verdana" pitchFamily="34" charset="0"/>
                <a:cs typeface="Verdana" pitchFamily="34" charset="0"/>
              </a:rPr>
              <a:t> </a:t>
            </a:r>
            <a:r>
              <a:rPr lang="fr-CA" sz="3200" dirty="0" err="1" smtClean="0">
                <a:solidFill>
                  <a:srgbClr val="281729"/>
                </a:solidFill>
                <a:latin typeface="+mn-lt"/>
                <a:ea typeface="Verdana" pitchFamily="34" charset="0"/>
                <a:cs typeface="Verdana" pitchFamily="34" charset="0"/>
              </a:rPr>
              <a:t>concerns</a:t>
            </a:r>
            <a:endParaRPr lang="fr-CA" sz="3200" dirty="0" smtClean="0">
              <a:solidFill>
                <a:srgbClr val="281729"/>
              </a:solidFill>
              <a:latin typeface="+mn-lt"/>
              <a:ea typeface="Verdana" pitchFamily="34" charset="0"/>
              <a:cs typeface="Verdana" pitchFamily="34" charset="0"/>
            </a:endParaRPr>
          </a:p>
          <a:p>
            <a:pPr marL="688975" indent="-255588" eaLnBrk="1" hangingPunct="1">
              <a:buSzPct val="100000"/>
              <a:buFont typeface="Arial" pitchFamily="34" charset="0"/>
              <a:buChar char="•"/>
            </a:pPr>
            <a:endParaRPr lang="fr-CA" sz="3200" dirty="0" smtClean="0">
              <a:solidFill>
                <a:srgbClr val="281729"/>
              </a:solidFill>
              <a:latin typeface="+mn-lt"/>
              <a:ea typeface="Verdana" pitchFamily="34" charset="0"/>
              <a:cs typeface="Verdana" pitchFamily="34" charset="0"/>
            </a:endParaRPr>
          </a:p>
          <a:p>
            <a:pPr marL="688975" indent="-255588" eaLnBrk="1" hangingPunct="1">
              <a:buSzPct val="100000"/>
              <a:buFont typeface="Arial" pitchFamily="34" charset="0"/>
              <a:buChar char="•"/>
            </a:pPr>
            <a:r>
              <a:rPr lang="fr-CA" sz="3200" dirty="0" smtClean="0">
                <a:solidFill>
                  <a:srgbClr val="281729"/>
                </a:solidFill>
                <a:latin typeface="+mn-lt"/>
                <a:ea typeface="Verdana" pitchFamily="34" charset="0"/>
                <a:cs typeface="Verdana" pitchFamily="34" charset="0"/>
              </a:rPr>
              <a:t>For </a:t>
            </a:r>
            <a:r>
              <a:rPr lang="fr-CA" sz="3200" dirty="0" err="1" smtClean="0">
                <a:solidFill>
                  <a:srgbClr val="281729"/>
                </a:solidFill>
                <a:latin typeface="+mn-lt"/>
                <a:ea typeface="Verdana" pitchFamily="34" charset="0"/>
                <a:cs typeface="Verdana" pitchFamily="34" charset="0"/>
              </a:rPr>
              <a:t>appropriate</a:t>
            </a:r>
            <a:r>
              <a:rPr lang="fr-CA" sz="3200" dirty="0" smtClean="0">
                <a:solidFill>
                  <a:srgbClr val="281729"/>
                </a:solidFill>
                <a:latin typeface="+mn-lt"/>
                <a:ea typeface="Verdana" pitchFamily="34" charset="0"/>
                <a:cs typeface="Verdana" pitchFamily="34" charset="0"/>
              </a:rPr>
              <a:t> </a:t>
            </a:r>
            <a:r>
              <a:rPr lang="fr-CA" sz="3200" dirty="0" err="1" smtClean="0">
                <a:solidFill>
                  <a:srgbClr val="281729"/>
                </a:solidFill>
                <a:latin typeface="+mn-lt"/>
                <a:ea typeface="Verdana" pitchFamily="34" charset="0"/>
                <a:cs typeface="Verdana" pitchFamily="34" charset="0"/>
              </a:rPr>
              <a:t>ways</a:t>
            </a:r>
            <a:r>
              <a:rPr lang="fr-CA" sz="3200" dirty="0" smtClean="0">
                <a:solidFill>
                  <a:srgbClr val="281729"/>
                </a:solidFill>
                <a:latin typeface="+mn-lt"/>
                <a:ea typeface="Verdana" pitchFamily="34" charset="0"/>
                <a:cs typeface="Verdana" pitchFamily="34" charset="0"/>
              </a:rPr>
              <a:t> for the UW IRB to </a:t>
            </a:r>
            <a:r>
              <a:rPr lang="fr-CA" sz="3200" dirty="0" err="1" smtClean="0">
                <a:solidFill>
                  <a:srgbClr val="281729"/>
                </a:solidFill>
                <a:latin typeface="+mn-lt"/>
                <a:ea typeface="Verdana" pitchFamily="34" charset="0"/>
                <a:cs typeface="Verdana" pitchFamily="34" charset="0"/>
              </a:rPr>
              <a:t>obtain</a:t>
            </a:r>
            <a:r>
              <a:rPr lang="fr-CA" sz="3200" dirty="0" smtClean="0">
                <a:solidFill>
                  <a:srgbClr val="281729"/>
                </a:solidFill>
                <a:latin typeface="+mn-lt"/>
                <a:ea typeface="Verdana" pitchFamily="34" charset="0"/>
                <a:cs typeface="Verdana" pitchFamily="34" charset="0"/>
              </a:rPr>
              <a:t> consultation</a:t>
            </a:r>
          </a:p>
          <a:p>
            <a:pPr marL="688975" indent="-255588" eaLnBrk="1" hangingPunct="1">
              <a:buSzPct val="100000"/>
              <a:buFont typeface="Arial" pitchFamily="34" charset="0"/>
              <a:buChar char="•"/>
            </a:pPr>
            <a:endParaRPr lang="fr-CA" sz="2400" dirty="0">
              <a:solidFill>
                <a:srgbClr val="281729"/>
              </a:solidFill>
              <a:latin typeface="Verdana" pitchFamily="34" charset="0"/>
              <a:ea typeface="Verdana" pitchFamily="34" charset="0"/>
              <a:cs typeface="Verdana" pitchFamily="34" charset="0"/>
            </a:endParaRPr>
          </a:p>
          <a:p>
            <a:pPr marL="433387" indent="0" eaLnBrk="1" hangingPunct="1">
              <a:buSzPct val="100000"/>
              <a:buNone/>
            </a:pPr>
            <a:endParaRPr lang="fr-CA" sz="2400" dirty="0" smtClean="0">
              <a:solidFill>
                <a:srgbClr val="281729"/>
              </a:solidFill>
              <a:latin typeface="Verdana" pitchFamily="34" charset="0"/>
              <a:ea typeface="Verdana" pitchFamily="34" charset="0"/>
              <a:cs typeface="Verdana" pitchFamily="34" charset="0"/>
            </a:endParaRPr>
          </a:p>
        </p:txBody>
      </p:sp>
      <p:sp>
        <p:nvSpPr>
          <p:cNvPr id="17410" name="Titre 1"/>
          <p:cNvSpPr>
            <a:spLocks noGrp="1"/>
          </p:cNvSpPr>
          <p:nvPr>
            <p:ph type="title"/>
          </p:nvPr>
        </p:nvSpPr>
        <p:spPr/>
        <p:txBody>
          <a:bodyPr>
            <a:normAutofit fontScale="90000"/>
          </a:bodyPr>
          <a:lstStyle/>
          <a:p>
            <a:pPr algn="ctr" eaLnBrk="1" hangingPunct="1"/>
            <a:r>
              <a:rPr lang="fr-CA" sz="3200" b="0" dirty="0" smtClean="0">
                <a:solidFill>
                  <a:schemeClr val="accent1">
                    <a:lumMod val="50000"/>
                  </a:schemeClr>
                </a:solidFill>
                <a:effectLst/>
                <a:latin typeface="Verdana" pitchFamily="34" charset="0"/>
              </a:rPr>
              <a:t/>
            </a:r>
            <a:br>
              <a:rPr lang="fr-CA" sz="3200" b="0" dirty="0" smtClean="0">
                <a:solidFill>
                  <a:schemeClr val="accent1">
                    <a:lumMod val="50000"/>
                  </a:schemeClr>
                </a:solidFill>
                <a:effectLst/>
                <a:latin typeface="Verdana" pitchFamily="34" charset="0"/>
              </a:rPr>
            </a:br>
            <a:r>
              <a:rPr lang="fr-CA" sz="3200" dirty="0">
                <a:latin typeface="Verdana" pitchFamily="34" charset="0"/>
              </a:rPr>
              <a:t/>
            </a:r>
            <a:br>
              <a:rPr lang="fr-CA" sz="3200" dirty="0">
                <a:latin typeface="Verdana" pitchFamily="34" charset="0"/>
              </a:rPr>
            </a:br>
            <a:r>
              <a:rPr lang="fr-CA" sz="3200" dirty="0" smtClean="0">
                <a:latin typeface="Verdana" pitchFamily="34" charset="0"/>
              </a:rPr>
              <a:t/>
            </a:r>
            <a:br>
              <a:rPr lang="fr-CA" sz="3200" dirty="0" smtClean="0">
                <a:latin typeface="Verdana" pitchFamily="34" charset="0"/>
              </a:rPr>
            </a:br>
            <a:r>
              <a:rPr lang="fr-CA" sz="4400" dirty="0">
                <a:latin typeface="Verdana" pitchFamily="34" charset="0"/>
              </a:rPr>
              <a:t/>
            </a:r>
            <a:br>
              <a:rPr lang="fr-CA" sz="4400" dirty="0">
                <a:latin typeface="Verdana" pitchFamily="34" charset="0"/>
              </a:rPr>
            </a:br>
            <a:r>
              <a:rPr lang="fr-CA" sz="4400" dirty="0" err="1" smtClean="0">
                <a:latin typeface="Verdana" pitchFamily="34" charset="0"/>
              </a:rPr>
              <a:t>Clear</a:t>
            </a:r>
            <a:r>
              <a:rPr lang="fr-CA" sz="4400" dirty="0" smtClean="0">
                <a:latin typeface="Verdana" pitchFamily="34" charset="0"/>
              </a:rPr>
              <a:t> </a:t>
            </a:r>
            <a:r>
              <a:rPr lang="fr-CA" sz="4400" dirty="0" err="1" smtClean="0">
                <a:latin typeface="Verdana" pitchFamily="34" charset="0"/>
              </a:rPr>
              <a:t>Pathways</a:t>
            </a:r>
            <a:r>
              <a:rPr lang="fr-CA" sz="3200" dirty="0" smtClean="0">
                <a:latin typeface="Verdana" pitchFamily="34" charset="0"/>
              </a:rPr>
              <a:t/>
            </a:r>
            <a:br>
              <a:rPr lang="fr-CA" sz="3200" dirty="0" smtClean="0">
                <a:latin typeface="Verdana" pitchFamily="34" charset="0"/>
              </a:rPr>
            </a:br>
            <a:r>
              <a:rPr lang="fr-CA" sz="3200" dirty="0">
                <a:latin typeface="Verdana" pitchFamily="34" charset="0"/>
              </a:rPr>
              <a:t/>
            </a:r>
            <a:br>
              <a:rPr lang="fr-CA" sz="3200" dirty="0">
                <a:latin typeface="Verdana" pitchFamily="34" charset="0"/>
              </a:rPr>
            </a:br>
            <a:r>
              <a:rPr lang="fr-CA" sz="3200" dirty="0" smtClean="0">
                <a:latin typeface="Verdana" pitchFamily="34" charset="0"/>
              </a:rPr>
              <a:t/>
            </a:r>
            <a:br>
              <a:rPr lang="fr-CA" sz="3200" dirty="0" smtClean="0">
                <a:latin typeface="Verdana" pitchFamily="34" charset="0"/>
              </a:rPr>
            </a:br>
            <a:r>
              <a:rPr lang="fr-CA" sz="3200" dirty="0">
                <a:latin typeface="Verdana" pitchFamily="34" charset="0"/>
              </a:rPr>
              <a:t/>
            </a:r>
            <a:br>
              <a:rPr lang="fr-CA" sz="3200" dirty="0">
                <a:latin typeface="Verdana" pitchFamily="34" charset="0"/>
              </a:rPr>
            </a:br>
            <a:endParaRPr lang="fr-CA" sz="3600" b="0" dirty="0" smtClean="0">
              <a:solidFill>
                <a:srgbClr val="FF0000"/>
              </a:solidFill>
              <a:effectLst/>
              <a:latin typeface="Verdana" pitchFamily="34" charset="0"/>
            </a:endParaRPr>
          </a:p>
        </p:txBody>
      </p:sp>
      <p:sp>
        <p:nvSpPr>
          <p:cNvPr id="17412" name="Line 4"/>
          <p:cNvSpPr>
            <a:spLocks noChangeShapeType="1"/>
          </p:cNvSpPr>
          <p:nvPr/>
        </p:nvSpPr>
        <p:spPr bwMode="auto">
          <a:xfrm>
            <a:off x="457200" y="1524000"/>
            <a:ext cx="8077200" cy="0"/>
          </a:xfrm>
          <a:prstGeom prst="line">
            <a:avLst/>
          </a:prstGeom>
          <a:noFill/>
          <a:ln w="19050">
            <a:solidFill>
              <a:srgbClr val="003366"/>
            </a:solidFill>
            <a:round/>
            <a:headEnd/>
            <a:tailEnd/>
          </a:ln>
        </p:spPr>
        <p:txBody>
          <a:bodyPr/>
          <a:lstStyle/>
          <a:p>
            <a:endParaRPr lang="en-US"/>
          </a:p>
        </p:txBody>
      </p:sp>
    </p:spTree>
    <p:extLst>
      <p:ext uri="{BB962C8B-B14F-4D97-AF65-F5344CB8AC3E}">
        <p14:creationId xmlns:p14="http://schemas.microsoft.com/office/powerpoint/2010/main" val="2348847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Presenters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William Freeman, </a:t>
            </a:r>
            <a:r>
              <a:rPr lang="en-US" dirty="0"/>
              <a:t>MD, MPH, </a:t>
            </a:r>
            <a:r>
              <a:rPr lang="en-US" dirty="0" smtClean="0"/>
              <a:t>CIP</a:t>
            </a:r>
          </a:p>
          <a:p>
            <a:pPr lvl="1"/>
            <a:r>
              <a:rPr lang="en-US" dirty="0" smtClean="0"/>
              <a:t>Director of Tribal </a:t>
            </a:r>
            <a:r>
              <a:rPr lang="en-US" dirty="0"/>
              <a:t>Community Health </a:t>
            </a:r>
            <a:r>
              <a:rPr lang="en-US" dirty="0" smtClean="0"/>
              <a:t>Programs, NWIC</a:t>
            </a:r>
          </a:p>
          <a:p>
            <a:pPr lvl="1"/>
            <a:r>
              <a:rPr lang="en-US" dirty="0" smtClean="0"/>
              <a:t>Human </a:t>
            </a:r>
            <a:r>
              <a:rPr lang="en-US" dirty="0"/>
              <a:t>Protections </a:t>
            </a:r>
            <a:r>
              <a:rPr lang="en-US" dirty="0" smtClean="0"/>
              <a:t>Administrator, NWIC</a:t>
            </a:r>
          </a:p>
          <a:p>
            <a:r>
              <a:rPr lang="en-US" dirty="0" smtClean="0"/>
              <a:t> Wylie Burke, Chair</a:t>
            </a:r>
          </a:p>
          <a:p>
            <a:pPr lvl="1"/>
            <a:r>
              <a:rPr lang="en-US" dirty="0">
                <a:solidFill>
                  <a:srgbClr val="111111"/>
                </a:solidFill>
              </a:rPr>
              <a:t>Department of Bioethics and Humanities, UW</a:t>
            </a:r>
          </a:p>
          <a:p>
            <a:r>
              <a:rPr lang="en-US" dirty="0" smtClean="0"/>
              <a:t>Karen Moe, </a:t>
            </a:r>
            <a:r>
              <a:rPr lang="en-US" dirty="0" smtClean="0">
                <a:solidFill>
                  <a:srgbClr val="111111"/>
                </a:solidFill>
              </a:rPr>
              <a:t>Director</a:t>
            </a:r>
          </a:p>
          <a:p>
            <a:pPr lvl="1"/>
            <a:r>
              <a:rPr lang="en-US" dirty="0" smtClean="0">
                <a:solidFill>
                  <a:srgbClr val="281729"/>
                </a:solidFill>
                <a:ea typeface="Verdana" pitchFamily="34" charset="0"/>
                <a:cs typeface="Verdana" pitchFamily="34" charset="0"/>
              </a:rPr>
              <a:t>Human </a:t>
            </a:r>
            <a:r>
              <a:rPr lang="en-US" dirty="0">
                <a:solidFill>
                  <a:srgbClr val="281729"/>
                </a:solidFill>
                <a:ea typeface="Verdana" pitchFamily="34" charset="0"/>
                <a:cs typeface="Verdana" pitchFamily="34" charset="0"/>
              </a:rPr>
              <a:t>Subjects </a:t>
            </a:r>
            <a:r>
              <a:rPr lang="en-US" dirty="0" smtClean="0">
                <a:solidFill>
                  <a:srgbClr val="281729"/>
                </a:solidFill>
                <a:ea typeface="Verdana" pitchFamily="34" charset="0"/>
                <a:cs typeface="Verdana" pitchFamily="34" charset="0"/>
              </a:rPr>
              <a:t>Division</a:t>
            </a:r>
            <a:r>
              <a:rPr lang="en-US" dirty="0" smtClean="0">
                <a:solidFill>
                  <a:srgbClr val="111111"/>
                </a:solidFill>
              </a:rPr>
              <a:t>, UW</a:t>
            </a:r>
            <a:endParaRPr lang="en-US" dirty="0">
              <a:solidFill>
                <a:srgbClr val="111111"/>
              </a:solidFill>
            </a:endParaRPr>
          </a:p>
          <a:p>
            <a:r>
              <a:rPr lang="en-US" dirty="0" smtClean="0"/>
              <a:t>Barbara Juarez, Director</a:t>
            </a:r>
          </a:p>
          <a:p>
            <a:pPr lvl="1"/>
            <a:r>
              <a:rPr lang="en-US" dirty="0" smtClean="0"/>
              <a:t>Lummi Tribal Health Center</a:t>
            </a:r>
          </a:p>
          <a:p>
            <a:r>
              <a:rPr lang="en-US" dirty="0" smtClean="0"/>
              <a:t>Jacqueline Left Hand Bull, Administrative Officer</a:t>
            </a:r>
          </a:p>
          <a:p>
            <a:pPr lvl="1"/>
            <a:r>
              <a:rPr lang="en-US" dirty="0" smtClean="0"/>
              <a:t>NPAIHB, FASD Project</a:t>
            </a:r>
          </a:p>
          <a:p>
            <a:r>
              <a:rPr lang="en-US" dirty="0" smtClean="0"/>
              <a:t>Tam Lutz, Project Director/Jr -Investigator</a:t>
            </a:r>
          </a:p>
          <a:p>
            <a:pPr lvl="1"/>
            <a:r>
              <a:rPr lang="en-US" dirty="0" smtClean="0"/>
              <a:t>NPAIHB</a:t>
            </a:r>
            <a:endParaRPr lang="en-US" dirty="0"/>
          </a:p>
        </p:txBody>
      </p:sp>
    </p:spTree>
    <p:extLst>
      <p:ext uri="{BB962C8B-B14F-4D97-AF65-F5344CB8AC3E}">
        <p14:creationId xmlns:p14="http://schemas.microsoft.com/office/powerpoint/2010/main" val="4284260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Healing Canoe</a:t>
            </a:r>
            <a:endParaRPr lang="en-US" dirty="0"/>
          </a:p>
        </p:txBody>
      </p:sp>
      <p:pic>
        <p:nvPicPr>
          <p:cNvPr id="5" name="Picture Placeholder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Text Placeholder 3"/>
          <p:cNvSpPr>
            <a:spLocks noGrp="1"/>
          </p:cNvSpPr>
          <p:nvPr>
            <p:ph type="body" sz="half" idx="2"/>
          </p:nvPr>
        </p:nvSpPr>
        <p:spPr/>
        <p:txBody>
          <a:bodyPr>
            <a:normAutofit/>
          </a:bodyPr>
          <a:lstStyle/>
          <a:p>
            <a:r>
              <a:rPr lang="en-US" dirty="0" smtClean="0"/>
              <a:t>Tribal partners:  Port Gamble S’Klallam and Suquamish</a:t>
            </a:r>
          </a:p>
          <a:p>
            <a:r>
              <a:rPr lang="en-US" dirty="0" smtClean="0"/>
              <a:t>UW researchers:  Dennis Donovan and Lisa Rey Thomas</a:t>
            </a:r>
          </a:p>
          <a:p>
            <a:r>
              <a:rPr lang="en-US" dirty="0" smtClean="0"/>
              <a:t>UW IRB:  Carl </a:t>
            </a:r>
            <a:r>
              <a:rPr lang="en-US" dirty="0" err="1" smtClean="0"/>
              <a:t>Rimmele</a:t>
            </a:r>
            <a:r>
              <a:rPr lang="en-US" dirty="0" smtClean="0"/>
              <a:t> and Deborah Dickstein</a:t>
            </a:r>
            <a:endParaRPr lang="en-US" dirty="0"/>
          </a:p>
        </p:txBody>
      </p:sp>
    </p:spTree>
    <p:extLst>
      <p:ext uri="{BB962C8B-B14F-4D97-AF65-F5344CB8AC3E}">
        <p14:creationId xmlns:p14="http://schemas.microsoft.com/office/powerpoint/2010/main" val="2645038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Implications for Future Conversations</a:t>
            </a:r>
          </a:p>
          <a:p>
            <a:pPr lvl="1"/>
            <a:r>
              <a:rPr lang="en-US" sz="3200" dirty="0" smtClean="0"/>
              <a:t>Current Area Protections for Research in Tribal Communities</a:t>
            </a:r>
          </a:p>
          <a:p>
            <a:pPr lvl="1"/>
            <a:r>
              <a:rPr lang="en-US" sz="3200" dirty="0" smtClean="0"/>
              <a:t>Considerations for Protecting the Community and its Individuals</a:t>
            </a:r>
          </a:p>
          <a:p>
            <a:pPr lvl="1"/>
            <a:r>
              <a:rPr lang="en-US" sz="3200" dirty="0"/>
              <a:t>Building Trust with Tribal Communities </a:t>
            </a:r>
            <a:r>
              <a:rPr lang="en-US" sz="3200" dirty="0" smtClean="0"/>
              <a:t>– Addressing </a:t>
            </a:r>
            <a:r>
              <a:rPr lang="en-US" sz="3200" dirty="0"/>
              <a:t>Reservations about </a:t>
            </a:r>
            <a:r>
              <a:rPr lang="en-US" sz="3200" dirty="0" smtClean="0"/>
              <a:t>Reservations on </a:t>
            </a:r>
            <a:r>
              <a:rPr lang="en-US" sz="3200" dirty="0"/>
              <a:t>Research</a:t>
            </a:r>
          </a:p>
          <a:p>
            <a:pPr lvl="1"/>
            <a:endParaRPr lang="en-US" dirty="0" smtClean="0"/>
          </a:p>
          <a:p>
            <a:pPr lvl="1"/>
            <a:endParaRPr lang="en-US" dirty="0" smtClean="0"/>
          </a:p>
          <a:p>
            <a:pPr lvl="1"/>
            <a:endParaRPr lang="en-US" dirty="0" smtClean="0"/>
          </a:p>
          <a:p>
            <a:pPr marL="457200" lvl="1" indent="0">
              <a:buNone/>
            </a:pPr>
            <a:endParaRPr lang="en-US" dirty="0"/>
          </a:p>
        </p:txBody>
      </p:sp>
      <p:sp>
        <p:nvSpPr>
          <p:cNvPr id="3" name="Title 2"/>
          <p:cNvSpPr>
            <a:spLocks noGrp="1"/>
          </p:cNvSpPr>
          <p:nvPr>
            <p:ph type="title"/>
          </p:nvPr>
        </p:nvSpPr>
        <p:spPr/>
        <p:txBody>
          <a:bodyPr/>
          <a:lstStyle/>
          <a:p>
            <a:r>
              <a:rPr lang="en-US" dirty="0" smtClean="0"/>
              <a:t>Next Steps</a:t>
            </a:r>
            <a:endParaRPr lang="en-US" dirty="0"/>
          </a:p>
        </p:txBody>
      </p:sp>
      <p:sp>
        <p:nvSpPr>
          <p:cNvPr id="4" name="Footer Placeholder 3"/>
          <p:cNvSpPr>
            <a:spLocks noGrp="1"/>
          </p:cNvSpPr>
          <p:nvPr>
            <p:ph type="ftr" sz="quarter" idx="10"/>
          </p:nvPr>
        </p:nvSpPr>
        <p:spPr/>
        <p:txBody>
          <a:bodyPr/>
          <a:lstStyle/>
          <a:p>
            <a:pPr>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a:defRPr/>
            </a:pPr>
            <a:fld id="{C35CE548-EAE7-4713-B585-F9D6BEC15DF2}" type="datetime1">
              <a:rPr lang="en-US" smtClean="0"/>
              <a:pPr>
                <a:defRPr/>
              </a:pPr>
              <a:t>10/11/2012</a:t>
            </a:fld>
            <a:endParaRPr lang="en-US" dirty="0"/>
          </a:p>
        </p:txBody>
      </p:sp>
      <p:sp>
        <p:nvSpPr>
          <p:cNvPr id="6" name="Slide Number Placeholder 5"/>
          <p:cNvSpPr>
            <a:spLocks noGrp="1"/>
          </p:cNvSpPr>
          <p:nvPr>
            <p:ph type="sldNum" sz="quarter" idx="12"/>
          </p:nvPr>
        </p:nvSpPr>
        <p:spPr/>
        <p:txBody>
          <a:bodyPr/>
          <a:lstStyle/>
          <a:p>
            <a:pPr>
              <a:defRPr/>
            </a:pPr>
            <a:fld id="{2B524180-B23A-46A9-83E4-EE41F1DABF62}" type="slidenum">
              <a:rPr lang="en-US" smtClean="0"/>
              <a:pPr>
                <a:defRPr/>
              </a:pPr>
              <a:t>21</a:t>
            </a:fld>
            <a:endParaRPr lang="en-US"/>
          </a:p>
        </p:txBody>
      </p:sp>
    </p:spTree>
    <p:extLst>
      <p:ext uri="{BB962C8B-B14F-4D97-AF65-F5344CB8AC3E}">
        <p14:creationId xmlns:p14="http://schemas.microsoft.com/office/powerpoint/2010/main" val="3733661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447800" y="0"/>
            <a:ext cx="7696200" cy="838200"/>
          </a:xfrm>
        </p:spPr>
        <p:txBody>
          <a:bodyPr/>
          <a:lstStyle/>
          <a:p>
            <a:r>
              <a:rPr lang="en-CA" dirty="0"/>
              <a:t>Research Oversight by IHS</a:t>
            </a:r>
          </a:p>
        </p:txBody>
      </p:sp>
      <p:sp>
        <p:nvSpPr>
          <p:cNvPr id="5123" name="Rectangle 3"/>
          <p:cNvSpPr>
            <a:spLocks noGrp="1" noChangeArrowheads="1"/>
          </p:cNvSpPr>
          <p:nvPr>
            <p:ph type="body" idx="1"/>
          </p:nvPr>
        </p:nvSpPr>
        <p:spPr>
          <a:xfrm>
            <a:off x="304800" y="1600200"/>
            <a:ext cx="8610600" cy="4953000"/>
          </a:xfrm>
        </p:spPr>
        <p:txBody>
          <a:bodyPr/>
          <a:lstStyle/>
          <a:p>
            <a:pPr marL="457200" lvl="1" indent="0">
              <a:buNone/>
            </a:pPr>
            <a:r>
              <a:rPr lang="en-CA" sz="2400" dirty="0" smtClean="0"/>
              <a:t>William </a:t>
            </a:r>
            <a:r>
              <a:rPr lang="en-CA" sz="2400" dirty="0"/>
              <a:t>L. </a:t>
            </a:r>
            <a:r>
              <a:rPr lang="en-CA" sz="2400" dirty="0" smtClean="0"/>
              <a:t>Freeman		Wylie Burke</a:t>
            </a:r>
            <a:endParaRPr lang="en-CA" sz="2400" dirty="0"/>
          </a:p>
          <a:p>
            <a:pPr marL="457200" lvl="1" indent="0">
              <a:buNone/>
            </a:pPr>
            <a:r>
              <a:rPr lang="en-CA" sz="2400" dirty="0" smtClean="0"/>
              <a:t>360-392-4224			</a:t>
            </a:r>
            <a:r>
              <a:rPr lang="en-US" sz="2400" dirty="0" smtClean="0">
                <a:hlinkClick r:id="rId3"/>
              </a:rPr>
              <a:t>wburke@u.washington.edu</a:t>
            </a:r>
            <a:endParaRPr lang="en-US" sz="2400" dirty="0" smtClean="0"/>
          </a:p>
          <a:p>
            <a:pPr marL="457200" lvl="1" indent="0">
              <a:buNone/>
            </a:pPr>
            <a:r>
              <a:rPr lang="en-CA" sz="2400" dirty="0" smtClean="0">
                <a:hlinkClick r:id="rId4"/>
              </a:rPr>
              <a:t>wfreeman@nwic.edu</a:t>
            </a:r>
            <a:endParaRPr lang="en-CA" sz="2400" dirty="0" smtClean="0"/>
          </a:p>
          <a:p>
            <a:pPr lvl="1"/>
            <a:endParaRPr lang="en-CA" sz="2400" dirty="0" smtClean="0"/>
          </a:p>
          <a:p>
            <a:pPr marL="457200" lvl="1" indent="0">
              <a:buNone/>
            </a:pPr>
            <a:r>
              <a:rPr lang="en-CA" sz="2400" dirty="0" smtClean="0"/>
              <a:t>Barbara Juarez			Karen Moe</a:t>
            </a:r>
          </a:p>
          <a:p>
            <a:pPr marL="457200" lvl="1" indent="0">
              <a:buNone/>
            </a:pPr>
            <a:r>
              <a:rPr lang="en-CA" sz="2400" dirty="0" smtClean="0"/>
              <a:t>360-384-0464			</a:t>
            </a:r>
            <a:r>
              <a:rPr lang="en-US" sz="2400" dirty="0" smtClean="0">
                <a:hlinkClick r:id="rId5"/>
              </a:rPr>
              <a:t>kemoe@u.washington.edu</a:t>
            </a:r>
            <a:endParaRPr lang="en-US" sz="2400" dirty="0" smtClean="0"/>
          </a:p>
          <a:p>
            <a:pPr marL="457200" lvl="1" indent="0">
              <a:buNone/>
            </a:pPr>
            <a:endParaRPr lang="en-CA" sz="2400" dirty="0" smtClean="0"/>
          </a:p>
          <a:p>
            <a:pPr marL="457200" lvl="1" indent="0">
              <a:buNone/>
            </a:pPr>
            <a:r>
              <a:rPr lang="en-CA" sz="2400" dirty="0" smtClean="0"/>
              <a:t>Tam Lutz</a:t>
            </a:r>
          </a:p>
          <a:p>
            <a:pPr marL="457200" lvl="1" indent="0">
              <a:buNone/>
            </a:pPr>
            <a:r>
              <a:rPr lang="en-CA" sz="2400" dirty="0" smtClean="0"/>
              <a:t>503-416-3271</a:t>
            </a:r>
          </a:p>
          <a:p>
            <a:pPr marL="457200" lvl="1" indent="0">
              <a:buNone/>
            </a:pPr>
            <a:r>
              <a:rPr lang="en-CA" sz="2400" dirty="0" smtClean="0">
                <a:hlinkClick r:id="rId6"/>
              </a:rPr>
              <a:t>tlutz@npaihb.org</a:t>
            </a:r>
            <a:endParaRPr lang="en-CA" sz="2400" dirty="0" smtClean="0"/>
          </a:p>
          <a:p>
            <a:pPr lvl="1"/>
            <a:endParaRPr lang="en-CA" dirty="0" smtClean="0"/>
          </a:p>
        </p:txBody>
      </p:sp>
    </p:spTree>
    <p:extLst>
      <p:ext uri="{BB962C8B-B14F-4D97-AF65-F5344CB8AC3E}">
        <p14:creationId xmlns:p14="http://schemas.microsoft.com/office/powerpoint/2010/main" val="3655541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715962"/>
          </a:xfrm>
        </p:spPr>
        <p:txBody>
          <a:bodyPr>
            <a:normAutofit/>
          </a:bodyPr>
          <a:lstStyle/>
          <a:p>
            <a:r>
              <a:rPr lang="en-US" dirty="0" smtClean="0"/>
              <a:t>Outline</a:t>
            </a:r>
            <a:endParaRPr lang="en-US" dirty="0"/>
          </a:p>
        </p:txBody>
      </p:sp>
      <p:sp>
        <p:nvSpPr>
          <p:cNvPr id="3" name="Content Placeholder 2"/>
          <p:cNvSpPr>
            <a:spLocks noGrp="1"/>
          </p:cNvSpPr>
          <p:nvPr>
            <p:ph idx="1"/>
          </p:nvPr>
        </p:nvSpPr>
        <p:spPr>
          <a:xfrm>
            <a:off x="457200" y="1600200"/>
            <a:ext cx="8229600" cy="5410200"/>
          </a:xfrm>
        </p:spPr>
        <p:txBody>
          <a:bodyPr>
            <a:normAutofit fontScale="92500" lnSpcReduction="20000"/>
          </a:bodyPr>
          <a:lstStyle/>
          <a:p>
            <a:r>
              <a:rPr lang="en-US" sz="3000" dirty="0" smtClean="0"/>
              <a:t>Context of </a:t>
            </a:r>
            <a:r>
              <a:rPr lang="en-US" sz="3000" dirty="0" smtClean="0"/>
              <a:t>specific </a:t>
            </a:r>
            <a:r>
              <a:rPr lang="en-US" sz="3000" dirty="0" smtClean="0"/>
              <a:t>case </a:t>
            </a:r>
            <a:r>
              <a:rPr lang="en-US" sz="3000" dirty="0"/>
              <a:t>and h</a:t>
            </a:r>
            <a:r>
              <a:rPr lang="en-US" sz="3000" dirty="0" smtClean="0"/>
              <a:t>ow </a:t>
            </a:r>
            <a:r>
              <a:rPr lang="en-US" sz="3000" dirty="0" smtClean="0"/>
              <a:t>it came </a:t>
            </a:r>
            <a:r>
              <a:rPr lang="en-US" sz="3000" dirty="0" smtClean="0"/>
              <a:t>into </a:t>
            </a:r>
            <a:r>
              <a:rPr lang="en-US" sz="3000" dirty="0" smtClean="0"/>
              <a:t>discussion</a:t>
            </a:r>
            <a:endParaRPr lang="en-US" sz="3000" dirty="0" smtClean="0"/>
          </a:p>
          <a:p>
            <a:r>
              <a:rPr lang="en-US" sz="3000" dirty="0" smtClean="0"/>
              <a:t>Historical context of </a:t>
            </a:r>
            <a:r>
              <a:rPr lang="en-US" sz="3000" dirty="0" smtClean="0"/>
              <a:t>human </a:t>
            </a:r>
            <a:r>
              <a:rPr lang="en-US" sz="3000" dirty="0"/>
              <a:t>s</a:t>
            </a:r>
            <a:r>
              <a:rPr lang="en-US" sz="3000" dirty="0" smtClean="0"/>
              <a:t>ubjects </a:t>
            </a:r>
            <a:r>
              <a:rPr lang="en-US" sz="3000" dirty="0" smtClean="0"/>
              <a:t>Protection in Indian Country</a:t>
            </a:r>
          </a:p>
          <a:p>
            <a:r>
              <a:rPr lang="en-US" sz="3000" dirty="0" smtClean="0"/>
              <a:t>The </a:t>
            </a:r>
            <a:r>
              <a:rPr lang="en-US" sz="3000" dirty="0" smtClean="0"/>
              <a:t>case</a:t>
            </a:r>
            <a:endParaRPr lang="en-US" sz="3000" dirty="0" smtClean="0"/>
          </a:p>
          <a:p>
            <a:r>
              <a:rPr lang="en-US" sz="3000" dirty="0" smtClean="0"/>
              <a:t>The </a:t>
            </a:r>
            <a:r>
              <a:rPr lang="en-US" sz="3000" dirty="0"/>
              <a:t>c</a:t>
            </a:r>
            <a:r>
              <a:rPr lang="en-US" sz="3000" dirty="0" smtClean="0"/>
              <a:t>ommunity </a:t>
            </a:r>
            <a:r>
              <a:rPr lang="en-US" sz="3000" dirty="0"/>
              <a:t>r</a:t>
            </a:r>
            <a:r>
              <a:rPr lang="en-US" sz="3000" dirty="0" smtClean="0"/>
              <a:t>esponse</a:t>
            </a:r>
            <a:endParaRPr lang="en-US" sz="3000" dirty="0" smtClean="0"/>
          </a:p>
          <a:p>
            <a:r>
              <a:rPr lang="en-US" sz="3000" dirty="0" smtClean="0"/>
              <a:t>Current UW </a:t>
            </a:r>
            <a:r>
              <a:rPr lang="en-US" sz="3000" dirty="0" smtClean="0"/>
              <a:t>research </a:t>
            </a:r>
            <a:r>
              <a:rPr lang="en-US" sz="3000" dirty="0"/>
              <a:t>p</a:t>
            </a:r>
            <a:r>
              <a:rPr lang="en-US" sz="3000" dirty="0" smtClean="0"/>
              <a:t>rocess </a:t>
            </a:r>
            <a:r>
              <a:rPr lang="en-US" sz="3000" dirty="0" smtClean="0"/>
              <a:t>for </a:t>
            </a:r>
            <a:r>
              <a:rPr lang="en-US" sz="3000" dirty="0" smtClean="0"/>
              <a:t>protecting </a:t>
            </a:r>
            <a:r>
              <a:rPr lang="en-US" sz="3000" dirty="0"/>
              <a:t>h</a:t>
            </a:r>
            <a:r>
              <a:rPr lang="en-US" sz="3000" dirty="0" smtClean="0"/>
              <a:t>uman </a:t>
            </a:r>
            <a:r>
              <a:rPr lang="en-US" sz="3000" dirty="0"/>
              <a:t>s</a:t>
            </a:r>
            <a:r>
              <a:rPr lang="en-US" sz="3000" dirty="0" smtClean="0"/>
              <a:t>ubjects </a:t>
            </a:r>
            <a:r>
              <a:rPr lang="en-US" sz="3000" dirty="0" smtClean="0"/>
              <a:t>and </a:t>
            </a:r>
            <a:r>
              <a:rPr lang="en-US" sz="3000" dirty="0" smtClean="0"/>
              <a:t>communities</a:t>
            </a:r>
            <a:endParaRPr lang="en-US" sz="3000" dirty="0" smtClean="0"/>
          </a:p>
          <a:p>
            <a:r>
              <a:rPr lang="en-US" sz="3000" dirty="0" smtClean="0"/>
              <a:t>Respectful communication on research </a:t>
            </a:r>
            <a:r>
              <a:rPr lang="en-US" sz="3000" dirty="0" smtClean="0"/>
              <a:t>with communities</a:t>
            </a:r>
          </a:p>
          <a:p>
            <a:r>
              <a:rPr lang="en-US" sz="3000" dirty="0" smtClean="0"/>
              <a:t>Benefit of research </a:t>
            </a:r>
            <a:r>
              <a:rPr lang="en-US" sz="3000" dirty="0"/>
              <a:t>p</a:t>
            </a:r>
            <a:r>
              <a:rPr lang="en-US" sz="3000" dirty="0" smtClean="0"/>
              <a:t>artnerships when aligned with community needs</a:t>
            </a:r>
          </a:p>
          <a:p>
            <a:r>
              <a:rPr lang="en-US" sz="3000" dirty="0" smtClean="0"/>
              <a:t>Implications for future discussion</a:t>
            </a:r>
            <a:endParaRPr lang="en-US" sz="3000" dirty="0" smtClean="0"/>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804803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66559" y="434590"/>
            <a:ext cx="7696200" cy="1136650"/>
          </a:xfrm>
        </p:spPr>
        <p:txBody>
          <a:bodyPr>
            <a:normAutofit/>
          </a:bodyPr>
          <a:lstStyle/>
          <a:p>
            <a:pPr eaLnBrk="1" hangingPunct="1"/>
            <a:r>
              <a:rPr lang="en-US" sz="3600" dirty="0" smtClean="0">
                <a:solidFill>
                  <a:srgbClr val="002060"/>
                </a:solidFill>
              </a:rPr>
              <a:t>Historical Background</a:t>
            </a:r>
            <a:endParaRPr lang="en-US" sz="4100" dirty="0" smtClean="0">
              <a:solidFill>
                <a:srgbClr val="002060"/>
              </a:solidFill>
            </a:endParaRPr>
          </a:p>
        </p:txBody>
      </p:sp>
      <p:sp>
        <p:nvSpPr>
          <p:cNvPr id="3075" name="Text Box 6"/>
          <p:cNvSpPr txBox="1">
            <a:spLocks noChangeArrowheads="1"/>
          </p:cNvSpPr>
          <p:nvPr/>
        </p:nvSpPr>
        <p:spPr bwMode="auto">
          <a:xfrm>
            <a:off x="-153539" y="3276600"/>
            <a:ext cx="9152890" cy="1906676"/>
          </a:xfrm>
          <a:prstGeom prst="rect">
            <a:avLst/>
          </a:prstGeom>
          <a:noFill/>
          <a:ln w="12700" cap="sq">
            <a:noFill/>
            <a:miter lim="800000"/>
            <a:headEnd type="none" w="sm" len="sm"/>
            <a:tailEnd type="none" w="sm" len="sm"/>
          </a:ln>
        </p:spPr>
        <p:txBody>
          <a:bodyPr wrap="none">
            <a:spAutoFit/>
          </a:bodyPr>
          <a:lstStyle/>
          <a:p>
            <a:pPr algn="ctr">
              <a:lnSpc>
                <a:spcPct val="90000"/>
              </a:lnSpc>
            </a:pPr>
            <a:endParaRPr lang="en-US" sz="3200" dirty="0" smtClean="0">
              <a:solidFill>
                <a:srgbClr val="111111"/>
              </a:solidFill>
            </a:endParaRPr>
          </a:p>
          <a:p>
            <a:pPr lvl="1"/>
            <a:r>
              <a:rPr lang="en-CA" dirty="0">
                <a:latin typeface="Trebuchet MS" pitchFamily="34" charset="0"/>
              </a:rPr>
              <a:t>William L. Freeman, MD, MPH, CIP</a:t>
            </a:r>
          </a:p>
          <a:p>
            <a:pPr lvl="1"/>
            <a:r>
              <a:rPr lang="en-CA" dirty="0">
                <a:latin typeface="Trebuchet MS" pitchFamily="34" charset="0"/>
              </a:rPr>
              <a:t>Program Director, Northwest Indian College </a:t>
            </a:r>
            <a:r>
              <a:rPr lang="en-CA" dirty="0" smtClean="0">
                <a:latin typeface="Trebuchet MS" pitchFamily="34" charset="0"/>
              </a:rPr>
              <a:t>Center for Health</a:t>
            </a:r>
            <a:endParaRPr lang="en-US" sz="2800" dirty="0" smtClean="0">
              <a:solidFill>
                <a:srgbClr val="FF0000"/>
              </a:solidFill>
              <a:latin typeface="Trebuchet MS" pitchFamily="34" charset="0"/>
              <a:ea typeface="Verdana" pitchFamily="34" charset="0"/>
              <a:cs typeface="Verdana" pitchFamily="34" charset="0"/>
            </a:endParaRPr>
          </a:p>
          <a:p>
            <a:pPr algn="ctr">
              <a:lnSpc>
                <a:spcPct val="90000"/>
              </a:lnSpc>
            </a:pPr>
            <a:endParaRPr lang="en-US" sz="1900" dirty="0">
              <a:solidFill>
                <a:srgbClr val="111111"/>
              </a:solidFill>
              <a:latin typeface="Times New Roman" pitchFamily="18" charset="0"/>
            </a:endParaRPr>
          </a:p>
          <a:p>
            <a:pPr algn="ctr"/>
            <a:endParaRPr lang="en-US" dirty="0"/>
          </a:p>
        </p:txBody>
      </p:sp>
    </p:spTree>
    <p:extLst>
      <p:ext uri="{BB962C8B-B14F-4D97-AF65-F5344CB8AC3E}">
        <p14:creationId xmlns:p14="http://schemas.microsoft.com/office/powerpoint/2010/main" val="1551106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371600" y="0"/>
            <a:ext cx="7543800" cy="1600200"/>
          </a:xfrm>
        </p:spPr>
        <p:txBody>
          <a:bodyPr/>
          <a:lstStyle/>
          <a:p>
            <a:r>
              <a:rPr lang="en-CA" sz="3600" dirty="0" smtClean="0"/>
              <a:t>Historical Perspective:  IHS  Policy</a:t>
            </a:r>
            <a:endParaRPr lang="en-CA" sz="3600" dirty="0"/>
          </a:p>
        </p:txBody>
      </p:sp>
      <p:sp>
        <p:nvSpPr>
          <p:cNvPr id="7171" name="Rectangle 3"/>
          <p:cNvSpPr>
            <a:spLocks noGrp="1" noChangeArrowheads="1"/>
          </p:cNvSpPr>
          <p:nvPr>
            <p:ph type="body" idx="1"/>
          </p:nvPr>
        </p:nvSpPr>
        <p:spPr>
          <a:xfrm>
            <a:off x="457200" y="1600200"/>
            <a:ext cx="8458200" cy="5105400"/>
          </a:xfrm>
        </p:spPr>
        <p:txBody>
          <a:bodyPr/>
          <a:lstStyle/>
          <a:p>
            <a:r>
              <a:rPr lang="en-CA" dirty="0" smtClean="0"/>
              <a:t>Tribal Approval Required</a:t>
            </a:r>
          </a:p>
          <a:p>
            <a:pPr lvl="1"/>
            <a:r>
              <a:rPr lang="en-CA" dirty="0" smtClean="0"/>
              <a:t>1968 </a:t>
            </a:r>
            <a:r>
              <a:rPr lang="en-CA" dirty="0"/>
              <a:t>– IHS Director, Dr. Emory Johnson, issued policy</a:t>
            </a:r>
          </a:p>
          <a:p>
            <a:pPr lvl="1"/>
            <a:r>
              <a:rPr lang="en-CA" dirty="0"/>
              <a:t>BUT, policies do not self-implement:</a:t>
            </a:r>
          </a:p>
          <a:p>
            <a:pPr lvl="2"/>
            <a:r>
              <a:rPr lang="en-CA" dirty="0"/>
              <a:t>Turnover of personnel</a:t>
            </a:r>
          </a:p>
        </p:txBody>
      </p:sp>
    </p:spTree>
    <p:extLst>
      <p:ext uri="{BB962C8B-B14F-4D97-AF65-F5344CB8AC3E}">
        <p14:creationId xmlns:p14="http://schemas.microsoft.com/office/powerpoint/2010/main" val="1389984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95400" y="0"/>
            <a:ext cx="7848600" cy="990600"/>
          </a:xfrm>
        </p:spPr>
        <p:txBody>
          <a:bodyPr/>
          <a:lstStyle/>
          <a:p>
            <a:r>
              <a:rPr lang="en-CA" sz="3600" dirty="0" smtClean="0"/>
              <a:t>Historical Perspective:  Hantavirus </a:t>
            </a:r>
            <a:r>
              <a:rPr lang="en-CA" sz="3600" dirty="0"/>
              <a:t>E</a:t>
            </a:r>
            <a:r>
              <a:rPr lang="en-CA" sz="3600" dirty="0" smtClean="0"/>
              <a:t>pidemic</a:t>
            </a:r>
            <a:r>
              <a:rPr lang="en-CA" sz="3600" dirty="0"/>
              <a:t>, 1993</a:t>
            </a:r>
          </a:p>
        </p:txBody>
      </p:sp>
      <p:sp>
        <p:nvSpPr>
          <p:cNvPr id="8195" name="Rectangle 3"/>
          <p:cNvSpPr>
            <a:spLocks noGrp="1" noChangeArrowheads="1"/>
          </p:cNvSpPr>
          <p:nvPr>
            <p:ph type="body" idx="1"/>
          </p:nvPr>
        </p:nvSpPr>
        <p:spPr>
          <a:xfrm>
            <a:off x="228600" y="1524000"/>
            <a:ext cx="8534400" cy="5181600"/>
          </a:xfrm>
        </p:spPr>
        <p:txBody>
          <a:bodyPr/>
          <a:lstStyle/>
          <a:p>
            <a:r>
              <a:rPr lang="en-CA" sz="3000" dirty="0"/>
              <a:t>Navajo Nation asked CDC to not include Navajo place names in scientific reports</a:t>
            </a:r>
          </a:p>
          <a:p>
            <a:r>
              <a:rPr lang="en-CA" sz="3000" dirty="0"/>
              <a:t>First report had Navajo place names</a:t>
            </a:r>
          </a:p>
          <a:p>
            <a:r>
              <a:rPr lang="en-CA" sz="3000" dirty="0"/>
              <a:t>IHS Research Director told CDC to delete Navajo place names in its upcoming second article</a:t>
            </a:r>
          </a:p>
          <a:p>
            <a:r>
              <a:rPr lang="en-CA" sz="3000" dirty="0"/>
              <a:t>Yet CDC did not delete Navajo place names</a:t>
            </a:r>
          </a:p>
          <a:p>
            <a:r>
              <a:rPr lang="en-CA" sz="3000" dirty="0"/>
              <a:t>The IHS Research Director had failed Navajo </a:t>
            </a:r>
            <a:r>
              <a:rPr lang="en-CA" sz="3000" dirty="0" smtClean="0"/>
              <a:t>Nation</a:t>
            </a:r>
            <a:endParaRPr lang="en-CA" sz="3000" dirty="0"/>
          </a:p>
        </p:txBody>
      </p:sp>
    </p:spTree>
    <p:extLst>
      <p:ext uri="{BB962C8B-B14F-4D97-AF65-F5344CB8AC3E}">
        <p14:creationId xmlns:p14="http://schemas.microsoft.com/office/powerpoint/2010/main" val="2481507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365422" y="0"/>
            <a:ext cx="7772400" cy="1143000"/>
          </a:xfrm>
        </p:spPr>
        <p:txBody>
          <a:bodyPr/>
          <a:lstStyle/>
          <a:p>
            <a:r>
              <a:rPr lang="en-CA" sz="3600" dirty="0" smtClean="0"/>
              <a:t>Consequences</a:t>
            </a:r>
            <a:br>
              <a:rPr lang="en-CA" sz="3600" dirty="0" smtClean="0"/>
            </a:br>
            <a:r>
              <a:rPr lang="en-CA" sz="3600" dirty="0" smtClean="0"/>
              <a:t>of </a:t>
            </a:r>
            <a:r>
              <a:rPr lang="en-CA" sz="3600" dirty="0"/>
              <a:t>that </a:t>
            </a:r>
            <a:r>
              <a:rPr lang="en-CA" sz="3600" dirty="0" smtClean="0"/>
              <a:t>Historical Failure</a:t>
            </a:r>
            <a:endParaRPr lang="en-CA" sz="3600" dirty="0"/>
          </a:p>
        </p:txBody>
      </p:sp>
      <p:sp>
        <p:nvSpPr>
          <p:cNvPr id="9219" name="Rectangle 3"/>
          <p:cNvSpPr>
            <a:spLocks noGrp="1" noChangeArrowheads="1"/>
          </p:cNvSpPr>
          <p:nvPr>
            <p:ph type="body" idx="1"/>
          </p:nvPr>
        </p:nvSpPr>
        <p:spPr>
          <a:xfrm>
            <a:off x="304800" y="1676400"/>
            <a:ext cx="8382000" cy="4495800"/>
          </a:xfrm>
        </p:spPr>
        <p:txBody>
          <a:bodyPr/>
          <a:lstStyle/>
          <a:p>
            <a:r>
              <a:rPr lang="en-CA" dirty="0"/>
              <a:t>IHS Research Director thereafter </a:t>
            </a:r>
            <a:r>
              <a:rPr lang="en-CA" b="1" dirty="0"/>
              <a:t>always</a:t>
            </a:r>
            <a:r>
              <a:rPr lang="en-CA" dirty="0"/>
              <a:t> told Tribes that IHS could protect adequately them from  harmful research, &amp; recommended that they  establish their own Institutional Review Boards [IRBs]</a:t>
            </a:r>
          </a:p>
          <a:p>
            <a:r>
              <a:rPr lang="en-CA" dirty="0"/>
              <a:t>Most Area IHS IRBs are now run by the Tribe’s Area Health Board</a:t>
            </a:r>
          </a:p>
        </p:txBody>
      </p:sp>
    </p:spTree>
    <p:extLst>
      <p:ext uri="{BB962C8B-B14F-4D97-AF65-F5344CB8AC3E}">
        <p14:creationId xmlns:p14="http://schemas.microsoft.com/office/powerpoint/2010/main" val="42645955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447800" y="0"/>
            <a:ext cx="7696200" cy="1143000"/>
          </a:xfrm>
        </p:spPr>
        <p:txBody>
          <a:bodyPr/>
          <a:lstStyle/>
          <a:p>
            <a:r>
              <a:rPr lang="en-CA" sz="3600" dirty="0" smtClean="0"/>
              <a:t>Case of Tribe </a:t>
            </a:r>
            <a:r>
              <a:rPr lang="en-CA" sz="3600" dirty="0"/>
              <a:t>protecting </a:t>
            </a:r>
            <a:r>
              <a:rPr lang="en-CA" sz="3600" dirty="0" smtClean="0"/>
              <a:t>Themselves</a:t>
            </a:r>
            <a:endParaRPr lang="en-CA" sz="3600" dirty="0"/>
          </a:p>
        </p:txBody>
      </p:sp>
      <p:sp>
        <p:nvSpPr>
          <p:cNvPr id="10243" name="Rectangle 3"/>
          <p:cNvSpPr>
            <a:spLocks noGrp="1" noChangeArrowheads="1"/>
          </p:cNvSpPr>
          <p:nvPr>
            <p:ph type="body" idx="1"/>
          </p:nvPr>
        </p:nvSpPr>
        <p:spPr>
          <a:xfrm>
            <a:off x="304800" y="1676400"/>
            <a:ext cx="7924800" cy="4495800"/>
          </a:xfrm>
        </p:spPr>
        <p:txBody>
          <a:bodyPr/>
          <a:lstStyle/>
          <a:p>
            <a:r>
              <a:rPr lang="en-CA" dirty="0" smtClean="0"/>
              <a:t>The story </a:t>
            </a:r>
            <a:r>
              <a:rPr lang="en-CA" dirty="0"/>
              <a:t>of one research </a:t>
            </a:r>
            <a:r>
              <a:rPr lang="en-CA" dirty="0" smtClean="0"/>
              <a:t>project</a:t>
            </a:r>
          </a:p>
          <a:p>
            <a:pPr lvl="1"/>
            <a:r>
              <a:rPr lang="en-CA" sz="3600" dirty="0" smtClean="0"/>
              <a:t>Highly </a:t>
            </a:r>
            <a:r>
              <a:rPr lang="en-CA" sz="3600" dirty="0"/>
              <a:t>beneficial to a Tribe</a:t>
            </a:r>
          </a:p>
          <a:p>
            <a:pPr lvl="1"/>
            <a:r>
              <a:rPr lang="en-CA" sz="3600" dirty="0" smtClean="0"/>
              <a:t>Yet </a:t>
            </a:r>
            <a:r>
              <a:rPr lang="en-CA" sz="3600" dirty="0"/>
              <a:t>also was harmful</a:t>
            </a:r>
          </a:p>
          <a:p>
            <a:r>
              <a:rPr lang="en-CA" dirty="0" smtClean="0"/>
              <a:t>What </a:t>
            </a:r>
            <a:r>
              <a:rPr lang="en-CA" dirty="0"/>
              <a:t>the Tribe itself did to protect itself and its people, while still getting the benefit of that research</a:t>
            </a:r>
          </a:p>
        </p:txBody>
      </p:sp>
    </p:spTree>
    <p:extLst>
      <p:ext uri="{BB962C8B-B14F-4D97-AF65-F5344CB8AC3E}">
        <p14:creationId xmlns:p14="http://schemas.microsoft.com/office/powerpoint/2010/main" val="6626202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Effect transition="in" filter="blinds(horizontal)">
                                      <p:cBhvr>
                                        <p:cTn id="7" dur="500"/>
                                        <p:tgtEl>
                                          <p:spTgt spid="1024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243">
                                            <p:txEl>
                                              <p:pRg st="3" end="3"/>
                                            </p:txEl>
                                          </p:spTgt>
                                        </p:tgtEl>
                                        <p:attrNameLst>
                                          <p:attrName>style.visibility</p:attrName>
                                        </p:attrNameLst>
                                      </p:cBhvr>
                                      <p:to>
                                        <p:strVal val="visible"/>
                                      </p:to>
                                    </p:set>
                                    <p:animEffect transition="in" filter="blinds(horizontal)">
                                      <p:cBhvr>
                                        <p:cTn id="12"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66558" y="434590"/>
            <a:ext cx="7967841" cy="1851410"/>
          </a:xfrm>
        </p:spPr>
        <p:txBody>
          <a:bodyPr>
            <a:normAutofit/>
          </a:bodyPr>
          <a:lstStyle/>
          <a:p>
            <a:pPr eaLnBrk="1" hangingPunct="1"/>
            <a:r>
              <a:rPr lang="en-US" sz="3600" dirty="0" smtClean="0">
                <a:solidFill>
                  <a:srgbClr val="002060"/>
                </a:solidFill>
              </a:rPr>
              <a:t>The Case:  FASD Research</a:t>
            </a:r>
            <a:br>
              <a:rPr lang="en-US" sz="3600" dirty="0" smtClean="0">
                <a:solidFill>
                  <a:srgbClr val="002060"/>
                </a:solidFill>
              </a:rPr>
            </a:br>
            <a:r>
              <a:rPr lang="en-US" sz="3600" dirty="0" smtClean="0">
                <a:solidFill>
                  <a:srgbClr val="002060"/>
                </a:solidFill>
              </a:rPr>
              <a:t>at Lummi Nation </a:t>
            </a:r>
            <a:endParaRPr lang="en-US" sz="4100" dirty="0" smtClean="0">
              <a:solidFill>
                <a:srgbClr val="002060"/>
              </a:solidFill>
            </a:endParaRPr>
          </a:p>
        </p:txBody>
      </p:sp>
      <p:sp>
        <p:nvSpPr>
          <p:cNvPr id="3075" name="Text Box 6"/>
          <p:cNvSpPr txBox="1">
            <a:spLocks noChangeArrowheads="1"/>
          </p:cNvSpPr>
          <p:nvPr/>
        </p:nvSpPr>
        <p:spPr bwMode="auto">
          <a:xfrm>
            <a:off x="1942702" y="2532529"/>
            <a:ext cx="5290359" cy="2756139"/>
          </a:xfrm>
          <a:prstGeom prst="rect">
            <a:avLst/>
          </a:prstGeom>
          <a:noFill/>
          <a:ln w="12700" cap="sq">
            <a:noFill/>
            <a:miter lim="800000"/>
            <a:headEnd type="none" w="sm" len="sm"/>
            <a:tailEnd type="none" w="sm" len="sm"/>
          </a:ln>
        </p:spPr>
        <p:txBody>
          <a:bodyPr wrap="none">
            <a:spAutoFit/>
          </a:bodyPr>
          <a:lstStyle/>
          <a:p>
            <a:pPr algn="ctr">
              <a:lnSpc>
                <a:spcPct val="90000"/>
              </a:lnSpc>
            </a:pPr>
            <a:endParaRPr lang="en-US" sz="3200" dirty="0" smtClean="0">
              <a:solidFill>
                <a:srgbClr val="111111"/>
              </a:solidFill>
            </a:endParaRPr>
          </a:p>
          <a:p>
            <a:pPr algn="ctr">
              <a:lnSpc>
                <a:spcPct val="90000"/>
              </a:lnSpc>
            </a:pPr>
            <a:endParaRPr lang="en-US" sz="3200" dirty="0" smtClean="0">
              <a:solidFill>
                <a:srgbClr val="111111"/>
              </a:solidFill>
            </a:endParaRPr>
          </a:p>
          <a:p>
            <a:pPr algn="ctr">
              <a:lnSpc>
                <a:spcPct val="90000"/>
              </a:lnSpc>
            </a:pPr>
            <a:r>
              <a:rPr lang="en-US" sz="3200" dirty="0" smtClean="0">
                <a:solidFill>
                  <a:srgbClr val="111111"/>
                </a:solidFill>
                <a:latin typeface="Trebuchet MS" pitchFamily="34" charset="0"/>
              </a:rPr>
              <a:t>Barbara Juarez</a:t>
            </a:r>
            <a:endParaRPr lang="en-US" sz="3200" dirty="0">
              <a:solidFill>
                <a:srgbClr val="111111"/>
              </a:solidFill>
              <a:latin typeface="Trebuchet MS" pitchFamily="34" charset="0"/>
            </a:endParaRPr>
          </a:p>
          <a:p>
            <a:pPr algn="ctr">
              <a:lnSpc>
                <a:spcPct val="90000"/>
              </a:lnSpc>
            </a:pPr>
            <a:r>
              <a:rPr lang="en-US" sz="2400" dirty="0" smtClean="0">
                <a:solidFill>
                  <a:srgbClr val="111111"/>
                </a:solidFill>
                <a:latin typeface="Trebuchet MS" pitchFamily="34" charset="0"/>
              </a:rPr>
              <a:t>Director, Lummi Tribal Health Center</a:t>
            </a:r>
            <a:endParaRPr lang="en-US" dirty="0" smtClean="0">
              <a:solidFill>
                <a:srgbClr val="281729"/>
              </a:solidFill>
              <a:latin typeface="Trebuchet MS" pitchFamily="34" charset="0"/>
              <a:ea typeface="Verdana" pitchFamily="34" charset="0"/>
              <a:cs typeface="Verdana" pitchFamily="34" charset="0"/>
            </a:endParaRPr>
          </a:p>
          <a:p>
            <a:pPr algn="ctr" eaLnBrk="1" hangingPunct="1">
              <a:buNone/>
            </a:pPr>
            <a:endParaRPr lang="en-US" sz="2400" dirty="0" smtClean="0">
              <a:solidFill>
                <a:srgbClr val="281729"/>
              </a:solidFill>
              <a:ea typeface="Verdana" pitchFamily="34" charset="0"/>
              <a:cs typeface="Verdana" pitchFamily="34" charset="0"/>
            </a:endParaRPr>
          </a:p>
          <a:p>
            <a:pPr algn="ctr">
              <a:lnSpc>
                <a:spcPct val="90000"/>
              </a:lnSpc>
            </a:pPr>
            <a:endParaRPr lang="en-US" sz="1900" dirty="0">
              <a:solidFill>
                <a:srgbClr val="111111"/>
              </a:solidFill>
              <a:latin typeface="Times New Roman" pitchFamily="18" charset="0"/>
            </a:endParaRPr>
          </a:p>
          <a:p>
            <a:pPr algn="ctr"/>
            <a:endParaRPr lang="en-US" dirty="0"/>
          </a:p>
        </p:txBody>
      </p:sp>
    </p:spTree>
    <p:extLst>
      <p:ext uri="{BB962C8B-B14F-4D97-AF65-F5344CB8AC3E}">
        <p14:creationId xmlns:p14="http://schemas.microsoft.com/office/powerpoint/2010/main" val="4162911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AvalancheTemplate">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AvalancheTemplate</Template>
  <TotalTime>171</TotalTime>
  <Words>1663</Words>
  <Application>Microsoft Office PowerPoint</Application>
  <PresentationFormat>On-screen Show (4:3)</PresentationFormat>
  <Paragraphs>211</Paragraphs>
  <Slides>22</Slides>
  <Notes>19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AvalancheTemplate</vt:lpstr>
      <vt:lpstr>Research Lesson Learned</vt:lpstr>
      <vt:lpstr>Presenters</vt:lpstr>
      <vt:lpstr>Outline</vt:lpstr>
      <vt:lpstr>Historical Background</vt:lpstr>
      <vt:lpstr>Historical Perspective:  IHS  Policy</vt:lpstr>
      <vt:lpstr>Historical Perspective:  Hantavirus Epidemic, 1993</vt:lpstr>
      <vt:lpstr>Consequences of that Historical Failure</vt:lpstr>
      <vt:lpstr>Case of Tribe protecting Themselves</vt:lpstr>
      <vt:lpstr>The Case:  FASD Research at Lummi Nation </vt:lpstr>
      <vt:lpstr>The Case: FASD at Lummi </vt:lpstr>
      <vt:lpstr>The Case: FASD at Lummi </vt:lpstr>
      <vt:lpstr>The Case: FASD at Lummi </vt:lpstr>
      <vt:lpstr>Perspectives from  the University of Washington</vt:lpstr>
      <vt:lpstr>University of Washington</vt:lpstr>
      <vt:lpstr> </vt:lpstr>
      <vt:lpstr>PowerPoint Presentation</vt:lpstr>
      <vt:lpstr>Seeking Common Ground</vt:lpstr>
      <vt:lpstr>    Need for University’s Development  and Advocacy    </vt:lpstr>
      <vt:lpstr>    Clear Pathways    </vt:lpstr>
      <vt:lpstr>The Healing Canoe</vt:lpstr>
      <vt:lpstr>Next Steps</vt:lpstr>
      <vt:lpstr>Research Oversight by IHS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Lesson Learned</dc:title>
  <dc:creator>Tam Lutz</dc:creator>
  <cp:lastModifiedBy>Tam Lutz</cp:lastModifiedBy>
  <cp:revision>15</cp:revision>
  <dcterms:created xsi:type="dcterms:W3CDTF">2012-10-11T16:55:54Z</dcterms:created>
  <dcterms:modified xsi:type="dcterms:W3CDTF">2012-10-11T19:47:33Z</dcterms:modified>
</cp:coreProperties>
</file>