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handoutMasterIdLst>
    <p:handoutMasterId r:id="rId15"/>
  </p:handoutMasterIdLst>
  <p:sldIdLst>
    <p:sldId id="256" r:id="rId2"/>
    <p:sldId id="262" r:id="rId3"/>
    <p:sldId id="266" r:id="rId4"/>
    <p:sldId id="259" r:id="rId5"/>
    <p:sldId id="260" r:id="rId6"/>
    <p:sldId id="261" r:id="rId7"/>
    <p:sldId id="267" r:id="rId8"/>
    <p:sldId id="257" r:id="rId9"/>
    <p:sldId id="264" r:id="rId10"/>
    <p:sldId id="258" r:id="rId11"/>
    <p:sldId id="265" r:id="rId12"/>
    <p:sldId id="263" r:id="rId13"/>
  </p:sldIdLst>
  <p:sldSz cx="9144000" cy="6858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0423D9F-B0EF-4C52-A8CC-DE533892F89C}">
          <p14:sldIdLst>
            <p14:sldId id="256"/>
            <p14:sldId id="262"/>
            <p14:sldId id="266"/>
            <p14:sldId id="259"/>
            <p14:sldId id="260"/>
            <p14:sldId id="261"/>
            <p14:sldId id="267"/>
            <p14:sldId id="257"/>
            <p14:sldId id="264"/>
            <p14:sldId id="258"/>
            <p14:sldId id="265"/>
            <p14:sldId id="263"/>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5138"/>
          </a:xfrm>
          <a:prstGeom prst="rect">
            <a:avLst/>
          </a:prstGeom>
        </p:spPr>
        <p:txBody>
          <a:bodyPr vert="horz" lIns="91440" tIns="45720" rIns="91440" bIns="45720" rtlCol="0"/>
          <a:lstStyle>
            <a:lvl1pPr algn="r">
              <a:defRPr sz="1200"/>
            </a:lvl1pPr>
          </a:lstStyle>
          <a:p>
            <a:fld id="{727ABD78-55A1-485D-857F-E6D5C83FAB40}" type="datetimeFigureOut">
              <a:rPr lang="en-US" smtClean="0"/>
              <a:t>10/9/2012</a:t>
            </a:fld>
            <a:endParaRPr lang="en-US"/>
          </a:p>
        </p:txBody>
      </p:sp>
      <p:sp>
        <p:nvSpPr>
          <p:cNvPr id="4" name="Footer Placeholder 3"/>
          <p:cNvSpPr>
            <a:spLocks noGrp="1"/>
          </p:cNvSpPr>
          <p:nvPr>
            <p:ph type="ftr" sz="quarter" idx="2"/>
          </p:nvPr>
        </p:nvSpPr>
        <p:spPr>
          <a:xfrm>
            <a:off x="0" y="8842375"/>
            <a:ext cx="3043238"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5138"/>
          </a:xfrm>
          <a:prstGeom prst="rect">
            <a:avLst/>
          </a:prstGeom>
        </p:spPr>
        <p:txBody>
          <a:bodyPr vert="horz" lIns="91440" tIns="45720" rIns="91440" bIns="45720" rtlCol="0" anchor="b"/>
          <a:lstStyle>
            <a:lvl1pPr algn="r">
              <a:defRPr sz="1200"/>
            </a:lvl1pPr>
          </a:lstStyle>
          <a:p>
            <a:fld id="{4CD12F7E-780A-4A53-8810-E1D94FE915B7}" type="slidenum">
              <a:rPr lang="en-US" smtClean="0"/>
              <a:t>‹#›</a:t>
            </a:fld>
            <a:endParaRPr lang="en-US"/>
          </a:p>
        </p:txBody>
      </p:sp>
    </p:spTree>
    <p:extLst>
      <p:ext uri="{BB962C8B-B14F-4D97-AF65-F5344CB8AC3E}">
        <p14:creationId xmlns:p14="http://schemas.microsoft.com/office/powerpoint/2010/main" val="35251983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dirty="0"/>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D6DA1570-DC95-42F7-8A8B-B2B89C4FEBD4}" type="datetimeFigureOut">
              <a:rPr lang="en-US" smtClean="0"/>
              <a:t>10/9/2012</a:t>
            </a:fld>
            <a:endParaRPr lang="en-US" dirty="0"/>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endParaRPr lang="en-US" dirty="0"/>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273CACB6-631A-4A71-B1C6-A14175F4CF92}" type="slidenum">
              <a:rPr lang="en-US" smtClean="0"/>
              <a:t>‹#›</a:t>
            </a:fld>
            <a:endParaRPr lang="en-US" dirty="0"/>
          </a:p>
        </p:txBody>
      </p:sp>
    </p:spTree>
    <p:extLst>
      <p:ext uri="{BB962C8B-B14F-4D97-AF65-F5344CB8AC3E}">
        <p14:creationId xmlns:p14="http://schemas.microsoft.com/office/powerpoint/2010/main" val="21545199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73CACB6-631A-4A71-B1C6-A14175F4CF92}" type="slidenum">
              <a:rPr lang="en-US" smtClean="0"/>
              <a:t>1</a:t>
            </a:fld>
            <a:endParaRPr lang="en-US" dirty="0"/>
          </a:p>
        </p:txBody>
      </p:sp>
    </p:spTree>
    <p:extLst>
      <p:ext uri="{BB962C8B-B14F-4D97-AF65-F5344CB8AC3E}">
        <p14:creationId xmlns:p14="http://schemas.microsoft.com/office/powerpoint/2010/main" val="35437484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2130425"/>
            <a:ext cx="76200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600200" y="3886200"/>
            <a:ext cx="6553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A5F50B4-1F31-4AE5-AD1D-258D3F5BF676}" type="datetime1">
              <a:rPr lang="en-US" smtClean="0"/>
              <a:t>10/9/2012</a:t>
            </a:fld>
            <a:endParaRPr lang="en-US" dirty="0"/>
          </a:p>
        </p:txBody>
      </p:sp>
      <p:sp>
        <p:nvSpPr>
          <p:cNvPr id="6" name="Slide Number Placeholder 5"/>
          <p:cNvSpPr>
            <a:spLocks noGrp="1"/>
          </p:cNvSpPr>
          <p:nvPr>
            <p:ph type="sldNum" sz="quarter" idx="12"/>
          </p:nvPr>
        </p:nvSpPr>
        <p:spPr/>
        <p:txBody>
          <a:bodyPr/>
          <a:lstStyle/>
          <a:p>
            <a:fld id="{30C6D0F8-8799-4430-9B45-B8350BA490E7}" type="slidenum">
              <a:rPr lang="en-US" smtClean="0"/>
              <a:t>‹#›</a:t>
            </a:fld>
            <a:endParaRPr lang="en-US" dirty="0"/>
          </a:p>
        </p:txBody>
      </p:sp>
      <p:sp>
        <p:nvSpPr>
          <p:cNvPr id="8" name="Footer Placeholder 4"/>
          <p:cNvSpPr>
            <a:spLocks noGrp="1"/>
          </p:cNvSpPr>
          <p:nvPr>
            <p:ph type="ftr" sz="quarter" idx="3"/>
          </p:nvPr>
        </p:nvSpPr>
        <p:spPr>
          <a:xfrm>
            <a:off x="3048000" y="6356350"/>
            <a:ext cx="31242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en-US" dirty="0" smtClean="0"/>
              <a:t>IHS information taken from IHS Policy Update presentation by Beverly Cotton, National SANE/SART Coordinator</a:t>
            </a:r>
            <a:endParaRPr lang="en-US" dirty="0"/>
          </a:p>
        </p:txBody>
      </p:sp>
      <p:cxnSp>
        <p:nvCxnSpPr>
          <p:cNvPr id="10" name="Straight Connector 9"/>
          <p:cNvCxnSpPr/>
          <p:nvPr/>
        </p:nvCxnSpPr>
        <p:spPr>
          <a:xfrm>
            <a:off x="1066800" y="3600450"/>
            <a:ext cx="7620000" cy="1588"/>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Date Placeholder 3"/>
          <p:cNvSpPr>
            <a:spLocks noGrp="1"/>
          </p:cNvSpPr>
          <p:nvPr>
            <p:ph type="dt" sz="half" idx="10"/>
          </p:nvPr>
        </p:nvSpPr>
        <p:spPr>
          <a:xfrm>
            <a:off x="1066800" y="6356350"/>
            <a:ext cx="1752600" cy="365125"/>
          </a:xfrm>
        </p:spPr>
        <p:txBody>
          <a:bodyPr/>
          <a:lstStyle/>
          <a:p>
            <a:fld id="{C8D382B6-1FA2-4D68-AF0B-A4B37FBB6388}" type="datetime1">
              <a:rPr lang="en-US" smtClean="0"/>
              <a:t>10/9/2012</a:t>
            </a:fld>
            <a:endParaRPr lang="en-US" dirty="0"/>
          </a:p>
        </p:txBody>
      </p:sp>
      <p:sp>
        <p:nvSpPr>
          <p:cNvPr id="17" name="Slide Number Placeholder 5"/>
          <p:cNvSpPr>
            <a:spLocks noGrp="1"/>
          </p:cNvSpPr>
          <p:nvPr>
            <p:ph type="sldNum" sz="quarter" idx="12"/>
          </p:nvPr>
        </p:nvSpPr>
        <p:spPr>
          <a:xfrm>
            <a:off x="6705600" y="6356350"/>
            <a:ext cx="1981200" cy="365125"/>
          </a:xfrm>
        </p:spPr>
        <p:txBody>
          <a:bodyPr/>
          <a:lstStyle/>
          <a:p>
            <a:fld id="{30C6D0F8-8799-4430-9B45-B8350BA490E7}" type="slidenum">
              <a:rPr lang="en-US" smtClean="0"/>
              <a:t>‹#›</a:t>
            </a:fld>
            <a:endParaRPr lang="en-US" dirty="0"/>
          </a:p>
        </p:txBody>
      </p:sp>
      <p:sp>
        <p:nvSpPr>
          <p:cNvPr id="18" name="Footer Placeholder 4"/>
          <p:cNvSpPr>
            <a:spLocks noGrp="1"/>
          </p:cNvSpPr>
          <p:nvPr>
            <p:ph type="ftr" sz="quarter" idx="3"/>
          </p:nvPr>
        </p:nvSpPr>
        <p:spPr>
          <a:xfrm>
            <a:off x="3048000" y="6356350"/>
            <a:ext cx="34290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en-US" dirty="0" smtClean="0"/>
              <a:t>IHS information taken from IHS Policy Update presentation by Beverly Cotton, National SANE/SART Coordinator</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Date Placeholder 3"/>
          <p:cNvSpPr>
            <a:spLocks noGrp="1"/>
          </p:cNvSpPr>
          <p:nvPr>
            <p:ph type="dt" sz="half" idx="10"/>
          </p:nvPr>
        </p:nvSpPr>
        <p:spPr>
          <a:xfrm>
            <a:off x="1066800" y="6356350"/>
            <a:ext cx="1752600" cy="365125"/>
          </a:xfrm>
        </p:spPr>
        <p:txBody>
          <a:bodyPr/>
          <a:lstStyle/>
          <a:p>
            <a:fld id="{19672154-2974-4E10-A6BA-1426FD402BD7}" type="datetime1">
              <a:rPr lang="en-US" smtClean="0"/>
              <a:t>10/9/2012</a:t>
            </a:fld>
            <a:endParaRPr lang="en-US" dirty="0"/>
          </a:p>
        </p:txBody>
      </p:sp>
      <p:sp>
        <p:nvSpPr>
          <p:cNvPr id="11" name="Slide Number Placeholder 5"/>
          <p:cNvSpPr>
            <a:spLocks noGrp="1"/>
          </p:cNvSpPr>
          <p:nvPr>
            <p:ph type="sldNum" sz="quarter" idx="12"/>
          </p:nvPr>
        </p:nvSpPr>
        <p:spPr>
          <a:xfrm>
            <a:off x="6705600" y="6356350"/>
            <a:ext cx="1981200" cy="365125"/>
          </a:xfrm>
        </p:spPr>
        <p:txBody>
          <a:bodyPr/>
          <a:lstStyle/>
          <a:p>
            <a:fld id="{30C6D0F8-8799-4430-9B45-B8350BA490E7}" type="slidenum">
              <a:rPr lang="en-US" smtClean="0"/>
              <a:t>‹#›</a:t>
            </a:fld>
            <a:endParaRPr lang="en-US" dirty="0"/>
          </a:p>
        </p:txBody>
      </p:sp>
      <p:sp>
        <p:nvSpPr>
          <p:cNvPr id="12" name="Footer Placeholder 4"/>
          <p:cNvSpPr>
            <a:spLocks noGrp="1"/>
          </p:cNvSpPr>
          <p:nvPr>
            <p:ph type="ftr" sz="quarter" idx="3"/>
          </p:nvPr>
        </p:nvSpPr>
        <p:spPr>
          <a:xfrm>
            <a:off x="3048000" y="6356350"/>
            <a:ext cx="34290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en-US" dirty="0" smtClean="0"/>
              <a:t>IHS information taken from IHS Policy Update presentation by Beverly Cotton, National SANE/SART Coordinator</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6EE119-011F-481A-B6ED-A6A0C64EEF0A}" type="datetime1">
              <a:rPr lang="en-US" smtClean="0"/>
              <a:t>10/9/2012</a:t>
            </a:fld>
            <a:endParaRPr lang="en-US" dirty="0"/>
          </a:p>
        </p:txBody>
      </p:sp>
      <p:sp>
        <p:nvSpPr>
          <p:cNvPr id="6" name="Slide Number Placeholder 5"/>
          <p:cNvSpPr>
            <a:spLocks noGrp="1"/>
          </p:cNvSpPr>
          <p:nvPr>
            <p:ph type="sldNum" sz="quarter" idx="12"/>
          </p:nvPr>
        </p:nvSpPr>
        <p:spPr/>
        <p:txBody>
          <a:bodyPr/>
          <a:lstStyle/>
          <a:p>
            <a:fld id="{30C6D0F8-8799-4430-9B45-B8350BA490E7}" type="slidenum">
              <a:rPr lang="en-US" smtClean="0"/>
              <a:t>‹#›</a:t>
            </a:fld>
            <a:endParaRPr lang="en-US" dirty="0"/>
          </a:p>
        </p:txBody>
      </p:sp>
      <p:sp>
        <p:nvSpPr>
          <p:cNvPr id="7" name="Footer Placeholder 4"/>
          <p:cNvSpPr>
            <a:spLocks noGrp="1"/>
          </p:cNvSpPr>
          <p:nvPr>
            <p:ph type="ftr" sz="quarter" idx="3"/>
          </p:nvPr>
        </p:nvSpPr>
        <p:spPr>
          <a:xfrm>
            <a:off x="3048000" y="6356350"/>
            <a:ext cx="31242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en-US" dirty="0" smtClean="0"/>
              <a:t>IHS information taken from IHS Policy Update presentation by Beverly Cotton, National SANE/SART Coordinator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66800" y="3725862"/>
            <a:ext cx="76200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66800" y="1905000"/>
            <a:ext cx="76200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1066800" y="6356350"/>
            <a:ext cx="1752600" cy="365125"/>
          </a:xfrm>
        </p:spPr>
        <p:txBody>
          <a:bodyPr/>
          <a:lstStyle/>
          <a:p>
            <a:fld id="{9C89E3F9-F302-4002-87AF-439582295049}" type="datetime1">
              <a:rPr lang="en-US" smtClean="0"/>
              <a:t>10/9/2012</a:t>
            </a:fld>
            <a:endParaRPr lang="en-US" dirty="0"/>
          </a:p>
        </p:txBody>
      </p:sp>
      <p:sp>
        <p:nvSpPr>
          <p:cNvPr id="6" name="Slide Number Placeholder 5"/>
          <p:cNvSpPr>
            <a:spLocks noGrp="1"/>
          </p:cNvSpPr>
          <p:nvPr>
            <p:ph type="sldNum" sz="quarter" idx="12"/>
          </p:nvPr>
        </p:nvSpPr>
        <p:spPr>
          <a:xfrm>
            <a:off x="6705600" y="6356350"/>
            <a:ext cx="1981200" cy="365125"/>
          </a:xfrm>
        </p:spPr>
        <p:txBody>
          <a:bodyPr/>
          <a:lstStyle/>
          <a:p>
            <a:fld id="{30C6D0F8-8799-4430-9B45-B8350BA490E7}" type="slidenum">
              <a:rPr lang="en-US" smtClean="0"/>
              <a:t>‹#›</a:t>
            </a:fld>
            <a:endParaRPr lang="en-US" dirty="0"/>
          </a:p>
        </p:txBody>
      </p:sp>
      <p:sp>
        <p:nvSpPr>
          <p:cNvPr id="7" name="Footer Placeholder 4"/>
          <p:cNvSpPr>
            <a:spLocks noGrp="1"/>
          </p:cNvSpPr>
          <p:nvPr>
            <p:ph type="ftr" sz="quarter" idx="3"/>
          </p:nvPr>
        </p:nvSpPr>
        <p:spPr>
          <a:xfrm>
            <a:off x="3048000" y="6356350"/>
            <a:ext cx="34290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en-US" dirty="0" smtClean="0"/>
              <a:t>IHS information taken from IHS Policy Update presentation by Beverly Cotton, National SANE/SART Coordinator</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66800" y="1600200"/>
            <a:ext cx="34290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876800" y="1600200"/>
            <a:ext cx="38100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3"/>
          <p:cNvSpPr>
            <a:spLocks noGrp="1"/>
          </p:cNvSpPr>
          <p:nvPr>
            <p:ph type="dt" sz="half" idx="10"/>
          </p:nvPr>
        </p:nvSpPr>
        <p:spPr>
          <a:xfrm>
            <a:off x="1066800" y="6356350"/>
            <a:ext cx="1752600" cy="365125"/>
          </a:xfrm>
        </p:spPr>
        <p:txBody>
          <a:bodyPr/>
          <a:lstStyle/>
          <a:p>
            <a:fld id="{804B3637-EC11-43AF-AAB3-36B32AFD86EA}" type="datetime1">
              <a:rPr lang="en-US" smtClean="0"/>
              <a:t>10/9/2012</a:t>
            </a:fld>
            <a:endParaRPr lang="en-US" dirty="0"/>
          </a:p>
        </p:txBody>
      </p:sp>
      <p:sp>
        <p:nvSpPr>
          <p:cNvPr id="9" name="Slide Number Placeholder 5"/>
          <p:cNvSpPr>
            <a:spLocks noGrp="1"/>
          </p:cNvSpPr>
          <p:nvPr>
            <p:ph type="sldNum" sz="quarter" idx="12"/>
          </p:nvPr>
        </p:nvSpPr>
        <p:spPr>
          <a:xfrm>
            <a:off x="6705600" y="6356350"/>
            <a:ext cx="1981200" cy="365125"/>
          </a:xfrm>
        </p:spPr>
        <p:txBody>
          <a:bodyPr/>
          <a:lstStyle/>
          <a:p>
            <a:fld id="{30C6D0F8-8799-4430-9B45-B8350BA490E7}" type="slidenum">
              <a:rPr lang="en-US" smtClean="0"/>
              <a:t>‹#›</a:t>
            </a:fld>
            <a:endParaRPr lang="en-US" dirty="0"/>
          </a:p>
        </p:txBody>
      </p:sp>
      <p:sp>
        <p:nvSpPr>
          <p:cNvPr id="10" name="Footer Placeholder 4"/>
          <p:cNvSpPr>
            <a:spLocks noGrp="1"/>
          </p:cNvSpPr>
          <p:nvPr>
            <p:ph type="ftr" sz="quarter" idx="3"/>
          </p:nvPr>
        </p:nvSpPr>
        <p:spPr>
          <a:xfrm>
            <a:off x="3048000" y="6356350"/>
            <a:ext cx="34290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en-US" dirty="0" smtClean="0"/>
              <a:t>IHS information taken from IHS Policy Update presentation by Beverly Cotton, National SANE/SART Coordinator</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66800" y="1535113"/>
            <a:ext cx="34305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66800" y="2174875"/>
            <a:ext cx="34305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876800" y="1535113"/>
            <a:ext cx="38100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76800" y="2174875"/>
            <a:ext cx="38100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Date Placeholder 3"/>
          <p:cNvSpPr>
            <a:spLocks noGrp="1"/>
          </p:cNvSpPr>
          <p:nvPr>
            <p:ph type="dt" sz="half" idx="10"/>
          </p:nvPr>
        </p:nvSpPr>
        <p:spPr>
          <a:xfrm>
            <a:off x="1066800" y="6356350"/>
            <a:ext cx="1752600" cy="365125"/>
          </a:xfrm>
        </p:spPr>
        <p:txBody>
          <a:bodyPr/>
          <a:lstStyle/>
          <a:p>
            <a:fld id="{E8C621B2-2105-40C0-A8E4-B47231293BD3}" type="datetime1">
              <a:rPr lang="en-US" smtClean="0"/>
              <a:t>10/9/2012</a:t>
            </a:fld>
            <a:endParaRPr lang="en-US" dirty="0"/>
          </a:p>
        </p:txBody>
      </p:sp>
      <p:sp>
        <p:nvSpPr>
          <p:cNvPr id="11" name="Slide Number Placeholder 5"/>
          <p:cNvSpPr>
            <a:spLocks noGrp="1"/>
          </p:cNvSpPr>
          <p:nvPr>
            <p:ph type="sldNum" sz="quarter" idx="12"/>
          </p:nvPr>
        </p:nvSpPr>
        <p:spPr>
          <a:xfrm>
            <a:off x="6705600" y="6356350"/>
            <a:ext cx="1981200" cy="365125"/>
          </a:xfrm>
        </p:spPr>
        <p:txBody>
          <a:bodyPr/>
          <a:lstStyle/>
          <a:p>
            <a:fld id="{30C6D0F8-8799-4430-9B45-B8350BA490E7}" type="slidenum">
              <a:rPr lang="en-US" smtClean="0"/>
              <a:t>‹#›</a:t>
            </a:fld>
            <a:endParaRPr lang="en-US" dirty="0"/>
          </a:p>
        </p:txBody>
      </p:sp>
      <p:sp>
        <p:nvSpPr>
          <p:cNvPr id="12" name="Footer Placeholder 4"/>
          <p:cNvSpPr>
            <a:spLocks noGrp="1"/>
          </p:cNvSpPr>
          <p:nvPr>
            <p:ph type="ftr" sz="quarter" idx="13"/>
          </p:nvPr>
        </p:nvSpPr>
        <p:spPr>
          <a:xfrm>
            <a:off x="3048000" y="6356350"/>
            <a:ext cx="34290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en-US" dirty="0" smtClean="0"/>
              <a:t>IHS information taken from IHS Policy Update presentation by Beverly Cotton, National SANE/SART Coordinator</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Date Placeholder 3"/>
          <p:cNvSpPr>
            <a:spLocks noGrp="1"/>
          </p:cNvSpPr>
          <p:nvPr>
            <p:ph type="dt" sz="half" idx="10"/>
          </p:nvPr>
        </p:nvSpPr>
        <p:spPr>
          <a:xfrm>
            <a:off x="1066800" y="6356350"/>
            <a:ext cx="1752600" cy="365125"/>
          </a:xfrm>
        </p:spPr>
        <p:txBody>
          <a:bodyPr/>
          <a:lstStyle/>
          <a:p>
            <a:fld id="{E783BAD2-1FE6-40AA-B7FE-6C19BE22A742}" type="datetime1">
              <a:rPr lang="en-US" smtClean="0"/>
              <a:t>10/9/2012</a:t>
            </a:fld>
            <a:endParaRPr lang="en-US" dirty="0"/>
          </a:p>
        </p:txBody>
      </p:sp>
      <p:sp>
        <p:nvSpPr>
          <p:cNvPr id="10" name="Slide Number Placeholder 5"/>
          <p:cNvSpPr>
            <a:spLocks noGrp="1"/>
          </p:cNvSpPr>
          <p:nvPr>
            <p:ph type="sldNum" sz="quarter" idx="12"/>
          </p:nvPr>
        </p:nvSpPr>
        <p:spPr>
          <a:xfrm>
            <a:off x="6705600" y="6356350"/>
            <a:ext cx="1981200" cy="365125"/>
          </a:xfrm>
        </p:spPr>
        <p:txBody>
          <a:bodyPr/>
          <a:lstStyle/>
          <a:p>
            <a:fld id="{30C6D0F8-8799-4430-9B45-B8350BA490E7}" type="slidenum">
              <a:rPr lang="en-US" smtClean="0"/>
              <a:t>‹#›</a:t>
            </a:fld>
            <a:endParaRPr lang="en-US" dirty="0"/>
          </a:p>
        </p:txBody>
      </p:sp>
      <p:sp>
        <p:nvSpPr>
          <p:cNvPr id="11" name="Footer Placeholder 4"/>
          <p:cNvSpPr>
            <a:spLocks noGrp="1"/>
          </p:cNvSpPr>
          <p:nvPr>
            <p:ph type="ftr" sz="quarter" idx="3"/>
          </p:nvPr>
        </p:nvSpPr>
        <p:spPr>
          <a:xfrm>
            <a:off x="3048000" y="6356350"/>
            <a:ext cx="34290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en-US" dirty="0" smtClean="0"/>
              <a:t>IHS information taken from IHS Policy Update presentation by Beverly Cotton, National SANE/SART Coordinator</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Date Placeholder 3"/>
          <p:cNvSpPr>
            <a:spLocks noGrp="1"/>
          </p:cNvSpPr>
          <p:nvPr>
            <p:ph type="dt" sz="half" idx="10"/>
          </p:nvPr>
        </p:nvSpPr>
        <p:spPr>
          <a:xfrm>
            <a:off x="1066800" y="6356350"/>
            <a:ext cx="1752600" cy="365125"/>
          </a:xfrm>
        </p:spPr>
        <p:txBody>
          <a:bodyPr/>
          <a:lstStyle/>
          <a:p>
            <a:fld id="{69B8BCEC-FCA8-4059-A96E-D985C975FA3A}" type="datetime1">
              <a:rPr lang="en-US" smtClean="0"/>
              <a:t>10/9/2012</a:t>
            </a:fld>
            <a:endParaRPr lang="en-US" dirty="0"/>
          </a:p>
        </p:txBody>
      </p:sp>
      <p:sp>
        <p:nvSpPr>
          <p:cNvPr id="9" name="Slide Number Placeholder 5"/>
          <p:cNvSpPr>
            <a:spLocks noGrp="1"/>
          </p:cNvSpPr>
          <p:nvPr>
            <p:ph type="sldNum" sz="quarter" idx="12"/>
          </p:nvPr>
        </p:nvSpPr>
        <p:spPr>
          <a:xfrm>
            <a:off x="6705600" y="6356350"/>
            <a:ext cx="1981200" cy="365125"/>
          </a:xfrm>
        </p:spPr>
        <p:txBody>
          <a:bodyPr/>
          <a:lstStyle/>
          <a:p>
            <a:fld id="{30C6D0F8-8799-4430-9B45-B8350BA490E7}" type="slidenum">
              <a:rPr lang="en-US" smtClean="0"/>
              <a:t>‹#›</a:t>
            </a:fld>
            <a:endParaRPr lang="en-US" dirty="0"/>
          </a:p>
        </p:txBody>
      </p:sp>
      <p:sp>
        <p:nvSpPr>
          <p:cNvPr id="10" name="Footer Placeholder 4"/>
          <p:cNvSpPr>
            <a:spLocks noGrp="1"/>
          </p:cNvSpPr>
          <p:nvPr>
            <p:ph type="ftr" sz="quarter" idx="3"/>
          </p:nvPr>
        </p:nvSpPr>
        <p:spPr>
          <a:xfrm>
            <a:off x="3048000" y="6356350"/>
            <a:ext cx="34290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en-US" dirty="0" smtClean="0"/>
              <a:t>IHS information taken from IHS Policy Update presentation by Beverly Cotton, National SANE/SART Coordinator</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66800" y="273050"/>
            <a:ext cx="2743200"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62400" y="273050"/>
            <a:ext cx="4724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66800" y="1435100"/>
            <a:ext cx="274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Date Placeholder 3"/>
          <p:cNvSpPr>
            <a:spLocks noGrp="1"/>
          </p:cNvSpPr>
          <p:nvPr>
            <p:ph type="dt" sz="half" idx="10"/>
          </p:nvPr>
        </p:nvSpPr>
        <p:spPr>
          <a:xfrm>
            <a:off x="1066800" y="6356350"/>
            <a:ext cx="1752600" cy="365125"/>
          </a:xfrm>
        </p:spPr>
        <p:txBody>
          <a:bodyPr/>
          <a:lstStyle/>
          <a:p>
            <a:fld id="{642E230A-C68E-433D-8B7B-54F87FF304C4}" type="datetime1">
              <a:rPr lang="en-US" smtClean="0"/>
              <a:t>10/9/2012</a:t>
            </a:fld>
            <a:endParaRPr lang="en-US" dirty="0"/>
          </a:p>
        </p:txBody>
      </p:sp>
      <p:sp>
        <p:nvSpPr>
          <p:cNvPr id="12" name="Slide Number Placeholder 5"/>
          <p:cNvSpPr>
            <a:spLocks noGrp="1"/>
          </p:cNvSpPr>
          <p:nvPr>
            <p:ph type="sldNum" sz="quarter" idx="12"/>
          </p:nvPr>
        </p:nvSpPr>
        <p:spPr>
          <a:xfrm>
            <a:off x="6705600" y="6356350"/>
            <a:ext cx="1981200" cy="365125"/>
          </a:xfrm>
        </p:spPr>
        <p:txBody>
          <a:bodyPr/>
          <a:lstStyle/>
          <a:p>
            <a:fld id="{30C6D0F8-8799-4430-9B45-B8350BA490E7}" type="slidenum">
              <a:rPr lang="en-US" smtClean="0"/>
              <a:t>‹#›</a:t>
            </a:fld>
            <a:endParaRPr lang="en-US" dirty="0"/>
          </a:p>
        </p:txBody>
      </p:sp>
      <p:sp>
        <p:nvSpPr>
          <p:cNvPr id="13" name="Footer Placeholder 4"/>
          <p:cNvSpPr>
            <a:spLocks noGrp="1"/>
          </p:cNvSpPr>
          <p:nvPr>
            <p:ph type="ftr" sz="quarter" idx="3"/>
          </p:nvPr>
        </p:nvSpPr>
        <p:spPr>
          <a:xfrm>
            <a:off x="3048000" y="6356350"/>
            <a:ext cx="34290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en-US" dirty="0" smtClean="0"/>
              <a:t>IHS information taken from IHS Policy Update presentation by Beverly Cotton, National SANE/SART Coordinator</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09800"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209800"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2209800"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Date Placeholder 3"/>
          <p:cNvSpPr>
            <a:spLocks noGrp="1"/>
          </p:cNvSpPr>
          <p:nvPr>
            <p:ph type="dt" sz="half" idx="10"/>
          </p:nvPr>
        </p:nvSpPr>
        <p:spPr>
          <a:xfrm>
            <a:off x="1066800" y="6356350"/>
            <a:ext cx="1752600" cy="365125"/>
          </a:xfrm>
        </p:spPr>
        <p:txBody>
          <a:bodyPr/>
          <a:lstStyle/>
          <a:p>
            <a:fld id="{275568F5-1952-4E05-A5A5-D35AEDF7A38D}" type="datetime1">
              <a:rPr lang="en-US" smtClean="0"/>
              <a:t>10/9/2012</a:t>
            </a:fld>
            <a:endParaRPr lang="en-US" dirty="0"/>
          </a:p>
        </p:txBody>
      </p:sp>
      <p:sp>
        <p:nvSpPr>
          <p:cNvPr id="12" name="Slide Number Placeholder 5"/>
          <p:cNvSpPr>
            <a:spLocks noGrp="1"/>
          </p:cNvSpPr>
          <p:nvPr>
            <p:ph type="sldNum" sz="quarter" idx="12"/>
          </p:nvPr>
        </p:nvSpPr>
        <p:spPr>
          <a:xfrm>
            <a:off x="6705600" y="6356350"/>
            <a:ext cx="1981200" cy="365125"/>
          </a:xfrm>
        </p:spPr>
        <p:txBody>
          <a:bodyPr/>
          <a:lstStyle/>
          <a:p>
            <a:fld id="{30C6D0F8-8799-4430-9B45-B8350BA490E7}" type="slidenum">
              <a:rPr lang="en-US" smtClean="0"/>
              <a:t>‹#›</a:t>
            </a:fld>
            <a:endParaRPr lang="en-US" dirty="0"/>
          </a:p>
        </p:txBody>
      </p:sp>
      <p:sp>
        <p:nvSpPr>
          <p:cNvPr id="13" name="Footer Placeholder 4"/>
          <p:cNvSpPr>
            <a:spLocks noGrp="1"/>
          </p:cNvSpPr>
          <p:nvPr>
            <p:ph type="ftr" sz="quarter" idx="3"/>
          </p:nvPr>
        </p:nvSpPr>
        <p:spPr>
          <a:xfrm>
            <a:off x="3048000" y="6356350"/>
            <a:ext cx="34290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en-US" dirty="0" smtClean="0"/>
              <a:t>IHS information taken from IHS Policy Update presentation by Beverly Cotton, National SANE/SART Coordinator</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6800" y="274638"/>
            <a:ext cx="76200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66800" y="1600200"/>
            <a:ext cx="76200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66800" y="6356350"/>
            <a:ext cx="15240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AEAABA-7977-489D-BDBE-876D7B8C78E1}" type="datetime1">
              <a:rPr lang="en-US" smtClean="0"/>
              <a:t>10/9/2012</a:t>
            </a:fld>
            <a:endParaRPr lang="en-US" dirty="0"/>
          </a:p>
        </p:txBody>
      </p:sp>
      <p:sp>
        <p:nvSpPr>
          <p:cNvPr id="5" name="Footer Placeholder 4"/>
          <p:cNvSpPr>
            <a:spLocks noGrp="1"/>
          </p:cNvSpPr>
          <p:nvPr>
            <p:ph type="ftr" sz="quarter" idx="3"/>
          </p:nvPr>
        </p:nvSpPr>
        <p:spPr>
          <a:xfrm>
            <a:off x="3048000" y="6356350"/>
            <a:ext cx="31242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en-US" dirty="0" smtClean="0"/>
              <a:t>IHS information taken from IHS Policy Update presentation by Beverly Cotton, National SANE/SART Coordinator</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C6D0F8-8799-4430-9B45-B8350BA490E7}" type="slidenum">
              <a:rPr lang="en-US" smtClean="0"/>
              <a:t>‹#›</a:t>
            </a:fld>
            <a:endParaRPr lang="en-US" dirty="0"/>
          </a:p>
        </p:txBody>
      </p:sp>
      <p:pic>
        <p:nvPicPr>
          <p:cNvPr id="7" name="Picture 6" descr="01STRIP.GIF"/>
          <p:cNvPicPr>
            <a:picLocks noChangeAspect="1"/>
          </p:cNvPicPr>
          <p:nvPr/>
        </p:nvPicPr>
        <p:blipFill>
          <a:blip r:embed="rId13"/>
          <a:stretch>
            <a:fillRect/>
          </a:stretch>
        </p:blipFill>
        <p:spPr>
          <a:xfrm rot="5400000">
            <a:off x="-3010304" y="3010304"/>
            <a:ext cx="6858000" cy="83739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mailto:csampson@npaihb.org"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1643" y="381000"/>
            <a:ext cx="8382000" cy="2362200"/>
          </a:xfrm>
        </p:spPr>
        <p:txBody>
          <a:bodyPr>
            <a:normAutofit/>
          </a:bodyPr>
          <a:lstStyle/>
          <a:p>
            <a:r>
              <a:rPr lang="en-US" sz="4800" i="1" dirty="0" smtClean="0">
                <a:latin typeface="Papyrus" pitchFamily="66" charset="0"/>
              </a:rPr>
              <a:t>Response Circles</a:t>
            </a:r>
            <a:r>
              <a:rPr lang="en-US" i="1" dirty="0" smtClean="0">
                <a:latin typeface="Papyrus" pitchFamily="66" charset="0"/>
              </a:rPr>
              <a:t/>
            </a:r>
            <a:br>
              <a:rPr lang="en-US" i="1" dirty="0" smtClean="0">
                <a:latin typeface="Papyrus" pitchFamily="66" charset="0"/>
              </a:rPr>
            </a:br>
            <a:r>
              <a:rPr lang="en-US" sz="4000" b="1" dirty="0" smtClean="0">
                <a:latin typeface="Californian FB" pitchFamily="18" charset="0"/>
              </a:rPr>
              <a:t>Sexual Assault Prevention Project</a:t>
            </a:r>
            <a:endParaRPr lang="en-US" sz="4000" i="1" dirty="0">
              <a:latin typeface="Californian FB" pitchFamily="18" charset="0"/>
            </a:endParaRPr>
          </a:p>
        </p:txBody>
      </p:sp>
      <p:sp>
        <p:nvSpPr>
          <p:cNvPr id="3" name="Subtitle 2"/>
          <p:cNvSpPr>
            <a:spLocks noGrp="1"/>
          </p:cNvSpPr>
          <p:nvPr>
            <p:ph type="subTitle" idx="1"/>
          </p:nvPr>
        </p:nvSpPr>
        <p:spPr>
          <a:xfrm>
            <a:off x="1371600" y="2514600"/>
            <a:ext cx="6934200" cy="1752600"/>
          </a:xfrm>
        </p:spPr>
        <p:txBody>
          <a:bodyPr>
            <a:normAutofit/>
          </a:bodyPr>
          <a:lstStyle/>
          <a:p>
            <a:r>
              <a:rPr lang="en-US" sz="2400" dirty="0" smtClean="0">
                <a:solidFill>
                  <a:schemeClr val="tx1">
                    <a:lumMod val="75000"/>
                    <a:lumOff val="25000"/>
                  </a:schemeClr>
                </a:solidFill>
                <a:latin typeface="Californian FB" pitchFamily="18" charset="0"/>
              </a:rPr>
              <a:t>Carrie Sampson, BS (Umatilla, Walla-Walla) </a:t>
            </a:r>
          </a:p>
          <a:p>
            <a:r>
              <a:rPr lang="en-US" sz="2400" dirty="0" smtClean="0">
                <a:solidFill>
                  <a:schemeClr val="tx1">
                    <a:lumMod val="75000"/>
                    <a:lumOff val="25000"/>
                  </a:schemeClr>
                </a:solidFill>
                <a:latin typeface="Californian FB" pitchFamily="18" charset="0"/>
              </a:rPr>
              <a:t>Project Coordinator </a:t>
            </a:r>
            <a:endParaRPr lang="en-US" sz="2400" dirty="0">
              <a:solidFill>
                <a:schemeClr val="tx1">
                  <a:lumMod val="75000"/>
                  <a:lumOff val="25000"/>
                </a:schemeClr>
              </a:solidFill>
              <a:latin typeface="Californian FB" pitchFamily="18" charset="0"/>
            </a:endParaRPr>
          </a:p>
        </p:txBody>
      </p:sp>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8194" t="820" r="13396" b="223"/>
          <a:stretch/>
        </p:blipFill>
        <p:spPr bwMode="auto">
          <a:xfrm>
            <a:off x="3429000" y="3690368"/>
            <a:ext cx="2514600" cy="2771096"/>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332910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Papyrus" pitchFamily="66" charset="0"/>
              </a:rPr>
              <a:t>Training Update</a:t>
            </a:r>
            <a:endParaRPr lang="en-US" dirty="0">
              <a:latin typeface="Papyrus" pitchFamily="66" charset="0"/>
            </a:endParaRPr>
          </a:p>
        </p:txBody>
      </p:sp>
      <p:sp>
        <p:nvSpPr>
          <p:cNvPr id="3" name="Content Placeholder 2"/>
          <p:cNvSpPr>
            <a:spLocks noGrp="1"/>
          </p:cNvSpPr>
          <p:nvPr>
            <p:ph idx="1"/>
          </p:nvPr>
        </p:nvSpPr>
        <p:spPr>
          <a:xfrm>
            <a:off x="1066800" y="1295400"/>
            <a:ext cx="7620000" cy="5486400"/>
          </a:xfrm>
        </p:spPr>
        <p:txBody>
          <a:bodyPr>
            <a:normAutofit/>
          </a:bodyPr>
          <a:lstStyle/>
          <a:p>
            <a:r>
              <a:rPr lang="en-US" sz="2800" dirty="0" smtClean="0">
                <a:latin typeface="Californian FB" pitchFamily="18" charset="0"/>
              </a:rPr>
              <a:t>Sexual Assault Nurse Examiner (SANE) Training, Sept 24-28, 2012</a:t>
            </a:r>
          </a:p>
          <a:p>
            <a:pPr lvl="1"/>
            <a:r>
              <a:rPr lang="en-US" sz="2400" dirty="0" smtClean="0">
                <a:latin typeface="Californian FB" pitchFamily="18" charset="0"/>
              </a:rPr>
              <a:t>21 nurses in attendance that serve the following tribes:</a:t>
            </a:r>
          </a:p>
          <a:p>
            <a:pPr lvl="2"/>
            <a:r>
              <a:rPr lang="en-US" sz="1600" dirty="0">
                <a:latin typeface="Californian FB" pitchFamily="18" charset="0"/>
              </a:rPr>
              <a:t>Burns </a:t>
            </a:r>
            <a:r>
              <a:rPr lang="en-US" sz="1600" dirty="0" smtClean="0">
                <a:latin typeface="Californian FB" pitchFamily="18" charset="0"/>
              </a:rPr>
              <a:t>Paiute</a:t>
            </a:r>
          </a:p>
          <a:p>
            <a:pPr lvl="2"/>
            <a:r>
              <a:rPr lang="en-US" sz="1600" dirty="0" smtClean="0">
                <a:latin typeface="Californian FB" pitchFamily="18" charset="0"/>
              </a:rPr>
              <a:t>Coeur D’Alene</a:t>
            </a:r>
          </a:p>
          <a:p>
            <a:pPr lvl="2"/>
            <a:r>
              <a:rPr lang="en-US" sz="1600" dirty="0" smtClean="0">
                <a:latin typeface="Californian FB" pitchFamily="18" charset="0"/>
              </a:rPr>
              <a:t>Nez Perce</a:t>
            </a:r>
          </a:p>
          <a:p>
            <a:pPr lvl="2"/>
            <a:r>
              <a:rPr lang="en-US" sz="1600" dirty="0" smtClean="0">
                <a:latin typeface="Californian FB" pitchFamily="18" charset="0"/>
              </a:rPr>
              <a:t>Swinomish</a:t>
            </a:r>
          </a:p>
          <a:p>
            <a:pPr lvl="2"/>
            <a:r>
              <a:rPr lang="en-US" sz="1600" dirty="0" smtClean="0">
                <a:latin typeface="Californian FB" pitchFamily="18" charset="0"/>
              </a:rPr>
              <a:t>Colville</a:t>
            </a:r>
          </a:p>
          <a:p>
            <a:pPr lvl="2"/>
            <a:r>
              <a:rPr lang="en-US" sz="1600" dirty="0" smtClean="0">
                <a:latin typeface="Californian FB" pitchFamily="18" charset="0"/>
              </a:rPr>
              <a:t>Tulalip</a:t>
            </a:r>
          </a:p>
          <a:p>
            <a:pPr lvl="2"/>
            <a:r>
              <a:rPr lang="en-US" sz="1600" dirty="0" smtClean="0">
                <a:latin typeface="Californian FB" pitchFamily="18" charset="0"/>
              </a:rPr>
              <a:t>Grand </a:t>
            </a:r>
            <a:r>
              <a:rPr lang="en-US" sz="1600" dirty="0" smtClean="0">
                <a:latin typeface="Californian FB" pitchFamily="18" charset="0"/>
              </a:rPr>
              <a:t>Ronde</a:t>
            </a:r>
            <a:endParaRPr lang="en-US" sz="1600" dirty="0" smtClean="0">
              <a:latin typeface="Californian FB" pitchFamily="18" charset="0"/>
            </a:endParaRPr>
          </a:p>
          <a:p>
            <a:pPr lvl="2"/>
            <a:r>
              <a:rPr lang="en-US" sz="1600" dirty="0" smtClean="0">
                <a:latin typeface="Californian FB" pitchFamily="18" charset="0"/>
              </a:rPr>
              <a:t>Kalispel</a:t>
            </a:r>
            <a:endParaRPr lang="en-US" sz="1600" dirty="0" smtClean="0">
              <a:latin typeface="Californian FB" pitchFamily="18" charset="0"/>
            </a:endParaRPr>
          </a:p>
          <a:p>
            <a:pPr lvl="2"/>
            <a:r>
              <a:rPr lang="en-US" sz="1600" dirty="0" smtClean="0">
                <a:latin typeface="Californian FB" pitchFamily="18" charset="0"/>
              </a:rPr>
              <a:t>Umatilla</a:t>
            </a:r>
          </a:p>
          <a:p>
            <a:pPr lvl="2"/>
            <a:r>
              <a:rPr lang="en-US" sz="1600" dirty="0" smtClean="0">
                <a:latin typeface="Californian FB" pitchFamily="18" charset="0"/>
              </a:rPr>
              <a:t>Shoshone </a:t>
            </a:r>
            <a:r>
              <a:rPr lang="en-US" sz="1600" dirty="0">
                <a:latin typeface="Californian FB" pitchFamily="18" charset="0"/>
              </a:rPr>
              <a:t>Paiute</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53200" y="3733800"/>
            <a:ext cx="1594681" cy="2404042"/>
          </a:xfrm>
          <a:prstGeom prst="rect">
            <a:avLst/>
          </a:prstGeom>
        </p:spPr>
      </p:pic>
    </p:spTree>
    <p:extLst>
      <p:ext uri="{BB962C8B-B14F-4D97-AF65-F5344CB8AC3E}">
        <p14:creationId xmlns:p14="http://schemas.microsoft.com/office/powerpoint/2010/main" val="41971955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609600"/>
            <a:ext cx="7620000" cy="5516563"/>
          </a:xfrm>
        </p:spPr>
        <p:txBody>
          <a:bodyPr/>
          <a:lstStyle/>
          <a:p>
            <a:r>
              <a:rPr lang="en-US" dirty="0" smtClean="0">
                <a:latin typeface="Californian FB" pitchFamily="18" charset="0"/>
              </a:rPr>
              <a:t>Benefits of a tribal SANE:</a:t>
            </a:r>
          </a:p>
          <a:p>
            <a:pPr lvl="1"/>
            <a:r>
              <a:rPr lang="en-US" sz="2600" dirty="0" smtClean="0">
                <a:latin typeface="Californian FB" pitchFamily="18" charset="0"/>
              </a:rPr>
              <a:t>increased </a:t>
            </a:r>
            <a:r>
              <a:rPr lang="en-US" sz="2600" dirty="0">
                <a:latin typeface="Californian FB" pitchFamily="18" charset="0"/>
              </a:rPr>
              <a:t>access to culturally appropriate sexual assault </a:t>
            </a:r>
            <a:r>
              <a:rPr lang="en-US" sz="2600" dirty="0" smtClean="0">
                <a:latin typeface="Californian FB" pitchFamily="18" charset="0"/>
              </a:rPr>
              <a:t>services</a:t>
            </a:r>
          </a:p>
          <a:p>
            <a:pPr lvl="1"/>
            <a:r>
              <a:rPr lang="en-US" sz="2600" dirty="0" smtClean="0">
                <a:latin typeface="Californian FB" pitchFamily="18" charset="0"/>
              </a:rPr>
              <a:t>shorter </a:t>
            </a:r>
            <a:r>
              <a:rPr lang="en-US" sz="2600" dirty="0">
                <a:latin typeface="Californian FB" pitchFamily="18" charset="0"/>
              </a:rPr>
              <a:t>commutes for victims to obtain </a:t>
            </a:r>
            <a:r>
              <a:rPr lang="en-US" sz="2600" dirty="0" smtClean="0">
                <a:latin typeface="Californian FB" pitchFamily="18" charset="0"/>
              </a:rPr>
              <a:t>services</a:t>
            </a:r>
          </a:p>
          <a:p>
            <a:pPr lvl="1"/>
            <a:r>
              <a:rPr lang="en-US" sz="2600" dirty="0" smtClean="0">
                <a:latin typeface="Californian FB" pitchFamily="18" charset="0"/>
              </a:rPr>
              <a:t>no </a:t>
            </a:r>
            <a:r>
              <a:rPr lang="en-US" sz="2600" dirty="0">
                <a:latin typeface="Californian FB" pitchFamily="18" charset="0"/>
              </a:rPr>
              <a:t>wait times in hospital emergency </a:t>
            </a:r>
            <a:r>
              <a:rPr lang="en-US" sz="2600" dirty="0" smtClean="0">
                <a:latin typeface="Californian FB" pitchFamily="18" charset="0"/>
              </a:rPr>
              <a:t>rooms</a:t>
            </a:r>
          </a:p>
          <a:p>
            <a:pPr lvl="1"/>
            <a:r>
              <a:rPr lang="en-US" sz="2600" dirty="0" smtClean="0">
                <a:latin typeface="Californian FB" pitchFamily="18" charset="0"/>
              </a:rPr>
              <a:t>accurate </a:t>
            </a:r>
            <a:r>
              <a:rPr lang="en-US" sz="2600" dirty="0">
                <a:latin typeface="Californian FB" pitchFamily="18" charset="0"/>
              </a:rPr>
              <a:t>collection of forensic evidence leading to increased prosecution </a:t>
            </a:r>
            <a:r>
              <a:rPr lang="en-US" sz="2600" dirty="0" smtClean="0">
                <a:latin typeface="Californian FB" pitchFamily="18" charset="0"/>
              </a:rPr>
              <a:t>rates</a:t>
            </a:r>
          </a:p>
          <a:p>
            <a:pPr lvl="1"/>
            <a:r>
              <a:rPr lang="en-US" sz="2600" dirty="0" smtClean="0">
                <a:latin typeface="Californian FB" pitchFamily="18" charset="0"/>
              </a:rPr>
              <a:t>more </a:t>
            </a:r>
            <a:r>
              <a:rPr lang="en-US" sz="2600" dirty="0">
                <a:latin typeface="Californian FB" pitchFamily="18" charset="0"/>
              </a:rPr>
              <a:t>comfortable environment for tribal </a:t>
            </a:r>
            <a:r>
              <a:rPr lang="en-US" sz="2600" dirty="0" smtClean="0">
                <a:latin typeface="Californian FB" pitchFamily="18" charset="0"/>
              </a:rPr>
              <a:t>victims</a:t>
            </a:r>
          </a:p>
          <a:p>
            <a:endParaRPr lang="en-US" sz="3000" dirty="0" smtClean="0">
              <a:latin typeface="Californian FB" pitchFamily="18" charset="0"/>
            </a:endParaRPr>
          </a:p>
          <a:p>
            <a:r>
              <a:rPr lang="en-US" sz="3000" dirty="0" smtClean="0">
                <a:latin typeface="Californian FB" pitchFamily="18" charset="0"/>
              </a:rPr>
              <a:t>Next Training- Fall 2013</a:t>
            </a:r>
            <a:endParaRPr lang="en-US" sz="3000" dirty="0">
              <a:latin typeface="Californian FB" pitchFamily="18" charset="0"/>
            </a:endParaRPr>
          </a:p>
        </p:txBody>
      </p:sp>
    </p:spTree>
    <p:extLst>
      <p:ext uri="{BB962C8B-B14F-4D97-AF65-F5344CB8AC3E}">
        <p14:creationId xmlns:p14="http://schemas.microsoft.com/office/powerpoint/2010/main" val="17815404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1195136" y="2438400"/>
            <a:ext cx="7620000" cy="1470025"/>
          </a:xfrm>
        </p:spPr>
        <p:txBody>
          <a:bodyPr/>
          <a:lstStyle/>
          <a:p>
            <a:r>
              <a:rPr lang="en-US" dirty="0" smtClean="0">
                <a:latin typeface="Papyrus" pitchFamily="66" charset="0"/>
              </a:rPr>
              <a:t>Questions?</a:t>
            </a:r>
            <a:endParaRPr lang="en-US" dirty="0">
              <a:latin typeface="Papyrus" pitchFamily="66" charset="0"/>
            </a:endParaRPr>
          </a:p>
        </p:txBody>
      </p:sp>
      <p:sp>
        <p:nvSpPr>
          <p:cNvPr id="7" name="Subtitle 6"/>
          <p:cNvSpPr>
            <a:spLocks noGrp="1"/>
          </p:cNvSpPr>
          <p:nvPr>
            <p:ph type="subTitle" idx="1"/>
          </p:nvPr>
        </p:nvSpPr>
        <p:spPr>
          <a:xfrm>
            <a:off x="1447800" y="3886200"/>
            <a:ext cx="6705600" cy="2286000"/>
          </a:xfrm>
        </p:spPr>
        <p:txBody>
          <a:bodyPr>
            <a:normAutofit lnSpcReduction="10000"/>
          </a:bodyPr>
          <a:lstStyle/>
          <a:p>
            <a:r>
              <a:rPr lang="en-US" dirty="0" smtClean="0">
                <a:solidFill>
                  <a:schemeClr val="tx1"/>
                </a:solidFill>
                <a:latin typeface="Californian FB" pitchFamily="18" charset="0"/>
              </a:rPr>
              <a:t>Contact:</a:t>
            </a:r>
          </a:p>
          <a:p>
            <a:r>
              <a:rPr lang="en-US" dirty="0" smtClean="0">
                <a:solidFill>
                  <a:schemeClr val="tx1"/>
                </a:solidFill>
                <a:latin typeface="Californian FB" pitchFamily="18" charset="0"/>
              </a:rPr>
              <a:t>Carrie Sampson</a:t>
            </a:r>
          </a:p>
          <a:p>
            <a:r>
              <a:rPr lang="en-US" dirty="0" smtClean="0">
                <a:latin typeface="Californian FB" pitchFamily="18" charset="0"/>
                <a:hlinkClick r:id="rId2"/>
              </a:rPr>
              <a:t>csampson@npaihb.org</a:t>
            </a:r>
            <a:endParaRPr lang="en-US" dirty="0" smtClean="0">
              <a:latin typeface="Californian FB" pitchFamily="18" charset="0"/>
            </a:endParaRPr>
          </a:p>
          <a:p>
            <a:r>
              <a:rPr lang="en-US" dirty="0" smtClean="0">
                <a:solidFill>
                  <a:schemeClr val="tx1"/>
                </a:solidFill>
                <a:latin typeface="Californian FB" pitchFamily="18" charset="0"/>
              </a:rPr>
              <a:t>(503) 416-3304</a:t>
            </a:r>
            <a:endParaRPr lang="en-US" dirty="0">
              <a:solidFill>
                <a:schemeClr val="tx1"/>
              </a:solidFill>
              <a:latin typeface="Californian FB" pitchFamily="18" charset="0"/>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01736" y="457200"/>
            <a:ext cx="2085473" cy="198119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0200879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Papyrus" pitchFamily="66" charset="0"/>
              </a:rPr>
              <a:t>The Hidden Epidemic</a:t>
            </a:r>
            <a:endParaRPr lang="en-US" dirty="0">
              <a:latin typeface="Papyrus" pitchFamily="66" charset="0"/>
            </a:endParaRPr>
          </a:p>
        </p:txBody>
      </p:sp>
      <p:sp>
        <p:nvSpPr>
          <p:cNvPr id="3" name="Content Placeholder 2"/>
          <p:cNvSpPr>
            <a:spLocks noGrp="1"/>
          </p:cNvSpPr>
          <p:nvPr>
            <p:ph idx="1"/>
          </p:nvPr>
        </p:nvSpPr>
        <p:spPr>
          <a:xfrm>
            <a:off x="1066800" y="1295400"/>
            <a:ext cx="7772400" cy="5257800"/>
          </a:xfrm>
        </p:spPr>
        <p:txBody>
          <a:bodyPr>
            <a:normAutofit fontScale="92500"/>
          </a:bodyPr>
          <a:lstStyle/>
          <a:p>
            <a:r>
              <a:rPr lang="en-US" dirty="0" smtClean="0">
                <a:latin typeface="Californian FB" pitchFamily="18" charset="0"/>
              </a:rPr>
              <a:t>Can’t say it enough….</a:t>
            </a:r>
          </a:p>
          <a:p>
            <a:pPr lvl="1"/>
            <a:r>
              <a:rPr lang="en-US" dirty="0" smtClean="0">
                <a:latin typeface="Californian FB" pitchFamily="18" charset="0"/>
              </a:rPr>
              <a:t>34% or 1 in 3 Native women will be sexually assaulted in their lifetime</a:t>
            </a:r>
          </a:p>
          <a:p>
            <a:pPr lvl="1"/>
            <a:r>
              <a:rPr lang="en-US" dirty="0" smtClean="0">
                <a:latin typeface="Californian FB" pitchFamily="18" charset="0"/>
              </a:rPr>
              <a:t>American Indian and </a:t>
            </a:r>
            <a:r>
              <a:rPr lang="en-US" dirty="0">
                <a:latin typeface="Californian FB" pitchFamily="18" charset="0"/>
              </a:rPr>
              <a:t>Alaska Native women are more than 2.5 times more likely to be raped or sexually assaulted than women in the USA in </a:t>
            </a:r>
            <a:r>
              <a:rPr lang="en-US" dirty="0" smtClean="0">
                <a:latin typeface="Californian FB" pitchFamily="18" charset="0"/>
              </a:rPr>
              <a:t>general</a:t>
            </a:r>
          </a:p>
          <a:p>
            <a:pPr lvl="1"/>
            <a:r>
              <a:rPr lang="en-US" dirty="0">
                <a:latin typeface="Californian FB" pitchFamily="18" charset="0"/>
              </a:rPr>
              <a:t>Sexual assault is one of the most undisclosed and unreported </a:t>
            </a:r>
            <a:r>
              <a:rPr lang="en-US" dirty="0" smtClean="0">
                <a:latin typeface="Californian FB" pitchFamily="18" charset="0"/>
              </a:rPr>
              <a:t>crimes, </a:t>
            </a:r>
            <a:r>
              <a:rPr lang="en-US" dirty="0">
                <a:latin typeface="Californian FB" pitchFamily="18" charset="0"/>
              </a:rPr>
              <a:t>especially for crimes committed against Native women and children. Consequently, the actual numbers of sexual assaults taking place in our Native communities are unknown</a:t>
            </a:r>
            <a:r>
              <a:rPr lang="en-US" dirty="0" smtClean="0">
                <a:latin typeface="Californian FB" pitchFamily="18" charset="0"/>
              </a:rPr>
              <a:t>.</a:t>
            </a:r>
          </a:p>
        </p:txBody>
      </p:sp>
    </p:spTree>
    <p:extLst>
      <p:ext uri="{BB962C8B-B14F-4D97-AF65-F5344CB8AC3E}">
        <p14:creationId xmlns:p14="http://schemas.microsoft.com/office/powerpoint/2010/main" val="13125192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76200"/>
            <a:ext cx="7620000" cy="1143000"/>
          </a:xfrm>
        </p:spPr>
        <p:txBody>
          <a:bodyPr/>
          <a:lstStyle/>
          <a:p>
            <a:r>
              <a:rPr lang="en-US" dirty="0" smtClean="0">
                <a:latin typeface="Papyrus" pitchFamily="66" charset="0"/>
              </a:rPr>
              <a:t>IHS &amp; Sexual Assault</a:t>
            </a:r>
            <a:endParaRPr lang="en-US" dirty="0">
              <a:latin typeface="Papyrus" pitchFamily="66" charset="0"/>
            </a:endParaRPr>
          </a:p>
        </p:txBody>
      </p:sp>
      <p:sp>
        <p:nvSpPr>
          <p:cNvPr id="3" name="Content Placeholder 2"/>
          <p:cNvSpPr>
            <a:spLocks noGrp="1"/>
          </p:cNvSpPr>
          <p:nvPr>
            <p:ph idx="1"/>
          </p:nvPr>
        </p:nvSpPr>
        <p:spPr>
          <a:xfrm>
            <a:off x="1066800" y="1143000"/>
            <a:ext cx="7620000" cy="5410200"/>
          </a:xfrm>
        </p:spPr>
        <p:txBody>
          <a:bodyPr>
            <a:normAutofit/>
          </a:bodyPr>
          <a:lstStyle/>
          <a:p>
            <a:r>
              <a:rPr lang="en-US" sz="2800" dirty="0" smtClean="0">
                <a:latin typeface="Californian FB" pitchFamily="18" charset="0"/>
              </a:rPr>
              <a:t>What is the Indian Health Service DVPI?</a:t>
            </a:r>
          </a:p>
          <a:p>
            <a:pPr lvl="1"/>
            <a:r>
              <a:rPr lang="en-US" sz="2000" dirty="0" smtClean="0">
                <a:latin typeface="Californian FB" pitchFamily="18" charset="0"/>
              </a:rPr>
              <a:t>A nationally-coordinated demonstration program aimed at addressing domestic violence, sexual assault and family violence within AI/AN communities.</a:t>
            </a:r>
          </a:p>
          <a:p>
            <a:r>
              <a:rPr lang="en-US" sz="2800" dirty="0" smtClean="0">
                <a:latin typeface="Californian FB" pitchFamily="18" charset="0"/>
              </a:rPr>
              <a:t>IHS doubled funding for the NPAIHB Sexual Assault Prevention Project for 3</a:t>
            </a:r>
            <a:r>
              <a:rPr lang="en-US" sz="2800" baseline="30000" dirty="0" smtClean="0">
                <a:latin typeface="Californian FB" pitchFamily="18" charset="0"/>
              </a:rPr>
              <a:t>rd</a:t>
            </a:r>
            <a:r>
              <a:rPr lang="en-US" sz="2800" dirty="0" smtClean="0">
                <a:latin typeface="Californian FB" pitchFamily="18" charset="0"/>
              </a:rPr>
              <a:t> and final year</a:t>
            </a:r>
          </a:p>
          <a:p>
            <a:r>
              <a:rPr lang="en-US" sz="2800" dirty="0" smtClean="0">
                <a:latin typeface="Californian FB" pitchFamily="18" charset="0"/>
              </a:rPr>
              <a:t>The DVPI has awarded 65 projects to IHS, Tribal and Urban-operated programs</a:t>
            </a:r>
          </a:p>
          <a:p>
            <a:r>
              <a:rPr lang="en-US" sz="2800" dirty="0" smtClean="0">
                <a:latin typeface="Californian FB" pitchFamily="18" charset="0"/>
              </a:rPr>
              <a:t>FYI:  IHS next steps include developing a sexual assault policy for all IHS facilities (beyond hospitals) and possibly the purchase of forensic equipment for IHS facilities (beyond hospitals)</a:t>
            </a:r>
          </a:p>
          <a:p>
            <a:endParaRPr lang="en-US" dirty="0">
              <a:latin typeface="Californian FB" pitchFamily="18" charset="0"/>
            </a:endParaRPr>
          </a:p>
        </p:txBody>
      </p:sp>
      <p:sp>
        <p:nvSpPr>
          <p:cNvPr id="4" name="Footer Placeholder 3"/>
          <p:cNvSpPr>
            <a:spLocks noGrp="1"/>
          </p:cNvSpPr>
          <p:nvPr>
            <p:ph type="ftr" sz="quarter" idx="3"/>
          </p:nvPr>
        </p:nvSpPr>
        <p:spPr/>
        <p:txBody>
          <a:bodyPr/>
          <a:lstStyle/>
          <a:p>
            <a:r>
              <a:rPr lang="en-US" dirty="0" smtClean="0"/>
              <a:t>IHS information taken from IHS Policy Update presentation by Beverly Cotton, National SANE/SART Coordinator</a:t>
            </a:r>
            <a:endParaRPr lang="en-US" dirty="0"/>
          </a:p>
        </p:txBody>
      </p:sp>
    </p:spTree>
    <p:extLst>
      <p:ext uri="{BB962C8B-B14F-4D97-AF65-F5344CB8AC3E}">
        <p14:creationId xmlns:p14="http://schemas.microsoft.com/office/powerpoint/2010/main" val="11979941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893" y="228600"/>
            <a:ext cx="8915400" cy="1143000"/>
          </a:xfrm>
        </p:spPr>
        <p:txBody>
          <a:bodyPr>
            <a:noAutofit/>
          </a:bodyPr>
          <a:lstStyle/>
          <a:p>
            <a:r>
              <a:rPr lang="en-US" sz="3200" dirty="0" smtClean="0">
                <a:latin typeface="Papyrus" pitchFamily="66" charset="0"/>
              </a:rPr>
              <a:t>Year 3 </a:t>
            </a:r>
            <a:r>
              <a:rPr lang="en-US" sz="3200" dirty="0" smtClean="0">
                <a:latin typeface="Papyrus" pitchFamily="66" charset="0"/>
              </a:rPr>
              <a:t>Objectives</a:t>
            </a:r>
            <a:br>
              <a:rPr lang="en-US" sz="3200" dirty="0" smtClean="0">
                <a:latin typeface="Papyrus" pitchFamily="66" charset="0"/>
              </a:rPr>
            </a:br>
            <a:r>
              <a:rPr lang="en-US" sz="3200" dirty="0" smtClean="0">
                <a:latin typeface="Papyrus" pitchFamily="66" charset="0"/>
              </a:rPr>
              <a:t>IHS DVPI </a:t>
            </a:r>
            <a:r>
              <a:rPr lang="en-US" sz="3200" dirty="0" smtClean="0">
                <a:latin typeface="Papyrus" pitchFamily="66" charset="0"/>
              </a:rPr>
              <a:t>Funding  for NPAIHB</a:t>
            </a:r>
            <a:endParaRPr lang="en-US" sz="3200" dirty="0">
              <a:latin typeface="Papyrus" pitchFamily="66" charset="0"/>
            </a:endParaRPr>
          </a:p>
        </p:txBody>
      </p:sp>
      <p:sp>
        <p:nvSpPr>
          <p:cNvPr id="3" name="Content Placeholder 2"/>
          <p:cNvSpPr>
            <a:spLocks noGrp="1"/>
          </p:cNvSpPr>
          <p:nvPr>
            <p:ph idx="1"/>
          </p:nvPr>
        </p:nvSpPr>
        <p:spPr>
          <a:xfrm>
            <a:off x="914400" y="1676400"/>
            <a:ext cx="7924800" cy="4419600"/>
          </a:xfrm>
        </p:spPr>
        <p:txBody>
          <a:bodyPr>
            <a:normAutofit fontScale="92500" lnSpcReduction="20000"/>
          </a:bodyPr>
          <a:lstStyle/>
          <a:p>
            <a:r>
              <a:rPr lang="en-US" sz="2400" dirty="0" smtClean="0">
                <a:latin typeface="Californian FB" pitchFamily="18" charset="0"/>
              </a:rPr>
              <a:t>Increase public awareness addressing sexual assault using media campaign </a:t>
            </a:r>
          </a:p>
          <a:p>
            <a:r>
              <a:rPr lang="en-US" sz="2400" dirty="0" smtClean="0">
                <a:latin typeface="Californian FB" pitchFamily="18" charset="0"/>
              </a:rPr>
              <a:t>Tribal </a:t>
            </a:r>
            <a:r>
              <a:rPr lang="en-US" sz="2400" dirty="0">
                <a:latin typeface="Californian FB" pitchFamily="18" charset="0"/>
              </a:rPr>
              <a:t>sexual assault dynamics trainings at 5 </a:t>
            </a:r>
            <a:r>
              <a:rPr lang="en-US" sz="2400" dirty="0" smtClean="0">
                <a:latin typeface="Californian FB" pitchFamily="18" charset="0"/>
              </a:rPr>
              <a:t>tribes</a:t>
            </a:r>
            <a:endParaRPr lang="en-US" sz="2400" dirty="0" smtClean="0">
              <a:latin typeface="Californian FB" pitchFamily="18" charset="0"/>
            </a:endParaRPr>
          </a:p>
          <a:p>
            <a:r>
              <a:rPr lang="en-US" sz="2400" dirty="0" smtClean="0">
                <a:latin typeface="Californian FB" pitchFamily="18" charset="0"/>
              </a:rPr>
              <a:t>Additional tribes will participate in the Sexual Assault Prevention Project</a:t>
            </a:r>
          </a:p>
          <a:p>
            <a:r>
              <a:rPr lang="en-US" sz="2400" dirty="0" smtClean="0">
                <a:latin typeface="Californian FB" pitchFamily="18" charset="0"/>
              </a:rPr>
              <a:t>SANE/SARRC Trainings in collaboration with Oregon Sexual Assault Task Force</a:t>
            </a:r>
          </a:p>
          <a:p>
            <a:r>
              <a:rPr lang="en-US" sz="2400" dirty="0" smtClean="0">
                <a:latin typeface="Californian FB" pitchFamily="18" charset="0"/>
              </a:rPr>
              <a:t>Project’s participating tribes will hold community awareness events</a:t>
            </a:r>
          </a:p>
          <a:p>
            <a:r>
              <a:rPr lang="en-US" sz="2400" dirty="0" smtClean="0">
                <a:latin typeface="Californian FB" pitchFamily="18" charset="0"/>
              </a:rPr>
              <a:t>Project’s p</a:t>
            </a:r>
            <a:r>
              <a:rPr lang="en-US" sz="2400" dirty="0" smtClean="0">
                <a:latin typeface="Californian FB" pitchFamily="18" charset="0"/>
              </a:rPr>
              <a:t>articipating tribes will implement school-based curriculum or youth group addressing sexual assault</a:t>
            </a:r>
          </a:p>
          <a:p>
            <a:r>
              <a:rPr lang="en-US" sz="2400" dirty="0" smtClean="0">
                <a:latin typeface="Californian FB" pitchFamily="18" charset="0"/>
              </a:rPr>
              <a:t>Victim Experience Surveys will be utilized at participating sites</a:t>
            </a:r>
          </a:p>
          <a:p>
            <a:r>
              <a:rPr lang="en-US" sz="2400" dirty="0" smtClean="0">
                <a:latin typeface="Californian FB" pitchFamily="18" charset="0"/>
              </a:rPr>
              <a:t>Community Readiness Surveys will be completed at participating sites</a:t>
            </a:r>
            <a:endParaRPr lang="en-US" sz="2400" dirty="0">
              <a:latin typeface="Californian FB" pitchFamily="18" charset="0"/>
            </a:endParaRPr>
          </a:p>
          <a:p>
            <a:endParaRPr lang="en-US" dirty="0">
              <a:latin typeface="Californian FB" pitchFamily="18" charset="0"/>
            </a:endParaRPr>
          </a:p>
        </p:txBody>
      </p:sp>
    </p:spTree>
    <p:extLst>
      <p:ext uri="{BB962C8B-B14F-4D97-AF65-F5344CB8AC3E}">
        <p14:creationId xmlns:p14="http://schemas.microsoft.com/office/powerpoint/2010/main" val="18081754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smtClean="0">
                <a:latin typeface="Papyrus" pitchFamily="66" charset="0"/>
              </a:rPr>
              <a:t>Response Circles </a:t>
            </a:r>
            <a:br>
              <a:rPr lang="en-US" i="1" dirty="0" smtClean="0">
                <a:latin typeface="Papyrus" pitchFamily="66" charset="0"/>
              </a:rPr>
            </a:br>
            <a:r>
              <a:rPr lang="en-US" dirty="0" smtClean="0">
                <a:latin typeface="Papyrus" pitchFamily="66" charset="0"/>
              </a:rPr>
              <a:t>Tribal </a:t>
            </a:r>
            <a:r>
              <a:rPr lang="en-US" dirty="0" smtClean="0">
                <a:latin typeface="Papyrus" pitchFamily="66" charset="0"/>
              </a:rPr>
              <a:t>Recruitment</a:t>
            </a:r>
            <a:endParaRPr lang="en-US" dirty="0">
              <a:latin typeface="Papyrus" pitchFamily="66" charset="0"/>
            </a:endParaRPr>
          </a:p>
        </p:txBody>
      </p:sp>
      <p:sp>
        <p:nvSpPr>
          <p:cNvPr id="3" name="Content Placeholder 2"/>
          <p:cNvSpPr>
            <a:spLocks noGrp="1"/>
          </p:cNvSpPr>
          <p:nvPr>
            <p:ph idx="1"/>
          </p:nvPr>
        </p:nvSpPr>
        <p:spPr>
          <a:xfrm>
            <a:off x="1143000" y="1676400"/>
            <a:ext cx="7620000" cy="4983163"/>
          </a:xfrm>
        </p:spPr>
        <p:txBody>
          <a:bodyPr/>
          <a:lstStyle/>
          <a:p>
            <a:r>
              <a:rPr lang="en-US" dirty="0" smtClean="0">
                <a:latin typeface="Californian FB" pitchFamily="18" charset="0"/>
              </a:rPr>
              <a:t>Currently have 3 tribes participating in the Sexual Assault Prevention </a:t>
            </a:r>
            <a:r>
              <a:rPr lang="en-US" dirty="0" smtClean="0">
                <a:latin typeface="Californian FB" pitchFamily="18" charset="0"/>
              </a:rPr>
              <a:t>Project:</a:t>
            </a:r>
          </a:p>
          <a:p>
            <a:pPr lvl="2"/>
            <a:r>
              <a:rPr lang="en-US" dirty="0" smtClean="0">
                <a:latin typeface="Californian FB" pitchFamily="18" charset="0"/>
              </a:rPr>
              <a:t>Swinomish</a:t>
            </a:r>
          </a:p>
          <a:p>
            <a:pPr lvl="2"/>
            <a:r>
              <a:rPr lang="en-US" dirty="0" smtClean="0">
                <a:latin typeface="Californian FB" pitchFamily="18" charset="0"/>
              </a:rPr>
              <a:t>Suquamish</a:t>
            </a:r>
          </a:p>
          <a:p>
            <a:pPr lvl="2"/>
            <a:r>
              <a:rPr lang="en-US" dirty="0" smtClean="0">
                <a:latin typeface="Californian FB" pitchFamily="18" charset="0"/>
              </a:rPr>
              <a:t>Warm Springs</a:t>
            </a:r>
            <a:endParaRPr lang="en-US" dirty="0" smtClean="0">
              <a:latin typeface="Californian FB" pitchFamily="18" charset="0"/>
            </a:endParaRPr>
          </a:p>
          <a:p>
            <a:r>
              <a:rPr lang="en-US" dirty="0" smtClean="0">
                <a:latin typeface="Californian FB" pitchFamily="18" charset="0"/>
              </a:rPr>
              <a:t>Recruiting </a:t>
            </a:r>
            <a:r>
              <a:rPr lang="en-US" b="1" dirty="0" smtClean="0">
                <a:latin typeface="Californian FB" pitchFamily="18" charset="0"/>
              </a:rPr>
              <a:t>2 additional tribes </a:t>
            </a:r>
            <a:r>
              <a:rPr lang="en-US" dirty="0" smtClean="0">
                <a:latin typeface="Californian FB" pitchFamily="18" charset="0"/>
              </a:rPr>
              <a:t>to join the project in its final year</a:t>
            </a:r>
            <a:endParaRPr lang="en-US" dirty="0">
              <a:latin typeface="Californian FB" pitchFamily="18"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69223" y="4724400"/>
            <a:ext cx="1386843" cy="2245187"/>
          </a:xfrm>
          <a:prstGeom prst="rect">
            <a:avLst/>
          </a:prstGeom>
        </p:spPr>
      </p:pic>
    </p:spTree>
    <p:extLst>
      <p:ext uri="{BB962C8B-B14F-4D97-AF65-F5344CB8AC3E}">
        <p14:creationId xmlns:p14="http://schemas.microsoft.com/office/powerpoint/2010/main" val="24215582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81000"/>
            <a:ext cx="7620000" cy="1143000"/>
          </a:xfrm>
        </p:spPr>
        <p:txBody>
          <a:bodyPr>
            <a:normAutofit fontScale="90000"/>
          </a:bodyPr>
          <a:lstStyle/>
          <a:p>
            <a:r>
              <a:rPr lang="en-US" dirty="0" smtClean="0">
                <a:latin typeface="Papyrus" pitchFamily="66" charset="0"/>
              </a:rPr>
              <a:t>Tribal Sexual Assault Dynamics Trainings</a:t>
            </a:r>
            <a:endParaRPr lang="en-US" dirty="0">
              <a:latin typeface="Papyrus" pitchFamily="66" charset="0"/>
            </a:endParaRPr>
          </a:p>
        </p:txBody>
      </p:sp>
      <p:sp>
        <p:nvSpPr>
          <p:cNvPr id="3" name="Content Placeholder 2"/>
          <p:cNvSpPr>
            <a:spLocks noGrp="1"/>
          </p:cNvSpPr>
          <p:nvPr>
            <p:ph idx="1"/>
          </p:nvPr>
        </p:nvSpPr>
        <p:spPr>
          <a:xfrm>
            <a:off x="914400" y="1600200"/>
            <a:ext cx="7772400" cy="4953000"/>
          </a:xfrm>
        </p:spPr>
        <p:txBody>
          <a:bodyPr>
            <a:normAutofit/>
          </a:bodyPr>
          <a:lstStyle/>
          <a:p>
            <a:r>
              <a:rPr lang="en-US" sz="2400" dirty="0" smtClean="0">
                <a:latin typeface="Californian FB" pitchFamily="18" charset="0"/>
              </a:rPr>
              <a:t>Purpose:  </a:t>
            </a:r>
          </a:p>
          <a:p>
            <a:pPr lvl="1"/>
            <a:r>
              <a:rPr lang="en-US" sz="2000" dirty="0" smtClean="0">
                <a:latin typeface="Californian FB" pitchFamily="18" charset="0"/>
              </a:rPr>
              <a:t>Get the conversation going about the prevalence of sexual assault in tribal communities.  Offer resources and information for tribes ready to break the silence, take down barriers and inform the community that it’s okay to start talking.</a:t>
            </a:r>
          </a:p>
          <a:p>
            <a:r>
              <a:rPr lang="en-US" sz="2400" dirty="0" smtClean="0">
                <a:latin typeface="Californian FB" pitchFamily="18" charset="0"/>
              </a:rPr>
              <a:t>Capacity to offer training to 5 tribes</a:t>
            </a:r>
          </a:p>
          <a:p>
            <a:pPr lvl="1"/>
            <a:r>
              <a:rPr lang="en-US" sz="2000" dirty="0" smtClean="0">
                <a:latin typeface="Californian FB" pitchFamily="18" charset="0"/>
              </a:rPr>
              <a:t>Sexual Assault Educator:  Lisa Norton (Siletz)</a:t>
            </a:r>
          </a:p>
          <a:p>
            <a:r>
              <a:rPr lang="en-US" sz="2400" u="sng" dirty="0" smtClean="0">
                <a:latin typeface="Californian FB" pitchFamily="18" charset="0"/>
              </a:rPr>
              <a:t>Attend:</a:t>
            </a:r>
            <a:r>
              <a:rPr lang="en-US" sz="2400" dirty="0" smtClean="0">
                <a:latin typeface="Californian FB" pitchFamily="18" charset="0"/>
              </a:rPr>
              <a:t>  </a:t>
            </a:r>
          </a:p>
          <a:p>
            <a:pPr lvl="1"/>
            <a:r>
              <a:rPr lang="en-US" sz="2000" dirty="0" smtClean="0">
                <a:latin typeface="Californian FB" pitchFamily="18" charset="0"/>
              </a:rPr>
              <a:t>Social Services, Tribal Council, Tribal Leaders, Clinic/Healthcare, Law Enforcement, Educators, Family Violence Programs, Community members</a:t>
            </a:r>
          </a:p>
          <a:p>
            <a:r>
              <a:rPr lang="en-US" sz="2400" dirty="0" smtClean="0">
                <a:latin typeface="Californian FB" pitchFamily="18" charset="0"/>
              </a:rPr>
              <a:t>NO cost to the tribes, Trainer will come to you</a:t>
            </a:r>
          </a:p>
          <a:p>
            <a:r>
              <a:rPr lang="en-US" sz="2400" dirty="0" smtClean="0">
                <a:latin typeface="Californian FB" pitchFamily="18" charset="0"/>
              </a:rPr>
              <a:t>Timeline:  November 2012-May 2013</a:t>
            </a:r>
            <a:endParaRPr lang="en-US" sz="2400" dirty="0">
              <a:latin typeface="Californian FB" pitchFamily="18" charset="0"/>
            </a:endParaRPr>
          </a:p>
        </p:txBody>
      </p:sp>
    </p:spTree>
    <p:extLst>
      <p:ext uri="{BB962C8B-B14F-4D97-AF65-F5344CB8AC3E}">
        <p14:creationId xmlns:p14="http://schemas.microsoft.com/office/powerpoint/2010/main" val="34278560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600200"/>
            <a:ext cx="7620000" cy="1470025"/>
          </a:xfrm>
        </p:spPr>
        <p:txBody>
          <a:bodyPr>
            <a:normAutofit fontScale="90000"/>
          </a:bodyPr>
          <a:lstStyle/>
          <a:p>
            <a:r>
              <a:rPr lang="en-US" dirty="0" smtClean="0">
                <a:latin typeface="Papyrus" pitchFamily="66" charset="0"/>
              </a:rPr>
              <a:t>Northwest Collaboration Against Sexual Assault in Tribal Communities</a:t>
            </a:r>
            <a:endParaRPr lang="en-US" dirty="0">
              <a:latin typeface="Papyrus" pitchFamily="66" charset="0"/>
            </a:endParaRPr>
          </a:p>
        </p:txBody>
      </p:sp>
      <p:sp>
        <p:nvSpPr>
          <p:cNvPr id="3" name="Subtitle 2"/>
          <p:cNvSpPr>
            <a:spLocks noGrp="1"/>
          </p:cNvSpPr>
          <p:nvPr>
            <p:ph type="subTitle" idx="1"/>
          </p:nvPr>
        </p:nvSpPr>
        <p:spPr>
          <a:xfrm>
            <a:off x="1447800" y="3886200"/>
            <a:ext cx="6705600" cy="2057400"/>
          </a:xfrm>
        </p:spPr>
        <p:txBody>
          <a:bodyPr>
            <a:normAutofit fontScale="92500"/>
          </a:bodyPr>
          <a:lstStyle/>
          <a:p>
            <a:r>
              <a:rPr lang="en-US" dirty="0" smtClean="0">
                <a:latin typeface="Californian FB" pitchFamily="18" charset="0"/>
              </a:rPr>
              <a:t>A collaboration between the Northwest Portland Area Indian Health Board and Oregon Sexual Assault Task Force</a:t>
            </a:r>
          </a:p>
          <a:p>
            <a:r>
              <a:rPr lang="en-US" sz="2400" i="1" dirty="0" smtClean="0">
                <a:latin typeface="Californian FB" pitchFamily="18" charset="0"/>
              </a:rPr>
              <a:t>Funded by:  National Institute of Justic</a:t>
            </a:r>
            <a:r>
              <a:rPr lang="en-US" sz="2400" i="1" dirty="0">
                <a:latin typeface="Californian FB" pitchFamily="18" charset="0"/>
              </a:rPr>
              <a:t>e</a:t>
            </a:r>
            <a:endParaRPr lang="en-US" sz="2400" i="1" dirty="0" smtClean="0">
              <a:latin typeface="Californian FB" pitchFamily="18" charset="0"/>
            </a:endParaRPr>
          </a:p>
        </p:txBody>
      </p:sp>
    </p:spTree>
    <p:extLst>
      <p:ext uri="{BB962C8B-B14F-4D97-AF65-F5344CB8AC3E}">
        <p14:creationId xmlns:p14="http://schemas.microsoft.com/office/powerpoint/2010/main" val="10485460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Papyrus" pitchFamily="66" charset="0"/>
              </a:rPr>
              <a:t>Training Update</a:t>
            </a:r>
            <a:endParaRPr lang="en-US" dirty="0">
              <a:latin typeface="Papyrus" pitchFamily="66" charset="0"/>
            </a:endParaRPr>
          </a:p>
        </p:txBody>
      </p:sp>
      <p:sp>
        <p:nvSpPr>
          <p:cNvPr id="3" name="Content Placeholder 2"/>
          <p:cNvSpPr>
            <a:spLocks noGrp="1"/>
          </p:cNvSpPr>
          <p:nvPr>
            <p:ph idx="1"/>
          </p:nvPr>
        </p:nvSpPr>
        <p:spPr>
          <a:xfrm>
            <a:off x="1066800" y="1219200"/>
            <a:ext cx="7620000" cy="4906963"/>
          </a:xfrm>
        </p:spPr>
        <p:txBody>
          <a:bodyPr>
            <a:normAutofit fontScale="92500" lnSpcReduction="10000"/>
          </a:bodyPr>
          <a:lstStyle/>
          <a:p>
            <a:r>
              <a:rPr lang="en-US" sz="2800" dirty="0" smtClean="0">
                <a:latin typeface="Californian FB" pitchFamily="18" charset="0"/>
              </a:rPr>
              <a:t>Sexual Assault Response &amp; Resource Circle (SARRC) Training, May 2012</a:t>
            </a:r>
          </a:p>
          <a:p>
            <a:pPr lvl="1"/>
            <a:r>
              <a:rPr lang="en-US" sz="2400" dirty="0" smtClean="0">
                <a:latin typeface="Californian FB" pitchFamily="18" charset="0"/>
              </a:rPr>
              <a:t>3 Tribes participated:</a:t>
            </a:r>
          </a:p>
          <a:p>
            <a:pPr lvl="2"/>
            <a:r>
              <a:rPr lang="en-US" sz="2000" dirty="0" smtClean="0">
                <a:latin typeface="Californian FB" pitchFamily="18" charset="0"/>
              </a:rPr>
              <a:t>Swinomish</a:t>
            </a:r>
          </a:p>
          <a:p>
            <a:pPr lvl="2"/>
            <a:r>
              <a:rPr lang="en-US" sz="2000" dirty="0" smtClean="0">
                <a:latin typeface="Californian FB" pitchFamily="18" charset="0"/>
              </a:rPr>
              <a:t>Tulalip</a:t>
            </a:r>
          </a:p>
          <a:p>
            <a:pPr lvl="2"/>
            <a:r>
              <a:rPr lang="en-US" sz="2000" dirty="0" smtClean="0">
                <a:latin typeface="Californian FB" pitchFamily="18" charset="0"/>
              </a:rPr>
              <a:t>Warm Springs</a:t>
            </a:r>
          </a:p>
          <a:p>
            <a:pPr marL="914400" lvl="2" indent="0">
              <a:buNone/>
            </a:pPr>
            <a:endParaRPr lang="en-US" sz="2000" dirty="0" smtClean="0">
              <a:latin typeface="Californian FB" pitchFamily="18" charset="0"/>
            </a:endParaRPr>
          </a:p>
          <a:p>
            <a:r>
              <a:rPr lang="en-US" dirty="0" smtClean="0">
                <a:latin typeface="Californian FB" pitchFamily="18" charset="0"/>
              </a:rPr>
              <a:t>What is a SARRC?</a:t>
            </a:r>
          </a:p>
          <a:p>
            <a:pPr lvl="1"/>
            <a:r>
              <a:rPr lang="en-US" dirty="0">
                <a:latin typeface="Californian FB" pitchFamily="18" charset="0"/>
              </a:rPr>
              <a:t>A</a:t>
            </a:r>
            <a:r>
              <a:rPr lang="en-US" dirty="0" smtClean="0">
                <a:latin typeface="Californian FB" pitchFamily="18" charset="0"/>
              </a:rPr>
              <a:t> </a:t>
            </a:r>
            <a:r>
              <a:rPr lang="en-US" dirty="0">
                <a:latin typeface="Californian FB" pitchFamily="18" charset="0"/>
              </a:rPr>
              <a:t>multi-disciplinary, inter-agency, community driven collaboration that organizes its members in a victim centered and offender-focused approach to intervention, response, and prevention of sexual </a:t>
            </a:r>
            <a:r>
              <a:rPr lang="en-US" dirty="0" smtClean="0">
                <a:latin typeface="Californian FB" pitchFamily="18" charset="0"/>
              </a:rPr>
              <a:t>assault</a:t>
            </a:r>
          </a:p>
        </p:txBody>
      </p:sp>
    </p:spTree>
    <p:extLst>
      <p:ext uri="{BB962C8B-B14F-4D97-AF65-F5344CB8AC3E}">
        <p14:creationId xmlns:p14="http://schemas.microsoft.com/office/powerpoint/2010/main" val="4280212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533400"/>
            <a:ext cx="7848600" cy="5715000"/>
          </a:xfrm>
        </p:spPr>
        <p:txBody>
          <a:bodyPr>
            <a:normAutofit fontScale="92500" lnSpcReduction="10000"/>
          </a:bodyPr>
          <a:lstStyle/>
          <a:p>
            <a:r>
              <a:rPr lang="en-US" dirty="0" smtClean="0">
                <a:latin typeface="Californian FB" pitchFamily="18" charset="0"/>
              </a:rPr>
              <a:t>Benefits of </a:t>
            </a:r>
            <a:r>
              <a:rPr lang="en-US" dirty="0" smtClean="0">
                <a:latin typeface="Californian FB" pitchFamily="18" charset="0"/>
              </a:rPr>
              <a:t>a tribal </a:t>
            </a:r>
            <a:r>
              <a:rPr lang="en-US" dirty="0" smtClean="0">
                <a:latin typeface="Californian FB" pitchFamily="18" charset="0"/>
              </a:rPr>
              <a:t>SARRC:</a:t>
            </a:r>
          </a:p>
          <a:p>
            <a:pPr lvl="1"/>
            <a:r>
              <a:rPr lang="en-US" dirty="0">
                <a:latin typeface="Californian FB" pitchFamily="18" charset="0"/>
              </a:rPr>
              <a:t>use of tribally specific practices of </a:t>
            </a:r>
            <a:r>
              <a:rPr lang="en-US" dirty="0" smtClean="0">
                <a:latin typeface="Californian FB" pitchFamily="18" charset="0"/>
              </a:rPr>
              <a:t>helping</a:t>
            </a:r>
          </a:p>
          <a:p>
            <a:pPr lvl="1"/>
            <a:r>
              <a:rPr lang="en-US" dirty="0" smtClean="0">
                <a:latin typeface="Californian FB" pitchFamily="18" charset="0"/>
              </a:rPr>
              <a:t>healing </a:t>
            </a:r>
            <a:r>
              <a:rPr lang="en-US" dirty="0">
                <a:latin typeface="Californian FB" pitchFamily="18" charset="0"/>
              </a:rPr>
              <a:t>and </a:t>
            </a:r>
            <a:r>
              <a:rPr lang="en-US" dirty="0" smtClean="0">
                <a:latin typeface="Californian FB" pitchFamily="18" charset="0"/>
              </a:rPr>
              <a:t>justice</a:t>
            </a:r>
          </a:p>
          <a:p>
            <a:pPr lvl="1"/>
            <a:r>
              <a:rPr lang="en-US" dirty="0" smtClean="0">
                <a:latin typeface="Californian FB" pitchFamily="18" charset="0"/>
              </a:rPr>
              <a:t>healing </a:t>
            </a:r>
            <a:r>
              <a:rPr lang="en-US" dirty="0">
                <a:latin typeface="Californian FB" pitchFamily="18" charset="0"/>
              </a:rPr>
              <a:t>of the community as a </a:t>
            </a:r>
            <a:r>
              <a:rPr lang="en-US" dirty="0" smtClean="0">
                <a:latin typeface="Californian FB" pitchFamily="18" charset="0"/>
              </a:rPr>
              <a:t>whole</a:t>
            </a:r>
          </a:p>
          <a:p>
            <a:pPr lvl="1"/>
            <a:r>
              <a:rPr lang="en-US" dirty="0" smtClean="0">
                <a:latin typeface="Californian FB" pitchFamily="18" charset="0"/>
              </a:rPr>
              <a:t>increased reporting</a:t>
            </a:r>
          </a:p>
          <a:p>
            <a:pPr lvl="1"/>
            <a:r>
              <a:rPr lang="en-US" dirty="0" smtClean="0">
                <a:latin typeface="Californian FB" pitchFamily="18" charset="0"/>
              </a:rPr>
              <a:t>increased </a:t>
            </a:r>
            <a:r>
              <a:rPr lang="en-US" dirty="0">
                <a:latin typeface="Californian FB" pitchFamily="18" charset="0"/>
              </a:rPr>
              <a:t>access to </a:t>
            </a:r>
            <a:r>
              <a:rPr lang="en-US" dirty="0" smtClean="0">
                <a:latin typeface="Californian FB" pitchFamily="18" charset="0"/>
              </a:rPr>
              <a:t>services</a:t>
            </a:r>
          </a:p>
          <a:p>
            <a:pPr lvl="1"/>
            <a:r>
              <a:rPr lang="en-US" dirty="0" smtClean="0">
                <a:latin typeface="Californian FB" pitchFamily="18" charset="0"/>
              </a:rPr>
              <a:t>increased </a:t>
            </a:r>
            <a:r>
              <a:rPr lang="en-US" dirty="0">
                <a:latin typeface="Californian FB" pitchFamily="18" charset="0"/>
              </a:rPr>
              <a:t>privacy for </a:t>
            </a:r>
            <a:r>
              <a:rPr lang="en-US" dirty="0" smtClean="0">
                <a:latin typeface="Californian FB" pitchFamily="18" charset="0"/>
              </a:rPr>
              <a:t>victims</a:t>
            </a:r>
          </a:p>
          <a:p>
            <a:pPr lvl="1"/>
            <a:r>
              <a:rPr lang="en-US" dirty="0" smtClean="0">
                <a:latin typeface="Californian FB" pitchFamily="18" charset="0"/>
              </a:rPr>
              <a:t>increased </a:t>
            </a:r>
            <a:r>
              <a:rPr lang="en-US" dirty="0">
                <a:latin typeface="Californian FB" pitchFamily="18" charset="0"/>
              </a:rPr>
              <a:t>understanding of sexual assault dynamics and </a:t>
            </a:r>
            <a:r>
              <a:rPr lang="en-US" dirty="0" smtClean="0">
                <a:latin typeface="Californian FB" pitchFamily="18" charset="0"/>
              </a:rPr>
              <a:t>impact</a:t>
            </a:r>
          </a:p>
          <a:p>
            <a:pPr lvl="1"/>
            <a:r>
              <a:rPr lang="en-US" dirty="0" smtClean="0">
                <a:latin typeface="Californian FB" pitchFamily="18" charset="0"/>
              </a:rPr>
              <a:t>raises </a:t>
            </a:r>
            <a:r>
              <a:rPr lang="en-US" dirty="0">
                <a:latin typeface="Californian FB" pitchFamily="18" charset="0"/>
              </a:rPr>
              <a:t>awareness and prevention of sexual assault</a:t>
            </a:r>
            <a:endParaRPr lang="en-US" dirty="0" smtClean="0">
              <a:latin typeface="Californian FB" pitchFamily="18" charset="0"/>
            </a:endParaRPr>
          </a:p>
          <a:p>
            <a:pPr marL="0" indent="0">
              <a:buNone/>
            </a:pPr>
            <a:endParaRPr lang="en-US" dirty="0"/>
          </a:p>
          <a:p>
            <a:r>
              <a:rPr lang="en-US" dirty="0">
                <a:latin typeface="Californian FB" pitchFamily="18" charset="0"/>
              </a:rPr>
              <a:t>Next </a:t>
            </a:r>
            <a:r>
              <a:rPr lang="en-US" dirty="0" smtClean="0">
                <a:latin typeface="Californian FB" pitchFamily="18" charset="0"/>
              </a:rPr>
              <a:t>Training- </a:t>
            </a:r>
            <a:r>
              <a:rPr lang="en-US" dirty="0">
                <a:latin typeface="Californian FB" pitchFamily="18" charset="0"/>
              </a:rPr>
              <a:t>March 19-21, 2013</a:t>
            </a:r>
          </a:p>
          <a:p>
            <a:endParaRPr lang="en-US" dirty="0"/>
          </a:p>
        </p:txBody>
      </p:sp>
    </p:spTree>
    <p:extLst>
      <p:ext uri="{BB962C8B-B14F-4D97-AF65-F5344CB8AC3E}">
        <p14:creationId xmlns:p14="http://schemas.microsoft.com/office/powerpoint/2010/main" val="1628858995"/>
      </p:ext>
    </p:extLst>
  </p:cSld>
  <p:clrMapOvr>
    <a:masterClrMapping/>
  </p:clrMapOvr>
</p:sld>
</file>

<file path=ppt/theme/theme1.xml><?xml version="1.0" encoding="utf-8"?>
<a:theme xmlns:a="http://schemas.openxmlformats.org/drawingml/2006/main" name="ppt_plains_stri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ppt_plains_strip</Template>
  <TotalTime>453</TotalTime>
  <Words>662</Words>
  <Application>Microsoft Office PowerPoint</Application>
  <PresentationFormat>On-screen Show (4:3)</PresentationFormat>
  <Paragraphs>89</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ppt_plains_strip</vt:lpstr>
      <vt:lpstr>Response Circles Sexual Assault Prevention Project</vt:lpstr>
      <vt:lpstr>The Hidden Epidemic</vt:lpstr>
      <vt:lpstr>IHS &amp; Sexual Assault</vt:lpstr>
      <vt:lpstr>Year 3 Objectives IHS DVPI Funding  for NPAIHB</vt:lpstr>
      <vt:lpstr>Response Circles  Tribal Recruitment</vt:lpstr>
      <vt:lpstr>Tribal Sexual Assault Dynamics Trainings</vt:lpstr>
      <vt:lpstr>Northwest Collaboration Against Sexual Assault in Tribal Communities</vt:lpstr>
      <vt:lpstr>Training Update</vt:lpstr>
      <vt:lpstr>PowerPoint Presentation</vt:lpstr>
      <vt:lpstr>Training Update</vt:lpstr>
      <vt:lpstr>PowerPoint Presentation</vt:lpstr>
      <vt:lpstr>Questions?</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Response Circles Sexual Assault Prevention Project</dc:title>
  <dc:creator>Carrie Sampson</dc:creator>
  <cp:lastModifiedBy>Carrie Sampson</cp:lastModifiedBy>
  <cp:revision>19</cp:revision>
  <cp:lastPrinted>2012-10-09T23:38:26Z</cp:lastPrinted>
  <dcterms:created xsi:type="dcterms:W3CDTF">2012-10-08T21:56:26Z</dcterms:created>
  <dcterms:modified xsi:type="dcterms:W3CDTF">2012-10-10T00:06:54Z</dcterms:modified>
</cp:coreProperties>
</file>