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2"/>
  </p:notesMasterIdLst>
  <p:sldIdLst>
    <p:sldId id="322" r:id="rId2"/>
    <p:sldId id="338" r:id="rId3"/>
    <p:sldId id="321" r:id="rId4"/>
    <p:sldId id="323" r:id="rId5"/>
    <p:sldId id="324" r:id="rId6"/>
    <p:sldId id="325" r:id="rId7"/>
    <p:sldId id="326" r:id="rId8"/>
    <p:sldId id="327" r:id="rId9"/>
    <p:sldId id="328" r:id="rId10"/>
    <p:sldId id="329" r:id="rId11"/>
    <p:sldId id="330" r:id="rId12"/>
    <p:sldId id="341" r:id="rId13"/>
    <p:sldId id="331" r:id="rId14"/>
    <p:sldId id="345" r:id="rId15"/>
    <p:sldId id="346" r:id="rId16"/>
    <p:sldId id="347" r:id="rId17"/>
    <p:sldId id="348" r:id="rId18"/>
    <p:sldId id="340" r:id="rId19"/>
    <p:sldId id="343" r:id="rId20"/>
    <p:sldId id="344" r:id="rId21"/>
    <p:sldId id="342" r:id="rId22"/>
    <p:sldId id="349" r:id="rId23"/>
    <p:sldId id="350" r:id="rId24"/>
    <p:sldId id="333" r:id="rId25"/>
    <p:sldId id="334" r:id="rId26"/>
    <p:sldId id="336" r:id="rId27"/>
    <p:sldId id="315" r:id="rId28"/>
    <p:sldId id="335" r:id="rId29"/>
    <p:sldId id="337" r:id="rId30"/>
    <p:sldId id="352" r:id="rId31"/>
  </p:sldIdLst>
  <p:sldSz cx="9144000" cy="6858000" type="screen4x3"/>
  <p:notesSz cx="6881813"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147" algn="l" rtl="0" fontAlgn="base">
      <a:spcBef>
        <a:spcPct val="0"/>
      </a:spcBef>
      <a:spcAft>
        <a:spcPct val="0"/>
      </a:spcAft>
      <a:defRPr kern="1200">
        <a:solidFill>
          <a:schemeClr val="tx1"/>
        </a:solidFill>
        <a:latin typeface="Arial" charset="0"/>
        <a:ea typeface="+mn-ea"/>
        <a:cs typeface="Arial" charset="0"/>
      </a:defRPr>
    </a:lvl2pPr>
    <a:lvl3pPr marL="914293" algn="l" rtl="0" fontAlgn="base">
      <a:spcBef>
        <a:spcPct val="0"/>
      </a:spcBef>
      <a:spcAft>
        <a:spcPct val="0"/>
      </a:spcAft>
      <a:defRPr kern="1200">
        <a:solidFill>
          <a:schemeClr val="tx1"/>
        </a:solidFill>
        <a:latin typeface="Arial" charset="0"/>
        <a:ea typeface="+mn-ea"/>
        <a:cs typeface="Arial" charset="0"/>
      </a:defRPr>
    </a:lvl3pPr>
    <a:lvl4pPr marL="1371440" algn="l" rtl="0" fontAlgn="base">
      <a:spcBef>
        <a:spcPct val="0"/>
      </a:spcBef>
      <a:spcAft>
        <a:spcPct val="0"/>
      </a:spcAft>
      <a:defRPr kern="1200">
        <a:solidFill>
          <a:schemeClr val="tx1"/>
        </a:solidFill>
        <a:latin typeface="Arial" charset="0"/>
        <a:ea typeface="+mn-ea"/>
        <a:cs typeface="Arial" charset="0"/>
      </a:defRPr>
    </a:lvl4pPr>
    <a:lvl5pPr marL="1828586" algn="l" rtl="0" fontAlgn="base">
      <a:spcBef>
        <a:spcPct val="0"/>
      </a:spcBef>
      <a:spcAft>
        <a:spcPct val="0"/>
      </a:spcAft>
      <a:defRPr kern="1200">
        <a:solidFill>
          <a:schemeClr val="tx1"/>
        </a:solidFill>
        <a:latin typeface="Arial" charset="0"/>
        <a:ea typeface="+mn-ea"/>
        <a:cs typeface="Arial" charset="0"/>
      </a:defRPr>
    </a:lvl5pPr>
    <a:lvl6pPr marL="2285733" algn="l" defTabSz="914293" rtl="0" eaLnBrk="1" latinLnBrk="0" hangingPunct="1">
      <a:defRPr kern="1200">
        <a:solidFill>
          <a:schemeClr val="tx1"/>
        </a:solidFill>
        <a:latin typeface="Arial" charset="0"/>
        <a:ea typeface="+mn-ea"/>
        <a:cs typeface="Arial" charset="0"/>
      </a:defRPr>
    </a:lvl6pPr>
    <a:lvl7pPr marL="2742880" algn="l" defTabSz="914293" rtl="0" eaLnBrk="1" latinLnBrk="0" hangingPunct="1">
      <a:defRPr kern="1200">
        <a:solidFill>
          <a:schemeClr val="tx1"/>
        </a:solidFill>
        <a:latin typeface="Arial" charset="0"/>
        <a:ea typeface="+mn-ea"/>
        <a:cs typeface="Arial" charset="0"/>
      </a:defRPr>
    </a:lvl7pPr>
    <a:lvl8pPr marL="3200027" algn="l" defTabSz="914293" rtl="0" eaLnBrk="1" latinLnBrk="0" hangingPunct="1">
      <a:defRPr kern="1200">
        <a:solidFill>
          <a:schemeClr val="tx1"/>
        </a:solidFill>
        <a:latin typeface="Arial" charset="0"/>
        <a:ea typeface="+mn-ea"/>
        <a:cs typeface="Arial" charset="0"/>
      </a:defRPr>
    </a:lvl8pPr>
    <a:lvl9pPr marL="3657174" algn="l" defTabSz="914293"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3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94" autoAdjust="0"/>
    <p:restoredTop sz="91960" autoAdjust="0"/>
  </p:normalViewPr>
  <p:slideViewPr>
    <p:cSldViewPr>
      <p:cViewPr varScale="1">
        <p:scale>
          <a:sx n="80" d="100"/>
          <a:sy n="80" d="100"/>
        </p:scale>
        <p:origin x="-1710" y="-78"/>
      </p:cViewPr>
      <p:guideLst>
        <p:guide orient="horz" pos="2161"/>
        <p:guide pos="2881"/>
      </p:guideLst>
    </p:cSldViewPr>
  </p:slideViewPr>
  <p:outlineViewPr>
    <p:cViewPr>
      <p:scale>
        <a:sx n="33" d="100"/>
        <a:sy n="33" d="100"/>
      </p:scale>
      <p:origin x="0" y="558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465138"/>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idx="1"/>
          </p:nvPr>
        </p:nvSpPr>
        <p:spPr>
          <a:xfrm>
            <a:off x="3897313" y="0"/>
            <a:ext cx="2982912" cy="465138"/>
          </a:xfrm>
          <a:prstGeom prst="rect">
            <a:avLst/>
          </a:prstGeom>
        </p:spPr>
        <p:txBody>
          <a:bodyPr vert="horz" lIns="91440" tIns="45720" rIns="91440" bIns="45720" rtlCol="0"/>
          <a:lstStyle>
            <a:lvl1pPr algn="r">
              <a:defRPr sz="1200">
                <a:cs typeface="+mn-cs"/>
              </a:defRPr>
            </a:lvl1pPr>
          </a:lstStyle>
          <a:p>
            <a:pPr>
              <a:defRPr/>
            </a:pPr>
            <a:fld id="{15E4C86F-030B-468A-A3B0-CDAE0617B078}" type="datetimeFigureOut">
              <a:rPr lang="en-US"/>
              <a:pPr>
                <a:defRPr/>
              </a:pPr>
              <a:t>10/17/2013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8975" y="4416425"/>
            <a:ext cx="550545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2982913" cy="465138"/>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7" name="Slide Number Placeholder 6"/>
          <p:cNvSpPr>
            <a:spLocks noGrp="1"/>
          </p:cNvSpPr>
          <p:nvPr>
            <p:ph type="sldNum" sz="quarter" idx="5"/>
          </p:nvPr>
        </p:nvSpPr>
        <p:spPr>
          <a:xfrm>
            <a:off x="3897313" y="8829675"/>
            <a:ext cx="2982912" cy="465138"/>
          </a:xfrm>
          <a:prstGeom prst="rect">
            <a:avLst/>
          </a:prstGeom>
        </p:spPr>
        <p:txBody>
          <a:bodyPr vert="horz" lIns="91440" tIns="45720" rIns="91440" bIns="45720" rtlCol="0" anchor="b"/>
          <a:lstStyle>
            <a:lvl1pPr algn="r">
              <a:defRPr sz="1200">
                <a:cs typeface="+mn-cs"/>
              </a:defRPr>
            </a:lvl1pPr>
          </a:lstStyle>
          <a:p>
            <a:pPr>
              <a:defRPr/>
            </a:pPr>
            <a:fld id="{3B638F2A-01DB-483B-BEEE-5424BD6BE69A}" type="slidenum">
              <a:rPr lang="en-US"/>
              <a:pPr>
                <a:defRPr/>
              </a:pPr>
              <a:t>‹#›</a:t>
            </a:fld>
            <a:endParaRPr lang="en-US"/>
          </a:p>
        </p:txBody>
      </p:sp>
    </p:spTree>
    <p:extLst>
      <p:ext uri="{BB962C8B-B14F-4D97-AF65-F5344CB8AC3E}">
        <p14:creationId xmlns:p14="http://schemas.microsoft.com/office/powerpoint/2010/main" val="33052871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47" algn="l" rtl="0" eaLnBrk="0" fontAlgn="base" hangingPunct="0">
      <a:spcBef>
        <a:spcPct val="30000"/>
      </a:spcBef>
      <a:spcAft>
        <a:spcPct val="0"/>
      </a:spcAft>
      <a:defRPr sz="1200" kern="1200">
        <a:solidFill>
          <a:schemeClr val="tx1"/>
        </a:solidFill>
        <a:latin typeface="+mn-lt"/>
        <a:ea typeface="+mn-ea"/>
        <a:cs typeface="+mn-cs"/>
      </a:defRPr>
    </a:lvl2pPr>
    <a:lvl3pPr marL="914293" algn="l" rtl="0" eaLnBrk="0" fontAlgn="base" hangingPunct="0">
      <a:spcBef>
        <a:spcPct val="30000"/>
      </a:spcBef>
      <a:spcAft>
        <a:spcPct val="0"/>
      </a:spcAft>
      <a:defRPr sz="1200" kern="1200">
        <a:solidFill>
          <a:schemeClr val="tx1"/>
        </a:solidFill>
        <a:latin typeface="+mn-lt"/>
        <a:ea typeface="+mn-ea"/>
        <a:cs typeface="+mn-cs"/>
      </a:defRPr>
    </a:lvl3pPr>
    <a:lvl4pPr marL="1371440" algn="l" rtl="0" eaLnBrk="0" fontAlgn="base" hangingPunct="0">
      <a:spcBef>
        <a:spcPct val="30000"/>
      </a:spcBef>
      <a:spcAft>
        <a:spcPct val="0"/>
      </a:spcAft>
      <a:defRPr sz="1200" kern="1200">
        <a:solidFill>
          <a:schemeClr val="tx1"/>
        </a:solidFill>
        <a:latin typeface="+mn-lt"/>
        <a:ea typeface="+mn-ea"/>
        <a:cs typeface="+mn-cs"/>
      </a:defRPr>
    </a:lvl4pPr>
    <a:lvl5pPr marL="1828586" algn="l" rtl="0" eaLnBrk="0" fontAlgn="base" hangingPunct="0">
      <a:spcBef>
        <a:spcPct val="30000"/>
      </a:spcBef>
      <a:spcAft>
        <a:spcPct val="0"/>
      </a:spcAft>
      <a:defRPr sz="1200" kern="1200">
        <a:solidFill>
          <a:schemeClr val="tx1"/>
        </a:solidFill>
        <a:latin typeface="+mn-lt"/>
        <a:ea typeface="+mn-ea"/>
        <a:cs typeface="+mn-cs"/>
      </a:defRPr>
    </a:lvl5pPr>
    <a:lvl6pPr marL="2285733" algn="l" defTabSz="914293" rtl="0" eaLnBrk="1" latinLnBrk="0" hangingPunct="1">
      <a:defRPr sz="1200" kern="1200">
        <a:solidFill>
          <a:schemeClr val="tx1"/>
        </a:solidFill>
        <a:latin typeface="+mn-lt"/>
        <a:ea typeface="+mn-ea"/>
        <a:cs typeface="+mn-cs"/>
      </a:defRPr>
    </a:lvl6pPr>
    <a:lvl7pPr marL="2742880" algn="l" defTabSz="914293" rtl="0" eaLnBrk="1" latinLnBrk="0" hangingPunct="1">
      <a:defRPr sz="1200" kern="1200">
        <a:solidFill>
          <a:schemeClr val="tx1"/>
        </a:solidFill>
        <a:latin typeface="+mn-lt"/>
        <a:ea typeface="+mn-ea"/>
        <a:cs typeface="+mn-cs"/>
      </a:defRPr>
    </a:lvl7pPr>
    <a:lvl8pPr marL="3200027" algn="l" defTabSz="914293" rtl="0" eaLnBrk="1" latinLnBrk="0" hangingPunct="1">
      <a:defRPr sz="1200" kern="1200">
        <a:solidFill>
          <a:schemeClr val="tx1"/>
        </a:solidFill>
        <a:latin typeface="+mn-lt"/>
        <a:ea typeface="+mn-ea"/>
        <a:cs typeface="+mn-cs"/>
      </a:defRPr>
    </a:lvl8pPr>
    <a:lvl9pPr marL="3657174" algn="l" defTabSz="9142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smtClean="0"/>
              <a:t>Corynebacterium</a:t>
            </a:r>
            <a:r>
              <a:rPr lang="en-US" i="1" dirty="0" smtClean="0"/>
              <a:t> </a:t>
            </a:r>
            <a:r>
              <a:rPr lang="en-US" i="1" dirty="0" err="1" smtClean="0"/>
              <a:t>diphtheriae</a:t>
            </a:r>
            <a:endParaRPr lang="en-US" i="1" dirty="0" smtClean="0"/>
          </a:p>
          <a:p>
            <a:r>
              <a:rPr lang="en-US" i="1" dirty="0" smtClean="0"/>
              <a:t>Clostridium </a:t>
            </a:r>
            <a:r>
              <a:rPr lang="en-US" i="1" dirty="0" err="1" smtClean="0"/>
              <a:t>tetani</a:t>
            </a:r>
            <a:endParaRPr lang="en-US" i="1" dirty="0" smtClean="0"/>
          </a:p>
          <a:p>
            <a:r>
              <a:rPr lang="en-US" i="1" dirty="0" err="1" smtClean="0"/>
              <a:t>Bordetella</a:t>
            </a:r>
            <a:r>
              <a:rPr lang="en-US" i="1" dirty="0" smtClean="0"/>
              <a:t> pertussis</a:t>
            </a:r>
            <a:endParaRPr lang="en-US" i="1" dirty="0"/>
          </a:p>
        </p:txBody>
      </p:sp>
      <p:sp>
        <p:nvSpPr>
          <p:cNvPr id="4" name="Slide Number Placeholder 3"/>
          <p:cNvSpPr>
            <a:spLocks noGrp="1"/>
          </p:cNvSpPr>
          <p:nvPr>
            <p:ph type="sldNum" sz="quarter" idx="10"/>
          </p:nvPr>
        </p:nvSpPr>
        <p:spPr/>
        <p:txBody>
          <a:bodyPr/>
          <a:lstStyle/>
          <a:p>
            <a:pPr>
              <a:defRPr/>
            </a:pPr>
            <a:fld id="{3B638F2A-01DB-483B-BEEE-5424BD6BE69A}" type="slidenum">
              <a:rPr lang="en-US" smtClean="0"/>
              <a:pPr>
                <a:defRPr/>
              </a:pPr>
              <a:t>11</a:t>
            </a:fld>
            <a:endParaRPr lang="en-US"/>
          </a:p>
        </p:txBody>
      </p:sp>
    </p:spTree>
    <p:extLst>
      <p:ext uri="{BB962C8B-B14F-4D97-AF65-F5344CB8AC3E}">
        <p14:creationId xmlns:p14="http://schemas.microsoft.com/office/powerpoint/2010/main" val="3652879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err="1" smtClean="0"/>
              <a:t>Corynebacterium</a:t>
            </a:r>
            <a:r>
              <a:rPr lang="en-US" i="1" dirty="0" smtClean="0"/>
              <a:t> </a:t>
            </a:r>
            <a:r>
              <a:rPr lang="en-US" i="1" dirty="0" err="1" smtClean="0"/>
              <a:t>diphtheriae</a:t>
            </a:r>
            <a:endParaRPr lang="en-US" i="1" dirty="0" smtClean="0"/>
          </a:p>
          <a:p>
            <a:r>
              <a:rPr lang="en-US" i="1" dirty="0" smtClean="0"/>
              <a:t>Clostridium </a:t>
            </a:r>
            <a:r>
              <a:rPr lang="en-US" i="1" dirty="0" err="1" smtClean="0"/>
              <a:t>tetani</a:t>
            </a:r>
            <a:endParaRPr lang="en-US" i="1" dirty="0" smtClean="0"/>
          </a:p>
          <a:p>
            <a:r>
              <a:rPr lang="en-US" i="1" dirty="0" err="1" smtClean="0"/>
              <a:t>Bordetella</a:t>
            </a:r>
            <a:r>
              <a:rPr lang="en-US" i="1" dirty="0" smtClean="0"/>
              <a:t> pertussis</a:t>
            </a:r>
            <a:endParaRPr lang="en-US" i="1" dirty="0"/>
          </a:p>
        </p:txBody>
      </p:sp>
      <p:sp>
        <p:nvSpPr>
          <p:cNvPr id="4" name="Slide Number Placeholder 3"/>
          <p:cNvSpPr>
            <a:spLocks noGrp="1"/>
          </p:cNvSpPr>
          <p:nvPr>
            <p:ph type="sldNum" sz="quarter" idx="10"/>
          </p:nvPr>
        </p:nvSpPr>
        <p:spPr/>
        <p:txBody>
          <a:bodyPr/>
          <a:lstStyle/>
          <a:p>
            <a:pPr>
              <a:defRPr/>
            </a:pPr>
            <a:fld id="{3B638F2A-01DB-483B-BEEE-5424BD6BE69A}" type="slidenum">
              <a:rPr lang="en-US" smtClean="0"/>
              <a:pPr>
                <a:defRPr/>
              </a:pPr>
              <a:t>12</a:t>
            </a:fld>
            <a:endParaRPr lang="en-US"/>
          </a:p>
        </p:txBody>
      </p:sp>
    </p:spTree>
    <p:extLst>
      <p:ext uri="{BB962C8B-B14F-4D97-AF65-F5344CB8AC3E}">
        <p14:creationId xmlns:p14="http://schemas.microsoft.com/office/powerpoint/2010/main" val="36528792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5" descr="nativeamericanhm_pg1"/>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p:spPr>
      </p:pic>
      <p:sp>
        <p:nvSpPr>
          <p:cNvPr id="25602" name="Rectangle 2"/>
          <p:cNvSpPr>
            <a:spLocks noGrp="1" noChangeArrowheads="1"/>
          </p:cNvSpPr>
          <p:nvPr>
            <p:ph type="ctrTitle"/>
          </p:nvPr>
        </p:nvSpPr>
        <p:spPr>
          <a:xfrm>
            <a:off x="685800" y="2819400"/>
            <a:ext cx="7772400" cy="2057401"/>
          </a:xfrm>
        </p:spPr>
        <p:txBody>
          <a:bodyPr/>
          <a:lstStyle>
            <a:lvl1pPr algn="ctr">
              <a:defRPr sz="4800"/>
            </a:lvl1pPr>
          </a:lstStyle>
          <a:p>
            <a:r>
              <a:rPr lang="en-US" smtClean="0"/>
              <a:t>Click to edit Master title style</a:t>
            </a:r>
            <a:endParaRPr lang="en-US"/>
          </a:p>
        </p:txBody>
      </p:sp>
      <p:sp>
        <p:nvSpPr>
          <p:cNvPr id="25603" name="Rectangle 3"/>
          <p:cNvSpPr>
            <a:spLocks noGrp="1" noChangeArrowheads="1"/>
          </p:cNvSpPr>
          <p:nvPr>
            <p:ph type="subTitle" idx="1"/>
          </p:nvPr>
        </p:nvSpPr>
        <p:spPr>
          <a:xfrm>
            <a:off x="1219200" y="381000"/>
            <a:ext cx="6400800" cy="914400"/>
          </a:xfrm>
        </p:spPr>
        <p:txBody>
          <a:bodyPr/>
          <a:lstStyle>
            <a:lvl1pPr marL="0" indent="0" algn="ctr">
              <a:buFontTx/>
              <a:buNone/>
              <a:defRPr sz="2400"/>
            </a:lvl1pPr>
          </a:lstStyle>
          <a:p>
            <a:r>
              <a:rPr lang="en-US" smtClean="0"/>
              <a:t>Click to edit Master subtitle style</a:t>
            </a:r>
            <a:endParaRPr lang="en-US"/>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EEA9C19-EBAD-4B78-A674-62508DC81CD0}" type="slidenum">
              <a:rPr lang="en-US"/>
              <a:pPr>
                <a:defRPr/>
              </a:pPr>
              <a:t>‹#›</a:t>
            </a:fld>
            <a:endParaRPr lang="en-US"/>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399" y="76200"/>
            <a:ext cx="2057401"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762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2C3BA24-1467-479C-AB16-3EB4F95F0A87}" type="slidenum">
              <a:rPr lang="en-US"/>
              <a:pPr>
                <a:defRPr/>
              </a:pPr>
              <a:t>‹#›</a:t>
            </a:fld>
            <a:endParaRPr lang="en-US"/>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2"/>
            <a:ext cx="6781800" cy="1066799"/>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19201"/>
            <a:ext cx="82296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657599"/>
            <a:ext cx="82296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44042B1-4A7E-440E-B461-3C0E26B3077E}" type="slidenum">
              <a:rPr lang="en-US"/>
              <a:pPr>
                <a:defRPr/>
              </a:pPr>
              <a:t>‹#›</a:t>
            </a:fld>
            <a:endParaRPr 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2"/>
            <a:ext cx="6781800" cy="1066799"/>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219201"/>
            <a:ext cx="4038599"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1" y="1219201"/>
            <a:ext cx="4038599" cy="4724400"/>
          </a:xfrm>
        </p:spPr>
        <p:txBody>
          <a:bodyPr/>
          <a:lstStyle/>
          <a:p>
            <a:pPr lvl="0"/>
            <a:r>
              <a:rPr lang="en-US" noProof="0" smtClean="0"/>
              <a:t>Click icon to add clip art</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3136F36-5792-441F-9DEE-3264ABE6190C}" type="slidenum">
              <a:rPr lang="en-US"/>
              <a:pPr>
                <a:defRPr/>
              </a:pPr>
              <a:t>‹#›</a:t>
            </a:fld>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D2F07D9-BB8C-40D2-B3BD-D6D902F18497}" type="slidenum">
              <a:rPr lang="en-US"/>
              <a:pPr>
                <a:defRPr/>
              </a:pPr>
              <a:t>‹#›</a:t>
            </a:fld>
            <a:endParaRPr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lvl1pPr>
            <a:lvl2pPr marL="457147" indent="0">
              <a:buNone/>
              <a:defRPr sz="1800"/>
            </a:lvl2pPr>
            <a:lvl3pPr marL="914293" indent="0">
              <a:buNone/>
              <a:defRPr sz="1600"/>
            </a:lvl3pPr>
            <a:lvl4pPr marL="1371440" indent="0">
              <a:buNone/>
              <a:defRPr sz="1300"/>
            </a:lvl4pPr>
            <a:lvl5pPr marL="1828586" indent="0">
              <a:buNone/>
              <a:defRPr sz="1300"/>
            </a:lvl5pPr>
            <a:lvl6pPr marL="2285733" indent="0">
              <a:buNone/>
              <a:defRPr sz="1300"/>
            </a:lvl6pPr>
            <a:lvl7pPr marL="2742880" indent="0">
              <a:buNone/>
              <a:defRPr sz="1300"/>
            </a:lvl7pPr>
            <a:lvl8pPr marL="3200027" indent="0">
              <a:buNone/>
              <a:defRPr sz="1300"/>
            </a:lvl8pPr>
            <a:lvl9pPr marL="3657174" indent="0">
              <a:buNone/>
              <a:defRPr sz="13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7660835-D0BE-4726-BE90-3B0822CC84FC}" type="slidenum">
              <a:rPr lang="en-US"/>
              <a:pPr>
                <a:defRPr/>
              </a:pPr>
              <a:t>‹#›</a:t>
            </a:fld>
            <a:endParaRPr lang="en-US"/>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19201"/>
            <a:ext cx="4038599"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219201"/>
            <a:ext cx="4038599"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FC90736-EE6A-4BA2-B765-B3CC7F628716}" type="slidenum">
              <a:rPr lang="en-US"/>
              <a:pPr>
                <a:defRPr/>
              </a:pPr>
              <a:t>‹#›</a:t>
            </a:fld>
            <a:endParaRPr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147"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80" indent="0">
              <a:buNone/>
              <a:defRPr sz="1600" b="1"/>
            </a:lvl7pPr>
            <a:lvl8pPr marL="3200027" indent="0">
              <a:buNone/>
              <a:defRPr sz="1600" b="1"/>
            </a:lvl8pPr>
            <a:lvl9pPr marL="365717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6"/>
            <a:ext cx="4040188" cy="395128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3"/>
            <a:ext cx="4041775" cy="639763"/>
          </a:xfrm>
        </p:spPr>
        <p:txBody>
          <a:bodyPr anchor="b"/>
          <a:lstStyle>
            <a:lvl1pPr marL="0" indent="0">
              <a:buNone/>
              <a:defRPr sz="2400" b="1"/>
            </a:lvl1pPr>
            <a:lvl2pPr marL="457147"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80" indent="0">
              <a:buNone/>
              <a:defRPr sz="1600" b="1"/>
            </a:lvl7pPr>
            <a:lvl8pPr marL="3200027" indent="0">
              <a:buNone/>
              <a:defRPr sz="1600" b="1"/>
            </a:lvl8pPr>
            <a:lvl9pPr marL="365717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6"/>
            <a:ext cx="4041775" cy="395128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F4E8A58-8F8A-40D4-8973-F120CB3C7021}" type="slidenum">
              <a:rPr lang="en-US"/>
              <a:pPr>
                <a:defRPr/>
              </a:pPr>
              <a:t>‹#›</a:t>
            </a:fld>
            <a:endParaRPr lang="en-US"/>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BDE4FD8-5C5C-4E27-A9E4-9FE6834DACAC}" type="slidenum">
              <a:rPr lang="en-US"/>
              <a:pPr>
                <a:defRPr/>
              </a:pPr>
              <a:t>‹#›</a:t>
            </a:fld>
            <a:endParaRPr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7D397B7-88F6-4FB3-B67A-BCBE3873E2D3}" type="slidenum">
              <a:rPr lang="en-US"/>
              <a:pPr>
                <a:defRPr/>
              </a:pPr>
              <a:t>‹#›</a:t>
            </a:fld>
            <a:endParaRPr lang="en-US"/>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0" cy="5853113"/>
          </a:xfrm>
        </p:spPr>
        <p:txBody>
          <a:bodyPr/>
          <a:lstStyle>
            <a:lvl1pPr>
              <a:defRPr sz="33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300"/>
            </a:lvl1pPr>
            <a:lvl2pPr marL="457147"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80" indent="0">
              <a:buNone/>
              <a:defRPr sz="900"/>
            </a:lvl7pPr>
            <a:lvl8pPr marL="3200027" indent="0">
              <a:buNone/>
              <a:defRPr sz="900"/>
            </a:lvl8pPr>
            <a:lvl9pPr marL="3657174"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BEB6C9D-E8B3-4D52-A616-C7969873EC44}" type="slidenum">
              <a:rPr lang="en-US"/>
              <a:pPr>
                <a:defRPr/>
              </a:pPr>
              <a:t>‹#›</a:t>
            </a:fld>
            <a:endParaRPr lang="en-US"/>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9" y="612776"/>
            <a:ext cx="5486400" cy="4114800"/>
          </a:xfrm>
        </p:spPr>
        <p:txBody>
          <a:bodyPr/>
          <a:lstStyle>
            <a:lvl1pPr marL="0" indent="0">
              <a:buNone/>
              <a:defRPr sz="3300"/>
            </a:lvl1pPr>
            <a:lvl2pPr marL="457147"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80" indent="0">
              <a:buNone/>
              <a:defRPr sz="2000"/>
            </a:lvl7pPr>
            <a:lvl8pPr marL="3200027" indent="0">
              <a:buNone/>
              <a:defRPr sz="2000"/>
            </a:lvl8pPr>
            <a:lvl9pPr marL="3657174"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9" y="5367339"/>
            <a:ext cx="5486400" cy="804862"/>
          </a:xfrm>
        </p:spPr>
        <p:txBody>
          <a:bodyPr/>
          <a:lstStyle>
            <a:lvl1pPr marL="0" indent="0">
              <a:buNone/>
              <a:defRPr sz="1300"/>
            </a:lvl1pPr>
            <a:lvl2pPr marL="457147"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80" indent="0">
              <a:buNone/>
              <a:defRPr sz="900"/>
            </a:lvl7pPr>
            <a:lvl8pPr marL="3200027" indent="0">
              <a:buNone/>
              <a:defRPr sz="900"/>
            </a:lvl8pPr>
            <a:lvl9pPr marL="3657174"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C41AFA8-658A-4B78-B500-A83217751E22}" type="slidenum">
              <a:rPr lang="en-US"/>
              <a:pPr>
                <a:defRPr/>
              </a:pPr>
              <a:t>‹#›</a:t>
            </a:fld>
            <a:endParaRPr lang="en-US"/>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8" descr="nativeamericanhm_pg2"/>
          <p:cNvPicPr>
            <a:picLocks noChangeAspect="1" noChangeArrowheads="1"/>
          </p:cNvPicPr>
          <p:nvPr/>
        </p:nvPicPr>
        <p:blipFill>
          <a:blip r:embed="rId15" cstate="print"/>
          <a:srcRect/>
          <a:stretch>
            <a:fillRect/>
          </a:stretch>
        </p:blipFill>
        <p:spPr bwMode="auto">
          <a:xfrm>
            <a:off x="0" y="1"/>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76202"/>
            <a:ext cx="6781800" cy="1066799"/>
          </a:xfrm>
          <a:prstGeom prst="rect">
            <a:avLst/>
          </a:prstGeom>
          <a:noFill/>
          <a:ln w="9525">
            <a:noFill/>
            <a:miter lim="800000"/>
            <a:headEnd/>
            <a:tailEnd/>
          </a:ln>
        </p:spPr>
        <p:txBody>
          <a:bodyPr vert="horz" wrap="square" lIns="91430" tIns="45715" rIns="91430" bIns="45715" numCol="1" anchor="b"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457200" y="1219201"/>
            <a:ext cx="8229600" cy="4724400"/>
          </a:xfrm>
          <a:prstGeom prst="rect">
            <a:avLst/>
          </a:prstGeom>
          <a:noFill/>
          <a:ln w="9525">
            <a:noFill/>
            <a:miter lim="800000"/>
            <a:headEnd/>
            <a:tailEnd/>
          </a:ln>
        </p:spPr>
        <p:txBody>
          <a:bodyPr vert="horz" wrap="square" lIns="91430" tIns="45715" rIns="91430" bIns="457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defRPr kumimoji="1" sz="1300">
                <a:latin typeface="Times New Roman" pitchFamily="18" charset="0"/>
                <a:cs typeface="+mn-cs"/>
              </a:defRPr>
            </a:lvl1pPr>
          </a:lstStyle>
          <a:p>
            <a:pPr>
              <a:defRPr/>
            </a:pPr>
            <a:endParaRPr lang="en-US"/>
          </a:p>
        </p:txBody>
      </p:sp>
      <p:sp>
        <p:nvSpPr>
          <p:cNvPr id="24581" name="Rectangle 5"/>
          <p:cNvSpPr>
            <a:spLocks noGrp="1" noChangeArrowheads="1"/>
          </p:cNvSpPr>
          <p:nvPr>
            <p:ph type="ftr" sz="quarter" idx="3"/>
          </p:nvPr>
        </p:nvSpPr>
        <p:spPr bwMode="auto">
          <a:xfrm>
            <a:off x="3124201" y="6245225"/>
            <a:ext cx="2895600" cy="476250"/>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ctr">
              <a:defRPr kumimoji="1" sz="1300">
                <a:latin typeface="Times New Roman" pitchFamily="18" charset="0"/>
                <a:cs typeface="+mn-cs"/>
              </a:defRPr>
            </a:lvl1pPr>
          </a:lstStyle>
          <a:p>
            <a:pPr>
              <a:defRPr/>
            </a:pPr>
            <a:endParaRPr lang="en-US"/>
          </a:p>
        </p:txBody>
      </p:sp>
      <p:sp>
        <p:nvSpPr>
          <p:cNvPr id="2458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30" tIns="45715" rIns="91430" bIns="45715" numCol="1" anchor="t" anchorCtr="0" compatLnSpc="1">
            <a:prstTxWarp prst="textNoShape">
              <a:avLst/>
            </a:prstTxWarp>
          </a:bodyPr>
          <a:lstStyle>
            <a:lvl1pPr algn="r">
              <a:defRPr kumimoji="1" sz="1300">
                <a:latin typeface="Times New Roman" pitchFamily="18" charset="0"/>
                <a:cs typeface="+mn-cs"/>
              </a:defRPr>
            </a:lvl1pPr>
          </a:lstStyle>
          <a:p>
            <a:pPr>
              <a:defRPr/>
            </a:pPr>
            <a:fld id="{4F580EB0-731C-4C41-830F-8A2ADBA45F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46"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Lst>
  <p:transition>
    <p:random/>
  </p:transition>
  <p:timing>
    <p:tnLst>
      <p:par>
        <p:cTn id="1" dur="indefinite" restart="never" nodeType="tmRoot"/>
      </p:par>
    </p:tnLst>
  </p:timing>
  <p:txStyles>
    <p:titleStyle>
      <a:lvl1pPr algn="l" rtl="0" eaLnBrk="0" fontAlgn="base" hangingPunct="0">
        <a:spcBef>
          <a:spcPct val="0"/>
        </a:spcBef>
        <a:spcAft>
          <a:spcPct val="0"/>
        </a:spcAft>
        <a:defRPr sz="3600">
          <a:solidFill>
            <a:srgbClr val="000000"/>
          </a:solidFill>
          <a:latin typeface="+mj-lt"/>
          <a:ea typeface="+mj-ea"/>
          <a:cs typeface="+mj-cs"/>
        </a:defRPr>
      </a:lvl1pPr>
      <a:lvl2pPr algn="l" rtl="0" eaLnBrk="0" fontAlgn="base" hangingPunct="0">
        <a:spcBef>
          <a:spcPct val="0"/>
        </a:spcBef>
        <a:spcAft>
          <a:spcPct val="0"/>
        </a:spcAft>
        <a:defRPr sz="3600">
          <a:solidFill>
            <a:srgbClr val="000000"/>
          </a:solidFill>
          <a:latin typeface="Gill Sans MT" pitchFamily="34" charset="0"/>
        </a:defRPr>
      </a:lvl2pPr>
      <a:lvl3pPr algn="l" rtl="0" eaLnBrk="0" fontAlgn="base" hangingPunct="0">
        <a:spcBef>
          <a:spcPct val="0"/>
        </a:spcBef>
        <a:spcAft>
          <a:spcPct val="0"/>
        </a:spcAft>
        <a:defRPr sz="3600">
          <a:solidFill>
            <a:srgbClr val="000000"/>
          </a:solidFill>
          <a:latin typeface="Gill Sans MT" pitchFamily="34" charset="0"/>
        </a:defRPr>
      </a:lvl3pPr>
      <a:lvl4pPr algn="l" rtl="0" eaLnBrk="0" fontAlgn="base" hangingPunct="0">
        <a:spcBef>
          <a:spcPct val="0"/>
        </a:spcBef>
        <a:spcAft>
          <a:spcPct val="0"/>
        </a:spcAft>
        <a:defRPr sz="3600">
          <a:solidFill>
            <a:srgbClr val="000000"/>
          </a:solidFill>
          <a:latin typeface="Gill Sans MT" pitchFamily="34" charset="0"/>
        </a:defRPr>
      </a:lvl4pPr>
      <a:lvl5pPr algn="l" rtl="0" eaLnBrk="0" fontAlgn="base" hangingPunct="0">
        <a:spcBef>
          <a:spcPct val="0"/>
        </a:spcBef>
        <a:spcAft>
          <a:spcPct val="0"/>
        </a:spcAft>
        <a:defRPr sz="3600">
          <a:solidFill>
            <a:srgbClr val="000000"/>
          </a:solidFill>
          <a:latin typeface="Gill Sans MT" pitchFamily="34" charset="0"/>
        </a:defRPr>
      </a:lvl5pPr>
      <a:lvl6pPr marL="457147" algn="l" rtl="0" eaLnBrk="1" fontAlgn="base" hangingPunct="1">
        <a:spcBef>
          <a:spcPct val="0"/>
        </a:spcBef>
        <a:spcAft>
          <a:spcPct val="0"/>
        </a:spcAft>
        <a:defRPr sz="3600">
          <a:solidFill>
            <a:srgbClr val="000000"/>
          </a:solidFill>
          <a:latin typeface="Gill Sans MT" pitchFamily="34" charset="0"/>
        </a:defRPr>
      </a:lvl6pPr>
      <a:lvl7pPr marL="914293" algn="l" rtl="0" eaLnBrk="1" fontAlgn="base" hangingPunct="1">
        <a:spcBef>
          <a:spcPct val="0"/>
        </a:spcBef>
        <a:spcAft>
          <a:spcPct val="0"/>
        </a:spcAft>
        <a:defRPr sz="3600">
          <a:solidFill>
            <a:srgbClr val="000000"/>
          </a:solidFill>
          <a:latin typeface="Gill Sans MT" pitchFamily="34" charset="0"/>
        </a:defRPr>
      </a:lvl7pPr>
      <a:lvl8pPr marL="1371440" algn="l" rtl="0" eaLnBrk="1" fontAlgn="base" hangingPunct="1">
        <a:spcBef>
          <a:spcPct val="0"/>
        </a:spcBef>
        <a:spcAft>
          <a:spcPct val="0"/>
        </a:spcAft>
        <a:defRPr sz="3600">
          <a:solidFill>
            <a:srgbClr val="000000"/>
          </a:solidFill>
          <a:latin typeface="Gill Sans MT" pitchFamily="34" charset="0"/>
        </a:defRPr>
      </a:lvl8pPr>
      <a:lvl9pPr marL="1828586" algn="l" rtl="0" eaLnBrk="1" fontAlgn="base" hangingPunct="1">
        <a:spcBef>
          <a:spcPct val="0"/>
        </a:spcBef>
        <a:spcAft>
          <a:spcPct val="0"/>
        </a:spcAft>
        <a:defRPr sz="3600">
          <a:solidFill>
            <a:srgbClr val="000000"/>
          </a:solidFill>
          <a:latin typeface="Gill Sans MT" pitchFamily="34" charset="0"/>
        </a:defRPr>
      </a:lvl9pPr>
    </p:titleStyle>
    <p:bodyStyle>
      <a:lvl1pPr marL="342860" indent="-342860" algn="l" rtl="0" eaLnBrk="0" fontAlgn="base" hangingPunct="0">
        <a:spcBef>
          <a:spcPct val="20000"/>
        </a:spcBef>
        <a:spcAft>
          <a:spcPct val="0"/>
        </a:spcAft>
        <a:buClr>
          <a:schemeClr val="tx1"/>
        </a:buClr>
        <a:buChar char="•"/>
        <a:defRPr sz="2800">
          <a:solidFill>
            <a:srgbClr val="000000"/>
          </a:solidFill>
          <a:latin typeface="+mn-lt"/>
          <a:ea typeface="+mn-ea"/>
          <a:cs typeface="+mn-cs"/>
        </a:defRPr>
      </a:lvl1pPr>
      <a:lvl2pPr marL="742864" indent="-285717" algn="l" rtl="0" eaLnBrk="0" fontAlgn="base" hangingPunct="0">
        <a:spcBef>
          <a:spcPct val="20000"/>
        </a:spcBef>
        <a:spcAft>
          <a:spcPct val="0"/>
        </a:spcAft>
        <a:buClr>
          <a:schemeClr val="tx1"/>
        </a:buClr>
        <a:buChar char="•"/>
        <a:defRPr sz="2600">
          <a:solidFill>
            <a:srgbClr val="000000"/>
          </a:solidFill>
          <a:latin typeface="+mn-lt"/>
        </a:defRPr>
      </a:lvl2pPr>
      <a:lvl3pPr marL="1142866" indent="-228573" algn="l" rtl="0" eaLnBrk="0" fontAlgn="base" hangingPunct="0">
        <a:spcBef>
          <a:spcPct val="20000"/>
        </a:spcBef>
        <a:spcAft>
          <a:spcPct val="0"/>
        </a:spcAft>
        <a:buClr>
          <a:schemeClr val="tx1"/>
        </a:buClr>
        <a:buChar char="•"/>
        <a:defRPr sz="2400">
          <a:solidFill>
            <a:srgbClr val="000000"/>
          </a:solidFill>
          <a:latin typeface="+mn-lt"/>
        </a:defRPr>
      </a:lvl3pPr>
      <a:lvl4pPr marL="1600013" indent="-228573" algn="l" rtl="0" eaLnBrk="0" fontAlgn="base" hangingPunct="0">
        <a:spcBef>
          <a:spcPct val="20000"/>
        </a:spcBef>
        <a:spcAft>
          <a:spcPct val="0"/>
        </a:spcAft>
        <a:buClr>
          <a:schemeClr val="tx1"/>
        </a:buClr>
        <a:buChar char="•"/>
        <a:defRPr sz="2000">
          <a:solidFill>
            <a:srgbClr val="000000"/>
          </a:solidFill>
          <a:latin typeface="+mn-lt"/>
        </a:defRPr>
      </a:lvl4pPr>
      <a:lvl5pPr marL="2057160" indent="-228573" algn="l" rtl="0" eaLnBrk="0" fontAlgn="base" hangingPunct="0">
        <a:spcBef>
          <a:spcPct val="20000"/>
        </a:spcBef>
        <a:spcAft>
          <a:spcPct val="0"/>
        </a:spcAft>
        <a:buClr>
          <a:schemeClr val="tx1"/>
        </a:buClr>
        <a:buChar char="•"/>
        <a:defRPr sz="2000">
          <a:solidFill>
            <a:srgbClr val="000000"/>
          </a:solidFill>
          <a:latin typeface="+mn-lt"/>
        </a:defRPr>
      </a:lvl5pPr>
      <a:lvl6pPr marL="2514306" indent="-228573" algn="l" rtl="0" eaLnBrk="1" fontAlgn="base" hangingPunct="1">
        <a:spcBef>
          <a:spcPct val="20000"/>
        </a:spcBef>
        <a:spcAft>
          <a:spcPct val="0"/>
        </a:spcAft>
        <a:buClr>
          <a:schemeClr val="tx1"/>
        </a:buClr>
        <a:buChar char="•"/>
        <a:defRPr sz="2000">
          <a:solidFill>
            <a:srgbClr val="000000"/>
          </a:solidFill>
          <a:latin typeface="+mn-lt"/>
        </a:defRPr>
      </a:lvl6pPr>
      <a:lvl7pPr marL="2971454" indent="-228573" algn="l" rtl="0" eaLnBrk="1" fontAlgn="base" hangingPunct="1">
        <a:spcBef>
          <a:spcPct val="20000"/>
        </a:spcBef>
        <a:spcAft>
          <a:spcPct val="0"/>
        </a:spcAft>
        <a:buClr>
          <a:schemeClr val="tx1"/>
        </a:buClr>
        <a:buChar char="•"/>
        <a:defRPr sz="2000">
          <a:solidFill>
            <a:srgbClr val="000000"/>
          </a:solidFill>
          <a:latin typeface="+mn-lt"/>
        </a:defRPr>
      </a:lvl7pPr>
      <a:lvl8pPr marL="3428601" indent="-228573" algn="l" rtl="0" eaLnBrk="1" fontAlgn="base" hangingPunct="1">
        <a:spcBef>
          <a:spcPct val="20000"/>
        </a:spcBef>
        <a:spcAft>
          <a:spcPct val="0"/>
        </a:spcAft>
        <a:buClr>
          <a:schemeClr val="tx1"/>
        </a:buClr>
        <a:buChar char="•"/>
        <a:defRPr sz="2000">
          <a:solidFill>
            <a:srgbClr val="000000"/>
          </a:solidFill>
          <a:latin typeface="+mn-lt"/>
        </a:defRPr>
      </a:lvl8pPr>
      <a:lvl9pPr marL="3885747" indent="-228573" algn="l" rtl="0" eaLnBrk="1" fontAlgn="base" hangingPunct="1">
        <a:spcBef>
          <a:spcPct val="20000"/>
        </a:spcBef>
        <a:spcAft>
          <a:spcPct val="0"/>
        </a:spcAft>
        <a:buClr>
          <a:schemeClr val="tx1"/>
        </a:buClr>
        <a:buChar char="•"/>
        <a:defRPr sz="2000">
          <a:solidFill>
            <a:srgbClr val="000000"/>
          </a:solidFill>
          <a:latin typeface="+mn-lt"/>
        </a:defRPr>
      </a:lvl9pPr>
    </p:bodyStyle>
    <p:otherStyle>
      <a:defPPr>
        <a:defRPr lang="en-US"/>
      </a:defPPr>
      <a:lvl1pPr marL="0" algn="l" defTabSz="914293" rtl="0" eaLnBrk="1" latinLnBrk="0" hangingPunct="1">
        <a:defRPr sz="1800" kern="1200">
          <a:solidFill>
            <a:schemeClr val="tx1"/>
          </a:solidFill>
          <a:latin typeface="+mn-lt"/>
          <a:ea typeface="+mn-ea"/>
          <a:cs typeface="+mn-cs"/>
        </a:defRPr>
      </a:lvl1pPr>
      <a:lvl2pPr marL="457147" algn="l" defTabSz="914293" rtl="0" eaLnBrk="1" latinLnBrk="0" hangingPunct="1">
        <a:defRPr sz="1800" kern="1200">
          <a:solidFill>
            <a:schemeClr val="tx1"/>
          </a:solidFill>
          <a:latin typeface="+mn-lt"/>
          <a:ea typeface="+mn-ea"/>
          <a:cs typeface="+mn-cs"/>
        </a:defRPr>
      </a:lvl2pPr>
      <a:lvl3pPr marL="914293" algn="l" defTabSz="914293" rtl="0" eaLnBrk="1" latinLnBrk="0" hangingPunct="1">
        <a:defRPr sz="1800" kern="1200">
          <a:solidFill>
            <a:schemeClr val="tx1"/>
          </a:solidFill>
          <a:latin typeface="+mn-lt"/>
          <a:ea typeface="+mn-ea"/>
          <a:cs typeface="+mn-cs"/>
        </a:defRPr>
      </a:lvl3pPr>
      <a:lvl4pPr marL="1371440" algn="l" defTabSz="914293" rtl="0" eaLnBrk="1" latinLnBrk="0" hangingPunct="1">
        <a:defRPr sz="1800" kern="1200">
          <a:solidFill>
            <a:schemeClr val="tx1"/>
          </a:solidFill>
          <a:latin typeface="+mn-lt"/>
          <a:ea typeface="+mn-ea"/>
          <a:cs typeface="+mn-cs"/>
        </a:defRPr>
      </a:lvl4pPr>
      <a:lvl5pPr marL="1828586" algn="l" defTabSz="914293" rtl="0" eaLnBrk="1" latinLnBrk="0" hangingPunct="1">
        <a:defRPr sz="1800" kern="1200">
          <a:solidFill>
            <a:schemeClr val="tx1"/>
          </a:solidFill>
          <a:latin typeface="+mn-lt"/>
          <a:ea typeface="+mn-ea"/>
          <a:cs typeface="+mn-cs"/>
        </a:defRPr>
      </a:lvl5pPr>
      <a:lvl6pPr marL="2285733" algn="l" defTabSz="914293" rtl="0" eaLnBrk="1" latinLnBrk="0" hangingPunct="1">
        <a:defRPr sz="1800" kern="1200">
          <a:solidFill>
            <a:schemeClr val="tx1"/>
          </a:solidFill>
          <a:latin typeface="+mn-lt"/>
          <a:ea typeface="+mn-ea"/>
          <a:cs typeface="+mn-cs"/>
        </a:defRPr>
      </a:lvl6pPr>
      <a:lvl7pPr marL="2742880" algn="l" defTabSz="914293" rtl="0" eaLnBrk="1" latinLnBrk="0" hangingPunct="1">
        <a:defRPr sz="1800" kern="1200">
          <a:solidFill>
            <a:schemeClr val="tx1"/>
          </a:solidFill>
          <a:latin typeface="+mn-lt"/>
          <a:ea typeface="+mn-ea"/>
          <a:cs typeface="+mn-cs"/>
        </a:defRPr>
      </a:lvl7pPr>
      <a:lvl8pPr marL="3200027" algn="l" defTabSz="914293" rtl="0" eaLnBrk="1" latinLnBrk="0" hangingPunct="1">
        <a:defRPr sz="1800" kern="1200">
          <a:solidFill>
            <a:schemeClr val="tx1"/>
          </a:solidFill>
          <a:latin typeface="+mn-lt"/>
          <a:ea typeface="+mn-ea"/>
          <a:cs typeface="+mn-cs"/>
        </a:defRPr>
      </a:lvl8pPr>
      <a:lvl9pPr marL="3657174" algn="l" defTabSz="91429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2057401"/>
          </a:xfrm>
        </p:spPr>
        <p:txBody>
          <a:bodyPr/>
          <a:lstStyle/>
          <a:p>
            <a:r>
              <a:rPr lang="en-US" dirty="0" smtClean="0"/>
              <a:t>GPRA Update</a:t>
            </a:r>
            <a:br>
              <a:rPr lang="en-US" dirty="0" smtClean="0"/>
            </a:br>
            <a:endParaRPr lang="en-US" dirty="0"/>
          </a:p>
        </p:txBody>
      </p:sp>
      <p:sp>
        <p:nvSpPr>
          <p:cNvPr id="4" name="Rectangle 2"/>
          <p:cNvSpPr txBox="1">
            <a:spLocks noChangeArrowheads="1"/>
          </p:cNvSpPr>
          <p:nvPr/>
        </p:nvSpPr>
        <p:spPr bwMode="auto">
          <a:xfrm>
            <a:off x="3886200" y="2667000"/>
            <a:ext cx="4876800" cy="2895601"/>
          </a:xfrm>
          <a:prstGeom prst="rect">
            <a:avLst/>
          </a:prstGeom>
          <a:noFill/>
          <a:ln w="9525">
            <a:noFill/>
            <a:miter lim="800000"/>
            <a:headEnd/>
            <a:tailEnd/>
          </a:ln>
        </p:spPr>
        <p:txBody>
          <a:bodyPr vert="horz" wrap="square" lIns="91430" tIns="45715" rIns="91430" bIns="45715" numCol="1" anchor="b" anchorCtr="0" compatLnSpc="1">
            <a:prstTxWarp prst="textNoShape">
              <a:avLst/>
            </a:prstTxWarp>
          </a:bodyPr>
          <a:lstStyle>
            <a:lvl1pPr algn="ctr" rtl="0" eaLnBrk="0" fontAlgn="base" hangingPunct="0">
              <a:spcBef>
                <a:spcPct val="0"/>
              </a:spcBef>
              <a:spcAft>
                <a:spcPct val="0"/>
              </a:spcAft>
              <a:defRPr sz="4800">
                <a:solidFill>
                  <a:srgbClr val="000000"/>
                </a:solidFill>
                <a:latin typeface="+mj-lt"/>
                <a:ea typeface="+mj-ea"/>
                <a:cs typeface="+mj-cs"/>
              </a:defRPr>
            </a:lvl1pPr>
            <a:lvl2pPr algn="l" rtl="0" eaLnBrk="0" fontAlgn="base" hangingPunct="0">
              <a:spcBef>
                <a:spcPct val="0"/>
              </a:spcBef>
              <a:spcAft>
                <a:spcPct val="0"/>
              </a:spcAft>
              <a:defRPr sz="3600">
                <a:solidFill>
                  <a:srgbClr val="000000"/>
                </a:solidFill>
                <a:latin typeface="Gill Sans MT" pitchFamily="34" charset="0"/>
              </a:defRPr>
            </a:lvl2pPr>
            <a:lvl3pPr algn="l" rtl="0" eaLnBrk="0" fontAlgn="base" hangingPunct="0">
              <a:spcBef>
                <a:spcPct val="0"/>
              </a:spcBef>
              <a:spcAft>
                <a:spcPct val="0"/>
              </a:spcAft>
              <a:defRPr sz="3600">
                <a:solidFill>
                  <a:srgbClr val="000000"/>
                </a:solidFill>
                <a:latin typeface="Gill Sans MT" pitchFamily="34" charset="0"/>
              </a:defRPr>
            </a:lvl3pPr>
            <a:lvl4pPr algn="l" rtl="0" eaLnBrk="0" fontAlgn="base" hangingPunct="0">
              <a:spcBef>
                <a:spcPct val="0"/>
              </a:spcBef>
              <a:spcAft>
                <a:spcPct val="0"/>
              </a:spcAft>
              <a:defRPr sz="3600">
                <a:solidFill>
                  <a:srgbClr val="000000"/>
                </a:solidFill>
                <a:latin typeface="Gill Sans MT" pitchFamily="34" charset="0"/>
              </a:defRPr>
            </a:lvl4pPr>
            <a:lvl5pPr algn="l" rtl="0" eaLnBrk="0" fontAlgn="base" hangingPunct="0">
              <a:spcBef>
                <a:spcPct val="0"/>
              </a:spcBef>
              <a:spcAft>
                <a:spcPct val="0"/>
              </a:spcAft>
              <a:defRPr sz="3600">
                <a:solidFill>
                  <a:srgbClr val="000000"/>
                </a:solidFill>
                <a:latin typeface="Gill Sans MT" pitchFamily="34" charset="0"/>
              </a:defRPr>
            </a:lvl5pPr>
            <a:lvl6pPr marL="457147" algn="l" rtl="0" eaLnBrk="1" fontAlgn="base" hangingPunct="1">
              <a:spcBef>
                <a:spcPct val="0"/>
              </a:spcBef>
              <a:spcAft>
                <a:spcPct val="0"/>
              </a:spcAft>
              <a:defRPr sz="3600">
                <a:solidFill>
                  <a:srgbClr val="000000"/>
                </a:solidFill>
                <a:latin typeface="Gill Sans MT" pitchFamily="34" charset="0"/>
              </a:defRPr>
            </a:lvl6pPr>
            <a:lvl7pPr marL="914293" algn="l" rtl="0" eaLnBrk="1" fontAlgn="base" hangingPunct="1">
              <a:spcBef>
                <a:spcPct val="0"/>
              </a:spcBef>
              <a:spcAft>
                <a:spcPct val="0"/>
              </a:spcAft>
              <a:defRPr sz="3600">
                <a:solidFill>
                  <a:srgbClr val="000000"/>
                </a:solidFill>
                <a:latin typeface="Gill Sans MT" pitchFamily="34" charset="0"/>
              </a:defRPr>
            </a:lvl7pPr>
            <a:lvl8pPr marL="1371440" algn="l" rtl="0" eaLnBrk="1" fontAlgn="base" hangingPunct="1">
              <a:spcBef>
                <a:spcPct val="0"/>
              </a:spcBef>
              <a:spcAft>
                <a:spcPct val="0"/>
              </a:spcAft>
              <a:defRPr sz="3600">
                <a:solidFill>
                  <a:srgbClr val="000000"/>
                </a:solidFill>
                <a:latin typeface="Gill Sans MT" pitchFamily="34" charset="0"/>
              </a:defRPr>
            </a:lvl8pPr>
            <a:lvl9pPr marL="1828586" algn="l" rtl="0" eaLnBrk="1" fontAlgn="base" hangingPunct="1">
              <a:spcBef>
                <a:spcPct val="0"/>
              </a:spcBef>
              <a:spcAft>
                <a:spcPct val="0"/>
              </a:spcAft>
              <a:defRPr sz="3600">
                <a:solidFill>
                  <a:srgbClr val="000000"/>
                </a:solidFill>
                <a:latin typeface="Gill Sans MT" pitchFamily="34" charset="0"/>
              </a:defRPr>
            </a:lvl9pPr>
          </a:lstStyle>
          <a:p>
            <a:pPr algn="l" eaLnBrk="1" hangingPunct="1"/>
            <a:r>
              <a:rPr lang="en-US" sz="3300" smtClean="0"/>
              <a:t> </a:t>
            </a:r>
            <a:br>
              <a:rPr lang="en-US" sz="3300" smtClean="0"/>
            </a:br>
            <a:r>
              <a:rPr lang="en-US" sz="2400" smtClean="0"/>
              <a:t>CAPT S. Miles Rudd, MD</a:t>
            </a:r>
            <a:br>
              <a:rPr lang="en-US" sz="2400" smtClean="0"/>
            </a:br>
            <a:r>
              <a:rPr lang="en-US" sz="2400" smtClean="0"/>
              <a:t>Chief Medical Officer</a:t>
            </a:r>
            <a:br>
              <a:rPr lang="en-US" sz="2400" smtClean="0"/>
            </a:br>
            <a:r>
              <a:rPr lang="en-US" sz="2400" smtClean="0"/>
              <a:t>Portland Area</a:t>
            </a:r>
            <a:r>
              <a:rPr lang="en-US" sz="3300" b="1" smtClean="0"/>
              <a:t/>
            </a:r>
            <a:br>
              <a:rPr lang="en-US" sz="3300" b="1" smtClean="0"/>
            </a:br>
            <a:r>
              <a:rPr lang="en-US" sz="2400" b="1" smtClean="0"/>
              <a:t>October 24, 2013</a:t>
            </a:r>
            <a:r>
              <a:rPr lang="en-US" sz="1800" b="1" smtClean="0"/>
              <a:t/>
            </a:r>
            <a:br>
              <a:rPr lang="en-US" sz="1800" b="1" smtClean="0"/>
            </a:br>
            <a:r>
              <a:rPr lang="en-US" sz="2000" b="1" smtClean="0"/>
              <a:t/>
            </a:r>
            <a:br>
              <a:rPr lang="en-US" sz="2000" b="1" smtClean="0"/>
            </a:br>
            <a:r>
              <a:rPr lang="en-US" sz="5400" b="1" smtClean="0"/>
              <a:t> </a:t>
            </a:r>
            <a:endParaRPr lang="en-US" sz="5400" b="1" dirty="0"/>
          </a:p>
        </p:txBody>
      </p:sp>
    </p:spTree>
    <p:extLst>
      <p:ext uri="{BB962C8B-B14F-4D97-AF65-F5344CB8AC3E}">
        <p14:creationId xmlns:p14="http://schemas.microsoft.com/office/powerpoint/2010/main" val="5385321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a:xfrm>
            <a:off x="457200" y="1219200"/>
            <a:ext cx="8534400" cy="5638800"/>
          </a:xfrm>
        </p:spPr>
        <p:txBody>
          <a:bodyPr/>
          <a:lstStyle/>
          <a:p>
            <a:pPr marL="0" indent="0">
              <a:buNone/>
            </a:pPr>
            <a:r>
              <a:rPr lang="en-US" dirty="0" smtClean="0"/>
              <a:t>Dental Indicators (National Targets)</a:t>
            </a:r>
          </a:p>
          <a:p>
            <a:r>
              <a:rPr lang="en-US" dirty="0" smtClean="0"/>
              <a:t>Warm Springs</a:t>
            </a:r>
          </a:p>
          <a:p>
            <a:pPr lvl="1"/>
            <a:r>
              <a:rPr lang="en-US" sz="2200" dirty="0" smtClean="0"/>
              <a:t>Dental: General Access- 41% (26.9%)</a:t>
            </a:r>
          </a:p>
          <a:p>
            <a:pPr lvl="1"/>
            <a:r>
              <a:rPr lang="en-US" sz="2200" dirty="0" smtClean="0"/>
              <a:t>Sealants- 31.4% (Baseline)</a:t>
            </a:r>
          </a:p>
          <a:p>
            <a:pPr lvl="1"/>
            <a:r>
              <a:rPr lang="en-US" sz="2200" dirty="0" smtClean="0"/>
              <a:t>Topical Fluoride- 52.1% (Baseline</a:t>
            </a:r>
            <a:r>
              <a:rPr lang="en-US" sz="2200" dirty="0" smtClean="0"/>
              <a:t>)</a:t>
            </a:r>
          </a:p>
          <a:p>
            <a:pPr lvl="1"/>
            <a:r>
              <a:rPr lang="en-US" sz="2200" dirty="0" smtClean="0">
                <a:solidFill>
                  <a:srgbClr val="FF0000"/>
                </a:solidFill>
              </a:rPr>
              <a:t>Best Practices:</a:t>
            </a:r>
          </a:p>
          <a:p>
            <a:pPr lvl="2">
              <a:spcBef>
                <a:spcPts val="0"/>
              </a:spcBef>
            </a:pPr>
            <a:r>
              <a:rPr lang="en-US" sz="1600" dirty="0">
                <a:solidFill>
                  <a:srgbClr val="FF0000"/>
                </a:solidFill>
              </a:rPr>
              <a:t>School based clinics at the elementary, middle and high school</a:t>
            </a:r>
          </a:p>
          <a:p>
            <a:pPr lvl="2">
              <a:spcBef>
                <a:spcPts val="0"/>
              </a:spcBef>
            </a:pPr>
            <a:r>
              <a:rPr lang="en-US" sz="1600" dirty="0" smtClean="0">
                <a:solidFill>
                  <a:srgbClr val="FF0000"/>
                </a:solidFill>
              </a:rPr>
              <a:t>IPC Team works </a:t>
            </a:r>
            <a:r>
              <a:rPr lang="en-US" sz="1600" dirty="0">
                <a:solidFill>
                  <a:srgbClr val="FF0000"/>
                </a:solidFill>
              </a:rPr>
              <a:t>with Well Child Clinic, monitoring the schedule to see what children are due and coordinating with medical clinic to send (if possible warm hand off) of parent/child to dental</a:t>
            </a:r>
          </a:p>
          <a:p>
            <a:pPr lvl="2">
              <a:spcBef>
                <a:spcPts val="0"/>
              </a:spcBef>
            </a:pPr>
            <a:r>
              <a:rPr lang="en-US" sz="1600" dirty="0" smtClean="0">
                <a:solidFill>
                  <a:srgbClr val="FF0000"/>
                </a:solidFill>
              </a:rPr>
              <a:t>Did </a:t>
            </a:r>
            <a:r>
              <a:rPr lang="en-US" sz="1600" dirty="0">
                <a:solidFill>
                  <a:srgbClr val="FF0000"/>
                </a:solidFill>
              </a:rPr>
              <a:t>Spring Break and Summer Kid’s day – 2 days devoted to kid exams/fluoride/sealants and well-advertised</a:t>
            </a:r>
          </a:p>
          <a:p>
            <a:pPr lvl="2">
              <a:spcBef>
                <a:spcPts val="0"/>
              </a:spcBef>
            </a:pPr>
            <a:r>
              <a:rPr lang="en-US" sz="1600" dirty="0" smtClean="0">
                <a:solidFill>
                  <a:srgbClr val="FF0000"/>
                </a:solidFill>
              </a:rPr>
              <a:t>Exams </a:t>
            </a:r>
            <a:r>
              <a:rPr lang="en-US" sz="1600" dirty="0">
                <a:solidFill>
                  <a:srgbClr val="FF0000"/>
                </a:solidFill>
              </a:rPr>
              <a:t>done during Sports Physical days and also Head Start / ECE round ups</a:t>
            </a:r>
          </a:p>
          <a:p>
            <a:pPr lvl="2">
              <a:spcBef>
                <a:spcPts val="0"/>
              </a:spcBef>
            </a:pPr>
            <a:r>
              <a:rPr lang="en-US" sz="1600" dirty="0" smtClean="0">
                <a:solidFill>
                  <a:srgbClr val="FF0000"/>
                </a:solidFill>
              </a:rPr>
              <a:t>Walk-in </a:t>
            </a:r>
            <a:r>
              <a:rPr lang="en-US" sz="1600" dirty="0">
                <a:solidFill>
                  <a:srgbClr val="FF0000"/>
                </a:solidFill>
              </a:rPr>
              <a:t>hours every day for dental care  </a:t>
            </a:r>
          </a:p>
          <a:p>
            <a:pPr lvl="2">
              <a:spcBef>
                <a:spcPts val="0"/>
              </a:spcBef>
            </a:pPr>
            <a:r>
              <a:rPr lang="en-US" sz="1600" dirty="0" smtClean="0">
                <a:solidFill>
                  <a:srgbClr val="FF0000"/>
                </a:solidFill>
              </a:rPr>
              <a:t>Dental </a:t>
            </a:r>
            <a:r>
              <a:rPr lang="en-US" sz="1600" dirty="0">
                <a:solidFill>
                  <a:srgbClr val="FF0000"/>
                </a:solidFill>
              </a:rPr>
              <a:t>exams at Correction Facility and High </a:t>
            </a:r>
            <a:r>
              <a:rPr lang="en-US" sz="1600" dirty="0" err="1" smtClean="0">
                <a:solidFill>
                  <a:srgbClr val="FF0000"/>
                </a:solidFill>
              </a:rPr>
              <a:t>Lookee</a:t>
            </a:r>
            <a:r>
              <a:rPr lang="en-US" sz="1600" dirty="0" smtClean="0">
                <a:solidFill>
                  <a:srgbClr val="FF0000"/>
                </a:solidFill>
              </a:rPr>
              <a:t> Lodge </a:t>
            </a:r>
            <a:r>
              <a:rPr lang="en-US" sz="1600" dirty="0">
                <a:solidFill>
                  <a:srgbClr val="FF0000"/>
                </a:solidFill>
              </a:rPr>
              <a:t>(ALF) to identify needs and arrange treatment </a:t>
            </a:r>
            <a:r>
              <a:rPr lang="en-US" sz="1600" dirty="0" smtClean="0">
                <a:solidFill>
                  <a:srgbClr val="FF0000"/>
                </a:solidFill>
              </a:rPr>
              <a:t>plans</a:t>
            </a:r>
          </a:p>
          <a:p>
            <a:pPr lvl="2">
              <a:lnSpc>
                <a:spcPts val="1920"/>
              </a:lnSpc>
              <a:spcBef>
                <a:spcPts val="0"/>
              </a:spcBef>
            </a:pPr>
            <a:r>
              <a:rPr lang="en-US" sz="1600" dirty="0" smtClean="0">
                <a:solidFill>
                  <a:srgbClr val="FF0000"/>
                </a:solidFill>
              </a:rPr>
              <a:t>Dental </a:t>
            </a:r>
            <a:r>
              <a:rPr lang="en-US" sz="1600" dirty="0">
                <a:solidFill>
                  <a:srgbClr val="FF0000"/>
                </a:solidFill>
              </a:rPr>
              <a:t>was partnering with medical and DM department for DM patients to get </a:t>
            </a:r>
            <a:r>
              <a:rPr lang="en-US" sz="1600" dirty="0" smtClean="0">
                <a:solidFill>
                  <a:srgbClr val="FF0000"/>
                </a:solidFill>
              </a:rPr>
              <a:t>worked </a:t>
            </a:r>
            <a:r>
              <a:rPr lang="en-US" sz="1600" dirty="0">
                <a:solidFill>
                  <a:srgbClr val="FF0000"/>
                </a:solidFill>
              </a:rPr>
              <a:t>in for exams when they presented for medical care.  </a:t>
            </a:r>
            <a:r>
              <a:rPr lang="en-US" dirty="0">
                <a:solidFill>
                  <a:srgbClr val="FF0000"/>
                </a:solidFill>
              </a:rPr>
              <a:t>  </a:t>
            </a:r>
          </a:p>
          <a:p>
            <a:pPr lvl="3"/>
            <a:endParaRPr lang="en-US" sz="1600" dirty="0" smtClean="0"/>
          </a:p>
          <a:p>
            <a:pPr lvl="2"/>
            <a:endParaRPr lang="en-US" dirty="0" smtClean="0"/>
          </a:p>
          <a:p>
            <a:pPr lvl="2"/>
            <a:endParaRPr lang="en-US" dirty="0" smtClean="0"/>
          </a:p>
          <a:p>
            <a:pPr lvl="2"/>
            <a:endParaRPr lang="en-US" dirty="0"/>
          </a:p>
        </p:txBody>
      </p:sp>
    </p:spTree>
    <p:extLst>
      <p:ext uri="{BB962C8B-B14F-4D97-AF65-F5344CB8AC3E}">
        <p14:creationId xmlns:p14="http://schemas.microsoft.com/office/powerpoint/2010/main" val="8975780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Immunization Indicators (National Targets)</a:t>
            </a:r>
          </a:p>
          <a:p>
            <a:r>
              <a:rPr lang="en-US" dirty="0" smtClean="0"/>
              <a:t>Warm Springs</a:t>
            </a:r>
          </a:p>
          <a:p>
            <a:pPr lvl="1"/>
            <a:r>
              <a:rPr lang="en-US" sz="2200" dirty="0" smtClean="0"/>
              <a:t>Influenza vaccine(≥ 65 years old)-79.4% (62.3</a:t>
            </a:r>
            <a:r>
              <a:rPr lang="en-US" sz="2200" dirty="0" smtClean="0"/>
              <a:t>%)</a:t>
            </a:r>
          </a:p>
          <a:p>
            <a:pPr lvl="1"/>
            <a:r>
              <a:rPr lang="en-US" sz="2200" dirty="0" smtClean="0">
                <a:solidFill>
                  <a:srgbClr val="FF0000"/>
                </a:solidFill>
              </a:rPr>
              <a:t>Best Practices:</a:t>
            </a:r>
          </a:p>
          <a:p>
            <a:pPr lvl="2"/>
            <a:r>
              <a:rPr lang="en-US" sz="2200" dirty="0" smtClean="0">
                <a:solidFill>
                  <a:srgbClr val="FF0000"/>
                </a:solidFill>
              </a:rPr>
              <a:t>Pharmacy </a:t>
            </a:r>
            <a:r>
              <a:rPr lang="en-US" sz="2200" dirty="0">
                <a:solidFill>
                  <a:srgbClr val="FF0000"/>
                </a:solidFill>
              </a:rPr>
              <a:t>based adult immunization clinic</a:t>
            </a:r>
          </a:p>
          <a:p>
            <a:pPr lvl="2"/>
            <a:r>
              <a:rPr lang="en-US" sz="2200" dirty="0" smtClean="0">
                <a:solidFill>
                  <a:srgbClr val="FF0000"/>
                </a:solidFill>
              </a:rPr>
              <a:t>Coordinating </a:t>
            </a:r>
            <a:r>
              <a:rPr lang="en-US" sz="2200" dirty="0">
                <a:solidFill>
                  <a:srgbClr val="FF0000"/>
                </a:solidFill>
              </a:rPr>
              <a:t>with Community Health Nurses to track down elders and high risk patients needing influenza</a:t>
            </a:r>
          </a:p>
          <a:p>
            <a:pPr lvl="2"/>
            <a:r>
              <a:rPr lang="en-US" sz="2200" dirty="0" smtClean="0">
                <a:solidFill>
                  <a:srgbClr val="FF0000"/>
                </a:solidFill>
              </a:rPr>
              <a:t>Community </a:t>
            </a:r>
            <a:r>
              <a:rPr lang="en-US" sz="2200" dirty="0">
                <a:solidFill>
                  <a:srgbClr val="FF0000"/>
                </a:solidFill>
              </a:rPr>
              <a:t>based clinics by CHN department</a:t>
            </a:r>
          </a:p>
          <a:p>
            <a:pPr lvl="2"/>
            <a:r>
              <a:rPr lang="en-US" sz="2200" dirty="0" smtClean="0">
                <a:solidFill>
                  <a:srgbClr val="FF0000"/>
                </a:solidFill>
              </a:rPr>
              <a:t>Clinical </a:t>
            </a:r>
            <a:r>
              <a:rPr lang="en-US" sz="2200" dirty="0">
                <a:solidFill>
                  <a:srgbClr val="FF0000"/>
                </a:solidFill>
              </a:rPr>
              <a:t>Reminder dialogues</a:t>
            </a:r>
          </a:p>
          <a:p>
            <a:pPr lvl="2"/>
            <a:r>
              <a:rPr lang="en-US" sz="2200" dirty="0" smtClean="0">
                <a:solidFill>
                  <a:srgbClr val="FF0000"/>
                </a:solidFill>
              </a:rPr>
              <a:t>“Friendly </a:t>
            </a:r>
            <a:r>
              <a:rPr lang="en-US" sz="2200" dirty="0">
                <a:solidFill>
                  <a:srgbClr val="FF0000"/>
                </a:solidFill>
              </a:rPr>
              <a:t>Competition”  publishing weekly data on number of flu shot given and by whom – recognition for “sharp shooters”</a:t>
            </a:r>
          </a:p>
          <a:p>
            <a:pPr lvl="2"/>
            <a:endParaRPr lang="en-US" sz="2000" dirty="0" smtClean="0"/>
          </a:p>
          <a:p>
            <a:pPr lvl="2"/>
            <a:endParaRPr lang="en-US" sz="2000" dirty="0" smtClean="0"/>
          </a:p>
          <a:p>
            <a:pPr lvl="2"/>
            <a:endParaRPr lang="en-US" dirty="0" smtClean="0"/>
          </a:p>
          <a:p>
            <a:pPr lvl="2"/>
            <a:endParaRPr lang="en-US" dirty="0"/>
          </a:p>
        </p:txBody>
      </p:sp>
    </p:spTree>
    <p:extLst>
      <p:ext uri="{BB962C8B-B14F-4D97-AF65-F5344CB8AC3E}">
        <p14:creationId xmlns:p14="http://schemas.microsoft.com/office/powerpoint/2010/main" val="12933979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Immunization Indicators (National Targets)</a:t>
            </a:r>
          </a:p>
          <a:p>
            <a:r>
              <a:rPr lang="en-US" dirty="0" smtClean="0"/>
              <a:t>Western </a:t>
            </a:r>
            <a:r>
              <a:rPr lang="en-US" dirty="0" smtClean="0"/>
              <a:t>Oregon</a:t>
            </a:r>
          </a:p>
          <a:p>
            <a:pPr lvl="1"/>
            <a:r>
              <a:rPr lang="en-US" sz="2200" dirty="0" smtClean="0"/>
              <a:t>Influenza vaccine(</a:t>
            </a:r>
            <a:r>
              <a:rPr lang="en-US" sz="2200" dirty="0"/>
              <a:t>≥ 65 years old)-79.4% (62.3%)</a:t>
            </a:r>
          </a:p>
          <a:p>
            <a:pPr lvl="1"/>
            <a:r>
              <a:rPr lang="en-US" sz="2200" dirty="0" smtClean="0"/>
              <a:t>Pneumococcal vaccine </a:t>
            </a:r>
            <a:r>
              <a:rPr lang="en-US" sz="2200" dirty="0"/>
              <a:t>(≥ 65 years old</a:t>
            </a:r>
            <a:r>
              <a:rPr lang="en-US" sz="2200" dirty="0" smtClean="0"/>
              <a:t>)-97% (84.7%)</a:t>
            </a:r>
          </a:p>
          <a:p>
            <a:pPr lvl="1"/>
            <a:r>
              <a:rPr lang="en-US" sz="2200" dirty="0" smtClean="0"/>
              <a:t>Childhood Immunizations- 91.7% (Baseline)</a:t>
            </a:r>
          </a:p>
          <a:p>
            <a:pPr lvl="2"/>
            <a:r>
              <a:rPr lang="en-US" dirty="0" smtClean="0"/>
              <a:t>4 </a:t>
            </a:r>
            <a:r>
              <a:rPr lang="en-US" dirty="0" err="1" smtClean="0"/>
              <a:t>DTaP</a:t>
            </a:r>
            <a:r>
              <a:rPr lang="en-US" dirty="0" smtClean="0"/>
              <a:t> (Diphtheria, Tetanus, </a:t>
            </a:r>
            <a:r>
              <a:rPr lang="en-US" dirty="0" err="1" smtClean="0"/>
              <a:t>acellular</a:t>
            </a:r>
            <a:r>
              <a:rPr lang="en-US" dirty="0" smtClean="0"/>
              <a:t> Pertussis)</a:t>
            </a:r>
          </a:p>
          <a:p>
            <a:pPr lvl="2"/>
            <a:r>
              <a:rPr lang="en-US" dirty="0" smtClean="0"/>
              <a:t>3 Polio</a:t>
            </a:r>
          </a:p>
          <a:p>
            <a:pPr lvl="2"/>
            <a:r>
              <a:rPr lang="en-US" dirty="0" smtClean="0"/>
              <a:t>1 MMR (Measles, Mumps, Rubella)</a:t>
            </a:r>
          </a:p>
          <a:p>
            <a:pPr lvl="2"/>
            <a:r>
              <a:rPr lang="en-US" dirty="0" smtClean="0"/>
              <a:t>3 or 4 </a:t>
            </a:r>
            <a:r>
              <a:rPr lang="en-US" dirty="0" err="1" smtClean="0"/>
              <a:t>HiB</a:t>
            </a:r>
            <a:r>
              <a:rPr lang="en-US" dirty="0" smtClean="0"/>
              <a:t> (</a:t>
            </a:r>
            <a:r>
              <a:rPr lang="en-US" i="1" dirty="0" err="1" smtClean="0"/>
              <a:t>Haemophilus</a:t>
            </a:r>
            <a:r>
              <a:rPr lang="en-US" i="1" dirty="0" smtClean="0"/>
              <a:t> influenza</a:t>
            </a:r>
            <a:r>
              <a:rPr lang="en-US" dirty="0" smtClean="0"/>
              <a:t> type B)</a:t>
            </a:r>
          </a:p>
          <a:p>
            <a:pPr lvl="2"/>
            <a:r>
              <a:rPr lang="en-US" dirty="0" smtClean="0"/>
              <a:t>3 Hepatitis B</a:t>
            </a:r>
          </a:p>
          <a:p>
            <a:pPr lvl="2"/>
            <a:r>
              <a:rPr lang="en-US" dirty="0" smtClean="0"/>
              <a:t>1 Varicella (Chickenpox)</a:t>
            </a:r>
          </a:p>
          <a:p>
            <a:pPr lvl="2"/>
            <a:r>
              <a:rPr lang="en-US" dirty="0" smtClean="0"/>
              <a:t>4 </a:t>
            </a:r>
            <a:r>
              <a:rPr lang="en-US" dirty="0" err="1" smtClean="0"/>
              <a:t>Pnemococcal</a:t>
            </a:r>
            <a:endParaRPr lang="en-US" dirty="0"/>
          </a:p>
          <a:p>
            <a:pPr lvl="2"/>
            <a:endParaRPr lang="en-US" sz="2000" dirty="0" smtClean="0"/>
          </a:p>
          <a:p>
            <a:pPr lvl="2"/>
            <a:endParaRPr lang="en-US" dirty="0" smtClean="0"/>
          </a:p>
          <a:p>
            <a:pPr lvl="2"/>
            <a:endParaRPr lang="en-US" dirty="0"/>
          </a:p>
        </p:txBody>
      </p:sp>
    </p:spTree>
    <p:extLst>
      <p:ext uri="{BB962C8B-B14F-4D97-AF65-F5344CB8AC3E}">
        <p14:creationId xmlns:p14="http://schemas.microsoft.com/office/powerpoint/2010/main" val="223363970"/>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Cancer Screening Indicators (National Targets)</a:t>
            </a:r>
          </a:p>
          <a:p>
            <a:r>
              <a:rPr lang="en-US" dirty="0" smtClean="0"/>
              <a:t>Colville</a:t>
            </a:r>
          </a:p>
          <a:p>
            <a:pPr lvl="1"/>
            <a:r>
              <a:rPr lang="en-US" sz="2200" dirty="0" smtClean="0"/>
              <a:t>Pap Smears- 81.8% (Baseline</a:t>
            </a:r>
            <a:r>
              <a:rPr lang="en-US" sz="2200" dirty="0" smtClean="0"/>
              <a:t>)</a:t>
            </a:r>
          </a:p>
          <a:p>
            <a:pPr lvl="1"/>
            <a:r>
              <a:rPr lang="en-US" sz="2200" dirty="0" smtClean="0">
                <a:solidFill>
                  <a:srgbClr val="FF0000"/>
                </a:solidFill>
              </a:rPr>
              <a:t>Best Practice- Nurse champion in clinic that looks for every opportunity to connect with patients in need of pap smears.</a:t>
            </a:r>
            <a:endParaRPr lang="en-US" sz="2200" dirty="0" smtClean="0">
              <a:solidFill>
                <a:srgbClr val="FF0000"/>
              </a:solidFill>
            </a:endParaRPr>
          </a:p>
          <a:p>
            <a:r>
              <a:rPr lang="en-US" dirty="0" smtClean="0"/>
              <a:t>Western </a:t>
            </a:r>
            <a:r>
              <a:rPr lang="en-US" dirty="0" smtClean="0"/>
              <a:t>Oregon</a:t>
            </a:r>
          </a:p>
          <a:p>
            <a:pPr lvl="1"/>
            <a:r>
              <a:rPr lang="en-US" sz="2200" dirty="0" smtClean="0"/>
              <a:t>Colorectal Cancer Screening- 61.4% (Baseline)</a:t>
            </a:r>
          </a:p>
          <a:p>
            <a:pPr lvl="2"/>
            <a:r>
              <a:rPr lang="en-US" dirty="0" smtClean="0"/>
              <a:t>Colonoscopy, FIT, FOBT</a:t>
            </a:r>
          </a:p>
          <a:p>
            <a:pPr lvl="2"/>
            <a:endParaRPr lang="en-US" dirty="0" smtClean="0"/>
          </a:p>
          <a:p>
            <a:pPr lvl="2"/>
            <a:endParaRPr lang="en-US" dirty="0"/>
          </a:p>
        </p:txBody>
      </p:sp>
    </p:spTree>
    <p:extLst>
      <p:ext uri="{BB962C8B-B14F-4D97-AF65-F5344CB8AC3E}">
        <p14:creationId xmlns:p14="http://schemas.microsoft.com/office/powerpoint/2010/main" val="386553521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Cancer Screening Indicators (National Targets)</a:t>
            </a:r>
          </a:p>
          <a:p>
            <a:r>
              <a:rPr lang="en-US" dirty="0" err="1" smtClean="0"/>
              <a:t>Wellpinit</a:t>
            </a:r>
            <a:endParaRPr lang="en-US" dirty="0" smtClean="0"/>
          </a:p>
          <a:p>
            <a:pPr lvl="1"/>
            <a:r>
              <a:rPr lang="en-US" sz="2200" dirty="0" smtClean="0"/>
              <a:t>Mammograms- 58.9% (49.7%)</a:t>
            </a:r>
          </a:p>
          <a:p>
            <a:pPr lvl="1"/>
            <a:r>
              <a:rPr lang="en-US" sz="2200" dirty="0" smtClean="0">
                <a:solidFill>
                  <a:srgbClr val="FF0000"/>
                </a:solidFill>
              </a:rPr>
              <a:t>Best Practices</a:t>
            </a:r>
          </a:p>
          <a:p>
            <a:pPr lvl="2"/>
            <a:r>
              <a:rPr lang="en-US" sz="2000" dirty="0" smtClean="0">
                <a:solidFill>
                  <a:srgbClr val="FF0000"/>
                </a:solidFill>
              </a:rPr>
              <a:t>USE </a:t>
            </a:r>
            <a:r>
              <a:rPr lang="en-US" sz="2000" dirty="0">
                <a:solidFill>
                  <a:srgbClr val="FF0000"/>
                </a:solidFill>
              </a:rPr>
              <a:t>OF WOMEN’S HEALTH PACKAGE </a:t>
            </a:r>
          </a:p>
          <a:p>
            <a:pPr lvl="3"/>
            <a:r>
              <a:rPr lang="en-US" dirty="0">
                <a:solidFill>
                  <a:srgbClr val="FF0000"/>
                </a:solidFill>
              </a:rPr>
              <a:t>Managed by RN</a:t>
            </a:r>
          </a:p>
          <a:p>
            <a:pPr lvl="3"/>
            <a:r>
              <a:rPr lang="en-US" dirty="0">
                <a:solidFill>
                  <a:srgbClr val="FF0000"/>
                </a:solidFill>
              </a:rPr>
              <a:t>Historical mammograms entered by Medical Records</a:t>
            </a:r>
          </a:p>
          <a:p>
            <a:pPr lvl="2"/>
            <a:r>
              <a:rPr lang="en-US" sz="2000" dirty="0">
                <a:solidFill>
                  <a:srgbClr val="FF0000"/>
                </a:solidFill>
              </a:rPr>
              <a:t>I-CARE USED TO IDENTIFY WOMEN NEEDING MAMMOGRAMS</a:t>
            </a:r>
          </a:p>
          <a:p>
            <a:pPr lvl="3"/>
            <a:r>
              <a:rPr lang="en-US" dirty="0">
                <a:solidFill>
                  <a:srgbClr val="FF0000"/>
                </a:solidFill>
              </a:rPr>
              <a:t>Managed by RN of Nurse-Provider team </a:t>
            </a:r>
          </a:p>
          <a:p>
            <a:pPr lvl="3"/>
            <a:r>
              <a:rPr lang="en-US" dirty="0">
                <a:solidFill>
                  <a:srgbClr val="FF0000"/>
                </a:solidFill>
              </a:rPr>
              <a:t>Reports run quarterly by RN of Provider team to identify and contact </a:t>
            </a:r>
            <a:r>
              <a:rPr lang="en-US" dirty="0" smtClean="0">
                <a:solidFill>
                  <a:srgbClr val="FF0000"/>
                </a:solidFill>
              </a:rPr>
              <a:t>women needing mammograms. </a:t>
            </a:r>
            <a:r>
              <a:rPr lang="en-US" dirty="0">
                <a:solidFill>
                  <a:srgbClr val="FF0000"/>
                </a:solidFill>
              </a:rPr>
              <a:t>MA schedules those without transportation for coach and then those requesting to be on the coach. </a:t>
            </a:r>
          </a:p>
        </p:txBody>
      </p:sp>
    </p:spTree>
    <p:extLst>
      <p:ext uri="{BB962C8B-B14F-4D97-AF65-F5344CB8AC3E}">
        <p14:creationId xmlns:p14="http://schemas.microsoft.com/office/powerpoint/2010/main" val="332779103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lvl="1"/>
            <a:r>
              <a:rPr lang="en-US" dirty="0" smtClean="0"/>
              <a:t>Best Practices</a:t>
            </a:r>
          </a:p>
          <a:p>
            <a:pPr lvl="2"/>
            <a:r>
              <a:rPr lang="en-US" sz="2000" dirty="0" smtClean="0">
                <a:solidFill>
                  <a:srgbClr val="FF0000"/>
                </a:solidFill>
              </a:rPr>
              <a:t>TRIBAL </a:t>
            </a:r>
            <a:r>
              <a:rPr lang="en-US" sz="2000" dirty="0">
                <a:solidFill>
                  <a:srgbClr val="FF0000"/>
                </a:solidFill>
              </a:rPr>
              <a:t>HEALTH EDUCATOR </a:t>
            </a:r>
          </a:p>
          <a:p>
            <a:pPr lvl="3"/>
            <a:r>
              <a:rPr lang="en-US" sz="1800" dirty="0">
                <a:solidFill>
                  <a:srgbClr val="FF0000"/>
                </a:solidFill>
              </a:rPr>
              <a:t>Connects women needing screening to </a:t>
            </a:r>
            <a:r>
              <a:rPr lang="en-US" sz="1800" dirty="0" smtClean="0">
                <a:solidFill>
                  <a:srgbClr val="FF0000"/>
                </a:solidFill>
              </a:rPr>
              <a:t>available resources. </a:t>
            </a:r>
            <a:endParaRPr lang="en-US" sz="1800" dirty="0">
              <a:solidFill>
                <a:srgbClr val="FF0000"/>
              </a:solidFill>
            </a:endParaRPr>
          </a:p>
          <a:p>
            <a:pPr lvl="3"/>
            <a:r>
              <a:rPr lang="en-US" sz="1800" dirty="0">
                <a:solidFill>
                  <a:srgbClr val="FF0000"/>
                </a:solidFill>
              </a:rPr>
              <a:t>Manages the Susan G. Komen Grant – arranges and pays for the coach, provides transportation support (gas cards, </a:t>
            </a:r>
            <a:r>
              <a:rPr lang="en-US" sz="1800" dirty="0" err="1">
                <a:solidFill>
                  <a:srgbClr val="FF0000"/>
                </a:solidFill>
              </a:rPr>
              <a:t>etc</a:t>
            </a:r>
            <a:r>
              <a:rPr lang="en-US" sz="1800" dirty="0">
                <a:solidFill>
                  <a:srgbClr val="FF0000"/>
                </a:solidFill>
              </a:rPr>
              <a:t>) for women with transportation barriers, pays for screening of direct care patients and those without insurance.</a:t>
            </a:r>
          </a:p>
          <a:p>
            <a:pPr lvl="3"/>
            <a:r>
              <a:rPr lang="en-US" sz="1800" dirty="0">
                <a:solidFill>
                  <a:srgbClr val="FF0000"/>
                </a:solidFill>
              </a:rPr>
              <a:t>Manages the Breast and Cervical/Colon Cancer grant through Regional Health Department – a great resource for direct care patient without insurance. </a:t>
            </a:r>
          </a:p>
          <a:p>
            <a:pPr lvl="3"/>
            <a:r>
              <a:rPr lang="en-US" sz="1800" dirty="0">
                <a:solidFill>
                  <a:srgbClr val="FF0000"/>
                </a:solidFill>
              </a:rPr>
              <a:t>Coordinates the Pink Shawl </a:t>
            </a:r>
            <a:r>
              <a:rPr lang="en-US" sz="1800" dirty="0" err="1">
                <a:solidFill>
                  <a:srgbClr val="FF0000"/>
                </a:solidFill>
              </a:rPr>
              <a:t>Pow</a:t>
            </a:r>
            <a:r>
              <a:rPr lang="en-US" sz="1800" dirty="0">
                <a:solidFill>
                  <a:srgbClr val="FF0000"/>
                </a:solidFill>
              </a:rPr>
              <a:t> Wow, other community education events. </a:t>
            </a:r>
          </a:p>
          <a:p>
            <a:pPr lvl="3"/>
            <a:r>
              <a:rPr lang="en-US" sz="1800" dirty="0">
                <a:solidFill>
                  <a:srgbClr val="FF0000"/>
                </a:solidFill>
              </a:rPr>
              <a:t>Provides articles for tribal paper. </a:t>
            </a:r>
          </a:p>
          <a:p>
            <a:pPr lvl="3"/>
            <a:r>
              <a:rPr lang="en-US" sz="1800" dirty="0">
                <a:solidFill>
                  <a:srgbClr val="FF0000"/>
                </a:solidFill>
              </a:rPr>
              <a:t>Providing leadership of the breastfeeding/lactation support grant, further educating women in the community about breast health, including importance of screening. </a:t>
            </a:r>
          </a:p>
        </p:txBody>
      </p:sp>
    </p:spTree>
    <p:extLst>
      <p:ext uri="{BB962C8B-B14F-4D97-AF65-F5344CB8AC3E}">
        <p14:creationId xmlns:p14="http://schemas.microsoft.com/office/powerpoint/2010/main" val="11660695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lvl="1"/>
            <a:r>
              <a:rPr lang="en-US" dirty="0" smtClean="0">
                <a:solidFill>
                  <a:schemeClr val="tx1"/>
                </a:solidFill>
              </a:rPr>
              <a:t>Best Practices</a:t>
            </a:r>
          </a:p>
          <a:p>
            <a:pPr lvl="2"/>
            <a:r>
              <a:rPr lang="en-US" sz="1800" dirty="0" smtClean="0">
                <a:solidFill>
                  <a:srgbClr val="FF0000"/>
                </a:solidFill>
              </a:rPr>
              <a:t>PINK </a:t>
            </a:r>
            <a:r>
              <a:rPr lang="en-US" sz="1800" dirty="0">
                <a:solidFill>
                  <a:srgbClr val="FF0000"/>
                </a:solidFill>
              </a:rPr>
              <a:t>SHAWL POW WOW</a:t>
            </a:r>
          </a:p>
          <a:p>
            <a:pPr lvl="3"/>
            <a:r>
              <a:rPr lang="en-US" sz="1800" dirty="0">
                <a:solidFill>
                  <a:srgbClr val="FF0000"/>
                </a:solidFill>
              </a:rPr>
              <a:t>A celebration of survivors and supporters of women affected by breast cancer in the community.  Held annually in October (Breast Cancer Awareness Month).   Pink Shawls are given to survivors and event has become a large community awareness event making it “OK” to talk about breast cancer and spread word about importance of screening.</a:t>
            </a:r>
          </a:p>
          <a:p>
            <a:pPr lvl="3"/>
            <a:r>
              <a:rPr lang="en-US" sz="1800" dirty="0" err="1">
                <a:solidFill>
                  <a:srgbClr val="FF0000"/>
                </a:solidFill>
              </a:rPr>
              <a:t>Pow</a:t>
            </a:r>
            <a:r>
              <a:rPr lang="en-US" sz="1800" dirty="0">
                <a:solidFill>
                  <a:srgbClr val="FF0000"/>
                </a:solidFill>
              </a:rPr>
              <a:t> Wow has grown to encompass other cancer survivors as well due to its success</a:t>
            </a:r>
          </a:p>
          <a:p>
            <a:pPr lvl="2"/>
            <a:r>
              <a:rPr lang="en-US" sz="1800" dirty="0">
                <a:solidFill>
                  <a:srgbClr val="FF0000"/>
                </a:solidFill>
              </a:rPr>
              <a:t>MAMMOGRAM PARTIES </a:t>
            </a:r>
          </a:p>
          <a:p>
            <a:pPr lvl="3"/>
            <a:r>
              <a:rPr lang="en-US" sz="1800" dirty="0">
                <a:solidFill>
                  <a:srgbClr val="FF0000"/>
                </a:solidFill>
              </a:rPr>
              <a:t>Started with a family of related women who all went together to get mammograms in honor of their mother who died from breast cancer.   Event was spread word or mouth and spurred others to do the same. </a:t>
            </a:r>
          </a:p>
        </p:txBody>
      </p:sp>
    </p:spTree>
    <p:extLst>
      <p:ext uri="{BB962C8B-B14F-4D97-AF65-F5344CB8AC3E}">
        <p14:creationId xmlns:p14="http://schemas.microsoft.com/office/powerpoint/2010/main" val="336350784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lvl="1"/>
            <a:r>
              <a:rPr lang="en-US" dirty="0" smtClean="0"/>
              <a:t>Best Practices</a:t>
            </a:r>
          </a:p>
          <a:p>
            <a:pPr lvl="2"/>
            <a:r>
              <a:rPr lang="en-US" sz="1800" dirty="0" smtClean="0">
                <a:solidFill>
                  <a:srgbClr val="FF0000"/>
                </a:solidFill>
              </a:rPr>
              <a:t>EMPLOYMENT </a:t>
            </a:r>
            <a:r>
              <a:rPr lang="en-US" sz="1800" dirty="0">
                <a:solidFill>
                  <a:srgbClr val="FF0000"/>
                </a:solidFill>
              </a:rPr>
              <a:t>OF WOMEN’S HEALTH PRACTITIONER</a:t>
            </a:r>
          </a:p>
          <a:p>
            <a:pPr lvl="3"/>
            <a:r>
              <a:rPr lang="en-US" sz="1800" dirty="0">
                <a:solidFill>
                  <a:srgbClr val="FF0000"/>
                </a:solidFill>
              </a:rPr>
              <a:t>Women are used to coming in yearly for pap/annual exam and expect Mammogram as part of that service.  Community events have raised awareness to where women ask for their mammogram referral instead of health care providers asking them. </a:t>
            </a:r>
          </a:p>
          <a:p>
            <a:pPr lvl="2"/>
            <a:r>
              <a:rPr lang="en-US" sz="1800" dirty="0">
                <a:solidFill>
                  <a:srgbClr val="FF0000"/>
                </a:solidFill>
              </a:rPr>
              <a:t>USE OF MAMMOGRAM VAN SERVICE – 4 TIMES PER YEAR</a:t>
            </a:r>
          </a:p>
          <a:p>
            <a:pPr lvl="3"/>
            <a:r>
              <a:rPr lang="en-US" sz="1800" dirty="0">
                <a:solidFill>
                  <a:srgbClr val="FF0000"/>
                </a:solidFill>
              </a:rPr>
              <a:t>Cost of transportation to Imaging Center is a barrier to many women</a:t>
            </a:r>
          </a:p>
          <a:p>
            <a:pPr lvl="3"/>
            <a:r>
              <a:rPr lang="en-US" sz="1800" dirty="0">
                <a:solidFill>
                  <a:srgbClr val="FF0000"/>
                </a:solidFill>
              </a:rPr>
              <a:t>Mobile Coach comes 4 times per year, women with transportation issues given priority – can see about 24 per coach trip</a:t>
            </a:r>
          </a:p>
          <a:p>
            <a:pPr lvl="3"/>
            <a:r>
              <a:rPr lang="en-US" sz="1800" dirty="0">
                <a:solidFill>
                  <a:srgbClr val="FF0000"/>
                </a:solidFill>
              </a:rPr>
              <a:t>Clinic pays for gas for coach,  Susan G. Komen Grant pays for the reading fee (by Inland Imaging) and the mammogram fee (by Sacred Heart Medical Center). </a:t>
            </a:r>
          </a:p>
          <a:p>
            <a:pPr lvl="3"/>
            <a:endParaRPr lang="en-US" sz="1600" dirty="0" smtClean="0"/>
          </a:p>
          <a:p>
            <a:pPr lvl="4"/>
            <a:endParaRPr lang="en-US" sz="1600" dirty="0"/>
          </a:p>
        </p:txBody>
      </p:sp>
    </p:spTree>
    <p:extLst>
      <p:ext uri="{BB962C8B-B14F-4D97-AF65-F5344CB8AC3E}">
        <p14:creationId xmlns:p14="http://schemas.microsoft.com/office/powerpoint/2010/main" val="2285122253"/>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a:xfrm>
            <a:off x="457200" y="1219200"/>
            <a:ext cx="8229600" cy="5181599"/>
          </a:xfrm>
        </p:spPr>
        <p:txBody>
          <a:bodyPr>
            <a:normAutofit/>
          </a:bodyPr>
          <a:lstStyle/>
          <a:p>
            <a:pPr marL="0" indent="0">
              <a:buNone/>
            </a:pPr>
            <a:r>
              <a:rPr lang="en-US" dirty="0" smtClean="0"/>
              <a:t>Prevention Indicators (National Targets)</a:t>
            </a:r>
          </a:p>
          <a:p>
            <a:r>
              <a:rPr lang="en-US" dirty="0" smtClean="0"/>
              <a:t>Fort Hall</a:t>
            </a:r>
          </a:p>
          <a:p>
            <a:pPr lvl="1"/>
            <a:r>
              <a:rPr lang="en-US" sz="2200" dirty="0" smtClean="0"/>
              <a:t>Alcohol Screening (FAS Prevention)- 77% (61.7%)</a:t>
            </a:r>
          </a:p>
          <a:p>
            <a:pPr lvl="1"/>
            <a:r>
              <a:rPr lang="en-US" sz="2200" dirty="0" smtClean="0"/>
              <a:t>Domestic Violence/Intimate Partner Violence- 72.9% (58.3</a:t>
            </a:r>
            <a:r>
              <a:rPr lang="en-US" sz="2200" dirty="0" smtClean="0"/>
              <a:t>%)</a:t>
            </a:r>
          </a:p>
          <a:p>
            <a:pPr lvl="1"/>
            <a:r>
              <a:rPr lang="en-US" sz="2200" dirty="0" smtClean="0">
                <a:solidFill>
                  <a:srgbClr val="FF0000"/>
                </a:solidFill>
              </a:rPr>
              <a:t>Best Practice- Assign screening responsibility to nursing staff to perform with every patient visit.</a:t>
            </a:r>
            <a:endParaRPr lang="en-US" sz="1800" dirty="0" smtClean="0"/>
          </a:p>
          <a:p>
            <a:pPr lvl="1"/>
            <a:endParaRPr lang="en-US" dirty="0"/>
          </a:p>
        </p:txBody>
      </p:sp>
    </p:spTree>
    <p:extLst>
      <p:ext uri="{BB962C8B-B14F-4D97-AF65-F5344CB8AC3E}">
        <p14:creationId xmlns:p14="http://schemas.microsoft.com/office/powerpoint/2010/main" val="96007626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a:xfrm>
            <a:off x="457200" y="1219200"/>
            <a:ext cx="8229600" cy="5181599"/>
          </a:xfrm>
        </p:spPr>
        <p:txBody>
          <a:bodyPr>
            <a:noAutofit/>
          </a:bodyPr>
          <a:lstStyle/>
          <a:p>
            <a:pPr marL="0" indent="0">
              <a:buNone/>
            </a:pPr>
            <a:r>
              <a:rPr lang="en-US" dirty="0" smtClean="0"/>
              <a:t>Prevention Indicators (National </a:t>
            </a:r>
            <a:r>
              <a:rPr lang="en-US" dirty="0" smtClean="0"/>
              <a:t>Target)</a:t>
            </a:r>
            <a:endParaRPr lang="en-US" dirty="0" smtClean="0">
              <a:solidFill>
                <a:srgbClr val="FF0000"/>
              </a:solidFill>
            </a:endParaRPr>
          </a:p>
          <a:p>
            <a:r>
              <a:rPr lang="en-US" dirty="0" smtClean="0"/>
              <a:t>Warm Springs</a:t>
            </a:r>
          </a:p>
          <a:p>
            <a:pPr lvl="1"/>
            <a:r>
              <a:rPr lang="en-US" sz="2200" dirty="0" smtClean="0"/>
              <a:t>Prenatal HIV Screening- 94.4% (82.3</a:t>
            </a:r>
            <a:r>
              <a:rPr lang="en-US" sz="2200" dirty="0" smtClean="0"/>
              <a:t>%)</a:t>
            </a:r>
          </a:p>
          <a:p>
            <a:pPr lvl="1"/>
            <a:r>
              <a:rPr lang="en-US" sz="2200" dirty="0">
                <a:solidFill>
                  <a:srgbClr val="FF0000"/>
                </a:solidFill>
              </a:rPr>
              <a:t>Best Practice-</a:t>
            </a:r>
          </a:p>
          <a:p>
            <a:pPr lvl="2"/>
            <a:r>
              <a:rPr lang="en-US" dirty="0">
                <a:solidFill>
                  <a:srgbClr val="FF0000"/>
                </a:solidFill>
              </a:rPr>
              <a:t>1</a:t>
            </a:r>
            <a:r>
              <a:rPr lang="en-US" baseline="30000" dirty="0">
                <a:solidFill>
                  <a:srgbClr val="FF0000"/>
                </a:solidFill>
              </a:rPr>
              <a:t>st</a:t>
            </a:r>
            <a:r>
              <a:rPr lang="en-US" dirty="0">
                <a:solidFill>
                  <a:srgbClr val="FF0000"/>
                </a:solidFill>
              </a:rPr>
              <a:t> prenatal standing orders for labs – order entry grouped so nurse just orders 1</a:t>
            </a:r>
            <a:r>
              <a:rPr lang="en-US" baseline="30000" dirty="0">
                <a:solidFill>
                  <a:srgbClr val="FF0000"/>
                </a:solidFill>
              </a:rPr>
              <a:t>st</a:t>
            </a:r>
            <a:r>
              <a:rPr lang="en-US" dirty="0">
                <a:solidFill>
                  <a:srgbClr val="FF0000"/>
                </a:solidFill>
              </a:rPr>
              <a:t> PN labs.</a:t>
            </a:r>
          </a:p>
          <a:p>
            <a:pPr lvl="2"/>
            <a:r>
              <a:rPr lang="en-US" dirty="0">
                <a:solidFill>
                  <a:srgbClr val="FF0000"/>
                </a:solidFill>
              </a:rPr>
              <a:t>Nursing / CHN enter labs and get at Positive pregnancy test if possible. </a:t>
            </a:r>
          </a:p>
          <a:p>
            <a:pPr lvl="2"/>
            <a:r>
              <a:rPr lang="en-US" dirty="0">
                <a:solidFill>
                  <a:srgbClr val="FF0000"/>
                </a:solidFill>
              </a:rPr>
              <a:t>Entering historical data in for those women transferring care to the clinic</a:t>
            </a:r>
            <a:r>
              <a:rPr lang="en-US" dirty="0" smtClean="0">
                <a:solidFill>
                  <a:srgbClr val="FF0000"/>
                </a:solidFill>
              </a:rPr>
              <a:t>.</a:t>
            </a:r>
            <a:endParaRPr lang="en-US" dirty="0" smtClean="0"/>
          </a:p>
        </p:txBody>
      </p:sp>
    </p:spTree>
    <p:extLst>
      <p:ext uri="{BB962C8B-B14F-4D97-AF65-F5344CB8AC3E}">
        <p14:creationId xmlns:p14="http://schemas.microsoft.com/office/powerpoint/2010/main" val="27334080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GPRA</a:t>
            </a:r>
            <a:endParaRPr lang="en-US" dirty="0"/>
          </a:p>
        </p:txBody>
      </p:sp>
      <p:sp>
        <p:nvSpPr>
          <p:cNvPr id="3" name="Content Placeholder 2"/>
          <p:cNvSpPr>
            <a:spLocks noGrp="1"/>
          </p:cNvSpPr>
          <p:nvPr>
            <p:ph idx="1"/>
          </p:nvPr>
        </p:nvSpPr>
        <p:spPr/>
        <p:txBody>
          <a:bodyPr/>
          <a:lstStyle/>
          <a:p>
            <a:r>
              <a:rPr lang="en-US" dirty="0" smtClean="0"/>
              <a:t>GPRA- Government Performance and Results Act</a:t>
            </a:r>
          </a:p>
          <a:p>
            <a:endParaRPr lang="en-US" dirty="0"/>
          </a:p>
          <a:p>
            <a:r>
              <a:rPr lang="en-US" dirty="0" smtClean="0"/>
              <a:t>GPRA= Good Patient Care</a:t>
            </a:r>
          </a:p>
          <a:p>
            <a:pPr lvl="1"/>
            <a:r>
              <a:rPr lang="en-US" dirty="0" smtClean="0"/>
              <a:t>Who would not want their healthcare system to meet standards for diabetes care?</a:t>
            </a:r>
          </a:p>
          <a:p>
            <a:pPr lvl="1"/>
            <a:r>
              <a:rPr lang="en-US" dirty="0" smtClean="0"/>
              <a:t>Give them all the recommended vaccines?</a:t>
            </a:r>
          </a:p>
          <a:p>
            <a:pPr lvl="1"/>
            <a:r>
              <a:rPr lang="en-US" dirty="0" smtClean="0"/>
              <a:t>Provide dental care?</a:t>
            </a:r>
          </a:p>
          <a:p>
            <a:pPr lvl="1"/>
            <a:r>
              <a:rPr lang="en-US" dirty="0" smtClean="0"/>
              <a:t>Screen for common diseases?</a:t>
            </a:r>
          </a:p>
        </p:txBody>
      </p:sp>
    </p:spTree>
    <p:extLst>
      <p:ext uri="{BB962C8B-B14F-4D97-AF65-F5344CB8AC3E}">
        <p14:creationId xmlns:p14="http://schemas.microsoft.com/office/powerpoint/2010/main" val="23887610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a:xfrm>
            <a:off x="457200" y="1219200"/>
            <a:ext cx="8229600" cy="5181599"/>
          </a:xfrm>
        </p:spPr>
        <p:txBody>
          <a:bodyPr>
            <a:noAutofit/>
          </a:bodyPr>
          <a:lstStyle/>
          <a:p>
            <a:pPr marL="0" indent="0">
              <a:buNone/>
            </a:pPr>
            <a:r>
              <a:rPr lang="en-US" dirty="0"/>
              <a:t>Prevention Indicators (National Target)</a:t>
            </a:r>
            <a:endParaRPr lang="en-US" dirty="0">
              <a:solidFill>
                <a:srgbClr val="FF0000"/>
              </a:solidFill>
            </a:endParaRPr>
          </a:p>
          <a:p>
            <a:r>
              <a:rPr lang="en-US" dirty="0"/>
              <a:t>Warm </a:t>
            </a:r>
            <a:r>
              <a:rPr lang="en-US" dirty="0" smtClean="0"/>
              <a:t>Springs</a:t>
            </a:r>
            <a:endParaRPr lang="en-US" sz="2200" dirty="0" smtClean="0"/>
          </a:p>
          <a:p>
            <a:pPr lvl="1"/>
            <a:r>
              <a:rPr lang="en-US" sz="2200" dirty="0" smtClean="0"/>
              <a:t>Breastfeeding- </a:t>
            </a:r>
            <a:r>
              <a:rPr lang="en-US" sz="2200" dirty="0" smtClean="0"/>
              <a:t>66.7% (Baseline</a:t>
            </a:r>
            <a:r>
              <a:rPr lang="en-US" sz="2200" dirty="0" smtClean="0"/>
              <a:t>)</a:t>
            </a:r>
          </a:p>
          <a:p>
            <a:pPr lvl="1"/>
            <a:r>
              <a:rPr lang="en-US" sz="2200" dirty="0" smtClean="0">
                <a:solidFill>
                  <a:srgbClr val="FF0000"/>
                </a:solidFill>
              </a:rPr>
              <a:t>Best Practice-</a:t>
            </a:r>
          </a:p>
          <a:p>
            <a:pPr lvl="2"/>
            <a:r>
              <a:rPr lang="en-US" sz="1600" dirty="0" smtClean="0">
                <a:solidFill>
                  <a:srgbClr val="FF0000"/>
                </a:solidFill>
              </a:rPr>
              <a:t>MCH </a:t>
            </a:r>
            <a:r>
              <a:rPr lang="en-US" sz="1600" dirty="0">
                <a:solidFill>
                  <a:srgbClr val="FF0000"/>
                </a:solidFill>
              </a:rPr>
              <a:t>nurse visits mom’s in hospital and assists with lactation </a:t>
            </a:r>
            <a:r>
              <a:rPr lang="en-US" sz="1600" dirty="0" smtClean="0">
                <a:solidFill>
                  <a:srgbClr val="FF0000"/>
                </a:solidFill>
              </a:rPr>
              <a:t>counseling</a:t>
            </a:r>
          </a:p>
          <a:p>
            <a:pPr lvl="2"/>
            <a:r>
              <a:rPr lang="en-US" sz="1600" dirty="0" smtClean="0">
                <a:solidFill>
                  <a:srgbClr val="FF0000"/>
                </a:solidFill>
              </a:rPr>
              <a:t>MCH </a:t>
            </a:r>
            <a:r>
              <a:rPr lang="en-US" sz="1600" dirty="0">
                <a:solidFill>
                  <a:srgbClr val="FF0000"/>
                </a:solidFill>
              </a:rPr>
              <a:t>nurse does home visits in first few days home to assist with successful breastfeeding and providing </a:t>
            </a:r>
            <a:r>
              <a:rPr lang="en-US" sz="1600" dirty="0" smtClean="0">
                <a:solidFill>
                  <a:srgbClr val="FF0000"/>
                </a:solidFill>
              </a:rPr>
              <a:t>support</a:t>
            </a:r>
          </a:p>
          <a:p>
            <a:pPr lvl="2"/>
            <a:r>
              <a:rPr lang="en-US" sz="1600" dirty="0" smtClean="0">
                <a:solidFill>
                  <a:srgbClr val="FF0000"/>
                </a:solidFill>
              </a:rPr>
              <a:t>Providers </a:t>
            </a:r>
            <a:r>
              <a:rPr lang="en-US" sz="1600" dirty="0">
                <a:solidFill>
                  <a:srgbClr val="FF0000"/>
                </a:solidFill>
              </a:rPr>
              <a:t>and clinic staff encourage breastfeeding during prenatal </a:t>
            </a:r>
            <a:r>
              <a:rPr lang="en-US" sz="1600" dirty="0" smtClean="0">
                <a:solidFill>
                  <a:srgbClr val="FF0000"/>
                </a:solidFill>
              </a:rPr>
              <a:t>care.</a:t>
            </a:r>
          </a:p>
          <a:p>
            <a:pPr lvl="2"/>
            <a:r>
              <a:rPr lang="en-US" sz="1600" dirty="0" smtClean="0">
                <a:solidFill>
                  <a:srgbClr val="FF0000"/>
                </a:solidFill>
              </a:rPr>
              <a:t>WIC </a:t>
            </a:r>
            <a:r>
              <a:rPr lang="en-US" sz="1600" dirty="0">
                <a:solidFill>
                  <a:srgbClr val="FF0000"/>
                </a:solidFill>
              </a:rPr>
              <a:t>counselors promote breastfeeding throughout antenatal visits and post-partum visits as </a:t>
            </a:r>
            <a:r>
              <a:rPr lang="en-US" sz="1600" dirty="0" smtClean="0">
                <a:solidFill>
                  <a:srgbClr val="FF0000"/>
                </a:solidFill>
              </a:rPr>
              <a:t>well.</a:t>
            </a:r>
          </a:p>
          <a:p>
            <a:pPr lvl="2"/>
            <a:r>
              <a:rPr lang="en-US" sz="1600" dirty="0" smtClean="0">
                <a:solidFill>
                  <a:srgbClr val="FF0000"/>
                </a:solidFill>
              </a:rPr>
              <a:t>MCH </a:t>
            </a:r>
            <a:r>
              <a:rPr lang="en-US" sz="1600" dirty="0">
                <a:solidFill>
                  <a:srgbClr val="FF0000"/>
                </a:solidFill>
              </a:rPr>
              <a:t>provides breast pumps (electric) at no charge for working </a:t>
            </a:r>
            <a:r>
              <a:rPr lang="en-US" sz="1600" dirty="0" smtClean="0">
                <a:solidFill>
                  <a:srgbClr val="FF0000"/>
                </a:solidFill>
              </a:rPr>
              <a:t>moms</a:t>
            </a:r>
          </a:p>
          <a:p>
            <a:pPr lvl="2"/>
            <a:r>
              <a:rPr lang="en-US" sz="1600" dirty="0" smtClean="0">
                <a:solidFill>
                  <a:srgbClr val="FF0000"/>
                </a:solidFill>
              </a:rPr>
              <a:t>Our </a:t>
            </a:r>
            <a:r>
              <a:rPr lang="en-US" sz="1600" dirty="0">
                <a:solidFill>
                  <a:srgbClr val="FF0000"/>
                </a:solidFill>
              </a:rPr>
              <a:t>clinic policies for staff promote breast feeding by providing time/space for pumping or feeding (Many staff are patients and community members as </a:t>
            </a:r>
            <a:r>
              <a:rPr lang="en-US" sz="1600" dirty="0" smtClean="0">
                <a:solidFill>
                  <a:srgbClr val="FF0000"/>
                </a:solidFill>
              </a:rPr>
              <a:t>well).</a:t>
            </a:r>
            <a:endParaRPr lang="en-US" sz="1600" dirty="0">
              <a:solidFill>
                <a:srgbClr val="FF0000"/>
              </a:solidFill>
            </a:endParaRPr>
          </a:p>
        </p:txBody>
      </p:sp>
    </p:spTree>
    <p:extLst>
      <p:ext uri="{BB962C8B-B14F-4D97-AF65-F5344CB8AC3E}">
        <p14:creationId xmlns:p14="http://schemas.microsoft.com/office/powerpoint/2010/main" val="27334080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Prevention Indicators (National Targets)</a:t>
            </a:r>
          </a:p>
          <a:p>
            <a:r>
              <a:rPr lang="en-US" dirty="0" smtClean="0"/>
              <a:t>Fort Hall</a:t>
            </a:r>
          </a:p>
          <a:p>
            <a:pPr lvl="1"/>
            <a:r>
              <a:rPr lang="en-US" sz="2200" dirty="0" smtClean="0"/>
              <a:t>Alcohol Screening (FAS Prevention)- 77% (61.7%)</a:t>
            </a:r>
          </a:p>
          <a:p>
            <a:pPr lvl="1"/>
            <a:r>
              <a:rPr lang="en-US" sz="2200" dirty="0" smtClean="0"/>
              <a:t>Domestic Violence/Intimate Partner Violence- 72.9% (58.3</a:t>
            </a:r>
            <a:r>
              <a:rPr lang="en-US" sz="2200" dirty="0" smtClean="0"/>
              <a:t>%)</a:t>
            </a:r>
          </a:p>
          <a:p>
            <a:pPr lvl="1"/>
            <a:r>
              <a:rPr lang="en-US" sz="2200" dirty="0" smtClean="0">
                <a:solidFill>
                  <a:srgbClr val="FF0000"/>
                </a:solidFill>
              </a:rPr>
              <a:t>Best Practice- Assign screening responsibility to nursing staff to perform with every patient visit.</a:t>
            </a:r>
            <a:endParaRPr lang="en-US" sz="2200" dirty="0" smtClean="0">
              <a:solidFill>
                <a:srgbClr val="FF0000"/>
              </a:solidFill>
            </a:endParaRPr>
          </a:p>
        </p:txBody>
      </p:sp>
    </p:spTree>
    <p:extLst>
      <p:ext uri="{BB962C8B-B14F-4D97-AF65-F5344CB8AC3E}">
        <p14:creationId xmlns:p14="http://schemas.microsoft.com/office/powerpoint/2010/main" val="4245617631"/>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Prevention Indicators (National Targets)</a:t>
            </a:r>
          </a:p>
          <a:p>
            <a:r>
              <a:rPr lang="en-US" dirty="0" err="1" smtClean="0"/>
              <a:t>Wellpinit</a:t>
            </a:r>
            <a:endParaRPr lang="en-US" dirty="0" smtClean="0"/>
          </a:p>
          <a:p>
            <a:pPr lvl="1"/>
            <a:r>
              <a:rPr lang="en-US" sz="2200" dirty="0" smtClean="0">
                <a:solidFill>
                  <a:schemeClr val="tx1"/>
                </a:solidFill>
              </a:rPr>
              <a:t>Childhood Weight Control- 13.6 % (&lt; 24%)</a:t>
            </a:r>
          </a:p>
          <a:p>
            <a:pPr lvl="1"/>
            <a:r>
              <a:rPr lang="en-US" sz="2200" dirty="0" smtClean="0">
                <a:solidFill>
                  <a:srgbClr val="FF0000"/>
                </a:solidFill>
              </a:rPr>
              <a:t>Best Practice-</a:t>
            </a:r>
            <a:endParaRPr lang="en-US" sz="2200" dirty="0" smtClean="0">
              <a:solidFill>
                <a:srgbClr val="FF0000"/>
              </a:solidFill>
            </a:endParaRPr>
          </a:p>
          <a:p>
            <a:pPr lvl="2"/>
            <a:r>
              <a:rPr lang="en-US" sz="1800" dirty="0" smtClean="0">
                <a:solidFill>
                  <a:srgbClr val="FF0000"/>
                </a:solidFill>
              </a:rPr>
              <a:t>We </a:t>
            </a:r>
            <a:r>
              <a:rPr lang="en-US" sz="1800" dirty="0">
                <a:solidFill>
                  <a:srgbClr val="FF0000"/>
                </a:solidFill>
              </a:rPr>
              <a:t>have a very active tribal health educator who promotes health eating and physical activity in the community.   Health educator has worked with the local store/trading post to incorporate more healthy choices in child visible areas of the store. </a:t>
            </a:r>
          </a:p>
          <a:p>
            <a:pPr lvl="2"/>
            <a:r>
              <a:rPr lang="en-US" sz="1800" dirty="0">
                <a:solidFill>
                  <a:srgbClr val="FF0000"/>
                </a:solidFill>
              </a:rPr>
              <a:t>Until just recently we had a tribal fitness coordinator who spent time with kids at </a:t>
            </a:r>
            <a:r>
              <a:rPr lang="en-US" sz="1800" dirty="0" err="1">
                <a:solidFill>
                  <a:srgbClr val="FF0000"/>
                </a:solidFill>
              </a:rPr>
              <a:t>HeadStart</a:t>
            </a:r>
            <a:r>
              <a:rPr lang="en-US" sz="1800" dirty="0">
                <a:solidFill>
                  <a:srgbClr val="FF0000"/>
                </a:solidFill>
              </a:rPr>
              <a:t>, </a:t>
            </a:r>
            <a:r>
              <a:rPr lang="en-US" sz="1800" dirty="0" smtClean="0">
                <a:solidFill>
                  <a:srgbClr val="FF0000"/>
                </a:solidFill>
              </a:rPr>
              <a:t>Grade school</a:t>
            </a:r>
            <a:endParaRPr lang="en-US" sz="1800" dirty="0">
              <a:solidFill>
                <a:srgbClr val="FF0000"/>
              </a:solidFill>
            </a:endParaRPr>
          </a:p>
          <a:p>
            <a:pPr lvl="2"/>
            <a:r>
              <a:rPr lang="en-US" sz="1800" dirty="0">
                <a:solidFill>
                  <a:srgbClr val="FF0000"/>
                </a:solidFill>
              </a:rPr>
              <a:t>We also have had meetings of our </a:t>
            </a:r>
            <a:r>
              <a:rPr lang="en-US" sz="1800" dirty="0" err="1">
                <a:solidFill>
                  <a:srgbClr val="FF0000"/>
                </a:solidFill>
              </a:rPr>
              <a:t>HeadStart</a:t>
            </a:r>
            <a:r>
              <a:rPr lang="en-US" sz="1800" dirty="0">
                <a:solidFill>
                  <a:srgbClr val="FF0000"/>
                </a:solidFill>
              </a:rPr>
              <a:t> Health Advisory Board where we’ve discussed ways to integrate physical activity into the routine of the </a:t>
            </a:r>
            <a:r>
              <a:rPr lang="en-US" sz="1800" dirty="0" smtClean="0">
                <a:solidFill>
                  <a:srgbClr val="FF0000"/>
                </a:solidFill>
              </a:rPr>
              <a:t>child's </a:t>
            </a:r>
            <a:r>
              <a:rPr lang="en-US" sz="1800" dirty="0">
                <a:solidFill>
                  <a:srgbClr val="FF0000"/>
                </a:solidFill>
              </a:rPr>
              <a:t>day there.  Head Start physicals (the 3-4 </a:t>
            </a:r>
            <a:r>
              <a:rPr lang="en-US" sz="1800" dirty="0" err="1">
                <a:solidFill>
                  <a:srgbClr val="FF0000"/>
                </a:solidFill>
              </a:rPr>
              <a:t>yo</a:t>
            </a:r>
            <a:r>
              <a:rPr lang="en-US" sz="1800" dirty="0">
                <a:solidFill>
                  <a:srgbClr val="FF0000"/>
                </a:solidFill>
              </a:rPr>
              <a:t> well child visit) particularly tries to target this issue. </a:t>
            </a:r>
          </a:p>
        </p:txBody>
      </p:sp>
    </p:spTree>
    <p:extLst>
      <p:ext uri="{BB962C8B-B14F-4D97-AF65-F5344CB8AC3E}">
        <p14:creationId xmlns:p14="http://schemas.microsoft.com/office/powerpoint/2010/main" val="302062673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lvl="1"/>
            <a:r>
              <a:rPr lang="en-US" sz="2200" dirty="0" smtClean="0"/>
              <a:t>Best Practice- </a:t>
            </a:r>
            <a:endParaRPr lang="en-US" sz="2200" dirty="0" smtClean="0"/>
          </a:p>
          <a:p>
            <a:pPr lvl="2"/>
            <a:r>
              <a:rPr lang="en-US" sz="1800" dirty="0" smtClean="0">
                <a:solidFill>
                  <a:srgbClr val="FF0000"/>
                </a:solidFill>
              </a:rPr>
              <a:t>We </a:t>
            </a:r>
            <a:r>
              <a:rPr lang="en-US" sz="1800" dirty="0">
                <a:solidFill>
                  <a:srgbClr val="FF0000"/>
                </a:solidFill>
              </a:rPr>
              <a:t>promote “Well Child Clinic” in our clinic practice where part of the focus is dedicated to discussing the </a:t>
            </a:r>
            <a:r>
              <a:rPr lang="en-US" sz="1800" dirty="0" smtClean="0">
                <a:solidFill>
                  <a:srgbClr val="FF0000"/>
                </a:solidFill>
              </a:rPr>
              <a:t>child's </a:t>
            </a:r>
            <a:r>
              <a:rPr lang="en-US" sz="1800" dirty="0" err="1">
                <a:solidFill>
                  <a:srgbClr val="FF0000"/>
                </a:solidFill>
              </a:rPr>
              <a:t>ht</a:t>
            </a:r>
            <a:r>
              <a:rPr lang="en-US" sz="1800" dirty="0">
                <a:solidFill>
                  <a:srgbClr val="FF0000"/>
                </a:solidFill>
              </a:rPr>
              <a:t>/</a:t>
            </a:r>
            <a:r>
              <a:rPr lang="en-US" sz="1800" dirty="0" err="1">
                <a:solidFill>
                  <a:srgbClr val="FF0000"/>
                </a:solidFill>
              </a:rPr>
              <a:t>wt</a:t>
            </a:r>
            <a:r>
              <a:rPr lang="en-US" sz="1800" dirty="0">
                <a:solidFill>
                  <a:srgbClr val="FF0000"/>
                </a:solidFill>
              </a:rPr>
              <a:t> growth curve, concepts such as “screen time”, and healthy eating/snacking. Children above the growth curve are referred for education of parent with Health Educator</a:t>
            </a:r>
          </a:p>
          <a:p>
            <a:pPr lvl="2"/>
            <a:r>
              <a:rPr lang="en-US" sz="1800" dirty="0">
                <a:solidFill>
                  <a:srgbClr val="FF0000"/>
                </a:solidFill>
              </a:rPr>
              <a:t>The WIC program addresses trends towards obesity as well just failure to thrive. </a:t>
            </a:r>
          </a:p>
          <a:p>
            <a:pPr lvl="2"/>
            <a:r>
              <a:rPr lang="en-US" sz="1800" dirty="0">
                <a:solidFill>
                  <a:srgbClr val="FF0000"/>
                </a:solidFill>
              </a:rPr>
              <a:t>Our clinic strongly and vocally supports breastfeeding (shown to potentially decrease childhood and adult obesity) and all our nurses recently received training to act as lactation consultants.  Our clinic has established an area for women to nurse, and public announces our support of breastfeeding as a healthy start in life.  </a:t>
            </a:r>
            <a:endParaRPr lang="en-US" sz="1800" dirty="0" smtClean="0">
              <a:solidFill>
                <a:srgbClr val="FF0000"/>
              </a:solidFill>
            </a:endParaRPr>
          </a:p>
          <a:p>
            <a:pPr lvl="3"/>
            <a:r>
              <a:rPr lang="en-US" sz="1600" dirty="0" smtClean="0">
                <a:solidFill>
                  <a:srgbClr val="FF0000"/>
                </a:solidFill>
              </a:rPr>
              <a:t>(</a:t>
            </a:r>
            <a:r>
              <a:rPr lang="en-US" sz="1600" dirty="0">
                <a:solidFill>
                  <a:srgbClr val="FF0000"/>
                </a:solidFill>
              </a:rPr>
              <a:t>We received a </a:t>
            </a:r>
            <a:r>
              <a:rPr lang="en-US" sz="1600" dirty="0" smtClean="0">
                <a:solidFill>
                  <a:srgbClr val="FF0000"/>
                </a:solidFill>
              </a:rPr>
              <a:t>WA </a:t>
            </a:r>
            <a:r>
              <a:rPr lang="en-US" sz="1600" dirty="0">
                <a:solidFill>
                  <a:srgbClr val="FF0000"/>
                </a:solidFill>
              </a:rPr>
              <a:t>State DOH grant for lactation support this past year so have been able to provide training for our staff, educational materials, support supplies for women who </a:t>
            </a:r>
            <a:r>
              <a:rPr lang="en-US" sz="1600" dirty="0" smtClean="0">
                <a:solidFill>
                  <a:srgbClr val="FF0000"/>
                </a:solidFill>
              </a:rPr>
              <a:t>breastfeed. </a:t>
            </a:r>
            <a:r>
              <a:rPr lang="en-US" sz="1600" dirty="0">
                <a:solidFill>
                  <a:srgbClr val="FF0000"/>
                </a:solidFill>
              </a:rPr>
              <a:t>e</a:t>
            </a:r>
            <a:r>
              <a:rPr lang="en-US" sz="1600" dirty="0" smtClean="0">
                <a:solidFill>
                  <a:srgbClr val="FF0000"/>
                </a:solidFill>
              </a:rPr>
              <a:t>tc.) </a:t>
            </a:r>
            <a:endParaRPr lang="en-US" sz="1600" dirty="0">
              <a:solidFill>
                <a:srgbClr val="FF0000"/>
              </a:solidFill>
            </a:endParaRPr>
          </a:p>
          <a:p>
            <a:pPr lvl="2"/>
            <a:endParaRPr lang="en-US" dirty="0" smtClean="0"/>
          </a:p>
        </p:txBody>
      </p:sp>
    </p:spTree>
    <p:extLst>
      <p:ext uri="{BB962C8B-B14F-4D97-AF65-F5344CB8AC3E}">
        <p14:creationId xmlns:p14="http://schemas.microsoft.com/office/powerpoint/2010/main" val="21626344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Prevention Indicators (National Targets)</a:t>
            </a:r>
          </a:p>
          <a:p>
            <a:r>
              <a:rPr lang="en-US" dirty="0"/>
              <a:t>Western Oregon</a:t>
            </a:r>
          </a:p>
          <a:p>
            <a:pPr lvl="1"/>
            <a:r>
              <a:rPr lang="en-US" sz="2200" dirty="0"/>
              <a:t>Tobacco Cessation Counseling- 64.4% (Baseline)</a:t>
            </a:r>
          </a:p>
          <a:p>
            <a:pPr lvl="1"/>
            <a:r>
              <a:rPr lang="en-US" sz="2200" dirty="0"/>
              <a:t>Depression Screening- 78.9% (58.6%)</a:t>
            </a:r>
          </a:p>
          <a:p>
            <a:r>
              <a:rPr lang="en-US" dirty="0"/>
              <a:t>Yakama</a:t>
            </a:r>
          </a:p>
          <a:p>
            <a:pPr lvl="1"/>
            <a:r>
              <a:rPr lang="en-US" sz="2200" dirty="0"/>
              <a:t>Domestic Violence/Intimate Partner Violence- 72.9% (58.3%)</a:t>
            </a:r>
          </a:p>
          <a:p>
            <a:pPr lvl="1"/>
            <a:r>
              <a:rPr lang="en-US" sz="2200" dirty="0"/>
              <a:t>Comprehensive Cardiovascular Disease Assessment- 60.9% (32.3%)</a:t>
            </a:r>
          </a:p>
          <a:p>
            <a:pPr lvl="2"/>
            <a:r>
              <a:rPr lang="en-US" dirty="0" smtClean="0"/>
              <a:t>Blood Pressure Assessment (Two in past 2 years)</a:t>
            </a:r>
          </a:p>
          <a:p>
            <a:pPr lvl="2"/>
            <a:r>
              <a:rPr lang="en-US" dirty="0" smtClean="0"/>
              <a:t>LDL Assessment (In past 1 year)</a:t>
            </a:r>
          </a:p>
          <a:p>
            <a:pPr lvl="2"/>
            <a:r>
              <a:rPr lang="en-US" dirty="0" err="1" smtClean="0"/>
              <a:t>Ht</a:t>
            </a:r>
            <a:r>
              <a:rPr lang="en-US" dirty="0" smtClean="0"/>
              <a:t> and </a:t>
            </a:r>
            <a:r>
              <a:rPr lang="en-US" dirty="0" err="1" smtClean="0"/>
              <a:t>Wt</a:t>
            </a:r>
            <a:r>
              <a:rPr lang="en-US" dirty="0" smtClean="0"/>
              <a:t> assessment for Body Mass Index (BMI) (In past 5 years)</a:t>
            </a:r>
          </a:p>
          <a:p>
            <a:pPr lvl="2"/>
            <a:r>
              <a:rPr lang="en-US" dirty="0" smtClean="0"/>
              <a:t>Lifestyle counseling (In past 1 year)</a:t>
            </a:r>
          </a:p>
          <a:p>
            <a:pPr lvl="2"/>
            <a:endParaRPr lang="en-US" dirty="0"/>
          </a:p>
        </p:txBody>
      </p:sp>
    </p:spTree>
    <p:extLst>
      <p:ext uri="{BB962C8B-B14F-4D97-AF65-F5344CB8AC3E}">
        <p14:creationId xmlns:p14="http://schemas.microsoft.com/office/powerpoint/2010/main" val="405574858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IHS National 2014 GPRA Goals</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8148" t="13591" r="65813" b="23301"/>
          <a:stretch/>
        </p:blipFill>
        <p:spPr bwMode="auto">
          <a:xfrm>
            <a:off x="1219200" y="1355122"/>
            <a:ext cx="6705600" cy="5202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6422735"/>
      </p:ext>
    </p:extLst>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2014 GPRA- Indicator Changes</a:t>
            </a:r>
            <a:endParaRPr lang="en-US" dirty="0"/>
          </a:p>
        </p:txBody>
      </p:sp>
      <p:sp>
        <p:nvSpPr>
          <p:cNvPr id="3" name="Content Placeholder 2"/>
          <p:cNvSpPr>
            <a:spLocks noGrp="1"/>
          </p:cNvSpPr>
          <p:nvPr>
            <p:ph idx="1"/>
          </p:nvPr>
        </p:nvSpPr>
        <p:spPr/>
        <p:txBody>
          <a:bodyPr/>
          <a:lstStyle/>
          <a:p>
            <a:r>
              <a:rPr lang="en-US" sz="2000" dirty="0" smtClean="0"/>
              <a:t>Pap Smear</a:t>
            </a:r>
          </a:p>
          <a:p>
            <a:pPr lvl="1"/>
            <a:r>
              <a:rPr lang="en-US" sz="2000" dirty="0" smtClean="0"/>
              <a:t>Previous- Women ages 25-64 with a Pap smear in the past 4 years.</a:t>
            </a:r>
          </a:p>
          <a:p>
            <a:pPr lvl="1"/>
            <a:r>
              <a:rPr lang="en-US" sz="2000" dirty="0" smtClean="0"/>
              <a:t>New </a:t>
            </a:r>
          </a:p>
          <a:p>
            <a:pPr lvl="2"/>
            <a:r>
              <a:rPr lang="en-US" sz="2000" dirty="0" smtClean="0"/>
              <a:t>Women ages 25-64 with a Pap smear in past 3 years OR</a:t>
            </a:r>
          </a:p>
          <a:p>
            <a:pPr lvl="2"/>
            <a:r>
              <a:rPr lang="en-US" sz="2000" dirty="0" smtClean="0"/>
              <a:t>Women ages 30-64 with a Pap smear and an HPV DNA in the past 5 years.</a:t>
            </a:r>
          </a:p>
          <a:p>
            <a:r>
              <a:rPr lang="en-US" sz="2000" dirty="0" smtClean="0"/>
              <a:t>Diabetic Nephropathy Assessment</a:t>
            </a:r>
          </a:p>
          <a:p>
            <a:pPr lvl="1"/>
            <a:r>
              <a:rPr lang="en-US" sz="2000" dirty="0" smtClean="0"/>
              <a:t>Dipstick for protein will no longer count</a:t>
            </a:r>
          </a:p>
          <a:p>
            <a:r>
              <a:rPr lang="en-US" sz="2000" dirty="0" err="1" smtClean="0"/>
              <a:t>Pneumovax</a:t>
            </a:r>
            <a:endParaRPr lang="en-US" sz="2000" dirty="0" smtClean="0"/>
          </a:p>
          <a:p>
            <a:pPr lvl="1"/>
            <a:r>
              <a:rPr lang="en-US" sz="2000" dirty="0" smtClean="0"/>
              <a:t>Previous- Patients 65+ who have had a </a:t>
            </a:r>
            <a:r>
              <a:rPr lang="en-US" sz="2000" dirty="0" err="1" smtClean="0"/>
              <a:t>Pneumovax</a:t>
            </a:r>
            <a:r>
              <a:rPr lang="en-US" sz="2000" dirty="0" smtClean="0"/>
              <a:t> ever.</a:t>
            </a:r>
          </a:p>
          <a:p>
            <a:pPr lvl="1"/>
            <a:r>
              <a:rPr lang="en-US" sz="2000" dirty="0" smtClean="0"/>
              <a:t>New- Patients 65+ who had had a </a:t>
            </a:r>
            <a:r>
              <a:rPr lang="en-US" sz="2000" dirty="0" err="1" smtClean="0"/>
              <a:t>Pneumovax</a:t>
            </a:r>
            <a:r>
              <a:rPr lang="en-US" sz="2000" dirty="0" smtClean="0"/>
              <a:t> after the age of 65 or within the past 5 years.</a:t>
            </a:r>
          </a:p>
          <a:p>
            <a:pPr lvl="1"/>
            <a:endParaRPr lang="en-US" dirty="0"/>
          </a:p>
        </p:txBody>
      </p:sp>
    </p:spTree>
    <p:extLst>
      <p:ext uri="{BB962C8B-B14F-4D97-AF65-F5344CB8AC3E}">
        <p14:creationId xmlns:p14="http://schemas.microsoft.com/office/powerpoint/2010/main" val="10895110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2"/>
            <a:ext cx="7086600" cy="1066799"/>
          </a:xfrm>
        </p:spPr>
        <p:txBody>
          <a:bodyPr/>
          <a:lstStyle/>
          <a:p>
            <a:r>
              <a:rPr lang="en-US" sz="4400" dirty="0"/>
              <a:t>Million Hearts</a:t>
            </a:r>
            <a:r>
              <a:rPr lang="en-US" sz="4400" baseline="30000" dirty="0"/>
              <a:t>™</a:t>
            </a:r>
            <a:r>
              <a:rPr lang="en-US" sz="4400" dirty="0"/>
              <a:t> Campaign</a:t>
            </a:r>
          </a:p>
        </p:txBody>
      </p:sp>
      <p:sp>
        <p:nvSpPr>
          <p:cNvPr id="3" name="Content Placeholder 2"/>
          <p:cNvSpPr>
            <a:spLocks noGrp="1"/>
          </p:cNvSpPr>
          <p:nvPr>
            <p:ph idx="1"/>
          </p:nvPr>
        </p:nvSpPr>
        <p:spPr>
          <a:xfrm>
            <a:off x="152400" y="1219200"/>
            <a:ext cx="8782050" cy="5410199"/>
          </a:xfrm>
        </p:spPr>
        <p:txBody>
          <a:bodyPr/>
          <a:lstStyle/>
          <a:p>
            <a:r>
              <a:rPr lang="en-US" sz="2600" dirty="0" smtClean="0"/>
              <a:t>Million Hearts</a:t>
            </a:r>
            <a:r>
              <a:rPr lang="en-US" sz="2600" baseline="30000" dirty="0" smtClean="0"/>
              <a:t>™</a:t>
            </a:r>
            <a:r>
              <a:rPr lang="en-US" sz="2600" dirty="0" smtClean="0"/>
              <a:t> Campaign</a:t>
            </a:r>
          </a:p>
          <a:p>
            <a:pPr lvl="1"/>
            <a:r>
              <a:rPr lang="en-US" sz="2400" dirty="0" smtClean="0"/>
              <a:t>National initiative co-sponsored by CDC </a:t>
            </a:r>
          </a:p>
          <a:p>
            <a:pPr marL="457147" lvl="1" indent="0">
              <a:buNone/>
            </a:pPr>
            <a:r>
              <a:rPr lang="en-US" sz="2400" dirty="0"/>
              <a:t> </a:t>
            </a:r>
            <a:r>
              <a:rPr lang="en-US" sz="2400" dirty="0" smtClean="0"/>
              <a:t>   and CMS.</a:t>
            </a:r>
          </a:p>
          <a:p>
            <a:pPr lvl="1"/>
            <a:r>
              <a:rPr lang="en-US" sz="2400" dirty="0" smtClean="0"/>
              <a:t>IHS is one of 13 public  and 30 private-sector supporters</a:t>
            </a:r>
          </a:p>
          <a:p>
            <a:pPr lvl="1"/>
            <a:r>
              <a:rPr lang="en-US" sz="2400" dirty="0" smtClean="0"/>
              <a:t>Goal: Prevent 1 million heart attacks and  strokes by 2017.</a:t>
            </a:r>
            <a:endParaRPr lang="en-US" sz="2400" dirty="0"/>
          </a:p>
          <a:p>
            <a:r>
              <a:rPr lang="en-US" sz="2600" dirty="0" smtClean="0"/>
              <a:t>Optimizing care</a:t>
            </a:r>
          </a:p>
          <a:p>
            <a:pPr lvl="1"/>
            <a:r>
              <a:rPr lang="en-US" sz="2400" b="1" dirty="0" err="1" smtClean="0"/>
              <a:t>A</a:t>
            </a:r>
            <a:r>
              <a:rPr lang="en-US" sz="2400" dirty="0" err="1" smtClean="0"/>
              <a:t>sprin</a:t>
            </a:r>
            <a:r>
              <a:rPr lang="en-US" sz="2400" dirty="0" smtClean="0"/>
              <a:t> for people at high risk</a:t>
            </a:r>
          </a:p>
          <a:p>
            <a:pPr lvl="1"/>
            <a:r>
              <a:rPr lang="en-US" sz="2400" b="1" dirty="0" smtClean="0"/>
              <a:t>B</a:t>
            </a:r>
            <a:r>
              <a:rPr lang="en-US" sz="2400" dirty="0" smtClean="0"/>
              <a:t>lood pressure control (&lt;140/90)</a:t>
            </a:r>
          </a:p>
          <a:p>
            <a:pPr lvl="1"/>
            <a:r>
              <a:rPr lang="en-US" sz="2400" b="1" dirty="0" smtClean="0"/>
              <a:t>C</a:t>
            </a:r>
            <a:r>
              <a:rPr lang="en-US" sz="2400" dirty="0" smtClean="0"/>
              <a:t>holesterol management</a:t>
            </a:r>
          </a:p>
          <a:p>
            <a:pPr lvl="1"/>
            <a:r>
              <a:rPr lang="en-US" sz="2400" b="1" dirty="0" smtClean="0"/>
              <a:t>S</a:t>
            </a:r>
            <a:r>
              <a:rPr lang="en-US" sz="2400" dirty="0" smtClean="0"/>
              <a:t>moking cessation</a:t>
            </a:r>
          </a:p>
          <a:p>
            <a:pPr lvl="1"/>
            <a:endParaRPr lang="en-US" sz="1200" dirty="0" smtClean="0">
              <a:solidFill>
                <a:schemeClr val="tx1">
                  <a:lumMod val="95000"/>
                  <a:lumOff val="5000"/>
                </a:schemeClr>
              </a:solidFill>
            </a:endParaRPr>
          </a:p>
          <a:p>
            <a:pPr marL="1828587" lvl="4" indent="0">
              <a:buNone/>
            </a:pPr>
            <a:endParaRPr lang="en-US" sz="1600" dirty="0" smtClean="0">
              <a:solidFill>
                <a:srgbClr val="FF0000"/>
              </a:solidFill>
            </a:endParaRPr>
          </a:p>
          <a:p>
            <a:endParaRPr lang="en-US" dirty="0"/>
          </a:p>
          <a:p>
            <a:pPr marL="1371440" lvl="3" indent="0">
              <a:buNone/>
            </a:pPr>
            <a:endParaRPr lang="en-US" dirty="0"/>
          </a:p>
          <a:p>
            <a:pPr lvl="1"/>
            <a:endParaRPr lang="en-US" dirty="0" smtClean="0"/>
          </a:p>
          <a:p>
            <a:pPr lvl="1"/>
            <a:endParaRPr lang="en-US" dirty="0"/>
          </a:p>
        </p:txBody>
      </p:sp>
      <p:pic>
        <p:nvPicPr>
          <p:cNvPr id="4" name="Picture 2" descr="C:\Users\srudd\Desktop\logo_MH.png"/>
          <p:cNvPicPr>
            <a:picLocks noChangeAspect="1" noChangeArrowheads="1"/>
          </p:cNvPicPr>
          <p:nvPr/>
        </p:nvPicPr>
        <p:blipFill>
          <a:blip r:embed="rId2" cstate="print"/>
          <a:srcRect/>
          <a:stretch>
            <a:fillRect/>
          </a:stretch>
        </p:blipFill>
        <p:spPr bwMode="auto">
          <a:xfrm>
            <a:off x="6553200" y="1371600"/>
            <a:ext cx="2381250" cy="1238250"/>
          </a:xfrm>
          <a:prstGeom prst="rect">
            <a:avLst/>
          </a:prstGeom>
          <a:noFill/>
        </p:spPr>
      </p:pic>
    </p:spTree>
    <p:extLst>
      <p:ext uri="{BB962C8B-B14F-4D97-AF65-F5344CB8AC3E}">
        <p14:creationId xmlns:p14="http://schemas.microsoft.com/office/powerpoint/2010/main" val="187984939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Million Hearts</a:t>
            </a:r>
            <a:r>
              <a:rPr lang="en-US" sz="4400" baseline="30000" dirty="0"/>
              <a:t>™</a:t>
            </a:r>
            <a:r>
              <a:rPr lang="en-US" sz="4400" dirty="0"/>
              <a:t> Campaign</a:t>
            </a:r>
          </a:p>
        </p:txBody>
      </p:sp>
      <p:sp>
        <p:nvSpPr>
          <p:cNvPr id="4" name="Title 8"/>
          <p:cNvSpPr txBox="1">
            <a:spLocks/>
          </p:cNvSpPr>
          <p:nvPr/>
        </p:nvSpPr>
        <p:spPr bwMode="auto">
          <a:xfrm>
            <a:off x="304800" y="1143000"/>
            <a:ext cx="8535035" cy="1131916"/>
          </a:xfrm>
          <a:prstGeom prst="rect">
            <a:avLst/>
          </a:prstGeom>
          <a:noFill/>
          <a:ln w="9525">
            <a:noFill/>
            <a:miter lim="800000"/>
            <a:headEnd/>
            <a:tailEnd/>
          </a:ln>
        </p:spPr>
        <p:txBody>
          <a:bodyPr vert="horz" wrap="square" lIns="91430" tIns="45715" rIns="91430" bIns="45715" numCol="1" anchor="b" anchorCtr="0" compatLnSpc="1">
            <a:prstTxWarp prst="textNoShape">
              <a:avLst/>
            </a:prstTxWarp>
            <a:normAutofit fontScale="75000" lnSpcReduction="20000"/>
          </a:bodyPr>
          <a:lstStyle>
            <a:lvl1pPr algn="l" rtl="0" eaLnBrk="0" fontAlgn="base" hangingPunct="0">
              <a:spcBef>
                <a:spcPct val="0"/>
              </a:spcBef>
              <a:spcAft>
                <a:spcPct val="0"/>
              </a:spcAft>
              <a:defRPr sz="3600">
                <a:solidFill>
                  <a:srgbClr val="000000"/>
                </a:solidFill>
                <a:latin typeface="+mj-lt"/>
                <a:ea typeface="+mj-ea"/>
                <a:cs typeface="+mj-cs"/>
              </a:defRPr>
            </a:lvl1pPr>
            <a:lvl2pPr algn="l" rtl="0" eaLnBrk="0" fontAlgn="base" hangingPunct="0">
              <a:spcBef>
                <a:spcPct val="0"/>
              </a:spcBef>
              <a:spcAft>
                <a:spcPct val="0"/>
              </a:spcAft>
              <a:defRPr sz="3600">
                <a:solidFill>
                  <a:srgbClr val="000000"/>
                </a:solidFill>
                <a:latin typeface="Gill Sans MT" pitchFamily="34" charset="0"/>
              </a:defRPr>
            </a:lvl2pPr>
            <a:lvl3pPr algn="l" rtl="0" eaLnBrk="0" fontAlgn="base" hangingPunct="0">
              <a:spcBef>
                <a:spcPct val="0"/>
              </a:spcBef>
              <a:spcAft>
                <a:spcPct val="0"/>
              </a:spcAft>
              <a:defRPr sz="3600">
                <a:solidFill>
                  <a:srgbClr val="000000"/>
                </a:solidFill>
                <a:latin typeface="Gill Sans MT" pitchFamily="34" charset="0"/>
              </a:defRPr>
            </a:lvl3pPr>
            <a:lvl4pPr algn="l" rtl="0" eaLnBrk="0" fontAlgn="base" hangingPunct="0">
              <a:spcBef>
                <a:spcPct val="0"/>
              </a:spcBef>
              <a:spcAft>
                <a:spcPct val="0"/>
              </a:spcAft>
              <a:defRPr sz="3600">
                <a:solidFill>
                  <a:srgbClr val="000000"/>
                </a:solidFill>
                <a:latin typeface="Gill Sans MT" pitchFamily="34" charset="0"/>
              </a:defRPr>
            </a:lvl4pPr>
            <a:lvl5pPr algn="l" rtl="0" eaLnBrk="0" fontAlgn="base" hangingPunct="0">
              <a:spcBef>
                <a:spcPct val="0"/>
              </a:spcBef>
              <a:spcAft>
                <a:spcPct val="0"/>
              </a:spcAft>
              <a:defRPr sz="3600">
                <a:solidFill>
                  <a:srgbClr val="000000"/>
                </a:solidFill>
                <a:latin typeface="Gill Sans MT" pitchFamily="34" charset="0"/>
              </a:defRPr>
            </a:lvl5pPr>
            <a:lvl6pPr marL="457147" algn="l" rtl="0" eaLnBrk="1" fontAlgn="base" hangingPunct="1">
              <a:spcBef>
                <a:spcPct val="0"/>
              </a:spcBef>
              <a:spcAft>
                <a:spcPct val="0"/>
              </a:spcAft>
              <a:defRPr sz="3600">
                <a:solidFill>
                  <a:srgbClr val="000000"/>
                </a:solidFill>
                <a:latin typeface="Gill Sans MT" pitchFamily="34" charset="0"/>
              </a:defRPr>
            </a:lvl6pPr>
            <a:lvl7pPr marL="914293" algn="l" rtl="0" eaLnBrk="1" fontAlgn="base" hangingPunct="1">
              <a:spcBef>
                <a:spcPct val="0"/>
              </a:spcBef>
              <a:spcAft>
                <a:spcPct val="0"/>
              </a:spcAft>
              <a:defRPr sz="3600">
                <a:solidFill>
                  <a:srgbClr val="000000"/>
                </a:solidFill>
                <a:latin typeface="Gill Sans MT" pitchFamily="34" charset="0"/>
              </a:defRPr>
            </a:lvl7pPr>
            <a:lvl8pPr marL="1371440" algn="l" rtl="0" eaLnBrk="1" fontAlgn="base" hangingPunct="1">
              <a:spcBef>
                <a:spcPct val="0"/>
              </a:spcBef>
              <a:spcAft>
                <a:spcPct val="0"/>
              </a:spcAft>
              <a:defRPr sz="3600">
                <a:solidFill>
                  <a:srgbClr val="000000"/>
                </a:solidFill>
                <a:latin typeface="Gill Sans MT" pitchFamily="34" charset="0"/>
              </a:defRPr>
            </a:lvl8pPr>
            <a:lvl9pPr marL="1828586" algn="l" rtl="0" eaLnBrk="1" fontAlgn="base" hangingPunct="1">
              <a:spcBef>
                <a:spcPct val="0"/>
              </a:spcBef>
              <a:spcAft>
                <a:spcPct val="0"/>
              </a:spcAft>
              <a:defRPr sz="3600">
                <a:solidFill>
                  <a:srgbClr val="000000"/>
                </a:solidFill>
                <a:latin typeface="Gill Sans MT" pitchFamily="34" charset="0"/>
              </a:defRPr>
            </a:lvl9pPr>
          </a:lstStyle>
          <a:p>
            <a:pPr algn="ctr"/>
            <a:r>
              <a:rPr lang="en-US" sz="4400" dirty="0" smtClean="0"/>
              <a:t>It Doesn’t Take Much to Have a BIG Impact</a:t>
            </a:r>
            <a:br>
              <a:rPr lang="en-US" sz="4400" dirty="0" smtClean="0"/>
            </a:br>
            <a:r>
              <a:rPr lang="en-US" sz="3900" dirty="0" smtClean="0"/>
              <a:t>Small Reductions in Systolic BP Can Save Many Lives</a:t>
            </a:r>
            <a:endParaRPr lang="en-US" sz="3900" dirty="0"/>
          </a:p>
        </p:txBody>
      </p:sp>
      <p:pic>
        <p:nvPicPr>
          <p:cNvPr id="6" name="Picture 9" descr="Small SBP reductions.png"/>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371" t="64891" r="12804"/>
          <a:stretch>
            <a:fillRect/>
          </a:stretch>
        </p:blipFill>
        <p:spPr bwMode="auto">
          <a:xfrm>
            <a:off x="990600" y="2895600"/>
            <a:ext cx="673731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8399505"/>
      </p:ext>
    </p:extLst>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2"/>
            <a:ext cx="7086600" cy="1066799"/>
          </a:xfrm>
        </p:spPr>
        <p:txBody>
          <a:bodyPr/>
          <a:lstStyle/>
          <a:p>
            <a:r>
              <a:rPr lang="en-US" sz="4000" dirty="0"/>
              <a:t>Million Hearts</a:t>
            </a:r>
            <a:r>
              <a:rPr lang="en-US" sz="4000" baseline="30000" dirty="0"/>
              <a:t>™</a:t>
            </a:r>
            <a:r>
              <a:rPr lang="en-US" sz="4000" dirty="0"/>
              <a:t> </a:t>
            </a:r>
            <a:r>
              <a:rPr lang="en-US" sz="4000" dirty="0" smtClean="0"/>
              <a:t>GPRA Indicator</a:t>
            </a:r>
            <a:endParaRPr lang="en-US" sz="4000" dirty="0"/>
          </a:p>
        </p:txBody>
      </p:sp>
      <p:sp>
        <p:nvSpPr>
          <p:cNvPr id="3" name="Content Placeholder 2"/>
          <p:cNvSpPr>
            <a:spLocks noGrp="1"/>
          </p:cNvSpPr>
          <p:nvPr>
            <p:ph idx="1"/>
          </p:nvPr>
        </p:nvSpPr>
        <p:spPr>
          <a:xfrm>
            <a:off x="152400" y="1219200"/>
            <a:ext cx="8782050" cy="5410199"/>
          </a:xfrm>
        </p:spPr>
        <p:txBody>
          <a:bodyPr/>
          <a:lstStyle/>
          <a:p>
            <a:pPr marL="457147" lvl="1" indent="0">
              <a:buNone/>
            </a:pPr>
            <a:endParaRPr lang="en-US" sz="1200" dirty="0" smtClean="0">
              <a:solidFill>
                <a:schemeClr val="tx1">
                  <a:lumMod val="95000"/>
                  <a:lumOff val="5000"/>
                </a:schemeClr>
              </a:solidFill>
            </a:endParaRPr>
          </a:p>
          <a:p>
            <a:pPr marL="571487" indent="-457200"/>
            <a:r>
              <a:rPr lang="en-US" dirty="0" smtClean="0">
                <a:solidFill>
                  <a:schemeClr val="tx1"/>
                </a:solidFill>
              </a:rPr>
              <a:t>Controlling High Blood Pressure</a:t>
            </a:r>
          </a:p>
          <a:p>
            <a:pPr marL="971491" lvl="1" indent="-457200"/>
            <a:r>
              <a:rPr lang="en-US" dirty="0" smtClean="0">
                <a:solidFill>
                  <a:schemeClr val="tx1"/>
                </a:solidFill>
              </a:rPr>
              <a:t>Numerator- Patients with a BP &lt; 140/90</a:t>
            </a:r>
          </a:p>
          <a:p>
            <a:pPr marL="971491" lvl="1" indent="-457200"/>
            <a:r>
              <a:rPr lang="en-US" dirty="0" smtClean="0">
                <a:solidFill>
                  <a:schemeClr val="tx1"/>
                </a:solidFill>
              </a:rPr>
              <a:t>Denominator- User population patients ages 18-85 diagnosed with hypertension and no documented history of End-Stage Renal Disease or current pregnancy</a:t>
            </a:r>
          </a:p>
          <a:p>
            <a:r>
              <a:rPr lang="en-US" dirty="0" smtClean="0"/>
              <a:t>US National Baseline= 46%</a:t>
            </a:r>
          </a:p>
          <a:p>
            <a:r>
              <a:rPr lang="en-US" dirty="0" smtClean="0"/>
              <a:t>MH Target= 65%</a:t>
            </a:r>
            <a:endParaRPr lang="en-US" dirty="0"/>
          </a:p>
          <a:p>
            <a:pPr marL="1371440" lvl="3" indent="0">
              <a:buNone/>
            </a:pPr>
            <a:endParaRPr lang="en-US" dirty="0"/>
          </a:p>
          <a:p>
            <a:pPr lvl="1"/>
            <a:endParaRPr lang="en-US" dirty="0" smtClean="0"/>
          </a:p>
          <a:p>
            <a:pPr lvl="1"/>
            <a:endParaRPr lang="en-US" dirty="0"/>
          </a:p>
        </p:txBody>
      </p:sp>
    </p:spTree>
    <p:extLst>
      <p:ext uri="{BB962C8B-B14F-4D97-AF65-F5344CB8AC3E}">
        <p14:creationId xmlns:p14="http://schemas.microsoft.com/office/powerpoint/2010/main" val="329297621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GY 2013 Final</a:t>
            </a:r>
            <a:endParaRPr lang="en-US" dirty="0"/>
          </a:p>
        </p:txBody>
      </p:sp>
      <p:sp>
        <p:nvSpPr>
          <p:cNvPr id="3" name="Content Placeholder 2"/>
          <p:cNvSpPr>
            <a:spLocks noGrp="1"/>
          </p:cNvSpPr>
          <p:nvPr>
            <p:ph idx="1"/>
          </p:nvPr>
        </p:nvSpPr>
        <p:spPr/>
        <p:txBody>
          <a:bodyPr/>
          <a:lstStyle/>
          <a:p>
            <a:r>
              <a:rPr lang="en-US" dirty="0" smtClean="0"/>
              <a:t>There were 22 clinical indicators for GY 2013</a:t>
            </a:r>
          </a:p>
          <a:p>
            <a:pPr lvl="1"/>
            <a:r>
              <a:rPr lang="en-US" dirty="0" smtClean="0"/>
              <a:t>Nine indicators were to establish baseline data.</a:t>
            </a:r>
          </a:p>
          <a:p>
            <a:r>
              <a:rPr lang="en-US" dirty="0" smtClean="0"/>
              <a:t>IHS National (IHS/Tribal)</a:t>
            </a:r>
          </a:p>
          <a:p>
            <a:pPr lvl="1"/>
            <a:r>
              <a:rPr lang="en-US" dirty="0" smtClean="0"/>
              <a:t>Met or exceeded all 22 indicators</a:t>
            </a:r>
            <a:endParaRPr lang="en-US" dirty="0"/>
          </a:p>
        </p:txBody>
      </p:sp>
    </p:spTree>
    <p:extLst>
      <p:ext uri="{BB962C8B-B14F-4D97-AF65-F5344CB8AC3E}">
        <p14:creationId xmlns:p14="http://schemas.microsoft.com/office/powerpoint/2010/main" val="41783740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1026" descr="C:\My Documents\My Pictures\Little Girl.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81000"/>
            <a:ext cx="1674813" cy="2895600"/>
          </a:xfrm>
          <a:prstGeom prst="rect">
            <a:avLst/>
          </a:prstGeom>
          <a:noFill/>
          <a:extLst>
            <a:ext uri="{909E8E84-426E-40DD-AFC4-6F175D3DCCD1}">
              <a14:hiddenFill xmlns:a14="http://schemas.microsoft.com/office/drawing/2010/main">
                <a:solidFill>
                  <a:srgbClr val="FFFFFF"/>
                </a:solidFill>
              </a14:hiddenFill>
            </a:ext>
          </a:extLst>
        </p:spPr>
      </p:pic>
      <p:pic>
        <p:nvPicPr>
          <p:cNvPr id="76803" name="Picture 1027" descr="C:\My Documents\My Pictures\MotherChild.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13" y="381000"/>
            <a:ext cx="206375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76805" name="Picture 1029" descr="C:\My Documents\My Pictures\Traditional Danc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733800"/>
            <a:ext cx="2263775" cy="2819400"/>
          </a:xfrm>
          <a:prstGeom prst="rect">
            <a:avLst/>
          </a:prstGeom>
          <a:noFill/>
          <a:extLst>
            <a:ext uri="{909E8E84-426E-40DD-AFC4-6F175D3DCCD1}">
              <a14:hiddenFill xmlns:a14="http://schemas.microsoft.com/office/drawing/2010/main">
                <a:solidFill>
                  <a:srgbClr val="FFFFFF"/>
                </a:solidFill>
              </a14:hiddenFill>
            </a:ext>
          </a:extLst>
        </p:spPr>
      </p:pic>
      <p:pic>
        <p:nvPicPr>
          <p:cNvPr id="76806" name="Picture 1030" descr="C:\My Documents\My Pictures\Umatilla Princess Named Lillian Hoptowip 192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0600" y="3505200"/>
            <a:ext cx="2012950" cy="3068638"/>
          </a:xfrm>
          <a:prstGeom prst="rect">
            <a:avLst/>
          </a:prstGeom>
          <a:noFill/>
          <a:extLst>
            <a:ext uri="{909E8E84-426E-40DD-AFC4-6F175D3DCCD1}">
              <a14:hiddenFill xmlns:a14="http://schemas.microsoft.com/office/drawing/2010/main">
                <a:solidFill>
                  <a:srgbClr val="FFFFFF"/>
                </a:solidFill>
              </a14:hiddenFill>
            </a:ext>
          </a:extLst>
        </p:spPr>
      </p:pic>
      <p:pic>
        <p:nvPicPr>
          <p:cNvPr id="76808" name="Picture 1032" descr="C:\My Documents\Commissioned Corp\womaninthought_smal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4200" y="152400"/>
            <a:ext cx="29718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76809" name="Picture 1033" descr="C:\My Documents\Commissioned Corp\Navajo_Girl_small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0400" y="4876800"/>
            <a:ext cx="27432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76810" name="Picture 1034" descr="C:\My Documents\My Pictures\Native Imag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2133600"/>
            <a:ext cx="4038600" cy="2611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521050"/>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IHS National GPRA 2013 Results</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228" t="16326" r="65148" b="26857"/>
          <a:stretch/>
        </p:blipFill>
        <p:spPr bwMode="auto">
          <a:xfrm>
            <a:off x="990600" y="1219200"/>
            <a:ext cx="7459824" cy="5294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66576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GY 2013 Final</a:t>
            </a:r>
            <a:endParaRPr lang="en-US" dirty="0"/>
          </a:p>
        </p:txBody>
      </p:sp>
      <p:sp>
        <p:nvSpPr>
          <p:cNvPr id="3" name="Content Placeholder 2"/>
          <p:cNvSpPr>
            <a:spLocks noGrp="1"/>
          </p:cNvSpPr>
          <p:nvPr>
            <p:ph idx="1"/>
          </p:nvPr>
        </p:nvSpPr>
        <p:spPr/>
        <p:txBody>
          <a:bodyPr/>
          <a:lstStyle/>
          <a:p>
            <a:r>
              <a:rPr lang="en-US" dirty="0" smtClean="0"/>
              <a:t>There were 22 clinical indicators for GY 2013</a:t>
            </a:r>
          </a:p>
          <a:p>
            <a:pPr lvl="1"/>
            <a:r>
              <a:rPr lang="en-US" dirty="0" smtClean="0"/>
              <a:t>Nine indicators were to establish baseline data.</a:t>
            </a:r>
          </a:p>
          <a:p>
            <a:r>
              <a:rPr lang="en-US" dirty="0" smtClean="0"/>
              <a:t>IHS National (IHS/Tribal)</a:t>
            </a:r>
          </a:p>
          <a:p>
            <a:pPr lvl="1"/>
            <a:r>
              <a:rPr lang="en-US" dirty="0" smtClean="0"/>
              <a:t>Met or exceeded all 22 indicators</a:t>
            </a:r>
          </a:p>
          <a:p>
            <a:r>
              <a:rPr lang="en-US" dirty="0" smtClean="0"/>
              <a:t>Portland Area (IHS/Tribal)</a:t>
            </a:r>
          </a:p>
          <a:p>
            <a:pPr lvl="1"/>
            <a:r>
              <a:rPr lang="en-US" dirty="0" smtClean="0"/>
              <a:t>Met or exceeded 15 of 22 indicators</a:t>
            </a:r>
          </a:p>
          <a:p>
            <a:pPr lvl="1"/>
            <a:endParaRPr lang="en-US" dirty="0"/>
          </a:p>
        </p:txBody>
      </p:sp>
    </p:spTree>
    <p:extLst>
      <p:ext uri="{BB962C8B-B14F-4D97-AF65-F5344CB8AC3E}">
        <p14:creationId xmlns:p14="http://schemas.microsoft.com/office/powerpoint/2010/main" val="20340714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Portland Area - GPRA 2013 Results</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095" t="19312" r="65775" b="28724"/>
          <a:stretch/>
        </p:blipFill>
        <p:spPr bwMode="auto">
          <a:xfrm>
            <a:off x="914400" y="1219200"/>
            <a:ext cx="7539136" cy="51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18844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GY 2013 Final</a:t>
            </a:r>
            <a:endParaRPr lang="en-US" dirty="0"/>
          </a:p>
        </p:txBody>
      </p:sp>
      <p:sp>
        <p:nvSpPr>
          <p:cNvPr id="3" name="Content Placeholder 2"/>
          <p:cNvSpPr>
            <a:spLocks noGrp="1"/>
          </p:cNvSpPr>
          <p:nvPr>
            <p:ph idx="1"/>
          </p:nvPr>
        </p:nvSpPr>
        <p:spPr/>
        <p:txBody>
          <a:bodyPr/>
          <a:lstStyle/>
          <a:p>
            <a:r>
              <a:rPr lang="en-US" dirty="0" smtClean="0"/>
              <a:t>There were 22 clinical indicators for GY 2013</a:t>
            </a:r>
          </a:p>
          <a:p>
            <a:pPr lvl="1"/>
            <a:r>
              <a:rPr lang="en-US" dirty="0" smtClean="0"/>
              <a:t>Nine indicators were to establish baseline data.</a:t>
            </a:r>
          </a:p>
          <a:p>
            <a:r>
              <a:rPr lang="en-US" dirty="0" smtClean="0"/>
              <a:t>IHS National (IHS/Tribal)</a:t>
            </a:r>
          </a:p>
          <a:p>
            <a:pPr lvl="1"/>
            <a:r>
              <a:rPr lang="en-US" dirty="0" smtClean="0"/>
              <a:t>Met or exceeded all 22 indicators</a:t>
            </a:r>
          </a:p>
          <a:p>
            <a:r>
              <a:rPr lang="en-US" dirty="0" smtClean="0"/>
              <a:t>Portland Area (IHS/Tribal)</a:t>
            </a:r>
          </a:p>
          <a:p>
            <a:pPr lvl="1"/>
            <a:r>
              <a:rPr lang="en-US" dirty="0" smtClean="0"/>
              <a:t>Met or exceeded 15 of 22 indicators</a:t>
            </a:r>
          </a:p>
          <a:p>
            <a:r>
              <a:rPr lang="en-US" dirty="0" smtClean="0"/>
              <a:t>Portland Area (IHS Only)</a:t>
            </a:r>
          </a:p>
          <a:p>
            <a:pPr lvl="1"/>
            <a:r>
              <a:rPr lang="en-US" dirty="0" smtClean="0"/>
              <a:t>Met or exceeded 21 of 22 indicators</a:t>
            </a:r>
          </a:p>
          <a:p>
            <a:pPr lvl="1"/>
            <a:r>
              <a:rPr lang="en-US" dirty="0" err="1" smtClean="0"/>
              <a:t>Wellpinit</a:t>
            </a:r>
            <a:r>
              <a:rPr lang="en-US" dirty="0" smtClean="0"/>
              <a:t> and Western </a:t>
            </a:r>
            <a:r>
              <a:rPr lang="en-US" dirty="0"/>
              <a:t>O</a:t>
            </a:r>
            <a:r>
              <a:rPr lang="en-US" dirty="0" smtClean="0"/>
              <a:t>regon met all indicators</a:t>
            </a:r>
          </a:p>
          <a:p>
            <a:pPr lvl="2"/>
            <a:r>
              <a:rPr lang="en-US" dirty="0" smtClean="0"/>
              <a:t>2</a:t>
            </a:r>
            <a:r>
              <a:rPr lang="en-US" baseline="30000" dirty="0" smtClean="0"/>
              <a:t>nd</a:t>
            </a:r>
            <a:r>
              <a:rPr lang="en-US" dirty="0" smtClean="0"/>
              <a:t> year in a row!</a:t>
            </a:r>
          </a:p>
        </p:txBody>
      </p:sp>
    </p:spTree>
    <p:extLst>
      <p:ext uri="{BB962C8B-B14F-4D97-AF65-F5344CB8AC3E}">
        <p14:creationId xmlns:p14="http://schemas.microsoft.com/office/powerpoint/2010/main" val="421535920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Portland Area- IHS GPRA 2013 Results</a:t>
            </a:r>
            <a:endParaRPr 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0124" t="19312" r="65864" b="29189"/>
          <a:stretch/>
        </p:blipFill>
        <p:spPr bwMode="auto">
          <a:xfrm>
            <a:off x="1143000" y="1219200"/>
            <a:ext cx="7501812" cy="5150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30417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the Bar </a:t>
            </a:r>
            <a:br>
              <a:rPr lang="en-US" dirty="0" smtClean="0"/>
            </a:br>
            <a:r>
              <a:rPr lang="en-US" dirty="0" smtClean="0"/>
              <a:t>GPRA Best Practices</a:t>
            </a:r>
            <a:endParaRPr lang="en-US" dirty="0"/>
          </a:p>
        </p:txBody>
      </p:sp>
      <p:sp>
        <p:nvSpPr>
          <p:cNvPr id="3" name="Content Placeholder 2"/>
          <p:cNvSpPr>
            <a:spLocks noGrp="1"/>
          </p:cNvSpPr>
          <p:nvPr>
            <p:ph idx="1"/>
          </p:nvPr>
        </p:nvSpPr>
        <p:spPr/>
        <p:txBody>
          <a:bodyPr/>
          <a:lstStyle/>
          <a:p>
            <a:pPr marL="0" indent="0">
              <a:buNone/>
            </a:pPr>
            <a:r>
              <a:rPr lang="en-US" dirty="0" smtClean="0"/>
              <a:t>Diabetes Indicators (National Targets)</a:t>
            </a:r>
          </a:p>
          <a:p>
            <a:r>
              <a:rPr lang="en-US" dirty="0" smtClean="0"/>
              <a:t>Western Oregon</a:t>
            </a:r>
          </a:p>
          <a:p>
            <a:pPr lvl="1"/>
            <a:r>
              <a:rPr lang="en-US" sz="2200" dirty="0" smtClean="0"/>
              <a:t>Good Glycemic Control (HbA1c &lt; 8%)- 67.2% (Baseline)</a:t>
            </a:r>
          </a:p>
          <a:p>
            <a:pPr lvl="1"/>
            <a:r>
              <a:rPr lang="en-US" sz="2200" dirty="0" smtClean="0"/>
              <a:t>Nephropathy Assessment- 90.1% (64.2%)</a:t>
            </a:r>
          </a:p>
          <a:p>
            <a:pPr lvl="1"/>
            <a:r>
              <a:rPr lang="en-US" sz="2200" dirty="0" smtClean="0"/>
              <a:t>Retinopathy Screening- 70.9% (56.8%)</a:t>
            </a:r>
          </a:p>
          <a:p>
            <a:r>
              <a:rPr lang="en-US" dirty="0" smtClean="0"/>
              <a:t>Warm Springs</a:t>
            </a:r>
          </a:p>
          <a:p>
            <a:pPr lvl="1"/>
            <a:r>
              <a:rPr lang="en-US" sz="2200" dirty="0" smtClean="0"/>
              <a:t>Blood Pressure Control (&lt;140/90)-75.2% (Baseline)</a:t>
            </a:r>
          </a:p>
          <a:p>
            <a:pPr lvl="1"/>
            <a:r>
              <a:rPr lang="en-US" sz="2200" dirty="0" smtClean="0"/>
              <a:t>LDL Assessment- 87.3% (68%)</a:t>
            </a:r>
          </a:p>
          <a:p>
            <a:pPr lvl="2"/>
            <a:endParaRPr lang="en-US" dirty="0" smtClean="0"/>
          </a:p>
          <a:p>
            <a:pPr lvl="2"/>
            <a:endParaRPr lang="en-US" dirty="0" smtClean="0"/>
          </a:p>
          <a:p>
            <a:pPr lvl="2"/>
            <a:endParaRPr lang="en-US" dirty="0"/>
          </a:p>
        </p:txBody>
      </p:sp>
    </p:spTree>
    <p:extLst>
      <p:ext uri="{BB962C8B-B14F-4D97-AF65-F5344CB8AC3E}">
        <p14:creationId xmlns:p14="http://schemas.microsoft.com/office/powerpoint/2010/main" val="10098612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ative American Heritage Month presentation">
  <a:themeElements>
    <a:clrScheme name="Presentation on product or service 6">
      <a:dk1>
        <a:srgbClr val="000000"/>
      </a:dk1>
      <a:lt1>
        <a:srgbClr val="FFFFFF"/>
      </a:lt1>
      <a:dk2>
        <a:srgbClr val="000000"/>
      </a:dk2>
      <a:lt2>
        <a:srgbClr val="996633"/>
      </a:lt2>
      <a:accent1>
        <a:srgbClr val="CC9900"/>
      </a:accent1>
      <a:accent2>
        <a:srgbClr val="FFE28F"/>
      </a:accent2>
      <a:accent3>
        <a:srgbClr val="FFFFFF"/>
      </a:accent3>
      <a:accent4>
        <a:srgbClr val="000000"/>
      </a:accent4>
      <a:accent5>
        <a:srgbClr val="E2CAAA"/>
      </a:accent5>
      <a:accent6>
        <a:srgbClr val="E7CD81"/>
      </a:accent6>
      <a:hlink>
        <a:srgbClr val="996633"/>
      </a:hlink>
      <a:folHlink>
        <a:srgbClr val="FF9900"/>
      </a:folHlink>
    </a:clrScheme>
    <a:fontScheme name="Presentation on product or service">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esentation on product or service 1">
        <a:dk1>
          <a:srgbClr val="808080"/>
        </a:dk1>
        <a:lt1>
          <a:srgbClr val="F8F8F8"/>
        </a:lt1>
        <a:dk2>
          <a:srgbClr val="000000"/>
        </a:dk2>
        <a:lt2>
          <a:srgbClr val="FFFFFF"/>
        </a:lt2>
        <a:accent1>
          <a:srgbClr val="6699FF"/>
        </a:accent1>
        <a:accent2>
          <a:srgbClr val="9933FF"/>
        </a:accent2>
        <a:accent3>
          <a:srgbClr val="AAAAAA"/>
        </a:accent3>
        <a:accent4>
          <a:srgbClr val="D4D4D4"/>
        </a:accent4>
        <a:accent5>
          <a:srgbClr val="B8CAFF"/>
        </a:accent5>
        <a:accent6>
          <a:srgbClr val="8A2DE7"/>
        </a:accent6>
        <a:hlink>
          <a:srgbClr val="00FFFF"/>
        </a:hlink>
        <a:folHlink>
          <a:srgbClr val="0099CC"/>
        </a:folHlink>
      </a:clrScheme>
      <a:clrMap bg1="dk2" tx1="lt1" bg2="dk1" tx2="lt2" accent1="accent1" accent2="accent2" accent3="accent3" accent4="accent4" accent5="accent5" accent6="accent6" hlink="hlink" folHlink="folHlink"/>
    </a:extraClrScheme>
    <a:extraClrScheme>
      <a:clrScheme name="Presentation on product or service 2">
        <a:dk1>
          <a:srgbClr val="000066"/>
        </a:dk1>
        <a:lt1>
          <a:srgbClr val="FFFFFF"/>
        </a:lt1>
        <a:dk2>
          <a:srgbClr val="3333FF"/>
        </a:dk2>
        <a:lt2>
          <a:srgbClr val="3399FF"/>
        </a:lt2>
        <a:accent1>
          <a:srgbClr val="66CCFF"/>
        </a:accent1>
        <a:accent2>
          <a:srgbClr val="FF66FF"/>
        </a:accent2>
        <a:accent3>
          <a:srgbClr val="FFFFFF"/>
        </a:accent3>
        <a:accent4>
          <a:srgbClr val="000056"/>
        </a:accent4>
        <a:accent5>
          <a:srgbClr val="B8E2FF"/>
        </a:accent5>
        <a:accent6>
          <a:srgbClr val="E75CE7"/>
        </a:accent6>
        <a:hlink>
          <a:srgbClr val="CC00CC"/>
        </a:hlink>
        <a:folHlink>
          <a:srgbClr val="CC99FF"/>
        </a:folHlink>
      </a:clrScheme>
      <a:clrMap bg1="lt1" tx1="dk1" bg2="lt2" tx2="dk2" accent1="accent1" accent2="accent2" accent3="accent3" accent4="accent4" accent5="accent5" accent6="accent6" hlink="hlink" folHlink="folHlink"/>
    </a:extraClrScheme>
    <a:extraClrScheme>
      <a:clrScheme name="Presentation on product or service 3">
        <a:dk1>
          <a:srgbClr val="000000"/>
        </a:dk1>
        <a:lt1>
          <a:srgbClr val="FFFFFF"/>
        </a:lt1>
        <a:dk2>
          <a:srgbClr val="000000"/>
        </a:dk2>
        <a:lt2>
          <a:srgbClr val="808080"/>
        </a:lt2>
        <a:accent1>
          <a:srgbClr val="969696"/>
        </a:accent1>
        <a:accent2>
          <a:srgbClr val="DDDDDD"/>
        </a:accent2>
        <a:accent3>
          <a:srgbClr val="FFFFFF"/>
        </a:accent3>
        <a:accent4>
          <a:srgbClr val="000000"/>
        </a:accent4>
        <a:accent5>
          <a:srgbClr val="C9C9C9"/>
        </a:accent5>
        <a:accent6>
          <a:srgbClr val="C8C8C8"/>
        </a:accent6>
        <a:hlink>
          <a:srgbClr val="333333"/>
        </a:hlink>
        <a:folHlink>
          <a:srgbClr val="B2B2B2"/>
        </a:folHlink>
      </a:clrScheme>
      <a:clrMap bg1="lt1" tx1="dk1" bg2="lt2" tx2="dk2" accent1="accent1" accent2="accent2" accent3="accent3" accent4="accent4" accent5="accent5" accent6="accent6" hlink="hlink" folHlink="folHlink"/>
    </a:extraClrScheme>
    <a:extraClrScheme>
      <a:clrScheme name="Presentation on product or service 4">
        <a:dk1>
          <a:srgbClr val="808080"/>
        </a:dk1>
        <a:lt1>
          <a:srgbClr val="F8F8F8"/>
        </a:lt1>
        <a:dk2>
          <a:srgbClr val="000000"/>
        </a:dk2>
        <a:lt2>
          <a:srgbClr val="FFFFFF"/>
        </a:lt2>
        <a:accent1>
          <a:srgbClr val="CC9900"/>
        </a:accent1>
        <a:accent2>
          <a:srgbClr val="996600"/>
        </a:accent2>
        <a:accent3>
          <a:srgbClr val="AAAAAA"/>
        </a:accent3>
        <a:accent4>
          <a:srgbClr val="D4D4D4"/>
        </a:accent4>
        <a:accent5>
          <a:srgbClr val="E2CAAA"/>
        </a:accent5>
        <a:accent6>
          <a:srgbClr val="8A5C00"/>
        </a:accent6>
        <a:hlink>
          <a:srgbClr val="CCCC00"/>
        </a:hlink>
        <a:folHlink>
          <a:srgbClr val="808000"/>
        </a:folHlink>
      </a:clrScheme>
      <a:clrMap bg1="dk2" tx1="lt1" bg2="dk1" tx2="lt2" accent1="accent1" accent2="accent2" accent3="accent3" accent4="accent4" accent5="accent5" accent6="accent6" hlink="hlink" folHlink="folHlink"/>
    </a:extraClrScheme>
    <a:extraClrScheme>
      <a:clrScheme name="Presentation on product or service 5">
        <a:dk1>
          <a:srgbClr val="000000"/>
        </a:dk1>
        <a:lt1>
          <a:srgbClr val="FFFFFF"/>
        </a:lt1>
        <a:dk2>
          <a:srgbClr val="000000"/>
        </a:dk2>
        <a:lt2>
          <a:srgbClr val="996633"/>
        </a:lt2>
        <a:accent1>
          <a:srgbClr val="CC9900"/>
        </a:accent1>
        <a:accent2>
          <a:srgbClr val="FFECB7"/>
        </a:accent2>
        <a:accent3>
          <a:srgbClr val="FFFFFF"/>
        </a:accent3>
        <a:accent4>
          <a:srgbClr val="000000"/>
        </a:accent4>
        <a:accent5>
          <a:srgbClr val="E2CAAA"/>
        </a:accent5>
        <a:accent6>
          <a:srgbClr val="E7D6A6"/>
        </a:accent6>
        <a:hlink>
          <a:srgbClr val="996633"/>
        </a:hlink>
        <a:folHlink>
          <a:srgbClr val="FF9900"/>
        </a:folHlink>
      </a:clrScheme>
      <a:clrMap bg1="lt1" tx1="dk1" bg2="lt2" tx2="dk2" accent1="accent1" accent2="accent2" accent3="accent3" accent4="accent4" accent5="accent5" accent6="accent6" hlink="hlink" folHlink="folHlink"/>
    </a:extraClrScheme>
    <a:extraClrScheme>
      <a:clrScheme name="Presentation on product or service 6">
        <a:dk1>
          <a:srgbClr val="000000"/>
        </a:dk1>
        <a:lt1>
          <a:srgbClr val="FFFFFF"/>
        </a:lt1>
        <a:dk2>
          <a:srgbClr val="000000"/>
        </a:dk2>
        <a:lt2>
          <a:srgbClr val="996633"/>
        </a:lt2>
        <a:accent1>
          <a:srgbClr val="CC9900"/>
        </a:accent1>
        <a:accent2>
          <a:srgbClr val="FFE28F"/>
        </a:accent2>
        <a:accent3>
          <a:srgbClr val="FFFFFF"/>
        </a:accent3>
        <a:accent4>
          <a:srgbClr val="000000"/>
        </a:accent4>
        <a:accent5>
          <a:srgbClr val="E2CAAA"/>
        </a:accent5>
        <a:accent6>
          <a:srgbClr val="E7CD81"/>
        </a:accent6>
        <a:hlink>
          <a:srgbClr val="996633"/>
        </a:hlink>
        <a:folHlink>
          <a:srgbClr val="FF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Native American Heritage Month presentation</Template>
  <TotalTime>4694</TotalTime>
  <Words>1742</Words>
  <Application>Microsoft Office PowerPoint</Application>
  <PresentationFormat>On-screen Show (4:3)</PresentationFormat>
  <Paragraphs>233</Paragraphs>
  <Slides>30</Slides>
  <Notes>2</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Native American Heritage Month presentation</vt:lpstr>
      <vt:lpstr>GPRA Update </vt:lpstr>
      <vt:lpstr>GPRA</vt:lpstr>
      <vt:lpstr>GY 2013 Final</vt:lpstr>
      <vt:lpstr>IHS National GPRA 2013 Results</vt:lpstr>
      <vt:lpstr>GY 2013 Final</vt:lpstr>
      <vt:lpstr>Portland Area - GPRA 2013 Results</vt:lpstr>
      <vt:lpstr>GY 2013 Final</vt:lpstr>
      <vt:lpstr>Portland Area- IHS GPRA 2013 Results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Moving the Bar  GPRA Best Practices</vt:lpstr>
      <vt:lpstr>IHS National 2014 GPRA Goals</vt:lpstr>
      <vt:lpstr>2014 GPRA- Indicator Changes</vt:lpstr>
      <vt:lpstr>Million Hearts™ Campaign</vt:lpstr>
      <vt:lpstr>Million Hearts™ Campaign</vt:lpstr>
      <vt:lpstr>Million Hearts™ GPRA Indicator</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Native American  Heritage Month Presentation</dc:title>
  <dc:creator>aghamilton</dc:creator>
  <cp:lastModifiedBy>Rudd, Stephen M (IHS/POR)</cp:lastModifiedBy>
  <cp:revision>428</cp:revision>
  <dcterms:created xsi:type="dcterms:W3CDTF">2010-06-03T19:43:20Z</dcterms:created>
  <dcterms:modified xsi:type="dcterms:W3CDTF">2013-10-18T06:06:33Z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TC102383731033</vt:lpwstr>
  </property>
</Properties>
</file>