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303" r:id="rId3"/>
    <p:sldId id="290" r:id="rId4"/>
    <p:sldId id="340" r:id="rId5"/>
    <p:sldId id="349" r:id="rId6"/>
    <p:sldId id="350" r:id="rId7"/>
    <p:sldId id="351" r:id="rId8"/>
    <p:sldId id="352" r:id="rId9"/>
    <p:sldId id="353" r:id="rId10"/>
    <p:sldId id="354" r:id="rId11"/>
    <p:sldId id="272" r:id="rId1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65371" autoAdjust="0"/>
  </p:normalViewPr>
  <p:slideViewPr>
    <p:cSldViewPr>
      <p:cViewPr varScale="1">
        <p:scale>
          <a:sx n="69" d="100"/>
          <a:sy n="69" d="100"/>
        </p:scale>
        <p:origin x="-1781"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2800" dirty="0"/>
              <a:t>Portland Area Supportable Space</a:t>
            </a:r>
          </a:p>
        </c:rich>
      </c:tx>
      <c:layout/>
      <c:overlay val="0"/>
    </c:title>
    <c:autoTitleDeleted val="0"/>
    <c:plotArea>
      <c:layout/>
      <c:barChart>
        <c:barDir val="col"/>
        <c:grouping val="clustered"/>
        <c:varyColors val="0"/>
        <c:ser>
          <c:idx val="0"/>
          <c:order val="0"/>
          <c:tx>
            <c:v>Supportable Space (SM)</c:v>
          </c:tx>
          <c:invertIfNegative val="0"/>
          <c:cat>
            <c:numRef>
              <c:f>Sheet1!$A$3:$A$11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Sheet1!$C$3:$C$11</c:f>
              <c:numCache>
                <c:formatCode>#,##0</c:formatCode>
                <c:ptCount val="9"/>
                <c:pt idx="0">
                  <c:v>77486</c:v>
                </c:pt>
                <c:pt idx="1">
                  <c:v>81293</c:v>
                </c:pt>
                <c:pt idx="2">
                  <c:v>82401</c:v>
                </c:pt>
                <c:pt idx="3">
                  <c:v>84325</c:v>
                </c:pt>
                <c:pt idx="4">
                  <c:v>86023</c:v>
                </c:pt>
                <c:pt idx="5">
                  <c:v>86117</c:v>
                </c:pt>
                <c:pt idx="6">
                  <c:v>89470</c:v>
                </c:pt>
                <c:pt idx="7">
                  <c:v>92292</c:v>
                </c:pt>
                <c:pt idx="8">
                  <c:v>92861</c:v>
                </c:pt>
              </c:numCache>
            </c:numRef>
          </c:val>
        </c:ser>
        <c:dLbls>
          <c:showLegendKey val="0"/>
          <c:showVal val="0"/>
          <c:showCatName val="0"/>
          <c:showSerName val="0"/>
          <c:showPercent val="0"/>
          <c:showBubbleSize val="0"/>
        </c:dLbls>
        <c:gapWidth val="150"/>
        <c:axId val="20953728"/>
        <c:axId val="21119360"/>
      </c:barChart>
      <c:catAx>
        <c:axId val="20953728"/>
        <c:scaling>
          <c:orientation val="minMax"/>
        </c:scaling>
        <c:delete val="0"/>
        <c:axPos val="b"/>
        <c:numFmt formatCode="General" sourceLinked="1"/>
        <c:majorTickMark val="out"/>
        <c:minorTickMark val="none"/>
        <c:tickLblPos val="nextTo"/>
        <c:crossAx val="21119360"/>
        <c:crosses val="autoZero"/>
        <c:auto val="1"/>
        <c:lblAlgn val="ctr"/>
        <c:lblOffset val="100"/>
        <c:noMultiLvlLbl val="0"/>
      </c:catAx>
      <c:valAx>
        <c:axId val="21119360"/>
        <c:scaling>
          <c:orientation val="minMax"/>
        </c:scaling>
        <c:delete val="0"/>
        <c:axPos val="l"/>
        <c:majorGridlines/>
        <c:numFmt formatCode="#,##0" sourceLinked="1"/>
        <c:majorTickMark val="out"/>
        <c:minorTickMark val="none"/>
        <c:tickLblPos val="nextTo"/>
        <c:crossAx val="20953728"/>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2400" dirty="0"/>
              <a:t>Portland</a:t>
            </a:r>
            <a:r>
              <a:rPr lang="en-US" sz="2400" baseline="0" dirty="0"/>
              <a:t> Area </a:t>
            </a:r>
            <a:r>
              <a:rPr lang="en-US" sz="2400" dirty="0"/>
              <a:t>M&amp;I Allocations</a:t>
            </a:r>
          </a:p>
        </c:rich>
      </c:tx>
      <c:layout/>
      <c:overlay val="0"/>
    </c:title>
    <c:autoTitleDeleted val="0"/>
    <c:plotArea>
      <c:layout/>
      <c:lineChart>
        <c:grouping val="standard"/>
        <c:varyColors val="0"/>
        <c:ser>
          <c:idx val="1"/>
          <c:order val="0"/>
          <c:tx>
            <c:v>Portland Area</c:v>
          </c:tx>
          <c:marker>
            <c:symbol val="none"/>
          </c:marker>
          <c:cat>
            <c:numRef>
              <c:f>Sheet1!$A$3:$A$11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Sheet1!$D$3:$D$11</c:f>
              <c:numCache>
                <c:formatCode>_("$"* #,##0.00_);_("$"* \(#,##0.00\);_("$"* "-"??_);_(@_)</c:formatCode>
                <c:ptCount val="9"/>
                <c:pt idx="0">
                  <c:v>2899720</c:v>
                </c:pt>
                <c:pt idx="1">
                  <c:v>2706734</c:v>
                </c:pt>
                <c:pt idx="2">
                  <c:v>3013436</c:v>
                </c:pt>
                <c:pt idx="3">
                  <c:v>3048266</c:v>
                </c:pt>
                <c:pt idx="4">
                  <c:v>3143885</c:v>
                </c:pt>
                <c:pt idx="5">
                  <c:v>3269793</c:v>
                </c:pt>
                <c:pt idx="6">
                  <c:v>3297080</c:v>
                </c:pt>
                <c:pt idx="7">
                  <c:v>3315606</c:v>
                </c:pt>
                <c:pt idx="8">
                  <c:v>3106284</c:v>
                </c:pt>
              </c:numCache>
            </c:numRef>
          </c:val>
          <c:smooth val="0"/>
        </c:ser>
        <c:dLbls>
          <c:showLegendKey val="0"/>
          <c:showVal val="0"/>
          <c:showCatName val="0"/>
          <c:showSerName val="0"/>
          <c:showPercent val="0"/>
          <c:showBubbleSize val="0"/>
        </c:dLbls>
        <c:marker val="1"/>
        <c:smooth val="0"/>
        <c:axId val="87072128"/>
        <c:axId val="86840448"/>
      </c:lineChart>
      <c:catAx>
        <c:axId val="87072128"/>
        <c:scaling>
          <c:orientation val="minMax"/>
        </c:scaling>
        <c:delete val="0"/>
        <c:axPos val="b"/>
        <c:numFmt formatCode="General" sourceLinked="1"/>
        <c:majorTickMark val="none"/>
        <c:minorTickMark val="none"/>
        <c:tickLblPos val="nextTo"/>
        <c:crossAx val="86840448"/>
        <c:crosses val="autoZero"/>
        <c:auto val="1"/>
        <c:lblAlgn val="ctr"/>
        <c:lblOffset val="100"/>
        <c:noMultiLvlLbl val="0"/>
      </c:catAx>
      <c:valAx>
        <c:axId val="86840448"/>
        <c:scaling>
          <c:orientation val="minMax"/>
          <c:min val="1500000"/>
        </c:scaling>
        <c:delete val="0"/>
        <c:axPos val="l"/>
        <c:majorGridlines/>
        <c:numFmt formatCode="_(&quot;$&quot;* #,##0.00_);_(&quot;$&quot;* \(#,##0.00\);_(&quot;$&quot;* &quot;-&quot;??_);_(@_)" sourceLinked="1"/>
        <c:majorTickMark val="none"/>
        <c:minorTickMark val="none"/>
        <c:tickLblPos val="nextTo"/>
        <c:crossAx val="87072128"/>
        <c:crosses val="autoZero"/>
        <c:crossBetween val="between"/>
        <c:majorUnit val="500000"/>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sz="2200" dirty="0"/>
              <a:t>Portland Area M&amp;I per SM Compared to Inflation</a:t>
            </a:r>
            <a:r>
              <a:rPr lang="en-US" sz="2200" baseline="0" dirty="0"/>
              <a:t> (CPI)</a:t>
            </a:r>
          </a:p>
          <a:p>
            <a:pPr>
              <a:defRPr/>
            </a:pPr>
            <a:endParaRPr lang="en-US" dirty="0"/>
          </a:p>
        </c:rich>
      </c:tx>
      <c:layout>
        <c:manualLayout>
          <c:xMode val="edge"/>
          <c:yMode val="edge"/>
          <c:x val="0.17964269674005884"/>
          <c:y val="1.6875754454325027E-3"/>
        </c:manualLayout>
      </c:layout>
      <c:overlay val="0"/>
    </c:title>
    <c:autoTitleDeleted val="0"/>
    <c:plotArea>
      <c:layout>
        <c:manualLayout>
          <c:layoutTarget val="inner"/>
          <c:xMode val="edge"/>
          <c:yMode val="edge"/>
          <c:x val="0.1762615170136374"/>
          <c:y val="0.18584060363908617"/>
          <c:w val="0.80560462212253137"/>
          <c:h val="0.66857125952472518"/>
        </c:manualLayout>
      </c:layout>
      <c:lineChart>
        <c:grouping val="standard"/>
        <c:varyColors val="0"/>
        <c:ser>
          <c:idx val="0"/>
          <c:order val="0"/>
          <c:tx>
            <c:v>M&amp;I per SM</c:v>
          </c:tx>
          <c:marker>
            <c:symbol val="none"/>
          </c:marker>
          <c:cat>
            <c:numRef>
              <c:f>Sheet1!$A$3:$A$11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Sheet1!$F$3:$F$11</c:f>
              <c:numCache>
                <c:formatCode>_("$"* #,##0.00_);_("$"* \(#,##0.00\);_("$"* "-"??_);_(@_)</c:formatCode>
                <c:ptCount val="9"/>
                <c:pt idx="0">
                  <c:v>37.422502129416927</c:v>
                </c:pt>
                <c:pt idx="1">
                  <c:v>33.296027948285833</c:v>
                </c:pt>
                <c:pt idx="2">
                  <c:v>36.570381427409863</c:v>
                </c:pt>
                <c:pt idx="3">
                  <c:v>36.149018677734951</c:v>
                </c:pt>
                <c:pt idx="4">
                  <c:v>36.547028120386408</c:v>
                </c:pt>
                <c:pt idx="5">
                  <c:v>37.969193074538126</c:v>
                </c:pt>
                <c:pt idx="6">
                  <c:v>36.851235050855038</c:v>
                </c:pt>
                <c:pt idx="7">
                  <c:v>35.92517227928748</c:v>
                </c:pt>
                <c:pt idx="8">
                  <c:v>33.450899731857291</c:v>
                </c:pt>
              </c:numCache>
            </c:numRef>
          </c:val>
          <c:smooth val="0"/>
        </c:ser>
        <c:ser>
          <c:idx val="1"/>
          <c:order val="1"/>
          <c:tx>
            <c:v>Inflation (CPI)</c:v>
          </c:tx>
          <c:spPr>
            <a:ln>
              <a:prstDash val="sysDot"/>
            </a:ln>
          </c:spPr>
          <c:marker>
            <c:symbol val="none"/>
          </c:marker>
          <c:cat>
            <c:numRef>
              <c:f>Sheet1!$A$3:$A$11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Sheet1!$G$3:$G$11</c:f>
              <c:numCache>
                <c:formatCode>_("$"* #,##0.00_);_("$"* \(#,##0.00\);_("$"* "-"??_);_(@_)</c:formatCode>
                <c:ptCount val="9"/>
                <c:pt idx="0">
                  <c:v>37.42</c:v>
                </c:pt>
                <c:pt idx="1">
                  <c:v>39.04</c:v>
                </c:pt>
                <c:pt idx="2">
                  <c:v>40.15</c:v>
                </c:pt>
                <c:pt idx="3">
                  <c:v>41.69</c:v>
                </c:pt>
                <c:pt idx="4">
                  <c:v>41.55</c:v>
                </c:pt>
                <c:pt idx="5">
                  <c:v>42.23</c:v>
                </c:pt>
                <c:pt idx="6">
                  <c:v>43.56</c:v>
                </c:pt>
                <c:pt idx="7">
                  <c:v>44.46</c:v>
                </c:pt>
                <c:pt idx="8">
                  <c:v>45.29</c:v>
                </c:pt>
              </c:numCache>
            </c:numRef>
          </c:val>
          <c:smooth val="0"/>
        </c:ser>
        <c:dLbls>
          <c:showLegendKey val="0"/>
          <c:showVal val="0"/>
          <c:showCatName val="0"/>
          <c:showSerName val="0"/>
          <c:showPercent val="0"/>
          <c:showBubbleSize val="0"/>
        </c:dLbls>
        <c:marker val="1"/>
        <c:smooth val="0"/>
        <c:axId val="133653632"/>
        <c:axId val="133655168"/>
      </c:lineChart>
      <c:catAx>
        <c:axId val="133653632"/>
        <c:scaling>
          <c:orientation val="minMax"/>
        </c:scaling>
        <c:delete val="0"/>
        <c:axPos val="b"/>
        <c:numFmt formatCode="General" sourceLinked="1"/>
        <c:majorTickMark val="none"/>
        <c:minorTickMark val="none"/>
        <c:tickLblPos val="nextTo"/>
        <c:crossAx val="133655168"/>
        <c:crosses val="autoZero"/>
        <c:auto val="1"/>
        <c:lblAlgn val="ctr"/>
        <c:lblOffset val="100"/>
        <c:noMultiLvlLbl val="0"/>
      </c:catAx>
      <c:valAx>
        <c:axId val="133655168"/>
        <c:scaling>
          <c:orientation val="minMax"/>
          <c:min val="30"/>
        </c:scaling>
        <c:delete val="0"/>
        <c:axPos val="l"/>
        <c:majorGridlines/>
        <c:numFmt formatCode="_(&quot;$&quot;* #,##0.00_);_(&quot;$&quot;* \(#,##0.00\);_(&quot;$&quot;* &quot;-&quot;??_);_(@_)" sourceLinked="1"/>
        <c:majorTickMark val="none"/>
        <c:minorTickMark val="none"/>
        <c:tickLblPos val="nextTo"/>
        <c:crossAx val="133653632"/>
        <c:crosses val="autoZero"/>
        <c:crossBetween val="between"/>
        <c:majorUnit val="5"/>
        <c:minorUnit val="1"/>
      </c:valAx>
      <c:dTable>
        <c:showHorzBorder val="1"/>
        <c:showVertBorder val="1"/>
        <c:showOutline val="1"/>
        <c:showKeys val="1"/>
      </c:dTable>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82913"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897313" y="0"/>
            <a:ext cx="2982912"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10/18/2013</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688975" y="4416431"/>
            <a:ext cx="550545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8829675"/>
            <a:ext cx="2982913"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2059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10/18/2013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10/18/2013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October 21, 2013</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Quarterly </a:t>
            </a:r>
            <a:r>
              <a:rPr lang="en-US" sz="2400" b="1" dirty="0">
                <a:solidFill>
                  <a:schemeClr val="bg1"/>
                </a:solidFill>
                <a:latin typeface="+mj-lt"/>
              </a:rPr>
              <a:t>Board Meeting</a:t>
            </a:r>
          </a:p>
          <a:p>
            <a:r>
              <a:rPr lang="en-US" sz="2400" b="1" dirty="0">
                <a:solidFill>
                  <a:schemeClr val="bg1"/>
                </a:solidFill>
                <a:latin typeface="+mj-lt"/>
              </a:rPr>
              <a:t>Silver Reef Hotel Casino</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480" y="5934670"/>
            <a:ext cx="8321040" cy="881780"/>
          </a:xfrm>
          <a:prstGeom prst="rect">
            <a:avLst/>
          </a:prstGeom>
          <a:noFill/>
        </p:spPr>
        <p:txBody>
          <a:bodyPr wrap="square" rtlCol="0">
            <a:spAutoFit/>
          </a:bodyPr>
          <a:lstStyle/>
          <a:p>
            <a:pPr marL="0" lvl="1">
              <a:lnSpc>
                <a:spcPct val="90000"/>
              </a:lnSpc>
              <a:spcBef>
                <a:spcPct val="20000"/>
              </a:spcBef>
              <a:buClr>
                <a:prstClr val="black">
                  <a:lumMod val="75000"/>
                  <a:lumOff val="25000"/>
                </a:prstClr>
              </a:buClr>
              <a:buSzPct val="80000"/>
            </a:pPr>
            <a:r>
              <a:rPr lang="en-US" sz="1900" b="1" dirty="0" smtClean="0">
                <a:solidFill>
                  <a:prstClr val="black"/>
                </a:solidFill>
                <a:latin typeface="Arial"/>
              </a:rPr>
              <a:t>This chart shows combined impact of growing footprint, relatively flat funding and inflation that reduce the amount of funds available for maintenance per square meter</a:t>
            </a:r>
            <a:endParaRPr lang="en-US" sz="1900" b="1" dirty="0">
              <a:solidFill>
                <a:prstClr val="black"/>
              </a:solidFill>
              <a:latin typeface="Arial"/>
            </a:endParaRPr>
          </a:p>
        </p:txBody>
      </p:sp>
      <p:sp>
        <p:nvSpPr>
          <p:cNvPr id="5"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6" name="Picture 1" descr="image001"/>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Chart 7" title="Portland Area Maintenance and Improvement Allocation per SM"/>
          <p:cNvGraphicFramePr>
            <a:graphicFrameLocks/>
          </p:cNvGraphicFramePr>
          <p:nvPr>
            <p:extLst>
              <p:ext uri="{D42A27DB-BD31-4B8C-83A1-F6EECF244321}">
                <p14:modId xmlns:p14="http://schemas.microsoft.com/office/powerpoint/2010/main" val="943097554"/>
              </p:ext>
            </p:extLst>
          </p:nvPr>
        </p:nvGraphicFramePr>
        <p:xfrm>
          <a:off x="617420" y="1447800"/>
          <a:ext cx="7703820" cy="449579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9806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Meeting With Direct Service Tribal Councils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Four Complete, One More To Go</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2005 Master Plan Discussions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Other Service Unit Related Topics</a:t>
            </a:r>
          </a:p>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Portland Area Direct </a:t>
            </a:r>
            <a:r>
              <a:rPr lang="en-US" sz="2400" b="1" dirty="0">
                <a:solidFill>
                  <a:schemeClr val="bg1"/>
                </a:solidFill>
                <a:latin typeface="+mj-lt"/>
              </a:rPr>
              <a:t>Service </a:t>
            </a:r>
            <a:r>
              <a:rPr lang="en-US" sz="2400" b="1" dirty="0" smtClean="0">
                <a:solidFill>
                  <a:schemeClr val="bg1"/>
                </a:solidFill>
                <a:latin typeface="+mj-lt"/>
              </a:rPr>
              <a:t>Tribes Meeting</a:t>
            </a:r>
            <a:endParaRPr lang="en-US" sz="2400" b="1"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November 13</a:t>
            </a:r>
            <a:r>
              <a:rPr lang="en-US" sz="2200" b="1" baseline="30000" dirty="0" smtClean="0">
                <a:solidFill>
                  <a:schemeClr val="bg1"/>
                </a:solidFill>
                <a:latin typeface="+mj-lt"/>
              </a:rPr>
              <a:t>th</a:t>
            </a:r>
            <a:r>
              <a:rPr lang="en-US" sz="2200" b="1" dirty="0" smtClean="0">
                <a:solidFill>
                  <a:schemeClr val="bg1"/>
                </a:solidFill>
                <a:latin typeface="+mj-lt"/>
              </a:rPr>
              <a:t> &amp; 14</a:t>
            </a:r>
            <a:r>
              <a:rPr lang="en-US" sz="2200" b="1" baseline="30000" dirty="0" smtClean="0">
                <a:solidFill>
                  <a:schemeClr val="bg1"/>
                </a:solidFill>
                <a:latin typeface="+mj-lt"/>
              </a:rPr>
              <a:t>th</a:t>
            </a:r>
            <a:r>
              <a:rPr lang="en-US" sz="2200" b="1" dirty="0" smtClean="0">
                <a:solidFill>
                  <a:schemeClr val="bg1"/>
                </a:solidFill>
                <a:latin typeface="+mj-lt"/>
              </a:rPr>
              <a:t> </a:t>
            </a:r>
          </a:p>
          <a:p>
            <a:pPr marL="1138428" lvl="1" indent="-342900">
              <a:buClr>
                <a:schemeClr val="bg1">
                  <a:lumMod val="75000"/>
                  <a:lumOff val="25000"/>
                </a:schemeClr>
              </a:buClr>
              <a:buFont typeface="Wingdings" pitchFamily="2" charset="2"/>
              <a:buChar char="v"/>
            </a:pPr>
            <a:r>
              <a:rPr lang="en-US" sz="2800" b="1" dirty="0" smtClean="0">
                <a:solidFill>
                  <a:srgbClr val="FF0000"/>
                </a:solidFill>
                <a:latin typeface="+mj-lt"/>
              </a:rPr>
              <a:t>*************POSTPONE*************</a:t>
            </a: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Fund Distribution Workgroup</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Teleconference Occurred  August 20, 2013 </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Charter Updated</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Follow Up Meeting Will Be Scheduled</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Existing Members Are:</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Angela Mendez	Janice Clements		Stella </a:t>
            </a:r>
            <a:r>
              <a:rPr lang="en-US" b="1" dirty="0" err="1" smtClean="0">
                <a:solidFill>
                  <a:schemeClr val="bg1"/>
                </a:solidFill>
                <a:latin typeface="+mj-lt"/>
              </a:rPr>
              <a:t>Washines</a:t>
            </a:r>
            <a:endParaRPr lang="en-US" b="1" dirty="0" smtClean="0">
              <a:solidFill>
                <a:schemeClr val="bg1"/>
              </a:solidFill>
              <a:latin typeface="+mj-lt"/>
            </a:endParaRP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Dan Gleason		Marilyn Scott		Leroy Jackson</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Judy Muschamp	Mark Johnston		Leslie Wosnig</a:t>
            </a:r>
          </a:p>
          <a:p>
            <a:pPr marL="342900" indent="-342900">
              <a:buClr>
                <a:schemeClr val="bg1">
                  <a:lumMod val="75000"/>
                  <a:lumOff val="25000"/>
                </a:schemeClr>
              </a:buClr>
              <a:buFont typeface="Wingdings" pitchFamily="2" charset="2"/>
              <a:buChar char="v"/>
            </a:pPr>
            <a:r>
              <a:rPr lang="en-US" sz="2400" b="1" dirty="0">
                <a:solidFill>
                  <a:prstClr val="black"/>
                </a:solidFill>
                <a:latin typeface="Arial"/>
              </a:rPr>
              <a:t>IHS </a:t>
            </a:r>
            <a:r>
              <a:rPr lang="en-US" sz="2400" b="1" dirty="0" smtClean="0">
                <a:solidFill>
                  <a:prstClr val="black"/>
                </a:solidFill>
                <a:latin typeface="Arial"/>
              </a:rPr>
              <a:t>FY 16 Budget Formulation</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October 24th</a:t>
            </a: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016150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85800" y="2286000"/>
            <a:ext cx="7247745" cy="4509052"/>
          </a:xfrm>
        </p:spPr>
        <p:txBody>
          <a:bodyPr>
            <a:normAutofit/>
          </a:bodyPr>
          <a:lstStyle/>
          <a:p>
            <a:pPr marL="342900" indent="-342900">
              <a:buClr>
                <a:schemeClr val="bg1"/>
              </a:buClr>
              <a:buFont typeface="Wingdings" panose="05000000000000000000" pitchFamily="2" charset="2"/>
              <a:buChar char="v"/>
            </a:pPr>
            <a:r>
              <a:rPr lang="en-US" sz="2200" b="1" dirty="0" smtClean="0">
                <a:solidFill>
                  <a:schemeClr val="bg1"/>
                </a:solidFill>
                <a:latin typeface="Arial" pitchFamily="34" charset="0"/>
              </a:rPr>
              <a:t>FY14 Continuing Resolution</a:t>
            </a:r>
          </a:p>
          <a:p>
            <a:pPr marL="0">
              <a:buClr>
                <a:schemeClr val="bg1"/>
              </a:buClr>
            </a:pPr>
            <a:endParaRPr lang="en-US" sz="2200" b="1" dirty="0" smtClean="0">
              <a:solidFill>
                <a:schemeClr val="bg1"/>
              </a:solidFill>
              <a:latin typeface="Arial" pitchFamily="34" charset="0"/>
            </a:endParaRPr>
          </a:p>
          <a:p>
            <a:pPr marL="342900" indent="-342900">
              <a:buClr>
                <a:schemeClr val="bg1"/>
              </a:buClr>
              <a:buFont typeface="Wingdings" panose="05000000000000000000" pitchFamily="2" charset="2"/>
              <a:buChar char="v"/>
            </a:pPr>
            <a:r>
              <a:rPr lang="en-US" sz="2200" b="1" dirty="0" smtClean="0">
                <a:solidFill>
                  <a:schemeClr val="bg1"/>
                </a:solidFill>
                <a:latin typeface="Arial" pitchFamily="34" charset="0"/>
              </a:rPr>
              <a:t>Funding through January 15, 2014</a:t>
            </a: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29.32% </a:t>
            </a:r>
          </a:p>
          <a:p>
            <a:pPr marL="1138428" lvl="1" indent="-342900">
              <a:buClr>
                <a:schemeClr val="bg1"/>
              </a:buClr>
              <a:buFont typeface="Wingdings" panose="05000000000000000000" pitchFamily="2" charset="2"/>
              <a:buChar char="v"/>
            </a:pPr>
            <a:r>
              <a:rPr lang="en-US" sz="2000" b="1" dirty="0" smtClean="0">
                <a:solidFill>
                  <a:schemeClr val="bg1"/>
                </a:solidFill>
                <a:latin typeface="Arial" pitchFamily="34" charset="0"/>
              </a:rPr>
              <a:t>$258,256,195 Portland Area Recurring</a:t>
            </a:r>
          </a:p>
          <a:p>
            <a:pPr marL="1403604" lvl="2" indent="-342900">
              <a:buClr>
                <a:schemeClr val="bg1"/>
              </a:buClr>
              <a:buFont typeface="Wingdings" panose="05000000000000000000" pitchFamily="2" charset="2"/>
              <a:buChar char="v"/>
            </a:pPr>
            <a:r>
              <a:rPr lang="en-US" sz="1800" b="1" dirty="0" smtClean="0">
                <a:solidFill>
                  <a:schemeClr val="bg1"/>
                </a:solidFill>
                <a:latin typeface="Arial" pitchFamily="34" charset="0"/>
              </a:rPr>
              <a:t>29.32% = 75,720,716</a:t>
            </a:r>
          </a:p>
          <a:p>
            <a:pPr marL="1403604" lvl="2" indent="-342900">
              <a:buClr>
                <a:schemeClr val="bg1"/>
              </a:buClr>
              <a:buFont typeface="Wingdings" panose="05000000000000000000" pitchFamily="2" charset="2"/>
              <a:buChar char="v"/>
            </a:pPr>
            <a:r>
              <a:rPr lang="en-US" sz="1800" b="1" dirty="0" smtClean="0">
                <a:solidFill>
                  <a:schemeClr val="bg1"/>
                </a:solidFill>
                <a:latin typeface="Arial" pitchFamily="34" charset="0"/>
              </a:rPr>
              <a:t>80% = $60,576,572 </a:t>
            </a:r>
            <a:endParaRPr lang="en-US" sz="1800" b="1" dirty="0">
              <a:solidFill>
                <a:schemeClr val="bg1"/>
              </a:solidFill>
              <a:latin typeface="Arial" pitchFamily="34" charset="0"/>
            </a:endParaRPr>
          </a:p>
          <a:p>
            <a:pPr marL="1060704" lvl="2" indent="0">
              <a:buClr>
                <a:schemeClr val="bg1"/>
              </a:buClr>
            </a:pPr>
            <a:endParaRPr lang="en-US" sz="18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1400" b="1" dirty="0" smtClean="0">
              <a:solidFill>
                <a:srgbClr val="0066FF"/>
              </a:solidFill>
              <a:latin typeface="+mj-lt"/>
            </a:endParaRPr>
          </a:p>
        </p:txBody>
      </p:sp>
    </p:spTree>
    <p:extLst>
      <p:ext uri="{BB962C8B-B14F-4D97-AF65-F5344CB8AC3E}">
        <p14:creationId xmlns:p14="http://schemas.microsoft.com/office/powerpoint/2010/main" val="1281519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76200" y="1600200"/>
            <a:ext cx="900684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lvl="1" indent="0" defTabSz="461963">
              <a:buClr>
                <a:schemeClr val="bg1">
                  <a:lumMod val="75000"/>
                  <a:lumOff val="25000"/>
                </a:schemeClr>
              </a:buClr>
            </a:pPr>
            <a:r>
              <a:rPr lang="en-US" sz="2400" b="1" dirty="0" smtClean="0">
                <a:solidFill>
                  <a:schemeClr val="bg1"/>
                </a:solidFill>
                <a:latin typeface="+mj-lt"/>
              </a:rPr>
              <a:t>Sanitation Facilities Construction (SFC) Program–P.L. 86-121</a:t>
            </a:r>
          </a:p>
          <a:p>
            <a:pPr marL="342900" lvl="1" indent="-342900">
              <a:buClr>
                <a:schemeClr val="bg1">
                  <a:lumMod val="75000"/>
                  <a:lumOff val="25000"/>
                </a:schemeClr>
              </a:buClr>
              <a:buFont typeface="Wingdings" panose="05000000000000000000" pitchFamily="2" charset="2"/>
              <a:buChar char="v"/>
            </a:pPr>
            <a:r>
              <a:rPr lang="en-US" sz="2200" dirty="0" smtClean="0">
                <a:solidFill>
                  <a:schemeClr val="bg1"/>
                </a:solidFill>
                <a:latin typeface="+mj-lt"/>
              </a:rPr>
              <a:t>32 projects approved for $6,210,328.</a:t>
            </a:r>
          </a:p>
          <a:p>
            <a:pPr marL="730314" lvl="2" indent="-342900">
              <a:buClr>
                <a:schemeClr val="bg1">
                  <a:lumMod val="75000"/>
                  <a:lumOff val="25000"/>
                </a:schemeClr>
              </a:buClr>
              <a:buFont typeface="Arial" panose="020B0604020202020204" pitchFamily="34" charset="0"/>
              <a:buChar char="•"/>
            </a:pPr>
            <a:r>
              <a:rPr lang="en-US" sz="2000" dirty="0" smtClean="0">
                <a:solidFill>
                  <a:schemeClr val="bg1"/>
                </a:solidFill>
                <a:latin typeface="+mj-lt"/>
              </a:rPr>
              <a:t>9 projects for individual site sanitation facilities – potentially available to all 43 Tribes with </a:t>
            </a:r>
            <a:r>
              <a:rPr lang="en-US" sz="2000" dirty="0" err="1" smtClean="0">
                <a:solidFill>
                  <a:schemeClr val="bg1"/>
                </a:solidFill>
                <a:latin typeface="+mj-lt"/>
              </a:rPr>
              <a:t>MOAs</a:t>
            </a:r>
            <a:r>
              <a:rPr lang="en-US" sz="2000" dirty="0" smtClean="0">
                <a:solidFill>
                  <a:schemeClr val="bg1"/>
                </a:solidFill>
                <a:latin typeface="+mj-lt"/>
              </a:rPr>
              <a:t> signed and returned.</a:t>
            </a:r>
          </a:p>
          <a:p>
            <a:pPr marL="730314" lvl="2" indent="-342900">
              <a:buClr>
                <a:schemeClr val="bg1">
                  <a:lumMod val="75000"/>
                  <a:lumOff val="25000"/>
                </a:schemeClr>
              </a:buClr>
              <a:buFont typeface="Arial" panose="020B0604020202020204" pitchFamily="34" charset="0"/>
              <a:buChar char="•"/>
            </a:pPr>
            <a:r>
              <a:rPr lang="en-US" sz="2000" dirty="0" smtClean="0">
                <a:solidFill>
                  <a:schemeClr val="bg1"/>
                </a:solidFill>
                <a:latin typeface="+mj-lt"/>
              </a:rPr>
              <a:t>23 community sanitation facilities projects.</a:t>
            </a:r>
          </a:p>
          <a:p>
            <a:pPr marL="387414" lvl="2" indent="0">
              <a:buClr>
                <a:schemeClr val="bg1">
                  <a:lumMod val="75000"/>
                  <a:lumOff val="25000"/>
                </a:schemeClr>
              </a:buClr>
            </a:pPr>
            <a:endParaRPr lang="en-US" sz="2000" dirty="0" smtClean="0">
              <a:solidFill>
                <a:schemeClr val="bg1"/>
              </a:solidFill>
              <a:latin typeface="+mj-lt"/>
            </a:endParaRPr>
          </a:p>
          <a:p>
            <a:pPr marL="0" lvl="1" indent="0">
              <a:buClr>
                <a:schemeClr val="bg1">
                  <a:lumMod val="75000"/>
                  <a:lumOff val="25000"/>
                </a:schemeClr>
              </a:buClr>
            </a:pPr>
            <a:r>
              <a:rPr lang="en-US" sz="2400" b="1" dirty="0" smtClean="0">
                <a:solidFill>
                  <a:schemeClr val="bg1"/>
                </a:solidFill>
                <a:latin typeface="+mj-lt"/>
              </a:rPr>
              <a:t>Food </a:t>
            </a:r>
            <a:r>
              <a:rPr lang="en-US" sz="2400" b="1" dirty="0">
                <a:solidFill>
                  <a:schemeClr val="bg1"/>
                </a:solidFill>
                <a:latin typeface="+mj-lt"/>
              </a:rPr>
              <a:t>Safety Modernization Act</a:t>
            </a:r>
          </a:p>
          <a:p>
            <a:pPr marL="342900" lvl="1" indent="-342900">
              <a:buClr>
                <a:schemeClr val="bg1">
                  <a:lumMod val="75000"/>
                  <a:lumOff val="25000"/>
                </a:schemeClr>
              </a:buClr>
              <a:buFont typeface="Wingdings" panose="05000000000000000000" pitchFamily="2" charset="2"/>
              <a:buChar char="v"/>
            </a:pPr>
            <a:r>
              <a:rPr lang="en-US" sz="2200" dirty="0">
                <a:solidFill>
                  <a:schemeClr val="bg1"/>
                </a:solidFill>
                <a:latin typeface="+mj-lt"/>
              </a:rPr>
              <a:t>DEHS reviewing the act and working with the Food and Drug Administration (FDA), states, and other bureaus to evaluate the implementation and impact of the regulations for tribes and tribal </a:t>
            </a:r>
            <a:r>
              <a:rPr lang="en-US" sz="2200" dirty="0" smtClean="0">
                <a:solidFill>
                  <a:schemeClr val="bg1"/>
                </a:solidFill>
                <a:latin typeface="+mj-lt"/>
              </a:rPr>
              <a:t>fishers</a:t>
            </a:r>
          </a:p>
          <a:p>
            <a:pPr marL="0" lvl="1" indent="0">
              <a:buClr>
                <a:schemeClr val="bg1">
                  <a:lumMod val="75000"/>
                  <a:lumOff val="25000"/>
                </a:schemeClr>
              </a:buClr>
            </a:pPr>
            <a:r>
              <a:rPr lang="en-US" sz="2200" dirty="0" smtClean="0">
                <a:solidFill>
                  <a:schemeClr val="bg1"/>
                </a:solidFill>
                <a:latin typeface="+mj-lt"/>
              </a:rPr>
              <a:t> </a:t>
            </a:r>
            <a:endParaRPr lang="en-US" sz="2200" dirty="0">
              <a:solidFill>
                <a:schemeClr val="bg1"/>
              </a:solidFill>
              <a:latin typeface="+mj-lt"/>
            </a:endParaRPr>
          </a:p>
          <a:p>
            <a:pPr marL="342900" lvl="1" indent="-342900">
              <a:buClr>
                <a:schemeClr val="bg1">
                  <a:lumMod val="75000"/>
                  <a:lumOff val="25000"/>
                </a:schemeClr>
              </a:buClr>
              <a:buFont typeface="Wingdings" panose="05000000000000000000" pitchFamily="2" charset="2"/>
              <a:buChar char="v"/>
            </a:pPr>
            <a:endParaRPr lang="en-US" sz="2200" dirty="0">
              <a:solidFill>
                <a:schemeClr val="bg1"/>
              </a:solidFill>
              <a:latin typeface="+mj-lt"/>
            </a:endParaRPr>
          </a:p>
          <a:p>
            <a:pPr marL="730314" lvl="2" indent="-342900">
              <a:buClr>
                <a:schemeClr val="bg1">
                  <a:lumMod val="75000"/>
                  <a:lumOff val="25000"/>
                </a:schemeClr>
              </a:buClr>
              <a:buFont typeface="Arial" panose="020B0604020202020204" pitchFamily="34" charset="0"/>
              <a:buChar char="•"/>
            </a:pPr>
            <a:endParaRPr lang="en-US" sz="2000" b="1" dirty="0" smtClean="0">
              <a:solidFill>
                <a:schemeClr val="bg1"/>
              </a:solidFill>
              <a:latin typeface="+mj-lt"/>
            </a:endParaRPr>
          </a:p>
        </p:txBody>
      </p:sp>
    </p:spTree>
    <p:extLst>
      <p:ext uri="{BB962C8B-B14F-4D97-AF65-F5344CB8AC3E}">
        <p14:creationId xmlns:p14="http://schemas.microsoft.com/office/powerpoint/2010/main" val="5601013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1981200"/>
            <a:ext cx="8610600" cy="47244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lvl="1" indent="0" defTabSz="461963">
              <a:buClr>
                <a:prstClr val="black">
                  <a:lumMod val="75000"/>
                  <a:lumOff val="25000"/>
                </a:prstClr>
              </a:buClr>
            </a:pPr>
            <a:r>
              <a:rPr lang="en-US" sz="2400" b="1" dirty="0" smtClean="0">
                <a:solidFill>
                  <a:prstClr val="black"/>
                </a:solidFill>
                <a:latin typeface="Arial"/>
              </a:rPr>
              <a:t>Facilities Combined </a:t>
            </a:r>
            <a:r>
              <a:rPr lang="en-US" sz="2400" b="1" dirty="0">
                <a:solidFill>
                  <a:prstClr val="black"/>
                </a:solidFill>
                <a:latin typeface="Arial"/>
              </a:rPr>
              <a:t>Space Certification</a:t>
            </a:r>
          </a:p>
          <a:p>
            <a:pPr marL="342900" lvl="1" indent="-342900">
              <a:buClr>
                <a:prstClr val="black">
                  <a:lumMod val="75000"/>
                  <a:lumOff val="25000"/>
                </a:prstClr>
              </a:buClr>
              <a:buSzPct val="65000"/>
              <a:buFont typeface="Wingdings" pitchFamily="2" charset="2"/>
              <a:buChar char="v"/>
            </a:pPr>
            <a:r>
              <a:rPr lang="en-US" sz="2400" dirty="0">
                <a:solidFill>
                  <a:prstClr val="black"/>
                </a:solidFill>
                <a:latin typeface="Arial"/>
              </a:rPr>
              <a:t>Request is Scheduled for November</a:t>
            </a:r>
          </a:p>
          <a:p>
            <a:pPr marL="562356" lvl="3" indent="-342900">
              <a:buClr>
                <a:prstClr val="black">
                  <a:lumMod val="75000"/>
                  <a:lumOff val="25000"/>
                </a:prstClr>
              </a:buClr>
              <a:buSzPct val="65000"/>
              <a:buFont typeface="Wingdings" pitchFamily="2" charset="2"/>
              <a:buChar char="v"/>
            </a:pPr>
            <a:r>
              <a:rPr lang="en-US" sz="2200" dirty="0">
                <a:solidFill>
                  <a:prstClr val="black"/>
                </a:solidFill>
                <a:latin typeface="Arial"/>
              </a:rPr>
              <a:t>30-day Response Period</a:t>
            </a:r>
          </a:p>
          <a:p>
            <a:pPr marL="562356" lvl="3" indent="-342900">
              <a:buClr>
                <a:prstClr val="black">
                  <a:lumMod val="75000"/>
                  <a:lumOff val="25000"/>
                </a:prstClr>
              </a:buClr>
              <a:buSzPct val="65000"/>
              <a:buFont typeface="Wingdings" pitchFamily="2" charset="2"/>
              <a:buChar char="v"/>
            </a:pPr>
            <a:r>
              <a:rPr lang="en-US" sz="2200" dirty="0">
                <a:solidFill>
                  <a:prstClr val="black"/>
                </a:solidFill>
                <a:latin typeface="Arial"/>
              </a:rPr>
              <a:t>Sent to the Council Chair and Tribal Health Director</a:t>
            </a:r>
          </a:p>
          <a:p>
            <a:pPr marL="342900" lvl="1" indent="-342900">
              <a:buClr>
                <a:prstClr val="black">
                  <a:lumMod val="75000"/>
                  <a:lumOff val="25000"/>
                </a:prstClr>
              </a:buClr>
              <a:buSzPct val="65000"/>
              <a:buFont typeface="Wingdings" pitchFamily="2" charset="2"/>
              <a:buChar char="v"/>
            </a:pPr>
            <a:r>
              <a:rPr lang="en-US" sz="2400" dirty="0">
                <a:solidFill>
                  <a:prstClr val="black"/>
                </a:solidFill>
                <a:latin typeface="Arial"/>
              </a:rPr>
              <a:t>Space Where IHS PFSA’s Are Administered</a:t>
            </a:r>
          </a:p>
          <a:p>
            <a:pPr marL="562356" lvl="3" indent="-342900">
              <a:buClr>
                <a:prstClr val="black">
                  <a:lumMod val="75000"/>
                  <a:lumOff val="25000"/>
                </a:prstClr>
              </a:buClr>
              <a:buSzPct val="65000"/>
              <a:buFont typeface="Wingdings" pitchFamily="2" charset="2"/>
              <a:buChar char="v"/>
            </a:pPr>
            <a:r>
              <a:rPr lang="en-US" sz="2200" dirty="0">
                <a:solidFill>
                  <a:prstClr val="black"/>
                </a:solidFill>
                <a:latin typeface="Arial"/>
              </a:rPr>
              <a:t>Determines M&amp;I and EQ Funds Eligibility/Allocation</a:t>
            </a:r>
          </a:p>
          <a:p>
            <a:pPr marL="562356" lvl="3" indent="-342900">
              <a:buClr>
                <a:prstClr val="black">
                  <a:lumMod val="75000"/>
                  <a:lumOff val="25000"/>
                </a:prstClr>
              </a:buClr>
              <a:buSzPct val="65000"/>
              <a:buFont typeface="Wingdings" pitchFamily="2" charset="2"/>
              <a:buChar char="v"/>
            </a:pPr>
            <a:r>
              <a:rPr lang="en-US" sz="2200" dirty="0">
                <a:solidFill>
                  <a:prstClr val="black"/>
                </a:solidFill>
                <a:latin typeface="Arial"/>
              </a:rPr>
              <a:t>Contracting/Compacting Tribes Are Responsible For Certification</a:t>
            </a:r>
          </a:p>
          <a:p>
            <a:pPr marL="562356" lvl="3" indent="-342900">
              <a:buClr>
                <a:prstClr val="black">
                  <a:lumMod val="75000"/>
                  <a:lumOff val="25000"/>
                </a:prstClr>
              </a:buClr>
              <a:buSzPct val="65000"/>
              <a:buFont typeface="Wingdings" pitchFamily="2" charset="2"/>
              <a:buChar char="v"/>
            </a:pPr>
            <a:r>
              <a:rPr lang="en-US" sz="2200" dirty="0">
                <a:solidFill>
                  <a:prstClr val="black"/>
                </a:solidFill>
                <a:latin typeface="Arial"/>
              </a:rPr>
              <a:t>Includes Adding, Removing, and Continued Use of Space</a:t>
            </a:r>
          </a:p>
          <a:p>
            <a:pPr marL="0" lvl="1" indent="0">
              <a:buClr>
                <a:prstClr val="black">
                  <a:lumMod val="75000"/>
                  <a:lumOff val="25000"/>
                </a:prstClr>
              </a:buClr>
              <a:buSzPct val="65000"/>
            </a:pPr>
            <a:endParaRPr lang="en-US" sz="2400" dirty="0">
              <a:solidFill>
                <a:srgbClr val="FF0000"/>
              </a:solidFill>
              <a:latin typeface="Arial"/>
            </a:endParaRPr>
          </a:p>
          <a:p>
            <a:pPr marL="342900" indent="-342900">
              <a:buClr>
                <a:prstClr val="black">
                  <a:lumMod val="75000"/>
                  <a:lumOff val="25000"/>
                </a:prstClr>
              </a:buClr>
              <a:buFont typeface="Wingdings" pitchFamily="2" charset="2"/>
              <a:buChar char="v"/>
            </a:pPr>
            <a:endParaRPr lang="en-US" sz="2400" dirty="0" smtClean="0">
              <a:solidFill>
                <a:prstClr val="black"/>
              </a:solidFill>
              <a:latin typeface="Arial"/>
            </a:endParaRPr>
          </a:p>
        </p:txBody>
      </p:sp>
    </p:spTree>
    <p:extLst>
      <p:ext uri="{BB962C8B-B14F-4D97-AF65-F5344CB8AC3E}">
        <p14:creationId xmlns:p14="http://schemas.microsoft.com/office/powerpoint/2010/main" val="1180087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lvl="1" indent="0" defTabSz="461963">
              <a:lnSpc>
                <a:spcPct val="90000"/>
              </a:lnSpc>
              <a:buClr>
                <a:schemeClr val="bg1">
                  <a:lumMod val="75000"/>
                  <a:lumOff val="25000"/>
                </a:schemeClr>
              </a:buClr>
              <a:buNone/>
            </a:pPr>
            <a:r>
              <a:rPr lang="en-US" sz="2200" b="1" dirty="0" smtClean="0">
                <a:solidFill>
                  <a:schemeClr val="bg1"/>
                </a:solidFill>
                <a:latin typeface="+mj-lt"/>
              </a:rPr>
              <a:t>Facilities </a:t>
            </a:r>
            <a:r>
              <a:rPr lang="en-US" sz="2200" b="1" dirty="0">
                <a:solidFill>
                  <a:schemeClr val="bg1"/>
                </a:solidFill>
                <a:latin typeface="+mj-lt"/>
              </a:rPr>
              <a:t>Trends in Maintenance and </a:t>
            </a:r>
            <a:r>
              <a:rPr lang="en-US" sz="2200" b="1" dirty="0" smtClean="0">
                <a:solidFill>
                  <a:schemeClr val="bg1"/>
                </a:solidFill>
                <a:latin typeface="+mj-lt"/>
              </a:rPr>
              <a:t>Improvement (M&amp;I) </a:t>
            </a:r>
            <a:r>
              <a:rPr lang="en-US" sz="2200" b="1" dirty="0">
                <a:solidFill>
                  <a:schemeClr val="bg1"/>
                </a:solidFill>
                <a:latin typeface="+mj-lt"/>
              </a:rPr>
              <a:t>funding for Portland </a:t>
            </a:r>
            <a:r>
              <a:rPr lang="en-US" sz="2200" b="1" dirty="0" smtClean="0">
                <a:solidFill>
                  <a:schemeClr val="bg1"/>
                </a:solidFill>
                <a:latin typeface="+mj-lt"/>
              </a:rPr>
              <a:t>Area</a:t>
            </a:r>
          </a:p>
          <a:p>
            <a:pPr marL="342900" lvl="1" indent="-342900" defTabSz="461963">
              <a:lnSpc>
                <a:spcPct val="90000"/>
              </a:lnSpc>
              <a:buClr>
                <a:schemeClr val="bg1">
                  <a:lumMod val="75000"/>
                  <a:lumOff val="25000"/>
                </a:schemeClr>
              </a:buClr>
              <a:buFont typeface="Wingdings" panose="05000000000000000000" pitchFamily="2" charset="2"/>
              <a:buChar char="v"/>
            </a:pPr>
            <a:r>
              <a:rPr lang="en-US" sz="2000" dirty="0">
                <a:solidFill>
                  <a:schemeClr val="bg1"/>
                </a:solidFill>
                <a:latin typeface="+mj-lt"/>
              </a:rPr>
              <a:t>Increasing square footage to support</a:t>
            </a:r>
          </a:p>
          <a:p>
            <a:pPr marL="342900" lvl="1" indent="-342900" defTabSz="461963">
              <a:lnSpc>
                <a:spcPct val="90000"/>
              </a:lnSpc>
              <a:buClr>
                <a:schemeClr val="bg1">
                  <a:lumMod val="75000"/>
                  <a:lumOff val="25000"/>
                </a:schemeClr>
              </a:buClr>
              <a:buFont typeface="Wingdings" panose="05000000000000000000" pitchFamily="2" charset="2"/>
              <a:buChar char="v"/>
            </a:pPr>
            <a:r>
              <a:rPr lang="en-US" sz="2000" dirty="0">
                <a:solidFill>
                  <a:schemeClr val="bg1"/>
                </a:solidFill>
                <a:latin typeface="+mj-lt"/>
              </a:rPr>
              <a:t>M&amp;I Allocations going down</a:t>
            </a:r>
          </a:p>
          <a:p>
            <a:pPr marL="342900" lvl="1" indent="-342900" defTabSz="461963">
              <a:lnSpc>
                <a:spcPct val="90000"/>
              </a:lnSpc>
              <a:buClr>
                <a:schemeClr val="bg1">
                  <a:lumMod val="75000"/>
                  <a:lumOff val="25000"/>
                </a:schemeClr>
              </a:buClr>
              <a:buFont typeface="Wingdings" panose="05000000000000000000" pitchFamily="2" charset="2"/>
              <a:buChar char="v"/>
            </a:pPr>
            <a:r>
              <a:rPr lang="en-US" sz="2000" dirty="0">
                <a:solidFill>
                  <a:schemeClr val="bg1"/>
                </a:solidFill>
                <a:latin typeface="+mj-lt"/>
              </a:rPr>
              <a:t>Dollar per square meter (SM) is going down in relation to </a:t>
            </a:r>
            <a:r>
              <a:rPr lang="en-US" sz="2000" dirty="0" smtClean="0">
                <a:solidFill>
                  <a:schemeClr val="bg1"/>
                </a:solidFill>
                <a:latin typeface="+mj-lt"/>
              </a:rPr>
              <a:t>inflation</a:t>
            </a:r>
          </a:p>
          <a:p>
            <a:pPr marL="484632" lvl="3" indent="0" defTabSz="461963">
              <a:lnSpc>
                <a:spcPct val="90000"/>
              </a:lnSpc>
              <a:buClr>
                <a:schemeClr val="bg1">
                  <a:lumMod val="75000"/>
                  <a:lumOff val="25000"/>
                </a:schemeClr>
              </a:buClr>
              <a:buNone/>
            </a:pPr>
            <a:r>
              <a:rPr lang="en-US" sz="1600" dirty="0" smtClean="0">
                <a:solidFill>
                  <a:schemeClr val="bg1"/>
                </a:solidFill>
                <a:latin typeface="+mj-lt"/>
              </a:rPr>
              <a:t>(See following 3-graphs)</a:t>
            </a:r>
            <a:endParaRPr lang="en-US" sz="1600" dirty="0">
              <a:solidFill>
                <a:schemeClr val="bg1"/>
              </a:solidFill>
              <a:latin typeface="+mj-lt"/>
            </a:endParaRPr>
          </a:p>
          <a:p>
            <a:endParaRPr lang="en-US" dirty="0"/>
          </a:p>
        </p:txBody>
      </p:sp>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048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31811932"/>
              </p:ext>
            </p:extLst>
          </p:nvPr>
        </p:nvGraphicFramePr>
        <p:xfrm>
          <a:off x="1104900" y="1417638"/>
          <a:ext cx="6934200" cy="4708525"/>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1"/>
          <p:cNvSpPr txBox="1">
            <a:spLocks/>
          </p:cNvSpPr>
          <p:nvPr/>
        </p:nvSpPr>
        <p:spPr>
          <a:xfrm>
            <a:off x="1295400" y="274638"/>
            <a:ext cx="65532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smtClean="0">
                <a:solidFill>
                  <a:prstClr val="black"/>
                </a:solidFill>
              </a:rPr>
              <a:t>Improve The Quality Of And Access To Care</a:t>
            </a:r>
            <a:endParaRPr lang="en-US" dirty="0">
              <a:solidFill>
                <a:prstClr val="black"/>
              </a:solidFill>
            </a:endParaRPr>
          </a:p>
        </p:txBody>
      </p:sp>
      <p:pic>
        <p:nvPicPr>
          <p:cNvPr id="6"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11480" y="6096000"/>
            <a:ext cx="8321040" cy="646331"/>
          </a:xfrm>
          <a:prstGeom prst="rect">
            <a:avLst/>
          </a:prstGeom>
          <a:noFill/>
        </p:spPr>
        <p:txBody>
          <a:bodyPr wrap="square" rtlCol="0">
            <a:spAutoFit/>
          </a:bodyPr>
          <a:lstStyle/>
          <a:p>
            <a:pPr marL="0" lvl="1">
              <a:lnSpc>
                <a:spcPct val="90000"/>
              </a:lnSpc>
              <a:spcBef>
                <a:spcPct val="20000"/>
              </a:spcBef>
              <a:buClr>
                <a:prstClr val="black">
                  <a:lumMod val="75000"/>
                  <a:lumOff val="25000"/>
                </a:prstClr>
              </a:buClr>
              <a:buSzPct val="80000"/>
            </a:pPr>
            <a:r>
              <a:rPr lang="en-US" sz="2000" b="1" dirty="0">
                <a:solidFill>
                  <a:prstClr val="black"/>
                </a:solidFill>
                <a:latin typeface="Arial"/>
              </a:rPr>
              <a:t>Increasing footprint increases demand for maintenance.  Portland Area foot print has grown by 20% from FY2005 to FY2013</a:t>
            </a:r>
          </a:p>
        </p:txBody>
      </p:sp>
    </p:spTree>
    <p:extLst>
      <p:ext uri="{BB962C8B-B14F-4D97-AF65-F5344CB8AC3E}">
        <p14:creationId xmlns:p14="http://schemas.microsoft.com/office/powerpoint/2010/main" val="2280903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Content Placeholder 6"/>
          <p:cNvGraphicFramePr>
            <a:graphicFrameLocks noGrp="1"/>
          </p:cNvGraphicFramePr>
          <p:nvPr>
            <p:ph idx="1"/>
            <p:extLst>
              <p:ext uri="{D42A27DB-BD31-4B8C-83A1-F6EECF244321}">
                <p14:modId xmlns:p14="http://schemas.microsoft.com/office/powerpoint/2010/main" val="1083380193"/>
              </p:ext>
            </p:extLst>
          </p:nvPr>
        </p:nvGraphicFramePr>
        <p:xfrm>
          <a:off x="1447800" y="1524000"/>
          <a:ext cx="6019800" cy="4419600"/>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411480" y="6096000"/>
            <a:ext cx="8321040" cy="646331"/>
          </a:xfrm>
          <a:prstGeom prst="rect">
            <a:avLst/>
          </a:prstGeom>
          <a:noFill/>
        </p:spPr>
        <p:txBody>
          <a:bodyPr wrap="square" rtlCol="0">
            <a:spAutoFit/>
          </a:bodyPr>
          <a:lstStyle/>
          <a:p>
            <a:pPr marL="0" lvl="1">
              <a:lnSpc>
                <a:spcPct val="90000"/>
              </a:lnSpc>
              <a:spcBef>
                <a:spcPct val="20000"/>
              </a:spcBef>
              <a:buClr>
                <a:prstClr val="black">
                  <a:lumMod val="75000"/>
                  <a:lumOff val="25000"/>
                </a:prstClr>
              </a:buClr>
              <a:buSzPct val="80000"/>
            </a:pPr>
            <a:r>
              <a:rPr lang="en-US" sz="2000" b="1" dirty="0" smtClean="0">
                <a:solidFill>
                  <a:prstClr val="black"/>
                </a:solidFill>
                <a:latin typeface="Arial"/>
              </a:rPr>
              <a:t>While space has increased by 20% Allocations from FY2005 to FY2013 has only increased by 7%</a:t>
            </a:r>
            <a:endParaRPr lang="en-US" sz="2000" b="1" dirty="0">
              <a:solidFill>
                <a:prstClr val="black"/>
              </a:solidFill>
              <a:latin typeface="Arial"/>
            </a:endParaRPr>
          </a:p>
        </p:txBody>
      </p:sp>
    </p:spTree>
    <p:extLst>
      <p:ext uri="{BB962C8B-B14F-4D97-AF65-F5344CB8AC3E}">
        <p14:creationId xmlns:p14="http://schemas.microsoft.com/office/powerpoint/2010/main" val="21567509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Apex</Template>
  <TotalTime>147923</TotalTime>
  <Words>540</Words>
  <Application>Microsoft Office PowerPoint</Application>
  <PresentationFormat>On-screen Show (4:3)</PresentationFormat>
  <Paragraphs>84</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Indian Health Service Portland Area Director’s Update</vt:lpstr>
      <vt:lpstr>Renew And Strengthen Our Partnership With Tribes </vt:lpstr>
      <vt:lpstr>Ensure that our work is transparent, accountable, fair, and inclusive</vt:lpstr>
      <vt:lpstr>Ensure that our work is transparent, accountable, fair, and inclusive</vt:lpstr>
      <vt:lpstr>Renew And Strengthen Our Partnership With Tribes </vt:lpstr>
      <vt:lpstr>Ensure that our work is transparent, accountable, fair, and inclusive</vt:lpstr>
      <vt:lpstr>Improve The Quality Of And Access To Care</vt:lpstr>
      <vt:lpstr>PowerPoint Presentation</vt:lpstr>
      <vt:lpstr>Improve The Quality Of And Access To Care</vt:lpstr>
      <vt:lpstr>Improve The Quality Of And Access To Care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346</cp:revision>
  <cp:lastPrinted>2013-07-05T15:29:21Z</cp:lastPrinted>
  <dcterms:created xsi:type="dcterms:W3CDTF">2011-08-31T16:04:47Z</dcterms:created>
  <dcterms:modified xsi:type="dcterms:W3CDTF">2013-10-18T23:31:18Z</dcterms:modified>
</cp:coreProperties>
</file>