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docx" ContentType="application/vnd.openxmlformats-officedocument.wordprocessingml.document"/>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7"/>
  </p:notesMasterIdLst>
  <p:sldIdLst>
    <p:sldId id="269" r:id="rId2"/>
    <p:sldId id="368" r:id="rId3"/>
    <p:sldId id="371" r:id="rId4"/>
    <p:sldId id="372" r:id="rId5"/>
    <p:sldId id="365" r:id="rId6"/>
    <p:sldId id="374" r:id="rId7"/>
    <p:sldId id="378" r:id="rId8"/>
    <p:sldId id="373" r:id="rId9"/>
    <p:sldId id="376" r:id="rId10"/>
    <p:sldId id="375" r:id="rId11"/>
    <p:sldId id="377" r:id="rId12"/>
    <p:sldId id="384" r:id="rId13"/>
    <p:sldId id="385" r:id="rId14"/>
    <p:sldId id="383" r:id="rId15"/>
    <p:sldId id="362" r:id="rId16"/>
    <p:sldId id="361" r:id="rId17"/>
    <p:sldId id="379" r:id="rId18"/>
    <p:sldId id="381" r:id="rId19"/>
    <p:sldId id="380" r:id="rId20"/>
    <p:sldId id="367" r:id="rId21"/>
    <p:sldId id="382" r:id="rId22"/>
    <p:sldId id="366" r:id="rId23"/>
    <p:sldId id="370" r:id="rId24"/>
    <p:sldId id="369" r:id="rId25"/>
    <p:sldId id="356" r:id="rId2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9613B"/>
    <a:srgbClr val="9966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85BE263C-DBD7-4A20-BB59-AAB30ACAA65A}" styleName="Medium Style 3 - Accent 2">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2"/>
          </a:solidFill>
        </a:fill>
      </a:tcStyle>
    </a:lastCol>
    <a:firstCol>
      <a:tcTxStyle b="on">
        <a:fontRef idx="minor">
          <a:scrgbClr r="0" g="0" b="0"/>
        </a:fontRef>
        <a:schemeClr val="lt1"/>
      </a:tcTxStyle>
      <a:tcStyle>
        <a:tcBdr/>
        <a:fill>
          <a:solidFill>
            <a:schemeClr val="accent2"/>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2"/>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2A488322-F2BA-4B5B-9748-0D474271808F}" styleName="Medium Style 3 - Accent 6">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6"/>
          </a:solidFill>
        </a:fill>
      </a:tcStyle>
    </a:lastCol>
    <a:firstCol>
      <a:tcTxStyle b="on">
        <a:fontRef idx="minor">
          <a:scrgbClr r="0" g="0" b="0"/>
        </a:fontRef>
        <a:schemeClr val="lt1"/>
      </a:tcTxStyle>
      <a:tcStyle>
        <a:tcBdr/>
        <a:fill>
          <a:solidFill>
            <a:schemeClr val="accent6"/>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6"/>
          </a:solidFill>
        </a:fill>
      </a:tcStyle>
    </a:firstRow>
  </a:tblStyle>
  <a:tblStyle styleId="{8A107856-5554-42FB-B03E-39F5DBC370BA}" styleName="Medium Style 4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 styleId="{0660B408-B3CF-4A94-85FC-2B1E0A45F4A2}" styleName="Dark Style 2 - Accent 1/Accent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aximized">
    <p:restoredLeft sz="15620"/>
    <p:restoredTop sz="90548" autoAdjust="0"/>
  </p:normalViewPr>
  <p:slideViewPr>
    <p:cSldViewPr>
      <p:cViewPr varScale="1">
        <p:scale>
          <a:sx n="88" d="100"/>
          <a:sy n="88" d="100"/>
        </p:scale>
        <p:origin x="-864" y="-102"/>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0"/>
    </p:cViewPr>
  </p:sorterViewPr>
  <p:notesViewPr>
    <p:cSldViewPr>
      <p:cViewPr varScale="1">
        <p:scale>
          <a:sx n="67" d="100"/>
          <a:sy n="67" d="100"/>
        </p:scale>
        <p:origin x="-3216" y="-96"/>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theme" Target="theme/theme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1.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B543DB5-223F-4D61-B8A9-70F5B7F764B8}" type="datetimeFigureOut">
              <a:rPr lang="en-US" smtClean="0"/>
              <a:t>10/22/2013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AFB25E3-B818-4997-A6D1-ECAFD5B9F68D}" type="slidenum">
              <a:rPr lang="en-US" smtClean="0"/>
              <a:t>‹#›</a:t>
            </a:fld>
            <a:endParaRPr lang="en-US"/>
          </a:p>
        </p:txBody>
      </p:sp>
    </p:spTree>
    <p:extLst>
      <p:ext uri="{BB962C8B-B14F-4D97-AF65-F5344CB8AC3E}">
        <p14:creationId xmlns:p14="http://schemas.microsoft.com/office/powerpoint/2010/main" val="84572923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3" Type="http://schemas.openxmlformats.org/officeDocument/2006/relationships/hyperlink" Target="http://www.hhs.gov/" TargetMode="External"/><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427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smtClean="0">
                <a:latin typeface="Arial" pitchFamily="34" charset="0"/>
                <a:ea typeface="ＭＳ Ｐゴシック" pitchFamily="34" charset="-128"/>
                <a:cs typeface="Arial" pitchFamily="34" charset="0"/>
              </a:rPr>
              <a:t>Now that you know about the marketplaces and all of the advantages for American Indians and Alaska Natives, you might be asking “who is running these marketplaces” and “what kind of plans will be available?”.</a:t>
            </a:r>
          </a:p>
          <a:p>
            <a:endParaRPr lang="en-US" altLang="en-US" smtClean="0">
              <a:latin typeface="Arial" pitchFamily="34" charset="0"/>
              <a:ea typeface="ＭＳ Ｐゴシック" pitchFamily="34" charset="-128"/>
              <a:cs typeface="Arial" pitchFamily="34" charset="0"/>
            </a:endParaRPr>
          </a:p>
          <a:p>
            <a:r>
              <a:rPr lang="en-US" altLang="en-US" smtClean="0">
                <a:latin typeface="Arial" pitchFamily="34" charset="0"/>
                <a:ea typeface="ＭＳ Ｐゴシック" pitchFamily="34" charset="-128"/>
                <a:cs typeface="Arial" pitchFamily="34" charset="0"/>
              </a:rPr>
              <a:t>Just like Medicaid expansion, the answer is different for every state. States have the option of running their own Marketplace or partnering with the </a:t>
            </a:r>
            <a:r>
              <a:rPr lang="en-US" altLang="en-US" smtClean="0">
                <a:latin typeface="Arial" pitchFamily="34" charset="0"/>
                <a:ea typeface="ＭＳ Ｐゴシック" pitchFamily="34" charset="-128"/>
                <a:cs typeface="Arial" pitchFamily="34" charset="0"/>
                <a:hlinkClick r:id="rId3"/>
              </a:rPr>
              <a:t>U.S. Department of Health and Human Services (HHS)</a:t>
            </a:r>
            <a:r>
              <a:rPr lang="en-US" altLang="en-US" smtClean="0">
                <a:latin typeface="Arial" pitchFamily="34" charset="0"/>
                <a:ea typeface="ＭＳ Ｐゴシック" pitchFamily="34" charset="-128"/>
                <a:cs typeface="Arial" pitchFamily="34" charset="0"/>
              </a:rPr>
              <a:t> to partially run the Marketplace called a </a:t>
            </a:r>
            <a:r>
              <a:rPr lang="ja-JP" altLang="en-US" smtClean="0">
                <a:latin typeface="Arial" pitchFamily="34" charset="0"/>
                <a:ea typeface="ＭＳ Ｐゴシック" pitchFamily="34" charset="-128"/>
                <a:cs typeface="Arial" pitchFamily="34" charset="0"/>
              </a:rPr>
              <a:t>“</a:t>
            </a:r>
            <a:r>
              <a:rPr lang="en-US" altLang="ja-JP" smtClean="0">
                <a:latin typeface="Arial" pitchFamily="34" charset="0"/>
                <a:ea typeface="ＭＳ Ｐゴシック" pitchFamily="34" charset="-128"/>
                <a:cs typeface="Arial" pitchFamily="34" charset="0"/>
              </a:rPr>
              <a:t>Partnership</a:t>
            </a:r>
            <a:r>
              <a:rPr lang="ja-JP" altLang="en-US" smtClean="0">
                <a:latin typeface="Arial" pitchFamily="34" charset="0"/>
                <a:ea typeface="ＭＳ Ｐゴシック" pitchFamily="34" charset="-128"/>
                <a:cs typeface="Arial" pitchFamily="34" charset="0"/>
              </a:rPr>
              <a:t>”</a:t>
            </a:r>
            <a:r>
              <a:rPr lang="en-US" altLang="ja-JP" smtClean="0">
                <a:latin typeface="Arial" pitchFamily="34" charset="0"/>
                <a:ea typeface="ＭＳ Ｐゴシック" pitchFamily="34" charset="-128"/>
                <a:cs typeface="Arial" pitchFamily="34" charset="0"/>
              </a:rPr>
              <a:t>, or opting for a Marketplace run by HHS called a </a:t>
            </a:r>
            <a:r>
              <a:rPr lang="ja-JP" altLang="en-US" smtClean="0">
                <a:latin typeface="Arial" pitchFamily="34" charset="0"/>
                <a:ea typeface="ＭＳ Ｐゴシック" pitchFamily="34" charset="-128"/>
                <a:cs typeface="Arial" pitchFamily="34" charset="0"/>
              </a:rPr>
              <a:t>“</a:t>
            </a:r>
            <a:r>
              <a:rPr lang="en-US" altLang="ja-JP" smtClean="0">
                <a:latin typeface="Arial" pitchFamily="34" charset="0"/>
                <a:ea typeface="ＭＳ Ｐゴシック" pitchFamily="34" charset="-128"/>
                <a:cs typeface="Arial" pitchFamily="34" charset="0"/>
              </a:rPr>
              <a:t>Federally Facilitated Marketplace</a:t>
            </a:r>
            <a:r>
              <a:rPr lang="ja-JP" altLang="en-US" smtClean="0">
                <a:latin typeface="Arial" pitchFamily="34" charset="0"/>
                <a:ea typeface="ＭＳ Ｐゴシック" pitchFamily="34" charset="-128"/>
                <a:cs typeface="Arial" pitchFamily="34" charset="0"/>
              </a:rPr>
              <a:t>”</a:t>
            </a:r>
            <a:r>
              <a:rPr lang="en-US" altLang="ja-JP" smtClean="0">
                <a:latin typeface="Arial" pitchFamily="34" charset="0"/>
                <a:ea typeface="ＭＳ Ｐゴシック" pitchFamily="34" charset="-128"/>
                <a:cs typeface="Arial" pitchFamily="34" charset="0"/>
              </a:rPr>
              <a:t>.  </a:t>
            </a:r>
            <a:endParaRPr lang="en-US" altLang="en-US" smtClean="0">
              <a:latin typeface="Arial" pitchFamily="34" charset="0"/>
              <a:ea typeface="ＭＳ Ｐゴシック" pitchFamily="34" charset="-128"/>
              <a:cs typeface="Arial" pitchFamily="34" charset="0"/>
            </a:endParaRPr>
          </a:p>
          <a:p>
            <a:endParaRPr lang="en-US" altLang="en-US" smtClean="0">
              <a:latin typeface="Arial" pitchFamily="34" charset="0"/>
              <a:ea typeface="ＭＳ Ｐゴシック" pitchFamily="34" charset="-128"/>
              <a:cs typeface="Arial" pitchFamily="34" charset="0"/>
            </a:endParaRPr>
          </a:p>
          <a:p>
            <a:r>
              <a:rPr lang="en-US" altLang="en-US" smtClean="0">
                <a:latin typeface="Arial" pitchFamily="34" charset="0"/>
                <a:ea typeface="ＭＳ Ｐゴシック" pitchFamily="34" charset="-128"/>
                <a:cs typeface="Arial" pitchFamily="34" charset="0"/>
              </a:rPr>
              <a:t>One thing that is the same, is that every state will have an Insurance Marketplace to enroll in beginning in October 1, 2013.</a:t>
            </a:r>
          </a:p>
        </p:txBody>
      </p:sp>
      <p:sp>
        <p:nvSpPr>
          <p:cNvPr id="5427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02574" indent="-269502" eaLnBrk="0" hangingPunct="0">
              <a:spcBef>
                <a:spcPct val="30000"/>
              </a:spcBef>
              <a:defRPr sz="1200">
                <a:solidFill>
                  <a:schemeClr val="tx1"/>
                </a:solidFill>
                <a:latin typeface="Calibri" pitchFamily="34" charset="0"/>
                <a:ea typeface="ＭＳ Ｐゴシック" pitchFamily="34" charset="-128"/>
              </a:defRPr>
            </a:lvl2pPr>
            <a:lvl3pPr marL="1081123" indent="-214978" eaLnBrk="0" hangingPunct="0">
              <a:spcBef>
                <a:spcPct val="30000"/>
              </a:spcBef>
              <a:defRPr sz="1200">
                <a:solidFill>
                  <a:schemeClr val="tx1"/>
                </a:solidFill>
                <a:latin typeface="Calibri" pitchFamily="34" charset="0"/>
                <a:ea typeface="ＭＳ Ｐゴシック" pitchFamily="34" charset="-128"/>
              </a:defRPr>
            </a:lvl3pPr>
            <a:lvl4pPr marL="1512638" indent="-214978" eaLnBrk="0" hangingPunct="0">
              <a:spcBef>
                <a:spcPct val="30000"/>
              </a:spcBef>
              <a:defRPr sz="1200">
                <a:solidFill>
                  <a:schemeClr val="tx1"/>
                </a:solidFill>
                <a:latin typeface="Calibri" pitchFamily="34" charset="0"/>
                <a:ea typeface="ＭＳ Ｐゴシック" pitchFamily="34" charset="-128"/>
              </a:defRPr>
            </a:lvl4pPr>
            <a:lvl5pPr marL="1945710" indent="-214978" eaLnBrk="0" hangingPunct="0">
              <a:spcBef>
                <a:spcPct val="30000"/>
              </a:spcBef>
              <a:defRPr sz="1200">
                <a:solidFill>
                  <a:schemeClr val="tx1"/>
                </a:solidFill>
                <a:latin typeface="Calibri" pitchFamily="34" charset="0"/>
                <a:ea typeface="ＭＳ Ｐゴシック" pitchFamily="34" charset="-128"/>
              </a:defRPr>
            </a:lvl5pPr>
            <a:lvl6pPr marL="2394360" indent="-214978" defTabSz="44865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843011" indent="-214978" defTabSz="44865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291661" indent="-214978" defTabSz="44865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740311" indent="-214978" defTabSz="44865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6E44DC3F-30A5-4282-96B9-94ADC48EBF7C}" type="slidenum">
              <a:rPr lang="en-US" altLang="en-US" sz="1300">
                <a:latin typeface="Arial" pitchFamily="34" charset="0"/>
              </a:rPr>
              <a:pPr eaLnBrk="1" hangingPunct="1">
                <a:spcBef>
                  <a:spcPct val="0"/>
                </a:spcBef>
              </a:pPr>
              <a:t>23</a:t>
            </a:fld>
            <a:endParaRPr lang="en-US" altLang="en-US" sz="1300">
              <a:latin typeface="Arial" pitchFamily="34"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710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smtClean="0">
                <a:ea typeface="ＭＳ Ｐゴシック" pitchFamily="34" charset="-128"/>
              </a:rPr>
              <a:t>How many here live in a state that has chosen to expand Medicaid?</a:t>
            </a:r>
          </a:p>
          <a:p>
            <a:endParaRPr lang="en-US" altLang="en-US" smtClean="0">
              <a:ea typeface="ＭＳ Ｐゴシック" pitchFamily="34" charset="-128"/>
            </a:endParaRPr>
          </a:p>
          <a:p>
            <a:r>
              <a:rPr lang="en-US" altLang="en-US" smtClean="0">
                <a:ea typeface="ＭＳ Ｐゴシック" pitchFamily="34" charset="-128"/>
              </a:rPr>
              <a:t>How many aren’t sure?</a:t>
            </a:r>
          </a:p>
          <a:p>
            <a:endParaRPr lang="en-US" altLang="en-US" smtClean="0">
              <a:ea typeface="ＭＳ Ｐゴシック" pitchFamily="34" charset="-128"/>
            </a:endParaRPr>
          </a:p>
          <a:p>
            <a:r>
              <a:rPr lang="en-US" altLang="en-US" smtClean="0">
                <a:ea typeface="ＭＳ Ｐゴシック" pitchFamily="34" charset="-128"/>
              </a:rPr>
              <a:t>Many states have made their decisions to expand Medicaid or not.  In fact, almost half will be expanding Medicaid to more people.  </a:t>
            </a:r>
          </a:p>
          <a:p>
            <a:endParaRPr lang="en-US" altLang="en-US" smtClean="0">
              <a:ea typeface="ＭＳ Ｐゴシック" pitchFamily="34" charset="-128"/>
            </a:endParaRPr>
          </a:p>
          <a:p>
            <a:r>
              <a:rPr lang="en-US" altLang="en-US" smtClean="0">
                <a:ea typeface="ＭＳ Ｐゴシック" pitchFamily="34" charset="-128"/>
              </a:rPr>
              <a:t>SPEAKER NOTE: Highlight an audience member’s state.</a:t>
            </a:r>
          </a:p>
          <a:p>
            <a:endParaRPr lang="en-US" altLang="en-US" smtClean="0">
              <a:ea typeface="ＭＳ Ｐゴシック" pitchFamily="34" charset="-128"/>
            </a:endParaRPr>
          </a:p>
          <a:p>
            <a:endParaRPr lang="en-US" altLang="en-US" smtClean="0">
              <a:ea typeface="ＭＳ Ｐゴシック" pitchFamily="34" charset="-128"/>
            </a:endParaRPr>
          </a:p>
        </p:txBody>
      </p:sp>
      <p:sp>
        <p:nvSpPr>
          <p:cNvPr id="4710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02574" indent="-269502" eaLnBrk="0" hangingPunct="0">
              <a:spcBef>
                <a:spcPct val="30000"/>
              </a:spcBef>
              <a:defRPr sz="1200">
                <a:solidFill>
                  <a:schemeClr val="tx1"/>
                </a:solidFill>
                <a:latin typeface="Calibri" pitchFamily="34" charset="0"/>
                <a:ea typeface="ＭＳ Ｐゴシック" pitchFamily="34" charset="-128"/>
              </a:defRPr>
            </a:lvl2pPr>
            <a:lvl3pPr marL="1081123" indent="-214978" eaLnBrk="0" hangingPunct="0">
              <a:spcBef>
                <a:spcPct val="30000"/>
              </a:spcBef>
              <a:defRPr sz="1200">
                <a:solidFill>
                  <a:schemeClr val="tx1"/>
                </a:solidFill>
                <a:latin typeface="Calibri" pitchFamily="34" charset="0"/>
                <a:ea typeface="ＭＳ Ｐゴシック" pitchFamily="34" charset="-128"/>
              </a:defRPr>
            </a:lvl3pPr>
            <a:lvl4pPr marL="1512638" indent="-214978" eaLnBrk="0" hangingPunct="0">
              <a:spcBef>
                <a:spcPct val="30000"/>
              </a:spcBef>
              <a:defRPr sz="1200">
                <a:solidFill>
                  <a:schemeClr val="tx1"/>
                </a:solidFill>
                <a:latin typeface="Calibri" pitchFamily="34" charset="0"/>
                <a:ea typeface="ＭＳ Ｐゴシック" pitchFamily="34" charset="-128"/>
              </a:defRPr>
            </a:lvl4pPr>
            <a:lvl5pPr marL="1945710" indent="-214978" eaLnBrk="0" hangingPunct="0">
              <a:spcBef>
                <a:spcPct val="30000"/>
              </a:spcBef>
              <a:defRPr sz="1200">
                <a:solidFill>
                  <a:schemeClr val="tx1"/>
                </a:solidFill>
                <a:latin typeface="Calibri" pitchFamily="34" charset="0"/>
                <a:ea typeface="ＭＳ Ｐゴシック" pitchFamily="34" charset="-128"/>
              </a:defRPr>
            </a:lvl5pPr>
            <a:lvl6pPr marL="2394360" indent="-214978" defTabSz="44865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843011" indent="-214978" defTabSz="44865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291661" indent="-214978" defTabSz="44865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740311" indent="-214978" defTabSz="44865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7578C013-5F07-491F-B693-592CCE7998CF}" type="slidenum">
              <a:rPr lang="en-US" altLang="en-US" sz="1300">
                <a:latin typeface="Arial" pitchFamily="34" charset="0"/>
              </a:rPr>
              <a:pPr eaLnBrk="1" hangingPunct="1">
                <a:spcBef>
                  <a:spcPct val="0"/>
                </a:spcBef>
              </a:pPr>
              <a:t>24</a:t>
            </a:fld>
            <a:endParaRPr lang="en-US" altLang="en-US" sz="1300">
              <a:latin typeface="Arial" pitchFamily="34"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02D96BFF-CE54-4240-ACF1-69C7596A2AD1}" type="datetimeFigureOut">
              <a:rPr lang="en-US" smtClean="0"/>
              <a:pPr/>
              <a:t>10/22/2013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F7FB202-8B32-4DDE-9D5A-3996BF0DCB9D}" type="slidenum">
              <a:rPr lang="en-US" smtClean="0"/>
              <a:pPr/>
              <a:t>‹#›</a:t>
            </a:fld>
            <a:endParaRPr lang="en-US"/>
          </a:p>
        </p:txBody>
      </p:sp>
      <p:pic>
        <p:nvPicPr>
          <p:cNvPr id="1026" name="Picture 2"/>
          <p:cNvPicPr>
            <a:picLocks noChangeAspect="1" noChangeArrowheads="1"/>
          </p:cNvPicPr>
          <p:nvPr userDrawn="1"/>
        </p:nvPicPr>
        <p:blipFill>
          <a:blip r:embed="rId2" cstate="print"/>
          <a:srcRect/>
          <a:stretch>
            <a:fillRect/>
          </a:stretch>
        </p:blipFill>
        <p:spPr bwMode="auto">
          <a:xfrm>
            <a:off x="1" y="0"/>
            <a:ext cx="990600" cy="6858000"/>
          </a:xfrm>
          <a:prstGeom prst="rect">
            <a:avLst/>
          </a:prstGeom>
          <a:noFill/>
          <a:ln w="9525">
            <a:noFill/>
            <a:miter lim="800000"/>
            <a:headEnd/>
            <a:tailEnd/>
          </a:ln>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2D96BFF-CE54-4240-ACF1-69C7596A2AD1}" type="datetimeFigureOut">
              <a:rPr lang="en-US" smtClean="0"/>
              <a:pPr/>
              <a:t>10/22/2013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F7FB202-8B32-4DDE-9D5A-3996BF0DCB9D}"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2D96BFF-CE54-4240-ACF1-69C7596A2AD1}" type="datetimeFigureOut">
              <a:rPr lang="en-US" smtClean="0"/>
              <a:pPr/>
              <a:t>10/22/2013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F7FB202-8B32-4DDE-9D5A-3996BF0DCB9D}"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447800" y="274638"/>
            <a:ext cx="7239000" cy="1143000"/>
          </a:xfrm>
        </p:spPr>
        <p:txBody>
          <a:bodyPr/>
          <a:lstStyle/>
          <a:p>
            <a:r>
              <a:rPr lang="en-US" smtClean="0"/>
              <a:t>Click to edit Master title style</a:t>
            </a:r>
            <a:endParaRPr lang="en-US"/>
          </a:p>
        </p:txBody>
      </p:sp>
      <p:sp>
        <p:nvSpPr>
          <p:cNvPr id="3" name="Content Placeholder 2"/>
          <p:cNvSpPr>
            <a:spLocks noGrp="1"/>
          </p:cNvSpPr>
          <p:nvPr>
            <p:ph idx="1"/>
          </p:nvPr>
        </p:nvSpPr>
        <p:spPr>
          <a:xfrm>
            <a:off x="1524000" y="1600200"/>
            <a:ext cx="71628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02D96BFF-CE54-4240-ACF1-69C7596A2AD1}" type="datetimeFigureOut">
              <a:rPr lang="en-US" smtClean="0"/>
              <a:pPr/>
              <a:t>10/22/2013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F7FB202-8B32-4DDE-9D5A-3996BF0DCB9D}" type="slidenum">
              <a:rPr lang="en-US" smtClean="0"/>
              <a:pPr/>
              <a:t>‹#›</a:t>
            </a:fld>
            <a:endParaRPr lang="en-US"/>
          </a:p>
        </p:txBody>
      </p:sp>
      <p:pic>
        <p:nvPicPr>
          <p:cNvPr id="2050" name="Picture 2"/>
          <p:cNvPicPr>
            <a:picLocks noChangeAspect="1" noChangeArrowheads="1"/>
          </p:cNvPicPr>
          <p:nvPr userDrawn="1"/>
        </p:nvPicPr>
        <p:blipFill>
          <a:blip r:embed="rId2" cstate="print"/>
          <a:srcRect/>
          <a:stretch>
            <a:fillRect/>
          </a:stretch>
        </p:blipFill>
        <p:spPr bwMode="auto">
          <a:xfrm>
            <a:off x="0" y="0"/>
            <a:ext cx="1228725" cy="6858000"/>
          </a:xfrm>
          <a:prstGeom prst="rect">
            <a:avLst/>
          </a:prstGeom>
          <a:noFill/>
          <a:ln w="9525">
            <a:noFill/>
            <a:miter lim="800000"/>
            <a:headEnd/>
            <a:tailEnd/>
          </a:ln>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2D96BFF-CE54-4240-ACF1-69C7596A2AD1}" type="datetimeFigureOut">
              <a:rPr lang="en-US" smtClean="0"/>
              <a:pPr/>
              <a:t>10/22/2013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F7FB202-8B32-4DDE-9D5A-3996BF0DCB9D}"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02D96BFF-CE54-4240-ACF1-69C7596A2AD1}" type="datetimeFigureOut">
              <a:rPr lang="en-US" smtClean="0"/>
              <a:pPr/>
              <a:t>10/22/2013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F7FB202-8B32-4DDE-9D5A-3996BF0DCB9D}"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02D96BFF-CE54-4240-ACF1-69C7596A2AD1}" type="datetimeFigureOut">
              <a:rPr lang="en-US" smtClean="0"/>
              <a:pPr/>
              <a:t>10/22/2013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F7FB202-8B32-4DDE-9D5A-3996BF0DCB9D}"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02D96BFF-CE54-4240-ACF1-69C7596A2AD1}" type="datetimeFigureOut">
              <a:rPr lang="en-US" smtClean="0"/>
              <a:pPr/>
              <a:t>10/22/2013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F7FB202-8B32-4DDE-9D5A-3996BF0DCB9D}"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2D96BFF-CE54-4240-ACF1-69C7596A2AD1}" type="datetimeFigureOut">
              <a:rPr lang="en-US" smtClean="0"/>
              <a:pPr/>
              <a:t>10/22/2013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F7FB202-8B32-4DDE-9D5A-3996BF0DCB9D}"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2D96BFF-CE54-4240-ACF1-69C7596A2AD1}" type="datetimeFigureOut">
              <a:rPr lang="en-US" smtClean="0"/>
              <a:pPr/>
              <a:t>10/22/2013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F7FB202-8B32-4DDE-9D5A-3996BF0DCB9D}"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2D96BFF-CE54-4240-ACF1-69C7596A2AD1}" type="datetimeFigureOut">
              <a:rPr lang="en-US" smtClean="0"/>
              <a:pPr/>
              <a:t>10/22/2013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F7FB202-8B32-4DDE-9D5A-3996BF0DCB9D}"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lumMod val="75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2D96BFF-CE54-4240-ACF1-69C7596A2AD1}" type="datetimeFigureOut">
              <a:rPr lang="en-US" smtClean="0"/>
              <a:pPr/>
              <a:t>10/22/2013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F7FB202-8B32-4DDE-9D5A-3996BF0DCB9D}"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package" Target="../embeddings/Microsoft_Word_Document1.docx"/><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image" Target="../media/image11.emf"/></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hyperlink" Target="https://www.dropbox.com/home/Delegates/Temp%20Folder%20created%20by%20Jim" TargetMode="Externa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xml"/><Relationship Id="rId1" Type="http://schemas.openxmlformats.org/officeDocument/2006/relationships/slideLayout" Target="../slideLayouts/slideLayout6.xml"/><Relationship Id="rId4" Type="http://schemas.openxmlformats.org/officeDocument/2006/relationships/image" Target="../media/image13.jpeg"/></Relationships>
</file>

<file path=ppt/slides/_rels/slide2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hyperlink" Target="http://thomas.loc.gov/cgi-bin/bdquery/z?d113:HR02775:@@@D&amp;summ2=m&amp;"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hyperlink" Target="http://r20.rs6.net/tn.jsp?e=001QISosEd8cpsZk6z3LtJadwZyy3tBk_cRDxfvFMEUDiAfMeCdtP7KOpGdsc_9pT5xcygB4wWLsYOBArGKKA4lfc2EgX9wayE9IHh2C1GCDBtKK4Wlzs4p4q-5k91awZ7_H92JMWagJwltBlpsmxjC2VOGlIpZN6Cc-REREr986A35OY_9oF65Tg=="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Slide Number Placeholder 5"/>
          <p:cNvSpPr>
            <a:spLocks noGrp="1"/>
          </p:cNvSpPr>
          <p:nvPr>
            <p:ph type="sldNum" sz="quarter" idx="12"/>
          </p:nvPr>
        </p:nvSpPr>
        <p:spPr>
          <a:noFill/>
        </p:spPr>
        <p:txBody>
          <a:bodyPr/>
          <a:lstStyle/>
          <a:p>
            <a:fld id="{89C42150-723B-4C2A-B8AA-C6F96496E035}" type="slidenum">
              <a:rPr lang="en-US" altLang="en-US" smtClean="0">
                <a:latin typeface="Tahoma" pitchFamily="34" charset="0"/>
              </a:rPr>
              <a:pPr/>
              <a:t>1</a:t>
            </a:fld>
            <a:endParaRPr lang="en-US" altLang="en-US" smtClean="0">
              <a:latin typeface="Tahoma" pitchFamily="34" charset="0"/>
            </a:endParaRPr>
          </a:p>
        </p:txBody>
      </p:sp>
      <p:sp>
        <p:nvSpPr>
          <p:cNvPr id="14338" name="Rectangle 2"/>
          <p:cNvSpPr>
            <a:spLocks noGrp="1" noChangeArrowheads="1"/>
          </p:cNvSpPr>
          <p:nvPr>
            <p:ph type="title"/>
          </p:nvPr>
        </p:nvSpPr>
        <p:spPr>
          <a:xfrm>
            <a:off x="1752600" y="914400"/>
            <a:ext cx="6477000" cy="1219200"/>
          </a:xfrm>
        </p:spPr>
        <p:txBody>
          <a:bodyPr>
            <a:noAutofit/>
          </a:bodyPr>
          <a:lstStyle/>
          <a:p>
            <a:r>
              <a:rPr lang="en-US" sz="4000" b="1" i="1" dirty="0" smtClean="0">
                <a:latin typeface="Arial" charset="0"/>
                <a:cs typeface="Arial" charset="0"/>
              </a:rPr>
              <a:t>Legislative &amp; Policy Update</a:t>
            </a:r>
            <a:br>
              <a:rPr lang="en-US" sz="4000" b="1" i="1" dirty="0" smtClean="0">
                <a:latin typeface="Arial" charset="0"/>
                <a:cs typeface="Arial" charset="0"/>
              </a:rPr>
            </a:br>
            <a:endParaRPr lang="en-US" altLang="en-US" sz="3600" b="1" dirty="0" smtClean="0"/>
          </a:p>
        </p:txBody>
      </p:sp>
      <p:sp>
        <p:nvSpPr>
          <p:cNvPr id="14339" name="Rectangle 3"/>
          <p:cNvSpPr>
            <a:spLocks noGrp="1" noChangeArrowheads="1"/>
          </p:cNvSpPr>
          <p:nvPr>
            <p:ph type="body" idx="1"/>
          </p:nvPr>
        </p:nvSpPr>
        <p:spPr>
          <a:xfrm>
            <a:off x="1752600" y="4018560"/>
            <a:ext cx="6705600" cy="1600200"/>
          </a:xfrm>
        </p:spPr>
        <p:txBody>
          <a:bodyPr>
            <a:noAutofit/>
          </a:bodyPr>
          <a:lstStyle/>
          <a:p>
            <a:pPr algn="ctr" eaLnBrk="1" hangingPunct="1">
              <a:buFont typeface="Wingdings" pitchFamily="2" charset="2"/>
              <a:buNone/>
            </a:pPr>
            <a:r>
              <a:rPr lang="en-US" altLang="en-US" sz="2400" dirty="0" smtClean="0"/>
              <a:t>NW Portland Area Indian Health Board</a:t>
            </a:r>
          </a:p>
          <a:p>
            <a:pPr algn="ctr" eaLnBrk="1" hangingPunct="1">
              <a:buFont typeface="Wingdings" pitchFamily="2" charset="2"/>
              <a:buNone/>
            </a:pPr>
            <a:r>
              <a:rPr lang="en-US" altLang="en-US" sz="2400" dirty="0" smtClean="0"/>
              <a:t>Quarterly Board Meeting</a:t>
            </a:r>
          </a:p>
          <a:p>
            <a:pPr algn="ctr" eaLnBrk="1" hangingPunct="1">
              <a:buFont typeface="Wingdings" pitchFamily="2" charset="2"/>
              <a:buNone/>
            </a:pPr>
            <a:endParaRPr lang="en-US" sz="2000" i="1" dirty="0" smtClean="0">
              <a:latin typeface="Arial" charset="0"/>
              <a:cs typeface="Arial" charset="0"/>
            </a:endParaRPr>
          </a:p>
          <a:p>
            <a:pPr algn="ctr" eaLnBrk="1" hangingPunct="1">
              <a:buFont typeface="Wingdings" pitchFamily="2" charset="2"/>
              <a:buNone/>
            </a:pPr>
            <a:r>
              <a:rPr lang="en-US" sz="1800" dirty="0" smtClean="0">
                <a:latin typeface="Arial" charset="0"/>
                <a:cs typeface="Arial" charset="0"/>
              </a:rPr>
              <a:t>October 21, 2013</a:t>
            </a:r>
          </a:p>
          <a:p>
            <a:pPr algn="ctr" eaLnBrk="1" hangingPunct="1">
              <a:buFont typeface="Wingdings" pitchFamily="2" charset="2"/>
              <a:buNone/>
            </a:pPr>
            <a:endParaRPr lang="en-US" sz="1800" dirty="0" smtClean="0">
              <a:latin typeface="Arial" charset="0"/>
              <a:cs typeface="Arial" charset="0"/>
            </a:endParaRPr>
          </a:p>
          <a:p>
            <a:pPr algn="ctr" eaLnBrk="1" hangingPunct="1">
              <a:buFont typeface="Wingdings" pitchFamily="2" charset="2"/>
              <a:buNone/>
            </a:pPr>
            <a:r>
              <a:rPr lang="en-US" sz="1800" dirty="0" smtClean="0">
                <a:latin typeface="Arial" charset="0"/>
                <a:cs typeface="Arial" charset="0"/>
              </a:rPr>
              <a:t/>
            </a:r>
            <a:br>
              <a:rPr lang="en-US" sz="1800" dirty="0" smtClean="0">
                <a:latin typeface="Arial" charset="0"/>
                <a:cs typeface="Arial" charset="0"/>
              </a:rPr>
            </a:br>
            <a:endParaRPr lang="en-US" sz="1800" dirty="0" smtClean="0">
              <a:latin typeface="Arial" charset="0"/>
              <a:cs typeface="Arial"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Sp="0">
  <p:cSld>
    <p:bg>
      <p:bgPr>
        <a:solidFill>
          <a:schemeClr val="bg2">
            <a:lumMod val="75000"/>
            <a:alpha val="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Other Services Accounts</a:t>
            </a:r>
            <a:endParaRPr lang="en-US" dirty="0"/>
          </a:p>
        </p:txBody>
      </p:sp>
      <p:pic>
        <p:nvPicPr>
          <p:cNvPr id="4099"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5944" y="1828800"/>
            <a:ext cx="8670652" cy="3352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49415429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showMasterSp="0">
  <p:cSld>
    <p:bg>
      <p:bgPr>
        <a:solidFill>
          <a:schemeClr val="bg2">
            <a:lumMod val="75000"/>
            <a:alpha val="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219200" y="304800"/>
            <a:ext cx="7239000" cy="1143000"/>
          </a:xfrm>
        </p:spPr>
        <p:txBody>
          <a:bodyPr/>
          <a:lstStyle/>
          <a:p>
            <a:r>
              <a:rPr lang="en-US" dirty="0" smtClean="0"/>
              <a:t>Facilities Accounts </a:t>
            </a:r>
            <a:endParaRPr lang="en-US" dirty="0"/>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0627" y="1962150"/>
            <a:ext cx="8936491" cy="3524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96891353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showMasterSp="0">
  <p:cSld>
    <p:bg>
      <p:bgPr>
        <a:solidFill>
          <a:schemeClr val="bg2">
            <a:lumMod val="75000"/>
            <a:alpha val="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dirty="0"/>
          </a:p>
        </p:txBody>
      </p:sp>
      <p:pic>
        <p:nvPicPr>
          <p:cNvPr id="819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8601" y="32656"/>
            <a:ext cx="8571627" cy="682534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67729145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showMasterSp="0">
  <p:cSld>
    <p:bg>
      <p:bgPr>
        <a:solidFill>
          <a:schemeClr val="bg2">
            <a:lumMod val="75000"/>
            <a:alpha val="0"/>
          </a:schemeClr>
        </a:solidFill>
        <a:effectLst/>
      </p:bgPr>
    </p:bg>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endParaRPr lang="en-US"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1269532709"/>
              </p:ext>
            </p:extLst>
          </p:nvPr>
        </p:nvGraphicFramePr>
        <p:xfrm>
          <a:off x="533400" y="4038600"/>
          <a:ext cx="8229600" cy="2286000"/>
        </p:xfrm>
        <a:graphic>
          <a:graphicData uri="http://schemas.openxmlformats.org/drawingml/2006/table">
            <a:tbl>
              <a:tblPr firstRow="1" bandRow="1">
                <a:tableStyleId>{69CF1AB2-1976-4502-BF36-3FF5EA218861}</a:tableStyleId>
              </a:tblPr>
              <a:tblGrid>
                <a:gridCol w="4114800"/>
                <a:gridCol w="4114800"/>
              </a:tblGrid>
              <a:tr h="457200">
                <a:tc>
                  <a:txBody>
                    <a:bodyPr/>
                    <a:lstStyle/>
                    <a:p>
                      <a:pPr algn="ctr"/>
                      <a:r>
                        <a:rPr lang="en-US" b="0" dirty="0" smtClean="0"/>
                        <a:t>Ardmore</a:t>
                      </a:r>
                      <a:r>
                        <a:rPr lang="en-US" b="0" baseline="0" dirty="0" smtClean="0"/>
                        <a:t> OK - $8.9 million</a:t>
                      </a:r>
                      <a:endParaRPr lang="en-US" b="0" dirty="0"/>
                    </a:p>
                  </a:txBody>
                  <a:tcPr/>
                </a:tc>
                <a:tc>
                  <a:txBody>
                    <a:bodyPr/>
                    <a:lstStyle/>
                    <a:p>
                      <a:pPr algn="ctr"/>
                      <a:r>
                        <a:rPr lang="en-US" b="0" dirty="0" smtClean="0"/>
                        <a:t>Tishomingo</a:t>
                      </a:r>
                      <a:r>
                        <a:rPr lang="en-US" b="0" baseline="0" dirty="0" smtClean="0"/>
                        <a:t> OK - $5.3 million</a:t>
                      </a:r>
                      <a:endParaRPr lang="en-US" b="0" dirty="0"/>
                    </a:p>
                  </a:txBody>
                  <a:tcPr/>
                </a:tc>
              </a:tr>
              <a:tr h="457200">
                <a:tc>
                  <a:txBody>
                    <a:bodyPr/>
                    <a:lstStyle/>
                    <a:p>
                      <a:pPr algn="ctr"/>
                      <a:r>
                        <a:rPr lang="en-US" b="0" dirty="0" smtClean="0"/>
                        <a:t>Vinita OK - $1.8 million</a:t>
                      </a:r>
                      <a:endParaRPr lang="en-US" b="0" dirty="0"/>
                    </a:p>
                  </a:txBody>
                  <a:tcPr/>
                </a:tc>
                <a:tc>
                  <a:txBody>
                    <a:bodyPr/>
                    <a:lstStyle/>
                    <a:p>
                      <a:pPr algn="ctr"/>
                      <a:r>
                        <a:rPr lang="en-US" b="0" dirty="0" err="1" smtClean="0"/>
                        <a:t>Tazlina</a:t>
                      </a:r>
                      <a:r>
                        <a:rPr lang="en-US" b="0" baseline="0" dirty="0" smtClean="0"/>
                        <a:t> AK - $500K</a:t>
                      </a:r>
                      <a:endParaRPr lang="en-US" b="0" dirty="0"/>
                    </a:p>
                  </a:txBody>
                  <a:tcPr/>
                </a:tc>
              </a:tr>
              <a:tr h="457200">
                <a:tc>
                  <a:txBody>
                    <a:bodyPr/>
                    <a:lstStyle/>
                    <a:p>
                      <a:pPr algn="ctr"/>
                      <a:r>
                        <a:rPr lang="en-US" b="0" dirty="0" smtClean="0"/>
                        <a:t>Wasilla</a:t>
                      </a:r>
                      <a:r>
                        <a:rPr lang="en-US" b="0" baseline="0" dirty="0" smtClean="0"/>
                        <a:t> AK - $17.7 million</a:t>
                      </a:r>
                      <a:endParaRPr lang="en-US" b="0" dirty="0"/>
                    </a:p>
                  </a:txBody>
                  <a:tcPr/>
                </a:tc>
                <a:tc>
                  <a:txBody>
                    <a:bodyPr/>
                    <a:lstStyle/>
                    <a:p>
                      <a:pPr algn="ctr"/>
                      <a:r>
                        <a:rPr lang="en-US" b="0" dirty="0" smtClean="0"/>
                        <a:t>Kenai AK – $</a:t>
                      </a:r>
                      <a:r>
                        <a:rPr lang="en-US" b="0" baseline="0" dirty="0" smtClean="0"/>
                        <a:t>1 million</a:t>
                      </a:r>
                      <a:endParaRPr lang="en-US" b="0" dirty="0"/>
                    </a:p>
                  </a:txBody>
                  <a:tcPr/>
                </a:tc>
              </a:tr>
              <a:tr h="457200">
                <a:tc>
                  <a:txBody>
                    <a:bodyPr/>
                    <a:lstStyle/>
                    <a:p>
                      <a:pPr algn="ctr"/>
                      <a:r>
                        <a:rPr lang="en-US" b="0" dirty="0" smtClean="0"/>
                        <a:t>Fairbanks</a:t>
                      </a:r>
                      <a:r>
                        <a:rPr lang="en-US" b="0" baseline="0" dirty="0" smtClean="0"/>
                        <a:t> AK - $20 million</a:t>
                      </a:r>
                    </a:p>
                  </a:txBody>
                  <a:tcPr/>
                </a:tc>
                <a:tc>
                  <a:txBody>
                    <a:bodyPr/>
                    <a:lstStyle/>
                    <a:p>
                      <a:pPr algn="ctr"/>
                      <a:r>
                        <a:rPr lang="en-US" b="0" dirty="0" smtClean="0"/>
                        <a:t>Barrow AK - $6.8 million</a:t>
                      </a:r>
                      <a:endParaRPr lang="en-US" b="0" dirty="0"/>
                    </a:p>
                  </a:txBody>
                  <a:tcPr/>
                </a:tc>
              </a:tr>
              <a:tr h="457200">
                <a:tc>
                  <a:txBody>
                    <a:bodyPr/>
                    <a:lstStyle/>
                    <a:p>
                      <a:pPr algn="ctr"/>
                      <a:r>
                        <a:rPr lang="en-US" b="0" dirty="0" smtClean="0"/>
                        <a:t>Nome AK - $13.6 million</a:t>
                      </a:r>
                      <a:endParaRPr lang="en-US" b="0" dirty="0"/>
                    </a:p>
                  </a:txBody>
                  <a:tcPr/>
                </a:tc>
                <a:tc>
                  <a:txBody>
                    <a:bodyPr/>
                    <a:lstStyle/>
                    <a:p>
                      <a:pPr algn="ctr"/>
                      <a:r>
                        <a:rPr lang="en-US" b="0" dirty="0" smtClean="0"/>
                        <a:t>San Carlos AZ - $1.3 million </a:t>
                      </a:r>
                      <a:endParaRPr lang="en-US" b="0" dirty="0"/>
                    </a:p>
                  </a:txBody>
                  <a:tcPr/>
                </a:tc>
              </a:tr>
            </a:tbl>
          </a:graphicData>
        </a:graphic>
      </p:graphicFrame>
      <p:pic>
        <p:nvPicPr>
          <p:cNvPr id="921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658" y="43522"/>
            <a:ext cx="9226062" cy="381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8477836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Indian Health Legislation</a:t>
            </a:r>
            <a:endParaRPr lang="en-US" b="1" dirty="0"/>
          </a:p>
        </p:txBody>
      </p:sp>
      <p:sp>
        <p:nvSpPr>
          <p:cNvPr id="3" name="Content Placeholder 2"/>
          <p:cNvSpPr>
            <a:spLocks noGrp="1"/>
          </p:cNvSpPr>
          <p:nvPr>
            <p:ph idx="1"/>
          </p:nvPr>
        </p:nvSpPr>
        <p:spPr>
          <a:xfrm>
            <a:off x="1828800" y="1600200"/>
            <a:ext cx="7010400" cy="4525963"/>
          </a:xfrm>
        </p:spPr>
        <p:txBody>
          <a:bodyPr>
            <a:noAutofit/>
          </a:bodyPr>
          <a:lstStyle/>
          <a:p>
            <a:r>
              <a:rPr lang="en-US" sz="2400" dirty="0" smtClean="0"/>
              <a:t>Advance Appropriations Bills </a:t>
            </a:r>
          </a:p>
          <a:p>
            <a:pPr lvl="1"/>
            <a:r>
              <a:rPr lang="en-US" sz="2000" dirty="0" smtClean="0"/>
              <a:t>H.R. 3229: Don Young &amp; Ray Lujan</a:t>
            </a:r>
          </a:p>
          <a:p>
            <a:pPr lvl="1">
              <a:spcAft>
                <a:spcPts val="1200"/>
              </a:spcAft>
            </a:pPr>
            <a:r>
              <a:rPr lang="en-US" sz="2000" dirty="0" smtClean="0"/>
              <a:t>S. 1570: </a:t>
            </a:r>
            <a:r>
              <a:rPr lang="en-US" sz="2000" dirty="0" err="1" smtClean="0"/>
              <a:t>Begich</a:t>
            </a:r>
            <a:r>
              <a:rPr lang="en-US" sz="2000" dirty="0" smtClean="0"/>
              <a:t>, Udall, Murkowski </a:t>
            </a:r>
          </a:p>
          <a:p>
            <a:r>
              <a:rPr lang="en-US" sz="2400" dirty="0" smtClean="0"/>
              <a:t>Special Diabetes Program for Indians </a:t>
            </a:r>
          </a:p>
          <a:p>
            <a:pPr lvl="1">
              <a:spcAft>
                <a:spcPts val="1200"/>
              </a:spcAft>
            </a:pPr>
            <a:r>
              <a:rPr lang="en-US" sz="2000" dirty="0" smtClean="0"/>
              <a:t>House and Senate Sign-on letters </a:t>
            </a:r>
            <a:endParaRPr lang="en-US" sz="2400" dirty="0" smtClean="0"/>
          </a:p>
          <a:p>
            <a:r>
              <a:rPr lang="en-US" sz="2400" dirty="0" smtClean="0"/>
              <a:t>Indian Definition Fix </a:t>
            </a:r>
          </a:p>
          <a:p>
            <a:pPr lvl="1">
              <a:spcAft>
                <a:spcPts val="1200"/>
              </a:spcAft>
            </a:pPr>
            <a:r>
              <a:rPr lang="en-US" sz="2000" dirty="0" smtClean="0"/>
              <a:t>S. 1575:  Senators:  Mark </a:t>
            </a:r>
            <a:r>
              <a:rPr lang="en-US" sz="2000" dirty="0" err="1"/>
              <a:t>Begich</a:t>
            </a:r>
            <a:r>
              <a:rPr lang="en-US" sz="2000" dirty="0"/>
              <a:t> (D-AK), Max Baucus (D-MT), Tom Udall (D-NM), Brian Schatz (D-HI), Al Franken (D-MN) </a:t>
            </a:r>
            <a:endParaRPr lang="en-US" sz="2400" dirty="0" smtClean="0"/>
          </a:p>
          <a:p>
            <a:r>
              <a:rPr lang="en-US" sz="2400" dirty="0" err="1" smtClean="0"/>
              <a:t>IHCIA</a:t>
            </a:r>
            <a:r>
              <a:rPr lang="en-US" sz="2400" dirty="0" smtClean="0"/>
              <a:t> Technical Amendments </a:t>
            </a:r>
            <a:endParaRPr lang="en-US" sz="2400" dirty="0"/>
          </a:p>
        </p:txBody>
      </p:sp>
    </p:spTree>
    <p:extLst>
      <p:ext uri="{BB962C8B-B14F-4D97-AF65-F5344CB8AC3E}">
        <p14:creationId xmlns:p14="http://schemas.microsoft.com/office/powerpoint/2010/main" val="279560930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b="1" dirty="0" smtClean="0"/>
              <a:t>IHS Director Confirmation Hearing</a:t>
            </a:r>
            <a:endParaRPr lang="en-US" sz="3600" b="1" dirty="0"/>
          </a:p>
        </p:txBody>
      </p:sp>
      <p:sp>
        <p:nvSpPr>
          <p:cNvPr id="3" name="Content Placeholder 2"/>
          <p:cNvSpPr>
            <a:spLocks noGrp="1"/>
          </p:cNvSpPr>
          <p:nvPr>
            <p:ph idx="1"/>
          </p:nvPr>
        </p:nvSpPr>
        <p:spPr>
          <a:xfrm>
            <a:off x="1600200" y="1480454"/>
            <a:ext cx="7162800" cy="4648200"/>
          </a:xfrm>
        </p:spPr>
        <p:txBody>
          <a:bodyPr>
            <a:noAutofit/>
          </a:bodyPr>
          <a:lstStyle/>
          <a:p>
            <a:r>
              <a:rPr lang="en-US" sz="2100" dirty="0" err="1" smtClean="0"/>
              <a:t>SCIA</a:t>
            </a:r>
            <a:r>
              <a:rPr lang="en-US" sz="2100" dirty="0" smtClean="0"/>
              <a:t> confirmation hearing June 12, 2013</a:t>
            </a:r>
          </a:p>
          <a:p>
            <a:r>
              <a:rPr lang="en-US" sz="2100" dirty="0" err="1" smtClean="0"/>
              <a:t>SCIA</a:t>
            </a:r>
            <a:r>
              <a:rPr lang="en-US" sz="2100" dirty="0" smtClean="0"/>
              <a:t> has placed a hold on IHS Director confirmation until they are satisfied with received reports: </a:t>
            </a:r>
          </a:p>
          <a:p>
            <a:pPr lvl="1"/>
            <a:r>
              <a:rPr lang="en-US" sz="2100" dirty="0" smtClean="0"/>
              <a:t>Four IHS Areas has conveyed dissatisfaction on issues </a:t>
            </a:r>
          </a:p>
          <a:p>
            <a:pPr lvl="1"/>
            <a:r>
              <a:rPr lang="en-US" sz="2100" dirty="0" smtClean="0"/>
              <a:t>Aberdeen Investigation continues to plague IHS</a:t>
            </a:r>
          </a:p>
          <a:p>
            <a:pPr lvl="1"/>
            <a:r>
              <a:rPr lang="en-US" sz="2100" dirty="0" smtClean="0"/>
              <a:t>Area Office Reviews: </a:t>
            </a:r>
            <a:r>
              <a:rPr lang="en-US" sz="2100" dirty="0" err="1" smtClean="0"/>
              <a:t>SCIA</a:t>
            </a:r>
            <a:r>
              <a:rPr lang="en-US" sz="2100" dirty="0" smtClean="0"/>
              <a:t> wants reports of findings </a:t>
            </a:r>
          </a:p>
          <a:p>
            <a:pPr lvl="1"/>
            <a:r>
              <a:rPr lang="en-US" sz="2100" dirty="0" smtClean="0"/>
              <a:t>CHS formula: adding mortality and morbidity to formula</a:t>
            </a:r>
          </a:p>
          <a:p>
            <a:pPr lvl="1"/>
            <a:r>
              <a:rPr lang="en-US" sz="2100" dirty="0" smtClean="0"/>
              <a:t>Health Facilities construction &amp; staffing issues </a:t>
            </a:r>
          </a:p>
          <a:p>
            <a:pPr lvl="1"/>
            <a:r>
              <a:rPr lang="en-US" sz="2100" dirty="0" smtClean="0"/>
              <a:t>CSC issues and Administration’s proposal in FY 2014</a:t>
            </a:r>
          </a:p>
          <a:p>
            <a:r>
              <a:rPr lang="en-US" sz="2100" dirty="0" err="1" smtClean="0"/>
              <a:t>SCIA</a:t>
            </a:r>
            <a:r>
              <a:rPr lang="en-US" sz="2100" dirty="0" smtClean="0"/>
              <a:t> and </a:t>
            </a:r>
            <a:r>
              <a:rPr lang="en-US" sz="2100" dirty="0" err="1" smtClean="0"/>
              <a:t>HHS</a:t>
            </a:r>
            <a:r>
              <a:rPr lang="en-US" sz="2100" dirty="0" smtClean="0"/>
              <a:t>-Secretary have received Tribal leaders letters requesting Administration withdraw nomination or </a:t>
            </a:r>
            <a:r>
              <a:rPr lang="en-US" sz="2100" dirty="0" err="1" smtClean="0"/>
              <a:t>SCIA</a:t>
            </a:r>
            <a:r>
              <a:rPr lang="en-US" sz="2100" dirty="0" smtClean="0"/>
              <a:t> not move forward with confirmation. </a:t>
            </a:r>
          </a:p>
          <a:p>
            <a:r>
              <a:rPr lang="en-US" sz="2100" dirty="0" err="1" smtClean="0"/>
              <a:t>STAC</a:t>
            </a:r>
            <a:r>
              <a:rPr lang="en-US" sz="2100" dirty="0" smtClean="0"/>
              <a:t> Meeting: </a:t>
            </a:r>
            <a:r>
              <a:rPr lang="en-US" sz="2100" dirty="0" err="1" smtClean="0"/>
              <a:t>HHS</a:t>
            </a:r>
            <a:r>
              <a:rPr lang="en-US" sz="2100" dirty="0" smtClean="0"/>
              <a:t> Secretary weighs in support of Directors</a:t>
            </a:r>
          </a:p>
        </p:txBody>
      </p:sp>
    </p:spTree>
    <p:extLst>
      <p:ext uri="{BB962C8B-B14F-4D97-AF65-F5344CB8AC3E}">
        <p14:creationId xmlns:p14="http://schemas.microsoft.com/office/powerpoint/2010/main" val="234797671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Contract Support Cost Update</a:t>
            </a:r>
            <a:endParaRPr lang="en-US" b="1" dirty="0"/>
          </a:p>
        </p:txBody>
      </p:sp>
      <p:sp>
        <p:nvSpPr>
          <p:cNvPr id="3" name="Content Placeholder 2"/>
          <p:cNvSpPr>
            <a:spLocks noGrp="1"/>
          </p:cNvSpPr>
          <p:nvPr>
            <p:ph idx="1"/>
          </p:nvPr>
        </p:nvSpPr>
        <p:spPr>
          <a:xfrm>
            <a:off x="1447800" y="1600200"/>
            <a:ext cx="7467600" cy="5029200"/>
          </a:xfrm>
        </p:spPr>
        <p:txBody>
          <a:bodyPr>
            <a:normAutofit fontScale="92500" lnSpcReduction="10000"/>
          </a:bodyPr>
          <a:lstStyle/>
          <a:p>
            <a:r>
              <a:rPr lang="en-US" sz="2400" dirty="0" smtClean="0"/>
              <a:t>July 31-August 1: CSC Summit Hosted by </a:t>
            </a:r>
            <a:r>
              <a:rPr lang="en-US" sz="2400" dirty="0" err="1" smtClean="0"/>
              <a:t>ANHB</a:t>
            </a:r>
            <a:r>
              <a:rPr lang="en-US" sz="2400" dirty="0" smtClean="0"/>
              <a:t>, </a:t>
            </a:r>
            <a:r>
              <a:rPr lang="en-US" sz="2400" dirty="0" err="1" smtClean="0"/>
              <a:t>ANTHC</a:t>
            </a:r>
            <a:r>
              <a:rPr lang="en-US" sz="2400" dirty="0" smtClean="0"/>
              <a:t>, CRIHB, NPAIHB, </a:t>
            </a:r>
            <a:r>
              <a:rPr lang="en-US" sz="2400" dirty="0" err="1" smtClean="0"/>
              <a:t>USET</a:t>
            </a:r>
            <a:r>
              <a:rPr lang="en-US" sz="2400" dirty="0" smtClean="0"/>
              <a:t> &amp; </a:t>
            </a:r>
            <a:r>
              <a:rPr lang="en-US" sz="2400" dirty="0" err="1" smtClean="0"/>
              <a:t>NTCSCC</a:t>
            </a:r>
            <a:endParaRPr lang="en-US" sz="2400" dirty="0" smtClean="0"/>
          </a:p>
          <a:p>
            <a:r>
              <a:rPr lang="en-US" sz="2400" dirty="0" smtClean="0"/>
              <a:t>3 Supreme Court cases have affirmed Tribes right to be paid full CSC payments </a:t>
            </a:r>
          </a:p>
          <a:p>
            <a:r>
              <a:rPr lang="en-US" sz="2400" i="1" dirty="0" smtClean="0"/>
              <a:t>Ramah</a:t>
            </a:r>
            <a:r>
              <a:rPr lang="en-US" sz="2400" dirty="0" smtClean="0"/>
              <a:t> decision requires federal government to pay Tribes full CSC if the agency has sufficient appropriation </a:t>
            </a:r>
          </a:p>
          <a:p>
            <a:r>
              <a:rPr lang="en-US" sz="2400" dirty="0" smtClean="0"/>
              <a:t>Administration proposed statutory ‘</a:t>
            </a:r>
            <a:r>
              <a:rPr lang="en-US" sz="2400" dirty="0"/>
              <a:t>amendment-by-appropriation’ </a:t>
            </a:r>
            <a:endParaRPr lang="en-US" sz="2400" dirty="0" smtClean="0"/>
          </a:p>
          <a:p>
            <a:pPr lvl="1"/>
            <a:r>
              <a:rPr lang="en-US" sz="2000" dirty="0" smtClean="0"/>
              <a:t>Eliminate Tribes’ future </a:t>
            </a:r>
            <a:r>
              <a:rPr lang="en-US" sz="2000" dirty="0"/>
              <a:t>contract </a:t>
            </a:r>
            <a:r>
              <a:rPr lang="en-US" sz="2000" dirty="0" smtClean="0"/>
              <a:t>recovery rights </a:t>
            </a:r>
          </a:p>
          <a:p>
            <a:pPr lvl="1"/>
            <a:r>
              <a:rPr lang="en-US" sz="2000" dirty="0" smtClean="0"/>
              <a:t>Proposal gives </a:t>
            </a:r>
            <a:r>
              <a:rPr lang="en-US" sz="2000" dirty="0"/>
              <a:t>legal effect to </a:t>
            </a:r>
            <a:r>
              <a:rPr lang="en-US" sz="2000" dirty="0" smtClean="0"/>
              <a:t>amounts in a </a:t>
            </a:r>
            <a:r>
              <a:rPr lang="en-US" sz="2000" dirty="0"/>
              <a:t>“table” </a:t>
            </a:r>
            <a:r>
              <a:rPr lang="en-US" sz="2000" dirty="0" smtClean="0"/>
              <a:t>provided </a:t>
            </a:r>
            <a:r>
              <a:rPr lang="en-US" sz="2000" dirty="0"/>
              <a:t>to the </a:t>
            </a:r>
            <a:r>
              <a:rPr lang="en-US" sz="2000" dirty="0" smtClean="0"/>
              <a:t>Appropriations Committees</a:t>
            </a:r>
          </a:p>
          <a:p>
            <a:pPr lvl="1"/>
            <a:r>
              <a:rPr lang="en-US" sz="2000" dirty="0" smtClean="0"/>
              <a:t>Since Tribal </a:t>
            </a:r>
            <a:r>
              <a:rPr lang="en-US" sz="2000" dirty="0"/>
              <a:t>contract is “subject to the availability of appropriations,” </a:t>
            </a:r>
            <a:r>
              <a:rPr lang="en-US" sz="2000" dirty="0" smtClean="0"/>
              <a:t>limits legal </a:t>
            </a:r>
            <a:r>
              <a:rPr lang="en-US" sz="2000" dirty="0"/>
              <a:t>remedy </a:t>
            </a:r>
            <a:r>
              <a:rPr lang="en-US" sz="2000" dirty="0" smtClean="0"/>
              <a:t>of Tribes and skirts Supreme </a:t>
            </a:r>
            <a:r>
              <a:rPr lang="en-US" sz="2000" dirty="0"/>
              <a:t>Court </a:t>
            </a:r>
            <a:r>
              <a:rPr lang="en-US" sz="2000" dirty="0" smtClean="0"/>
              <a:t>decisions</a:t>
            </a:r>
          </a:p>
          <a:p>
            <a:pPr lvl="1"/>
            <a:r>
              <a:rPr lang="en-US" sz="2000" dirty="0" smtClean="0"/>
              <a:t>No Tribal consultation on the Administration’s proposal!</a:t>
            </a:r>
          </a:p>
        </p:txBody>
      </p:sp>
    </p:spTree>
    <p:extLst>
      <p:ext uri="{BB962C8B-B14F-4D97-AF65-F5344CB8AC3E}">
        <p14:creationId xmlns:p14="http://schemas.microsoft.com/office/powerpoint/2010/main" val="110999155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p:txBody>
          <a:bodyPr>
            <a:noAutofit/>
          </a:bodyPr>
          <a:lstStyle/>
          <a:p>
            <a:pPr eaLnBrk="1" hangingPunct="1"/>
            <a:r>
              <a:rPr lang="en-US" sz="3600" b="1" dirty="0" smtClean="0"/>
              <a:t>Tribal Contract Support Cost Summit</a:t>
            </a:r>
          </a:p>
        </p:txBody>
      </p:sp>
      <p:sp>
        <p:nvSpPr>
          <p:cNvPr id="5123" name="Rectangle 3"/>
          <p:cNvSpPr>
            <a:spLocks noGrp="1" noChangeArrowheads="1"/>
          </p:cNvSpPr>
          <p:nvPr>
            <p:ph type="body" idx="1"/>
          </p:nvPr>
        </p:nvSpPr>
        <p:spPr>
          <a:xfrm>
            <a:off x="1524000" y="1447800"/>
            <a:ext cx="7239000" cy="1828800"/>
          </a:xfrm>
        </p:spPr>
        <p:txBody>
          <a:bodyPr>
            <a:normAutofit/>
          </a:bodyPr>
          <a:lstStyle/>
          <a:p>
            <a:pPr marL="0" indent="0" eaLnBrk="1" hangingPunct="1">
              <a:buNone/>
            </a:pPr>
            <a:r>
              <a:rPr lang="en-US" sz="2400" dirty="0" smtClean="0"/>
              <a:t>CSC Policy Landscape is changing: </a:t>
            </a:r>
            <a:r>
              <a:rPr lang="en-US" sz="2400" i="1" dirty="0" smtClean="0"/>
              <a:t>Cherokee</a:t>
            </a:r>
            <a:r>
              <a:rPr lang="en-US" sz="2400" dirty="0" smtClean="0"/>
              <a:t> and </a:t>
            </a:r>
            <a:r>
              <a:rPr lang="en-US" sz="2400" i="1" dirty="0" smtClean="0"/>
              <a:t>Ramah</a:t>
            </a:r>
            <a:r>
              <a:rPr lang="en-US" sz="2400" dirty="0" smtClean="0"/>
              <a:t> court decisions, Administration &amp; Agency policy changes, settlement of past CSC Claims, and lack of CSC funding </a:t>
            </a:r>
          </a:p>
          <a:p>
            <a:pPr marL="0" indent="0" eaLnBrk="1" hangingPunct="1">
              <a:buNone/>
            </a:pPr>
            <a:endParaRPr lang="en-US" sz="2400" dirty="0" smtClean="0"/>
          </a:p>
        </p:txBody>
      </p:sp>
      <p:graphicFrame>
        <p:nvGraphicFramePr>
          <p:cNvPr id="5" name="Object 4"/>
          <p:cNvGraphicFramePr>
            <a:graphicFrameLocks noChangeAspect="1"/>
          </p:cNvGraphicFramePr>
          <p:nvPr>
            <p:extLst>
              <p:ext uri="{D42A27DB-BD31-4B8C-83A1-F6EECF244321}">
                <p14:modId xmlns:p14="http://schemas.microsoft.com/office/powerpoint/2010/main" val="3273845893"/>
              </p:ext>
            </p:extLst>
          </p:nvPr>
        </p:nvGraphicFramePr>
        <p:xfrm>
          <a:off x="1295400" y="3810000"/>
          <a:ext cx="7729850" cy="1676400"/>
        </p:xfrm>
        <a:graphic>
          <a:graphicData uri="http://schemas.openxmlformats.org/presentationml/2006/ole">
            <mc:AlternateContent xmlns:mc="http://schemas.openxmlformats.org/markup-compatibility/2006">
              <mc:Choice xmlns:v="urn:schemas-microsoft-com:vml" Requires="v">
                <p:oleObj spid="_x0000_s7189" name="Document" r:id="rId3" imgW="6265847" imgH="1359386" progId="Word.Document.12">
                  <p:embed/>
                </p:oleObj>
              </mc:Choice>
              <mc:Fallback>
                <p:oleObj name="Document" r:id="rId3" imgW="6265847" imgH="1359386" progId="Word.Document.12">
                  <p:embed/>
                  <p:pic>
                    <p:nvPicPr>
                      <p:cNvPr id="0" name=""/>
                      <p:cNvPicPr/>
                      <p:nvPr/>
                    </p:nvPicPr>
                    <p:blipFill>
                      <a:blip r:embed="rId4"/>
                      <a:stretch>
                        <a:fillRect/>
                      </a:stretch>
                    </p:blipFill>
                    <p:spPr>
                      <a:xfrm>
                        <a:off x="1295400" y="3810000"/>
                        <a:ext cx="7729850" cy="1676400"/>
                      </a:xfrm>
                      <a:prstGeom prst="rect">
                        <a:avLst/>
                      </a:prstGeom>
                    </p:spPr>
                  </p:pic>
                </p:oleObj>
              </mc:Fallback>
            </mc:AlternateContent>
          </a:graphicData>
        </a:graphic>
      </p:graphicFrame>
    </p:spTree>
    <p:extLst>
      <p:ext uri="{BB962C8B-B14F-4D97-AF65-F5344CB8AC3E}">
        <p14:creationId xmlns:p14="http://schemas.microsoft.com/office/powerpoint/2010/main" val="177905224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Tribal Contract Support Cost Summit – Objectives </a:t>
            </a:r>
            <a:endParaRPr lang="en-US" b="1" dirty="0"/>
          </a:p>
        </p:txBody>
      </p:sp>
      <p:sp>
        <p:nvSpPr>
          <p:cNvPr id="3" name="Content Placeholder 2"/>
          <p:cNvSpPr>
            <a:spLocks noGrp="1"/>
          </p:cNvSpPr>
          <p:nvPr>
            <p:ph idx="1"/>
          </p:nvPr>
        </p:nvSpPr>
        <p:spPr>
          <a:xfrm>
            <a:off x="1524000" y="1905000"/>
            <a:ext cx="7162800" cy="4422648"/>
          </a:xfrm>
        </p:spPr>
        <p:txBody>
          <a:bodyPr>
            <a:normAutofit/>
          </a:bodyPr>
          <a:lstStyle/>
          <a:p>
            <a:r>
              <a:rPr lang="en-US" sz="2400" dirty="0" smtClean="0"/>
              <a:t>Legal, financial, and </a:t>
            </a:r>
            <a:r>
              <a:rPr lang="en-US" sz="2400" dirty="0" err="1" smtClean="0"/>
              <a:t>ISDEAA</a:t>
            </a:r>
            <a:r>
              <a:rPr lang="en-US" sz="2400" dirty="0" smtClean="0"/>
              <a:t> policy experts addressed recent CSC policy developments </a:t>
            </a:r>
          </a:p>
          <a:p>
            <a:r>
              <a:rPr lang="en-US" sz="2400" dirty="0" smtClean="0"/>
              <a:t>Tribal only meeting did not include federal program personnel provided open and candid discussion </a:t>
            </a:r>
          </a:p>
          <a:p>
            <a:r>
              <a:rPr lang="en-US" sz="2400" dirty="0" smtClean="0"/>
              <a:t>Agenda Issues over two days included: </a:t>
            </a:r>
          </a:p>
          <a:p>
            <a:pPr marL="1371600" lvl="2" indent="-457200">
              <a:buFont typeface="+mj-lt"/>
              <a:buAutoNum type="arabicPeriod"/>
            </a:pPr>
            <a:r>
              <a:rPr lang="en-US" sz="2000" dirty="0" smtClean="0"/>
              <a:t>Litigation Update and Agency responses</a:t>
            </a:r>
          </a:p>
          <a:p>
            <a:pPr marL="1371600" lvl="2" indent="-457200">
              <a:buFont typeface="+mj-lt"/>
              <a:buAutoNum type="arabicPeriod"/>
            </a:pPr>
            <a:r>
              <a:rPr lang="en-US" sz="2000" dirty="0" smtClean="0"/>
              <a:t>Settlement of past year’s claims &amp; documentation </a:t>
            </a:r>
          </a:p>
          <a:p>
            <a:pPr marL="1371600" lvl="2" indent="-457200">
              <a:buFont typeface="+mj-lt"/>
              <a:buAutoNum type="arabicPeriod"/>
            </a:pPr>
            <a:r>
              <a:rPr lang="en-US" sz="2000" dirty="0" smtClean="0"/>
              <a:t>Administration’s FY 2014 CSC Proposal </a:t>
            </a:r>
          </a:p>
          <a:p>
            <a:pPr marL="1371600" lvl="2" indent="-457200">
              <a:buFont typeface="+mj-lt"/>
              <a:buAutoNum type="arabicPeriod"/>
            </a:pPr>
            <a:r>
              <a:rPr lang="en-US" sz="2000" dirty="0" smtClean="0"/>
              <a:t>Discussion of </a:t>
            </a:r>
            <a:r>
              <a:rPr lang="en-US" sz="2000" i="1" dirty="0" smtClean="0"/>
              <a:t>Ramah</a:t>
            </a:r>
            <a:r>
              <a:rPr lang="en-US" sz="2000" dirty="0" smtClean="0"/>
              <a:t> options </a:t>
            </a:r>
          </a:p>
          <a:p>
            <a:pPr marL="1371600" lvl="2" indent="-457200">
              <a:buFont typeface="+mj-lt"/>
              <a:buAutoNum type="arabicPeriod"/>
            </a:pPr>
            <a:r>
              <a:rPr lang="en-US" sz="2000" dirty="0" smtClean="0"/>
              <a:t>CSC Tribal Consultation Issues </a:t>
            </a:r>
          </a:p>
          <a:p>
            <a:pPr marL="1371600" lvl="2" indent="-457200">
              <a:buFont typeface="+mj-lt"/>
              <a:buAutoNum type="arabicPeriod"/>
            </a:pPr>
            <a:r>
              <a:rPr lang="en-US" sz="2000" dirty="0" smtClean="0"/>
              <a:t>Moving forward with CSC Issues  </a:t>
            </a:r>
            <a:endParaRPr lang="en-US" sz="2400" dirty="0" smtClean="0"/>
          </a:p>
        </p:txBody>
      </p:sp>
    </p:spTree>
    <p:extLst>
      <p:ext uri="{BB962C8B-B14F-4D97-AF65-F5344CB8AC3E}">
        <p14:creationId xmlns:p14="http://schemas.microsoft.com/office/powerpoint/2010/main" val="99866592"/>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Tribal CSC Summit Recommendations</a:t>
            </a:r>
            <a:endParaRPr lang="en-US" b="1" dirty="0"/>
          </a:p>
        </p:txBody>
      </p:sp>
      <p:sp>
        <p:nvSpPr>
          <p:cNvPr id="3" name="Content Placeholder 2"/>
          <p:cNvSpPr>
            <a:spLocks noGrp="1"/>
          </p:cNvSpPr>
          <p:nvPr>
            <p:ph idx="1"/>
          </p:nvPr>
        </p:nvSpPr>
        <p:spPr>
          <a:xfrm>
            <a:off x="1828800" y="2209800"/>
            <a:ext cx="6248400" cy="3916363"/>
          </a:xfrm>
        </p:spPr>
        <p:txBody>
          <a:bodyPr>
            <a:normAutofit/>
          </a:bodyPr>
          <a:lstStyle/>
          <a:p>
            <a:pPr marL="514350" indent="-514350">
              <a:buFont typeface="+mj-lt"/>
              <a:buAutoNum type="arabicPeriod"/>
            </a:pPr>
            <a:r>
              <a:rPr lang="en-US" sz="2800" dirty="0" smtClean="0"/>
              <a:t>Tribal Consultation </a:t>
            </a:r>
          </a:p>
          <a:p>
            <a:pPr marL="514350" indent="-514350">
              <a:buFont typeface="+mj-lt"/>
              <a:buAutoNum type="arabicPeriod"/>
            </a:pPr>
            <a:r>
              <a:rPr lang="en-US" sz="2800" dirty="0" smtClean="0"/>
              <a:t>Reject the Administration’s FY 2014 Proposal</a:t>
            </a:r>
          </a:p>
          <a:p>
            <a:pPr marL="514350" indent="-514350">
              <a:buFont typeface="+mj-lt"/>
              <a:buAutoNum type="arabicPeriod"/>
            </a:pPr>
            <a:r>
              <a:rPr lang="en-US" sz="2800" dirty="0" smtClean="0"/>
              <a:t>Supreme Court Option Explanations</a:t>
            </a:r>
          </a:p>
          <a:p>
            <a:pPr marL="514350" indent="-514350">
              <a:buFont typeface="+mj-lt"/>
              <a:buAutoNum type="arabicPeriod"/>
            </a:pPr>
            <a:r>
              <a:rPr lang="en-US" sz="2800" dirty="0" smtClean="0"/>
              <a:t>IHS Settlement Process </a:t>
            </a:r>
            <a:endParaRPr lang="en-US" sz="2800" dirty="0"/>
          </a:p>
        </p:txBody>
      </p:sp>
    </p:spTree>
    <p:extLst>
      <p:ext uri="{BB962C8B-B14F-4D97-AF65-F5344CB8AC3E}">
        <p14:creationId xmlns:p14="http://schemas.microsoft.com/office/powerpoint/2010/main" val="361979399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Budget Update</a:t>
            </a:r>
            <a:endParaRPr lang="en-US" b="1" dirty="0"/>
          </a:p>
        </p:txBody>
      </p:sp>
      <p:sp>
        <p:nvSpPr>
          <p:cNvPr id="3" name="Content Placeholder 2"/>
          <p:cNvSpPr>
            <a:spLocks noGrp="1"/>
          </p:cNvSpPr>
          <p:nvPr>
            <p:ph idx="1"/>
          </p:nvPr>
        </p:nvSpPr>
        <p:spPr/>
        <p:txBody>
          <a:bodyPr>
            <a:normAutofit lnSpcReduction="10000"/>
          </a:bodyPr>
          <a:lstStyle/>
          <a:p>
            <a:r>
              <a:rPr lang="en-US" sz="2400" dirty="0" smtClean="0"/>
              <a:t>16 Day Government Shutdown </a:t>
            </a:r>
          </a:p>
          <a:p>
            <a:pPr lvl="1"/>
            <a:r>
              <a:rPr lang="en-US" sz="2000" dirty="0" smtClean="0"/>
              <a:t>Furloughs of over 800,000 federal employees </a:t>
            </a:r>
          </a:p>
          <a:p>
            <a:pPr lvl="1"/>
            <a:r>
              <a:rPr lang="en-US" sz="2000" dirty="0" smtClean="0"/>
              <a:t>Suspension of services not exempt by Anti-deficiency Act </a:t>
            </a:r>
          </a:p>
          <a:p>
            <a:pPr lvl="1"/>
            <a:r>
              <a:rPr lang="en-US" sz="2000" dirty="0"/>
              <a:t>IHS </a:t>
            </a:r>
            <a:r>
              <a:rPr lang="en-US" sz="2000" dirty="0" smtClean="0"/>
              <a:t>suspended </a:t>
            </a:r>
            <a:r>
              <a:rPr lang="en-US" sz="2000" dirty="0"/>
              <a:t>meetings, </a:t>
            </a:r>
            <a:r>
              <a:rPr lang="en-US" sz="2000" dirty="0" smtClean="0"/>
              <a:t>grant &amp; contract activity, payments</a:t>
            </a:r>
            <a:r>
              <a:rPr lang="en-US" sz="2000" dirty="0"/>
              <a:t>, </a:t>
            </a:r>
            <a:r>
              <a:rPr lang="en-US" sz="2000" dirty="0" err="1"/>
              <a:t>ISDEAA</a:t>
            </a:r>
            <a:r>
              <a:rPr lang="en-US" sz="2000" dirty="0"/>
              <a:t> negotiations, </a:t>
            </a:r>
            <a:r>
              <a:rPr lang="en-US" sz="2000" dirty="0" smtClean="0"/>
              <a:t>and </a:t>
            </a:r>
            <a:r>
              <a:rPr lang="en-US" sz="2000" dirty="0" err="1" smtClean="0"/>
              <a:t>CDA</a:t>
            </a:r>
            <a:r>
              <a:rPr lang="en-US" sz="2000" dirty="0" smtClean="0"/>
              <a:t> claims</a:t>
            </a:r>
          </a:p>
          <a:p>
            <a:pPr lvl="1"/>
            <a:r>
              <a:rPr lang="en-US" sz="2000" dirty="0" smtClean="0"/>
              <a:t>Issues:  </a:t>
            </a:r>
            <a:r>
              <a:rPr lang="en-US" sz="2000" dirty="0" err="1" smtClean="0"/>
              <a:t>ACA</a:t>
            </a:r>
            <a:r>
              <a:rPr lang="en-US" sz="2000" dirty="0" smtClean="0"/>
              <a:t> financing; debt ceiling; </a:t>
            </a:r>
            <a:r>
              <a:rPr lang="en-US" sz="2000" dirty="0" err="1" smtClean="0"/>
              <a:t>ACA-PTC</a:t>
            </a:r>
            <a:r>
              <a:rPr lang="en-US" sz="2000" dirty="0" smtClean="0"/>
              <a:t> &amp; cost-sharing verification </a:t>
            </a:r>
          </a:p>
          <a:p>
            <a:r>
              <a:rPr lang="en-US" sz="2400" dirty="0" smtClean="0"/>
              <a:t>What is in the anatomy of the CR Deal?</a:t>
            </a:r>
          </a:p>
          <a:p>
            <a:pPr lvl="1"/>
            <a:r>
              <a:rPr lang="en-US" sz="2000" dirty="0" smtClean="0"/>
              <a:t>Provides Continuing Resolution to Jan. 15, 2014</a:t>
            </a:r>
          </a:p>
          <a:p>
            <a:pPr lvl="1"/>
            <a:r>
              <a:rPr lang="en-US" sz="2000" dirty="0" smtClean="0"/>
              <a:t>Government back to work last Thursday, Oct. 17</a:t>
            </a:r>
            <a:r>
              <a:rPr lang="en-US" sz="2000" baseline="30000" dirty="0" smtClean="0"/>
              <a:t>th</a:t>
            </a:r>
            <a:endParaRPr lang="en-US" sz="2000" dirty="0" smtClean="0"/>
          </a:p>
          <a:p>
            <a:pPr lvl="1"/>
            <a:r>
              <a:rPr lang="en-US" sz="2000" dirty="0" smtClean="0"/>
              <a:t>Repayment for essential workers; Back pay for furloughed workers</a:t>
            </a:r>
          </a:p>
          <a:p>
            <a:pPr lvl="1"/>
            <a:r>
              <a:rPr lang="en-US" sz="2000" dirty="0" smtClean="0"/>
              <a:t>New clock on debt-ceiling to February 7, 2014 (Ted Cruz)</a:t>
            </a:r>
            <a:r>
              <a:rPr lang="en-US" sz="2000" dirty="0"/>
              <a:t> </a:t>
            </a:r>
            <a:endParaRPr lang="en-US" sz="2000" dirty="0" smtClean="0"/>
          </a:p>
        </p:txBody>
      </p:sp>
    </p:spTree>
    <p:extLst>
      <p:ext uri="{BB962C8B-B14F-4D97-AF65-F5344CB8AC3E}">
        <p14:creationId xmlns:p14="http://schemas.microsoft.com/office/powerpoint/2010/main" val="195935902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47800" y="35146"/>
            <a:ext cx="7239000" cy="1143000"/>
          </a:xfrm>
        </p:spPr>
        <p:txBody>
          <a:bodyPr>
            <a:normAutofit/>
          </a:bodyPr>
          <a:lstStyle/>
          <a:p>
            <a:r>
              <a:rPr lang="en-US" sz="4000" b="1" dirty="0" err="1" smtClean="0"/>
              <a:t>TTAG</a:t>
            </a:r>
            <a:r>
              <a:rPr lang="en-US" sz="4000" b="1" dirty="0" smtClean="0"/>
              <a:t>/</a:t>
            </a:r>
            <a:r>
              <a:rPr lang="en-US" sz="4000" b="1" dirty="0" err="1" smtClean="0"/>
              <a:t>MMPC</a:t>
            </a:r>
            <a:r>
              <a:rPr lang="en-US" sz="4000" b="1" dirty="0" smtClean="0"/>
              <a:t> Updates </a:t>
            </a:r>
            <a:endParaRPr lang="en-US" sz="4000" b="1" dirty="0"/>
          </a:p>
        </p:txBody>
      </p:sp>
      <p:sp>
        <p:nvSpPr>
          <p:cNvPr id="3" name="Content Placeholder 2"/>
          <p:cNvSpPr>
            <a:spLocks noGrp="1"/>
          </p:cNvSpPr>
          <p:nvPr>
            <p:ph idx="1"/>
          </p:nvPr>
        </p:nvSpPr>
        <p:spPr>
          <a:xfrm>
            <a:off x="1524000" y="1066800"/>
            <a:ext cx="7162800" cy="5059363"/>
          </a:xfrm>
        </p:spPr>
        <p:txBody>
          <a:bodyPr>
            <a:noAutofit/>
          </a:bodyPr>
          <a:lstStyle/>
          <a:p>
            <a:r>
              <a:rPr lang="en-US" sz="1800" dirty="0" err="1" smtClean="0"/>
              <a:t>ACA</a:t>
            </a:r>
            <a:r>
              <a:rPr lang="en-US" sz="1800" dirty="0" smtClean="0"/>
              <a:t> Policy Subcommittee is very active </a:t>
            </a:r>
          </a:p>
          <a:p>
            <a:pPr lvl="1"/>
            <a:r>
              <a:rPr lang="en-US" sz="1800" dirty="0" smtClean="0"/>
              <a:t>Tribal Exemption &amp; I/T/U hardship exemption </a:t>
            </a:r>
          </a:p>
          <a:p>
            <a:pPr lvl="1"/>
            <a:r>
              <a:rPr lang="en-US" sz="1800" dirty="0"/>
              <a:t>Medicare PPS for Federally Qualified Health </a:t>
            </a:r>
            <a:r>
              <a:rPr lang="en-US" sz="1800" dirty="0" smtClean="0"/>
              <a:t>Centers: no more multiple encounters – November 18th</a:t>
            </a:r>
          </a:p>
          <a:p>
            <a:pPr lvl="1"/>
            <a:r>
              <a:rPr lang="en-US" sz="1800" dirty="0"/>
              <a:t>CMS-R-267 Medicare Advantage Program Requirements-Due November </a:t>
            </a:r>
            <a:r>
              <a:rPr lang="en-US" sz="1800" dirty="0" smtClean="0"/>
              <a:t>17</a:t>
            </a:r>
            <a:r>
              <a:rPr lang="en-US" sz="1800" baseline="30000" dirty="0" smtClean="0"/>
              <a:t>th</a:t>
            </a:r>
            <a:r>
              <a:rPr lang="en-US" sz="1800" dirty="0" smtClean="0"/>
              <a:t> </a:t>
            </a:r>
          </a:p>
          <a:p>
            <a:pPr lvl="1"/>
            <a:r>
              <a:rPr lang="en-US" sz="1800" dirty="0"/>
              <a:t>HHS-OS-20475-60D Survey of Providers for the Evaluation of the Regional Extension Center Program-Due November 18</a:t>
            </a:r>
            <a:r>
              <a:rPr lang="en-US" sz="1800" baseline="30000" dirty="0"/>
              <a:t>th</a:t>
            </a:r>
            <a:r>
              <a:rPr lang="en-US" sz="1800" dirty="0"/>
              <a:t> </a:t>
            </a:r>
            <a:endParaRPr lang="en-US" sz="1800" dirty="0" smtClean="0"/>
          </a:p>
          <a:p>
            <a:r>
              <a:rPr lang="en-US" sz="1800" dirty="0" smtClean="0"/>
              <a:t>Revising the CMS Tribal Consultation Policy </a:t>
            </a:r>
          </a:p>
          <a:p>
            <a:r>
              <a:rPr lang="en-US" sz="1800" dirty="0" smtClean="0"/>
              <a:t>Evaluation of CMS Strategic Plan &amp; Updates </a:t>
            </a:r>
          </a:p>
          <a:p>
            <a:r>
              <a:rPr lang="en-US" sz="1800" dirty="0" smtClean="0"/>
              <a:t>Alternatives for Medicaid Expansion: Arkansas Model and </a:t>
            </a:r>
            <a:r>
              <a:rPr lang="en-US" sz="1800" dirty="0" err="1" smtClean="0"/>
              <a:t>UCC</a:t>
            </a:r>
            <a:r>
              <a:rPr lang="en-US" sz="1800" dirty="0" smtClean="0"/>
              <a:t> Waivers  </a:t>
            </a:r>
          </a:p>
          <a:p>
            <a:r>
              <a:rPr lang="en-US" sz="1800" dirty="0" smtClean="0"/>
              <a:t>Indian definition issues </a:t>
            </a:r>
          </a:p>
          <a:p>
            <a:r>
              <a:rPr lang="en-US" sz="1800" dirty="0" err="1" smtClean="0"/>
              <a:t>QHP</a:t>
            </a:r>
            <a:r>
              <a:rPr lang="en-US" sz="1800" dirty="0" smtClean="0"/>
              <a:t> contraction and payment issues related to </a:t>
            </a:r>
            <a:r>
              <a:rPr lang="en-US" sz="1800" dirty="0" err="1" smtClean="0"/>
              <a:t>IHCIA</a:t>
            </a:r>
            <a:r>
              <a:rPr lang="en-US" sz="1800" dirty="0" smtClean="0"/>
              <a:t> section 206 and 408 (Reimbursement Subcommittee) </a:t>
            </a:r>
          </a:p>
          <a:p>
            <a:r>
              <a:rPr lang="en-US" sz="1800" dirty="0" smtClean="0"/>
              <a:t>IRS/CMS Resource Exemptions </a:t>
            </a:r>
          </a:p>
          <a:p>
            <a:r>
              <a:rPr lang="en-US" sz="1800" dirty="0" smtClean="0"/>
              <a:t>Extending Medicare Like Rates to non-hospital based services </a:t>
            </a:r>
          </a:p>
          <a:p>
            <a:r>
              <a:rPr lang="en-US" sz="1800" dirty="0" err="1" smtClean="0"/>
              <a:t>ACA</a:t>
            </a:r>
            <a:r>
              <a:rPr lang="en-US" sz="1800" dirty="0" smtClean="0"/>
              <a:t> Educational materials </a:t>
            </a:r>
          </a:p>
          <a:p>
            <a:r>
              <a:rPr lang="en-US" sz="1800" dirty="0" smtClean="0"/>
              <a:t>Data projects and studies </a:t>
            </a:r>
          </a:p>
          <a:p>
            <a:endParaRPr lang="en-US" sz="1800" dirty="0"/>
          </a:p>
        </p:txBody>
      </p:sp>
    </p:spTree>
    <p:extLst>
      <p:ext uri="{BB962C8B-B14F-4D97-AF65-F5344CB8AC3E}">
        <p14:creationId xmlns:p14="http://schemas.microsoft.com/office/powerpoint/2010/main" val="429902302"/>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TTAG</a:t>
            </a:r>
            <a:r>
              <a:rPr lang="en-US" dirty="0" smtClean="0"/>
              <a:t>/</a:t>
            </a:r>
            <a:r>
              <a:rPr lang="en-US" dirty="0" err="1" smtClean="0"/>
              <a:t>MMPC</a:t>
            </a:r>
            <a:r>
              <a:rPr lang="en-US" dirty="0" smtClean="0"/>
              <a:t> Resources </a:t>
            </a:r>
            <a:endParaRPr lang="en-US" dirty="0"/>
          </a:p>
        </p:txBody>
      </p:sp>
      <p:sp>
        <p:nvSpPr>
          <p:cNvPr id="3" name="Content Placeholder 2"/>
          <p:cNvSpPr>
            <a:spLocks noGrp="1"/>
          </p:cNvSpPr>
          <p:nvPr>
            <p:ph idx="1"/>
          </p:nvPr>
        </p:nvSpPr>
        <p:spPr/>
        <p:txBody>
          <a:bodyPr>
            <a:normAutofit/>
          </a:bodyPr>
          <a:lstStyle/>
          <a:p>
            <a:r>
              <a:rPr lang="en-US" sz="2400" dirty="0">
                <a:hlinkClick r:id="rId2"/>
              </a:rPr>
              <a:t>https://</a:t>
            </a:r>
            <a:r>
              <a:rPr lang="en-US" sz="2400" dirty="0" smtClean="0">
                <a:hlinkClick r:id="rId2"/>
              </a:rPr>
              <a:t>www.dropbox.com/home/Delegates/Temp%20Folder%20created%20by%20Jim</a:t>
            </a:r>
            <a:endParaRPr lang="en-US" sz="2400" dirty="0" smtClean="0"/>
          </a:p>
          <a:p>
            <a:endParaRPr lang="en-US" sz="2400" dirty="0" smtClean="0"/>
          </a:p>
          <a:p>
            <a:r>
              <a:rPr lang="en-US" sz="2400" dirty="0" err="1" smtClean="0"/>
              <a:t>MMPC</a:t>
            </a:r>
            <a:r>
              <a:rPr lang="en-US" sz="2400" dirty="0" smtClean="0"/>
              <a:t> Action Items and Tracking List</a:t>
            </a:r>
          </a:p>
          <a:p>
            <a:endParaRPr lang="en-US" sz="2400" dirty="0"/>
          </a:p>
          <a:p>
            <a:r>
              <a:rPr lang="en-US" sz="2400" dirty="0" err="1" smtClean="0"/>
              <a:t>TTAG</a:t>
            </a:r>
            <a:r>
              <a:rPr lang="en-US" sz="2400" dirty="0" smtClean="0"/>
              <a:t> Roster of Pending Regulations and Assignments</a:t>
            </a:r>
            <a:endParaRPr lang="en-US" sz="2400" dirty="0"/>
          </a:p>
        </p:txBody>
      </p:sp>
    </p:spTree>
    <p:extLst>
      <p:ext uri="{BB962C8B-B14F-4D97-AF65-F5344CB8AC3E}">
        <p14:creationId xmlns:p14="http://schemas.microsoft.com/office/powerpoint/2010/main" val="229184230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b="1" dirty="0" smtClean="0"/>
              <a:t>IHS Dear Tribal Leader Letters</a:t>
            </a:r>
            <a:endParaRPr lang="en-US" sz="4000" b="1" dirty="0"/>
          </a:p>
        </p:txBody>
      </p:sp>
      <p:sp>
        <p:nvSpPr>
          <p:cNvPr id="3" name="Content Placeholder 2"/>
          <p:cNvSpPr>
            <a:spLocks noGrp="1"/>
          </p:cNvSpPr>
          <p:nvPr>
            <p:ph idx="1"/>
          </p:nvPr>
        </p:nvSpPr>
        <p:spPr/>
        <p:txBody>
          <a:bodyPr>
            <a:normAutofit fontScale="92500" lnSpcReduction="20000"/>
          </a:bodyPr>
          <a:lstStyle/>
          <a:p>
            <a:pPr marL="514350" indent="-514350">
              <a:buFont typeface="+mj-lt"/>
              <a:buAutoNum type="arabicPeriod"/>
            </a:pPr>
            <a:r>
              <a:rPr lang="en-US" sz="2000" i="1" dirty="0" err="1" smtClean="0"/>
              <a:t>DTLL</a:t>
            </a:r>
            <a:r>
              <a:rPr lang="en-US" sz="2000" i="1" dirty="0" smtClean="0"/>
              <a:t> on IHS Virtual Summit – September 25, 2013</a:t>
            </a:r>
          </a:p>
          <a:p>
            <a:pPr marL="514350" indent="-514350">
              <a:buFont typeface="+mj-lt"/>
              <a:buAutoNum type="arabicPeriod"/>
            </a:pPr>
            <a:r>
              <a:rPr lang="en-US" sz="2000" i="1" dirty="0" err="1" smtClean="0"/>
              <a:t>DTLL</a:t>
            </a:r>
            <a:r>
              <a:rPr lang="en-US" sz="2000" i="1" dirty="0" smtClean="0"/>
              <a:t> on CSC Update – September 9, 2013</a:t>
            </a:r>
          </a:p>
          <a:p>
            <a:pPr marL="514350" indent="-514350">
              <a:buFont typeface="+mj-lt"/>
              <a:buAutoNum type="arabicPeriod"/>
            </a:pPr>
            <a:r>
              <a:rPr lang="en-US" sz="2000" i="1" dirty="0" err="1" smtClean="0"/>
              <a:t>DTLL</a:t>
            </a:r>
            <a:r>
              <a:rPr lang="en-US" sz="2000" i="1" dirty="0" smtClean="0"/>
              <a:t> on </a:t>
            </a:r>
            <a:r>
              <a:rPr lang="en-US" sz="2000" i="1" dirty="0" err="1" smtClean="0"/>
              <a:t>CHR</a:t>
            </a:r>
            <a:r>
              <a:rPr lang="en-US" sz="2000" i="1" dirty="0" smtClean="0"/>
              <a:t> Training – August 8, 2013 </a:t>
            </a:r>
          </a:p>
          <a:p>
            <a:pPr marL="514350" indent="-514350">
              <a:buFont typeface="+mj-lt"/>
              <a:buAutoNum type="arabicPeriod"/>
            </a:pPr>
            <a:r>
              <a:rPr lang="en-US" sz="2000" dirty="0" err="1" smtClean="0"/>
              <a:t>DTLL</a:t>
            </a:r>
            <a:r>
              <a:rPr lang="en-US" sz="2000" dirty="0" smtClean="0"/>
              <a:t> on Special Diabetes Program for Indians – June 19, 2013.</a:t>
            </a:r>
          </a:p>
          <a:p>
            <a:pPr marL="514350" indent="-514350">
              <a:buFont typeface="+mj-lt"/>
              <a:buAutoNum type="arabicPeriod"/>
            </a:pPr>
            <a:r>
              <a:rPr lang="en-US" sz="2000" dirty="0" err="1" smtClean="0"/>
              <a:t>DTLL</a:t>
            </a:r>
            <a:r>
              <a:rPr lang="en-US" sz="2000" dirty="0" smtClean="0"/>
              <a:t> on Contract Support Costs – June 12, 2013.</a:t>
            </a:r>
          </a:p>
          <a:p>
            <a:pPr marL="514350" indent="-514350">
              <a:buFont typeface="+mj-lt"/>
              <a:buAutoNum type="arabicPeriod"/>
            </a:pPr>
            <a:r>
              <a:rPr lang="en-US" sz="2000" dirty="0" err="1" smtClean="0"/>
              <a:t>DTLL</a:t>
            </a:r>
            <a:r>
              <a:rPr lang="en-US" sz="2000" dirty="0" smtClean="0"/>
              <a:t> on Contract Health Services – May 6, 2013.</a:t>
            </a:r>
          </a:p>
          <a:p>
            <a:pPr marL="514350" indent="-514350">
              <a:buFont typeface="+mj-lt"/>
              <a:buAutoNum type="arabicPeriod"/>
            </a:pPr>
            <a:r>
              <a:rPr lang="en-US" sz="2000" dirty="0" err="1" smtClean="0"/>
              <a:t>DTLL</a:t>
            </a:r>
            <a:r>
              <a:rPr lang="en-US" sz="2000" dirty="0" smtClean="0"/>
              <a:t> on </a:t>
            </a:r>
            <a:r>
              <a:rPr lang="en-US" sz="2000" dirty="0" err="1" smtClean="0"/>
              <a:t>MSPI</a:t>
            </a:r>
            <a:r>
              <a:rPr lang="en-US" sz="2000" dirty="0" smtClean="0"/>
              <a:t> &amp; </a:t>
            </a:r>
            <a:r>
              <a:rPr lang="en-US" sz="2000" dirty="0" err="1" smtClean="0"/>
              <a:t>DVPI</a:t>
            </a:r>
            <a:r>
              <a:rPr lang="en-US" sz="2000" dirty="0" smtClean="0"/>
              <a:t> – May 6, 2013.</a:t>
            </a:r>
          </a:p>
          <a:p>
            <a:pPr marL="514350" indent="-514350">
              <a:buFont typeface="+mj-lt"/>
              <a:buAutoNum type="arabicPeriod"/>
            </a:pPr>
            <a:r>
              <a:rPr lang="en-US" sz="2000" dirty="0" err="1" smtClean="0"/>
              <a:t>DTLL</a:t>
            </a:r>
            <a:r>
              <a:rPr lang="en-US" sz="2000" dirty="0" smtClean="0"/>
              <a:t> on CSC Follow-up 9/24/2012 – March 26, 2013. </a:t>
            </a:r>
          </a:p>
          <a:p>
            <a:pPr marL="514350" indent="-514350">
              <a:buFont typeface="+mj-lt"/>
              <a:buAutoNum type="arabicPeriod"/>
            </a:pPr>
            <a:r>
              <a:rPr lang="en-US" sz="2000" dirty="0" err="1" smtClean="0"/>
              <a:t>DTLL</a:t>
            </a:r>
            <a:r>
              <a:rPr lang="en-US" sz="2000" dirty="0" smtClean="0"/>
              <a:t> on draft IHS Sexual Assault Policy, Part 3, Chap. 29 – March 22, 2013.</a:t>
            </a:r>
          </a:p>
          <a:p>
            <a:pPr marL="514350" indent="-514350">
              <a:buFont typeface="+mj-lt"/>
              <a:buAutoNum type="arabicPeriod"/>
            </a:pPr>
            <a:r>
              <a:rPr lang="en-US" sz="2000" dirty="0" err="1" smtClean="0"/>
              <a:t>DTLL</a:t>
            </a:r>
            <a:r>
              <a:rPr lang="en-US" sz="2000" dirty="0" smtClean="0"/>
              <a:t> on CHS increases for referrals for prevention services in follow-up to 8/2/2012 – January 15, 2013</a:t>
            </a:r>
          </a:p>
          <a:p>
            <a:pPr marL="514350" indent="-514350">
              <a:buFont typeface="+mj-lt"/>
              <a:buAutoNum type="arabicPeriod"/>
            </a:pPr>
            <a:r>
              <a:rPr lang="en-US" sz="2000" dirty="0" err="1" smtClean="0"/>
              <a:t>DTLL</a:t>
            </a:r>
            <a:r>
              <a:rPr lang="en-US" sz="2000" dirty="0" smtClean="0"/>
              <a:t> on CSC Issues in follow-up to 9/24, 2012 letter – January 14, 2013. </a:t>
            </a:r>
          </a:p>
          <a:p>
            <a:pPr marL="514350" indent="-514350">
              <a:buFont typeface="+mj-lt"/>
              <a:buAutoNum type="arabicPeriod"/>
            </a:pPr>
            <a:r>
              <a:rPr lang="en-US" sz="2000" dirty="0" err="1" smtClean="0"/>
              <a:t>DTLL</a:t>
            </a:r>
            <a:r>
              <a:rPr lang="en-US" sz="2000" dirty="0" smtClean="0"/>
              <a:t> on </a:t>
            </a:r>
            <a:r>
              <a:rPr lang="en-US" sz="2000" dirty="0" err="1" smtClean="0"/>
              <a:t>UIHP</a:t>
            </a:r>
            <a:r>
              <a:rPr lang="en-US" sz="2000" dirty="0" smtClean="0"/>
              <a:t> Conferring Policy – January 11, 2013.</a:t>
            </a:r>
          </a:p>
          <a:p>
            <a:pPr marL="514350" indent="-514350">
              <a:buFont typeface="+mj-lt"/>
              <a:buAutoNum type="arabicPeriod"/>
            </a:pPr>
            <a:r>
              <a:rPr lang="en-US" sz="2000" dirty="0" err="1" smtClean="0"/>
              <a:t>DTLL</a:t>
            </a:r>
            <a:r>
              <a:rPr lang="en-US" sz="2000" dirty="0" smtClean="0"/>
              <a:t> on </a:t>
            </a:r>
            <a:r>
              <a:rPr lang="en-US" sz="2000" dirty="0" err="1" smtClean="0"/>
              <a:t>OIT</a:t>
            </a:r>
            <a:r>
              <a:rPr lang="en-US" sz="2000" dirty="0" smtClean="0"/>
              <a:t> </a:t>
            </a:r>
            <a:r>
              <a:rPr lang="en-US" sz="2000" dirty="0" err="1" smtClean="0"/>
              <a:t>PFSA</a:t>
            </a:r>
            <a:r>
              <a:rPr lang="en-US" sz="2000" dirty="0" smtClean="0"/>
              <a:t> and Tribal Shares – January 11, 2013. </a:t>
            </a:r>
            <a:endParaRPr lang="en-US" sz="2000" dirty="0"/>
          </a:p>
        </p:txBody>
      </p:sp>
    </p:spTree>
    <p:extLst>
      <p:ext uri="{BB962C8B-B14F-4D97-AF65-F5344CB8AC3E}">
        <p14:creationId xmlns:p14="http://schemas.microsoft.com/office/powerpoint/2010/main" val="81557818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7" name="TextBox 1"/>
          <p:cNvSpPr txBox="1">
            <a:spLocks noChangeArrowheads="1"/>
          </p:cNvSpPr>
          <p:nvPr/>
        </p:nvSpPr>
        <p:spPr bwMode="auto">
          <a:xfrm>
            <a:off x="0" y="6350"/>
            <a:ext cx="9144000" cy="846138"/>
          </a:xfrm>
          <a:prstGeom prst="rect">
            <a:avLst/>
          </a:prstGeom>
          <a:solidFill>
            <a:schemeClr val="tx1">
              <a:lumMod val="75000"/>
              <a:lumOff val="25000"/>
            </a:schemeClr>
          </a:solidFill>
          <a:ln w="9525">
            <a:noFill/>
            <a:miter lim="800000"/>
            <a:headEnd/>
            <a:tailEnd/>
          </a:ln>
        </p:spPr>
        <p:txBody>
          <a:bodyPr anchor="ctr">
            <a:spAutoFit/>
          </a:bodyPr>
          <a:lstStyle/>
          <a:p>
            <a:pPr>
              <a:defRPr/>
            </a:pPr>
            <a:endParaRPr lang="en-US" sz="1000" dirty="0">
              <a:solidFill>
                <a:schemeClr val="bg1"/>
              </a:solidFill>
            </a:endParaRPr>
          </a:p>
          <a:p>
            <a:pPr algn="ctr">
              <a:defRPr/>
            </a:pPr>
            <a:r>
              <a:rPr lang="en-US" sz="2800" b="1" dirty="0">
                <a:solidFill>
                  <a:schemeClr val="bg1"/>
                </a:solidFill>
              </a:rPr>
              <a:t>What will Your Marketplace Look Like?</a:t>
            </a:r>
          </a:p>
          <a:p>
            <a:pPr algn="ctr">
              <a:defRPr/>
            </a:pPr>
            <a:endParaRPr lang="en-US" sz="1100" b="1" dirty="0">
              <a:solidFill>
                <a:schemeClr val="bg1"/>
              </a:solidFill>
            </a:endParaRPr>
          </a:p>
        </p:txBody>
      </p:sp>
      <p:pic>
        <p:nvPicPr>
          <p:cNvPr id="22531" name="Picture 7" descr="C:\Users\Owner\Dropbox\National Orgs Folder\InsuranceMarketplaces.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852488"/>
            <a:ext cx="7916863" cy="5586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2532" name="Picture 6" descr="http://www.mbaileygroup.com/beta/wp-content/uploads/2013/07/state-health-insurance-map.jpg"/>
          <p:cNvPicPr>
            <a:picLocks noChangeAspect="1" noChangeArrowheads="1"/>
          </p:cNvPicPr>
          <p:nvPr/>
        </p:nvPicPr>
        <p:blipFill>
          <a:blip r:embed="rId4">
            <a:extLst>
              <a:ext uri="{28A0092B-C50C-407E-A947-70E740481C1C}">
                <a14:useLocalDpi xmlns:a14="http://schemas.microsoft.com/office/drawing/2010/main" val="0"/>
              </a:ext>
            </a:extLst>
          </a:blip>
          <a:srcRect l="19177" t="3949" r="53529" b="76379"/>
          <a:stretch>
            <a:fillRect/>
          </a:stretch>
        </p:blipFill>
        <p:spPr bwMode="auto">
          <a:xfrm>
            <a:off x="6762750" y="5595938"/>
            <a:ext cx="2381250" cy="1257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055054191"/>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extBox 1"/>
          <p:cNvSpPr txBox="1">
            <a:spLocks noChangeArrowheads="1"/>
          </p:cNvSpPr>
          <p:nvPr/>
        </p:nvSpPr>
        <p:spPr bwMode="auto">
          <a:xfrm>
            <a:off x="0" y="0"/>
            <a:ext cx="9144000" cy="954088"/>
          </a:xfrm>
          <a:prstGeom prst="rect">
            <a:avLst/>
          </a:prstGeom>
          <a:solidFill>
            <a:srgbClr val="FFCC0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spcBef>
                <a:spcPct val="20000"/>
              </a:spcBef>
              <a:buClr>
                <a:schemeClr val="accent1"/>
              </a:buClr>
              <a:buSzPct val="85000"/>
              <a:buFont typeface="Arial" pitchFamily="34" charset="0"/>
              <a:buChar char="•"/>
              <a:defRPr sz="2400">
                <a:solidFill>
                  <a:schemeClr val="tx1"/>
                </a:solidFill>
                <a:latin typeface="Arial" pitchFamily="34" charset="0"/>
                <a:ea typeface="ＭＳ Ｐゴシック" pitchFamily="34" charset="-128"/>
              </a:defRPr>
            </a:lvl1pPr>
            <a:lvl2pPr marL="742950" indent="-285750" eaLnBrk="0" hangingPunct="0">
              <a:spcBef>
                <a:spcPct val="20000"/>
              </a:spcBef>
              <a:buClr>
                <a:schemeClr val="accent1"/>
              </a:buClr>
              <a:buSzPct val="85000"/>
              <a:buFont typeface="Arial" pitchFamily="34" charset="0"/>
              <a:buChar char="•"/>
              <a:defRPr sz="2000">
                <a:solidFill>
                  <a:schemeClr val="tx1"/>
                </a:solidFill>
                <a:latin typeface="Arial" pitchFamily="34" charset="0"/>
                <a:ea typeface="ＭＳ Ｐゴシック" pitchFamily="34" charset="-128"/>
              </a:defRPr>
            </a:lvl2pPr>
            <a:lvl3pPr marL="1143000" indent="-228600" eaLnBrk="0" hangingPunct="0">
              <a:spcBef>
                <a:spcPct val="20000"/>
              </a:spcBef>
              <a:buClr>
                <a:schemeClr val="accent1"/>
              </a:buClr>
              <a:buSzPct val="90000"/>
              <a:buFont typeface="Arial" pitchFamily="34" charset="0"/>
              <a:buChar char="•"/>
              <a:defRPr>
                <a:solidFill>
                  <a:schemeClr val="tx1"/>
                </a:solidFill>
                <a:latin typeface="Arial" pitchFamily="34" charset="0"/>
                <a:ea typeface="ＭＳ Ｐゴシック" pitchFamily="34" charset="-128"/>
              </a:defRPr>
            </a:lvl3pPr>
            <a:lvl4pPr marL="1600200" indent="-228600" eaLnBrk="0" hangingPunct="0">
              <a:spcBef>
                <a:spcPct val="20000"/>
              </a:spcBef>
              <a:buClr>
                <a:schemeClr val="accent1"/>
              </a:buClr>
              <a:buFont typeface="Arial" pitchFamily="34" charset="0"/>
              <a:buChar char="•"/>
              <a:defRPr sz="1600">
                <a:solidFill>
                  <a:schemeClr val="tx1"/>
                </a:solidFill>
                <a:latin typeface="Arial" pitchFamily="34" charset="0"/>
                <a:ea typeface="ＭＳ Ｐゴシック" pitchFamily="34" charset="-128"/>
              </a:defRPr>
            </a:lvl4pPr>
            <a:lvl5pPr marL="2057400" indent="-228600" eaLnBrk="0" hangingPunct="0">
              <a:spcBef>
                <a:spcPct val="20000"/>
              </a:spcBef>
              <a:buClr>
                <a:schemeClr val="accent1"/>
              </a:buClr>
              <a:buSzPct val="100000"/>
              <a:buFont typeface="Arial" pitchFamily="34" charset="0"/>
              <a:buChar char="•"/>
              <a:defRPr sz="1400">
                <a:solidFill>
                  <a:schemeClr val="tx1"/>
                </a:solidFill>
                <a:latin typeface="Arial" pitchFamily="34" charset="0"/>
                <a:ea typeface="ＭＳ Ｐゴシック" pitchFamily="34" charset="-128"/>
              </a:defRPr>
            </a:lvl5pPr>
            <a:lvl6pPr marL="2514600" indent="-228600" defTabSz="457200" eaLnBrk="0" fontAlgn="base" hangingPunct="0">
              <a:spcBef>
                <a:spcPct val="20000"/>
              </a:spcBef>
              <a:spcAft>
                <a:spcPct val="0"/>
              </a:spcAft>
              <a:buClr>
                <a:schemeClr val="accent1"/>
              </a:buClr>
              <a:buSzPct val="100000"/>
              <a:buFont typeface="Arial" pitchFamily="34" charset="0"/>
              <a:buChar char="•"/>
              <a:defRPr sz="1400">
                <a:solidFill>
                  <a:schemeClr val="tx1"/>
                </a:solidFill>
                <a:latin typeface="Arial" pitchFamily="34" charset="0"/>
                <a:ea typeface="ＭＳ Ｐゴシック" pitchFamily="34" charset="-128"/>
              </a:defRPr>
            </a:lvl6pPr>
            <a:lvl7pPr marL="2971800" indent="-228600" defTabSz="457200" eaLnBrk="0" fontAlgn="base" hangingPunct="0">
              <a:spcBef>
                <a:spcPct val="20000"/>
              </a:spcBef>
              <a:spcAft>
                <a:spcPct val="0"/>
              </a:spcAft>
              <a:buClr>
                <a:schemeClr val="accent1"/>
              </a:buClr>
              <a:buSzPct val="100000"/>
              <a:buFont typeface="Arial" pitchFamily="34" charset="0"/>
              <a:buChar char="•"/>
              <a:defRPr sz="1400">
                <a:solidFill>
                  <a:schemeClr val="tx1"/>
                </a:solidFill>
                <a:latin typeface="Arial" pitchFamily="34" charset="0"/>
                <a:ea typeface="ＭＳ Ｐゴシック" pitchFamily="34" charset="-128"/>
              </a:defRPr>
            </a:lvl7pPr>
            <a:lvl8pPr marL="3429000" indent="-228600" defTabSz="457200" eaLnBrk="0" fontAlgn="base" hangingPunct="0">
              <a:spcBef>
                <a:spcPct val="20000"/>
              </a:spcBef>
              <a:spcAft>
                <a:spcPct val="0"/>
              </a:spcAft>
              <a:buClr>
                <a:schemeClr val="accent1"/>
              </a:buClr>
              <a:buSzPct val="100000"/>
              <a:buFont typeface="Arial" pitchFamily="34" charset="0"/>
              <a:buChar char="•"/>
              <a:defRPr sz="1400">
                <a:solidFill>
                  <a:schemeClr val="tx1"/>
                </a:solidFill>
                <a:latin typeface="Arial" pitchFamily="34" charset="0"/>
                <a:ea typeface="ＭＳ Ｐゴシック" pitchFamily="34" charset="-128"/>
              </a:defRPr>
            </a:lvl8pPr>
            <a:lvl9pPr marL="3886200" indent="-228600" defTabSz="457200" eaLnBrk="0" fontAlgn="base" hangingPunct="0">
              <a:spcBef>
                <a:spcPct val="20000"/>
              </a:spcBef>
              <a:spcAft>
                <a:spcPct val="0"/>
              </a:spcAft>
              <a:buClr>
                <a:schemeClr val="accent1"/>
              </a:buClr>
              <a:buSzPct val="100000"/>
              <a:buFont typeface="Arial" pitchFamily="34" charset="0"/>
              <a:buChar char="•"/>
              <a:defRPr sz="1400">
                <a:solidFill>
                  <a:schemeClr val="tx1"/>
                </a:solidFill>
                <a:latin typeface="Arial" pitchFamily="34" charset="0"/>
                <a:ea typeface="ＭＳ Ｐゴシック" pitchFamily="34" charset="-128"/>
              </a:defRPr>
            </a:lvl9pPr>
          </a:lstStyle>
          <a:p>
            <a:pPr algn="ctr" eaLnBrk="1" hangingPunct="1">
              <a:spcBef>
                <a:spcPct val="0"/>
              </a:spcBef>
              <a:buClrTx/>
              <a:buSzTx/>
              <a:buFontTx/>
              <a:buNone/>
            </a:pPr>
            <a:endParaRPr lang="en-US" altLang="en-US" sz="1000"/>
          </a:p>
          <a:p>
            <a:pPr algn="ctr" eaLnBrk="1" hangingPunct="1">
              <a:spcBef>
                <a:spcPct val="0"/>
              </a:spcBef>
              <a:buClrTx/>
              <a:buSzTx/>
              <a:buFontTx/>
              <a:buNone/>
            </a:pPr>
            <a:r>
              <a:rPr lang="en-US" altLang="en-US" sz="3200" b="1"/>
              <a:t>Medicaid Expansion for Indian Country</a:t>
            </a:r>
          </a:p>
          <a:p>
            <a:pPr algn="ctr" eaLnBrk="1" hangingPunct="1">
              <a:spcBef>
                <a:spcPct val="0"/>
              </a:spcBef>
              <a:buClrTx/>
              <a:buSzTx/>
              <a:buFontTx/>
              <a:buNone/>
            </a:pPr>
            <a:endParaRPr lang="en-US" altLang="en-US" sz="1400" b="1"/>
          </a:p>
        </p:txBody>
      </p:sp>
      <p:pic>
        <p:nvPicPr>
          <p:cNvPr id="16388" name="Picture 4"/>
          <p:cNvPicPr>
            <a:picLocks noChangeAspect="1" noChangeArrowheads="1"/>
          </p:cNvPicPr>
          <p:nvPr/>
        </p:nvPicPr>
        <p:blipFill>
          <a:blip r:embed="rId3">
            <a:extLst>
              <a:ext uri="{28A0092B-C50C-407E-A947-70E740481C1C}">
                <a14:useLocalDpi xmlns:a14="http://schemas.microsoft.com/office/drawing/2010/main" val="0"/>
              </a:ext>
            </a:extLst>
          </a:blip>
          <a:srcRect l="33281" t="22250" r="18594" b="28000"/>
          <a:stretch>
            <a:fillRect/>
          </a:stretch>
        </p:blipFill>
        <p:spPr bwMode="auto">
          <a:xfrm>
            <a:off x="136525" y="1003300"/>
            <a:ext cx="8870950" cy="5730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582266681"/>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1638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normAutofit/>
          </a:bodyPr>
          <a:lstStyle/>
          <a:p>
            <a:pPr marL="0" indent="0" algn="ctr">
              <a:buNone/>
            </a:pPr>
            <a:r>
              <a:rPr lang="en-US" sz="4000" dirty="0" smtClean="0"/>
              <a:t>Discussion? </a:t>
            </a:r>
            <a:endParaRPr lang="en-US" sz="4000" dirty="0"/>
          </a:p>
        </p:txBody>
      </p:sp>
    </p:spTree>
    <p:extLst>
      <p:ext uri="{BB962C8B-B14F-4D97-AF65-F5344CB8AC3E}">
        <p14:creationId xmlns:p14="http://schemas.microsoft.com/office/powerpoint/2010/main" val="46075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200" b="1" dirty="0" smtClean="0"/>
              <a:t>H.R. 2775 Continuing </a:t>
            </a:r>
            <a:br>
              <a:rPr lang="en-US" sz="3200" b="1" dirty="0" smtClean="0"/>
            </a:br>
            <a:r>
              <a:rPr lang="en-US" sz="3200" b="1" dirty="0" smtClean="0"/>
              <a:t>Appropriations Act 2014</a:t>
            </a:r>
            <a:endParaRPr lang="en-US" sz="3200" b="1" dirty="0"/>
          </a:p>
        </p:txBody>
      </p:sp>
      <p:sp>
        <p:nvSpPr>
          <p:cNvPr id="3" name="Content Placeholder 2"/>
          <p:cNvSpPr>
            <a:spLocks noGrp="1"/>
          </p:cNvSpPr>
          <p:nvPr>
            <p:ph idx="1"/>
          </p:nvPr>
        </p:nvSpPr>
        <p:spPr>
          <a:xfrm>
            <a:off x="1524000" y="1752600"/>
            <a:ext cx="7162800" cy="4800600"/>
          </a:xfrm>
        </p:spPr>
        <p:txBody>
          <a:bodyPr>
            <a:normAutofit fontScale="92500" lnSpcReduction="10000"/>
          </a:bodyPr>
          <a:lstStyle/>
          <a:p>
            <a:r>
              <a:rPr lang="en-US" sz="2000" dirty="0" smtClean="0"/>
              <a:t>Funds continuing </a:t>
            </a:r>
            <a:r>
              <a:rPr lang="en-US" sz="2000" dirty="0"/>
              <a:t>operations, projects, or activities </a:t>
            </a:r>
            <a:r>
              <a:rPr lang="en-US" sz="2000" dirty="0" smtClean="0"/>
              <a:t>conducted </a:t>
            </a:r>
            <a:r>
              <a:rPr lang="en-US" sz="2000" dirty="0"/>
              <a:t>in </a:t>
            </a:r>
            <a:r>
              <a:rPr lang="en-US" sz="2000" dirty="0" smtClean="0"/>
              <a:t>FY2013 at the current levels.  </a:t>
            </a:r>
          </a:p>
          <a:p>
            <a:r>
              <a:rPr lang="en-US" sz="2000" dirty="0"/>
              <a:t>Requires the rate for operations </a:t>
            </a:r>
            <a:r>
              <a:rPr lang="en-US" sz="2000" dirty="0" smtClean="0"/>
              <a:t>be calculated [reduced] based on FY2013 requirements (Sequester) </a:t>
            </a:r>
          </a:p>
          <a:p>
            <a:r>
              <a:rPr lang="en-US" sz="2000" dirty="0" smtClean="0"/>
              <a:t>Prohibits </a:t>
            </a:r>
            <a:r>
              <a:rPr lang="en-US" sz="2000" dirty="0"/>
              <a:t>high </a:t>
            </a:r>
            <a:r>
              <a:rPr lang="en-US" sz="2000" dirty="0" smtClean="0"/>
              <a:t>rates or </a:t>
            </a:r>
            <a:r>
              <a:rPr lang="en-US" sz="2000" dirty="0"/>
              <a:t>complete distribution of appropriations at the beginning of FY2014 for </a:t>
            </a:r>
            <a:r>
              <a:rPr lang="en-US" sz="2000" dirty="0" smtClean="0"/>
              <a:t>some programs. </a:t>
            </a:r>
            <a:endParaRPr lang="en-US" sz="2000" dirty="0"/>
          </a:p>
          <a:p>
            <a:r>
              <a:rPr lang="en-US" sz="2000" dirty="0"/>
              <a:t>Provides </a:t>
            </a:r>
            <a:r>
              <a:rPr lang="en-US" sz="2000" dirty="0" smtClean="0"/>
              <a:t>compensation </a:t>
            </a:r>
            <a:r>
              <a:rPr lang="en-US" sz="2000" dirty="0"/>
              <a:t>of federal </a:t>
            </a:r>
            <a:r>
              <a:rPr lang="en-US" sz="2000" dirty="0" smtClean="0"/>
              <a:t>employees furloughed </a:t>
            </a:r>
            <a:r>
              <a:rPr lang="en-US" sz="2000" dirty="0"/>
              <a:t>as a result of any lapse in appropriations </a:t>
            </a:r>
            <a:endParaRPr lang="en-US" sz="2000" dirty="0" smtClean="0"/>
          </a:p>
          <a:p>
            <a:r>
              <a:rPr lang="en-US" sz="2000" dirty="0" smtClean="0"/>
              <a:t>Directs agencies to pay for FY 2014 activities if they used their own resources </a:t>
            </a:r>
          </a:p>
          <a:p>
            <a:r>
              <a:rPr lang="en-US" sz="2000" dirty="0" err="1" smtClean="0">
                <a:solidFill>
                  <a:srgbClr val="FF0000"/>
                </a:solidFill>
              </a:rPr>
              <a:t>ACA</a:t>
            </a:r>
            <a:r>
              <a:rPr lang="en-US" sz="2000" dirty="0">
                <a:solidFill>
                  <a:srgbClr val="FF0000"/>
                </a:solidFill>
              </a:rPr>
              <a:t> </a:t>
            </a:r>
            <a:r>
              <a:rPr lang="en-US" sz="2000" dirty="0" smtClean="0">
                <a:solidFill>
                  <a:srgbClr val="FF0000"/>
                </a:solidFill>
              </a:rPr>
              <a:t>tax credit and cost-sharing verification and </a:t>
            </a:r>
            <a:r>
              <a:rPr lang="en-US" sz="2000" dirty="0" err="1" smtClean="0">
                <a:solidFill>
                  <a:srgbClr val="FF0000"/>
                </a:solidFill>
              </a:rPr>
              <a:t>HHS-OIG</a:t>
            </a:r>
            <a:r>
              <a:rPr lang="en-US" sz="2000" dirty="0" smtClean="0">
                <a:solidFill>
                  <a:srgbClr val="FF0000"/>
                </a:solidFill>
              </a:rPr>
              <a:t> issue report to Congress on effectiveness </a:t>
            </a:r>
          </a:p>
          <a:p>
            <a:r>
              <a:rPr lang="en-US" sz="2000" dirty="0"/>
              <a:t>(Sec. 1002) Default Prevention Act of 2013 </a:t>
            </a:r>
            <a:endParaRPr lang="en-US" sz="2000" dirty="0">
              <a:solidFill>
                <a:srgbClr val="FF0000"/>
              </a:solidFill>
            </a:endParaRPr>
          </a:p>
          <a:p>
            <a:r>
              <a:rPr lang="en-US" sz="1900" dirty="0">
                <a:hlinkClick r:id="rId2"/>
              </a:rPr>
              <a:t>http://thomas.loc.gov/cgi-bin/bdquery/z?d113:HR02775:@@@D&amp;summ2=m</a:t>
            </a:r>
            <a:r>
              <a:rPr lang="en-US" sz="1900" dirty="0" smtClean="0">
                <a:hlinkClick r:id="rId2"/>
              </a:rPr>
              <a:t>&amp;</a:t>
            </a:r>
            <a:r>
              <a:rPr lang="en-US" sz="1900" dirty="0" smtClean="0"/>
              <a:t> </a:t>
            </a:r>
            <a:endParaRPr lang="en-US" sz="1900" dirty="0"/>
          </a:p>
        </p:txBody>
      </p:sp>
    </p:spTree>
    <p:extLst>
      <p:ext uri="{BB962C8B-B14F-4D97-AF65-F5344CB8AC3E}">
        <p14:creationId xmlns:p14="http://schemas.microsoft.com/office/powerpoint/2010/main" val="21947895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b="1" dirty="0" smtClean="0"/>
              <a:t>Appropriations Update</a:t>
            </a:r>
            <a:endParaRPr lang="en-US" sz="4000" b="1" dirty="0"/>
          </a:p>
        </p:txBody>
      </p:sp>
      <p:sp>
        <p:nvSpPr>
          <p:cNvPr id="3" name="Content Placeholder 2"/>
          <p:cNvSpPr>
            <a:spLocks noGrp="1"/>
          </p:cNvSpPr>
          <p:nvPr>
            <p:ph idx="1"/>
          </p:nvPr>
        </p:nvSpPr>
        <p:spPr/>
        <p:txBody>
          <a:bodyPr>
            <a:normAutofit fontScale="92500" lnSpcReduction="10000"/>
          </a:bodyPr>
          <a:lstStyle/>
          <a:p>
            <a:r>
              <a:rPr lang="en-US" sz="2800" dirty="0" smtClean="0"/>
              <a:t>H.R. 2775 CR thru January 15th </a:t>
            </a:r>
          </a:p>
          <a:p>
            <a:pPr lvl="1">
              <a:spcAft>
                <a:spcPts val="1200"/>
              </a:spcAft>
            </a:pPr>
            <a:r>
              <a:rPr lang="en-US" sz="2400" u="sng" dirty="0" smtClean="0">
                <a:hlinkClick r:id="rId2"/>
              </a:rPr>
              <a:t>H.J</a:t>
            </a:r>
            <a:r>
              <a:rPr lang="en-US" sz="2400" u="sng" dirty="0">
                <a:hlinkClick r:id="rId2"/>
              </a:rPr>
              <a:t>. Res. 80, American Indian and Alaska Native, Health, Education, and Safety Act</a:t>
            </a:r>
            <a:endParaRPr lang="en-US" sz="2800" dirty="0" smtClean="0"/>
          </a:p>
          <a:p>
            <a:pPr>
              <a:spcAft>
                <a:spcPts val="1200"/>
              </a:spcAft>
            </a:pPr>
            <a:r>
              <a:rPr lang="en-US" sz="2800" dirty="0" smtClean="0"/>
              <a:t>FY 2012 Final Amount = $4.306 billion</a:t>
            </a:r>
          </a:p>
          <a:p>
            <a:pPr>
              <a:spcAft>
                <a:spcPts val="1200"/>
              </a:spcAft>
            </a:pPr>
            <a:r>
              <a:rPr lang="en-US" sz="2800" dirty="0" smtClean="0"/>
              <a:t>FY 2013 Post Sequester = $4.131 billion</a:t>
            </a:r>
          </a:p>
          <a:p>
            <a:r>
              <a:rPr lang="en-US" sz="2800" dirty="0" smtClean="0"/>
              <a:t>President’s 2014 Request = $4.430 billion </a:t>
            </a:r>
          </a:p>
          <a:p>
            <a:pPr lvl="1">
              <a:spcAft>
                <a:spcPts val="1200"/>
              </a:spcAft>
            </a:pPr>
            <a:r>
              <a:rPr lang="en-US" sz="2400" dirty="0" smtClean="0"/>
              <a:t>$124 million over FY 2012 level (2.9% increase)</a:t>
            </a:r>
          </a:p>
          <a:p>
            <a:pPr>
              <a:spcAft>
                <a:spcPts val="1200"/>
              </a:spcAft>
            </a:pPr>
            <a:r>
              <a:rPr lang="en-US" sz="2800" dirty="0" smtClean="0"/>
              <a:t>House FY 2014 = $4.130 billion </a:t>
            </a:r>
          </a:p>
          <a:p>
            <a:pPr>
              <a:spcAft>
                <a:spcPts val="1200"/>
              </a:spcAft>
            </a:pPr>
            <a:r>
              <a:rPr lang="en-US" sz="2800" dirty="0" smtClean="0"/>
              <a:t>Senate FY 2014 = $4.434 billion </a:t>
            </a:r>
          </a:p>
        </p:txBody>
      </p:sp>
    </p:spTree>
    <p:extLst>
      <p:ext uri="{BB962C8B-B14F-4D97-AF65-F5344CB8AC3E}">
        <p14:creationId xmlns:p14="http://schemas.microsoft.com/office/powerpoint/2010/main" val="429490362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228600"/>
            <a:ext cx="7239000" cy="1143000"/>
          </a:xfrm>
        </p:spPr>
        <p:txBody>
          <a:bodyPr>
            <a:normAutofit/>
          </a:bodyPr>
          <a:lstStyle/>
          <a:p>
            <a:r>
              <a:rPr lang="en-US" sz="3600" b="1" dirty="0" smtClean="0"/>
              <a:t>Senate &amp; House Budget Resolutions</a:t>
            </a:r>
            <a:endParaRPr lang="en-US" sz="3600" b="1" dirty="0"/>
          </a:p>
        </p:txBody>
      </p:sp>
      <p:pic>
        <p:nvPicPr>
          <p:cNvPr id="1026"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457200" y="1219200"/>
            <a:ext cx="8458200" cy="55111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49508739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showMasterSp="0">
  <p:cSld>
    <p:bg>
      <p:bgPr>
        <a:solidFill>
          <a:schemeClr val="bg2">
            <a:lumMod val="75000"/>
            <a:alpha val="25000"/>
          </a:schemeClr>
        </a:solidFill>
        <a:effectLst/>
      </p:bgPr>
    </p:bg>
    <p:spTree>
      <p:nvGrpSpPr>
        <p:cNvPr id="1" name=""/>
        <p:cNvGrpSpPr/>
        <p:nvPr/>
      </p:nvGrpSpPr>
      <p:grpSpPr>
        <a:xfrm>
          <a:off x="0" y="0"/>
          <a:ext cx="0" cy="0"/>
          <a:chOff x="0" y="0"/>
          <a:chExt cx="0" cy="0"/>
        </a:xfrm>
      </p:grpSpPr>
      <p:sp>
        <p:nvSpPr>
          <p:cNvPr id="5" name="Content Placeholder 4"/>
          <p:cNvSpPr>
            <a:spLocks noGrp="1"/>
          </p:cNvSpPr>
          <p:nvPr>
            <p:ph idx="1"/>
          </p:nvPr>
        </p:nvSpPr>
        <p:spPr/>
        <p:txBody>
          <a:bodyPr/>
          <a:lstStyle/>
          <a:p>
            <a:endParaRPr lang="en-US"/>
          </a:p>
        </p:txBody>
      </p:sp>
      <p:pic>
        <p:nvPicPr>
          <p:cNvPr id="2051"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1000" y="457200"/>
            <a:ext cx="8614832" cy="5638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14721041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2079170" y="103280"/>
            <a:ext cx="6248400" cy="6698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45057605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showMasterSp="0">
  <p:cSld>
    <p:bg>
      <p:bgPr>
        <a:solidFill>
          <a:schemeClr val="bg2">
            <a:lumMod val="75000"/>
            <a:alpha val="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990600" y="304800"/>
            <a:ext cx="7239000" cy="1143000"/>
          </a:xfrm>
        </p:spPr>
        <p:txBody>
          <a:bodyPr>
            <a:normAutofit/>
          </a:bodyPr>
          <a:lstStyle/>
          <a:p>
            <a:r>
              <a:rPr lang="en-US" dirty="0" smtClean="0"/>
              <a:t>Clinical Service Accounts</a:t>
            </a:r>
            <a:endParaRPr lang="en-US" dirty="0"/>
          </a:p>
        </p:txBody>
      </p:sp>
      <p:pic>
        <p:nvPicPr>
          <p:cNvPr id="1029"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2400" y="1752600"/>
            <a:ext cx="8569757" cy="2743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76802281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showMasterSp="0">
  <p:cSld>
    <p:bg>
      <p:bgPr>
        <a:solidFill>
          <a:schemeClr val="bg2">
            <a:lumMod val="75000"/>
            <a:alpha val="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979710" y="381000"/>
            <a:ext cx="7239000" cy="1143000"/>
          </a:xfrm>
        </p:spPr>
        <p:txBody>
          <a:bodyPr/>
          <a:lstStyle/>
          <a:p>
            <a:r>
              <a:rPr lang="en-US" dirty="0" smtClean="0"/>
              <a:t>Preventive Health Accounts</a:t>
            </a:r>
            <a:endParaRPr lang="en-US" dirty="0"/>
          </a:p>
        </p:txBody>
      </p:sp>
      <p:pic>
        <p:nvPicPr>
          <p:cNvPr id="3075"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6826" y="1904998"/>
            <a:ext cx="8797456" cy="2590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248782491"/>
      </p:ext>
    </p:extLst>
  </p:cSld>
  <p:clrMapOvr>
    <a:masterClrMapping/>
  </p:clrMapOvr>
  <p:timing>
    <p:tnLst>
      <p:par>
        <p:cTn id="1" dur="indefinite" restart="never" nodeType="tmRoot"/>
      </p:par>
    </p:tnLst>
  </p:timing>
</p:sld>
</file>

<file path=ppt/theme/theme1.xml><?xml version="1.0" encoding="utf-8"?>
<a:theme xmlns:a="http://schemas.openxmlformats.org/drawingml/2006/main" name="Gathering Wisdom Presentation - May 26, 201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Gathering Wisdom Presentation - May 26, 2011</Template>
  <TotalTime>6446</TotalTime>
  <Words>1228</Words>
  <Application>Microsoft Office PowerPoint</Application>
  <PresentationFormat>On-screen Show (4:3)</PresentationFormat>
  <Paragraphs>152</Paragraphs>
  <Slides>25</Slides>
  <Notes>2</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25</vt:i4>
      </vt:variant>
    </vt:vector>
  </HeadingPairs>
  <TitlesOfParts>
    <vt:vector size="27" baseType="lpstr">
      <vt:lpstr>Gathering Wisdom Presentation - May 26, 2011</vt:lpstr>
      <vt:lpstr>Document</vt:lpstr>
      <vt:lpstr>Legislative &amp; Policy Update </vt:lpstr>
      <vt:lpstr>Budget Update</vt:lpstr>
      <vt:lpstr>H.R. 2775 Continuing  Appropriations Act 2014</vt:lpstr>
      <vt:lpstr>Appropriations Update</vt:lpstr>
      <vt:lpstr>Senate &amp; House Budget Resolutions</vt:lpstr>
      <vt:lpstr>PowerPoint Presentation</vt:lpstr>
      <vt:lpstr>PowerPoint Presentation</vt:lpstr>
      <vt:lpstr>Clinical Service Accounts</vt:lpstr>
      <vt:lpstr>Preventive Health Accounts</vt:lpstr>
      <vt:lpstr>Other Services Accounts</vt:lpstr>
      <vt:lpstr>Facilities Accounts </vt:lpstr>
      <vt:lpstr>PowerPoint Presentation</vt:lpstr>
      <vt:lpstr>PowerPoint Presentation</vt:lpstr>
      <vt:lpstr>Indian Health Legislation</vt:lpstr>
      <vt:lpstr>IHS Director Confirmation Hearing</vt:lpstr>
      <vt:lpstr>Contract Support Cost Update</vt:lpstr>
      <vt:lpstr>Tribal Contract Support Cost Summit</vt:lpstr>
      <vt:lpstr>Tribal Contract Support Cost Summit – Objectives </vt:lpstr>
      <vt:lpstr>Tribal CSC Summit Recommendations</vt:lpstr>
      <vt:lpstr>TTAG/MMPC Updates </vt:lpstr>
      <vt:lpstr>TTAG/MMPC Resources </vt:lpstr>
      <vt:lpstr>IHS Dear Tribal Leader Letters</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Legislative Update   NPAIHB Quarterly Board Meeting  Thunder Valley Casino Resort Lincoln, CA</dc:title>
  <dc:creator>jroberts</dc:creator>
  <cp:lastModifiedBy>Jim Roberts</cp:lastModifiedBy>
  <cp:revision>258</cp:revision>
  <dcterms:created xsi:type="dcterms:W3CDTF">2011-07-14T14:04:56Z</dcterms:created>
  <dcterms:modified xsi:type="dcterms:W3CDTF">2013-10-22T15:08:48Z</dcterms:modified>
</cp:coreProperties>
</file>