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22"/>
  </p:notesMasterIdLst>
  <p:handoutMasterIdLst>
    <p:handoutMasterId r:id="rId23"/>
  </p:handoutMasterIdLst>
  <p:sldIdLst>
    <p:sldId id="256" r:id="rId2"/>
    <p:sldId id="286" r:id="rId3"/>
    <p:sldId id="285" r:id="rId4"/>
    <p:sldId id="260" r:id="rId5"/>
    <p:sldId id="261" r:id="rId6"/>
    <p:sldId id="262" r:id="rId7"/>
    <p:sldId id="265" r:id="rId8"/>
    <p:sldId id="271" r:id="rId9"/>
    <p:sldId id="289" r:id="rId10"/>
    <p:sldId id="292" r:id="rId11"/>
    <p:sldId id="295" r:id="rId12"/>
    <p:sldId id="294" r:id="rId13"/>
    <p:sldId id="272" r:id="rId14"/>
    <p:sldId id="293" r:id="rId15"/>
    <p:sldId id="275" r:id="rId16"/>
    <p:sldId id="276" r:id="rId17"/>
    <p:sldId id="280" r:id="rId18"/>
    <p:sldId id="282" r:id="rId19"/>
    <p:sldId id="284" r:id="rId20"/>
    <p:sldId id="287" r:id="rId21"/>
  </p:sldIdLst>
  <p:sldSz cx="10972800" cy="8229600" type="B4JIS"/>
  <p:notesSz cx="6881813" cy="9296400"/>
  <p:defaultTextStyle>
    <a:defPPr>
      <a:defRPr lang="en-US"/>
    </a:defPPr>
    <a:lvl1pPr marL="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811" userDrawn="1">
          <p15:clr>
            <a:srgbClr val="A4A3A4"/>
          </p15:clr>
        </p15:guide>
        <p15:guide id="2" pos="3456" userDrawn="1">
          <p15:clr>
            <a:srgbClr val="A4A3A4"/>
          </p15:clr>
        </p15:guide>
        <p15:guide id="3" userDrawn="1">
          <p15:clr>
            <a:srgbClr val="A4A3A4"/>
          </p15:clr>
        </p15:guide>
        <p15:guide id="4" pos="861" userDrawn="1">
          <p15:clr>
            <a:srgbClr val="A4A3A4"/>
          </p15:clr>
        </p15:guide>
        <p15:guide id="5" orient="horz" pos="1032" userDrawn="1">
          <p15:clr>
            <a:srgbClr val="A4A3A4"/>
          </p15:clr>
        </p15:guide>
        <p15:guide id="6" orient="horz" pos="456" userDrawn="1">
          <p15:clr>
            <a:srgbClr val="A4A3A4"/>
          </p15:clr>
        </p15:guide>
        <p15:guide id="7" pos="3721" userDrawn="1">
          <p15:clr>
            <a:srgbClr val="A4A3A4"/>
          </p15:clr>
        </p15:guide>
        <p15:guide id="8" pos="6840" userDrawn="1">
          <p15:clr>
            <a:srgbClr val="A4A3A4"/>
          </p15:clr>
        </p15:guide>
        <p15:guide id="9" orient="horz" pos="4693" userDrawn="1">
          <p15:clr>
            <a:srgbClr val="A4A3A4"/>
          </p15:clr>
        </p15:guide>
        <p15:guide id="10" pos="37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D087"/>
    <a:srgbClr val="6CC069"/>
    <a:srgbClr val="6DBF6A"/>
    <a:srgbClr val="D3E8A3"/>
    <a:srgbClr val="F9A25E"/>
    <a:srgbClr val="8BCDE2"/>
    <a:srgbClr val="B7D7B8"/>
    <a:srgbClr val="D4DA6E"/>
    <a:srgbClr val="C6B5C4"/>
    <a:srgbClr val="6A5A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9172" autoAdjust="0"/>
  </p:normalViewPr>
  <p:slideViewPr>
    <p:cSldViewPr snapToGrid="0" showGuides="1">
      <p:cViewPr>
        <p:scale>
          <a:sx n="90" d="100"/>
          <a:sy n="90" d="100"/>
        </p:scale>
        <p:origin x="-1122" y="-90"/>
      </p:cViewPr>
      <p:guideLst>
        <p:guide orient="horz" pos="4811"/>
        <p:guide orient="horz" pos="1032"/>
        <p:guide orient="horz" pos="456"/>
        <p:guide orient="horz" pos="4693"/>
        <p:guide pos="3456"/>
        <p:guide/>
        <p:guide pos="861"/>
        <p:guide pos="3721"/>
        <p:guide pos="6840"/>
        <p:guide pos="376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5" d="100"/>
          <a:sy n="55" d="100"/>
        </p:scale>
        <p:origin x="279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B2CD2F59-D4E7-4796-AF8E-D07D85C33143}" type="datetimeFigureOut">
              <a:rPr lang="en-US" smtClean="0"/>
              <a:pPr/>
              <a:t>10/17/2013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8E81AD9C-5D52-4F8C-B896-003AD8CF57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752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0525AA6A-5937-43B0-A1DB-6737D79A2C88}" type="datetimeFigureOut">
              <a:rPr lang="en-US" smtClean="0"/>
              <a:pPr/>
              <a:t>10/17/2013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50963" y="1162050"/>
            <a:ext cx="4179887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04BCC1C9-138C-4A3D-AE91-34E7589A4A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551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50963" y="1162050"/>
            <a:ext cx="4179887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CC1C9-138C-4A3D-AE91-34E7589A4AC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67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CC1C9-138C-4A3D-AE91-34E7589A4AC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946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CC1C9-138C-4A3D-AE91-34E7589A4AC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562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7693572" y="7152741"/>
            <a:ext cx="3279228" cy="1076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684420" y="1482439"/>
            <a:ext cx="9803477" cy="2838103"/>
          </a:xfrm>
        </p:spPr>
        <p:txBody>
          <a:bodyPr>
            <a:noAutofit/>
          </a:bodyPr>
          <a:lstStyle>
            <a:lvl1pPr>
              <a:defRPr sz="7200" baseline="0">
                <a:solidFill>
                  <a:srgbClr val="67BB4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Presentation title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 userDrawn="1">
            <p:ph type="subTitle" idx="1"/>
          </p:nvPr>
        </p:nvSpPr>
        <p:spPr>
          <a:xfrm>
            <a:off x="685802" y="4347213"/>
            <a:ext cx="7680960" cy="501878"/>
          </a:xfrm>
        </p:spPr>
        <p:txBody>
          <a:bodyPr/>
          <a:lstStyle>
            <a:lvl1pPr marL="0" indent="0" algn="l">
              <a:buNone/>
              <a:defRPr>
                <a:solidFill>
                  <a:srgbClr val="4C4C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84421" y="4907932"/>
            <a:ext cx="7682342" cy="706754"/>
          </a:xfrm>
        </p:spPr>
        <p:txBody>
          <a:bodyPr>
            <a:normAutofit/>
          </a:bodyPr>
          <a:lstStyle>
            <a:lvl1pPr marL="0" indent="0">
              <a:buNone/>
              <a:defRPr sz="1920" baseline="0">
                <a:solidFill>
                  <a:srgbClr val="4C4C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Month, DD YYYY</a:t>
            </a:r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6743700" y="6934200"/>
            <a:ext cx="4229100" cy="129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110362"/>
            <a:ext cx="10972800" cy="898631"/>
          </a:xfrm>
          <a:prstGeom prst="rect">
            <a:avLst/>
          </a:prstGeom>
          <a:solidFill>
            <a:srgbClr val="6CC0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tIns="0" rtlCol="0" anchor="ctr"/>
          <a:lstStyle/>
          <a:p>
            <a:pPr lvl="0" algn="ctr"/>
            <a:endParaRPr lang="en-US" sz="216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36350" y="7149476"/>
            <a:ext cx="3257616" cy="92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21029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4499" userDrawn="1">
          <p15:clr>
            <a:srgbClr val="FBAE40"/>
          </p15:clr>
        </p15:guide>
        <p15:guide id="2" pos="493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16200000">
            <a:off x="3898902" y="-1595714"/>
            <a:ext cx="3175000" cy="10972799"/>
          </a:xfrm>
          <a:prstGeom prst="rect">
            <a:avLst/>
          </a:prstGeom>
          <a:solidFill>
            <a:srgbClr val="6CC0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160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19" y="2303185"/>
            <a:ext cx="3048883" cy="3175001"/>
          </a:xfrm>
          <a:prstGeom prst="rect">
            <a:avLst/>
          </a:prstGeom>
          <a:noFill/>
          <a:ln>
            <a:noFill/>
          </a:ln>
          <a:effectLst>
            <a:outerShdw blurRad="863600" sx="119000" sy="119000" algn="ctr" rotWithShape="0">
              <a:schemeClr val="bg1">
                <a:alpha val="65000"/>
              </a:schemeClr>
            </a:outerShdw>
          </a:effectLst>
        </p:spPr>
      </p:pic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57177" y="2635626"/>
            <a:ext cx="7161765" cy="1237129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7177" y="3890687"/>
            <a:ext cx="7161765" cy="700894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 sz="28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49280810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592">
          <p15:clr>
            <a:srgbClr val="FBAE40"/>
          </p15:clr>
        </p15:guide>
        <p15:guide id="2" pos="3456">
          <p15:clr>
            <a:srgbClr val="FBAE40"/>
          </p15:clr>
        </p15:guide>
        <p15:guide id="3" pos="3474">
          <p15:clr>
            <a:srgbClr val="FBAE40"/>
          </p15:clr>
        </p15:guide>
        <p15:guide id="4" pos="14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16200000">
            <a:off x="3898902" y="-1595714"/>
            <a:ext cx="3175000" cy="10972799"/>
          </a:xfrm>
          <a:prstGeom prst="rect">
            <a:avLst/>
          </a:prstGeom>
          <a:solidFill>
            <a:srgbClr val="6CC0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160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774" y="2303185"/>
            <a:ext cx="3925029" cy="3175001"/>
          </a:xfrm>
          <a:prstGeom prst="rect">
            <a:avLst/>
          </a:prstGeom>
          <a:noFill/>
          <a:ln>
            <a:noFill/>
          </a:ln>
          <a:effectLst>
            <a:outerShdw blurRad="863600" sx="119000" sy="119000" algn="ctr" rotWithShape="0">
              <a:schemeClr val="bg1">
                <a:alpha val="65000"/>
              </a:schemeClr>
            </a:outerShdw>
          </a:effectLst>
        </p:spPr>
      </p:pic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57177" y="2635626"/>
            <a:ext cx="7161765" cy="1237129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7177" y="3890687"/>
            <a:ext cx="7161765" cy="700894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 sz="28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76640596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592">
          <p15:clr>
            <a:srgbClr val="FBAE40"/>
          </p15:clr>
        </p15:guide>
        <p15:guide id="2" pos="3456">
          <p15:clr>
            <a:srgbClr val="FBAE40"/>
          </p15:clr>
        </p15:guide>
        <p15:guide id="3" pos="3474">
          <p15:clr>
            <a:srgbClr val="FBAE40"/>
          </p15:clr>
        </p15:guide>
        <p15:guide id="4" pos="14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16200000">
            <a:off x="3898903" y="-1595715"/>
            <a:ext cx="3174998" cy="10972799"/>
          </a:xfrm>
          <a:prstGeom prst="rect">
            <a:avLst/>
          </a:prstGeom>
          <a:solidFill>
            <a:srgbClr val="8BCD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160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"/>
          <a:stretch/>
        </p:blipFill>
        <p:spPr>
          <a:xfrm>
            <a:off x="8182303" y="2317531"/>
            <a:ext cx="2790497" cy="3160653"/>
          </a:xfrm>
          <a:prstGeom prst="rect">
            <a:avLst/>
          </a:prstGeom>
          <a:noFill/>
          <a:ln>
            <a:noFill/>
          </a:ln>
          <a:effectLst>
            <a:outerShdw blurRad="863600" sx="119000" sy="119000" algn="ctr" rotWithShape="0">
              <a:schemeClr val="bg1">
                <a:alpha val="65000"/>
              </a:scheme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7177" y="2635626"/>
            <a:ext cx="7161765" cy="1237129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7177" y="3890687"/>
            <a:ext cx="7161765" cy="700894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 sz="28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2789999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592">
          <p15:clr>
            <a:srgbClr val="FBAE40"/>
          </p15:clr>
        </p15:guide>
        <p15:guide id="2" pos="3456">
          <p15:clr>
            <a:srgbClr val="FBAE40"/>
          </p15:clr>
        </p15:guide>
        <p15:guide id="3" pos="14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16200000">
            <a:off x="3898903" y="-1595715"/>
            <a:ext cx="3174998" cy="10972799"/>
          </a:xfrm>
          <a:prstGeom prst="rect">
            <a:avLst/>
          </a:prstGeom>
          <a:solidFill>
            <a:srgbClr val="8BCD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160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"/>
          <a:stretch/>
        </p:blipFill>
        <p:spPr>
          <a:xfrm>
            <a:off x="6883767" y="2303185"/>
            <a:ext cx="4073267" cy="3151684"/>
          </a:xfrm>
          <a:prstGeom prst="rect">
            <a:avLst/>
          </a:prstGeom>
          <a:noFill/>
          <a:ln>
            <a:noFill/>
          </a:ln>
          <a:effectLst>
            <a:outerShdw blurRad="863600" sx="119000" sy="119000" algn="ctr" rotWithShape="0">
              <a:schemeClr val="bg1">
                <a:alpha val="65000"/>
              </a:scheme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7177" y="2635626"/>
            <a:ext cx="7161765" cy="1237129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7177" y="3890687"/>
            <a:ext cx="7161765" cy="700894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 sz="28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23961807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592">
          <p15:clr>
            <a:srgbClr val="FBAE40"/>
          </p15:clr>
        </p15:guide>
        <p15:guide id="2" pos="3456">
          <p15:clr>
            <a:srgbClr val="FBAE40"/>
          </p15:clr>
        </p15:guide>
        <p15:guide id="3" pos="14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16200000">
            <a:off x="3898902" y="-1595714"/>
            <a:ext cx="3174999" cy="10972799"/>
          </a:xfrm>
          <a:prstGeom prst="rect">
            <a:avLst/>
          </a:prstGeom>
          <a:solidFill>
            <a:srgbClr val="F9A2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160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r="9" b="94"/>
          <a:stretch/>
        </p:blipFill>
        <p:spPr>
          <a:xfrm>
            <a:off x="5585443" y="2303185"/>
            <a:ext cx="5513482" cy="3175000"/>
          </a:xfrm>
          <a:prstGeom prst="rect">
            <a:avLst/>
          </a:prstGeom>
          <a:noFill/>
          <a:ln>
            <a:noFill/>
          </a:ln>
          <a:effectLst>
            <a:outerShdw blurRad="863600" sx="119000" sy="119000" algn="ctr" rotWithShape="0">
              <a:schemeClr val="bg1">
                <a:alpha val="65000"/>
              </a:schemeClr>
            </a:outerShdw>
          </a:effectLst>
        </p:spPr>
      </p:pic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57177" y="2635626"/>
            <a:ext cx="7161765" cy="1237129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7177" y="3890687"/>
            <a:ext cx="7161765" cy="700894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 sz="28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1057989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592">
          <p15:clr>
            <a:srgbClr val="FBAE40"/>
          </p15:clr>
        </p15:guide>
        <p15:guide id="2" pos="3456">
          <p15:clr>
            <a:srgbClr val="FBAE40"/>
          </p15:clr>
        </p15:guide>
        <p15:guide id="3" pos="3474">
          <p15:clr>
            <a:srgbClr val="FBAE40"/>
          </p15:clr>
        </p15:guide>
        <p15:guide id="4" pos="14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16200000">
            <a:off x="3898902" y="-1595714"/>
            <a:ext cx="3174999" cy="10972799"/>
          </a:xfrm>
          <a:prstGeom prst="rect">
            <a:avLst/>
          </a:prstGeom>
          <a:solidFill>
            <a:srgbClr val="F9A2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160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/>
          <a:srcRect b="57"/>
          <a:stretch>
            <a:fillRect/>
          </a:stretch>
        </p:blipFill>
        <p:spPr>
          <a:xfrm>
            <a:off x="8345979" y="2020552"/>
            <a:ext cx="2833462" cy="3449223"/>
          </a:xfrm>
          <a:prstGeom prst="rect">
            <a:avLst/>
          </a:prstGeom>
          <a:noFill/>
          <a:ln>
            <a:noFill/>
          </a:ln>
          <a:effectLst>
            <a:outerShdw blurRad="863600" sx="119000" sy="119000" algn="ctr" rotWithShape="0">
              <a:schemeClr val="bg1">
                <a:alpha val="65000"/>
              </a:schemeClr>
            </a:outerShdw>
          </a:effectLst>
        </p:spPr>
      </p:pic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57177" y="2635626"/>
            <a:ext cx="7161765" cy="1237129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7177" y="3890687"/>
            <a:ext cx="7161765" cy="700894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 sz="28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1057989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592">
          <p15:clr>
            <a:srgbClr val="FBAE40"/>
          </p15:clr>
        </p15:guide>
        <p15:guide id="2" pos="3456">
          <p15:clr>
            <a:srgbClr val="FBAE40"/>
          </p15:clr>
        </p15:guide>
        <p15:guide id="3" pos="3474">
          <p15:clr>
            <a:srgbClr val="FBAE40"/>
          </p15:clr>
        </p15:guide>
        <p15:guide id="4" pos="14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w/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10362"/>
            <a:ext cx="10972800" cy="898631"/>
          </a:xfrm>
          <a:prstGeom prst="rect">
            <a:avLst/>
          </a:prstGeom>
          <a:solidFill>
            <a:srgbClr val="6CC0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tIns="0" rtlCol="0" anchor="ctr"/>
          <a:lstStyle/>
          <a:p>
            <a:pPr lvl="0" algn="ctr"/>
            <a:endParaRPr lang="en-US" sz="216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33615" y="94596"/>
            <a:ext cx="10553437" cy="835572"/>
          </a:xfrm>
        </p:spPr>
        <p:txBody>
          <a:bodyPr tIns="182880" bIns="0" anchor="ctr" anchorCtr="0">
            <a:noAutofit/>
          </a:bodyPr>
          <a:lstStyle>
            <a:lvl1pPr>
              <a:lnSpc>
                <a:spcPts val="3200"/>
              </a:lnSpc>
              <a:defRPr sz="40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33615" y="1266826"/>
            <a:ext cx="10553437" cy="6145534"/>
          </a:xfrm>
        </p:spPr>
        <p:txBody>
          <a:bodyPr>
            <a:normAutofit/>
          </a:bodyPr>
          <a:lstStyle>
            <a:lvl1pPr marL="1025525" indent="-5715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6CC069"/>
              </a:buClr>
              <a:buSzPct val="130000"/>
              <a:buFont typeface="Wingdings" pitchFamily="2" charset="2"/>
              <a:buChar char="§"/>
              <a:defRPr lang="en-US" sz="32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482725" indent="-398463">
              <a:spcBef>
                <a:spcPts val="600"/>
              </a:spcBef>
              <a:spcAft>
                <a:spcPts val="600"/>
              </a:spcAft>
              <a:buClr>
                <a:srgbClr val="6CC069"/>
              </a:buClr>
              <a:buFont typeface="Arial" panose="020B0604020202020204" pitchFamily="34" charset="0"/>
              <a:buChar char="–"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2pPr>
            <a:lvl3pPr marL="1657350" marR="0" indent="-285750" algn="l" defTabSz="109728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CD087"/>
              </a:buClr>
              <a:buSzPct val="100000"/>
              <a:buFont typeface="Arial" pitchFamily="34" charset="0"/>
              <a:buChar char="•"/>
              <a:tabLst/>
              <a:defRPr lang="en-US" sz="18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2114550" indent="-285750">
              <a:spcBef>
                <a:spcPts val="600"/>
              </a:spcBef>
              <a:spcAft>
                <a:spcPts val="600"/>
              </a:spcAft>
              <a:buClr>
                <a:srgbClr val="D4DA6E"/>
              </a:buClr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4pPr>
            <a:lvl5pPr marL="2295525" indent="488950">
              <a:spcBef>
                <a:spcPts val="600"/>
              </a:spcBef>
              <a:spcAft>
                <a:spcPts val="600"/>
              </a:spcAft>
              <a:buClr>
                <a:srgbClr val="D4DA6E"/>
              </a:buClr>
              <a:buFont typeface="Wingdings" panose="05000000000000000000" pitchFamily="2" charset="2"/>
              <a:buChar char="§"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15435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110362"/>
            <a:ext cx="10972800" cy="898631"/>
          </a:xfrm>
          <a:prstGeom prst="rect">
            <a:avLst/>
          </a:prstGeom>
          <a:solidFill>
            <a:srgbClr val="6CC0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tIns="0" rtlCol="0" anchor="ctr"/>
          <a:lstStyle/>
          <a:p>
            <a:pPr lvl="0" algn="ctr"/>
            <a:endParaRPr lang="en-US" sz="216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33615" y="94596"/>
            <a:ext cx="10553437" cy="835572"/>
          </a:xfrm>
        </p:spPr>
        <p:txBody>
          <a:bodyPr tIns="182880" bIns="0" anchor="ctr" anchorCtr="0">
            <a:noAutofit/>
          </a:bodyPr>
          <a:lstStyle>
            <a:lvl1pPr>
              <a:lnSpc>
                <a:spcPts val="3200"/>
              </a:lnSpc>
              <a:defRPr sz="40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02188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79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740511" y="1257300"/>
            <a:ext cx="4946542" cy="458117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32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571500" lvl="0" indent="-571500" fontAlgn="base">
              <a:spcBef>
                <a:spcPts val="600"/>
              </a:spcBef>
              <a:spcAft>
                <a:spcPts val="600"/>
              </a:spcAft>
              <a:buClr>
                <a:srgbClr val="6CC069"/>
              </a:buClr>
              <a:buSzPct val="130000"/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14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5740511" y="1883239"/>
            <a:ext cx="4946541" cy="5142955"/>
          </a:xfrm>
        </p:spPr>
      </p:sp>
      <p:sp>
        <p:nvSpPr>
          <p:cNvPr id="7" name="Rectangle 6"/>
          <p:cNvSpPr/>
          <p:nvPr userDrawn="1"/>
        </p:nvSpPr>
        <p:spPr>
          <a:xfrm>
            <a:off x="0" y="110362"/>
            <a:ext cx="10972800" cy="898631"/>
          </a:xfrm>
          <a:prstGeom prst="rect">
            <a:avLst/>
          </a:prstGeom>
          <a:solidFill>
            <a:srgbClr val="6CC0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tIns="0" rtlCol="0" anchor="ctr"/>
          <a:lstStyle/>
          <a:p>
            <a:pPr lvl="0" algn="ctr"/>
            <a:endParaRPr lang="en-US" sz="216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33615" y="94596"/>
            <a:ext cx="10553437" cy="835572"/>
          </a:xfrm>
        </p:spPr>
        <p:txBody>
          <a:bodyPr vert="horz" lIns="91440" tIns="182880" rIns="91440" bIns="0" rtlCol="0" anchor="ctr" anchorCtr="0">
            <a:noAutofit/>
          </a:bodyPr>
          <a:lstStyle>
            <a:lvl1pPr>
              <a:defRPr lang="en-US" sz="4000" dirty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>
              <a:lnSpc>
                <a:spcPts val="3200"/>
              </a:lnSpc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33615" y="1266826"/>
            <a:ext cx="5352785" cy="5759368"/>
          </a:xfrm>
        </p:spPr>
        <p:txBody>
          <a:bodyPr>
            <a:normAutofit/>
          </a:bodyPr>
          <a:lstStyle>
            <a:lvl1pPr marL="1025525" indent="-5715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6CC069"/>
              </a:buClr>
              <a:buSzPct val="130000"/>
              <a:buFont typeface="Wingdings" pitchFamily="2" charset="2"/>
              <a:buChar char="§"/>
              <a:defRPr lang="en-US" sz="2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482725" indent="-398463">
              <a:spcBef>
                <a:spcPts val="600"/>
              </a:spcBef>
              <a:spcAft>
                <a:spcPts val="600"/>
              </a:spcAft>
              <a:buClr>
                <a:srgbClr val="6CC069"/>
              </a:buClr>
              <a:buFont typeface="Arial" panose="020B0604020202020204" pitchFamily="34" charset="0"/>
              <a:buChar char="–"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2pPr>
            <a:lvl3pPr marL="1828800" indent="-457200">
              <a:spcBef>
                <a:spcPts val="600"/>
              </a:spcBef>
              <a:spcAft>
                <a:spcPts val="600"/>
              </a:spcAft>
              <a:buClr>
                <a:srgbClr val="DCD087"/>
              </a:buClr>
              <a:buSzPct val="150000"/>
              <a:buFont typeface="Arial" pitchFamily="34" charset="0"/>
              <a:buChar char="•"/>
              <a:defRPr lang="en-US" sz="18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2295525" indent="-466725">
              <a:spcBef>
                <a:spcPts val="600"/>
              </a:spcBef>
              <a:spcAft>
                <a:spcPts val="600"/>
              </a:spcAft>
              <a:buClr>
                <a:srgbClr val="D4DA6E"/>
              </a:buClr>
              <a:buFont typeface="Wingdings" panose="05000000000000000000" pitchFamily="2" charset="2"/>
              <a:buChar char="§"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4pPr>
            <a:lvl5pPr marL="2295525" indent="488950">
              <a:spcBef>
                <a:spcPts val="600"/>
              </a:spcBef>
              <a:spcAft>
                <a:spcPts val="600"/>
              </a:spcAft>
              <a:buClr>
                <a:srgbClr val="D4DA6E"/>
              </a:buClr>
              <a:buFont typeface="Wingdings" panose="05000000000000000000" pitchFamily="2" charset="2"/>
              <a:buChar char="§"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</a:t>
            </a:r>
          </a:p>
          <a:p>
            <a:pPr lvl="1"/>
            <a:r>
              <a:rPr lang="en-US" dirty="0" smtClean="0"/>
              <a:t>Second level</a:t>
            </a:r>
          </a:p>
          <a:p>
            <a:pPr marL="1657350" marR="0" lvl="2" indent="-285750" algn="l" defTabSz="109728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CD087"/>
              </a:buClr>
              <a:buSzPct val="100000"/>
              <a:tabLst/>
            </a:pPr>
            <a:r>
              <a:rPr lang="en-US" dirty="0" smtClean="0"/>
              <a:t>Third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95268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79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16200000">
            <a:off x="3898902" y="-1595714"/>
            <a:ext cx="3175000" cy="10972799"/>
          </a:xfrm>
          <a:prstGeom prst="rect">
            <a:avLst/>
          </a:prstGeom>
          <a:solidFill>
            <a:srgbClr val="6CC0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160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57177" y="2635626"/>
            <a:ext cx="7161765" cy="1237129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7177" y="3890687"/>
            <a:ext cx="7161765" cy="700894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 sz="28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2306275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592">
          <p15:clr>
            <a:srgbClr val="FBAE40"/>
          </p15:clr>
        </p15:guide>
        <p15:guide id="2" pos="3456">
          <p15:clr>
            <a:srgbClr val="FBAE40"/>
          </p15:clr>
        </p15:guide>
        <p15:guide id="3" pos="3474">
          <p15:clr>
            <a:srgbClr val="FBAE40"/>
          </p15:clr>
        </p15:guide>
        <p15:guide id="4" pos="14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16200000">
            <a:off x="3898903" y="-1595715"/>
            <a:ext cx="3174998" cy="10972799"/>
          </a:xfrm>
          <a:prstGeom prst="rect">
            <a:avLst/>
          </a:prstGeom>
          <a:solidFill>
            <a:srgbClr val="8BCD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16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7177" y="2635626"/>
            <a:ext cx="7161765" cy="1237129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7177" y="3890687"/>
            <a:ext cx="7161765" cy="700894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 sz="28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10752136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592">
          <p15:clr>
            <a:srgbClr val="FBAE40"/>
          </p15:clr>
        </p15:guide>
        <p15:guide id="2" pos="3456">
          <p15:clr>
            <a:srgbClr val="FBAE40"/>
          </p15:clr>
        </p15:guide>
        <p15:guide id="3" pos="14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16200000">
            <a:off x="3898902" y="-1595714"/>
            <a:ext cx="3174999" cy="10972799"/>
          </a:xfrm>
          <a:prstGeom prst="rect">
            <a:avLst/>
          </a:prstGeom>
          <a:solidFill>
            <a:srgbClr val="F9A2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160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57177" y="2635626"/>
            <a:ext cx="7161765" cy="1237129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7177" y="3890687"/>
            <a:ext cx="7161765" cy="700894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 sz="28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3476583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592">
          <p15:clr>
            <a:srgbClr val="FBAE40"/>
          </p15:clr>
        </p15:guide>
        <p15:guide id="2" pos="3456">
          <p15:clr>
            <a:srgbClr val="FBAE40"/>
          </p15:clr>
        </p15:guide>
        <p15:guide id="3" pos="3474">
          <p15:clr>
            <a:srgbClr val="FBAE40"/>
          </p15:clr>
        </p15:guide>
        <p15:guide id="4" pos="14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16200000">
            <a:off x="3898902" y="-1595714"/>
            <a:ext cx="3175000" cy="10972799"/>
          </a:xfrm>
          <a:prstGeom prst="rect">
            <a:avLst/>
          </a:prstGeom>
          <a:solidFill>
            <a:srgbClr val="6CC0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160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640581" y="2303185"/>
            <a:ext cx="4332222" cy="3167449"/>
          </a:xfrm>
          <a:prstGeom prst="rect">
            <a:avLst/>
          </a:prstGeom>
          <a:noFill/>
          <a:ln>
            <a:noFill/>
          </a:ln>
          <a:effectLst>
            <a:outerShdw blurRad="863600" sx="119000" sy="119000" algn="ctr" rotWithShape="0">
              <a:schemeClr val="bg1">
                <a:alpha val="65000"/>
              </a:schemeClr>
            </a:outerShdw>
          </a:effectLst>
        </p:spPr>
      </p:pic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57177" y="2635626"/>
            <a:ext cx="7161765" cy="1237129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7177" y="3890687"/>
            <a:ext cx="7161765" cy="700894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 sz="28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30241111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592" userDrawn="1">
          <p15:clr>
            <a:srgbClr val="FBAE40"/>
          </p15:clr>
        </p15:guide>
        <p15:guide id="2" pos="3456" userDrawn="1">
          <p15:clr>
            <a:srgbClr val="FBAE40"/>
          </p15:clr>
        </p15:guide>
        <p15:guide id="3" pos="3474" userDrawn="1">
          <p15:clr>
            <a:srgbClr val="FBAE40"/>
          </p15:clr>
        </p15:guide>
        <p15:guide id="4" pos="14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16200000">
            <a:off x="3898902" y="-1595714"/>
            <a:ext cx="3175000" cy="10972799"/>
          </a:xfrm>
          <a:prstGeom prst="rect">
            <a:avLst/>
          </a:prstGeom>
          <a:solidFill>
            <a:srgbClr val="6CC0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160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71201" y="2319810"/>
            <a:ext cx="3134849" cy="3166590"/>
          </a:xfrm>
          <a:prstGeom prst="rect">
            <a:avLst/>
          </a:prstGeom>
          <a:noFill/>
          <a:ln>
            <a:noFill/>
          </a:ln>
          <a:effectLst>
            <a:outerShdw blurRad="863600" sx="119000" sy="119000" algn="ctr" rotWithShape="0">
              <a:schemeClr val="bg1">
                <a:alpha val="65000"/>
              </a:schemeClr>
            </a:outerShdw>
          </a:effectLst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257177" y="2635626"/>
            <a:ext cx="7161765" cy="1237129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7177" y="3890687"/>
            <a:ext cx="7161765" cy="700894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en-US" sz="2800" dirty="0" smtClean="0">
                <a:solidFill>
                  <a:schemeClr val="bg1"/>
                </a:solidFill>
                <a:effectLst/>
              </a:defRPr>
            </a:lvl1pPr>
          </a:lstStyle>
          <a:p>
            <a:pPr marL="0" lvl="0" indent="0">
              <a:buNone/>
            </a:pPr>
            <a:r>
              <a:rPr lang="en-US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37283726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592">
          <p15:clr>
            <a:srgbClr val="FBAE40"/>
          </p15:clr>
        </p15:guide>
        <p15:guide id="2" pos="3456">
          <p15:clr>
            <a:srgbClr val="FBAE40"/>
          </p15:clr>
        </p15:guide>
        <p15:guide id="3" pos="3474">
          <p15:clr>
            <a:srgbClr val="FBAE40"/>
          </p15:clr>
        </p15:guide>
        <p15:guide id="4" pos="14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438152"/>
            <a:ext cx="946404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190750"/>
            <a:ext cx="946404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53"/>
          <p:cNvSpPr txBox="1">
            <a:spLocks/>
          </p:cNvSpPr>
          <p:nvPr userDrawn="1"/>
        </p:nvSpPr>
        <p:spPr>
          <a:xfrm>
            <a:off x="10458447" y="7791450"/>
            <a:ext cx="3796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1097280" rtl="0" eaLnBrk="1" latinLnBrk="0" hangingPunct="1">
              <a:defRPr sz="144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B725827-4708-4758-9DF0-6342B41D870E}" type="slidenum">
              <a:rPr lang="en-US" sz="1200" smtClean="0">
                <a:solidFill>
                  <a:srgbClr val="6CC0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sz="1200" dirty="0">
              <a:solidFill>
                <a:srgbClr val="6CC0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204952" y="7888783"/>
            <a:ext cx="2992298" cy="246221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marL="0" indent="0" algn="l">
              <a:buFont typeface="Arial" panose="020B0604020202020204" pitchFamily="34" charset="0"/>
              <a:buNone/>
            </a:pPr>
            <a:r>
              <a:rPr lang="en-US" sz="1000" dirty="0" smtClean="0">
                <a:solidFill>
                  <a:srgbClr val="B7D7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2013 Washington</a:t>
            </a:r>
            <a:r>
              <a:rPr lang="en-US" sz="1000" baseline="0" dirty="0" smtClean="0">
                <a:solidFill>
                  <a:srgbClr val="B7D7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Dental Service Foundation</a:t>
            </a:r>
            <a:endParaRPr lang="en-US" sz="1000" dirty="0">
              <a:solidFill>
                <a:srgbClr val="B7D7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7" cstate="print"/>
          <a:srcRect b="18809"/>
          <a:stretch/>
        </p:blipFill>
        <p:spPr>
          <a:xfrm>
            <a:off x="8595363" y="7592110"/>
            <a:ext cx="2100635" cy="48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173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90" r:id="rId2"/>
    <p:sldLayoutId id="2147483711" r:id="rId3"/>
    <p:sldLayoutId id="2147483707" r:id="rId4"/>
    <p:sldLayoutId id="2147483708" r:id="rId5"/>
    <p:sldLayoutId id="2147483709" r:id="rId6"/>
    <p:sldLayoutId id="2147483710" r:id="rId7"/>
    <p:sldLayoutId id="2147483669" r:id="rId8"/>
    <p:sldLayoutId id="2147483704" r:id="rId9"/>
    <p:sldLayoutId id="2147483705" r:id="rId10"/>
    <p:sldLayoutId id="2147483712" r:id="rId11"/>
    <p:sldLayoutId id="2147483702" r:id="rId12"/>
    <p:sldLayoutId id="2147483713" r:id="rId13"/>
    <p:sldLayoutId id="2147483703" r:id="rId14"/>
    <p:sldLayoutId id="2147483714" r:id="rId15"/>
  </p:sldLayoutIdLst>
  <p:hf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592" userDrawn="1">
          <p15:clr>
            <a:srgbClr val="F26B43"/>
          </p15:clr>
        </p15:guide>
        <p15:guide id="2" pos="3456" userDrawn="1">
          <p15:clr>
            <a:srgbClr val="F26B43"/>
          </p15:clr>
        </p15:guide>
        <p15:guide id="3" orient="horz" pos="50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cid:B9254962-FE81-42E2-85CF-416BD8156787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hyperlink" Target="http://www.npaihb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cid:B9254962-FE81-42E2-85CF-416BD8156787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/>
              <a:t>Washington Dental Service Foundation: Working Together to Improve Oral Health</a:t>
            </a:r>
            <a:endParaRPr lang="en-US" sz="5400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4400" dirty="0" smtClean="0"/>
              <a:t>Laura Smith, President </a:t>
            </a:r>
            <a:r>
              <a:rPr lang="en-US" sz="4400" dirty="0"/>
              <a:t>&amp;</a:t>
            </a:r>
            <a:r>
              <a:rPr lang="en-US" sz="4400" dirty="0" smtClean="0"/>
              <a:t> CEO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600" dirty="0" smtClean="0"/>
              <a:t>Northwest Portland Area Indian Health Board Quarterly Meeting</a:t>
            </a:r>
          </a:p>
          <a:p>
            <a:r>
              <a:rPr lang="en-US" dirty="0" smtClean="0"/>
              <a:t>October 22,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88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Work: Oral Health in Medical Settings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/>
              <a:t>Benefits</a:t>
            </a:r>
          </a:p>
          <a:p>
            <a:r>
              <a:rPr lang="en-US" dirty="0" smtClean="0"/>
              <a:t>Catch disease early, early treatment = reduced cost of care, improved outcomes</a:t>
            </a:r>
          </a:p>
          <a:p>
            <a:r>
              <a:rPr lang="en-US" dirty="0" smtClean="0"/>
              <a:t>Help patients understand the connection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between poor oral health and other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chronic diseases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Reduce dental-related ER visits </a:t>
            </a:r>
          </a:p>
          <a:p>
            <a:r>
              <a:rPr lang="en-US" dirty="0" smtClean="0"/>
              <a:t>Reduce medical costs </a:t>
            </a:r>
            <a:br>
              <a:rPr lang="en-US" dirty="0" smtClean="0"/>
            </a:br>
            <a:r>
              <a:rPr lang="en-US" dirty="0" smtClean="0"/>
              <a:t>(e.g. savings from reduced diabetes care)</a:t>
            </a:r>
          </a:p>
          <a:p>
            <a:r>
              <a:rPr lang="en-US" dirty="0" smtClean="0"/>
              <a:t>Increase access to preventive oral health care for those not receiving dental care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98" y="3517681"/>
            <a:ext cx="2345329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99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Work: Patients with Diabetes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4025" indent="0">
              <a:buNone/>
            </a:pPr>
            <a:r>
              <a:rPr lang="en-US" b="1" dirty="0" smtClean="0"/>
              <a:t>Goal: Improve the oral health of people with diabetes in order to help them manage their diabetes and reduce diabetic complications</a:t>
            </a:r>
          </a:p>
          <a:p>
            <a:pPr lvl="1"/>
            <a:r>
              <a:rPr lang="en-US" dirty="0" smtClean="0"/>
              <a:t>Recent strong evidence that diabetics who receive oral health care have better health outcomes and significantly reduced medical costs</a:t>
            </a:r>
          </a:p>
          <a:p>
            <a:pPr marL="627062" indent="0">
              <a:buNone/>
            </a:pPr>
            <a:r>
              <a:rPr lang="en-US" b="1" dirty="0" smtClean="0"/>
              <a:t>Strategies: </a:t>
            </a:r>
          </a:p>
          <a:p>
            <a:r>
              <a:rPr lang="en-US" sz="2500" dirty="0" smtClean="0"/>
              <a:t>Engage primary care medical providers to address oral health with diabetic patients</a:t>
            </a:r>
          </a:p>
          <a:p>
            <a:r>
              <a:rPr lang="en-US" sz="2500" dirty="0" smtClean="0"/>
              <a:t>Partner with American Diabetes Association WA Chapter and other organizations to raise awareness </a:t>
            </a:r>
          </a:p>
          <a:p>
            <a:r>
              <a:rPr lang="en-US" sz="2500" dirty="0" smtClean="0"/>
              <a:t>Work with interveners (community health workers, other) to educate and refer to care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44037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Work: Pregnant Women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19075"/>
            <a:ext cx="8975834" cy="6145534"/>
          </a:xfrm>
        </p:spPr>
        <p:txBody>
          <a:bodyPr>
            <a:normAutofit fontScale="70000" lnSpcReduction="20000"/>
          </a:bodyPr>
          <a:lstStyle/>
          <a:p>
            <a:pPr marL="454025" indent="0">
              <a:buNone/>
            </a:pPr>
            <a:r>
              <a:rPr lang="en-US" sz="3600" b="1" dirty="0" smtClean="0"/>
              <a:t>GOAL: Improve </a:t>
            </a:r>
            <a:r>
              <a:rPr lang="en-US" sz="3600" b="1" dirty="0"/>
              <a:t>pregnant women’s oral </a:t>
            </a:r>
            <a:r>
              <a:rPr lang="en-US" sz="3600" b="1" dirty="0" smtClean="0"/>
              <a:t>health to help prevent </a:t>
            </a:r>
            <a:r>
              <a:rPr lang="en-US" sz="3600" b="1" dirty="0"/>
              <a:t>their babies from getting cavities</a:t>
            </a:r>
          </a:p>
          <a:p>
            <a:r>
              <a:rPr lang="en-US" sz="3600" dirty="0"/>
              <a:t>Prevent the spread of bacteria from mother to child</a:t>
            </a:r>
          </a:p>
          <a:p>
            <a:r>
              <a:rPr lang="en-US" sz="3600" dirty="0"/>
              <a:t>Engage </a:t>
            </a:r>
            <a:r>
              <a:rPr lang="en-US" sz="3600" dirty="0" smtClean="0"/>
              <a:t>mothers </a:t>
            </a:r>
            <a:r>
              <a:rPr lang="en-US" sz="3600" dirty="0"/>
              <a:t>at a time they are especially receptive about caring for their </a:t>
            </a:r>
            <a:r>
              <a:rPr lang="en-US" sz="3600" dirty="0" smtClean="0"/>
              <a:t>babies</a:t>
            </a:r>
          </a:p>
          <a:p>
            <a:pPr marL="454025" indent="0">
              <a:buNone/>
            </a:pPr>
            <a:endParaRPr lang="en-US" sz="3600" dirty="0" smtClean="0"/>
          </a:p>
          <a:p>
            <a:pPr marL="454025" indent="0">
              <a:buNone/>
            </a:pPr>
            <a:r>
              <a:rPr lang="en-US" sz="3600" b="1" dirty="0" smtClean="0"/>
              <a:t>Strategies:</a:t>
            </a:r>
            <a:endParaRPr lang="en-US" sz="3600" b="1" dirty="0"/>
          </a:p>
          <a:p>
            <a:r>
              <a:rPr lang="en-US" sz="3600" dirty="0" smtClean="0"/>
              <a:t>Motivate and train </a:t>
            </a:r>
            <a:r>
              <a:rPr lang="en-US" sz="3600" dirty="0"/>
              <a:t>dentists </a:t>
            </a:r>
            <a:r>
              <a:rPr lang="en-US" sz="3600" dirty="0" smtClean="0"/>
              <a:t>to serve </a:t>
            </a:r>
            <a:r>
              <a:rPr lang="en-US" sz="3600" dirty="0"/>
              <a:t>pregnant women</a:t>
            </a:r>
          </a:p>
          <a:p>
            <a:r>
              <a:rPr lang="en-US" sz="3600" dirty="0" smtClean="0"/>
              <a:t>Engage </a:t>
            </a:r>
            <a:r>
              <a:rPr lang="en-US" sz="3600" dirty="0"/>
              <a:t>prenatal medical care providers in addressing oral health</a:t>
            </a:r>
          </a:p>
          <a:p>
            <a:r>
              <a:rPr lang="en-US" sz="3600" dirty="0"/>
              <a:t>Engage community based organizations in identifying and </a:t>
            </a:r>
            <a:r>
              <a:rPr lang="en-US" sz="3600" dirty="0" smtClean="0"/>
              <a:t>referring (WIC, home visiting)</a:t>
            </a:r>
            <a:endParaRPr lang="en-US" sz="3600" dirty="0"/>
          </a:p>
          <a:p>
            <a:r>
              <a:rPr lang="en-US" sz="3600" dirty="0"/>
              <a:t>Motivate pregnant women to demand services</a:t>
            </a:r>
          </a:p>
          <a:p>
            <a:pPr lvl="1"/>
            <a:r>
              <a:rPr lang="en-US" sz="3600" dirty="0" smtClean="0"/>
              <a:t>Education </a:t>
            </a:r>
            <a:r>
              <a:rPr lang="en-US" sz="3600" dirty="0"/>
              <a:t>materials/media</a:t>
            </a:r>
          </a:p>
          <a:p>
            <a:pPr marL="454025" indent="0">
              <a:buNone/>
            </a:pPr>
            <a:endParaRPr lang="en-US" b="1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1754" y="4445876"/>
            <a:ext cx="1763098" cy="244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3" descr="Preg Woman_smiling_98818502_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94346" y="1578303"/>
            <a:ext cx="1077913" cy="1287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44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Work: Cavity Free Kids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82869" y="1408386"/>
            <a:ext cx="9448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Address oral health in places where children spend their time: Head Start, Child Care, Home Visiting</a:t>
            </a:r>
          </a:p>
          <a:p>
            <a:endParaRPr lang="en-US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Train early learning providers to educate children and families about oral health and connect them with dental care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cf52eb66-a467-4e56-a0c5-fe7cddc345df" descr="cid:B9254962-FE81-42E2-85CF-416BD8156787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754" y="5084091"/>
            <a:ext cx="2396359" cy="2505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11" y="5176711"/>
            <a:ext cx="2471603" cy="184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805" y="5213657"/>
            <a:ext cx="2653863" cy="1769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718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Work: </a:t>
            </a:r>
            <a:r>
              <a:rPr lang="en-US" dirty="0" err="1" smtClean="0"/>
              <a:t>SmileMobile</a:t>
            </a:r>
            <a:endParaRPr lang="en-US" dirty="0"/>
          </a:p>
        </p:txBody>
      </p:sp>
      <p:pic>
        <p:nvPicPr>
          <p:cNvPr id="5" name="Picture 3" descr="DSCN18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346" y="1128543"/>
            <a:ext cx="1943372" cy="1456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493701" y="2585477"/>
            <a:ext cx="21966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Dr. Paul 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Phillips, 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Colville Dental Clinic Dental Director/Host Dentist</a:t>
            </a:r>
            <a:endParaRPr lang="en-US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New V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660" y="4567694"/>
            <a:ext cx="2748456" cy="1834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9"/>
          <p:cNvSpPr txBox="1">
            <a:spLocks noGrp="1"/>
          </p:cNvSpPr>
          <p:nvPr>
            <p:ph idx="1"/>
          </p:nvPr>
        </p:nvSpPr>
        <p:spPr>
          <a:xfrm>
            <a:off x="8123027" y="1273550"/>
            <a:ext cx="2602163" cy="2105192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marL="454025" indent="0">
              <a:buNone/>
            </a:pPr>
            <a:r>
              <a:rPr lang="en-US" sz="280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Sites:</a:t>
            </a:r>
          </a:p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Lummi</a:t>
            </a:r>
          </a:p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Hoh</a:t>
            </a:r>
          </a:p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Colville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241738" y="2670538"/>
            <a:ext cx="7504386" cy="43617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025525" indent="-571500" algn="l" defTabSz="109728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6CC069"/>
              </a:buClr>
              <a:buSzPct val="130000"/>
              <a:buFont typeface="Wingdings" pitchFamily="2" charset="2"/>
              <a:buChar char="§"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482725" indent="-398463" algn="l" defTabSz="109728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6CC069"/>
              </a:buClr>
              <a:buFont typeface="Arial" panose="020B0604020202020204" pitchFamily="34" charset="0"/>
              <a:buChar char="–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657350" marR="0" indent="-285750" algn="l" defTabSz="109728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CD087"/>
              </a:buClr>
              <a:buSzPct val="100000"/>
              <a:buFont typeface="Arial" pitchFamily="34" charset="0"/>
              <a:buChar char="•"/>
              <a:tabLst/>
              <a:defRPr lang="en-US" sz="18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2114550" indent="-285750" algn="l" defTabSz="109728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4DA6E"/>
              </a:buClr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295525" indent="488950" algn="l" defTabSz="109728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D4DA6E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301752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1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en-US" sz="2800" dirty="0" smtClean="0"/>
              <a:t>SERVICES</a:t>
            </a:r>
          </a:p>
          <a:p>
            <a:pPr>
              <a:defRPr/>
            </a:pPr>
            <a:r>
              <a:rPr lang="en-US" sz="2800" dirty="0" smtClean="0"/>
              <a:t>Prevention</a:t>
            </a:r>
          </a:p>
          <a:p>
            <a:pPr lvl="1">
              <a:defRPr/>
            </a:pPr>
            <a:r>
              <a:rPr lang="en-US" sz="2800" dirty="0" smtClean="0"/>
              <a:t>Educate children and their families</a:t>
            </a:r>
          </a:p>
          <a:p>
            <a:pPr lvl="1">
              <a:defRPr/>
            </a:pPr>
            <a:r>
              <a:rPr lang="en-US" sz="2800" dirty="0" smtClean="0"/>
              <a:t>Risk assessment</a:t>
            </a:r>
          </a:p>
          <a:p>
            <a:pPr lvl="1">
              <a:defRPr/>
            </a:pPr>
            <a:r>
              <a:rPr lang="en-US" sz="2800" dirty="0" smtClean="0"/>
              <a:t>Fluoride varnish</a:t>
            </a:r>
          </a:p>
          <a:p>
            <a:pPr lvl="1">
              <a:defRPr/>
            </a:pPr>
            <a:r>
              <a:rPr lang="en-US" sz="2800" dirty="0" smtClean="0"/>
              <a:t>Sealants</a:t>
            </a:r>
          </a:p>
          <a:p>
            <a:pPr>
              <a:defRPr/>
            </a:pPr>
            <a:r>
              <a:rPr lang="en-US" sz="2800" dirty="0" smtClean="0"/>
              <a:t>Restoration</a:t>
            </a:r>
          </a:p>
          <a:p>
            <a:pPr>
              <a:defRPr/>
            </a:pPr>
            <a:r>
              <a:rPr lang="en-US" sz="2800" dirty="0" smtClean="0"/>
              <a:t>Referrals for children with extensive or special needs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241738" y="1213604"/>
            <a:ext cx="86245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Mobile dental clinic serving children 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0 – 18 and pregnant women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3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Work: Seniors Dry Mouth Campaign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810" y="1272827"/>
            <a:ext cx="7081737" cy="6145534"/>
          </a:xfrm>
        </p:spPr>
        <p:txBody>
          <a:bodyPr>
            <a:normAutofit/>
          </a:bodyPr>
          <a:lstStyle/>
          <a:p>
            <a:pPr marL="461963" indent="-461963"/>
            <a:r>
              <a:rPr lang="en-US" b="1" dirty="0"/>
              <a:t>Goals: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dirty="0"/>
              <a:t>Raise awareness about the link between dry mouth and oral disease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dirty="0"/>
              <a:t>Engage pharmacists and medical providers in addressing dry mouth with their patients</a:t>
            </a:r>
          </a:p>
          <a:p>
            <a:pPr marL="461963" indent="-409575"/>
            <a:r>
              <a:rPr lang="en-US" b="1" dirty="0"/>
              <a:t>Strategies: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dirty="0"/>
              <a:t>Multi-media campaign targeting consumers and their providers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dirty="0"/>
              <a:t>Strategic partnerships with statewide and regional partners </a:t>
            </a:r>
            <a:endParaRPr lang="en-US" dirty="0" smtClean="0"/>
          </a:p>
          <a:p>
            <a:pPr marL="1089025" lvl="2" indent="-457200"/>
            <a:r>
              <a:rPr lang="en-US" dirty="0" smtClean="0"/>
              <a:t>Area Agencies on Aging</a:t>
            </a:r>
          </a:p>
          <a:p>
            <a:pPr marL="1089025" lvl="2" indent="-457200"/>
            <a:r>
              <a:rPr lang="en-US" dirty="0" smtClean="0"/>
              <a:t>AARP</a:t>
            </a:r>
          </a:p>
          <a:p>
            <a:pPr marL="1089025" lvl="2" indent="-457200"/>
            <a:r>
              <a:rPr lang="en-US" dirty="0" smtClean="0"/>
              <a:t>Bartell </a:t>
            </a:r>
            <a:r>
              <a:rPr lang="en-US" dirty="0"/>
              <a:t>Drugs</a:t>
            </a:r>
          </a:p>
          <a:p>
            <a:pPr marL="454025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151" y="1747345"/>
            <a:ext cx="3311623" cy="1417320"/>
          </a:xfrm>
          <a:prstGeom prst="rect">
            <a:avLst/>
          </a:prstGeom>
          <a:ln>
            <a:solidFill>
              <a:schemeClr val="tx1">
                <a:alpha val="33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151" y="4719145"/>
            <a:ext cx="3318432" cy="1828800"/>
          </a:xfrm>
          <a:prstGeom prst="rect">
            <a:avLst/>
          </a:prstGeom>
          <a:ln>
            <a:solidFill>
              <a:schemeClr val="tx1">
                <a:alpha val="33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151" y="3499945"/>
            <a:ext cx="3277411" cy="975360"/>
          </a:xfrm>
          <a:prstGeom prst="rect">
            <a:avLst/>
          </a:prstGeom>
          <a:ln>
            <a:solidFill>
              <a:schemeClr val="tx1">
                <a:alpha val="33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9540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5228"/>
            <a:ext cx="10956143" cy="835572"/>
          </a:xfrm>
        </p:spPr>
        <p:txBody>
          <a:bodyPr/>
          <a:lstStyle/>
          <a:p>
            <a:r>
              <a:rPr lang="en-US" dirty="0" smtClean="0"/>
              <a:t>Our Work: Seniors – Oral Health for Caregivers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615" y="1624166"/>
            <a:ext cx="10553437" cy="6145534"/>
          </a:xfrm>
        </p:spPr>
        <p:txBody>
          <a:bodyPr/>
          <a:lstStyle/>
          <a:p>
            <a:pPr marL="0" lvl="0" indent="0" defTabSz="914400" eaLnBrk="0" hangingPunct="0">
              <a:spcBef>
                <a:spcPct val="60000"/>
              </a:spcBef>
              <a:spcAft>
                <a:spcPct val="0"/>
              </a:spcAft>
              <a:buClr>
                <a:srgbClr val="D4DA6E"/>
              </a:buClr>
              <a:buNone/>
            </a:pPr>
            <a:r>
              <a:rPr lang="en-US" sz="2800" b="1" kern="0" dirty="0" smtClean="0"/>
              <a:t>GOAL: Train caregivers to address oral health with their clients/residents</a:t>
            </a:r>
          </a:p>
          <a:p>
            <a:pPr marL="0" lvl="0" indent="0" defTabSz="914400" eaLnBrk="0" hangingPunct="0">
              <a:spcBef>
                <a:spcPct val="60000"/>
              </a:spcBef>
              <a:spcAft>
                <a:spcPct val="0"/>
              </a:spcAft>
              <a:buClr>
                <a:srgbClr val="D4DA6E"/>
              </a:buClr>
              <a:buNone/>
            </a:pPr>
            <a:r>
              <a:rPr lang="en-US" sz="2800" kern="0" dirty="0"/>
              <a:t>	</a:t>
            </a:r>
            <a:r>
              <a:rPr lang="en-US" sz="2800" kern="0" dirty="0" smtClean="0"/>
              <a:t>home care aides</a:t>
            </a:r>
          </a:p>
          <a:p>
            <a:pPr marL="0" lvl="0" indent="0" defTabSz="914400" eaLnBrk="0" hangingPunct="0">
              <a:spcBef>
                <a:spcPct val="60000"/>
              </a:spcBef>
              <a:spcAft>
                <a:spcPct val="0"/>
              </a:spcAft>
              <a:buClr>
                <a:srgbClr val="D4DA6E"/>
              </a:buClr>
              <a:buNone/>
            </a:pPr>
            <a:r>
              <a:rPr lang="en-US" sz="2800" kern="0" dirty="0"/>
              <a:t>	</a:t>
            </a:r>
            <a:r>
              <a:rPr lang="en-US" sz="2800" kern="0" dirty="0" smtClean="0"/>
              <a:t>adult family homes</a:t>
            </a:r>
          </a:p>
          <a:p>
            <a:pPr marL="0" lvl="0" indent="0" defTabSz="914400" eaLnBrk="0" hangingPunct="0">
              <a:spcBef>
                <a:spcPct val="60000"/>
              </a:spcBef>
              <a:spcAft>
                <a:spcPct val="0"/>
              </a:spcAft>
              <a:buClr>
                <a:srgbClr val="D4DA6E"/>
              </a:buClr>
              <a:buNone/>
            </a:pPr>
            <a:r>
              <a:rPr lang="en-US" sz="2800" kern="0" dirty="0"/>
              <a:t>	</a:t>
            </a:r>
            <a:r>
              <a:rPr lang="en-US" sz="2800" kern="0" dirty="0" smtClean="0"/>
              <a:t>agencies/groups serving seniors</a:t>
            </a:r>
          </a:p>
          <a:p>
            <a:pPr marL="0" lvl="0" indent="0" defTabSz="914400" eaLnBrk="0" hangingPunct="0">
              <a:spcBef>
                <a:spcPct val="60000"/>
              </a:spcBef>
              <a:spcAft>
                <a:spcPct val="0"/>
              </a:spcAft>
              <a:buClr>
                <a:srgbClr val="D4DA6E"/>
              </a:buClr>
              <a:buNone/>
            </a:pPr>
            <a:r>
              <a:rPr lang="en-US" sz="2800" kern="0" dirty="0"/>
              <a:t>	</a:t>
            </a:r>
            <a:r>
              <a:rPr lang="en-US" sz="2800" kern="0" dirty="0" smtClean="0"/>
              <a:t>	meal services</a:t>
            </a:r>
          </a:p>
          <a:p>
            <a:pPr marL="0" lvl="0" indent="0" defTabSz="914400" eaLnBrk="0" hangingPunct="0">
              <a:spcBef>
                <a:spcPct val="60000"/>
              </a:spcBef>
              <a:spcAft>
                <a:spcPct val="0"/>
              </a:spcAft>
              <a:buClr>
                <a:srgbClr val="D4DA6E"/>
              </a:buClr>
              <a:buNone/>
            </a:pPr>
            <a:r>
              <a:rPr lang="en-US" sz="2800" kern="0" dirty="0"/>
              <a:t>	</a:t>
            </a:r>
            <a:r>
              <a:rPr lang="en-US" sz="2800" kern="0" dirty="0" smtClean="0"/>
              <a:t>	elder services</a:t>
            </a:r>
          </a:p>
          <a:p>
            <a:pPr marL="0" lvl="0" indent="0" defTabSz="914400" eaLnBrk="0" hangingPunct="0">
              <a:spcBef>
                <a:spcPct val="60000"/>
              </a:spcBef>
              <a:spcAft>
                <a:spcPct val="0"/>
              </a:spcAft>
              <a:buClr>
                <a:srgbClr val="D4DA6E"/>
              </a:buClr>
              <a:buNone/>
            </a:pPr>
            <a:r>
              <a:rPr lang="en-US" sz="2800" kern="0" dirty="0"/>
              <a:t>	</a:t>
            </a:r>
            <a:r>
              <a:rPr lang="en-US" sz="2800" kern="0" dirty="0" smtClean="0"/>
              <a:t>	family/kinship caregivers</a:t>
            </a:r>
          </a:p>
          <a:p>
            <a:pPr marL="0" lvl="0" indent="0" defTabSz="914400" eaLnBrk="0" hangingPunct="0">
              <a:spcBef>
                <a:spcPct val="60000"/>
              </a:spcBef>
              <a:spcAft>
                <a:spcPct val="0"/>
              </a:spcAft>
              <a:buClr>
                <a:srgbClr val="D4DA6E"/>
              </a:buClr>
              <a:buNone/>
            </a:pPr>
            <a:endParaRPr lang="en-US" sz="1200" u="sng" kern="0" dirty="0">
              <a:solidFill>
                <a:srgbClr val="000000"/>
              </a:solidFill>
              <a:latin typeface="Georgia"/>
              <a:cs typeface="Arial"/>
            </a:endParaRPr>
          </a:p>
          <a:p>
            <a:pPr marL="454025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1075" y="2622331"/>
            <a:ext cx="2788826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86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Work: Fluoridation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4290" y="1418896"/>
            <a:ext cx="10602969" cy="47244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Why? </a:t>
            </a:r>
            <a:r>
              <a:rPr lang="en-US" dirty="0" smtClean="0"/>
              <a:t>Fluoridation </a:t>
            </a:r>
            <a:r>
              <a:rPr lang="en-US" dirty="0"/>
              <a:t>is the single most effective public health measure to prevent tooth decay and improve oral health over a lifetime, for both children and </a:t>
            </a:r>
            <a:r>
              <a:rPr lang="en-US" dirty="0" smtClean="0"/>
              <a:t>adults </a:t>
            </a:r>
          </a:p>
          <a:p>
            <a:pPr marL="0" indent="0">
              <a:buNone/>
            </a:pPr>
            <a:r>
              <a:rPr lang="en-US" sz="1600" dirty="0"/>
              <a:t> </a:t>
            </a:r>
            <a:r>
              <a:rPr lang="en-US" sz="1600" dirty="0" smtClean="0"/>
              <a:t>- David </a:t>
            </a:r>
            <a:r>
              <a:rPr lang="en-US" sz="1600" dirty="0" err="1"/>
              <a:t>Satchcer</a:t>
            </a:r>
            <a:r>
              <a:rPr lang="en-US" sz="1600" dirty="0"/>
              <a:t>, MD, PhD </a:t>
            </a:r>
            <a:r>
              <a:rPr lang="en-US" sz="1600" dirty="0" smtClean="0"/>
              <a:t>Surgeon </a:t>
            </a:r>
            <a:r>
              <a:rPr lang="en-US" sz="1600" dirty="0"/>
              <a:t>General (</a:t>
            </a:r>
            <a:r>
              <a:rPr lang="en-US" sz="1600" dirty="0" smtClean="0"/>
              <a:t>1998-2002)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b="1" dirty="0" smtClean="0"/>
              <a:t>What we do:</a:t>
            </a:r>
          </a:p>
          <a:p>
            <a:pPr marL="457200" indent="-457200"/>
            <a:r>
              <a:rPr lang="en-US" dirty="0" smtClean="0"/>
              <a:t>Develop and distribute messages, materials, and resources about fluoridation’s benefits</a:t>
            </a:r>
          </a:p>
          <a:p>
            <a:pPr marL="457200" indent="-457200"/>
            <a:r>
              <a:rPr lang="en-US" dirty="0" smtClean="0"/>
              <a:t>Work with local communities to fluoridate water supplies and fight rollbacks</a:t>
            </a:r>
          </a:p>
          <a:p>
            <a:pPr marL="457200" indent="-457200"/>
            <a:r>
              <a:rPr lang="en-US" dirty="0" smtClean="0"/>
              <a:t>Partner with Washington Department of Health, CDC to train water engineers</a:t>
            </a:r>
          </a:p>
          <a:p>
            <a:pPr marL="457200" indent="-457200"/>
            <a:r>
              <a:rPr lang="en-US" dirty="0" smtClean="0"/>
              <a:t>Provide capital funding for fluoridation equipment, installation, </a:t>
            </a:r>
            <a:r>
              <a:rPr lang="en-US" dirty="0" err="1" smtClean="0"/>
              <a:t>etc</a:t>
            </a:r>
            <a:endParaRPr lang="en-US" dirty="0" smtClean="0"/>
          </a:p>
          <a:p>
            <a:pPr marL="454025" indent="0">
              <a:buNone/>
            </a:pPr>
            <a:endParaRPr lang="en-US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951" y="6436048"/>
            <a:ext cx="2396251" cy="1595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860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615" y="147759"/>
            <a:ext cx="10553437" cy="835572"/>
          </a:xfrm>
        </p:spPr>
        <p:txBody>
          <a:bodyPr/>
          <a:lstStyle/>
          <a:p>
            <a:pPr algn="ctr"/>
            <a:r>
              <a:rPr lang="en-US" dirty="0" smtClean="0"/>
              <a:t>Partnerships: Northwest Tribal Dental </a:t>
            </a:r>
            <a:br>
              <a:rPr lang="en-US" dirty="0" smtClean="0"/>
            </a:br>
            <a:r>
              <a:rPr lang="en-US" dirty="0" smtClean="0"/>
              <a:t>Support Center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11375"/>
            <a:ext cx="10553437" cy="6145534"/>
          </a:xfrm>
        </p:spPr>
        <p:txBody>
          <a:bodyPr/>
          <a:lstStyle/>
          <a:p>
            <a:r>
              <a:rPr lang="en-US" dirty="0" smtClean="0"/>
              <a:t>Partnering with the Northwest Tribal Dental Support Center:</a:t>
            </a:r>
          </a:p>
          <a:p>
            <a:pPr lvl="1"/>
            <a:r>
              <a:rPr lang="en-US" b="1" dirty="0" smtClean="0"/>
              <a:t>Operating Room Diversion Collaborative </a:t>
            </a:r>
            <a:r>
              <a:rPr lang="en-US" dirty="0" smtClean="0"/>
              <a:t>– reduce the number of children going to the operating room for dental treatment</a:t>
            </a:r>
          </a:p>
          <a:p>
            <a:pPr lvl="1"/>
            <a:endParaRPr lang="en-US" b="1" dirty="0"/>
          </a:p>
          <a:p>
            <a:pPr lvl="1"/>
            <a:r>
              <a:rPr lang="en-US" b="1" dirty="0" smtClean="0"/>
              <a:t>Continuing Dental Education and Networking for Tribal Dental Clinic Providers </a:t>
            </a:r>
            <a:r>
              <a:rPr lang="en-US" dirty="0" smtClean="0"/>
              <a:t>– Webinars, Prevention Coordinators Meeting, Other</a:t>
            </a:r>
          </a:p>
          <a:p>
            <a:pPr marL="1084262" lvl="1" indent="0">
              <a:buNone/>
            </a:pPr>
            <a:endParaRPr lang="en-US" b="1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5" name="Picture 15" descr="Northwest Portland Area Indian Health Board: Indian Leadership for Indian Health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58" y="5868879"/>
            <a:ext cx="4053840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753" y="4847798"/>
            <a:ext cx="2816223" cy="2112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448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Partnerships: Opportunities to Work Together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48859"/>
            <a:ext cx="7899991" cy="6145534"/>
          </a:xfrm>
        </p:spPr>
        <p:txBody>
          <a:bodyPr/>
          <a:lstStyle/>
          <a:p>
            <a:r>
              <a:rPr lang="en-US" dirty="0" smtClean="0"/>
              <a:t>Trainings:</a:t>
            </a:r>
          </a:p>
          <a:p>
            <a:pPr lvl="1"/>
            <a:r>
              <a:rPr lang="en-US" dirty="0" smtClean="0"/>
              <a:t>Access to Baby and Child Dentistry (ABCD) for dental clinic staff</a:t>
            </a:r>
          </a:p>
          <a:p>
            <a:pPr lvl="1"/>
            <a:r>
              <a:rPr lang="en-US" dirty="0" smtClean="0"/>
              <a:t>Managing and Treating Pregnant women training for dental clinic staff</a:t>
            </a:r>
          </a:p>
          <a:p>
            <a:pPr lvl="1"/>
            <a:r>
              <a:rPr lang="en-US" dirty="0" smtClean="0"/>
              <a:t>Oral Health in Medical Settings training for medical staff</a:t>
            </a:r>
          </a:p>
          <a:p>
            <a:pPr lvl="1"/>
            <a:r>
              <a:rPr lang="en-US" dirty="0" smtClean="0"/>
              <a:t>Cavity Free Kids Training for Head Start, Child Care, Home Visitors</a:t>
            </a:r>
          </a:p>
          <a:p>
            <a:pPr lvl="1"/>
            <a:r>
              <a:rPr lang="en-US" dirty="0" smtClean="0"/>
              <a:t>Oral Health Training for WIC staff</a:t>
            </a:r>
          </a:p>
          <a:p>
            <a:r>
              <a:rPr lang="en-US" dirty="0" smtClean="0"/>
              <a:t>Community Water Fluoridation</a:t>
            </a:r>
          </a:p>
          <a:p>
            <a:r>
              <a:rPr lang="en-US" dirty="0" err="1" smtClean="0"/>
              <a:t>SmileMobile</a:t>
            </a:r>
            <a:endParaRPr lang="en-US" dirty="0" smtClean="0"/>
          </a:p>
          <a:p>
            <a:r>
              <a:rPr lang="en-US" dirty="0" smtClean="0"/>
              <a:t>Other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15" descr="SM at Lummi 200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6636" y="6419912"/>
            <a:ext cx="1822294" cy="13667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cf52eb66-a467-4e56-a0c5-fe7cddc345df" descr="cid:B9254962-FE81-42E2-85CF-416BD8156787"/>
          <p:cNvPicPr/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0903" y="3666697"/>
            <a:ext cx="1713185" cy="172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452" y="1729005"/>
            <a:ext cx="2718088" cy="941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065" y="5710710"/>
            <a:ext cx="2034773" cy="14184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83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615" y="105106"/>
            <a:ext cx="10553437" cy="835572"/>
          </a:xfrm>
        </p:spPr>
        <p:txBody>
          <a:bodyPr/>
          <a:lstStyle/>
          <a:p>
            <a:r>
              <a:rPr lang="en-US" dirty="0" smtClean="0"/>
              <a:t>Who We Are: WDS Foundation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Mission: To </a:t>
            </a:r>
            <a:r>
              <a:rPr lang="en-US" dirty="0"/>
              <a:t>prevent oral disease and improve overall health. </a:t>
            </a:r>
            <a:r>
              <a:rPr lang="en-US" i="1" dirty="0"/>
              <a:t>We do this through innovative programs and policies that produce permanent changes in the health environment so that over the long-term oral disease is </a:t>
            </a:r>
            <a:r>
              <a:rPr lang="en-US" i="1" dirty="0" smtClean="0"/>
              <a:t>prevented</a:t>
            </a:r>
          </a:p>
          <a:p>
            <a:pPr marL="454025" indent="0">
              <a:buNone/>
            </a:pPr>
            <a:endParaRPr lang="en-US" i="1" dirty="0"/>
          </a:p>
          <a:p>
            <a:r>
              <a:rPr lang="en-US" dirty="0" smtClean="0"/>
              <a:t>We partner </a:t>
            </a:r>
            <a:r>
              <a:rPr lang="en-US" dirty="0"/>
              <a:t>with </a:t>
            </a:r>
            <a:r>
              <a:rPr lang="en-US" dirty="0" smtClean="0"/>
              <a:t>agencies, organizations, tribes</a:t>
            </a:r>
            <a:r>
              <a:rPr lang="en-US" dirty="0"/>
              <a:t>, </a:t>
            </a:r>
            <a:r>
              <a:rPr lang="en-US" dirty="0" smtClean="0"/>
              <a:t>and communities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5" descr="MCraft_WDSF_Healthy_Future_230_Final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621" y="5863347"/>
            <a:ext cx="1828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084" y="5562488"/>
            <a:ext cx="2427890" cy="1820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82" y="5435174"/>
            <a:ext cx="3108960" cy="2075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987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777" y="147759"/>
            <a:ext cx="10553437" cy="835572"/>
          </a:xfrm>
        </p:spPr>
        <p:txBody>
          <a:bodyPr/>
          <a:lstStyle/>
          <a:p>
            <a:pPr algn="ctr"/>
            <a:r>
              <a:rPr lang="en-US" dirty="0" smtClean="0"/>
              <a:t>Questions, Discussion, Other Ideas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086073"/>
            <a:ext cx="10553437" cy="6145534"/>
          </a:xfrm>
        </p:spPr>
        <p:txBody>
          <a:bodyPr/>
          <a:lstStyle/>
          <a:p>
            <a:pPr marL="454025" indent="0" algn="ctr">
              <a:buNone/>
            </a:pPr>
            <a:endParaRPr lang="en-US" dirty="0" smtClean="0"/>
          </a:p>
          <a:p>
            <a:pPr marL="454025" indent="0" algn="ctr">
              <a:buNone/>
            </a:pPr>
            <a:endParaRPr lang="en-US" dirty="0"/>
          </a:p>
          <a:p>
            <a:pPr marL="454025" indent="0" algn="ctr">
              <a:buNone/>
            </a:pPr>
            <a:endParaRPr lang="en-US" dirty="0" smtClean="0"/>
          </a:p>
          <a:p>
            <a:pPr marL="454025" indent="0" algn="ctr">
              <a:buNone/>
            </a:pPr>
            <a:endParaRPr lang="en-US" dirty="0"/>
          </a:p>
          <a:p>
            <a:pPr marL="454025" indent="0" algn="ctr">
              <a:buNone/>
            </a:pPr>
            <a:r>
              <a:rPr lang="en-US" sz="4000" b="1" dirty="0" smtClean="0"/>
              <a:t>Questions? </a:t>
            </a:r>
          </a:p>
          <a:p>
            <a:pPr marL="454025" indent="0" algn="ctr">
              <a:buNone/>
            </a:pPr>
            <a:r>
              <a:rPr lang="en-US" sz="4000" b="1" dirty="0" smtClean="0"/>
              <a:t>Discussion? </a:t>
            </a:r>
          </a:p>
          <a:p>
            <a:pPr marL="454025" indent="0" algn="ctr">
              <a:buNone/>
            </a:pPr>
            <a:r>
              <a:rPr lang="en-US" sz="4000" b="1" dirty="0" smtClean="0"/>
              <a:t>Other Ideas?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04561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Partnership With Tribes Began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4431" y="1238942"/>
            <a:ext cx="10732859" cy="6145534"/>
          </a:xfrm>
        </p:spPr>
        <p:txBody>
          <a:bodyPr/>
          <a:lstStyle/>
          <a:p>
            <a:pPr marL="454025" indent="0">
              <a:buNone/>
            </a:pPr>
            <a:r>
              <a:rPr lang="en-US" dirty="0" smtClean="0"/>
              <a:t>Working with Lummi to Improve Oral Health Since 2001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20813" y="1728339"/>
            <a:ext cx="3258207" cy="8303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09297" y="2501462"/>
            <a:ext cx="888124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Partnered with tribal leaders to fluoridate Lummi’s water supply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SmileMobile</a:t>
            </a:r>
            <a:r>
              <a:rPr lang="en-US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provided services at Lummi Nation School and Lummi Head Start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Cavity Free Kids training to Head Start and other early learning providers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Trained medical clinic providers to address oral health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Funding to expand Lummi Dental Clinic, install a dental chair at Lummi Nation School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Worked with local leaders to raise awareness </a:t>
            </a:r>
          </a:p>
          <a:p>
            <a:r>
              <a:rPr lang="en-US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   about oral health and connect people with  </a:t>
            </a:r>
          </a:p>
          <a:p>
            <a:r>
              <a:rPr 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  dental care</a:t>
            </a:r>
            <a:endParaRPr lang="en-US" sz="26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Content Placeholder 6"/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01655" y="5418792"/>
            <a:ext cx="1303281" cy="18274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6857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We’re Working to End: Oral Disease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58" y="1306301"/>
            <a:ext cx="7749144" cy="6145534"/>
          </a:xfrm>
        </p:spPr>
        <p:txBody>
          <a:bodyPr>
            <a:normAutofit/>
          </a:bodyPr>
          <a:lstStyle/>
          <a:p>
            <a:pPr marL="342900" lvl="0" indent="-342900" defTabSz="914400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en-US" sz="2800" b="1" dirty="0">
                <a:cs typeface="Arial" charset="0"/>
              </a:rPr>
              <a:t>Tooth Decay</a:t>
            </a:r>
          </a:p>
          <a:p>
            <a:pPr marL="800100" lvl="2" indent="-342900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</a:pPr>
            <a:r>
              <a:rPr lang="en-US" sz="2300" dirty="0">
                <a:latin typeface="Arial" charset="0"/>
                <a:cs typeface="Arial" charset="0"/>
              </a:rPr>
              <a:t>Most common chronic disease in childhood</a:t>
            </a:r>
          </a:p>
          <a:p>
            <a:pPr marL="1257300" lvl="3" indent="-342900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sz="2300" dirty="0">
                <a:latin typeface="Arial" charset="0"/>
                <a:cs typeface="Arial" charset="0"/>
              </a:rPr>
              <a:t>Nearly 40% of kindergarteners in WA have tooth </a:t>
            </a:r>
            <a:r>
              <a:rPr lang="en-US" sz="2300" dirty="0" smtClean="0">
                <a:latin typeface="Arial" charset="0"/>
                <a:cs typeface="Arial" charset="0"/>
              </a:rPr>
              <a:t>decay</a:t>
            </a:r>
          </a:p>
          <a:p>
            <a:pPr marL="1257300" lvl="3" indent="-342900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sz="2300" b="1" dirty="0" smtClean="0">
                <a:latin typeface="Arial" charset="0"/>
                <a:cs typeface="Arial" charset="0"/>
              </a:rPr>
              <a:t>77% of  WA’s Native American kindergarteners have tooth decay</a:t>
            </a:r>
            <a:endParaRPr lang="en-US" sz="2300" b="1" dirty="0">
              <a:latin typeface="Arial" charset="0"/>
              <a:cs typeface="Arial" charset="0"/>
            </a:endParaRPr>
          </a:p>
          <a:p>
            <a:pPr marL="1257300" lvl="3" indent="-342900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</a:pPr>
            <a:r>
              <a:rPr lang="en-US" sz="2300" dirty="0">
                <a:latin typeface="Arial" charset="0"/>
                <a:cs typeface="Arial" charset="0"/>
              </a:rPr>
              <a:t>Nearly 1 in 4 adults in the U.S. has untreated tooth decay</a:t>
            </a:r>
            <a:endParaRPr lang="en-US" sz="2300" b="1" dirty="0">
              <a:latin typeface="Arial" charset="0"/>
              <a:cs typeface="Arial" charset="0"/>
            </a:endParaRPr>
          </a:p>
          <a:p>
            <a:pPr marL="342900" lvl="0" indent="-342900" defTabSz="914400" ea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en-US" sz="2800" b="1" dirty="0" smtClean="0">
                <a:cs typeface="Arial" charset="0"/>
              </a:rPr>
              <a:t>Periodontal </a:t>
            </a:r>
            <a:r>
              <a:rPr lang="en-US" sz="2800" b="1" dirty="0">
                <a:cs typeface="Arial" charset="0"/>
              </a:rPr>
              <a:t>Disease</a:t>
            </a:r>
          </a:p>
          <a:p>
            <a:pPr marL="690563" lvl="1" indent="-233363" defTabSz="91440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Font typeface="Arial" pitchFamily="34" charset="0"/>
              <a:buChar char="•"/>
            </a:pPr>
            <a:r>
              <a:rPr lang="en-US" sz="2300" dirty="0">
                <a:latin typeface="Arial" charset="0"/>
                <a:cs typeface="Arial" charset="0"/>
              </a:rPr>
              <a:t>47% of U.S. adults have some form of periodontal disease (&gt; with age)</a:t>
            </a:r>
            <a:endParaRPr lang="en-US" sz="2300" dirty="0">
              <a:cs typeface="Arial" charset="0"/>
            </a:endParaRPr>
          </a:p>
          <a:p>
            <a:pPr marL="690563" lvl="1" indent="-233363" defTabSz="91440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Font typeface="Arial" pitchFamily="34" charset="0"/>
              <a:buChar char="•"/>
            </a:pPr>
            <a:r>
              <a:rPr lang="en-US" sz="2300" b="1" smtClean="0"/>
              <a:t>61</a:t>
            </a:r>
            <a:r>
              <a:rPr lang="en-US" sz="2300" b="1" dirty="0"/>
              <a:t>% of </a:t>
            </a:r>
            <a:r>
              <a:rPr lang="en-US" sz="2300" b="1" dirty="0" smtClean="0"/>
              <a:t>Native American elders have </a:t>
            </a:r>
            <a:r>
              <a:rPr lang="en-US" sz="2300" b="1" dirty="0"/>
              <a:t>periodontal disease</a:t>
            </a:r>
            <a:endParaRPr lang="en-US" sz="2300" b="1" dirty="0">
              <a:cs typeface="Arial" charset="0"/>
            </a:endParaRPr>
          </a:p>
          <a:p>
            <a:endParaRPr lang="en-US" dirty="0"/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7805946" y="5710992"/>
            <a:ext cx="2362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  <a:latin typeface="Arial" pitchFamily="34" charset="0"/>
              </a:rPr>
              <a:t>Photo: Robert Henry, DMD, MPH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946" y="3852030"/>
            <a:ext cx="2717484" cy="1739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whitespotlesions"/>
          <p:cNvPicPr>
            <a:picLocks noChangeAspect="1" noChangeArrowheads="1"/>
          </p:cNvPicPr>
          <p:nvPr/>
        </p:nvPicPr>
        <p:blipFill>
          <a:blip r:embed="rId3" cstate="print">
            <a:lum bright="12000" contrast="12000"/>
          </a:blip>
          <a:srcRect l="9236" t="13341" r="2290" b="10262"/>
          <a:stretch>
            <a:fillRect/>
          </a:stretch>
        </p:blipFill>
        <p:spPr bwMode="auto">
          <a:xfrm>
            <a:off x="7812702" y="1764044"/>
            <a:ext cx="2724301" cy="1630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7804066" y="3514131"/>
            <a:ext cx="2362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  <a:latin typeface="Arial" pitchFamily="34" charset="0"/>
              </a:rPr>
              <a:t>Photo: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</a:rPr>
              <a:t>ICOHP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98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Oral Disease: Good News and Bad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615" y="1266826"/>
            <a:ext cx="8695075" cy="614553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smtClean="0"/>
              <a:t>Good News: </a:t>
            </a:r>
            <a:r>
              <a:rPr lang="en-US" dirty="0" smtClean="0"/>
              <a:t>Oral </a:t>
            </a:r>
            <a:r>
              <a:rPr lang="en-US" dirty="0"/>
              <a:t>disease is </a:t>
            </a:r>
            <a:r>
              <a:rPr lang="en-US" dirty="0" smtClean="0"/>
              <a:t>almost 100% preventable  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Bad News: </a:t>
            </a:r>
            <a:r>
              <a:rPr lang="en-US" dirty="0"/>
              <a:t>U</a:t>
            </a:r>
            <a:r>
              <a:rPr lang="en-US" dirty="0" smtClean="0"/>
              <a:t>ntreated </a:t>
            </a:r>
            <a:r>
              <a:rPr lang="en-US" dirty="0"/>
              <a:t>oral disease can lead to:  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Pain that makes it difficult to work, pay </a:t>
            </a:r>
            <a:br>
              <a:rPr lang="en-US" dirty="0"/>
            </a:br>
            <a:r>
              <a:rPr lang="en-US" dirty="0"/>
              <a:t>attention in school, sleep, eat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Poor eating habits and nutrition 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Reduced self-confidence and/or problems </a:t>
            </a:r>
            <a:br>
              <a:rPr lang="en-US" dirty="0"/>
            </a:br>
            <a:r>
              <a:rPr lang="en-US" dirty="0"/>
              <a:t>obtaining employment because of decayed </a:t>
            </a:r>
            <a:br>
              <a:rPr lang="en-US" dirty="0"/>
            </a:br>
            <a:r>
              <a:rPr lang="en-US" dirty="0"/>
              <a:t>or missing teeth</a:t>
            </a:r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Complications of chronic diseases like diabetes.</a:t>
            </a:r>
          </a:p>
          <a:p>
            <a:pPr marL="454025" indent="0">
              <a:buNone/>
            </a:pPr>
            <a:endParaRPr lang="en-US" dirty="0"/>
          </a:p>
        </p:txBody>
      </p:sp>
      <p:pic>
        <p:nvPicPr>
          <p:cNvPr id="6" name="Picture 4" descr="R sev ant and p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8285" y="6049173"/>
            <a:ext cx="2049559" cy="116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T:\Administrative\Photos\Stock Photos\Hispanic Family with Baby_small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473" y="1145419"/>
            <a:ext cx="2391184" cy="1594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3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94596"/>
            <a:ext cx="10972800" cy="835572"/>
          </a:xfrm>
        </p:spPr>
        <p:txBody>
          <a:bodyPr/>
          <a:lstStyle/>
          <a:p>
            <a:r>
              <a:rPr lang="en-US" dirty="0" smtClean="0"/>
              <a:t>  Oral Disease			   Systematic Diseases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595" y="1358486"/>
            <a:ext cx="10553437" cy="6145534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Because oral health is linked to overall health, the effects of poor oral health are felt far beyond the </a:t>
            </a:r>
            <a:r>
              <a:rPr lang="en-US" sz="2800" dirty="0" smtClean="0"/>
              <a:t>mouth</a:t>
            </a:r>
          </a:p>
          <a:p>
            <a:pPr marL="454025" indent="0">
              <a:buNone/>
            </a:pPr>
            <a:endParaRPr lang="en-US" sz="2800" dirty="0" smtClean="0"/>
          </a:p>
          <a:p>
            <a:r>
              <a:rPr lang="en-US" sz="2800" dirty="0" smtClean="0"/>
              <a:t>People </a:t>
            </a:r>
            <a:r>
              <a:rPr lang="en-US" sz="2800" dirty="0"/>
              <a:t>with serious gum disease are 40% more likely to have a chronic condition on top of it</a:t>
            </a:r>
            <a:r>
              <a:rPr lang="en-US" sz="2800" dirty="0" smtClean="0"/>
              <a:t>.</a:t>
            </a:r>
            <a:endParaRPr lang="en-US" sz="1400" baseline="-25000" dirty="0"/>
          </a:p>
          <a:p>
            <a:endParaRPr lang="en-US" sz="2800" dirty="0"/>
          </a:p>
          <a:p>
            <a:r>
              <a:rPr lang="en-US" sz="2800" dirty="0"/>
              <a:t>Periodontal disease—correlated with a variety of conditions </a:t>
            </a:r>
            <a:endParaRPr lang="en-US" sz="2800" dirty="0" smtClean="0"/>
          </a:p>
          <a:p>
            <a:pPr lvl="1"/>
            <a:r>
              <a:rPr lang="en-US" dirty="0" smtClean="0"/>
              <a:t>Cardiovascular </a:t>
            </a:r>
            <a:r>
              <a:rPr lang="en-US" dirty="0"/>
              <a:t>disease, heart disease, respiratory infections, diabetes, HIV, adverse pregnancy outcomes</a:t>
            </a:r>
          </a:p>
          <a:p>
            <a:endParaRPr lang="en-US" sz="2800" dirty="0"/>
          </a:p>
          <a:p>
            <a:r>
              <a:rPr lang="en-US" sz="2800" dirty="0"/>
              <a:t>Systemic diseases can have an impact on oral health</a:t>
            </a:r>
          </a:p>
          <a:p>
            <a:pPr lvl="1"/>
            <a:r>
              <a:rPr lang="en-US" dirty="0"/>
              <a:t>Dementia</a:t>
            </a:r>
          </a:p>
          <a:p>
            <a:pPr lvl="1"/>
            <a:r>
              <a:rPr lang="en-US" dirty="0"/>
              <a:t>M</a:t>
            </a:r>
            <a:r>
              <a:rPr lang="en-US" dirty="0" smtClean="0"/>
              <a:t>edications lead to dry mouth</a:t>
            </a:r>
            <a:endParaRPr lang="en-US" dirty="0"/>
          </a:p>
          <a:p>
            <a:pPr marL="454025" indent="0">
              <a:buNone/>
            </a:pPr>
            <a:endParaRPr lang="en-US" sz="3600" dirty="0"/>
          </a:p>
        </p:txBody>
      </p:sp>
      <p:sp>
        <p:nvSpPr>
          <p:cNvPr id="4" name="Left-Right Arrow 3"/>
          <p:cNvSpPr/>
          <p:nvPr/>
        </p:nvSpPr>
        <p:spPr>
          <a:xfrm>
            <a:off x="3499943" y="353587"/>
            <a:ext cx="2217683" cy="3810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3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615" y="115862"/>
            <a:ext cx="10553437" cy="835572"/>
          </a:xfrm>
        </p:spPr>
        <p:txBody>
          <a:bodyPr/>
          <a:lstStyle/>
          <a:p>
            <a:pPr algn="ctr"/>
            <a:r>
              <a:rPr lang="en-US" dirty="0" smtClean="0"/>
              <a:t>Addressing Oral Health Improves Health and  Saves Money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55" y="1351727"/>
            <a:ext cx="9920506" cy="640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54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Work: Access to Baby and Child Dentistry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207" y="1445502"/>
            <a:ext cx="7160564" cy="6145534"/>
          </a:xfrm>
        </p:spPr>
        <p:txBody>
          <a:bodyPr>
            <a:normAutofit lnSpcReduction="10000"/>
          </a:bodyPr>
          <a:lstStyle/>
          <a:p>
            <a:pPr marL="342900" indent="-342900" eaLnBrk="0" hangingPunct="0">
              <a:spcBef>
                <a:spcPct val="60000"/>
              </a:spcBef>
              <a:buClr>
                <a:srgbClr val="D4DA6E"/>
              </a:buClr>
              <a:buNone/>
            </a:pPr>
            <a:r>
              <a:rPr lang="en-US" b="1" u="sng" dirty="0">
                <a:cs typeface="Arial"/>
              </a:rPr>
              <a:t>Goal</a:t>
            </a:r>
            <a:r>
              <a:rPr lang="en-US" b="1" dirty="0">
                <a:cs typeface="Arial"/>
              </a:rPr>
              <a:t>: Improve young children’s oral health – more kids getting dental care</a:t>
            </a:r>
          </a:p>
          <a:p>
            <a:pPr marL="342900" indent="-342900" eaLnBrk="0" hangingPunct="0">
              <a:spcBef>
                <a:spcPct val="60000"/>
              </a:spcBef>
              <a:buClr>
                <a:srgbClr val="D4DA6E"/>
              </a:buClr>
            </a:pPr>
            <a:r>
              <a:rPr lang="en-US" dirty="0">
                <a:cs typeface="Arial"/>
              </a:rPr>
              <a:t>Medicaid-eligible children birth to 6</a:t>
            </a:r>
            <a:r>
              <a:rPr lang="en-US" dirty="0" smtClean="0">
                <a:cs typeface="Arial"/>
              </a:rPr>
              <a:t> </a:t>
            </a:r>
            <a:r>
              <a:rPr lang="en-US" dirty="0">
                <a:cs typeface="Arial"/>
              </a:rPr>
              <a:t>years</a:t>
            </a:r>
          </a:p>
          <a:p>
            <a:pPr marL="342900" indent="-342900" eaLnBrk="0" hangingPunct="0">
              <a:spcBef>
                <a:spcPct val="60000"/>
              </a:spcBef>
              <a:buClr>
                <a:srgbClr val="D4DA6E"/>
              </a:buClr>
            </a:pPr>
            <a:r>
              <a:rPr lang="en-US" dirty="0">
                <a:cs typeface="Arial"/>
              </a:rPr>
              <a:t>Focused on prevention</a:t>
            </a:r>
          </a:p>
          <a:p>
            <a:pPr marL="342900" indent="-342900" eaLnBrk="0" hangingPunct="0">
              <a:spcBef>
                <a:spcPct val="60000"/>
              </a:spcBef>
              <a:buClr>
                <a:srgbClr val="D4DA6E"/>
              </a:buClr>
            </a:pPr>
            <a:r>
              <a:rPr lang="en-US" dirty="0">
                <a:cs typeface="Arial"/>
              </a:rPr>
              <a:t>Early intervention by age 1</a:t>
            </a:r>
          </a:p>
          <a:p>
            <a:pPr marL="342900" indent="-342900" eaLnBrk="0" hangingPunct="0">
              <a:spcBef>
                <a:spcPct val="60000"/>
              </a:spcBef>
              <a:buClr>
                <a:srgbClr val="D4DA6E"/>
              </a:buClr>
            </a:pPr>
            <a:r>
              <a:rPr lang="en-US" dirty="0">
                <a:cs typeface="Arial"/>
              </a:rPr>
              <a:t>Training </a:t>
            </a:r>
            <a:r>
              <a:rPr lang="en-US" dirty="0" smtClean="0">
                <a:cs typeface="Arial"/>
              </a:rPr>
              <a:t>for dental offices/clinics</a:t>
            </a:r>
          </a:p>
          <a:p>
            <a:pPr marL="342900" indent="-342900" eaLnBrk="0" hangingPunct="0">
              <a:spcBef>
                <a:spcPct val="60000"/>
              </a:spcBef>
              <a:buClr>
                <a:srgbClr val="D4DA6E"/>
              </a:buClr>
            </a:pPr>
            <a:r>
              <a:rPr lang="en-US" dirty="0" smtClean="0">
                <a:cs typeface="Arial"/>
              </a:rPr>
              <a:t>Outreach </a:t>
            </a:r>
            <a:r>
              <a:rPr lang="en-US" dirty="0">
                <a:cs typeface="Arial"/>
              </a:rPr>
              <a:t>&amp; case management to families</a:t>
            </a:r>
          </a:p>
          <a:p>
            <a:pPr marL="454025" indent="0">
              <a:buNone/>
            </a:pP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771" y="2395632"/>
            <a:ext cx="3352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198" y="5130033"/>
            <a:ext cx="3225947" cy="1116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63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Work: Oral Health in Medical Settings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33615" y="1107337"/>
            <a:ext cx="10553437" cy="6145534"/>
          </a:xfrm>
        </p:spPr>
        <p:txBody>
          <a:bodyPr>
            <a:noAutofit/>
          </a:bodyPr>
          <a:lstStyle/>
          <a:p>
            <a:pPr eaLnBrk="0" hangingPunct="0">
              <a:buNone/>
            </a:pPr>
            <a:r>
              <a:rPr lang="en-US" sz="2800" b="1" dirty="0" smtClean="0"/>
              <a:t>GOAL: Train medical providers to address oral health with all their patients:</a:t>
            </a:r>
          </a:p>
          <a:p>
            <a:pPr eaLnBrk="0" hangingPunct="0">
              <a:buNone/>
            </a:pPr>
            <a:r>
              <a:rPr lang="en-US" sz="2800" b="1" dirty="0"/>
              <a:t>	</a:t>
            </a:r>
            <a:r>
              <a:rPr lang="en-US" sz="2800" b="1" dirty="0" smtClean="0"/>
              <a:t>- screening</a:t>
            </a:r>
          </a:p>
          <a:p>
            <a:pPr eaLnBrk="0" hangingPunct="0">
              <a:buNone/>
            </a:pPr>
            <a:r>
              <a:rPr lang="en-US" sz="2800" b="1" dirty="0"/>
              <a:t>	</a:t>
            </a:r>
            <a:r>
              <a:rPr lang="en-US" sz="2800" b="1" dirty="0" smtClean="0"/>
              <a:t>- risk assessment</a:t>
            </a:r>
          </a:p>
          <a:p>
            <a:pPr eaLnBrk="0" hangingPunct="0">
              <a:buNone/>
            </a:pPr>
            <a:r>
              <a:rPr lang="en-US" sz="2800" b="1" dirty="0"/>
              <a:t>	</a:t>
            </a:r>
            <a:r>
              <a:rPr lang="en-US" sz="2800" b="1" dirty="0" smtClean="0"/>
              <a:t>- oral health education</a:t>
            </a:r>
          </a:p>
          <a:p>
            <a:pPr eaLnBrk="0" hangingPunct="0">
              <a:buNone/>
            </a:pPr>
            <a:r>
              <a:rPr lang="en-US" sz="2800" b="1" dirty="0"/>
              <a:t>	</a:t>
            </a:r>
            <a:r>
              <a:rPr lang="en-US" sz="2800" b="1" dirty="0" smtClean="0"/>
              <a:t>- fluoride varnish</a:t>
            </a:r>
          </a:p>
          <a:p>
            <a:pPr eaLnBrk="0" hangingPunct="0">
              <a:buNone/>
            </a:pPr>
            <a:r>
              <a:rPr lang="en-US" sz="2800" b="1" dirty="0" smtClean="0"/>
              <a:t>	- referral if needed</a:t>
            </a:r>
          </a:p>
          <a:p>
            <a:pPr eaLnBrk="0" hangingPunct="0">
              <a:buNone/>
            </a:pPr>
            <a:r>
              <a:rPr lang="en-US" sz="2800" b="1" dirty="0" smtClean="0"/>
              <a:t>WHY?</a:t>
            </a:r>
            <a:endParaRPr lang="en-US" sz="2800" dirty="0"/>
          </a:p>
          <a:p>
            <a:pPr marL="411463" lvl="1" indent="-411463">
              <a:spcBef>
                <a:spcPct val="60000"/>
              </a:spcBef>
              <a:buSzPct val="100000"/>
            </a:pPr>
            <a:r>
              <a:rPr lang="en-US" sz="2800" dirty="0" smtClean="0"/>
              <a:t>Already </a:t>
            </a:r>
            <a:r>
              <a:rPr lang="en-US" sz="2800" dirty="0"/>
              <a:t>doing prevention &amp; chronic disease management for rest of body</a:t>
            </a:r>
          </a:p>
          <a:p>
            <a:pPr marL="411463" lvl="1" indent="-411463">
              <a:spcBef>
                <a:spcPct val="60000"/>
              </a:spcBef>
              <a:buSzPct val="100000"/>
            </a:pPr>
            <a:r>
              <a:rPr lang="en-US" sz="2800" dirty="0"/>
              <a:t>Already looking in the mouth</a:t>
            </a:r>
          </a:p>
          <a:p>
            <a:pPr marL="411463" lvl="1" indent="-411463">
              <a:spcBef>
                <a:spcPct val="60000"/>
              </a:spcBef>
              <a:buSzPct val="100000"/>
            </a:pPr>
            <a:r>
              <a:rPr lang="en-US" sz="2800" dirty="0"/>
              <a:t>Oral health—related to nutrition and </a:t>
            </a:r>
            <a:r>
              <a:rPr lang="en-US" sz="2800" dirty="0" smtClean="0"/>
              <a:t>medications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760" y="2607543"/>
            <a:ext cx="2368332" cy="1776249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73745" y="6176337"/>
            <a:ext cx="1702676" cy="10588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012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3082</TotalTime>
  <Words>1064</Words>
  <Application>Microsoft Office PowerPoint</Application>
  <PresentationFormat>Custom</PresentationFormat>
  <Paragraphs>168</Paragraphs>
  <Slides>20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Washington Dental Service Foundation: Working Together to Improve Oral Health</vt:lpstr>
      <vt:lpstr>Who We Are: WDS Foundation</vt:lpstr>
      <vt:lpstr>Our Partnership With Tribes Began Here</vt:lpstr>
      <vt:lpstr>What We’re Working to End: Oral Disease </vt:lpstr>
      <vt:lpstr>Oral Disease: Good News and Bad</vt:lpstr>
      <vt:lpstr>  Oral Disease      Systematic Diseases</vt:lpstr>
      <vt:lpstr>Addressing Oral Health Improves Health and  Saves Money</vt:lpstr>
      <vt:lpstr>Our Work: Access to Baby and Child Dentistry</vt:lpstr>
      <vt:lpstr>Our Work: Oral Health in Medical Settings</vt:lpstr>
      <vt:lpstr>Our Work: Oral Health in Medical Settings</vt:lpstr>
      <vt:lpstr>Our Work: Patients with Diabetes</vt:lpstr>
      <vt:lpstr>Our Work: Pregnant Women</vt:lpstr>
      <vt:lpstr>Our Work: Cavity Free Kids</vt:lpstr>
      <vt:lpstr>Our Work: SmileMobile</vt:lpstr>
      <vt:lpstr>Our Work: Seniors Dry Mouth Campaign </vt:lpstr>
      <vt:lpstr>Our Work: Seniors – Oral Health for Caregivers</vt:lpstr>
      <vt:lpstr>Our Work: Fluoridation</vt:lpstr>
      <vt:lpstr>Partnerships: Northwest Tribal Dental  Support Center</vt:lpstr>
      <vt:lpstr>Partnerships: Opportunities to Work Together</vt:lpstr>
      <vt:lpstr>Questions, Discussion, Other Ideas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FKB</dc:creator>
  <cp:lastModifiedBy>Sarah Borgida</cp:lastModifiedBy>
  <cp:revision>148</cp:revision>
  <cp:lastPrinted>2013-10-17T19:58:12Z</cp:lastPrinted>
  <dcterms:created xsi:type="dcterms:W3CDTF">2013-09-15T03:50:37Z</dcterms:created>
  <dcterms:modified xsi:type="dcterms:W3CDTF">2013-10-17T23:49:27Z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3303287</vt:lpwstr>
  </property>
  <property fmtid="{D5CDD505-2E9C-101B-9397-08002B2CF9AE}" pid="3" name="NXPowerLiteSettings">
    <vt:lpwstr>F980073804F000</vt:lpwstr>
  </property>
  <property fmtid="{D5CDD505-2E9C-101B-9397-08002B2CF9AE}" pid="4" name="NXPowerLiteVersion">
    <vt:lpwstr>D5.0.6</vt:lpwstr>
  </property>
</Properties>
</file>