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5"/>
  </p:notesMasterIdLst>
  <p:handoutMasterIdLst>
    <p:handoutMasterId r:id="rId16"/>
  </p:handoutMasterIdLst>
  <p:sldIdLst>
    <p:sldId id="256" r:id="rId2"/>
    <p:sldId id="491" r:id="rId3"/>
    <p:sldId id="494" r:id="rId4"/>
    <p:sldId id="501" r:id="rId5"/>
    <p:sldId id="492" r:id="rId6"/>
    <p:sldId id="499" r:id="rId7"/>
    <p:sldId id="488" r:id="rId8"/>
    <p:sldId id="493" r:id="rId9"/>
    <p:sldId id="498" r:id="rId10"/>
    <p:sldId id="500" r:id="rId11"/>
    <p:sldId id="495" r:id="rId12"/>
    <p:sldId id="496" r:id="rId13"/>
    <p:sldId id="272"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toskey, Asha (IHS/POR)" initials="PA("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00" autoAdjust="0"/>
    <p:restoredTop sz="59719" autoAdjust="0"/>
  </p:normalViewPr>
  <p:slideViewPr>
    <p:cSldViewPr>
      <p:cViewPr>
        <p:scale>
          <a:sx n="73" d="100"/>
          <a:sy n="73" d="100"/>
        </p:scale>
        <p:origin x="-2856" y="-13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649"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134" y="0"/>
            <a:ext cx="3038648" cy="465138"/>
          </a:xfrm>
          <a:prstGeom prst="rect">
            <a:avLst/>
          </a:prstGeom>
        </p:spPr>
        <p:txBody>
          <a:bodyPr vert="horz" lIns="91440" tIns="45720" rIns="91440" bIns="45720" rtlCol="0"/>
          <a:lstStyle>
            <a:lvl1pPr algn="r">
              <a:defRPr sz="1200"/>
            </a:lvl1pPr>
          </a:lstStyle>
          <a:p>
            <a:fld id="{E309F8E3-914E-4753-A5D9-282F1E1594A4}" type="datetimeFigureOut">
              <a:rPr lang="en-US" smtClean="0"/>
              <a:t>8/5/2016</a:t>
            </a:fld>
            <a:endParaRPr lang="en-US" dirty="0"/>
          </a:p>
        </p:txBody>
      </p:sp>
      <p:sp>
        <p:nvSpPr>
          <p:cNvPr id="4" name="Footer Placeholder 3"/>
          <p:cNvSpPr>
            <a:spLocks noGrp="1"/>
          </p:cNvSpPr>
          <p:nvPr>
            <p:ph type="ftr" sz="quarter" idx="2"/>
          </p:nvPr>
        </p:nvSpPr>
        <p:spPr>
          <a:xfrm>
            <a:off x="1" y="8829675"/>
            <a:ext cx="3038649"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134" y="8829675"/>
            <a:ext cx="3038648" cy="465138"/>
          </a:xfrm>
          <a:prstGeom prst="rect">
            <a:avLst/>
          </a:prstGeom>
        </p:spPr>
        <p:txBody>
          <a:bodyPr vert="horz" lIns="91440" tIns="45720" rIns="91440" bIns="45720" rtlCol="0" anchor="b"/>
          <a:lstStyle>
            <a:lvl1pPr algn="r">
              <a:defRPr sz="1200"/>
            </a:lvl1pPr>
          </a:lstStyle>
          <a:p>
            <a:fld id="{1EA3E148-855A-4DE7-857A-19B320BD12F7}" type="slidenum">
              <a:rPr lang="en-US" smtClean="0"/>
              <a:t>‹#›</a:t>
            </a:fld>
            <a:endParaRPr lang="en-US" dirty="0"/>
          </a:p>
        </p:txBody>
      </p:sp>
    </p:spTree>
    <p:extLst>
      <p:ext uri="{BB962C8B-B14F-4D97-AF65-F5344CB8AC3E}">
        <p14:creationId xmlns:p14="http://schemas.microsoft.com/office/powerpoint/2010/main" val="21266045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8" y="0"/>
            <a:ext cx="3038649" cy="465138"/>
          </a:xfrm>
          <a:prstGeom prst="rect">
            <a:avLst/>
          </a:prstGeom>
        </p:spPr>
        <p:txBody>
          <a:bodyPr vert="horz" lIns="91430" tIns="45715" rIns="91430" bIns="45715" rtlCol="0"/>
          <a:lstStyle>
            <a:lvl1pPr algn="l">
              <a:defRPr sz="1200"/>
            </a:lvl1pPr>
          </a:lstStyle>
          <a:p>
            <a:endParaRPr lang="en-US" dirty="0"/>
          </a:p>
        </p:txBody>
      </p:sp>
      <p:sp>
        <p:nvSpPr>
          <p:cNvPr id="3" name="Date Placeholder 2"/>
          <p:cNvSpPr>
            <a:spLocks noGrp="1"/>
          </p:cNvSpPr>
          <p:nvPr>
            <p:ph type="dt" idx="1"/>
          </p:nvPr>
        </p:nvSpPr>
        <p:spPr>
          <a:xfrm>
            <a:off x="3970134" y="0"/>
            <a:ext cx="3038648" cy="465138"/>
          </a:xfrm>
          <a:prstGeom prst="rect">
            <a:avLst/>
          </a:prstGeom>
        </p:spPr>
        <p:txBody>
          <a:bodyPr vert="horz" lIns="91430" tIns="45715" rIns="91430" bIns="45715" rtlCol="0"/>
          <a:lstStyle>
            <a:lvl1pPr algn="r">
              <a:defRPr sz="1200"/>
            </a:lvl1pPr>
          </a:lstStyle>
          <a:p>
            <a:fld id="{A78A9759-1886-4F1C-BD7E-1DACA9D8593C}" type="datetimeFigureOut">
              <a:rPr lang="en-US" smtClean="0"/>
              <a:t>8/5/2016</a:t>
            </a:fld>
            <a:endParaRPr lang="en-US" dirty="0"/>
          </a:p>
        </p:txBody>
      </p:sp>
      <p:sp>
        <p:nvSpPr>
          <p:cNvPr id="4" name="Slide Image Placeholder 3"/>
          <p:cNvSpPr>
            <a:spLocks noGrp="1" noRot="1" noChangeAspect="1"/>
          </p:cNvSpPr>
          <p:nvPr>
            <p:ph type="sldImg" idx="2"/>
          </p:nvPr>
        </p:nvSpPr>
        <p:spPr>
          <a:xfrm>
            <a:off x="1181100" y="696913"/>
            <a:ext cx="4649788" cy="3486150"/>
          </a:xfrm>
          <a:prstGeom prst="rect">
            <a:avLst/>
          </a:prstGeom>
          <a:noFill/>
          <a:ln w="12700">
            <a:solidFill>
              <a:prstClr val="black"/>
            </a:solidFill>
          </a:ln>
        </p:spPr>
        <p:txBody>
          <a:bodyPr vert="horz" lIns="91430" tIns="45715" rIns="91430" bIns="45715" rtlCol="0" anchor="ctr"/>
          <a:lstStyle/>
          <a:p>
            <a:endParaRPr lang="en-US" dirty="0"/>
          </a:p>
        </p:txBody>
      </p:sp>
      <p:sp>
        <p:nvSpPr>
          <p:cNvPr id="5" name="Notes Placeholder 4"/>
          <p:cNvSpPr>
            <a:spLocks noGrp="1"/>
          </p:cNvSpPr>
          <p:nvPr>
            <p:ph type="body" sz="quarter" idx="3"/>
          </p:nvPr>
        </p:nvSpPr>
        <p:spPr>
          <a:xfrm>
            <a:off x="701848" y="4416435"/>
            <a:ext cx="5608320" cy="4183063"/>
          </a:xfrm>
          <a:prstGeom prst="rect">
            <a:avLst/>
          </a:prstGeom>
        </p:spPr>
        <p:txBody>
          <a:bodyPr vert="horz" lIns="91430" tIns="45715" rIns="91430" bIns="457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8" y="8829675"/>
            <a:ext cx="3038649" cy="465138"/>
          </a:xfrm>
          <a:prstGeom prst="rect">
            <a:avLst/>
          </a:prstGeom>
        </p:spPr>
        <p:txBody>
          <a:bodyPr vert="horz" lIns="91430" tIns="45715" rIns="91430" bIns="4571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134" y="8829675"/>
            <a:ext cx="3038648" cy="465138"/>
          </a:xfrm>
          <a:prstGeom prst="rect">
            <a:avLst/>
          </a:prstGeom>
        </p:spPr>
        <p:txBody>
          <a:bodyPr vert="horz" lIns="91430" tIns="45715" rIns="91430" bIns="45715" rtlCol="0" anchor="b"/>
          <a:lstStyle>
            <a:lvl1pPr algn="r">
              <a:defRPr sz="1200"/>
            </a:lvl1pPr>
          </a:lstStyle>
          <a:p>
            <a:fld id="{C85B0A02-D819-448E-8BCA-1DD395A4E017}" type="slidenum">
              <a:rPr lang="en-US" smtClean="0"/>
              <a:t>‹#›</a:t>
            </a:fld>
            <a:endParaRPr lang="en-US" dirty="0"/>
          </a:p>
        </p:txBody>
      </p:sp>
    </p:spTree>
    <p:extLst>
      <p:ext uri="{BB962C8B-B14F-4D97-AF65-F5344CB8AC3E}">
        <p14:creationId xmlns:p14="http://schemas.microsoft.com/office/powerpoint/2010/main" val="4013836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1</a:t>
            </a:fld>
            <a:endParaRPr lang="en-US" dirty="0"/>
          </a:p>
        </p:txBody>
      </p:sp>
    </p:spTree>
    <p:extLst>
      <p:ext uri="{BB962C8B-B14F-4D97-AF65-F5344CB8AC3E}">
        <p14:creationId xmlns:p14="http://schemas.microsoft.com/office/powerpoint/2010/main" val="2488455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10</a:t>
            </a:fld>
            <a:endParaRPr lang="en-US" dirty="0"/>
          </a:p>
        </p:txBody>
      </p:sp>
    </p:spTree>
    <p:extLst>
      <p:ext uri="{BB962C8B-B14F-4D97-AF65-F5344CB8AC3E}">
        <p14:creationId xmlns:p14="http://schemas.microsoft.com/office/powerpoint/2010/main" val="29472185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baseline="0" dirty="0" smtClean="0">
              <a:solidFill>
                <a:srgbClr val="000000">
                  <a:lumMod val="95000"/>
                  <a:lumOff val="5000"/>
                </a:srgbClr>
              </a:solidFill>
              <a:latin typeface="+mn-lt"/>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11</a:t>
            </a:fld>
            <a:endParaRPr lang="en-US" dirty="0"/>
          </a:p>
        </p:txBody>
      </p:sp>
    </p:spTree>
    <p:extLst>
      <p:ext uri="{BB962C8B-B14F-4D97-AF65-F5344CB8AC3E}">
        <p14:creationId xmlns:p14="http://schemas.microsoft.com/office/powerpoint/2010/main" val="24755442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baseline="0" dirty="0" smtClean="0">
              <a:solidFill>
                <a:srgbClr val="000000">
                  <a:lumMod val="95000"/>
                  <a:lumOff val="5000"/>
                </a:srgbClr>
              </a:solidFill>
              <a:latin typeface="+mn-lt"/>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12</a:t>
            </a:fld>
            <a:endParaRPr lang="en-US" dirty="0"/>
          </a:p>
        </p:txBody>
      </p:sp>
    </p:spTree>
    <p:extLst>
      <p:ext uri="{BB962C8B-B14F-4D97-AF65-F5344CB8AC3E}">
        <p14:creationId xmlns:p14="http://schemas.microsoft.com/office/powerpoint/2010/main" val="27304927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13</a:t>
            </a:fld>
            <a:endParaRPr lang="en-US" dirty="0"/>
          </a:p>
        </p:txBody>
      </p:sp>
    </p:spTree>
    <p:extLst>
      <p:ext uri="{BB962C8B-B14F-4D97-AF65-F5344CB8AC3E}">
        <p14:creationId xmlns:p14="http://schemas.microsoft.com/office/powerpoint/2010/main" val="20590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2</a:t>
            </a:fld>
            <a:endParaRPr lang="en-US" dirty="0"/>
          </a:p>
        </p:txBody>
      </p:sp>
    </p:spTree>
    <p:extLst>
      <p:ext uri="{BB962C8B-B14F-4D97-AF65-F5344CB8AC3E}">
        <p14:creationId xmlns:p14="http://schemas.microsoft.com/office/powerpoint/2010/main" val="3728765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3</a:t>
            </a:fld>
            <a:endParaRPr lang="en-US" dirty="0"/>
          </a:p>
        </p:txBody>
      </p:sp>
    </p:spTree>
    <p:extLst>
      <p:ext uri="{BB962C8B-B14F-4D97-AF65-F5344CB8AC3E}">
        <p14:creationId xmlns:p14="http://schemas.microsoft.com/office/powerpoint/2010/main" val="25771066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4</a:t>
            </a:fld>
            <a:endParaRPr lang="en-US" dirty="0"/>
          </a:p>
        </p:txBody>
      </p:sp>
    </p:spTree>
    <p:extLst>
      <p:ext uri="{BB962C8B-B14F-4D97-AF65-F5344CB8AC3E}">
        <p14:creationId xmlns:p14="http://schemas.microsoft.com/office/powerpoint/2010/main" val="26254086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5</a:t>
            </a:fld>
            <a:endParaRPr lang="en-US" dirty="0"/>
          </a:p>
        </p:txBody>
      </p:sp>
    </p:spTree>
    <p:extLst>
      <p:ext uri="{BB962C8B-B14F-4D97-AF65-F5344CB8AC3E}">
        <p14:creationId xmlns:p14="http://schemas.microsoft.com/office/powerpoint/2010/main" val="37301837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6</a:t>
            </a:fld>
            <a:endParaRPr lang="en-US" dirty="0"/>
          </a:p>
        </p:txBody>
      </p:sp>
    </p:spTree>
    <p:extLst>
      <p:ext uri="{BB962C8B-B14F-4D97-AF65-F5344CB8AC3E}">
        <p14:creationId xmlns:p14="http://schemas.microsoft.com/office/powerpoint/2010/main" val="12741036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b="1" kern="1200" baseline="0" dirty="0" smtClean="0">
              <a:solidFill>
                <a:schemeClr val="bg1"/>
              </a:solidFill>
              <a:latin typeface="+mn-lt"/>
              <a:ea typeface="+mn-ea"/>
              <a:cs typeface="+mn-cs"/>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7</a:t>
            </a:fld>
            <a:endParaRPr lang="en-US" dirty="0"/>
          </a:p>
        </p:txBody>
      </p:sp>
    </p:spTree>
    <p:extLst>
      <p:ext uri="{BB962C8B-B14F-4D97-AF65-F5344CB8AC3E}">
        <p14:creationId xmlns:p14="http://schemas.microsoft.com/office/powerpoint/2010/main" val="24323556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8</a:t>
            </a:fld>
            <a:endParaRPr lang="en-US" dirty="0"/>
          </a:p>
        </p:txBody>
      </p:sp>
    </p:spTree>
    <p:extLst>
      <p:ext uri="{BB962C8B-B14F-4D97-AF65-F5344CB8AC3E}">
        <p14:creationId xmlns:p14="http://schemas.microsoft.com/office/powerpoint/2010/main" val="14398431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baseline="0" dirty="0" smtClean="0">
              <a:solidFill>
                <a:srgbClr val="000000">
                  <a:lumMod val="95000"/>
                  <a:lumOff val="5000"/>
                </a:srgbClr>
              </a:solidFill>
              <a:latin typeface="+mn-lt"/>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9</a:t>
            </a:fld>
            <a:endParaRPr lang="en-US" dirty="0"/>
          </a:p>
        </p:txBody>
      </p:sp>
    </p:spTree>
    <p:extLst>
      <p:ext uri="{BB962C8B-B14F-4D97-AF65-F5344CB8AC3E}">
        <p14:creationId xmlns:p14="http://schemas.microsoft.com/office/powerpoint/2010/main" val="1541271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D985E49-3E3E-4FCA-B03B-5CEE78AEC2E8}" type="datetimeFigureOut">
              <a:rPr lang="en-US" smtClean="0"/>
              <a:t>8/5/2016</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D6637991-C83F-4E28-985A-DA5670F7A21B}" type="slidenum">
              <a:rPr lang="en-US" smtClean="0"/>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8/5/2016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8/5/2016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8/5/2016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D985E49-3E3E-4FCA-B03B-5CEE78AEC2E8}" type="datetimeFigureOut">
              <a:rPr lang="en-US" smtClean="0"/>
              <a:t>8/5/2016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D6637991-C83F-4E28-985A-DA5670F7A21B}"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8/5/2016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D985E49-3E3E-4FCA-B03B-5CEE78AEC2E8}" type="datetimeFigureOut">
              <a:rPr lang="en-US" smtClean="0"/>
              <a:t>8/5/2016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D985E49-3E3E-4FCA-B03B-5CEE78AEC2E8}" type="datetimeFigureOut">
              <a:rPr lang="en-US" smtClean="0"/>
              <a:t>8/5/2016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985E49-3E3E-4FCA-B03B-5CEE78AEC2E8}" type="datetimeFigureOut">
              <a:rPr lang="en-US" smtClean="0"/>
              <a:t>8/5/2016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8/5/2016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D985E49-3E3E-4FCA-B03B-5CEE78AEC2E8}" type="datetimeFigureOut">
              <a:rPr lang="en-US" smtClean="0"/>
              <a:t>8/5/2016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D985E49-3E3E-4FCA-B03B-5CEE78AEC2E8}" type="datetimeFigureOut">
              <a:rPr lang="en-US" smtClean="0"/>
              <a:t>8/5/2016</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6637991-C83F-4E28-985A-DA5670F7A21B}"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ihs.gov/dbh/2016conferenc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www.ihs.gov/dstnm/" TargetMode="External"/><Relationship Id="rId5" Type="http://schemas.openxmlformats.org/officeDocument/2006/relationships/image" Target="../media/image6.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ihs.gov/nda/" TargetMode="External"/><Relationship Id="rId5" Type="http://schemas.openxmlformats.org/officeDocument/2006/relationships/image" Target="../media/image6.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www.ihs.gov/newsroom/triballeaderletters/" TargetMode="External"/><Relationship Id="rId5" Type="http://schemas.openxmlformats.org/officeDocument/2006/relationships/image" Target="../media/image6.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mailto:Denise.imholt@ihs.gov"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www.ihs.gov/newsroom/pressreleases/2016pressreleases/ihs-implements-new-regulation-for-tribes-to-negotiate-medicare-like-rates/" TargetMode="External"/><Relationship Id="rId5" Type="http://schemas.openxmlformats.org/officeDocument/2006/relationships/image" Target="../media/image6.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mailto:christi.Woodard@ihs.gov"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mailto:Cheryl.sixkiller@ihs.gov" TargetMode="External"/><Relationship Id="rId5" Type="http://schemas.openxmlformats.org/officeDocument/2006/relationships/image" Target="../media/image6.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www.federalregister.gov/articles/2016/07/25/2016-17494/request-for-public-comment-60-day-proposed-information-collection-environmental-health-assessment-of" TargetMode="External"/><Relationship Id="rId5" Type="http://schemas.openxmlformats.org/officeDocument/2006/relationships/image" Target="../media/image6.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229600" cy="1676400"/>
          </a:xfrm>
        </p:spPr>
        <p:txBody>
          <a:bodyPr>
            <a:normAutofit fontScale="90000"/>
          </a:bodyPr>
          <a:lstStyle/>
          <a:p>
            <a:pPr algn="ctr"/>
            <a:r>
              <a:rPr lang="en-US" b="1" dirty="0">
                <a:solidFill>
                  <a:schemeClr val="bg1"/>
                </a:solidFill>
                <a:latin typeface="Arial" pitchFamily="34" charset="0"/>
                <a:cs typeface="Arial" pitchFamily="34" charset="0"/>
              </a:rPr>
              <a:t>Indian Health Service</a:t>
            </a:r>
            <a:br>
              <a:rPr lang="en-US" b="1" dirty="0">
                <a:solidFill>
                  <a:schemeClr val="bg1"/>
                </a:solidFill>
                <a:latin typeface="Arial" pitchFamily="34" charset="0"/>
                <a:cs typeface="Arial" pitchFamily="34" charset="0"/>
              </a:rPr>
            </a:br>
            <a:r>
              <a:rPr lang="en-US" b="1" dirty="0">
                <a:solidFill>
                  <a:schemeClr val="bg1"/>
                </a:solidFill>
                <a:latin typeface="Arial" pitchFamily="34" charset="0"/>
                <a:cs typeface="Arial" pitchFamily="34" charset="0"/>
              </a:rPr>
              <a:t>Portland Area Director’s Update</a:t>
            </a:r>
          </a:p>
        </p:txBody>
      </p:sp>
      <p:sp>
        <p:nvSpPr>
          <p:cNvPr id="3" name="Subtitle 2"/>
          <p:cNvSpPr>
            <a:spLocks noGrp="1"/>
          </p:cNvSpPr>
          <p:nvPr>
            <p:ph type="subTitle" idx="1"/>
          </p:nvPr>
        </p:nvSpPr>
        <p:spPr>
          <a:xfrm>
            <a:off x="685800" y="4572000"/>
            <a:ext cx="7772400" cy="1905000"/>
          </a:xfrm>
        </p:spPr>
        <p:txBody>
          <a:bodyPr>
            <a:normAutofit lnSpcReduction="10000"/>
          </a:bodyPr>
          <a:lstStyle/>
          <a:p>
            <a:pPr algn="ctr">
              <a:lnSpc>
                <a:spcPct val="80000"/>
              </a:lnSpc>
            </a:pPr>
            <a:r>
              <a:rPr lang="en-US" sz="2400" b="1" dirty="0">
                <a:solidFill>
                  <a:schemeClr val="bg1"/>
                </a:solidFill>
                <a:latin typeface="Arial" pitchFamily="34" charset="0"/>
                <a:cs typeface="Arial" pitchFamily="34" charset="0"/>
              </a:rPr>
              <a:t>Dean M </a:t>
            </a:r>
            <a:r>
              <a:rPr lang="en-US" sz="2400" b="1" dirty="0" smtClean="0">
                <a:solidFill>
                  <a:schemeClr val="bg1"/>
                </a:solidFill>
                <a:latin typeface="Arial" pitchFamily="34" charset="0"/>
                <a:cs typeface="Arial" pitchFamily="34" charset="0"/>
              </a:rPr>
              <a:t>Seyler - Area Director</a:t>
            </a:r>
            <a:endParaRPr lang="en-US" sz="2400" b="1" dirty="0">
              <a:solidFill>
                <a:schemeClr val="bg1"/>
              </a:solidFill>
              <a:latin typeface="Arial" pitchFamily="34" charset="0"/>
              <a:cs typeface="Arial" pitchFamily="34" charset="0"/>
            </a:endParaRPr>
          </a:p>
          <a:p>
            <a:pPr algn="ctr">
              <a:lnSpc>
                <a:spcPct val="80000"/>
              </a:lnSpc>
            </a:pPr>
            <a:r>
              <a:rPr lang="en-US" sz="2400" b="1" dirty="0" smtClean="0">
                <a:solidFill>
                  <a:schemeClr val="bg1"/>
                </a:solidFill>
                <a:latin typeface="Arial" pitchFamily="34" charset="0"/>
                <a:cs typeface="Arial" pitchFamily="34" charset="0"/>
              </a:rPr>
              <a:t>August 9, 2016</a:t>
            </a:r>
            <a:endParaRPr lang="en-US" sz="2400" b="1" dirty="0">
              <a:solidFill>
                <a:schemeClr val="bg1"/>
              </a:solidFill>
              <a:latin typeface="Arial" pitchFamily="34" charset="0"/>
              <a:cs typeface="Arial" pitchFamily="34" charset="0"/>
            </a:endParaRPr>
          </a:p>
          <a:p>
            <a:pPr algn="ctr">
              <a:lnSpc>
                <a:spcPct val="80000"/>
              </a:lnSpc>
              <a:defRPr/>
            </a:pPr>
            <a:r>
              <a:rPr lang="en-US" sz="2400" b="1" dirty="0" smtClean="0">
                <a:solidFill>
                  <a:schemeClr val="bg1"/>
                </a:solidFill>
                <a:latin typeface="+mj-lt"/>
              </a:rPr>
              <a:t>NPAIHB Quarterly Board Meeting</a:t>
            </a:r>
            <a:endParaRPr lang="en-US" sz="2400" b="1" dirty="0">
              <a:solidFill>
                <a:schemeClr val="bg1"/>
              </a:solidFill>
              <a:latin typeface="+mj-lt"/>
            </a:endParaRPr>
          </a:p>
          <a:p>
            <a:r>
              <a:rPr lang="en-US" sz="2400" b="1" dirty="0">
                <a:solidFill>
                  <a:schemeClr val="bg1"/>
                </a:solidFill>
                <a:latin typeface="+mj-lt"/>
              </a:rPr>
              <a:t>12 Tribes Resort Casino</a:t>
            </a:r>
          </a:p>
          <a:p>
            <a:r>
              <a:rPr lang="en-US" sz="2400" b="1" dirty="0" smtClean="0">
                <a:solidFill>
                  <a:schemeClr val="bg1"/>
                </a:solidFill>
                <a:latin typeface="+mj-lt"/>
              </a:rPr>
              <a:t>Omak, </a:t>
            </a:r>
            <a:r>
              <a:rPr lang="en-US" sz="2400" b="1" dirty="0">
                <a:solidFill>
                  <a:schemeClr val="bg1"/>
                </a:solidFill>
                <a:latin typeface="+mj-lt"/>
              </a:rPr>
              <a:t>WA </a:t>
            </a:r>
            <a:endParaRPr lang="en-US" sz="2400" b="1" dirty="0" smtClean="0">
              <a:solidFill>
                <a:schemeClr val="bg1"/>
              </a:solidFill>
              <a:latin typeface="+mj-lt"/>
            </a:endParaRPr>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2"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10" name="Picture 1" descr="image001"/>
          <p:cNvPicPr>
            <a:picLocks noChangeAspect="1" noChangeArrowheads="1"/>
          </p:cNvPicPr>
          <p:nvPr/>
        </p:nvPicPr>
        <p:blipFill>
          <a:blip r:embed="rId5">
            <a:clrChange>
              <a:clrFrom>
                <a:srgbClr val="FFFFFF"/>
              </a:clrFrom>
              <a:clrTo>
                <a:srgbClr val="FFFFFF">
                  <a:alpha val="0"/>
                </a:srgbClr>
              </a:clrTo>
            </a:clrChange>
            <a:extLst>
              <a:ext uri="{BEBA8EAE-BF5A-486C-A8C5-ECC9F3942E4B}">
                <a14:imgProps xmlns:a14="http://schemas.microsoft.com/office/drawing/2010/main">
                  <a14:imgLayer r:embed="rId6">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2209800" y="2362200"/>
            <a:ext cx="1478280" cy="1478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81600" y="2362200"/>
            <a:ext cx="1662664" cy="1493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373285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6934200" cy="1477962"/>
          </a:xfrm>
        </p:spPr>
        <p:txBody>
          <a:bodyPr>
            <a:normAutofit fontScale="90000"/>
          </a:bodyPr>
          <a:lstStyle/>
          <a:p>
            <a:r>
              <a:rPr lang="en-US" sz="4000" dirty="0">
                <a:solidFill>
                  <a:prstClr val="black"/>
                </a:solidFill>
              </a:rPr>
              <a:t>Renew And Strengthen Our Partnership With </a:t>
            </a:r>
            <a:r>
              <a:rPr lang="en-US" sz="4000" dirty="0" smtClean="0">
                <a:solidFill>
                  <a:prstClr val="black"/>
                </a:solidFill>
              </a:rPr>
              <a:t>Tribes and Urban Indian Health Programs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b="1" dirty="0">
                <a:solidFill>
                  <a:schemeClr val="bg1"/>
                </a:solidFill>
              </a:rPr>
              <a:t>Implementing Section 1632 of the Indian Health Care Improvement Act – Sanitation Deficiencies</a:t>
            </a:r>
          </a:p>
          <a:p>
            <a:pPr marL="342900" indent="-342900">
              <a:buClr>
                <a:schemeClr val="bg1">
                  <a:lumMod val="75000"/>
                  <a:lumOff val="25000"/>
                </a:schemeClr>
              </a:buClr>
              <a:buFont typeface="Wingdings" pitchFamily="2" charset="2"/>
              <a:buChar char="v"/>
            </a:pPr>
            <a:endParaRPr lang="en-US" b="1" dirty="0">
              <a:solidFill>
                <a:schemeClr val="bg1"/>
              </a:solidFill>
            </a:endParaRPr>
          </a:p>
          <a:p>
            <a:pPr marL="1138428" lvl="1" indent="-342900">
              <a:buClr>
                <a:schemeClr val="bg1">
                  <a:lumMod val="75000"/>
                  <a:lumOff val="25000"/>
                </a:schemeClr>
              </a:buClr>
              <a:buFont typeface="Wingdings" pitchFamily="2" charset="2"/>
              <a:buChar char="v"/>
            </a:pPr>
            <a:r>
              <a:rPr lang="en-US" dirty="0">
                <a:solidFill>
                  <a:schemeClr val="bg1"/>
                </a:solidFill>
              </a:rPr>
              <a:t>The sanitation deficiencies review has been completed and has been reported to Congress as required.   .</a:t>
            </a:r>
          </a:p>
          <a:p>
            <a:pPr marL="1138428" lvl="1" indent="-342900">
              <a:buClr>
                <a:schemeClr val="bg1">
                  <a:lumMod val="75000"/>
                  <a:lumOff val="25000"/>
                </a:schemeClr>
              </a:buClr>
              <a:buFont typeface="Wingdings" pitchFamily="2" charset="2"/>
              <a:buChar char="v"/>
            </a:pPr>
            <a:r>
              <a:rPr lang="en-US" dirty="0">
                <a:solidFill>
                  <a:schemeClr val="bg1"/>
                </a:solidFill>
              </a:rPr>
              <a:t>The initial 2017 list includes 91 projects with $65 million of need.</a:t>
            </a:r>
          </a:p>
          <a:p>
            <a:pPr marL="1138428" lvl="1" indent="-342900">
              <a:buClr>
                <a:schemeClr val="bg1">
                  <a:lumMod val="75000"/>
                  <a:lumOff val="25000"/>
                </a:schemeClr>
              </a:buClr>
              <a:buFont typeface="Wingdings" pitchFamily="2" charset="2"/>
              <a:buChar char="v"/>
            </a:pPr>
            <a:r>
              <a:rPr lang="en-US" dirty="0">
                <a:solidFill>
                  <a:schemeClr val="bg1"/>
                </a:solidFill>
              </a:rPr>
              <a:t>In recent years, Portland Area has been able to reach about $1.8 million with IHS and EPA Set-Aside Funding.  </a:t>
            </a:r>
            <a:endParaRPr lang="en-US" sz="2200" b="1" dirty="0">
              <a:solidFill>
                <a:schemeClr val="bg1"/>
              </a:solidFill>
            </a:endParaRPr>
          </a:p>
          <a:p>
            <a:pPr marL="342900" indent="-342900">
              <a:buClr>
                <a:schemeClr val="bg1">
                  <a:lumMod val="75000"/>
                  <a:lumOff val="25000"/>
                </a:schemeClr>
              </a:buClr>
              <a:buFont typeface="Wingdings" pitchFamily="2" charset="2"/>
              <a:buChar char="v"/>
            </a:pPr>
            <a:endParaRPr lang="en-US" sz="2200" b="1" u="sng" dirty="0">
              <a:solidFill>
                <a:srgbClr val="000000"/>
              </a:solidFill>
              <a:latin typeface="Arial"/>
              <a:cs typeface="Arial" panose="020B0604020202020204" pitchFamily="34" charset="0"/>
            </a:endParaRPr>
          </a:p>
          <a:p>
            <a:pPr marL="320040" lvl="1" indent="0">
              <a:buClrTx/>
              <a:buSzTx/>
            </a:pPr>
            <a:endParaRPr lang="en-US" sz="2200" dirty="0" smtClean="0">
              <a:solidFill>
                <a:prstClr val="black"/>
              </a:solidFill>
              <a:latin typeface="+mj-lt"/>
              <a:cs typeface="Arial" panose="020B0604020202020204" pitchFamily="34" charset="0"/>
            </a:endParaRPr>
          </a:p>
          <a:p>
            <a:pPr marL="320040" lvl="1" indent="0">
              <a:buClrTx/>
              <a:buSzTx/>
            </a:pPr>
            <a:endParaRPr lang="en-US" sz="2200" dirty="0" smtClean="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a:p>
            <a:pPr marL="0" lvl="0">
              <a:buClrTx/>
              <a:buSzTx/>
            </a:pPr>
            <a:endParaRPr lang="en-US" sz="2200" b="1" dirty="0" smtClean="0">
              <a:solidFill>
                <a:schemeClr val="bg1"/>
              </a:solidFill>
              <a:latin typeface="+mj-lt"/>
            </a:endParaRPr>
          </a:p>
        </p:txBody>
      </p:sp>
    </p:spTree>
    <p:extLst>
      <p:ext uri="{BB962C8B-B14F-4D97-AF65-F5344CB8AC3E}">
        <p14:creationId xmlns:p14="http://schemas.microsoft.com/office/powerpoint/2010/main" val="20602088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4900" y="228600"/>
            <a:ext cx="6934200" cy="1477962"/>
          </a:xfrm>
        </p:spPr>
        <p:txBody>
          <a:bodyPr>
            <a:normAutofit/>
          </a:bodyPr>
          <a:lstStyle/>
          <a:p>
            <a:r>
              <a:rPr lang="en-US" sz="4000" dirty="0" smtClean="0">
                <a:solidFill>
                  <a:prstClr val="black"/>
                </a:solidFill>
              </a:rPr>
              <a:t>To Improve the Quality of and Access to Care</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38100" y="25146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25146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828800"/>
            <a:ext cx="8686800" cy="4709160"/>
          </a:xfrm>
          <a:prstGeom prst="rect">
            <a:avLst/>
          </a:prstGeom>
        </p:spPr>
        <p:txBody>
          <a:bodyPr vert="horz" anchor="t">
            <a:normAutofit fontScale="92500" lnSpcReduction="2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200" b="1" u="sng" dirty="0" smtClean="0">
                <a:solidFill>
                  <a:srgbClr val="000000"/>
                </a:solidFill>
                <a:latin typeface="+mj-lt"/>
                <a:cs typeface="Arial" panose="020B0604020202020204" pitchFamily="34" charset="0"/>
              </a:rPr>
              <a:t>Federal Healthcare Facility Modernization</a:t>
            </a:r>
            <a:endParaRPr lang="en-US" sz="2200" b="1" u="sng" dirty="0">
              <a:solidFill>
                <a:srgbClr val="000000"/>
              </a:solidFill>
              <a:latin typeface="+mj-lt"/>
              <a:cs typeface="Arial" panose="020B0604020202020204" pitchFamily="34" charset="0"/>
            </a:endParaRPr>
          </a:p>
          <a:p>
            <a:pPr marL="320040" lvl="1" indent="0">
              <a:buClrTx/>
              <a:buSzTx/>
            </a:pPr>
            <a:r>
              <a:rPr lang="en-US" sz="1900" dirty="0" smtClean="0">
                <a:solidFill>
                  <a:srgbClr val="000000">
                    <a:lumMod val="95000"/>
                    <a:lumOff val="5000"/>
                  </a:srgbClr>
                </a:solidFill>
                <a:latin typeface="+mj-lt"/>
                <a:cs typeface="Arial" panose="020B0604020202020204" pitchFamily="34" charset="0"/>
              </a:rPr>
              <a:t> </a:t>
            </a:r>
          </a:p>
          <a:p>
            <a:pPr marL="662940" lvl="1" indent="-342900">
              <a:buClrTx/>
              <a:buSzTx/>
              <a:buFont typeface="Wingdings" panose="05000000000000000000" pitchFamily="2" charset="2"/>
              <a:buChar char="v"/>
            </a:pPr>
            <a:r>
              <a:rPr lang="en-US" sz="1900" dirty="0" smtClean="0">
                <a:solidFill>
                  <a:srgbClr val="000000">
                    <a:lumMod val="95000"/>
                    <a:lumOff val="5000"/>
                  </a:srgbClr>
                </a:solidFill>
                <a:latin typeface="+mj-lt"/>
                <a:cs typeface="Arial" panose="020B0604020202020204" pitchFamily="34" charset="0"/>
              </a:rPr>
              <a:t>Wellpinit Service Unit</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Improvements to Front Entry, Patient Registration, Primary Care, IT System, and HVAC System.</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Scheduled Construction Contract Award – October 2016</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6 – Month Construction Performance Period </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$500,000 Investment </a:t>
            </a:r>
          </a:p>
          <a:p>
            <a:pPr marL="662940" lvl="1" indent="-342900">
              <a:buClrTx/>
              <a:buSzTx/>
              <a:buFont typeface="Wingdings" panose="05000000000000000000" pitchFamily="2" charset="2"/>
              <a:buChar char="v"/>
            </a:pPr>
            <a:r>
              <a:rPr lang="en-US" sz="1900" dirty="0" smtClean="0">
                <a:solidFill>
                  <a:srgbClr val="000000">
                    <a:lumMod val="95000"/>
                    <a:lumOff val="5000"/>
                  </a:srgbClr>
                </a:solidFill>
                <a:latin typeface="+mj-lt"/>
                <a:cs typeface="Arial" panose="020B0604020202020204" pitchFamily="34" charset="0"/>
              </a:rPr>
              <a:t>Yakama Service Unit</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Renovating Former Physical Therapy to Six New Primary Care Exam Rooms with IPC Medical Teaming Area.  </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Scheduled A/E Design Contract Award – August 2016.  Construction to Occur in FY 2017.</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$300,000 Investment</a:t>
            </a:r>
          </a:p>
          <a:p>
            <a:pPr marL="662940" lvl="1" indent="-342900">
              <a:buClrTx/>
              <a:buSzTx/>
              <a:buFont typeface="Wingdings" panose="05000000000000000000" pitchFamily="2" charset="2"/>
              <a:buChar char="v"/>
            </a:pPr>
            <a:r>
              <a:rPr lang="en-US" sz="1900" dirty="0" smtClean="0">
                <a:solidFill>
                  <a:srgbClr val="000000">
                    <a:lumMod val="95000"/>
                    <a:lumOff val="5000"/>
                  </a:srgbClr>
                </a:solidFill>
                <a:latin typeface="+mj-lt"/>
                <a:cs typeface="Arial" panose="020B0604020202020204" pitchFamily="34" charset="0"/>
              </a:rPr>
              <a:t>Warm Springs Service Unit</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IHS and Tribe Collaborating to Develop Health Facilities Master Plan, Goal to Complete in FY 2017.</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Master Plan will Guide and Prioritize Major Facility Improvements. </a:t>
            </a:r>
          </a:p>
          <a:p>
            <a:pPr marL="585216" lvl="2" indent="0">
              <a:buClrTx/>
              <a:buSzTx/>
            </a:pPr>
            <a:endParaRPr lang="en-US" sz="1900" dirty="0" smtClean="0">
              <a:solidFill>
                <a:prstClr val="black"/>
              </a:solidFill>
              <a:latin typeface="+mj-lt"/>
              <a:cs typeface="Arial" panose="020B0604020202020204" pitchFamily="34" charset="0"/>
            </a:endParaRPr>
          </a:p>
          <a:p>
            <a:pPr marL="585216" lvl="2" indent="0">
              <a:buClrTx/>
              <a:buSzTx/>
            </a:pPr>
            <a:endParaRPr lang="en-US" sz="1700" dirty="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29119207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4900" y="228600"/>
            <a:ext cx="6934200" cy="1477962"/>
          </a:xfrm>
        </p:spPr>
        <p:txBody>
          <a:bodyPr>
            <a:normAutofit/>
          </a:bodyPr>
          <a:lstStyle/>
          <a:p>
            <a:r>
              <a:rPr lang="en-US" sz="4000" dirty="0" smtClean="0">
                <a:solidFill>
                  <a:prstClr val="black"/>
                </a:solidFill>
              </a:rPr>
              <a:t>To Improve the Quality of and Access to Care</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63500" y="2286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2057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828800"/>
            <a:ext cx="8686800" cy="26670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b="1" u="sng" dirty="0" smtClean="0">
                <a:solidFill>
                  <a:srgbClr val="000000"/>
                </a:solidFill>
                <a:latin typeface="+mj-lt"/>
                <a:cs typeface="Arial" panose="020B0604020202020204" pitchFamily="34" charset="0"/>
              </a:rPr>
              <a:t>Facility Condition Assessment Program</a:t>
            </a:r>
            <a:endParaRPr lang="en-US"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dirty="0" smtClean="0">
                <a:solidFill>
                  <a:srgbClr val="000000">
                    <a:lumMod val="95000"/>
                    <a:lumOff val="5000"/>
                  </a:srgbClr>
                </a:solidFill>
                <a:latin typeface="+mj-lt"/>
                <a:cs typeface="Arial" panose="020B0604020202020204" pitchFamily="34" charset="0"/>
              </a:rPr>
              <a:t>DHFE Provides this Service to Tribal Health Facility Programs with Retained Shares At Least Every 5-years.  </a:t>
            </a:r>
          </a:p>
          <a:p>
            <a:pPr marL="662940" lvl="1" indent="-342900">
              <a:buClrTx/>
              <a:buSzTx/>
              <a:buFont typeface="Wingdings" panose="05000000000000000000" pitchFamily="2" charset="2"/>
              <a:buChar char="v"/>
            </a:pPr>
            <a:r>
              <a:rPr lang="en-US" dirty="0" smtClean="0">
                <a:solidFill>
                  <a:srgbClr val="000000">
                    <a:lumMod val="95000"/>
                    <a:lumOff val="5000"/>
                  </a:srgbClr>
                </a:solidFill>
                <a:latin typeface="+mj-lt"/>
                <a:cs typeface="Arial" panose="020B0604020202020204" pitchFamily="34" charset="0"/>
              </a:rPr>
              <a:t>The Summary Report Provides Overall Facility Condition and is Useful for Prioritizing and Planning Facility Improvement Projects to Assure Reliable Facility Operation and a Quality Environment of Care. </a:t>
            </a:r>
          </a:p>
          <a:p>
            <a:pPr marL="662940" lvl="1" indent="-342900">
              <a:buClrTx/>
              <a:buSzTx/>
              <a:buFont typeface="Wingdings" panose="05000000000000000000" pitchFamily="2" charset="2"/>
              <a:buChar char="v"/>
            </a:pPr>
            <a:r>
              <a:rPr lang="en-US" dirty="0" smtClean="0">
                <a:solidFill>
                  <a:srgbClr val="000000">
                    <a:lumMod val="95000"/>
                    <a:lumOff val="5000"/>
                  </a:srgbClr>
                </a:solidFill>
                <a:latin typeface="+mj-lt"/>
                <a:cs typeface="Arial" panose="020B0604020202020204" pitchFamily="34" charset="0"/>
              </a:rPr>
              <a:t>FY 2016 Progress - Conducted Visits to 13 Tribal Health Programs with Plans to Complete Three More by the End of FY. </a:t>
            </a:r>
            <a:endParaRPr lang="en-US" b="1" dirty="0" smtClean="0">
              <a:solidFill>
                <a:schemeClr val="bg1"/>
              </a:solidFill>
              <a:latin typeface="+mj-lt"/>
            </a:endParaRPr>
          </a:p>
        </p:txBody>
      </p:sp>
    </p:spTree>
    <p:extLst>
      <p:ext uri="{BB962C8B-B14F-4D97-AF65-F5344CB8AC3E}">
        <p14:creationId xmlns:p14="http://schemas.microsoft.com/office/powerpoint/2010/main" val="20668024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117178" cy="914400"/>
          </a:xfrm>
        </p:spPr>
        <p:txBody>
          <a:bodyPr/>
          <a:lstStyle/>
          <a:p>
            <a:pPr algn="ctr"/>
            <a:r>
              <a:rPr lang="en-US" b="1" dirty="0" smtClean="0">
                <a:solidFill>
                  <a:schemeClr val="bg1"/>
                </a:solidFill>
              </a:rPr>
              <a:t>	</a:t>
            </a:r>
            <a:endParaRPr lang="en-US" b="1" dirty="0">
              <a:solidFill>
                <a:schemeClr val="bg1"/>
              </a:solidFill>
            </a:endParaRPr>
          </a:p>
        </p:txBody>
      </p:sp>
      <p:sp>
        <p:nvSpPr>
          <p:cNvPr id="3" name="Text Placeholder 2"/>
          <p:cNvSpPr>
            <a:spLocks noGrp="1"/>
          </p:cNvSpPr>
          <p:nvPr>
            <p:ph type="body" idx="1"/>
          </p:nvPr>
        </p:nvSpPr>
        <p:spPr>
          <a:xfrm>
            <a:off x="914400" y="990600"/>
            <a:ext cx="7364621" cy="1676401"/>
          </a:xfrm>
        </p:spPr>
        <p:txBody>
          <a:bodyPr>
            <a:noAutofit/>
          </a:bodyPr>
          <a:lstStyle/>
          <a:p>
            <a:pPr algn="ctr"/>
            <a:endParaRPr lang="en-US" sz="2400" b="1" dirty="0" smtClean="0">
              <a:solidFill>
                <a:schemeClr val="bg1"/>
              </a:solidFill>
            </a:endParaRPr>
          </a:p>
          <a:p>
            <a:pPr algn="ctr"/>
            <a:endParaRPr lang="en-US" sz="2400" b="1" dirty="0">
              <a:solidFill>
                <a:schemeClr val="bg1"/>
              </a:solidFill>
            </a:endParaRPr>
          </a:p>
          <a:p>
            <a:pPr algn="ctr"/>
            <a:endParaRPr lang="en-US" sz="2400" b="1" dirty="0" smtClean="0">
              <a:solidFill>
                <a:schemeClr val="bg1"/>
              </a:solidFill>
            </a:endParaRPr>
          </a:p>
          <a:p>
            <a:pPr algn="ctr"/>
            <a:r>
              <a:rPr lang="en-US" sz="3200" b="1" dirty="0" smtClean="0">
                <a:solidFill>
                  <a:schemeClr val="bg1"/>
                </a:solidFill>
                <a:latin typeface="+mj-lt"/>
              </a:rPr>
              <a:t>Questions or Comments</a:t>
            </a:r>
            <a:endParaRPr lang="en-US" sz="3200" b="1" dirty="0">
              <a:solidFill>
                <a:schemeClr val="bg1"/>
              </a:solidFill>
              <a:latin typeface="+mj-lt"/>
            </a:endParaRPr>
          </a:p>
        </p:txBody>
      </p:sp>
      <p:sp>
        <p:nvSpPr>
          <p:cNvPr id="4" name="TextBox 3"/>
          <p:cNvSpPr txBox="1"/>
          <p:nvPr/>
        </p:nvSpPr>
        <p:spPr>
          <a:xfrm>
            <a:off x="86833" y="4724400"/>
            <a:ext cx="9006840" cy="2092881"/>
          </a:xfrm>
          <a:prstGeom prst="rect">
            <a:avLst/>
          </a:prstGeom>
          <a:noFill/>
        </p:spPr>
        <p:txBody>
          <a:bodyPr wrap="square" rtlCol="0">
            <a:spAutoFit/>
          </a:bodyPr>
          <a:lstStyle/>
          <a:p>
            <a:r>
              <a:rPr lang="en-US" sz="1400" b="1" dirty="0">
                <a:solidFill>
                  <a:schemeClr val="accent1"/>
                </a:solidFill>
              </a:rPr>
              <a:t>Our Mission... to raise the physical, mental, social, and spiritual health of American Indians and Alaska Natives to the highest level.</a:t>
            </a:r>
          </a:p>
          <a:p>
            <a:endParaRPr lang="en-US" sz="1400" b="1" dirty="0">
              <a:solidFill>
                <a:schemeClr val="accent1"/>
              </a:solidFill>
            </a:endParaRPr>
          </a:p>
          <a:p>
            <a:r>
              <a:rPr lang="en-US" sz="1400" b="1" dirty="0">
                <a:solidFill>
                  <a:schemeClr val="accent1"/>
                </a:solidFill>
              </a:rPr>
              <a:t>Our Goal... to assure that comprehensive, culturally acceptable personal and public health services are available and accessible to American Indian and Alaska Native people.</a:t>
            </a:r>
          </a:p>
          <a:p>
            <a:endParaRPr lang="en-US" sz="1400" b="1" dirty="0">
              <a:solidFill>
                <a:schemeClr val="accent1"/>
              </a:solidFill>
            </a:endParaRPr>
          </a:p>
          <a:p>
            <a:r>
              <a:rPr lang="en-US" sz="1400" b="1" dirty="0">
                <a:solidFill>
                  <a:schemeClr val="accent1"/>
                </a:solidFill>
              </a:rPr>
              <a:t>Our Foundation... to uphold the Federal Government's obligation to promote healthy American Indian and Alaska Native people, communities, and cultures and to honor and protect the inherent sovereign rights of Tribes.</a:t>
            </a:r>
          </a:p>
          <a:p>
            <a:endParaRPr lang="en-US" dirty="0"/>
          </a:p>
        </p:txBody>
      </p:sp>
      <p:pic>
        <p:nvPicPr>
          <p:cNvPr id="7"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05284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295400"/>
            <a:ext cx="8686800" cy="53340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200" dirty="0" smtClean="0">
                <a:solidFill>
                  <a:schemeClr val="bg1"/>
                </a:solidFill>
                <a:latin typeface="Arial" panose="020B0604020202020204" pitchFamily="34" charset="0"/>
                <a:cs typeface="Arial" panose="020B0604020202020204" pitchFamily="34" charset="0"/>
              </a:rPr>
              <a:t>Portland Area Direct Service Tribes Meeting</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July 6</a:t>
            </a:r>
            <a:r>
              <a:rPr lang="en-US" baseline="30000" dirty="0" smtClean="0">
                <a:solidFill>
                  <a:schemeClr val="bg1"/>
                </a:solidFill>
                <a:latin typeface="Arial" panose="020B0604020202020204" pitchFamily="34" charset="0"/>
                <a:cs typeface="Arial" panose="020B0604020202020204" pitchFamily="34" charset="0"/>
              </a:rPr>
              <a:t>th</a:t>
            </a:r>
            <a:r>
              <a:rPr lang="en-US" dirty="0" smtClean="0">
                <a:solidFill>
                  <a:schemeClr val="bg1"/>
                </a:solidFill>
                <a:latin typeface="Arial" panose="020B0604020202020204" pitchFamily="34" charset="0"/>
                <a:cs typeface="Arial" panose="020B0604020202020204" pitchFamily="34" charset="0"/>
              </a:rPr>
              <a:t> &amp; 7</a:t>
            </a:r>
            <a:r>
              <a:rPr lang="en-US" baseline="30000" dirty="0" smtClean="0">
                <a:solidFill>
                  <a:schemeClr val="bg1"/>
                </a:solidFill>
                <a:latin typeface="Arial" panose="020B0604020202020204" pitchFamily="34" charset="0"/>
                <a:cs typeface="Arial" panose="020B0604020202020204" pitchFamily="34" charset="0"/>
              </a:rPr>
              <a:t>th</a:t>
            </a:r>
            <a:endParaRPr lang="en-US" dirty="0" smtClean="0">
              <a:solidFill>
                <a:schemeClr val="bg1"/>
              </a:solidFill>
              <a:latin typeface="Arial" panose="020B0604020202020204" pitchFamily="34" charset="0"/>
              <a:cs typeface="Arial" panose="020B0604020202020204" pitchFamily="34" charset="0"/>
            </a:endParaRP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Review of the Area’s services to the Direct Service Tribes</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One-On-One Meeting – Action Plans Developed</a:t>
            </a:r>
          </a:p>
          <a:p>
            <a:pPr marL="342900" indent="-342900">
              <a:buClr>
                <a:schemeClr val="bg1">
                  <a:lumMod val="75000"/>
                  <a:lumOff val="25000"/>
                </a:schemeClr>
              </a:buClr>
              <a:buFont typeface="Wingdings" pitchFamily="2" charset="2"/>
              <a:buChar char="v"/>
            </a:pPr>
            <a:r>
              <a:rPr lang="en-US" sz="2200" dirty="0" smtClean="0">
                <a:solidFill>
                  <a:schemeClr val="bg1"/>
                </a:solidFill>
                <a:latin typeface="Arial" panose="020B0604020202020204" pitchFamily="34" charset="0"/>
                <a:cs typeface="Arial" panose="020B0604020202020204" pitchFamily="34" charset="0"/>
              </a:rPr>
              <a:t>13</a:t>
            </a:r>
            <a:r>
              <a:rPr lang="en-US" sz="2200" baseline="30000" dirty="0" smtClean="0">
                <a:solidFill>
                  <a:schemeClr val="bg1"/>
                </a:solidFill>
                <a:latin typeface="Arial" panose="020B0604020202020204" pitchFamily="34" charset="0"/>
                <a:cs typeface="Arial" panose="020B0604020202020204" pitchFamily="34" charset="0"/>
              </a:rPr>
              <a:t>th</a:t>
            </a:r>
            <a:r>
              <a:rPr lang="en-US" sz="2200" dirty="0" smtClean="0">
                <a:solidFill>
                  <a:schemeClr val="bg1"/>
                </a:solidFill>
                <a:latin typeface="Arial" panose="020B0604020202020204" pitchFamily="34" charset="0"/>
                <a:cs typeface="Arial" panose="020B0604020202020204" pitchFamily="34" charset="0"/>
              </a:rPr>
              <a:t> Annual National Direct Services Tribes Meeting</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Rapid City, SD</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August 31</a:t>
            </a:r>
            <a:r>
              <a:rPr lang="en-US" baseline="30000" dirty="0" smtClean="0">
                <a:solidFill>
                  <a:schemeClr val="bg1"/>
                </a:solidFill>
                <a:latin typeface="Arial" panose="020B0604020202020204" pitchFamily="34" charset="0"/>
                <a:cs typeface="Arial" panose="020B0604020202020204" pitchFamily="34" charset="0"/>
              </a:rPr>
              <a:t>st</a:t>
            </a:r>
            <a:r>
              <a:rPr lang="en-US" dirty="0" smtClean="0">
                <a:solidFill>
                  <a:schemeClr val="bg1"/>
                </a:solidFill>
                <a:latin typeface="Arial" panose="020B0604020202020204" pitchFamily="34" charset="0"/>
                <a:cs typeface="Arial" panose="020B0604020202020204" pitchFamily="34" charset="0"/>
              </a:rPr>
              <a:t> – September 1</a:t>
            </a:r>
            <a:r>
              <a:rPr lang="en-US" baseline="30000" dirty="0" smtClean="0">
                <a:solidFill>
                  <a:schemeClr val="bg1"/>
                </a:solidFill>
                <a:latin typeface="Arial" panose="020B0604020202020204" pitchFamily="34" charset="0"/>
                <a:cs typeface="Arial" panose="020B0604020202020204" pitchFamily="34" charset="0"/>
              </a:rPr>
              <a:t>st</a:t>
            </a:r>
          </a:p>
          <a:p>
            <a:pPr marL="1138428" lvl="1" indent="-342900">
              <a:buClr>
                <a:schemeClr val="bg1">
                  <a:lumMod val="75000"/>
                  <a:lumOff val="25000"/>
                </a:schemeClr>
              </a:buClr>
              <a:buFont typeface="Wingdings" pitchFamily="2" charset="2"/>
              <a:buChar char="v"/>
            </a:pPr>
            <a:r>
              <a:rPr lang="en-US" dirty="0">
                <a:solidFill>
                  <a:schemeClr val="bg1"/>
                </a:solidFill>
                <a:latin typeface="Arial" panose="020B0604020202020204" pitchFamily="34" charset="0"/>
                <a:cs typeface="Arial" panose="020B0604020202020204" pitchFamily="34" charset="0"/>
              </a:rPr>
              <a:t>Holiday Inn Rapid City-Rushmore </a:t>
            </a:r>
            <a:r>
              <a:rPr lang="en-US" dirty="0" smtClean="0">
                <a:solidFill>
                  <a:schemeClr val="bg1"/>
                </a:solidFill>
                <a:latin typeface="Arial" panose="020B0604020202020204" pitchFamily="34" charset="0"/>
                <a:cs typeface="Arial" panose="020B0604020202020204" pitchFamily="34" charset="0"/>
              </a:rPr>
              <a:t>Plaza</a:t>
            </a:r>
          </a:p>
          <a:p>
            <a:pPr marL="1138428" lvl="1" indent="-342900">
              <a:buClr>
                <a:schemeClr val="bg1">
                  <a:lumMod val="75000"/>
                  <a:lumOff val="25000"/>
                </a:schemeClr>
              </a:buClr>
              <a:buFont typeface="Wingdings" pitchFamily="2" charset="2"/>
              <a:buChar char="v"/>
            </a:pPr>
            <a:r>
              <a:rPr lang="en-US" dirty="0">
                <a:solidFill>
                  <a:schemeClr val="bg1"/>
                </a:solidFill>
                <a:latin typeface="Arial" panose="020B0604020202020204" pitchFamily="34" charset="0"/>
                <a:cs typeface="Arial" panose="020B0604020202020204" pitchFamily="34" charset="0"/>
                <a:hlinkClick r:id="rId6"/>
              </a:rPr>
              <a:t>https://www.ihs.gov/dstnm</a:t>
            </a:r>
            <a:r>
              <a:rPr lang="en-US" dirty="0" smtClean="0">
                <a:solidFill>
                  <a:schemeClr val="bg1"/>
                </a:solidFill>
                <a:latin typeface="Arial" panose="020B0604020202020204" pitchFamily="34" charset="0"/>
                <a:cs typeface="Arial" panose="020B0604020202020204" pitchFamily="34" charset="0"/>
                <a:hlinkClick r:id="rId6"/>
              </a:rPr>
              <a:t>/</a:t>
            </a:r>
            <a:endParaRPr lang="en-US" dirty="0" smtClean="0">
              <a:solidFill>
                <a:schemeClr val="bg1"/>
              </a:solidFill>
              <a:latin typeface="Arial" panose="020B0604020202020204" pitchFamily="34" charset="0"/>
              <a:cs typeface="Arial" panose="020B0604020202020204" pitchFamily="34" charset="0"/>
            </a:endParaRPr>
          </a:p>
          <a:p>
            <a:pPr marL="342900" lvl="0" indent="-342900">
              <a:buClr>
                <a:prstClr val="black">
                  <a:lumMod val="75000"/>
                  <a:lumOff val="25000"/>
                </a:prstClr>
              </a:buClr>
              <a:buFont typeface="Wingdings" pitchFamily="2" charset="2"/>
              <a:buChar char="v"/>
            </a:pPr>
            <a:r>
              <a:rPr lang="en-US" sz="2200" dirty="0">
                <a:solidFill>
                  <a:prstClr val="black"/>
                </a:solidFill>
                <a:latin typeface="Arial" panose="020B0604020202020204" pitchFamily="34" charset="0"/>
                <a:cs typeface="Arial" panose="020B0604020202020204" pitchFamily="34" charset="0"/>
              </a:rPr>
              <a:t>2016 IHS National Behavioral Health Conference</a:t>
            </a:r>
          </a:p>
          <a:p>
            <a:pPr marL="1138428" lvl="1" indent="-342900">
              <a:buClr>
                <a:prstClr val="black">
                  <a:lumMod val="75000"/>
                  <a:lumOff val="25000"/>
                </a:prstClr>
              </a:buClr>
              <a:buFont typeface="Wingdings" pitchFamily="2" charset="2"/>
              <a:buChar char="v"/>
            </a:pPr>
            <a:r>
              <a:rPr lang="en-US" dirty="0">
                <a:solidFill>
                  <a:prstClr val="black"/>
                </a:solidFill>
                <a:latin typeface="Arial" panose="020B0604020202020204" pitchFamily="34" charset="0"/>
                <a:cs typeface="Arial" panose="020B0604020202020204" pitchFamily="34" charset="0"/>
              </a:rPr>
              <a:t>August 9</a:t>
            </a:r>
            <a:r>
              <a:rPr lang="en-US" baseline="30000" dirty="0">
                <a:solidFill>
                  <a:prstClr val="black"/>
                </a:solidFill>
                <a:latin typeface="Arial" panose="020B0604020202020204" pitchFamily="34" charset="0"/>
                <a:cs typeface="Arial" panose="020B0604020202020204" pitchFamily="34" charset="0"/>
              </a:rPr>
              <a:t>th</a:t>
            </a:r>
            <a:r>
              <a:rPr lang="en-US" dirty="0">
                <a:solidFill>
                  <a:prstClr val="black"/>
                </a:solidFill>
                <a:latin typeface="Arial" panose="020B0604020202020204" pitchFamily="34" charset="0"/>
                <a:cs typeface="Arial" panose="020B0604020202020204" pitchFamily="34" charset="0"/>
              </a:rPr>
              <a:t> – 11</a:t>
            </a:r>
            <a:r>
              <a:rPr lang="en-US" baseline="30000" dirty="0">
                <a:solidFill>
                  <a:prstClr val="black"/>
                </a:solidFill>
                <a:latin typeface="Arial" panose="020B0604020202020204" pitchFamily="34" charset="0"/>
                <a:cs typeface="Arial" panose="020B0604020202020204" pitchFamily="34" charset="0"/>
              </a:rPr>
              <a:t>th</a:t>
            </a:r>
            <a:endParaRPr lang="en-US" dirty="0">
              <a:solidFill>
                <a:prstClr val="black"/>
              </a:solidFill>
              <a:latin typeface="Arial" panose="020B0604020202020204" pitchFamily="34" charset="0"/>
              <a:cs typeface="Arial" panose="020B0604020202020204" pitchFamily="34" charset="0"/>
            </a:endParaRPr>
          </a:p>
          <a:p>
            <a:pPr marL="1138428" lvl="1" indent="-342900">
              <a:buClr>
                <a:prstClr val="black">
                  <a:lumMod val="75000"/>
                  <a:lumOff val="25000"/>
                </a:prstClr>
              </a:buClr>
              <a:buFont typeface="Wingdings" pitchFamily="2" charset="2"/>
              <a:buChar char="v"/>
            </a:pPr>
            <a:r>
              <a:rPr lang="en-US" dirty="0">
                <a:solidFill>
                  <a:prstClr val="black"/>
                </a:solidFill>
                <a:latin typeface="Arial" panose="020B0604020202020204" pitchFamily="34" charset="0"/>
                <a:cs typeface="Arial" panose="020B0604020202020204" pitchFamily="34" charset="0"/>
              </a:rPr>
              <a:t>Portland, </a:t>
            </a:r>
            <a:r>
              <a:rPr lang="en-US" dirty="0" smtClean="0">
                <a:solidFill>
                  <a:prstClr val="black"/>
                </a:solidFill>
                <a:latin typeface="Arial" panose="020B0604020202020204" pitchFamily="34" charset="0"/>
                <a:cs typeface="Arial" panose="020B0604020202020204" pitchFamily="34" charset="0"/>
              </a:rPr>
              <a:t>Oregon</a:t>
            </a:r>
          </a:p>
          <a:p>
            <a:pPr marL="1138428" lvl="1" indent="-342900">
              <a:buClr>
                <a:prstClr val="black">
                  <a:lumMod val="75000"/>
                  <a:lumOff val="25000"/>
                </a:prstClr>
              </a:buClr>
              <a:buFont typeface="Wingdings" pitchFamily="2" charset="2"/>
              <a:buChar char="v"/>
            </a:pPr>
            <a:r>
              <a:rPr lang="en-US" dirty="0">
                <a:solidFill>
                  <a:prstClr val="black"/>
                </a:solidFill>
                <a:latin typeface="Arial" panose="020B0604020202020204" pitchFamily="34" charset="0"/>
                <a:cs typeface="Arial" panose="020B0604020202020204" pitchFamily="34" charset="0"/>
                <a:hlinkClick r:id="rId7"/>
              </a:rPr>
              <a:t>https://www.ihs.gov/dbh/2016conference</a:t>
            </a:r>
            <a:r>
              <a:rPr lang="en-US" dirty="0" smtClean="0">
                <a:solidFill>
                  <a:prstClr val="black"/>
                </a:solidFill>
                <a:latin typeface="Arial" panose="020B0604020202020204" pitchFamily="34" charset="0"/>
                <a:cs typeface="Arial" panose="020B0604020202020204" pitchFamily="34" charset="0"/>
                <a:hlinkClick r:id="rId7"/>
              </a:rPr>
              <a:t>/</a:t>
            </a:r>
            <a:endParaRPr lang="en-US" dirty="0" smtClean="0">
              <a:solidFill>
                <a:prstClr val="black"/>
              </a:solidFill>
              <a:latin typeface="Arial" panose="020B0604020202020204" pitchFamily="34" charset="0"/>
              <a:cs typeface="Arial" panose="020B0604020202020204" pitchFamily="34" charset="0"/>
            </a:endParaRPr>
          </a:p>
          <a:p>
            <a:pPr marL="795528" lvl="1" indent="0">
              <a:buClr>
                <a:prstClr val="black">
                  <a:lumMod val="75000"/>
                  <a:lumOff val="25000"/>
                </a:prstClr>
              </a:buClr>
            </a:pPr>
            <a:endParaRPr lang="en-US" sz="2200" dirty="0">
              <a:solidFill>
                <a:prstClr val="black"/>
              </a:solidFill>
              <a:latin typeface="Arial" panose="020B0604020202020204" pitchFamily="34" charset="0"/>
              <a:cs typeface="Arial" panose="020B0604020202020204" pitchFamily="34" charset="0"/>
            </a:endParaRPr>
          </a:p>
          <a:p>
            <a:pPr marL="342900" indent="-342900">
              <a:buClr>
                <a:schemeClr val="bg1">
                  <a:lumMod val="75000"/>
                  <a:lumOff val="25000"/>
                </a:schemeClr>
              </a:buClr>
              <a:buFont typeface="Wingdings" pitchFamily="2" charset="2"/>
              <a:buChar char="v"/>
            </a:pPr>
            <a:endParaRPr lang="en-US" sz="2200" dirty="0" smtClean="0">
              <a:solidFill>
                <a:schemeClr val="bg1"/>
              </a:solidFill>
              <a:latin typeface="Arial" panose="020B0604020202020204" pitchFamily="34" charset="0"/>
              <a:cs typeface="Arial" panose="020B0604020202020204" pitchFamily="34" charset="0"/>
            </a:endParaRPr>
          </a:p>
          <a:p>
            <a:pPr marL="342900" indent="-342900">
              <a:buClr>
                <a:schemeClr val="bg1">
                  <a:lumMod val="75000"/>
                  <a:lumOff val="25000"/>
                </a:schemeClr>
              </a:buClr>
              <a:buFont typeface="Wingdings" pitchFamily="2" charset="2"/>
              <a:buChar char="v"/>
            </a:pPr>
            <a:endParaRPr lang="en-US" sz="2200" dirty="0">
              <a:solidFill>
                <a:srgbClr val="0070C0"/>
              </a:solidFill>
              <a:latin typeface="Arial" panose="020B0604020202020204" pitchFamily="34" charset="0"/>
              <a:cs typeface="Arial" panose="020B0604020202020204" pitchFamily="34" charset="0"/>
            </a:endParaRPr>
          </a:p>
          <a:p>
            <a:pPr marL="342900" lvl="0" indent="-342900">
              <a:buClrTx/>
              <a:buSzTx/>
              <a:buFont typeface="Wingdings" panose="05000000000000000000" pitchFamily="2" charset="2"/>
              <a:buChar char="v"/>
            </a:pPr>
            <a:endParaRPr lang="en-US" b="1" dirty="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17158188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200" dirty="0" smtClean="0">
                <a:solidFill>
                  <a:schemeClr val="bg1"/>
                </a:solidFill>
                <a:latin typeface="Arial" panose="020B0604020202020204" pitchFamily="34" charset="0"/>
                <a:cs typeface="Arial" panose="020B0604020202020204" pitchFamily="34" charset="0"/>
              </a:rPr>
              <a:t>IHS Contract Support Costs Workgroup Meeting</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September 15</a:t>
            </a:r>
            <a:r>
              <a:rPr lang="en-US" baseline="30000" dirty="0" smtClean="0">
                <a:solidFill>
                  <a:schemeClr val="bg1"/>
                </a:solidFill>
                <a:latin typeface="Arial" panose="020B0604020202020204" pitchFamily="34" charset="0"/>
                <a:cs typeface="Arial" panose="020B0604020202020204" pitchFamily="34" charset="0"/>
              </a:rPr>
              <a:t>th</a:t>
            </a:r>
            <a:r>
              <a:rPr lang="en-US" dirty="0" smtClean="0">
                <a:solidFill>
                  <a:schemeClr val="bg1"/>
                </a:solidFill>
                <a:latin typeface="Arial" panose="020B0604020202020204" pitchFamily="34" charset="0"/>
                <a:cs typeface="Arial" panose="020B0604020202020204" pitchFamily="34" charset="0"/>
              </a:rPr>
              <a:t> &amp; 16</a:t>
            </a:r>
            <a:r>
              <a:rPr lang="en-US" baseline="30000" dirty="0" smtClean="0">
                <a:solidFill>
                  <a:schemeClr val="bg1"/>
                </a:solidFill>
                <a:latin typeface="Arial" panose="020B0604020202020204" pitchFamily="34" charset="0"/>
                <a:cs typeface="Arial" panose="020B0604020202020204" pitchFamily="34" charset="0"/>
              </a:rPr>
              <a:t>th</a:t>
            </a:r>
            <a:r>
              <a:rPr lang="en-US" dirty="0" smtClean="0">
                <a:solidFill>
                  <a:schemeClr val="bg1"/>
                </a:solidFill>
                <a:latin typeface="Arial" panose="020B0604020202020204" pitchFamily="34" charset="0"/>
                <a:cs typeface="Arial" panose="020B0604020202020204" pitchFamily="34" charset="0"/>
              </a:rPr>
              <a:t> </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Washington, D.C. </a:t>
            </a:r>
          </a:p>
          <a:p>
            <a:pPr marL="1138428" lvl="1" indent="-342900">
              <a:buClr>
                <a:schemeClr val="bg1">
                  <a:lumMod val="75000"/>
                  <a:lumOff val="25000"/>
                </a:schemeClr>
              </a:buClr>
              <a:buFont typeface="Wingdings" pitchFamily="2" charset="2"/>
              <a:buChar char="v"/>
            </a:pPr>
            <a:endParaRPr lang="en-US" dirty="0" smtClean="0">
              <a:solidFill>
                <a:schemeClr val="bg1"/>
              </a:solidFill>
              <a:latin typeface="Arial" panose="020B0604020202020204" pitchFamily="34" charset="0"/>
              <a:cs typeface="Arial" panose="020B0604020202020204" pitchFamily="34" charset="0"/>
            </a:endParaRPr>
          </a:p>
          <a:p>
            <a:pPr marL="342900" indent="-342900">
              <a:buClr>
                <a:schemeClr val="bg1">
                  <a:lumMod val="75000"/>
                  <a:lumOff val="25000"/>
                </a:schemeClr>
              </a:buClr>
              <a:buFont typeface="Wingdings" pitchFamily="2" charset="2"/>
              <a:buChar char="v"/>
            </a:pPr>
            <a:r>
              <a:rPr lang="en-US" sz="2200" dirty="0" smtClean="0">
                <a:solidFill>
                  <a:schemeClr val="bg1"/>
                </a:solidFill>
                <a:latin typeface="Arial" panose="020B0604020202020204" pitchFamily="34" charset="0"/>
                <a:cs typeface="Arial" panose="020B0604020202020204" pitchFamily="34" charset="0"/>
              </a:rPr>
              <a:t>IHS Directors Award Ceremony</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Rockville, MD</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Date to be determined</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hlinkClick r:id="rId6"/>
              </a:rPr>
              <a:t>https://www.ihs.gov/nda/</a:t>
            </a:r>
            <a:endParaRPr lang="en-US" dirty="0" smtClean="0">
              <a:solidFill>
                <a:schemeClr val="bg1"/>
              </a:solidFill>
              <a:latin typeface="Arial" panose="020B0604020202020204" pitchFamily="34" charset="0"/>
              <a:cs typeface="Arial" panose="020B0604020202020204" pitchFamily="34" charset="0"/>
            </a:endParaRPr>
          </a:p>
          <a:p>
            <a:pPr marL="1138428" lvl="1" indent="-342900">
              <a:buClr>
                <a:schemeClr val="bg1">
                  <a:lumMod val="75000"/>
                  <a:lumOff val="25000"/>
                </a:schemeClr>
              </a:buClr>
              <a:buFont typeface="Wingdings" pitchFamily="2" charset="2"/>
              <a:buChar char="v"/>
            </a:pPr>
            <a:endParaRPr lang="en-US" dirty="0" smtClean="0">
              <a:solidFill>
                <a:schemeClr val="bg1"/>
              </a:solidFill>
              <a:latin typeface="Arial" panose="020B0604020202020204" pitchFamily="34" charset="0"/>
              <a:cs typeface="Arial" panose="020B0604020202020204" pitchFamily="34" charset="0"/>
            </a:endParaRPr>
          </a:p>
          <a:p>
            <a:pPr marL="342900" lvl="0" indent="-342900">
              <a:buClr>
                <a:prstClr val="black">
                  <a:lumMod val="75000"/>
                  <a:lumOff val="25000"/>
                </a:prstClr>
              </a:buClr>
              <a:buFont typeface="Wingdings" pitchFamily="2" charset="2"/>
              <a:buChar char="v"/>
            </a:pPr>
            <a:r>
              <a:rPr lang="en-US" sz="2200" dirty="0" smtClean="0">
                <a:solidFill>
                  <a:prstClr val="black"/>
                </a:solidFill>
                <a:latin typeface="Arial" panose="020B0604020202020204" pitchFamily="34" charset="0"/>
                <a:cs typeface="Arial" panose="020B0604020202020204" pitchFamily="34" charset="0"/>
              </a:rPr>
              <a:t>Portland Area Fund Distribution Workgroup Meeting</a:t>
            </a:r>
            <a:endParaRPr lang="en-US" sz="2200" dirty="0">
              <a:solidFill>
                <a:prstClr val="black"/>
              </a:solidFill>
              <a:latin typeface="Arial" panose="020B0604020202020204" pitchFamily="34" charset="0"/>
              <a:cs typeface="Arial" panose="020B0604020202020204" pitchFamily="34" charset="0"/>
            </a:endParaRPr>
          </a:p>
          <a:p>
            <a:pPr marL="1138428" lvl="1" indent="-342900">
              <a:buClr>
                <a:prstClr val="black">
                  <a:lumMod val="75000"/>
                  <a:lumOff val="25000"/>
                </a:prstClr>
              </a:buClr>
              <a:buFont typeface="Wingdings" pitchFamily="2" charset="2"/>
              <a:buChar char="v"/>
            </a:pPr>
            <a:r>
              <a:rPr lang="en-US" dirty="0" smtClean="0">
                <a:solidFill>
                  <a:prstClr val="black"/>
                </a:solidFill>
                <a:latin typeface="Arial" panose="020B0604020202020204" pitchFamily="34" charset="0"/>
                <a:cs typeface="Arial" panose="020B0604020202020204" pitchFamily="34" charset="0"/>
              </a:rPr>
              <a:t>August 25</a:t>
            </a:r>
            <a:r>
              <a:rPr lang="en-US" baseline="30000" dirty="0" smtClean="0">
                <a:solidFill>
                  <a:prstClr val="black"/>
                </a:solidFill>
                <a:latin typeface="Arial" panose="020B0604020202020204" pitchFamily="34" charset="0"/>
                <a:cs typeface="Arial" panose="020B0604020202020204" pitchFamily="34" charset="0"/>
              </a:rPr>
              <a:t>th</a:t>
            </a:r>
            <a:r>
              <a:rPr lang="en-US" dirty="0" smtClean="0">
                <a:solidFill>
                  <a:prstClr val="black"/>
                </a:solidFill>
                <a:latin typeface="Arial" panose="020B0604020202020204" pitchFamily="34" charset="0"/>
                <a:cs typeface="Arial" panose="020B0604020202020204" pitchFamily="34" charset="0"/>
              </a:rPr>
              <a:t> </a:t>
            </a:r>
            <a:endParaRPr lang="en-US" dirty="0">
              <a:solidFill>
                <a:prstClr val="black"/>
              </a:solidFill>
              <a:latin typeface="Arial" panose="020B0604020202020204" pitchFamily="34" charset="0"/>
              <a:cs typeface="Arial" panose="020B0604020202020204" pitchFamily="34" charset="0"/>
            </a:endParaRPr>
          </a:p>
          <a:p>
            <a:pPr marL="1138428" lvl="1" indent="-342900">
              <a:buClr>
                <a:prstClr val="black">
                  <a:lumMod val="75000"/>
                  <a:lumOff val="25000"/>
                </a:prstClr>
              </a:buClr>
              <a:buFont typeface="Wingdings" pitchFamily="2" charset="2"/>
              <a:buChar char="v"/>
            </a:pPr>
            <a:r>
              <a:rPr lang="en-US" dirty="0">
                <a:solidFill>
                  <a:prstClr val="black"/>
                </a:solidFill>
                <a:latin typeface="Arial" panose="020B0604020202020204" pitchFamily="34" charset="0"/>
                <a:cs typeface="Arial" panose="020B0604020202020204" pitchFamily="34" charset="0"/>
              </a:rPr>
              <a:t>Portland, </a:t>
            </a:r>
            <a:r>
              <a:rPr lang="en-US" dirty="0" smtClean="0">
                <a:solidFill>
                  <a:prstClr val="black"/>
                </a:solidFill>
                <a:latin typeface="Arial" panose="020B0604020202020204" pitchFamily="34" charset="0"/>
                <a:cs typeface="Arial" panose="020B0604020202020204" pitchFamily="34" charset="0"/>
              </a:rPr>
              <a:t>Oregon</a:t>
            </a:r>
          </a:p>
          <a:p>
            <a:pPr marL="795528" lvl="1" indent="0">
              <a:buClr>
                <a:prstClr val="black">
                  <a:lumMod val="75000"/>
                  <a:lumOff val="25000"/>
                </a:prstClr>
              </a:buClr>
            </a:pPr>
            <a:endParaRPr lang="en-US" sz="2200" dirty="0">
              <a:solidFill>
                <a:prstClr val="black"/>
              </a:solidFill>
              <a:latin typeface="Arial" panose="020B0604020202020204" pitchFamily="34" charset="0"/>
              <a:cs typeface="Arial" panose="020B0604020202020204" pitchFamily="34" charset="0"/>
            </a:endParaRPr>
          </a:p>
          <a:p>
            <a:pPr marL="342900" indent="-342900">
              <a:buClr>
                <a:schemeClr val="bg1">
                  <a:lumMod val="75000"/>
                  <a:lumOff val="25000"/>
                </a:schemeClr>
              </a:buClr>
              <a:buFont typeface="Wingdings" pitchFamily="2" charset="2"/>
              <a:buChar char="v"/>
            </a:pPr>
            <a:endParaRPr lang="en-US" sz="2200" dirty="0" smtClean="0">
              <a:solidFill>
                <a:schemeClr val="bg1"/>
              </a:solidFill>
              <a:latin typeface="Arial" panose="020B0604020202020204" pitchFamily="34" charset="0"/>
              <a:cs typeface="Arial" panose="020B0604020202020204" pitchFamily="34" charset="0"/>
            </a:endParaRPr>
          </a:p>
          <a:p>
            <a:pPr marL="342900" indent="-342900">
              <a:buClr>
                <a:schemeClr val="bg1">
                  <a:lumMod val="75000"/>
                  <a:lumOff val="25000"/>
                </a:schemeClr>
              </a:buClr>
              <a:buFont typeface="Wingdings" pitchFamily="2" charset="2"/>
              <a:buChar char="v"/>
            </a:pPr>
            <a:endParaRPr lang="en-US" sz="2200" dirty="0">
              <a:solidFill>
                <a:srgbClr val="0070C0"/>
              </a:solidFill>
              <a:latin typeface="Arial" panose="020B0604020202020204" pitchFamily="34" charset="0"/>
              <a:cs typeface="Arial" panose="020B0604020202020204" pitchFamily="34" charset="0"/>
            </a:endParaRPr>
          </a:p>
          <a:p>
            <a:pPr marL="342900" lvl="0" indent="-342900">
              <a:buClrTx/>
              <a:buSzTx/>
              <a:buFont typeface="Wingdings" panose="05000000000000000000" pitchFamily="2" charset="2"/>
              <a:buChar char="v"/>
            </a:pPr>
            <a:endParaRPr lang="en-US" b="1" dirty="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26054487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051561"/>
          </a:xfrm>
        </p:spPr>
        <p:txBody>
          <a:bodyPr>
            <a:normAutofit/>
          </a:bodyPr>
          <a:lstStyle/>
          <a:p>
            <a:r>
              <a:rPr lang="en-US" sz="2200" dirty="0" smtClean="0">
                <a:solidFill>
                  <a:prstClr val="black"/>
                </a:solidFill>
              </a:rPr>
              <a:t>Portland Area User Population FY16 -2</a:t>
            </a:r>
            <a:r>
              <a:rPr lang="en-US" sz="2200" baseline="30000" dirty="0" smtClean="0">
                <a:solidFill>
                  <a:prstClr val="black"/>
                </a:solidFill>
              </a:rPr>
              <a:t>nd</a:t>
            </a:r>
            <a:r>
              <a:rPr lang="en-US" sz="2200" dirty="0" smtClean="0">
                <a:solidFill>
                  <a:prstClr val="black"/>
                </a:solidFill>
              </a:rPr>
              <a:t> Draft</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795528" lvl="1" indent="0">
              <a:buClr>
                <a:prstClr val="black">
                  <a:lumMod val="75000"/>
                  <a:lumOff val="25000"/>
                </a:prstClr>
              </a:buClr>
            </a:pPr>
            <a:endParaRPr lang="en-US" sz="2200" dirty="0">
              <a:solidFill>
                <a:prstClr val="black"/>
              </a:solidFill>
              <a:latin typeface="Arial" panose="020B0604020202020204" pitchFamily="34" charset="0"/>
              <a:cs typeface="Arial" panose="020B0604020202020204" pitchFamily="34" charset="0"/>
            </a:endParaRPr>
          </a:p>
          <a:p>
            <a:pPr marL="342900" indent="-342900">
              <a:buClr>
                <a:schemeClr val="bg1">
                  <a:lumMod val="75000"/>
                  <a:lumOff val="25000"/>
                </a:schemeClr>
              </a:buClr>
              <a:buFont typeface="Wingdings" pitchFamily="2" charset="2"/>
              <a:buChar char="v"/>
            </a:pPr>
            <a:endParaRPr lang="en-US" sz="2200" dirty="0" smtClean="0">
              <a:solidFill>
                <a:schemeClr val="bg1"/>
              </a:solidFill>
              <a:latin typeface="Arial" panose="020B0604020202020204" pitchFamily="34" charset="0"/>
              <a:cs typeface="Arial" panose="020B0604020202020204" pitchFamily="34" charset="0"/>
            </a:endParaRPr>
          </a:p>
          <a:p>
            <a:pPr marL="342900" indent="-342900">
              <a:buClr>
                <a:schemeClr val="bg1">
                  <a:lumMod val="75000"/>
                  <a:lumOff val="25000"/>
                </a:schemeClr>
              </a:buClr>
              <a:buFont typeface="Wingdings" pitchFamily="2" charset="2"/>
              <a:buChar char="v"/>
            </a:pPr>
            <a:endParaRPr lang="en-US" sz="2200" dirty="0">
              <a:solidFill>
                <a:srgbClr val="0070C0"/>
              </a:solidFill>
              <a:latin typeface="Arial" panose="020B0604020202020204" pitchFamily="34" charset="0"/>
              <a:cs typeface="Arial" panose="020B0604020202020204" pitchFamily="34" charset="0"/>
            </a:endParaRPr>
          </a:p>
          <a:p>
            <a:pPr marL="342900" lvl="0" indent="-342900">
              <a:buClrTx/>
              <a:buSzTx/>
              <a:buFont typeface="Wingdings" panose="05000000000000000000" pitchFamily="2" charset="2"/>
              <a:buChar char="v"/>
            </a:pPr>
            <a:endParaRPr lang="en-US" b="1" dirty="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graphicFrame>
        <p:nvGraphicFramePr>
          <p:cNvPr id="3" name="Table 2"/>
          <p:cNvGraphicFramePr>
            <a:graphicFrameLocks noGrp="1"/>
          </p:cNvGraphicFramePr>
          <p:nvPr/>
        </p:nvGraphicFramePr>
        <p:xfrm>
          <a:off x="1600199" y="762019"/>
          <a:ext cx="5562600" cy="6019780"/>
        </p:xfrm>
        <a:graphic>
          <a:graphicData uri="http://schemas.openxmlformats.org/drawingml/2006/table">
            <a:tbl>
              <a:tblPr firstRow="1" firstCol="1" bandRow="1">
                <a:tableStyleId>{5C22544A-7EE6-4342-B048-85BDC9FD1C3A}</a:tableStyleId>
              </a:tblPr>
              <a:tblGrid>
                <a:gridCol w="298878"/>
                <a:gridCol w="1568406"/>
                <a:gridCol w="706540"/>
                <a:gridCol w="1059809"/>
                <a:gridCol w="883737"/>
                <a:gridCol w="1045230"/>
              </a:tblGrid>
              <a:tr h="250826">
                <a:tc>
                  <a:txBody>
                    <a:bodyPr/>
                    <a:lstStyle/>
                    <a:p>
                      <a:pPr marL="0" marR="0" algn="ctr">
                        <a:spcBef>
                          <a:spcPts val="0"/>
                        </a:spcBef>
                        <a:spcAft>
                          <a:spcPts val="0"/>
                        </a:spcAft>
                      </a:pPr>
                      <a:r>
                        <a:rPr lang="en-US" sz="700">
                          <a:effectLst/>
                        </a:rPr>
                        <a:t> </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 </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600"/>
                        </a:spcBef>
                        <a:spcAft>
                          <a:spcPts val="0"/>
                        </a:spcAft>
                      </a:pPr>
                      <a:r>
                        <a:rPr lang="en-US" sz="700">
                          <a:effectLst/>
                        </a:rPr>
                        <a:t>UP FY15</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600"/>
                        </a:spcBef>
                        <a:spcAft>
                          <a:spcPts val="0"/>
                        </a:spcAft>
                      </a:pPr>
                      <a:r>
                        <a:rPr lang="en-US" sz="700">
                          <a:effectLst/>
                        </a:rPr>
                        <a:t>Share of PA Total</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600"/>
                        </a:spcBef>
                        <a:spcAft>
                          <a:spcPts val="0"/>
                        </a:spcAft>
                      </a:pPr>
                      <a:r>
                        <a:rPr lang="en-US" sz="700">
                          <a:effectLst/>
                        </a:rPr>
                        <a:t>UP FY16     2nd Draft</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600"/>
                        </a:spcBef>
                        <a:spcAft>
                          <a:spcPts val="0"/>
                        </a:spcAft>
                      </a:pPr>
                      <a:r>
                        <a:rPr lang="en-US" sz="700">
                          <a:effectLst/>
                        </a:rPr>
                        <a:t>Share of PA Total</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1</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Burns Paiute</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164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0.15%</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155</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0.14%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Chehalis</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1,097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1.00%</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1,134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1.02%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Coeur d’Alene</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4,994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4.53%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4,695</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4.24%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Colville</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8,079</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7.33%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8,032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7.26%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250826">
                <a:tc>
                  <a:txBody>
                    <a:bodyPr/>
                    <a:lstStyle/>
                    <a:p>
                      <a:pPr marL="0" marR="0">
                        <a:spcBef>
                          <a:spcPts val="0"/>
                        </a:spcBef>
                        <a:spcAft>
                          <a:spcPts val="0"/>
                        </a:spcAft>
                      </a:pPr>
                      <a:r>
                        <a:rPr lang="en-US" sz="700">
                          <a:effectLst/>
                        </a:rPr>
                        <a:t>5</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Coos/L.Umpqua/Siuslaw</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702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0.64%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1,006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0.91%</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Coquille</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901</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0.82%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887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0.80%</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Cow Creek</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2,472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2.24%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2,537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2.29%</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8</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Cowlitz</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3,947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3.58%</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4,235</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3.83%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9</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Grand Ronde</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4,229</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3.84%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4,762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4.30%</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10</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Hoh</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21</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0.02%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15</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0.01%</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11</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Jamestown S’klallam</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570</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0.52%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253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0.23%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12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Kalispel</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597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0.54%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2,162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1.95%</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13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Klamath</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3,178</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2.88%</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2,981</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2.69%</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14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Kootenai</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173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0.16%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176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0.16%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15</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Lower Elwha</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958</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0.87%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935</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0.85%</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16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Lummi</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4,369</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3.96%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4,114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3.72%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17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Makah</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2,386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2.16%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2,532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2.29%</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18</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Muckleshoot</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4,927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4.47%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5,928</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5.36%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19</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Nez Perce</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4,006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3.63%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4,050</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3.66%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20</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Nisqually</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1,725</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1.56%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1,544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1.40%</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21</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Nooksack</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1,286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1.17%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1,439</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1.30%</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22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NW Band Shoshoni</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36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0.03%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37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0.03%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23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Port Gamble</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1598</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1.45%</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874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0.79%</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24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Puyallup</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6,322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5.74%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5,662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5.12%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25</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Quileute</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631</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0.57%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533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0.48%</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26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Quinault</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2,614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2.37%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2,616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2.36%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27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Samish</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615</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0.56%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615</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0.56%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28</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Sauk-Suiattle</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73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0.07%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71</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0.06%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29</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Shoalwater Bay</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408</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0.37%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410</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0.37%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30</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Shoshone Bannock</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6,210</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5.63%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6,153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5.56%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31</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Siletz</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4,508</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4.09%</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3,132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2.83%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32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Skokomish</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797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0.72%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818</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0.74%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33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Snoqualmie</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924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0.84%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721</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0.65%</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34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Spokane</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1,753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1.59%</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1,739</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1.57%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35</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Squaxin Island</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854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0.77%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850</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0.77%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36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Stillaguamish</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91</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0.08%</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78</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0.07%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37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Suquamish</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781</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0.71%</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1,406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1.27%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38</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Swinomish</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1,484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1.35%</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1,529</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1.38%</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39</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Tulalip</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5,313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4.82%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5,437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4.91%</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40</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Umatilla</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3,342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3.03%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3,282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2.97%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41</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Upper Skagit</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429</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0.39%</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334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0.30%</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42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Warm Springs</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5,806</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5.27%</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6,002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5.42%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43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Western Oregon SU</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2,344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2.13%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2,359</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2.13%</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44</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Yakama</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12,511</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11.35%</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12,412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11.22%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r>
              <a:tr h="125412">
                <a:tc>
                  <a:txBody>
                    <a:bodyPr/>
                    <a:lstStyle/>
                    <a:p>
                      <a:pPr marL="0" marR="0">
                        <a:spcBef>
                          <a:spcPts val="0"/>
                        </a:spcBef>
                        <a:spcAft>
                          <a:spcPts val="0"/>
                        </a:spcAft>
                      </a:pPr>
                      <a:r>
                        <a:rPr lang="en-US" sz="700">
                          <a:effectLst/>
                        </a:rPr>
                        <a:t> </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700">
                          <a:effectLst/>
                        </a:rPr>
                        <a:t>TOTAL</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700">
                          <a:effectLst/>
                        </a:rPr>
                        <a:t>110,225</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spcBef>
                          <a:spcPts val="0"/>
                        </a:spcBef>
                        <a:spcAft>
                          <a:spcPts val="0"/>
                        </a:spcAft>
                      </a:pPr>
                      <a:r>
                        <a:rPr lang="en-US" sz="500">
                          <a:effectLst/>
                        </a:rPr>
                        <a:t> </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c>
                  <a:txBody>
                    <a:bodyPr/>
                    <a:lstStyle/>
                    <a:p>
                      <a:pPr marL="0" marR="0" algn="ctr">
                        <a:spcBef>
                          <a:spcPts val="0"/>
                        </a:spcBef>
                        <a:spcAft>
                          <a:spcPts val="0"/>
                        </a:spcAft>
                      </a:pPr>
                      <a:r>
                        <a:rPr lang="en-US" sz="700">
                          <a:effectLst/>
                        </a:rPr>
                        <a:t>110,642</a:t>
                      </a:r>
                      <a:endParaRPr lang="en-US" sz="70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tc>
                <a:tc>
                  <a:txBody>
                    <a:bodyPr/>
                    <a:lstStyle/>
                    <a:p>
                      <a:pPr marL="0" marR="0" algn="ctr">
                        <a:spcBef>
                          <a:spcPts val="0"/>
                        </a:spcBef>
                        <a:spcAft>
                          <a:spcPts val="0"/>
                        </a:spcAft>
                      </a:pPr>
                      <a:r>
                        <a:rPr lang="en-US" sz="500" dirty="0">
                          <a:effectLst/>
                        </a:rPr>
                        <a:t> </a:t>
                      </a:r>
                      <a:endParaRPr lang="en-US" sz="7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568" marR="37568" marT="0" marB="0" anchor="b"/>
                </a:tc>
              </a:tr>
            </a:tbl>
          </a:graphicData>
        </a:graphic>
      </p:graphicFrame>
    </p:spTree>
    <p:extLst>
      <p:ext uri="{BB962C8B-B14F-4D97-AF65-F5344CB8AC3E}">
        <p14:creationId xmlns:p14="http://schemas.microsoft.com/office/powerpoint/2010/main" val="22862635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143000"/>
            <a:ext cx="8686800" cy="5562600"/>
          </a:xfrm>
          <a:prstGeom prst="rect">
            <a:avLst/>
          </a:prstGeom>
        </p:spPr>
        <p:txBody>
          <a:bodyPr vert="horz" anchor="t">
            <a:normAutofit fontScale="92500" lnSpcReduction="2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200"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200" u="sng" dirty="0" smtClean="0">
                <a:solidFill>
                  <a:schemeClr val="bg1"/>
                </a:solidFill>
                <a:latin typeface="Arial" panose="020B0604020202020204" pitchFamily="34" charset="0"/>
                <a:cs typeface="Arial" panose="020B0604020202020204" pitchFamily="34" charset="0"/>
              </a:rPr>
              <a:t>Dear Tribal Leader Letters: </a:t>
            </a:r>
            <a:r>
              <a:rPr lang="en-US" sz="1700" dirty="0" smtClean="0">
                <a:solidFill>
                  <a:schemeClr val="bg1"/>
                </a:solidFill>
                <a:latin typeface="Arial" panose="020B0604020202020204" pitchFamily="34" charset="0"/>
                <a:cs typeface="Arial" panose="020B0604020202020204" pitchFamily="34" charset="0"/>
                <a:hlinkClick r:id="rId6"/>
              </a:rPr>
              <a:t>https</a:t>
            </a:r>
            <a:r>
              <a:rPr lang="en-US" sz="1700" dirty="0">
                <a:solidFill>
                  <a:schemeClr val="bg1"/>
                </a:solidFill>
                <a:latin typeface="Arial" panose="020B0604020202020204" pitchFamily="34" charset="0"/>
                <a:cs typeface="Arial" panose="020B0604020202020204" pitchFamily="34" charset="0"/>
                <a:hlinkClick r:id="rId6"/>
              </a:rPr>
              <a:t>://www.ihs.gov/newsroom/triballeaderletters</a:t>
            </a:r>
            <a:r>
              <a:rPr lang="en-US" sz="1700" dirty="0" smtClean="0">
                <a:solidFill>
                  <a:schemeClr val="bg1"/>
                </a:solidFill>
                <a:latin typeface="Arial" panose="020B0604020202020204" pitchFamily="34" charset="0"/>
                <a:cs typeface="Arial" panose="020B0604020202020204" pitchFamily="34" charset="0"/>
                <a:hlinkClick r:id="rId6"/>
              </a:rPr>
              <a:t>/</a:t>
            </a:r>
            <a:endParaRPr lang="en-US" sz="1700" dirty="0" smtClean="0">
              <a:solidFill>
                <a:schemeClr val="bg1"/>
              </a:solidFill>
              <a:latin typeface="Arial" panose="020B0604020202020204" pitchFamily="34" charset="0"/>
              <a:cs typeface="Arial" panose="020B0604020202020204" pitchFamily="34" charset="0"/>
            </a:endParaRPr>
          </a:p>
          <a:p>
            <a:pPr marL="342900"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Purchasing Health Care Coverage (  )</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DTL dated July 18, 2016</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Written comments by COB August 17</a:t>
            </a:r>
            <a:r>
              <a:rPr lang="en-US" baseline="30000" dirty="0" smtClean="0">
                <a:solidFill>
                  <a:schemeClr val="bg1"/>
                </a:solidFill>
                <a:latin typeface="Arial" panose="020B0604020202020204" pitchFamily="34" charset="0"/>
                <a:cs typeface="Arial" panose="020B0604020202020204" pitchFamily="34" charset="0"/>
              </a:rPr>
              <a:t>th</a:t>
            </a:r>
            <a:r>
              <a:rPr lang="en-US" dirty="0" smtClean="0">
                <a:solidFill>
                  <a:schemeClr val="bg1"/>
                </a:solidFill>
                <a:latin typeface="Arial" panose="020B0604020202020204" pitchFamily="34" charset="0"/>
                <a:cs typeface="Arial" panose="020B0604020202020204" pitchFamily="34" charset="0"/>
              </a:rPr>
              <a:t> –extended to Oct 31</a:t>
            </a:r>
            <a:r>
              <a:rPr lang="en-US" baseline="30000" dirty="0" smtClean="0">
                <a:solidFill>
                  <a:schemeClr val="bg1"/>
                </a:solidFill>
                <a:latin typeface="Arial" panose="020B0604020202020204" pitchFamily="34" charset="0"/>
                <a:cs typeface="Arial" panose="020B0604020202020204" pitchFamily="34" charset="0"/>
              </a:rPr>
              <a:t>st</a:t>
            </a:r>
            <a:r>
              <a:rPr lang="en-US" dirty="0" smtClean="0">
                <a:solidFill>
                  <a:schemeClr val="bg1"/>
                </a:solidFill>
                <a:latin typeface="Arial" panose="020B0604020202020204" pitchFamily="34" charset="0"/>
                <a:cs typeface="Arial" panose="020B0604020202020204" pitchFamily="34" charset="0"/>
              </a:rPr>
              <a:t> </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Two in person consultation</a:t>
            </a:r>
          </a:p>
          <a:p>
            <a:pPr marL="1403604" lvl="2"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Sept 19</a:t>
            </a:r>
            <a:r>
              <a:rPr lang="en-US" baseline="30000" dirty="0" smtClean="0">
                <a:solidFill>
                  <a:schemeClr val="bg1"/>
                </a:solidFill>
                <a:latin typeface="Arial" panose="020B0604020202020204" pitchFamily="34" charset="0"/>
                <a:cs typeface="Arial" panose="020B0604020202020204" pitchFamily="34" charset="0"/>
              </a:rPr>
              <a:t>th</a:t>
            </a:r>
            <a:r>
              <a:rPr lang="en-US" dirty="0" smtClean="0">
                <a:solidFill>
                  <a:schemeClr val="bg1"/>
                </a:solidFill>
                <a:latin typeface="Arial" panose="020B0604020202020204" pitchFamily="34" charset="0"/>
                <a:cs typeface="Arial" panose="020B0604020202020204" pitchFamily="34" charset="0"/>
              </a:rPr>
              <a:t> – NIHB Annual Consumer Conference –  Scottsdale, AZ</a:t>
            </a:r>
          </a:p>
          <a:p>
            <a:pPr marL="1403604" lvl="2"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Oct 9</a:t>
            </a:r>
            <a:r>
              <a:rPr lang="en-US" baseline="30000" dirty="0" smtClean="0">
                <a:solidFill>
                  <a:schemeClr val="bg1"/>
                </a:solidFill>
                <a:latin typeface="Arial" panose="020B0604020202020204" pitchFamily="34" charset="0"/>
                <a:cs typeface="Arial" panose="020B0604020202020204" pitchFamily="34" charset="0"/>
              </a:rPr>
              <a:t>th</a:t>
            </a:r>
            <a:r>
              <a:rPr lang="en-US" dirty="0" smtClean="0">
                <a:solidFill>
                  <a:schemeClr val="bg1"/>
                </a:solidFill>
                <a:latin typeface="Arial" panose="020B0604020202020204" pitchFamily="34" charset="0"/>
                <a:cs typeface="Arial" panose="020B0604020202020204" pitchFamily="34" charset="0"/>
              </a:rPr>
              <a:t> – NCAI 73</a:t>
            </a:r>
            <a:r>
              <a:rPr lang="en-US" baseline="30000" dirty="0" smtClean="0">
                <a:solidFill>
                  <a:schemeClr val="bg1"/>
                </a:solidFill>
                <a:latin typeface="Arial" panose="020B0604020202020204" pitchFamily="34" charset="0"/>
                <a:cs typeface="Arial" panose="020B0604020202020204" pitchFamily="34" charset="0"/>
              </a:rPr>
              <a:t>rd</a:t>
            </a:r>
            <a:r>
              <a:rPr lang="en-US" dirty="0" smtClean="0">
                <a:solidFill>
                  <a:schemeClr val="bg1"/>
                </a:solidFill>
                <a:latin typeface="Arial" panose="020B0604020202020204" pitchFamily="34" charset="0"/>
                <a:cs typeface="Arial" panose="020B0604020202020204" pitchFamily="34" charset="0"/>
              </a:rPr>
              <a:t> Annual Convention – Phoenix, AZ</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Draft circular</a:t>
            </a:r>
          </a:p>
          <a:p>
            <a:pPr marL="342900" lvl="0" indent="-342900">
              <a:buClr>
                <a:prstClr val="black">
                  <a:lumMod val="75000"/>
                  <a:lumOff val="25000"/>
                </a:prstClr>
              </a:buClr>
              <a:buFont typeface="Wingdings" pitchFamily="2" charset="2"/>
              <a:buChar char="v"/>
            </a:pPr>
            <a:r>
              <a:rPr lang="en-US" dirty="0" smtClean="0">
                <a:solidFill>
                  <a:prstClr val="black"/>
                </a:solidFill>
                <a:latin typeface="Arial" panose="020B0604020202020204" pitchFamily="34" charset="0"/>
                <a:cs typeface="Arial" panose="020B0604020202020204" pitchFamily="34" charset="0"/>
              </a:rPr>
              <a:t>Community Health Aide</a:t>
            </a:r>
          </a:p>
          <a:p>
            <a:pPr marL="1138428" lvl="1" indent="-342900">
              <a:buClr>
                <a:prstClr val="black">
                  <a:lumMod val="75000"/>
                  <a:lumOff val="25000"/>
                </a:prstClr>
              </a:buClr>
              <a:buFont typeface="Wingdings" pitchFamily="2" charset="2"/>
              <a:buChar char="v"/>
            </a:pPr>
            <a:r>
              <a:rPr lang="en-US" dirty="0" smtClean="0">
                <a:solidFill>
                  <a:prstClr val="black"/>
                </a:solidFill>
                <a:latin typeface="Arial" panose="020B0604020202020204" pitchFamily="34" charset="0"/>
                <a:cs typeface="Arial" panose="020B0604020202020204" pitchFamily="34" charset="0"/>
              </a:rPr>
              <a:t>Proposed expansion in use of community health aides</a:t>
            </a:r>
          </a:p>
          <a:p>
            <a:pPr marL="1138428" lvl="1" indent="-342900">
              <a:buClr>
                <a:prstClr val="black">
                  <a:lumMod val="75000"/>
                  <a:lumOff val="25000"/>
                </a:prstClr>
              </a:buClr>
              <a:buFont typeface="Wingdings" pitchFamily="2" charset="2"/>
              <a:buChar char="v"/>
            </a:pPr>
            <a:r>
              <a:rPr lang="en-US" dirty="0" smtClean="0">
                <a:solidFill>
                  <a:prstClr val="black"/>
                </a:solidFill>
                <a:latin typeface="Arial" panose="020B0604020202020204" pitchFamily="34" charset="0"/>
                <a:cs typeface="Arial" panose="020B0604020202020204" pitchFamily="34" charset="0"/>
              </a:rPr>
              <a:t>Written comments deadline extended to Oct 27</a:t>
            </a:r>
            <a:r>
              <a:rPr lang="en-US" baseline="30000" dirty="0" smtClean="0">
                <a:solidFill>
                  <a:prstClr val="black"/>
                </a:solidFill>
                <a:latin typeface="Arial" panose="020B0604020202020204" pitchFamily="34" charset="0"/>
                <a:cs typeface="Arial" panose="020B0604020202020204" pitchFamily="34" charset="0"/>
              </a:rPr>
              <a:t>th</a:t>
            </a:r>
            <a:endParaRPr lang="en-US" dirty="0" smtClean="0">
              <a:solidFill>
                <a:prstClr val="black"/>
              </a:solidFill>
              <a:latin typeface="Arial" panose="020B0604020202020204" pitchFamily="34" charset="0"/>
              <a:cs typeface="Arial" panose="020B0604020202020204" pitchFamily="34" charset="0"/>
            </a:endParaRPr>
          </a:p>
          <a:p>
            <a:pPr marL="1138428" lvl="1" indent="-342900">
              <a:buClr>
                <a:prstClr val="black">
                  <a:lumMod val="75000"/>
                  <a:lumOff val="25000"/>
                </a:prstClr>
              </a:buClr>
              <a:buFont typeface="Wingdings" pitchFamily="2" charset="2"/>
              <a:buChar char="v"/>
            </a:pPr>
            <a:r>
              <a:rPr lang="en-US" dirty="0" smtClean="0">
                <a:solidFill>
                  <a:prstClr val="black"/>
                </a:solidFill>
                <a:latin typeface="Arial" panose="020B0604020202020204" pitchFamily="34" charset="0"/>
                <a:cs typeface="Arial" panose="020B0604020202020204" pitchFamily="34" charset="0"/>
              </a:rPr>
              <a:t>Telephone consultation – Oct 4</a:t>
            </a:r>
            <a:r>
              <a:rPr lang="en-US" baseline="30000" dirty="0" smtClean="0">
                <a:solidFill>
                  <a:prstClr val="black"/>
                </a:solidFill>
                <a:latin typeface="Arial" panose="020B0604020202020204" pitchFamily="34" charset="0"/>
                <a:cs typeface="Arial" panose="020B0604020202020204" pitchFamily="34" charset="0"/>
              </a:rPr>
              <a:t>th</a:t>
            </a:r>
            <a:endParaRPr lang="en-US" dirty="0" smtClean="0">
              <a:solidFill>
                <a:prstClr val="black"/>
              </a:solidFill>
              <a:latin typeface="Arial" panose="020B0604020202020204" pitchFamily="34" charset="0"/>
              <a:cs typeface="Arial" panose="020B0604020202020204" pitchFamily="34" charset="0"/>
            </a:endParaRPr>
          </a:p>
          <a:p>
            <a:pPr marL="1138428" lvl="1" indent="-342900">
              <a:buClr>
                <a:prstClr val="black">
                  <a:lumMod val="75000"/>
                  <a:lumOff val="25000"/>
                </a:prstClr>
              </a:buClr>
              <a:buFont typeface="Wingdings" pitchFamily="2" charset="2"/>
              <a:buChar char="v"/>
            </a:pPr>
            <a:r>
              <a:rPr lang="en-US" dirty="0" smtClean="0">
                <a:solidFill>
                  <a:prstClr val="black"/>
                </a:solidFill>
                <a:latin typeface="Arial" panose="020B0604020202020204" pitchFamily="34" charset="0"/>
                <a:cs typeface="Arial" panose="020B0604020202020204" pitchFamily="34" charset="0"/>
              </a:rPr>
              <a:t>Two in person consultations – same as Purchase Health Care consult  </a:t>
            </a:r>
            <a:endParaRPr lang="en-US" dirty="0">
              <a:solidFill>
                <a:prstClr val="black"/>
              </a:solidFill>
              <a:latin typeface="Arial" panose="020B0604020202020204" pitchFamily="34" charset="0"/>
              <a:cs typeface="Arial" panose="020B0604020202020204" pitchFamily="34" charset="0"/>
            </a:endParaRPr>
          </a:p>
          <a:p>
            <a:pPr marL="1138428" lvl="1" indent="-342900">
              <a:buClr>
                <a:schemeClr val="bg1">
                  <a:lumMod val="75000"/>
                  <a:lumOff val="25000"/>
                </a:schemeClr>
              </a:buClr>
              <a:buFont typeface="Wingdings" pitchFamily="2" charset="2"/>
              <a:buChar char="v"/>
            </a:pPr>
            <a:endParaRPr lang="en-US" dirty="0" smtClean="0">
              <a:solidFill>
                <a:schemeClr val="bg1"/>
              </a:solidFill>
              <a:latin typeface="Arial" panose="020B0604020202020204" pitchFamily="34" charset="0"/>
              <a:cs typeface="Arial" panose="020B0604020202020204" pitchFamily="34" charset="0"/>
            </a:endParaRPr>
          </a:p>
          <a:p>
            <a:pPr marL="342900"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IHS Quality Framework</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Improve health outcomes for patients receiving care</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Provide a care delivery service all patients trust</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Upcoming Tribal consultation</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Written comments by COB September</a:t>
            </a:r>
            <a:endParaRPr lang="en-US" dirty="0">
              <a:solidFill>
                <a:schemeClr val="bg1"/>
              </a:solidFill>
              <a:latin typeface="Arial" panose="020B0604020202020204" pitchFamily="34" charset="0"/>
              <a:cs typeface="Arial" panose="020B0604020202020204" pitchFamily="34" charset="0"/>
            </a:endParaRPr>
          </a:p>
          <a:p>
            <a:pPr marL="342900" lvl="0" indent="-342900">
              <a:buClrTx/>
              <a:buSzTx/>
              <a:buFont typeface="Wingdings" panose="05000000000000000000" pitchFamily="2" charset="2"/>
              <a:buChar char="v"/>
            </a:pPr>
            <a:endParaRPr lang="en-US" b="1" dirty="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33894672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fontScale="85000" lnSpcReduction="2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dirty="0" smtClean="0">
                <a:solidFill>
                  <a:schemeClr val="bg1"/>
                </a:solidFill>
                <a:latin typeface="Arial" panose="020B0604020202020204" pitchFamily="34" charset="0"/>
                <a:cs typeface="Arial" panose="020B0604020202020204" pitchFamily="34" charset="0"/>
              </a:rPr>
              <a:t>PRC Rates</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IHS Press Release New Medicare like rates (effective May 20, 2016)</a:t>
            </a:r>
          </a:p>
          <a:p>
            <a:pPr marL="1138428" lvl="1" indent="-342900">
              <a:buClr>
                <a:schemeClr val="bg1">
                  <a:lumMod val="75000"/>
                  <a:lumOff val="25000"/>
                </a:schemeClr>
              </a:buClr>
              <a:buFont typeface="Wingdings" pitchFamily="2" charset="2"/>
              <a:buChar char="v"/>
            </a:pPr>
            <a:r>
              <a:rPr lang="en-US" dirty="0">
                <a:solidFill>
                  <a:schemeClr val="bg1"/>
                </a:solidFill>
                <a:latin typeface="Arial" panose="020B0604020202020204" pitchFamily="34" charset="0"/>
                <a:cs typeface="Arial" panose="020B0604020202020204" pitchFamily="34" charset="0"/>
                <a:hlinkClick r:id="rId6"/>
              </a:rPr>
              <a:t>https://www.ihs.gov/newsroom/pressreleases/2016pressreleases/ihs-implements-new-regulation-for-tribes-to-negotiate-medicare-like-rates</a:t>
            </a:r>
            <a:r>
              <a:rPr lang="en-US" dirty="0" smtClean="0">
                <a:solidFill>
                  <a:schemeClr val="bg1"/>
                </a:solidFill>
                <a:latin typeface="Arial" panose="020B0604020202020204" pitchFamily="34" charset="0"/>
                <a:cs typeface="Arial" panose="020B0604020202020204" pitchFamily="34" charset="0"/>
                <a:hlinkClick r:id="rId6"/>
              </a:rPr>
              <a:t>/</a:t>
            </a:r>
            <a:endParaRPr lang="en-US" dirty="0" smtClean="0">
              <a:solidFill>
                <a:schemeClr val="bg1"/>
              </a:solidFill>
              <a:latin typeface="Arial" panose="020B0604020202020204" pitchFamily="34" charset="0"/>
              <a:cs typeface="Arial" panose="020B0604020202020204" pitchFamily="34" charset="0"/>
            </a:endParaRP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Dear Tribal Leader letter</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Tribes who wish to Opt in contact Denise Imholt at 503-414-5555 or at </a:t>
            </a:r>
            <a:r>
              <a:rPr lang="en-US" dirty="0" smtClean="0">
                <a:solidFill>
                  <a:schemeClr val="bg1"/>
                </a:solidFill>
                <a:latin typeface="Arial" panose="020B0604020202020204" pitchFamily="34" charset="0"/>
                <a:cs typeface="Arial" panose="020B0604020202020204" pitchFamily="34" charset="0"/>
                <a:hlinkClick r:id="rId7"/>
              </a:rPr>
              <a:t>Denise.imholt@ihs.gov</a:t>
            </a:r>
            <a:endParaRPr lang="en-US" dirty="0" smtClean="0">
              <a:solidFill>
                <a:schemeClr val="bg1"/>
              </a:solidFill>
              <a:latin typeface="Arial" panose="020B0604020202020204" pitchFamily="34" charset="0"/>
              <a:cs typeface="Arial" panose="020B0604020202020204" pitchFamily="34" charset="0"/>
            </a:endParaRP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If you wish to Opt out no action is necessary</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Dear Provider Letter (send to all Providers)</a:t>
            </a:r>
          </a:p>
          <a:p>
            <a:pPr marL="1138428" lvl="1" indent="-342900">
              <a:buClr>
                <a:schemeClr val="bg1">
                  <a:lumMod val="75000"/>
                  <a:lumOff val="25000"/>
                </a:schemeClr>
              </a:buClr>
              <a:buFont typeface="Wingdings" pitchFamily="2" charset="2"/>
              <a:buChar char="v"/>
            </a:pPr>
            <a:endParaRPr lang="en-US" dirty="0" smtClean="0">
              <a:solidFill>
                <a:schemeClr val="bg1"/>
              </a:solidFill>
              <a:latin typeface="Arial" panose="020B0604020202020204" pitchFamily="34" charset="0"/>
              <a:cs typeface="Arial" panose="020B0604020202020204" pitchFamily="34" charset="0"/>
            </a:endParaRPr>
          </a:p>
          <a:p>
            <a:pPr marL="342900" indent="-342900">
              <a:buClr>
                <a:schemeClr val="bg1">
                  <a:lumMod val="75000"/>
                  <a:lumOff val="25000"/>
                </a:schemeClr>
              </a:buClr>
              <a:buFont typeface="Wingdings" pitchFamily="2" charset="2"/>
              <a:buChar char="v"/>
            </a:pPr>
            <a:r>
              <a:rPr lang="en-US" sz="2400" dirty="0">
                <a:solidFill>
                  <a:schemeClr val="bg1"/>
                </a:solidFill>
                <a:latin typeface="Arial" panose="020B0604020202020204" pitchFamily="34" charset="0"/>
                <a:cs typeface="Arial" panose="020B0604020202020204" pitchFamily="34" charset="0"/>
              </a:rPr>
              <a:t>FY16 CHEF Balance </a:t>
            </a:r>
            <a:r>
              <a:rPr lang="en-US" sz="2400" dirty="0" smtClean="0">
                <a:solidFill>
                  <a:schemeClr val="bg1"/>
                </a:solidFill>
                <a:latin typeface="Arial" panose="020B0604020202020204" pitchFamily="34" charset="0"/>
                <a:cs typeface="Arial" panose="020B0604020202020204" pitchFamily="34" charset="0"/>
              </a:rPr>
              <a:t>– </a:t>
            </a:r>
          </a:p>
          <a:p>
            <a:pPr marL="1138428" lvl="1" indent="-342900">
              <a:buClr>
                <a:schemeClr val="bg1">
                  <a:lumMod val="75000"/>
                  <a:lumOff val="25000"/>
                </a:schemeClr>
              </a:buClr>
              <a:buFont typeface="Wingdings" pitchFamily="2" charset="2"/>
              <a:buChar char="v"/>
            </a:pPr>
            <a:r>
              <a:rPr lang="en-US" sz="2200" dirty="0" smtClean="0">
                <a:solidFill>
                  <a:schemeClr val="bg1"/>
                </a:solidFill>
                <a:latin typeface="Arial" panose="020B0604020202020204" pitchFamily="34" charset="0"/>
                <a:cs typeface="Arial" panose="020B0604020202020204" pitchFamily="34" charset="0"/>
              </a:rPr>
              <a:t>$</a:t>
            </a:r>
            <a:r>
              <a:rPr lang="en-US" sz="2200" dirty="0">
                <a:solidFill>
                  <a:schemeClr val="bg1"/>
                </a:solidFill>
                <a:latin typeface="Arial" panose="020B0604020202020204" pitchFamily="34" charset="0"/>
                <a:cs typeface="Arial" panose="020B0604020202020204" pitchFamily="34" charset="0"/>
              </a:rPr>
              <a:t>37,547,141.00  as of </a:t>
            </a:r>
            <a:r>
              <a:rPr lang="en-US" sz="2200" dirty="0" smtClean="0">
                <a:solidFill>
                  <a:schemeClr val="bg1"/>
                </a:solidFill>
                <a:latin typeface="Arial" panose="020B0604020202020204" pitchFamily="34" charset="0"/>
                <a:cs typeface="Arial" panose="020B0604020202020204" pitchFamily="34" charset="0"/>
              </a:rPr>
              <a:t>06/01/2016</a:t>
            </a:r>
          </a:p>
          <a:p>
            <a:pPr marL="1138428" lvl="1" indent="-342900">
              <a:buClr>
                <a:schemeClr val="bg1">
                  <a:lumMod val="75000"/>
                  <a:lumOff val="25000"/>
                </a:schemeClr>
              </a:buClr>
              <a:buFont typeface="Wingdings" pitchFamily="2" charset="2"/>
              <a:buChar char="v"/>
            </a:pPr>
            <a:r>
              <a:rPr lang="en-US" sz="2200" dirty="0" smtClean="0">
                <a:solidFill>
                  <a:schemeClr val="bg1"/>
                </a:solidFill>
                <a:latin typeface="Arial" panose="020B0604020202020204" pitchFamily="34" charset="0"/>
                <a:cs typeface="Arial" panose="020B0604020202020204" pitchFamily="34" charset="0"/>
              </a:rPr>
              <a:t>15 CHEF cases</a:t>
            </a:r>
            <a:r>
              <a:rPr lang="en-US" sz="2200" dirty="0">
                <a:solidFill>
                  <a:schemeClr val="bg1"/>
                </a:solidFill>
                <a:latin typeface="Arial" panose="020B0604020202020204" pitchFamily="34" charset="0"/>
                <a:cs typeface="Arial" panose="020B0604020202020204" pitchFamily="34" charset="0"/>
              </a:rPr>
              <a:t>, all reimbursed at 100</a:t>
            </a:r>
            <a:r>
              <a:rPr lang="en-US" sz="2200" dirty="0" smtClean="0">
                <a:solidFill>
                  <a:schemeClr val="bg1"/>
                </a:solidFill>
                <a:latin typeface="Arial" panose="020B0604020202020204" pitchFamily="34" charset="0"/>
                <a:cs typeface="Arial" panose="020B0604020202020204" pitchFamily="34" charset="0"/>
              </a:rPr>
              <a:t>%</a:t>
            </a:r>
          </a:p>
          <a:p>
            <a:pPr marL="1138428" lvl="1" indent="-342900">
              <a:buClr>
                <a:schemeClr val="bg1">
                  <a:lumMod val="75000"/>
                  <a:lumOff val="25000"/>
                </a:schemeClr>
              </a:buClr>
              <a:buFont typeface="Wingdings" pitchFamily="2" charset="2"/>
              <a:buChar char="v"/>
            </a:pPr>
            <a:r>
              <a:rPr lang="en-US" sz="2200" dirty="0" smtClean="0">
                <a:solidFill>
                  <a:schemeClr val="bg1"/>
                </a:solidFill>
                <a:latin typeface="Arial" panose="020B0604020202020204" pitchFamily="34" charset="0"/>
                <a:cs typeface="Arial" panose="020B0604020202020204" pitchFamily="34" charset="0"/>
              </a:rPr>
              <a:t>Total YTD $288,954.00</a:t>
            </a:r>
            <a:endParaRPr lang="en-US" sz="2200" dirty="0">
              <a:solidFill>
                <a:schemeClr val="bg1"/>
              </a:solidFill>
              <a:latin typeface="Arial" panose="020B0604020202020204" pitchFamily="34" charset="0"/>
              <a:cs typeface="Arial" panose="020B0604020202020204" pitchFamily="34" charset="0"/>
            </a:endParaRPr>
          </a:p>
          <a:p>
            <a:pPr marL="0">
              <a:buClr>
                <a:schemeClr val="bg1">
                  <a:lumMod val="75000"/>
                  <a:lumOff val="25000"/>
                </a:schemeClr>
              </a:buClr>
            </a:pPr>
            <a:endParaRPr lang="en-US" sz="2200" dirty="0">
              <a:solidFill>
                <a:schemeClr val="bg1"/>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dirty="0" smtClean="0">
              <a:solidFill>
                <a:schemeClr val="bg1"/>
              </a:solidFill>
              <a:latin typeface="Arial" panose="020B0604020202020204" pitchFamily="34" charset="0"/>
              <a:cs typeface="Arial" panose="020B0604020202020204" pitchFamily="34" charset="0"/>
            </a:endParaRPr>
          </a:p>
          <a:p>
            <a:pPr marL="0">
              <a:buClr>
                <a:schemeClr val="bg1">
                  <a:lumMod val="75000"/>
                  <a:lumOff val="25000"/>
                </a:schemeClr>
              </a:buClr>
            </a:pPr>
            <a:r>
              <a:rPr lang="en-US" sz="2200" dirty="0" smtClean="0">
                <a:solidFill>
                  <a:schemeClr val="bg1"/>
                </a:solidFill>
                <a:latin typeface="Arial" panose="020B0604020202020204" pitchFamily="34" charset="0"/>
                <a:cs typeface="Arial" panose="020B0604020202020204" pitchFamily="34" charset="0"/>
              </a:rPr>
              <a:t>	</a:t>
            </a:r>
            <a:endParaRPr lang="en-US" sz="2200" dirty="0">
              <a:solidFill>
                <a:schemeClr val="bg1"/>
              </a:solidFill>
              <a:latin typeface="Arial" panose="020B0604020202020204" pitchFamily="34" charset="0"/>
              <a:cs typeface="Arial" panose="020B0604020202020204" pitchFamily="34" charset="0"/>
            </a:endParaRPr>
          </a:p>
          <a:p>
            <a:pPr marL="342900" lvl="0" indent="-342900">
              <a:buClrTx/>
              <a:buSzTx/>
              <a:buFont typeface="Wingdings" panose="05000000000000000000" pitchFamily="2" charset="2"/>
              <a:buChar char="v"/>
            </a:pPr>
            <a:endParaRPr lang="en-US" b="1" dirty="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20535046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6629400" cy="1371600"/>
          </a:xfrm>
        </p:spPr>
        <p:txBody>
          <a:bodyPr>
            <a:normAutofit fontScale="90000"/>
          </a:bodyPr>
          <a:lstStyle/>
          <a:p>
            <a:r>
              <a:rPr lang="en-US" sz="4800" dirty="0">
                <a:solidFill>
                  <a:prstClr val="black"/>
                </a:solidFill>
              </a:rPr>
              <a:t>To Improve the Quality of and Access to </a:t>
            </a:r>
            <a:r>
              <a:rPr lang="en-US" sz="4800" dirty="0" smtClean="0">
                <a:solidFill>
                  <a:prstClr val="black"/>
                </a:solidFill>
              </a:rPr>
              <a:t>Care</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53208" y="4572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795528" lvl="1" indent="0">
              <a:buClr>
                <a:schemeClr val="bg1">
                  <a:lumMod val="75000"/>
                  <a:lumOff val="25000"/>
                </a:schemeClr>
              </a:buClr>
            </a:pPr>
            <a:endParaRPr lang="en-US" sz="2200" dirty="0" smtClean="0">
              <a:solidFill>
                <a:schemeClr val="bg1"/>
              </a:solidFill>
              <a:latin typeface="Arial" panose="020B0604020202020204" pitchFamily="34" charset="0"/>
              <a:cs typeface="Arial" panose="020B0604020202020204" pitchFamily="34" charset="0"/>
            </a:endParaRPr>
          </a:p>
          <a:p>
            <a:pPr marL="342900" indent="-342900">
              <a:buClr>
                <a:schemeClr val="bg1">
                  <a:lumMod val="75000"/>
                  <a:lumOff val="25000"/>
                </a:schemeClr>
              </a:buClr>
              <a:buFont typeface="Wingdings" pitchFamily="2" charset="2"/>
              <a:buChar char="v"/>
            </a:pPr>
            <a:r>
              <a:rPr lang="en-US" sz="2400" dirty="0" smtClean="0">
                <a:solidFill>
                  <a:schemeClr val="bg1"/>
                </a:solidFill>
                <a:latin typeface="Arial" panose="020B0604020202020204" pitchFamily="34" charset="0"/>
                <a:cs typeface="Arial" panose="020B0604020202020204" pitchFamily="34" charset="0"/>
              </a:rPr>
              <a:t>Purchase &amp; Referred Care (PRC) Pool</a:t>
            </a:r>
          </a:p>
          <a:p>
            <a:pPr marL="1138428" lvl="1" indent="-342900">
              <a:buClr>
                <a:schemeClr val="bg1">
                  <a:lumMod val="75000"/>
                  <a:lumOff val="25000"/>
                </a:schemeClr>
              </a:buClr>
              <a:buFont typeface="Wingdings" pitchFamily="2" charset="2"/>
              <a:buChar char="v"/>
            </a:pPr>
            <a:r>
              <a:rPr lang="en-US" sz="2200" dirty="0" smtClean="0">
                <a:solidFill>
                  <a:schemeClr val="bg1"/>
                </a:solidFill>
                <a:latin typeface="Arial" panose="020B0604020202020204" pitchFamily="34" charset="0"/>
                <a:cs typeface="Arial" panose="020B0604020202020204" pitchFamily="34" charset="0"/>
              </a:rPr>
              <a:t>Started in 2001</a:t>
            </a:r>
          </a:p>
          <a:p>
            <a:pPr marL="1138428" lvl="1" indent="-342900">
              <a:buClr>
                <a:schemeClr val="bg1">
                  <a:lumMod val="75000"/>
                  <a:lumOff val="25000"/>
                </a:schemeClr>
              </a:buClr>
              <a:buFont typeface="Wingdings" pitchFamily="2" charset="2"/>
              <a:buChar char="v"/>
            </a:pPr>
            <a:r>
              <a:rPr lang="en-US" sz="2200" dirty="0" smtClean="0">
                <a:solidFill>
                  <a:schemeClr val="bg1"/>
                </a:solidFill>
                <a:latin typeface="Arial" panose="020B0604020202020204" pitchFamily="34" charset="0"/>
                <a:cs typeface="Arial" panose="020B0604020202020204" pitchFamily="34" charset="0"/>
              </a:rPr>
              <a:t>8 Tribes participate</a:t>
            </a:r>
          </a:p>
          <a:p>
            <a:pPr marL="1138428" lvl="1" indent="-342900">
              <a:buClr>
                <a:schemeClr val="bg1">
                  <a:lumMod val="75000"/>
                  <a:lumOff val="25000"/>
                </a:schemeClr>
              </a:buClr>
              <a:buFont typeface="Wingdings" pitchFamily="2" charset="2"/>
              <a:buChar char="v"/>
            </a:pPr>
            <a:r>
              <a:rPr lang="en-US" sz="2200" dirty="0" smtClean="0">
                <a:solidFill>
                  <a:schemeClr val="bg1"/>
                </a:solidFill>
                <a:latin typeface="Arial" panose="020B0604020202020204" pitchFamily="34" charset="0"/>
                <a:cs typeface="Arial" panose="020B0604020202020204" pitchFamily="34" charset="0"/>
              </a:rPr>
              <a:t>No claims or distributions in FY14 or FY15</a:t>
            </a:r>
          </a:p>
          <a:p>
            <a:pPr marL="1138428" lvl="1" indent="-342900">
              <a:buClr>
                <a:schemeClr val="bg1">
                  <a:lumMod val="75000"/>
                  <a:lumOff val="25000"/>
                </a:schemeClr>
              </a:buClr>
              <a:buFont typeface="Wingdings" pitchFamily="2" charset="2"/>
              <a:buChar char="v"/>
            </a:pPr>
            <a:r>
              <a:rPr lang="en-US" sz="2200" dirty="0" smtClean="0">
                <a:solidFill>
                  <a:schemeClr val="bg1"/>
                </a:solidFill>
                <a:latin typeface="Arial" panose="020B0604020202020204" pitchFamily="34" charset="0"/>
                <a:cs typeface="Arial" panose="020B0604020202020204" pitchFamily="34" charset="0"/>
              </a:rPr>
              <a:t>Contact with Tribes will occur</a:t>
            </a:r>
          </a:p>
          <a:p>
            <a:pPr marL="342900" indent="-342900">
              <a:buClr>
                <a:schemeClr val="bg1">
                  <a:lumMod val="75000"/>
                  <a:lumOff val="25000"/>
                </a:schemeClr>
              </a:buClr>
              <a:buFont typeface="Wingdings" pitchFamily="2" charset="2"/>
              <a:buChar char="v"/>
            </a:pPr>
            <a:r>
              <a:rPr lang="en-US" sz="2400" dirty="0" smtClean="0">
                <a:solidFill>
                  <a:schemeClr val="bg1"/>
                </a:solidFill>
                <a:latin typeface="Arial" panose="020B0604020202020204" pitchFamily="34" charset="0"/>
                <a:cs typeface="Arial" panose="020B0604020202020204" pitchFamily="34" charset="0"/>
              </a:rPr>
              <a:t>FY18 IHS Budget Formulation (Area Meeting)</a:t>
            </a:r>
          </a:p>
          <a:p>
            <a:pPr marL="1138428" lvl="1" indent="-342900">
              <a:buClr>
                <a:schemeClr val="bg1">
                  <a:lumMod val="75000"/>
                  <a:lumOff val="25000"/>
                </a:schemeClr>
              </a:buClr>
              <a:buFont typeface="Wingdings" pitchFamily="2" charset="2"/>
              <a:buChar char="v"/>
            </a:pPr>
            <a:r>
              <a:rPr lang="en-US" sz="2200" dirty="0" smtClean="0">
                <a:solidFill>
                  <a:schemeClr val="bg1"/>
                </a:solidFill>
                <a:latin typeface="Arial" panose="020B0604020202020204" pitchFamily="34" charset="0"/>
                <a:cs typeface="Arial" panose="020B0604020202020204" pitchFamily="34" charset="0"/>
              </a:rPr>
              <a:t>Date – TBD</a:t>
            </a:r>
          </a:p>
          <a:p>
            <a:pPr marL="1138428" lvl="1" indent="-342900">
              <a:buClr>
                <a:schemeClr val="bg1">
                  <a:lumMod val="75000"/>
                  <a:lumOff val="25000"/>
                </a:schemeClr>
              </a:buClr>
              <a:buFont typeface="Wingdings" pitchFamily="2" charset="2"/>
              <a:buChar char="v"/>
            </a:pPr>
            <a:r>
              <a:rPr lang="en-US" sz="2200" dirty="0" smtClean="0">
                <a:solidFill>
                  <a:schemeClr val="bg1"/>
                </a:solidFill>
                <a:latin typeface="Arial" panose="020B0604020202020204" pitchFamily="34" charset="0"/>
                <a:cs typeface="Arial" panose="020B0604020202020204" pitchFamily="34" charset="0"/>
              </a:rPr>
              <a:t>Location – TBD</a:t>
            </a:r>
          </a:p>
          <a:p>
            <a:pPr marL="1138428" lvl="1" indent="-342900">
              <a:buClr>
                <a:schemeClr val="bg1">
                  <a:lumMod val="75000"/>
                  <a:lumOff val="25000"/>
                </a:schemeClr>
              </a:buClr>
              <a:buFont typeface="Wingdings" pitchFamily="2" charset="2"/>
              <a:buChar char="v"/>
            </a:pPr>
            <a:r>
              <a:rPr lang="en-US" sz="2200" dirty="0" smtClean="0">
                <a:solidFill>
                  <a:schemeClr val="bg1"/>
                </a:solidFill>
                <a:latin typeface="Arial" panose="020B0604020202020204" pitchFamily="34" charset="0"/>
                <a:cs typeface="Arial" panose="020B0604020202020204" pitchFamily="34" charset="0"/>
              </a:rPr>
              <a:t>Andy Joseph and Steve Kutz – Tribal Reps to National Mtg</a:t>
            </a:r>
          </a:p>
          <a:p>
            <a:pPr marL="1138428" lvl="1" indent="-342900">
              <a:buClr>
                <a:schemeClr val="bg1">
                  <a:lumMod val="75000"/>
                  <a:lumOff val="25000"/>
                </a:schemeClr>
              </a:buClr>
              <a:buFont typeface="Wingdings" pitchFamily="2" charset="2"/>
              <a:buChar char="v"/>
            </a:pPr>
            <a:r>
              <a:rPr lang="en-US" sz="2200" dirty="0" smtClean="0">
                <a:solidFill>
                  <a:schemeClr val="bg1"/>
                </a:solidFill>
                <a:latin typeface="Arial" panose="020B0604020202020204" pitchFamily="34" charset="0"/>
                <a:cs typeface="Arial" panose="020B0604020202020204" pitchFamily="34" charset="0"/>
              </a:rPr>
              <a:t>CAPT Ann Arnett, Executive Officer – Area Rep</a:t>
            </a:r>
          </a:p>
          <a:p>
            <a:pPr marL="342900" indent="-342900">
              <a:buClr>
                <a:schemeClr val="bg1">
                  <a:lumMod val="75000"/>
                  <a:lumOff val="25000"/>
                </a:schemeClr>
              </a:buClr>
              <a:buFont typeface="Wingdings" pitchFamily="2" charset="2"/>
              <a:buChar char="v"/>
            </a:pPr>
            <a:endParaRPr lang="en-US" sz="2400" dirty="0" smtClean="0">
              <a:solidFill>
                <a:schemeClr val="bg1"/>
              </a:solidFill>
              <a:latin typeface="Arial" panose="020B0604020202020204" pitchFamily="34" charset="0"/>
              <a:cs typeface="Arial" panose="020B0604020202020204" pitchFamily="34" charset="0"/>
            </a:endParaRPr>
          </a:p>
          <a:p>
            <a:pPr marL="342900" indent="-342900">
              <a:buClr>
                <a:schemeClr val="bg1">
                  <a:lumMod val="75000"/>
                  <a:lumOff val="25000"/>
                </a:schemeClr>
              </a:buClr>
              <a:buFont typeface="Wingdings" pitchFamily="2" charset="2"/>
              <a:buChar char="v"/>
            </a:pPr>
            <a:endParaRPr lang="en-US" sz="2400" dirty="0">
              <a:solidFill>
                <a:schemeClr val="bg1"/>
              </a:solidFill>
              <a:latin typeface="Arial" panose="020B0604020202020204" pitchFamily="34" charset="0"/>
              <a:cs typeface="Arial" panose="020B0604020202020204" pitchFamily="34" charset="0"/>
            </a:endParaRPr>
          </a:p>
          <a:p>
            <a:pPr marL="342900" lvl="0" indent="-342900">
              <a:buClrTx/>
              <a:buSzTx/>
              <a:buFont typeface="Wingdings" panose="05000000000000000000" pitchFamily="2" charset="2"/>
              <a:buChar char="v"/>
            </a:pPr>
            <a:endParaRPr lang="en-US" b="1" dirty="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pic>
        <p:nvPicPr>
          <p:cNvPr id="7"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433" y="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50704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6934200" cy="1477962"/>
          </a:xfrm>
        </p:spPr>
        <p:txBody>
          <a:bodyPr>
            <a:normAutofit fontScale="90000"/>
          </a:bodyPr>
          <a:lstStyle/>
          <a:p>
            <a:r>
              <a:rPr lang="en-US" sz="4000" dirty="0">
                <a:solidFill>
                  <a:prstClr val="black"/>
                </a:solidFill>
              </a:rPr>
              <a:t>Renew And Strengthen Our Partnership With </a:t>
            </a:r>
            <a:r>
              <a:rPr lang="en-US" sz="4000" dirty="0" smtClean="0">
                <a:solidFill>
                  <a:prstClr val="black"/>
                </a:solidFill>
              </a:rPr>
              <a:t>Tribes and Urban Indian Health Programs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New Staff: </a:t>
            </a: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Dr. Cheryl Sixkiller, DDS – Area Dental Consultant</a:t>
            </a:r>
          </a:p>
          <a:p>
            <a:pPr marL="928116" lvl="2" indent="-342900">
              <a:buClrTx/>
              <a:buSzTx/>
              <a:buFont typeface="Wingdings" panose="05000000000000000000" pitchFamily="2" charset="2"/>
              <a:buChar char="v"/>
            </a:pPr>
            <a:r>
              <a:rPr lang="en-US" dirty="0" smtClean="0">
                <a:solidFill>
                  <a:srgbClr val="000000">
                    <a:lumMod val="95000"/>
                    <a:lumOff val="5000"/>
                  </a:srgbClr>
                </a:solidFill>
                <a:latin typeface="+mj-lt"/>
                <a:cs typeface="Arial" panose="020B0604020202020204" pitchFamily="34" charset="0"/>
                <a:hlinkClick r:id="rId6"/>
              </a:rPr>
              <a:t>Cheryl.sixkiller@ihs.gov</a:t>
            </a:r>
            <a:endParaRPr lang="en-US" dirty="0" smtClean="0">
              <a:solidFill>
                <a:srgbClr val="000000">
                  <a:lumMod val="95000"/>
                  <a:lumOff val="5000"/>
                </a:srgbClr>
              </a:solidFill>
              <a:latin typeface="+mj-lt"/>
              <a:cs typeface="Arial" panose="020B0604020202020204" pitchFamily="34" charset="0"/>
            </a:endParaRPr>
          </a:p>
          <a:p>
            <a:pPr marL="928116" lvl="2" indent="-342900">
              <a:buClrTx/>
              <a:buSzTx/>
              <a:buFont typeface="Wingdings" panose="05000000000000000000" pitchFamily="2" charset="2"/>
              <a:buChar char="v"/>
            </a:pPr>
            <a:r>
              <a:rPr lang="en-US" dirty="0" smtClean="0">
                <a:solidFill>
                  <a:srgbClr val="000000">
                    <a:lumMod val="95000"/>
                    <a:lumOff val="5000"/>
                  </a:srgbClr>
                </a:solidFill>
                <a:latin typeface="+mj-lt"/>
                <a:cs typeface="Arial" panose="020B0604020202020204" pitchFamily="34" charset="0"/>
              </a:rPr>
              <a:t>503-414-5555</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Ms. Kristi Woodard, LICSW – Area Behavioral Health Consultant</a:t>
            </a:r>
          </a:p>
          <a:p>
            <a:pPr marL="928116" lvl="2" indent="-342900">
              <a:buClrTx/>
              <a:buSzTx/>
              <a:buFont typeface="Wingdings" panose="05000000000000000000" pitchFamily="2" charset="2"/>
              <a:buChar char="v"/>
            </a:pPr>
            <a:r>
              <a:rPr lang="en-US" dirty="0" smtClean="0">
                <a:solidFill>
                  <a:srgbClr val="000000">
                    <a:lumMod val="95000"/>
                    <a:lumOff val="5000"/>
                  </a:srgbClr>
                </a:solidFill>
                <a:latin typeface="+mj-lt"/>
                <a:cs typeface="Arial" panose="020B0604020202020204" pitchFamily="34" charset="0"/>
                <a:hlinkClick r:id="rId7"/>
              </a:rPr>
              <a:t>Kristi.Woodard@ihs.gov</a:t>
            </a:r>
            <a:endParaRPr lang="en-US" dirty="0" smtClean="0">
              <a:solidFill>
                <a:srgbClr val="000000">
                  <a:lumMod val="95000"/>
                  <a:lumOff val="5000"/>
                </a:srgbClr>
              </a:solidFill>
              <a:latin typeface="+mj-lt"/>
              <a:cs typeface="Arial" panose="020B0604020202020204" pitchFamily="34" charset="0"/>
            </a:endParaRPr>
          </a:p>
          <a:p>
            <a:pPr marL="928116" lvl="2" indent="-342900">
              <a:buClrTx/>
              <a:buSzTx/>
              <a:buFont typeface="Wingdings" panose="05000000000000000000" pitchFamily="2" charset="2"/>
              <a:buChar char="v"/>
            </a:pPr>
            <a:r>
              <a:rPr lang="en-US" dirty="0" smtClean="0">
                <a:solidFill>
                  <a:srgbClr val="000000">
                    <a:lumMod val="95000"/>
                    <a:lumOff val="5000"/>
                  </a:srgbClr>
                </a:solidFill>
                <a:latin typeface="+mj-lt"/>
                <a:cs typeface="Arial" panose="020B0604020202020204" pitchFamily="34" charset="0"/>
              </a:rPr>
              <a:t>503-414-5555</a:t>
            </a:r>
          </a:p>
          <a:p>
            <a:pPr marL="662940" lvl="1" indent="-342900">
              <a:buClrTx/>
              <a:buSzTx/>
              <a:buFont typeface="Wingdings" panose="05000000000000000000" pitchFamily="2" charset="2"/>
              <a:buChar char="v"/>
            </a:pPr>
            <a:endParaRPr lang="en-US" sz="2000" dirty="0" smtClean="0">
              <a:solidFill>
                <a:srgbClr val="000000">
                  <a:lumMod val="95000"/>
                  <a:lumOff val="5000"/>
                </a:srgbClr>
              </a:solidFill>
              <a:latin typeface="+mj-lt"/>
              <a:cs typeface="Arial" panose="020B0604020202020204" pitchFamily="34" charset="0"/>
            </a:endParaRPr>
          </a:p>
          <a:p>
            <a:pPr marL="342900" lvl="0" indent="-342900">
              <a:buClr>
                <a:prstClr val="black">
                  <a:lumMod val="75000"/>
                  <a:lumOff val="25000"/>
                </a:prstClr>
              </a:buClr>
              <a:buFont typeface="Wingdings" pitchFamily="2" charset="2"/>
              <a:buChar char="v"/>
            </a:pPr>
            <a:r>
              <a:rPr lang="en-US" sz="2400" b="1" u="sng" dirty="0" smtClean="0">
                <a:solidFill>
                  <a:srgbClr val="000000"/>
                </a:solidFill>
                <a:latin typeface="Arial"/>
                <a:cs typeface="Arial" panose="020B0604020202020204" pitchFamily="34" charset="0"/>
              </a:rPr>
              <a:t>Current Vacancies: </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Arial"/>
                <a:cs typeface="Arial" panose="020B0604020202020204" pitchFamily="34" charset="0"/>
              </a:rPr>
              <a:t>Chief Contracting Officer</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Arial"/>
                <a:cs typeface="Arial" panose="020B0604020202020204" pitchFamily="34" charset="0"/>
              </a:rPr>
              <a:t>Area Diabetes Consultant – Applicants being reviewed</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Arial"/>
                <a:cs typeface="Arial" panose="020B0604020202020204" pitchFamily="34" charset="0"/>
              </a:rPr>
              <a:t>ISDEAA Specialist</a:t>
            </a:r>
            <a:endParaRPr lang="en-US" sz="2000" dirty="0">
              <a:solidFill>
                <a:srgbClr val="000000">
                  <a:lumMod val="95000"/>
                  <a:lumOff val="5000"/>
                </a:srgbClr>
              </a:solidFill>
              <a:latin typeface="Arial"/>
              <a:cs typeface="Arial" panose="020B0604020202020204" pitchFamily="34" charset="0"/>
            </a:endParaRPr>
          </a:p>
          <a:p>
            <a:pPr marL="342900" lvl="0" indent="-342900">
              <a:buClr>
                <a:prstClr val="black">
                  <a:lumMod val="75000"/>
                  <a:lumOff val="25000"/>
                </a:prstClr>
              </a:buClr>
              <a:buFont typeface="Wingdings" pitchFamily="2" charset="2"/>
              <a:buChar char="v"/>
            </a:pPr>
            <a:endParaRPr lang="en-US" sz="2200" b="1" u="sng" dirty="0">
              <a:solidFill>
                <a:srgbClr val="000000"/>
              </a:solidFill>
              <a:latin typeface="Arial"/>
              <a:cs typeface="Arial" panose="020B0604020202020204" pitchFamily="34" charset="0"/>
            </a:endParaRPr>
          </a:p>
          <a:p>
            <a:pPr marL="320040" lvl="1" indent="0">
              <a:buClrTx/>
              <a:buSzTx/>
            </a:pPr>
            <a:endParaRPr lang="en-US" sz="2200" dirty="0" smtClean="0">
              <a:solidFill>
                <a:prstClr val="black"/>
              </a:solidFill>
              <a:latin typeface="+mj-lt"/>
              <a:cs typeface="Arial" panose="020B0604020202020204" pitchFamily="34" charset="0"/>
            </a:endParaRPr>
          </a:p>
          <a:p>
            <a:pPr marL="320040" lvl="1" indent="0">
              <a:buClrTx/>
              <a:buSzTx/>
            </a:pPr>
            <a:endParaRPr lang="en-US" sz="2200" dirty="0" smtClean="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a:p>
            <a:pPr marL="0" lvl="0">
              <a:buClrTx/>
              <a:buSzTx/>
            </a:pPr>
            <a:endParaRPr lang="en-US" sz="2200" b="1" dirty="0" smtClean="0">
              <a:solidFill>
                <a:schemeClr val="bg1"/>
              </a:solidFill>
              <a:latin typeface="+mj-lt"/>
            </a:endParaRPr>
          </a:p>
        </p:txBody>
      </p:sp>
    </p:spTree>
    <p:extLst>
      <p:ext uri="{BB962C8B-B14F-4D97-AF65-F5344CB8AC3E}">
        <p14:creationId xmlns:p14="http://schemas.microsoft.com/office/powerpoint/2010/main" val="37574083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28600"/>
            <a:ext cx="6896100" cy="1477962"/>
          </a:xfrm>
        </p:spPr>
        <p:txBody>
          <a:bodyPr>
            <a:noAutofit/>
          </a:bodyPr>
          <a:lstStyle/>
          <a:p>
            <a:r>
              <a:rPr lang="en-US" sz="3600" dirty="0">
                <a:solidFill>
                  <a:prstClr val="black"/>
                </a:solidFill>
              </a:rPr>
              <a:t>Renew And Strengthen Our Partnership With Tribes </a:t>
            </a:r>
            <a:r>
              <a:rPr lang="en-US" sz="3600" dirty="0" smtClean="0">
                <a:solidFill>
                  <a:prstClr val="black"/>
                </a:solidFill>
              </a:rPr>
              <a:t>and Urban </a:t>
            </a:r>
            <a:r>
              <a:rPr lang="en-US" sz="3600" dirty="0">
                <a:solidFill>
                  <a:prstClr val="black"/>
                </a:solidFill>
              </a:rPr>
              <a:t>Indian Health </a:t>
            </a:r>
            <a:r>
              <a:rPr lang="en-US" sz="3600" dirty="0" smtClean="0">
                <a:solidFill>
                  <a:prstClr val="black"/>
                </a:solidFill>
              </a:rPr>
              <a:t>Programs</a:t>
            </a:r>
            <a:endParaRPr lang="en-US" sz="3600"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6200" y="17526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5240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752600"/>
            <a:ext cx="8686800" cy="44958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b="1" dirty="0" smtClean="0">
                <a:solidFill>
                  <a:schemeClr val="bg1"/>
                </a:solidFill>
                <a:latin typeface="+mj-lt"/>
              </a:rPr>
              <a:t>Request for Public Comment - Federal Register</a:t>
            </a:r>
          </a:p>
          <a:p>
            <a:pPr marL="342900" indent="-342900">
              <a:buClr>
                <a:schemeClr val="bg1">
                  <a:lumMod val="75000"/>
                  <a:lumOff val="25000"/>
                </a:schemeClr>
              </a:buClr>
              <a:buFont typeface="Wingdings" pitchFamily="2" charset="2"/>
              <a:buChar char="v"/>
            </a:pPr>
            <a:endParaRPr lang="en-US" b="1" dirty="0">
              <a:solidFill>
                <a:schemeClr val="bg1"/>
              </a:solidFill>
              <a:latin typeface="+mj-lt"/>
            </a:endParaRPr>
          </a:p>
          <a:p>
            <a:pPr marL="1138428" lvl="1" indent="-342900">
              <a:buClr>
                <a:schemeClr val="bg1">
                  <a:lumMod val="75000"/>
                  <a:lumOff val="25000"/>
                </a:schemeClr>
              </a:buClr>
              <a:buFont typeface="Wingdings" pitchFamily="2" charset="2"/>
              <a:buChar char="v"/>
            </a:pPr>
            <a:r>
              <a:rPr lang="en-US" dirty="0" smtClean="0">
                <a:solidFill>
                  <a:schemeClr val="bg1"/>
                </a:solidFill>
                <a:latin typeface="+mj-lt"/>
              </a:rPr>
              <a:t>Proposed Information Collection – Environmental Health Assessment of Tribal Child Care Centers</a:t>
            </a:r>
          </a:p>
          <a:p>
            <a:pPr marL="1138428" lvl="1" indent="-342900">
              <a:buClr>
                <a:schemeClr val="bg1">
                  <a:lumMod val="75000"/>
                  <a:lumOff val="25000"/>
                </a:schemeClr>
              </a:buClr>
              <a:buFont typeface="Wingdings" pitchFamily="2" charset="2"/>
              <a:buChar char="v"/>
            </a:pPr>
            <a:r>
              <a:rPr lang="en-US" dirty="0">
                <a:solidFill>
                  <a:schemeClr val="bg1"/>
                </a:solidFill>
                <a:latin typeface="Arial" panose="020B0604020202020204" pitchFamily="34" charset="0"/>
                <a:cs typeface="Arial" panose="020B0604020202020204" pitchFamily="34" charset="0"/>
              </a:rPr>
              <a:t>~40</a:t>
            </a:r>
            <a:r>
              <a:rPr lang="en-US" dirty="0" smtClean="0">
                <a:solidFill>
                  <a:schemeClr val="bg1"/>
                </a:solidFill>
                <a:latin typeface="Arial" panose="020B0604020202020204" pitchFamily="34" charset="0"/>
                <a:cs typeface="Arial" panose="020B0604020202020204" pitchFamily="34" charset="0"/>
              </a:rPr>
              <a:t> </a:t>
            </a:r>
            <a:r>
              <a:rPr lang="en-US" dirty="0">
                <a:solidFill>
                  <a:schemeClr val="bg1"/>
                </a:solidFill>
                <a:latin typeface="Arial" panose="020B0604020202020204" pitchFamily="34" charset="0"/>
                <a:cs typeface="Arial" panose="020B0604020202020204" pitchFamily="34" charset="0"/>
              </a:rPr>
              <a:t>Daycare and Head Start Centers</a:t>
            </a:r>
          </a:p>
          <a:p>
            <a:pPr marL="1138428" lvl="1" indent="-342900">
              <a:buClr>
                <a:schemeClr val="bg1">
                  <a:lumMod val="75000"/>
                  <a:lumOff val="25000"/>
                </a:schemeClr>
              </a:buClr>
              <a:buFont typeface="Wingdings" pitchFamily="2" charset="2"/>
              <a:buChar char="v"/>
            </a:pPr>
            <a:r>
              <a:rPr lang="en-US" dirty="0">
                <a:solidFill>
                  <a:schemeClr val="bg1"/>
                </a:solidFill>
                <a:latin typeface="Arial" panose="020B0604020202020204" pitchFamily="34" charset="0"/>
                <a:cs typeface="Arial" panose="020B0604020202020204" pitchFamily="34" charset="0"/>
              </a:rPr>
              <a:t>Includes Routine Assessment of Environment as Conducted Annually by EHS, and Environmental Sampling for Lead, PCBs, Environmental Allergens, and Pesticides</a:t>
            </a:r>
          </a:p>
          <a:p>
            <a:pPr marL="1138428" lvl="1" indent="-342900">
              <a:buClr>
                <a:schemeClr val="bg1">
                  <a:lumMod val="75000"/>
                  <a:lumOff val="25000"/>
                </a:schemeClr>
              </a:buClr>
              <a:buFont typeface="Wingdings" pitchFamily="2" charset="2"/>
              <a:buChar char="v"/>
            </a:pPr>
            <a:r>
              <a:rPr lang="en-US" dirty="0">
                <a:solidFill>
                  <a:schemeClr val="bg1"/>
                </a:solidFill>
                <a:latin typeface="Arial" panose="020B0604020202020204" pitchFamily="34" charset="0"/>
                <a:cs typeface="Arial" panose="020B0604020202020204" pitchFamily="34" charset="0"/>
              </a:rPr>
              <a:t>Follow-up Activities will include Outreach, Training and Technical Assistance</a:t>
            </a:r>
          </a:p>
          <a:p>
            <a:pPr marL="1138428" lvl="1" indent="-342900">
              <a:buClr>
                <a:schemeClr val="bg1">
                  <a:lumMod val="75000"/>
                  <a:lumOff val="25000"/>
                </a:schemeClr>
              </a:buClr>
              <a:buFont typeface="Wingdings" pitchFamily="2" charset="2"/>
              <a:buChar char="v"/>
            </a:pPr>
            <a:r>
              <a:rPr lang="en-US"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6"/>
              </a:rPr>
              <a:t>https://</a:t>
            </a:r>
            <a:r>
              <a:rPr lang="en-US" u="sng" dirty="0" smtClean="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6"/>
              </a:rPr>
              <a:t>www.federalregister.gov/articles/2016/07/25/2016-17494/request-for-public-comment-60-day-proposed-information-collection-environmental-health-assessment-of</a:t>
            </a:r>
            <a:endParaRPr lang="en-US" u="sng" dirty="0" smtClean="0">
              <a:solidFill>
                <a:srgbClr val="0000FF"/>
              </a:solidFill>
              <a:latin typeface="Calibri" panose="020F0502020204030204" pitchFamily="34" charset="0"/>
              <a:ea typeface="Calibri" panose="020F0502020204030204" pitchFamily="34" charset="0"/>
              <a:cs typeface="Times New Roman" panose="02020603050405020304" pitchFamily="18" charset="0"/>
            </a:endParaRPr>
          </a:p>
          <a:p>
            <a:pPr marL="1138428" lvl="1" indent="-342900">
              <a:buClr>
                <a:schemeClr val="bg1">
                  <a:lumMod val="75000"/>
                  <a:lumOff val="25000"/>
                </a:schemeClr>
              </a:buClr>
              <a:buFont typeface="Wingdings" pitchFamily="2" charset="2"/>
              <a:buChar char="v"/>
            </a:pPr>
            <a:endParaRPr lang="en-US" dirty="0" smtClean="0">
              <a:solidFill>
                <a:schemeClr val="bg1"/>
              </a:solidFill>
              <a:latin typeface="+mj-lt"/>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13203820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
  <TotalTime>240292</TotalTime>
  <Words>1339</Words>
  <Application>Microsoft Office PowerPoint</Application>
  <PresentationFormat>On-screen Show (4:3)</PresentationFormat>
  <Paragraphs>453</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Apex</vt:lpstr>
      <vt:lpstr>Indian Health Service Portland Area Director’s Update</vt:lpstr>
      <vt:lpstr>Renew And Strengthen Our Partnership With Tribes </vt:lpstr>
      <vt:lpstr>Renew And Strengthen Our Partnership With Tribes </vt:lpstr>
      <vt:lpstr>Portland Area User Population FY16 -2nd Draft </vt:lpstr>
      <vt:lpstr>Renew And Strengthen Our Partnership With Tribes </vt:lpstr>
      <vt:lpstr>Renew And Strengthen Our Partnership With Tribes </vt:lpstr>
      <vt:lpstr>To Improve the Quality of and Access to Care </vt:lpstr>
      <vt:lpstr>Renew And Strengthen Our Partnership With Tribes and Urban Indian Health Programs </vt:lpstr>
      <vt:lpstr>Renew And Strengthen Our Partnership With Tribes and Urban Indian Health Programs</vt:lpstr>
      <vt:lpstr>Renew And Strengthen Our Partnership With Tribes and Urban Indian Health Programs </vt:lpstr>
      <vt:lpstr>To Improve the Quality of and Access to Care</vt:lpstr>
      <vt:lpstr>To Improve the Quality of and Access to Care</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Seyler, Dean M (IHS/POR)</dc:creator>
  <cp:lastModifiedBy>Lisa Griggs</cp:lastModifiedBy>
  <cp:revision>713</cp:revision>
  <cp:lastPrinted>2016-07-28T21:45:22Z</cp:lastPrinted>
  <dcterms:created xsi:type="dcterms:W3CDTF">2011-08-31T16:04:47Z</dcterms:created>
  <dcterms:modified xsi:type="dcterms:W3CDTF">2016-08-05T12:38:25Z</dcterms:modified>
</cp:coreProperties>
</file>