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73" r:id="rId2"/>
    <p:sldId id="355" r:id="rId3"/>
    <p:sldId id="259" r:id="rId4"/>
    <p:sldId id="363" r:id="rId5"/>
    <p:sldId id="364" r:id="rId6"/>
    <p:sldId id="365" r:id="rId7"/>
    <p:sldId id="366" r:id="rId8"/>
    <p:sldId id="367" r:id="rId9"/>
    <p:sldId id="340" r:id="rId10"/>
    <p:sldId id="343" r:id="rId11"/>
    <p:sldId id="299" r:id="rId12"/>
    <p:sldId id="331" r:id="rId13"/>
    <p:sldId id="297" r:id="rId14"/>
    <p:sldId id="295" r:id="rId15"/>
    <p:sldId id="296" r:id="rId16"/>
    <p:sldId id="271" r:id="rId17"/>
    <p:sldId id="354" r:id="rId18"/>
    <p:sldId id="326" r:id="rId19"/>
    <p:sldId id="359" r:id="rId20"/>
    <p:sldId id="358" r:id="rId21"/>
    <p:sldId id="348" r:id="rId22"/>
    <p:sldId id="360" r:id="rId23"/>
    <p:sldId id="327" r:id="rId24"/>
    <p:sldId id="328" r:id="rId25"/>
    <p:sldId id="362" r:id="rId26"/>
    <p:sldId id="329" r:id="rId27"/>
    <p:sldId id="264" r:id="rId28"/>
    <p:sldId id="361" r:id="rId29"/>
    <p:sldId id="265" r:id="rId30"/>
    <p:sldId id="274" r:id="rId3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n Sweet" initials="ES" lastIdx="11" clrIdx="0">
    <p:extLst/>
  </p:cmAuthor>
  <p:cmAuthor id="2" name="" initials="" lastIdx="1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43"/>
    <p:restoredTop sz="87464" autoAdjust="0"/>
  </p:normalViewPr>
  <p:slideViewPr>
    <p:cSldViewPr snapToGrid="0" snapToObjects="1">
      <p:cViewPr>
        <p:scale>
          <a:sx n="109" d="100"/>
          <a:sy n="109" d="100"/>
        </p:scale>
        <p:origin x="-39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26AA8C-B6EF-4C44-9CA4-5A7DF0759519}" type="doc">
      <dgm:prSet loTypeId="urn:microsoft.com/office/officeart/2005/8/layout/cycle6" loCatId="relationship" qsTypeId="urn:microsoft.com/office/officeart/2005/8/quickstyle/simple4" qsCatId="simple" csTypeId="urn:microsoft.com/office/officeart/2005/8/colors/colorful1" csCatId="colorful" phldr="1"/>
      <dgm:spPr/>
      <dgm:t>
        <a:bodyPr/>
        <a:lstStyle/>
        <a:p>
          <a:endParaRPr lang="en-US"/>
        </a:p>
      </dgm:t>
    </dgm:pt>
    <dgm:pt modelId="{5D7E3A4C-B077-014D-A24A-443DAD838482}">
      <dgm:prSet phldrT="[Text]" custT="1"/>
      <dgm:spPr/>
      <dgm:t>
        <a:bodyPr/>
        <a:lstStyle/>
        <a:p>
          <a:r>
            <a:rPr lang="en-US" sz="1600" dirty="0"/>
            <a:t> Medical</a:t>
          </a:r>
          <a:r>
            <a:rPr lang="en-US" sz="1600" baseline="0" dirty="0"/>
            <a:t> Oncology</a:t>
          </a:r>
          <a:endParaRPr lang="en-US" sz="1600" dirty="0"/>
        </a:p>
      </dgm:t>
    </dgm:pt>
    <dgm:pt modelId="{2F3DFAB7-3091-2041-AA13-2B95945E6F82}" type="parTrans" cxnId="{95CE6887-8465-B140-ABC7-C004D5DBF45E}">
      <dgm:prSet/>
      <dgm:spPr/>
      <dgm:t>
        <a:bodyPr/>
        <a:lstStyle/>
        <a:p>
          <a:endParaRPr lang="en-US"/>
        </a:p>
      </dgm:t>
    </dgm:pt>
    <dgm:pt modelId="{DB4042D0-4292-934D-8A37-49615010A8ED}" type="sibTrans" cxnId="{95CE6887-8465-B140-ABC7-C004D5DBF45E}">
      <dgm:prSet/>
      <dgm:spPr/>
      <dgm:t>
        <a:bodyPr/>
        <a:lstStyle/>
        <a:p>
          <a:endParaRPr lang="en-US"/>
        </a:p>
      </dgm:t>
    </dgm:pt>
    <dgm:pt modelId="{4DBB171C-A519-3B44-B9DA-24C9E61BF9BE}">
      <dgm:prSet phldrT="[Text]" custT="1"/>
      <dgm:spPr/>
      <dgm:t>
        <a:bodyPr/>
        <a:lstStyle/>
        <a:p>
          <a:r>
            <a:rPr lang="en-US" sz="1600" dirty="0"/>
            <a:t>Naturopathy</a:t>
          </a:r>
        </a:p>
      </dgm:t>
    </dgm:pt>
    <dgm:pt modelId="{0E9A7791-43B5-AE4C-A058-895AD2D914B6}" type="parTrans" cxnId="{3131DBF3-72A2-D84A-8410-3EBC7F4939CF}">
      <dgm:prSet/>
      <dgm:spPr/>
      <dgm:t>
        <a:bodyPr/>
        <a:lstStyle/>
        <a:p>
          <a:endParaRPr lang="en-US"/>
        </a:p>
      </dgm:t>
    </dgm:pt>
    <dgm:pt modelId="{CEBC9718-814A-234A-B399-303905E8DE64}" type="sibTrans" cxnId="{3131DBF3-72A2-D84A-8410-3EBC7F4939CF}">
      <dgm:prSet/>
      <dgm:spPr/>
      <dgm:t>
        <a:bodyPr/>
        <a:lstStyle/>
        <a:p>
          <a:endParaRPr lang="en-US"/>
        </a:p>
      </dgm:t>
    </dgm:pt>
    <dgm:pt modelId="{32D29E1F-259A-5F41-A5B9-DFA5DC60CA31}">
      <dgm:prSet phldrT="[Text]" custT="1"/>
      <dgm:spPr/>
      <dgm:t>
        <a:bodyPr/>
        <a:lstStyle/>
        <a:p>
          <a:r>
            <a:rPr lang="en-US" sz="1600" dirty="0"/>
            <a:t>Chinese Medicine</a:t>
          </a:r>
        </a:p>
      </dgm:t>
    </dgm:pt>
    <dgm:pt modelId="{8F6C179D-C139-C24B-874A-9297E81589BA}" type="parTrans" cxnId="{A705BEE0-22D0-6F4C-831C-FE815249400C}">
      <dgm:prSet/>
      <dgm:spPr/>
      <dgm:t>
        <a:bodyPr/>
        <a:lstStyle/>
        <a:p>
          <a:endParaRPr lang="en-US"/>
        </a:p>
      </dgm:t>
    </dgm:pt>
    <dgm:pt modelId="{6B48B8B1-61C1-FA44-AB58-4E243CA248B8}" type="sibTrans" cxnId="{A705BEE0-22D0-6F4C-831C-FE815249400C}">
      <dgm:prSet/>
      <dgm:spPr/>
      <dgm:t>
        <a:bodyPr/>
        <a:lstStyle/>
        <a:p>
          <a:endParaRPr lang="en-US"/>
        </a:p>
      </dgm:t>
    </dgm:pt>
    <dgm:pt modelId="{2DE25D10-B78D-0548-980F-A56F139969BB}">
      <dgm:prSet phldrT="[Text]" custT="1"/>
      <dgm:spPr/>
      <dgm:t>
        <a:bodyPr/>
        <a:lstStyle/>
        <a:p>
          <a:r>
            <a:rPr lang="en-US" sz="1600" dirty="0"/>
            <a:t>Acupuncture</a:t>
          </a:r>
        </a:p>
      </dgm:t>
    </dgm:pt>
    <dgm:pt modelId="{E631FA98-0260-F349-91CA-BB58812AC3C5}" type="parTrans" cxnId="{47417036-428F-B64E-8F10-733AE4726FF5}">
      <dgm:prSet/>
      <dgm:spPr/>
      <dgm:t>
        <a:bodyPr/>
        <a:lstStyle/>
        <a:p>
          <a:endParaRPr lang="en-US"/>
        </a:p>
      </dgm:t>
    </dgm:pt>
    <dgm:pt modelId="{DF9D8AA8-A46E-FE4C-9B4A-482C9A1C5CF3}" type="sibTrans" cxnId="{47417036-428F-B64E-8F10-733AE4726FF5}">
      <dgm:prSet/>
      <dgm:spPr/>
      <dgm:t>
        <a:bodyPr/>
        <a:lstStyle/>
        <a:p>
          <a:endParaRPr lang="en-US"/>
        </a:p>
      </dgm:t>
    </dgm:pt>
    <dgm:pt modelId="{0CB57B5F-A121-3242-9E74-E375DAC14D0C}">
      <dgm:prSet phldrT="[Text]" custT="1"/>
      <dgm:spPr/>
      <dgm:t>
        <a:bodyPr/>
        <a:lstStyle/>
        <a:p>
          <a:r>
            <a:rPr lang="en-US" sz="1600" dirty="0"/>
            <a:t>Native Healing</a:t>
          </a:r>
        </a:p>
      </dgm:t>
    </dgm:pt>
    <dgm:pt modelId="{69D928FC-7355-604B-97C3-EB27AC39F6F5}" type="parTrans" cxnId="{F7ACD8D8-CD07-3C4C-94E5-FD2BC94B421B}">
      <dgm:prSet/>
      <dgm:spPr/>
      <dgm:t>
        <a:bodyPr/>
        <a:lstStyle/>
        <a:p>
          <a:endParaRPr lang="en-US"/>
        </a:p>
      </dgm:t>
    </dgm:pt>
    <dgm:pt modelId="{3E66A3FB-1D59-E943-9960-57FDE0CACD5C}" type="sibTrans" cxnId="{F7ACD8D8-CD07-3C4C-94E5-FD2BC94B421B}">
      <dgm:prSet/>
      <dgm:spPr/>
      <dgm:t>
        <a:bodyPr/>
        <a:lstStyle/>
        <a:p>
          <a:endParaRPr lang="en-US"/>
        </a:p>
      </dgm:t>
    </dgm:pt>
    <dgm:pt modelId="{B8CD8DD4-0A1B-5546-B679-FD0C36FFE2E6}" type="pres">
      <dgm:prSet presAssocID="{7926AA8C-B6EF-4C44-9CA4-5A7DF0759519}" presName="cycle" presStyleCnt="0">
        <dgm:presLayoutVars>
          <dgm:dir/>
          <dgm:resizeHandles val="exact"/>
        </dgm:presLayoutVars>
      </dgm:prSet>
      <dgm:spPr/>
      <dgm:t>
        <a:bodyPr/>
        <a:lstStyle/>
        <a:p>
          <a:endParaRPr lang="en-US"/>
        </a:p>
      </dgm:t>
    </dgm:pt>
    <dgm:pt modelId="{82CA4CCD-2832-E241-99FB-DAFA5C79337B}" type="pres">
      <dgm:prSet presAssocID="{5D7E3A4C-B077-014D-A24A-443DAD838482}" presName="node" presStyleLbl="node1" presStyleIdx="0" presStyleCnt="5">
        <dgm:presLayoutVars>
          <dgm:bulletEnabled val="1"/>
        </dgm:presLayoutVars>
      </dgm:prSet>
      <dgm:spPr/>
      <dgm:t>
        <a:bodyPr/>
        <a:lstStyle/>
        <a:p>
          <a:endParaRPr lang="en-US"/>
        </a:p>
      </dgm:t>
    </dgm:pt>
    <dgm:pt modelId="{B3A5F6FC-B1C2-5A49-91EB-D0B850A01EC3}" type="pres">
      <dgm:prSet presAssocID="{5D7E3A4C-B077-014D-A24A-443DAD838482}" presName="spNode" presStyleCnt="0"/>
      <dgm:spPr/>
    </dgm:pt>
    <dgm:pt modelId="{6619079C-2BA4-9641-A083-0184B3C555D6}" type="pres">
      <dgm:prSet presAssocID="{DB4042D0-4292-934D-8A37-49615010A8ED}" presName="sibTrans" presStyleLbl="sibTrans1D1" presStyleIdx="0" presStyleCnt="5"/>
      <dgm:spPr/>
      <dgm:t>
        <a:bodyPr/>
        <a:lstStyle/>
        <a:p>
          <a:endParaRPr lang="en-US"/>
        </a:p>
      </dgm:t>
    </dgm:pt>
    <dgm:pt modelId="{BC496F7F-BC42-204D-A75A-887F5930234C}" type="pres">
      <dgm:prSet presAssocID="{4DBB171C-A519-3B44-B9DA-24C9E61BF9BE}" presName="node" presStyleLbl="node1" presStyleIdx="1" presStyleCnt="5">
        <dgm:presLayoutVars>
          <dgm:bulletEnabled val="1"/>
        </dgm:presLayoutVars>
      </dgm:prSet>
      <dgm:spPr/>
      <dgm:t>
        <a:bodyPr/>
        <a:lstStyle/>
        <a:p>
          <a:endParaRPr lang="en-US"/>
        </a:p>
      </dgm:t>
    </dgm:pt>
    <dgm:pt modelId="{DA9AE18D-C93D-B349-B9C7-A62621D3A8B1}" type="pres">
      <dgm:prSet presAssocID="{4DBB171C-A519-3B44-B9DA-24C9E61BF9BE}" presName="spNode" presStyleCnt="0"/>
      <dgm:spPr/>
    </dgm:pt>
    <dgm:pt modelId="{F3E9F3DC-0684-6F48-9EEC-EED204C0AC12}" type="pres">
      <dgm:prSet presAssocID="{CEBC9718-814A-234A-B399-303905E8DE64}" presName="sibTrans" presStyleLbl="sibTrans1D1" presStyleIdx="1" presStyleCnt="5"/>
      <dgm:spPr/>
      <dgm:t>
        <a:bodyPr/>
        <a:lstStyle/>
        <a:p>
          <a:endParaRPr lang="en-US"/>
        </a:p>
      </dgm:t>
    </dgm:pt>
    <dgm:pt modelId="{15CD70EC-B31A-7D4C-9BF0-634DAD14D3D9}" type="pres">
      <dgm:prSet presAssocID="{32D29E1F-259A-5F41-A5B9-DFA5DC60CA31}" presName="node" presStyleLbl="node1" presStyleIdx="2" presStyleCnt="5">
        <dgm:presLayoutVars>
          <dgm:bulletEnabled val="1"/>
        </dgm:presLayoutVars>
      </dgm:prSet>
      <dgm:spPr/>
      <dgm:t>
        <a:bodyPr/>
        <a:lstStyle/>
        <a:p>
          <a:endParaRPr lang="en-US"/>
        </a:p>
      </dgm:t>
    </dgm:pt>
    <dgm:pt modelId="{74FDBB3E-E3AA-A24A-937D-A32E0CC10E39}" type="pres">
      <dgm:prSet presAssocID="{32D29E1F-259A-5F41-A5B9-DFA5DC60CA31}" presName="spNode" presStyleCnt="0"/>
      <dgm:spPr/>
    </dgm:pt>
    <dgm:pt modelId="{D7D2FBDA-219B-8B48-B80D-EBA3961F2B24}" type="pres">
      <dgm:prSet presAssocID="{6B48B8B1-61C1-FA44-AB58-4E243CA248B8}" presName="sibTrans" presStyleLbl="sibTrans1D1" presStyleIdx="2" presStyleCnt="5"/>
      <dgm:spPr/>
      <dgm:t>
        <a:bodyPr/>
        <a:lstStyle/>
        <a:p>
          <a:endParaRPr lang="en-US"/>
        </a:p>
      </dgm:t>
    </dgm:pt>
    <dgm:pt modelId="{858ED10C-CFAD-1648-9DB7-44B941EB6CFC}" type="pres">
      <dgm:prSet presAssocID="{2DE25D10-B78D-0548-980F-A56F139969BB}" presName="node" presStyleLbl="node1" presStyleIdx="3" presStyleCnt="5">
        <dgm:presLayoutVars>
          <dgm:bulletEnabled val="1"/>
        </dgm:presLayoutVars>
      </dgm:prSet>
      <dgm:spPr/>
      <dgm:t>
        <a:bodyPr/>
        <a:lstStyle/>
        <a:p>
          <a:endParaRPr lang="en-US"/>
        </a:p>
      </dgm:t>
    </dgm:pt>
    <dgm:pt modelId="{04617291-71E0-D04E-88BD-60733A9552FB}" type="pres">
      <dgm:prSet presAssocID="{2DE25D10-B78D-0548-980F-A56F139969BB}" presName="spNode" presStyleCnt="0"/>
      <dgm:spPr/>
    </dgm:pt>
    <dgm:pt modelId="{D6BBD1C4-A294-7946-8A24-321E018F7347}" type="pres">
      <dgm:prSet presAssocID="{DF9D8AA8-A46E-FE4C-9B4A-482C9A1C5CF3}" presName="sibTrans" presStyleLbl="sibTrans1D1" presStyleIdx="3" presStyleCnt="5"/>
      <dgm:spPr/>
      <dgm:t>
        <a:bodyPr/>
        <a:lstStyle/>
        <a:p>
          <a:endParaRPr lang="en-US"/>
        </a:p>
      </dgm:t>
    </dgm:pt>
    <dgm:pt modelId="{7A6D47B2-CDB8-4F44-B875-8BE132B509CD}" type="pres">
      <dgm:prSet presAssocID="{0CB57B5F-A121-3242-9E74-E375DAC14D0C}" presName="node" presStyleLbl="node1" presStyleIdx="4" presStyleCnt="5">
        <dgm:presLayoutVars>
          <dgm:bulletEnabled val="1"/>
        </dgm:presLayoutVars>
      </dgm:prSet>
      <dgm:spPr/>
      <dgm:t>
        <a:bodyPr/>
        <a:lstStyle/>
        <a:p>
          <a:endParaRPr lang="en-US"/>
        </a:p>
      </dgm:t>
    </dgm:pt>
    <dgm:pt modelId="{B485DB38-68A1-0940-A3E6-E41C7551EAFE}" type="pres">
      <dgm:prSet presAssocID="{0CB57B5F-A121-3242-9E74-E375DAC14D0C}" presName="spNode" presStyleCnt="0"/>
      <dgm:spPr/>
    </dgm:pt>
    <dgm:pt modelId="{1F2B13A7-AA6C-0B49-841A-ADA689F0DF3F}" type="pres">
      <dgm:prSet presAssocID="{3E66A3FB-1D59-E943-9960-57FDE0CACD5C}" presName="sibTrans" presStyleLbl="sibTrans1D1" presStyleIdx="4" presStyleCnt="5"/>
      <dgm:spPr/>
      <dgm:t>
        <a:bodyPr/>
        <a:lstStyle/>
        <a:p>
          <a:endParaRPr lang="en-US"/>
        </a:p>
      </dgm:t>
    </dgm:pt>
  </dgm:ptLst>
  <dgm:cxnLst>
    <dgm:cxn modelId="{FAC536F6-4635-9F4D-9F06-BC47569D5B96}" type="presOf" srcId="{0CB57B5F-A121-3242-9E74-E375DAC14D0C}" destId="{7A6D47B2-CDB8-4F44-B875-8BE132B509CD}" srcOrd="0" destOrd="0" presId="urn:microsoft.com/office/officeart/2005/8/layout/cycle6"/>
    <dgm:cxn modelId="{F7ACD8D8-CD07-3C4C-94E5-FD2BC94B421B}" srcId="{7926AA8C-B6EF-4C44-9CA4-5A7DF0759519}" destId="{0CB57B5F-A121-3242-9E74-E375DAC14D0C}" srcOrd="4" destOrd="0" parTransId="{69D928FC-7355-604B-97C3-EB27AC39F6F5}" sibTransId="{3E66A3FB-1D59-E943-9960-57FDE0CACD5C}"/>
    <dgm:cxn modelId="{0E45F6F4-2DD0-424B-8F3A-0F030D49B5A4}" type="presOf" srcId="{3E66A3FB-1D59-E943-9960-57FDE0CACD5C}" destId="{1F2B13A7-AA6C-0B49-841A-ADA689F0DF3F}" srcOrd="0" destOrd="0" presId="urn:microsoft.com/office/officeart/2005/8/layout/cycle6"/>
    <dgm:cxn modelId="{88352AE9-F5FC-9347-940B-A21EA043B682}" type="presOf" srcId="{4DBB171C-A519-3B44-B9DA-24C9E61BF9BE}" destId="{BC496F7F-BC42-204D-A75A-887F5930234C}" srcOrd="0" destOrd="0" presId="urn:microsoft.com/office/officeart/2005/8/layout/cycle6"/>
    <dgm:cxn modelId="{39341C8A-ED06-AB40-BFAA-FB022A951CBA}" type="presOf" srcId="{32D29E1F-259A-5F41-A5B9-DFA5DC60CA31}" destId="{15CD70EC-B31A-7D4C-9BF0-634DAD14D3D9}" srcOrd="0" destOrd="0" presId="urn:microsoft.com/office/officeart/2005/8/layout/cycle6"/>
    <dgm:cxn modelId="{93B0D8E0-C69F-3E43-A720-4E4B0E0B9F26}" type="presOf" srcId="{5D7E3A4C-B077-014D-A24A-443DAD838482}" destId="{82CA4CCD-2832-E241-99FB-DAFA5C79337B}" srcOrd="0" destOrd="0" presId="urn:microsoft.com/office/officeart/2005/8/layout/cycle6"/>
    <dgm:cxn modelId="{04FAC1D4-BE45-CF41-B567-DAEF420C4A13}" type="presOf" srcId="{6B48B8B1-61C1-FA44-AB58-4E243CA248B8}" destId="{D7D2FBDA-219B-8B48-B80D-EBA3961F2B24}" srcOrd="0" destOrd="0" presId="urn:microsoft.com/office/officeart/2005/8/layout/cycle6"/>
    <dgm:cxn modelId="{49267909-F08C-8942-AA63-EB49F9184880}" type="presOf" srcId="{CEBC9718-814A-234A-B399-303905E8DE64}" destId="{F3E9F3DC-0684-6F48-9EEC-EED204C0AC12}" srcOrd="0" destOrd="0" presId="urn:microsoft.com/office/officeart/2005/8/layout/cycle6"/>
    <dgm:cxn modelId="{5FFB3C24-FEF1-4947-B0A0-A150C59A491D}" type="presOf" srcId="{DB4042D0-4292-934D-8A37-49615010A8ED}" destId="{6619079C-2BA4-9641-A083-0184B3C555D6}" srcOrd="0" destOrd="0" presId="urn:microsoft.com/office/officeart/2005/8/layout/cycle6"/>
    <dgm:cxn modelId="{95CE6887-8465-B140-ABC7-C004D5DBF45E}" srcId="{7926AA8C-B6EF-4C44-9CA4-5A7DF0759519}" destId="{5D7E3A4C-B077-014D-A24A-443DAD838482}" srcOrd="0" destOrd="0" parTransId="{2F3DFAB7-3091-2041-AA13-2B95945E6F82}" sibTransId="{DB4042D0-4292-934D-8A37-49615010A8ED}"/>
    <dgm:cxn modelId="{A705BEE0-22D0-6F4C-831C-FE815249400C}" srcId="{7926AA8C-B6EF-4C44-9CA4-5A7DF0759519}" destId="{32D29E1F-259A-5F41-A5B9-DFA5DC60CA31}" srcOrd="2" destOrd="0" parTransId="{8F6C179D-C139-C24B-874A-9297E81589BA}" sibTransId="{6B48B8B1-61C1-FA44-AB58-4E243CA248B8}"/>
    <dgm:cxn modelId="{51A6CC7D-9509-484F-95B1-35251270510E}" type="presOf" srcId="{DF9D8AA8-A46E-FE4C-9B4A-482C9A1C5CF3}" destId="{D6BBD1C4-A294-7946-8A24-321E018F7347}" srcOrd="0" destOrd="0" presId="urn:microsoft.com/office/officeart/2005/8/layout/cycle6"/>
    <dgm:cxn modelId="{84204AFE-ECD1-C947-817B-00F1D97371C7}" type="presOf" srcId="{2DE25D10-B78D-0548-980F-A56F139969BB}" destId="{858ED10C-CFAD-1648-9DB7-44B941EB6CFC}" srcOrd="0" destOrd="0" presId="urn:microsoft.com/office/officeart/2005/8/layout/cycle6"/>
    <dgm:cxn modelId="{47417036-428F-B64E-8F10-733AE4726FF5}" srcId="{7926AA8C-B6EF-4C44-9CA4-5A7DF0759519}" destId="{2DE25D10-B78D-0548-980F-A56F139969BB}" srcOrd="3" destOrd="0" parTransId="{E631FA98-0260-F349-91CA-BB58812AC3C5}" sibTransId="{DF9D8AA8-A46E-FE4C-9B4A-482C9A1C5CF3}"/>
    <dgm:cxn modelId="{3131DBF3-72A2-D84A-8410-3EBC7F4939CF}" srcId="{7926AA8C-B6EF-4C44-9CA4-5A7DF0759519}" destId="{4DBB171C-A519-3B44-B9DA-24C9E61BF9BE}" srcOrd="1" destOrd="0" parTransId="{0E9A7791-43B5-AE4C-A058-895AD2D914B6}" sibTransId="{CEBC9718-814A-234A-B399-303905E8DE64}"/>
    <dgm:cxn modelId="{CE5F403E-CB01-B848-9406-180272DBDAA4}" type="presOf" srcId="{7926AA8C-B6EF-4C44-9CA4-5A7DF0759519}" destId="{B8CD8DD4-0A1B-5546-B679-FD0C36FFE2E6}" srcOrd="0" destOrd="0" presId="urn:microsoft.com/office/officeart/2005/8/layout/cycle6"/>
    <dgm:cxn modelId="{7068812D-DC98-C748-A9CD-8121506BB15E}" type="presParOf" srcId="{B8CD8DD4-0A1B-5546-B679-FD0C36FFE2E6}" destId="{82CA4CCD-2832-E241-99FB-DAFA5C79337B}" srcOrd="0" destOrd="0" presId="urn:microsoft.com/office/officeart/2005/8/layout/cycle6"/>
    <dgm:cxn modelId="{94AA8E3C-3C3C-5E43-B770-CC9D51DEACB8}" type="presParOf" srcId="{B8CD8DD4-0A1B-5546-B679-FD0C36FFE2E6}" destId="{B3A5F6FC-B1C2-5A49-91EB-D0B850A01EC3}" srcOrd="1" destOrd="0" presId="urn:microsoft.com/office/officeart/2005/8/layout/cycle6"/>
    <dgm:cxn modelId="{3760E6B5-53C8-A44F-A93F-84523C367E10}" type="presParOf" srcId="{B8CD8DD4-0A1B-5546-B679-FD0C36FFE2E6}" destId="{6619079C-2BA4-9641-A083-0184B3C555D6}" srcOrd="2" destOrd="0" presId="urn:microsoft.com/office/officeart/2005/8/layout/cycle6"/>
    <dgm:cxn modelId="{715A3DDD-EFE4-D941-8994-8DDF304E31C7}" type="presParOf" srcId="{B8CD8DD4-0A1B-5546-B679-FD0C36FFE2E6}" destId="{BC496F7F-BC42-204D-A75A-887F5930234C}" srcOrd="3" destOrd="0" presId="urn:microsoft.com/office/officeart/2005/8/layout/cycle6"/>
    <dgm:cxn modelId="{03B5E833-7825-3F46-9115-F7EBE5CF0EBE}" type="presParOf" srcId="{B8CD8DD4-0A1B-5546-B679-FD0C36FFE2E6}" destId="{DA9AE18D-C93D-B349-B9C7-A62621D3A8B1}" srcOrd="4" destOrd="0" presId="urn:microsoft.com/office/officeart/2005/8/layout/cycle6"/>
    <dgm:cxn modelId="{15179321-731A-1844-AFF6-9B5992DFEC50}" type="presParOf" srcId="{B8CD8DD4-0A1B-5546-B679-FD0C36FFE2E6}" destId="{F3E9F3DC-0684-6F48-9EEC-EED204C0AC12}" srcOrd="5" destOrd="0" presId="urn:microsoft.com/office/officeart/2005/8/layout/cycle6"/>
    <dgm:cxn modelId="{F512F334-40E8-EA43-8EE8-4B2478A00158}" type="presParOf" srcId="{B8CD8DD4-0A1B-5546-B679-FD0C36FFE2E6}" destId="{15CD70EC-B31A-7D4C-9BF0-634DAD14D3D9}" srcOrd="6" destOrd="0" presId="urn:microsoft.com/office/officeart/2005/8/layout/cycle6"/>
    <dgm:cxn modelId="{C951420D-3B7E-7F49-B834-0FFCD639058A}" type="presParOf" srcId="{B8CD8DD4-0A1B-5546-B679-FD0C36FFE2E6}" destId="{74FDBB3E-E3AA-A24A-937D-A32E0CC10E39}" srcOrd="7" destOrd="0" presId="urn:microsoft.com/office/officeart/2005/8/layout/cycle6"/>
    <dgm:cxn modelId="{4340E7F4-3C03-0449-805A-C2A1EDA97900}" type="presParOf" srcId="{B8CD8DD4-0A1B-5546-B679-FD0C36FFE2E6}" destId="{D7D2FBDA-219B-8B48-B80D-EBA3961F2B24}" srcOrd="8" destOrd="0" presId="urn:microsoft.com/office/officeart/2005/8/layout/cycle6"/>
    <dgm:cxn modelId="{3A6FE816-ECDD-744C-822D-D752276B072B}" type="presParOf" srcId="{B8CD8DD4-0A1B-5546-B679-FD0C36FFE2E6}" destId="{858ED10C-CFAD-1648-9DB7-44B941EB6CFC}" srcOrd="9" destOrd="0" presId="urn:microsoft.com/office/officeart/2005/8/layout/cycle6"/>
    <dgm:cxn modelId="{1A4ABCB1-5FD2-4441-9D31-8F617EB65260}" type="presParOf" srcId="{B8CD8DD4-0A1B-5546-B679-FD0C36FFE2E6}" destId="{04617291-71E0-D04E-88BD-60733A9552FB}" srcOrd="10" destOrd="0" presId="urn:microsoft.com/office/officeart/2005/8/layout/cycle6"/>
    <dgm:cxn modelId="{C2251E90-39FE-3F41-A9B8-8151D90DB29D}" type="presParOf" srcId="{B8CD8DD4-0A1B-5546-B679-FD0C36FFE2E6}" destId="{D6BBD1C4-A294-7946-8A24-321E018F7347}" srcOrd="11" destOrd="0" presId="urn:microsoft.com/office/officeart/2005/8/layout/cycle6"/>
    <dgm:cxn modelId="{30E0E25D-3B72-8D4B-8357-427DF0C7211C}" type="presParOf" srcId="{B8CD8DD4-0A1B-5546-B679-FD0C36FFE2E6}" destId="{7A6D47B2-CDB8-4F44-B875-8BE132B509CD}" srcOrd="12" destOrd="0" presId="urn:microsoft.com/office/officeart/2005/8/layout/cycle6"/>
    <dgm:cxn modelId="{2E110D90-6ADD-F046-9880-8BD44E6627B1}" type="presParOf" srcId="{B8CD8DD4-0A1B-5546-B679-FD0C36FFE2E6}" destId="{B485DB38-68A1-0940-A3E6-E41C7551EAFE}" srcOrd="13" destOrd="0" presId="urn:microsoft.com/office/officeart/2005/8/layout/cycle6"/>
    <dgm:cxn modelId="{437D8842-237E-A347-94C3-29ABC81E094A}" type="presParOf" srcId="{B8CD8DD4-0A1B-5546-B679-FD0C36FFE2E6}" destId="{1F2B13A7-AA6C-0B49-841A-ADA689F0DF3F}"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10FA89-43C7-B041-AC0C-2C2C18223032}"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ABA4818-40CC-BE44-B147-F9EFD39F1A72}">
      <dgm:prSet phldrT="[Text]" custT="1"/>
      <dgm:spPr/>
      <dgm:t>
        <a:bodyPr/>
        <a:lstStyle/>
        <a:p>
          <a:pPr lvl="0" algn="l" defTabSz="711200">
            <a:lnSpc>
              <a:spcPct val="90000"/>
            </a:lnSpc>
            <a:spcBef>
              <a:spcPct val="0"/>
            </a:spcBef>
            <a:spcAft>
              <a:spcPct val="35000"/>
            </a:spcAft>
          </a:pPr>
          <a:r>
            <a:rPr lang="en-US" sz="1600" dirty="0"/>
            <a:t>PREVENTION</a:t>
          </a:r>
          <a:r>
            <a:rPr lang="en-US" sz="1600" baseline="0" dirty="0"/>
            <a:t> AND SCREENING</a:t>
          </a:r>
          <a:endParaRPr lang="en-US" sz="1600" dirty="0"/>
        </a:p>
      </dgm:t>
    </dgm:pt>
    <dgm:pt modelId="{EA7CD4F9-4A1E-4E40-AC7B-A86A9AC2D67D}" type="parTrans" cxnId="{8B775CBD-E4B5-D544-B60C-EBAF881832FA}">
      <dgm:prSet/>
      <dgm:spPr/>
      <dgm:t>
        <a:bodyPr/>
        <a:lstStyle/>
        <a:p>
          <a:endParaRPr lang="en-US"/>
        </a:p>
      </dgm:t>
    </dgm:pt>
    <dgm:pt modelId="{62E2DC6A-24B9-C844-BDAB-513CAC219E7F}" type="sibTrans" cxnId="{8B775CBD-E4B5-D544-B60C-EBAF881832FA}">
      <dgm:prSet/>
      <dgm:spPr/>
      <dgm:t>
        <a:bodyPr/>
        <a:lstStyle/>
        <a:p>
          <a:endParaRPr lang="en-US"/>
        </a:p>
      </dgm:t>
    </dgm:pt>
    <dgm:pt modelId="{ADE1BAB1-C204-E549-B486-79FD70D60478}">
      <dgm:prSet phldrT="[Text]"/>
      <dgm:spPr/>
      <dgm:t>
        <a:bodyPr/>
        <a:lstStyle/>
        <a:p>
          <a:pPr marL="285750" marR="0" lvl="1" indent="-285750" algn="l" defTabSz="1289050" rtl="0" eaLnBrk="1" fontAlgn="auto" latinLnBrk="0" hangingPunct="1">
            <a:lnSpc>
              <a:spcPct val="90000"/>
            </a:lnSpc>
            <a:spcBef>
              <a:spcPct val="0"/>
            </a:spcBef>
            <a:spcAft>
              <a:spcPct val="15000"/>
            </a:spcAft>
            <a:buClrTx/>
            <a:buSzTx/>
            <a:buFontTx/>
            <a:buNone/>
            <a:tabLst/>
            <a:defRPr/>
          </a:pPr>
          <a:endParaRPr lang="en-US" sz="2900" dirty="0"/>
        </a:p>
      </dgm:t>
    </dgm:pt>
    <dgm:pt modelId="{04DE263B-E985-3343-88DA-61A01826A5EA}" type="parTrans" cxnId="{B5B03284-AAE3-4544-A9E9-D6F5653850D0}">
      <dgm:prSet/>
      <dgm:spPr/>
      <dgm:t>
        <a:bodyPr/>
        <a:lstStyle/>
        <a:p>
          <a:endParaRPr lang="en-US"/>
        </a:p>
      </dgm:t>
    </dgm:pt>
    <dgm:pt modelId="{7D2F3B2A-5C8E-E749-933F-2CFB6EAB7020}" type="sibTrans" cxnId="{B5B03284-AAE3-4544-A9E9-D6F5653850D0}">
      <dgm:prSet/>
      <dgm:spPr/>
      <dgm:t>
        <a:bodyPr/>
        <a:lstStyle/>
        <a:p>
          <a:endParaRPr lang="en-US"/>
        </a:p>
      </dgm:t>
    </dgm:pt>
    <dgm:pt modelId="{E81556B4-931D-8C48-8134-E50DA81386FB}">
      <dgm:prSet phldrT="[Text]" custT="1"/>
      <dgm:spPr/>
      <dgm:t>
        <a:bodyPr/>
        <a:lstStyle/>
        <a:p>
          <a:pPr marL="285750" lvl="1" indent="0" algn="l" defTabSz="1289050">
            <a:lnSpc>
              <a:spcPct val="90000"/>
            </a:lnSpc>
            <a:spcBef>
              <a:spcPct val="0"/>
            </a:spcBef>
            <a:spcAft>
              <a:spcPct val="15000"/>
            </a:spcAft>
            <a:buNone/>
          </a:pPr>
          <a:r>
            <a:rPr lang="en-US" sz="1000" dirty="0"/>
            <a:t> </a:t>
          </a:r>
        </a:p>
      </dgm:t>
    </dgm:pt>
    <dgm:pt modelId="{AD68DCE2-A480-E14A-AC7B-9BD8FA5858C1}" type="parTrans" cxnId="{FC4089F5-C440-8A44-A6A1-0095A5026A1A}">
      <dgm:prSet/>
      <dgm:spPr/>
      <dgm:t>
        <a:bodyPr/>
        <a:lstStyle/>
        <a:p>
          <a:endParaRPr lang="en-US"/>
        </a:p>
      </dgm:t>
    </dgm:pt>
    <dgm:pt modelId="{8955B74E-62D4-7540-99C9-9B09B0F5EB4C}" type="sibTrans" cxnId="{FC4089F5-C440-8A44-A6A1-0095A5026A1A}">
      <dgm:prSet/>
      <dgm:spPr/>
      <dgm:t>
        <a:bodyPr/>
        <a:lstStyle/>
        <a:p>
          <a:endParaRPr lang="en-US"/>
        </a:p>
      </dgm:t>
    </dgm:pt>
    <dgm:pt modelId="{AA1393CD-CA32-1445-B2F9-3AC69BAEA808}">
      <dgm:prSet phldrT="[Text]" custT="1"/>
      <dgm:spPr/>
      <dgm:t>
        <a:bodyPr/>
        <a:lstStyle/>
        <a:p>
          <a:r>
            <a:rPr lang="en-US" sz="1600" b="1" u="sng" dirty="0">
              <a:solidFill>
                <a:srgbClr val="0070C0"/>
              </a:solidFill>
            </a:rPr>
            <a:t>*TREATMENT</a:t>
          </a:r>
        </a:p>
      </dgm:t>
    </dgm:pt>
    <dgm:pt modelId="{BE91D842-2531-1C47-BC79-DA0BF377BB3D}" type="parTrans" cxnId="{58E1CB45-3FA8-B441-AEE7-08A618AF8ADD}">
      <dgm:prSet/>
      <dgm:spPr/>
      <dgm:t>
        <a:bodyPr/>
        <a:lstStyle/>
        <a:p>
          <a:endParaRPr lang="en-US"/>
        </a:p>
      </dgm:t>
    </dgm:pt>
    <dgm:pt modelId="{02CF45BB-3297-4B40-B020-968F084C4BC2}" type="sibTrans" cxnId="{58E1CB45-3FA8-B441-AEE7-08A618AF8ADD}">
      <dgm:prSet/>
      <dgm:spPr/>
      <dgm:t>
        <a:bodyPr/>
        <a:lstStyle/>
        <a:p>
          <a:endParaRPr lang="en-US"/>
        </a:p>
      </dgm:t>
    </dgm:pt>
    <dgm:pt modelId="{EDFCCF66-FDA1-664B-A1D8-75C3CF1FECD6}">
      <dgm:prSet phldrT="[Text]" custT="1"/>
      <dgm:spPr/>
      <dgm:t>
        <a:bodyPr/>
        <a:lstStyle/>
        <a:p>
          <a:r>
            <a:rPr lang="en-US" sz="1600" b="1" dirty="0">
              <a:solidFill>
                <a:srgbClr val="0070C0"/>
              </a:solidFill>
            </a:rPr>
            <a:t>*POST TREATMENT CARE</a:t>
          </a:r>
        </a:p>
      </dgm:t>
    </dgm:pt>
    <dgm:pt modelId="{438FA9D0-BB73-8745-9D61-F610E0036AAB}" type="parTrans" cxnId="{30909AA2-81CD-0B4D-9655-8A01C68238DB}">
      <dgm:prSet/>
      <dgm:spPr/>
      <dgm:t>
        <a:bodyPr/>
        <a:lstStyle/>
        <a:p>
          <a:endParaRPr lang="en-US"/>
        </a:p>
      </dgm:t>
    </dgm:pt>
    <dgm:pt modelId="{1CB028BB-D7B5-8842-8C3F-1E7E8040B214}" type="sibTrans" cxnId="{30909AA2-81CD-0B4D-9655-8A01C68238DB}">
      <dgm:prSet/>
      <dgm:spPr/>
      <dgm:t>
        <a:bodyPr/>
        <a:lstStyle/>
        <a:p>
          <a:endParaRPr lang="en-US"/>
        </a:p>
      </dgm:t>
    </dgm:pt>
    <dgm:pt modelId="{4A02B31B-E9DC-C548-9D2B-6E51C331687F}" type="pres">
      <dgm:prSet presAssocID="{D910FA89-43C7-B041-AC0C-2C2C18223032}" presName="Name0" presStyleCnt="0">
        <dgm:presLayoutVars>
          <dgm:chMax val="7"/>
          <dgm:chPref val="7"/>
          <dgm:dir/>
          <dgm:animLvl val="lvl"/>
        </dgm:presLayoutVars>
      </dgm:prSet>
      <dgm:spPr/>
      <dgm:t>
        <a:bodyPr/>
        <a:lstStyle/>
        <a:p>
          <a:endParaRPr lang="en-US"/>
        </a:p>
      </dgm:t>
    </dgm:pt>
    <dgm:pt modelId="{8BF7BFA0-CF9E-D64C-AC0D-47BADE2B39AA}" type="pres">
      <dgm:prSet presAssocID="{6ABA4818-40CC-BE44-B147-F9EFD39F1A72}" presName="Accent1" presStyleCnt="0"/>
      <dgm:spPr/>
    </dgm:pt>
    <dgm:pt modelId="{C82FCA39-6A54-0444-9CB8-12474F3BDAD7}" type="pres">
      <dgm:prSet presAssocID="{6ABA4818-40CC-BE44-B147-F9EFD39F1A72}" presName="Accent" presStyleLbl="node1" presStyleIdx="0" presStyleCnt="3"/>
      <dgm:spPr/>
    </dgm:pt>
    <dgm:pt modelId="{37785141-0239-7B47-9D11-80773E8F3287}" type="pres">
      <dgm:prSet presAssocID="{6ABA4818-40CC-BE44-B147-F9EFD39F1A72}" presName="Child1" presStyleLbl="revTx" presStyleIdx="0" presStyleCnt="4">
        <dgm:presLayoutVars>
          <dgm:chMax val="0"/>
          <dgm:chPref val="0"/>
          <dgm:bulletEnabled val="1"/>
        </dgm:presLayoutVars>
      </dgm:prSet>
      <dgm:spPr/>
      <dgm:t>
        <a:bodyPr/>
        <a:lstStyle/>
        <a:p>
          <a:endParaRPr lang="en-US"/>
        </a:p>
      </dgm:t>
    </dgm:pt>
    <dgm:pt modelId="{A9BDAF54-6C44-A448-A48F-9499E553B518}" type="pres">
      <dgm:prSet presAssocID="{6ABA4818-40CC-BE44-B147-F9EFD39F1A72}" presName="Parent1" presStyleLbl="revTx" presStyleIdx="1" presStyleCnt="4">
        <dgm:presLayoutVars>
          <dgm:chMax val="1"/>
          <dgm:chPref val="1"/>
          <dgm:bulletEnabled val="1"/>
        </dgm:presLayoutVars>
      </dgm:prSet>
      <dgm:spPr/>
      <dgm:t>
        <a:bodyPr/>
        <a:lstStyle/>
        <a:p>
          <a:endParaRPr lang="en-US"/>
        </a:p>
      </dgm:t>
    </dgm:pt>
    <dgm:pt modelId="{86E875FC-969B-FF4C-8D81-C8CE19927CD2}" type="pres">
      <dgm:prSet presAssocID="{AA1393CD-CA32-1445-B2F9-3AC69BAEA808}" presName="Accent2" presStyleCnt="0"/>
      <dgm:spPr/>
    </dgm:pt>
    <dgm:pt modelId="{E3732637-6733-3642-8D71-4872F7592399}" type="pres">
      <dgm:prSet presAssocID="{AA1393CD-CA32-1445-B2F9-3AC69BAEA808}" presName="Accent" presStyleLbl="node1" presStyleIdx="1" presStyleCnt="3"/>
      <dgm:spPr/>
    </dgm:pt>
    <dgm:pt modelId="{B4460EDA-6EE5-3D48-8986-8D9A84B56ABC}" type="pres">
      <dgm:prSet presAssocID="{AA1393CD-CA32-1445-B2F9-3AC69BAEA808}" presName="Parent2" presStyleLbl="revTx" presStyleIdx="2" presStyleCnt="4">
        <dgm:presLayoutVars>
          <dgm:chMax val="1"/>
          <dgm:chPref val="1"/>
          <dgm:bulletEnabled val="1"/>
        </dgm:presLayoutVars>
      </dgm:prSet>
      <dgm:spPr/>
      <dgm:t>
        <a:bodyPr/>
        <a:lstStyle/>
        <a:p>
          <a:endParaRPr lang="en-US"/>
        </a:p>
      </dgm:t>
    </dgm:pt>
    <dgm:pt modelId="{8D1AE968-49DE-F444-88E7-D7451948E929}" type="pres">
      <dgm:prSet presAssocID="{EDFCCF66-FDA1-664B-A1D8-75C3CF1FECD6}" presName="Accent3" presStyleCnt="0"/>
      <dgm:spPr/>
    </dgm:pt>
    <dgm:pt modelId="{86F7C731-F6FD-044F-839F-D457AA03F4F2}" type="pres">
      <dgm:prSet presAssocID="{EDFCCF66-FDA1-664B-A1D8-75C3CF1FECD6}" presName="Accent" presStyleLbl="node1" presStyleIdx="2" presStyleCnt="3"/>
      <dgm:spPr/>
    </dgm:pt>
    <dgm:pt modelId="{8F781FBE-C5CF-974B-9CF5-2CA199B14F54}" type="pres">
      <dgm:prSet presAssocID="{EDFCCF66-FDA1-664B-A1D8-75C3CF1FECD6}" presName="Parent3" presStyleLbl="revTx" presStyleIdx="3" presStyleCnt="4">
        <dgm:presLayoutVars>
          <dgm:chMax val="1"/>
          <dgm:chPref val="1"/>
          <dgm:bulletEnabled val="1"/>
        </dgm:presLayoutVars>
      </dgm:prSet>
      <dgm:spPr/>
      <dgm:t>
        <a:bodyPr/>
        <a:lstStyle/>
        <a:p>
          <a:endParaRPr lang="en-US"/>
        </a:p>
      </dgm:t>
    </dgm:pt>
  </dgm:ptLst>
  <dgm:cxnLst>
    <dgm:cxn modelId="{A3FE02A3-BB2B-D747-B20B-39AA9E7B6A03}" type="presOf" srcId="{ADE1BAB1-C204-E549-B486-79FD70D60478}" destId="{37785141-0239-7B47-9D11-80773E8F3287}" srcOrd="0" destOrd="0" presId="urn:microsoft.com/office/officeart/2009/layout/CircleArrowProcess"/>
    <dgm:cxn modelId="{30909AA2-81CD-0B4D-9655-8A01C68238DB}" srcId="{D910FA89-43C7-B041-AC0C-2C2C18223032}" destId="{EDFCCF66-FDA1-664B-A1D8-75C3CF1FECD6}" srcOrd="2" destOrd="0" parTransId="{438FA9D0-BB73-8745-9D61-F610E0036AAB}" sibTransId="{1CB028BB-D7B5-8842-8C3F-1E7E8040B214}"/>
    <dgm:cxn modelId="{8B775CBD-E4B5-D544-B60C-EBAF881832FA}" srcId="{D910FA89-43C7-B041-AC0C-2C2C18223032}" destId="{6ABA4818-40CC-BE44-B147-F9EFD39F1A72}" srcOrd="0" destOrd="0" parTransId="{EA7CD4F9-4A1E-4E40-AC7B-A86A9AC2D67D}" sibTransId="{62E2DC6A-24B9-C844-BDAB-513CAC219E7F}"/>
    <dgm:cxn modelId="{53385E80-CE88-2447-BB36-FD247D957D5F}" type="presOf" srcId="{E81556B4-931D-8C48-8134-E50DA81386FB}" destId="{37785141-0239-7B47-9D11-80773E8F3287}" srcOrd="0" destOrd="1" presId="urn:microsoft.com/office/officeart/2009/layout/CircleArrowProcess"/>
    <dgm:cxn modelId="{FC4089F5-C440-8A44-A6A1-0095A5026A1A}" srcId="{6ABA4818-40CC-BE44-B147-F9EFD39F1A72}" destId="{E81556B4-931D-8C48-8134-E50DA81386FB}" srcOrd="1" destOrd="0" parTransId="{AD68DCE2-A480-E14A-AC7B-9BD8FA5858C1}" sibTransId="{8955B74E-62D4-7540-99C9-9B09B0F5EB4C}"/>
    <dgm:cxn modelId="{B5B03284-AAE3-4544-A9E9-D6F5653850D0}" srcId="{6ABA4818-40CC-BE44-B147-F9EFD39F1A72}" destId="{ADE1BAB1-C204-E549-B486-79FD70D60478}" srcOrd="0" destOrd="0" parTransId="{04DE263B-E985-3343-88DA-61A01826A5EA}" sibTransId="{7D2F3B2A-5C8E-E749-933F-2CFB6EAB7020}"/>
    <dgm:cxn modelId="{75AC80B8-CC4F-8444-9A7D-C872CEB25429}" type="presOf" srcId="{AA1393CD-CA32-1445-B2F9-3AC69BAEA808}" destId="{B4460EDA-6EE5-3D48-8986-8D9A84B56ABC}" srcOrd="0" destOrd="0" presId="urn:microsoft.com/office/officeart/2009/layout/CircleArrowProcess"/>
    <dgm:cxn modelId="{358E6702-B98E-5941-A67E-336441879A64}" type="presOf" srcId="{D910FA89-43C7-B041-AC0C-2C2C18223032}" destId="{4A02B31B-E9DC-C548-9D2B-6E51C331687F}" srcOrd="0" destOrd="0" presId="urn:microsoft.com/office/officeart/2009/layout/CircleArrowProcess"/>
    <dgm:cxn modelId="{58E1CB45-3FA8-B441-AEE7-08A618AF8ADD}" srcId="{D910FA89-43C7-B041-AC0C-2C2C18223032}" destId="{AA1393CD-CA32-1445-B2F9-3AC69BAEA808}" srcOrd="1" destOrd="0" parTransId="{BE91D842-2531-1C47-BC79-DA0BF377BB3D}" sibTransId="{02CF45BB-3297-4B40-B020-968F084C4BC2}"/>
    <dgm:cxn modelId="{D9A9D7BC-8AD0-384F-81AE-1DFF5EF0746E}" type="presOf" srcId="{6ABA4818-40CC-BE44-B147-F9EFD39F1A72}" destId="{A9BDAF54-6C44-A448-A48F-9499E553B518}" srcOrd="0" destOrd="0" presId="urn:microsoft.com/office/officeart/2009/layout/CircleArrowProcess"/>
    <dgm:cxn modelId="{CEFB8503-27F7-5F4D-9DDE-77240635CECD}" type="presOf" srcId="{EDFCCF66-FDA1-664B-A1D8-75C3CF1FECD6}" destId="{8F781FBE-C5CF-974B-9CF5-2CA199B14F54}" srcOrd="0" destOrd="0" presId="urn:microsoft.com/office/officeart/2009/layout/CircleArrowProcess"/>
    <dgm:cxn modelId="{03E09C38-C1B0-1744-B18B-451079B08360}" type="presParOf" srcId="{4A02B31B-E9DC-C548-9D2B-6E51C331687F}" destId="{8BF7BFA0-CF9E-D64C-AC0D-47BADE2B39AA}" srcOrd="0" destOrd="0" presId="urn:microsoft.com/office/officeart/2009/layout/CircleArrowProcess"/>
    <dgm:cxn modelId="{3030E139-EC43-B64F-9C8C-AB5228D7319E}" type="presParOf" srcId="{8BF7BFA0-CF9E-D64C-AC0D-47BADE2B39AA}" destId="{C82FCA39-6A54-0444-9CB8-12474F3BDAD7}" srcOrd="0" destOrd="0" presId="urn:microsoft.com/office/officeart/2009/layout/CircleArrowProcess"/>
    <dgm:cxn modelId="{5270D2ED-C19B-DC4A-B4EF-C36FD8291277}" type="presParOf" srcId="{4A02B31B-E9DC-C548-9D2B-6E51C331687F}" destId="{37785141-0239-7B47-9D11-80773E8F3287}" srcOrd="1" destOrd="0" presId="urn:microsoft.com/office/officeart/2009/layout/CircleArrowProcess"/>
    <dgm:cxn modelId="{9D303C66-9C4A-4C41-A3DA-6CF4443BDE4F}" type="presParOf" srcId="{4A02B31B-E9DC-C548-9D2B-6E51C331687F}" destId="{A9BDAF54-6C44-A448-A48F-9499E553B518}" srcOrd="2" destOrd="0" presId="urn:microsoft.com/office/officeart/2009/layout/CircleArrowProcess"/>
    <dgm:cxn modelId="{1E9793EB-F07F-7440-93DE-13A795E0F1DB}" type="presParOf" srcId="{4A02B31B-E9DC-C548-9D2B-6E51C331687F}" destId="{86E875FC-969B-FF4C-8D81-C8CE19927CD2}" srcOrd="3" destOrd="0" presId="urn:microsoft.com/office/officeart/2009/layout/CircleArrowProcess"/>
    <dgm:cxn modelId="{0F526CB0-F50A-744C-9732-A377DD7B7D2E}" type="presParOf" srcId="{86E875FC-969B-FF4C-8D81-C8CE19927CD2}" destId="{E3732637-6733-3642-8D71-4872F7592399}" srcOrd="0" destOrd="0" presId="urn:microsoft.com/office/officeart/2009/layout/CircleArrowProcess"/>
    <dgm:cxn modelId="{C5FFEE01-1501-564F-B48D-5CA3826198E1}" type="presParOf" srcId="{4A02B31B-E9DC-C548-9D2B-6E51C331687F}" destId="{B4460EDA-6EE5-3D48-8986-8D9A84B56ABC}" srcOrd="4" destOrd="0" presId="urn:microsoft.com/office/officeart/2009/layout/CircleArrowProcess"/>
    <dgm:cxn modelId="{DB1B4ACF-0901-4541-9CF8-C686E1558296}" type="presParOf" srcId="{4A02B31B-E9DC-C548-9D2B-6E51C331687F}" destId="{8D1AE968-49DE-F444-88E7-D7451948E929}" srcOrd="5" destOrd="0" presId="urn:microsoft.com/office/officeart/2009/layout/CircleArrowProcess"/>
    <dgm:cxn modelId="{E1D07A71-DDCD-EF44-8F02-E39538168899}" type="presParOf" srcId="{8D1AE968-49DE-F444-88E7-D7451948E929}" destId="{86F7C731-F6FD-044F-839F-D457AA03F4F2}" srcOrd="0" destOrd="0" presId="urn:microsoft.com/office/officeart/2009/layout/CircleArrowProcess"/>
    <dgm:cxn modelId="{43B4053A-B599-E34B-9B86-7DE248CA91DA}" type="presParOf" srcId="{4A02B31B-E9DC-C548-9D2B-6E51C331687F}" destId="{8F781FBE-C5CF-974B-9CF5-2CA199B14F54}" srcOrd="6"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112C42A7-460D-49E7-BDAA-FD3B2C23C3B5}" type="datetimeFigureOut">
              <a:rPr lang="en-US" smtClean="0"/>
              <a:t>8/5/2016</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671B15B7-5A89-4730-8CAC-737B9E74EA52}" type="slidenum">
              <a:rPr lang="en-US" smtClean="0"/>
              <a:t>‹#›</a:t>
            </a:fld>
            <a:endParaRPr lang="en-US"/>
          </a:p>
        </p:txBody>
      </p:sp>
    </p:spTree>
    <p:extLst>
      <p:ext uri="{BB962C8B-B14F-4D97-AF65-F5344CB8AC3E}">
        <p14:creationId xmlns:p14="http://schemas.microsoft.com/office/powerpoint/2010/main" val="3582521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a:t>
            </a:r>
            <a:r>
              <a:rPr lang="en-US" baseline="0" dirty="0"/>
              <a:t> you for joining us today on the national native network for our webinar Native Cancer Wellness. </a:t>
            </a:r>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a:t>
            </a:fld>
            <a:endParaRPr lang="en-US"/>
          </a:p>
        </p:txBody>
      </p:sp>
    </p:spTree>
    <p:extLst>
      <p:ext uri="{BB962C8B-B14F-4D97-AF65-F5344CB8AC3E}">
        <p14:creationId xmlns:p14="http://schemas.microsoft.com/office/powerpoint/2010/main" val="3493264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14</a:t>
            </a:fld>
            <a:endParaRPr lang="en-US"/>
          </a:p>
        </p:txBody>
      </p:sp>
    </p:spTree>
    <p:extLst>
      <p:ext uri="{BB962C8B-B14F-4D97-AF65-F5344CB8AC3E}">
        <p14:creationId xmlns:p14="http://schemas.microsoft.com/office/powerpoint/2010/main" val="1888900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15</a:t>
            </a:fld>
            <a:endParaRPr lang="en-US"/>
          </a:p>
        </p:txBody>
      </p:sp>
    </p:spTree>
    <p:extLst>
      <p:ext uri="{BB962C8B-B14F-4D97-AF65-F5344CB8AC3E}">
        <p14:creationId xmlns:p14="http://schemas.microsoft.com/office/powerpoint/2010/main" val="3395991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Native </a:t>
            </a:r>
            <a:r>
              <a:rPr lang="en-US" dirty="0" err="1"/>
              <a:t>Tradcitional</a:t>
            </a:r>
            <a:r>
              <a:rPr lang="en-US" dirty="0"/>
              <a:t> Healers come from various tribes throughout the United States</a:t>
            </a:r>
          </a:p>
          <a:p>
            <a:pPr marL="0" indent="0">
              <a:buNone/>
            </a:pPr>
            <a:r>
              <a:rPr lang="en-US" sz="1200" b="1" i="1" dirty="0">
                <a:solidFill>
                  <a:srgbClr val="0070C0"/>
                </a:solidFill>
                <a:latin typeface="Aparajita" panose="020B0604020202020204" pitchFamily="34" charset="0"/>
                <a:cs typeface="Aparajita" panose="020B0604020202020204" pitchFamily="34" charset="0"/>
              </a:rPr>
              <a:t>All patients are given an</a:t>
            </a:r>
          </a:p>
          <a:p>
            <a:pPr marL="0" indent="0">
              <a:buNone/>
            </a:pPr>
            <a:r>
              <a:rPr lang="en-US" sz="1200" b="1" i="1" dirty="0">
                <a:solidFill>
                  <a:srgbClr val="0070C0"/>
                </a:solidFill>
                <a:latin typeface="Aparajita" panose="020B0604020202020204" pitchFamily="34" charset="0"/>
                <a:cs typeface="Aparajita" panose="020B0604020202020204" pitchFamily="34" charset="0"/>
              </a:rPr>
              <a:t>opportunity to supplement their healing process through services offered by our Native</a:t>
            </a:r>
          </a:p>
          <a:p>
            <a:pPr marL="0" indent="0">
              <a:buNone/>
            </a:pPr>
            <a:r>
              <a:rPr lang="en-US" sz="1200" b="1" i="1" dirty="0">
                <a:solidFill>
                  <a:srgbClr val="0070C0"/>
                </a:solidFill>
                <a:latin typeface="Aparajita" panose="020B0604020202020204" pitchFamily="34" charset="0"/>
                <a:cs typeface="Aparajita" panose="020B0604020202020204" pitchFamily="34" charset="0"/>
              </a:rPr>
              <a:t>American Traditional</a:t>
            </a:r>
          </a:p>
          <a:p>
            <a:pPr marL="0" indent="0">
              <a:buNone/>
            </a:pPr>
            <a:r>
              <a:rPr lang="en-US" sz="1200" b="1" i="1" dirty="0">
                <a:solidFill>
                  <a:srgbClr val="0070C0"/>
                </a:solidFill>
                <a:latin typeface="Aparajita" panose="020B0604020202020204" pitchFamily="34" charset="0"/>
                <a:cs typeface="Aparajita" panose="020B0604020202020204" pitchFamily="34" charset="0"/>
              </a:rPr>
              <a:t>Healers</a:t>
            </a:r>
            <a:endParaRPr lang="en-US" sz="1200" dirty="0">
              <a:solidFill>
                <a:srgbClr val="0070C0"/>
              </a:solidFill>
              <a:latin typeface="Aparajita" panose="020B0604020202020204" pitchFamily="34" charset="0"/>
              <a:cs typeface="Aparajita" panose="020B0604020202020204" pitchFamily="34" charset="0"/>
            </a:endParaRPr>
          </a:p>
          <a:p>
            <a:endParaRPr lang="en-US" dirty="0"/>
          </a:p>
          <a:p>
            <a:r>
              <a:rPr lang="en-US" dirty="0"/>
              <a:t>In fact – 90</a:t>
            </a:r>
            <a:r>
              <a:rPr lang="en-US" baseline="0" dirty="0"/>
              <a:t> percent of the people seeking healing from a Native Traditional Healer are not Native</a:t>
            </a:r>
          </a:p>
          <a:p>
            <a:r>
              <a:rPr lang="en-US" baseline="0" dirty="0"/>
              <a:t>Natives within the community seek healing outside of this facility in there homes because it is their normal practice </a:t>
            </a:r>
          </a:p>
          <a:p>
            <a:r>
              <a:rPr lang="en-US" baseline="0" dirty="0"/>
              <a:t>There is always a wait list of 15 to 20 people at a time</a:t>
            </a:r>
          </a:p>
          <a:p>
            <a:r>
              <a:rPr lang="en-US" baseline="0" dirty="0"/>
              <a:t>Native Healers are available two times per month</a:t>
            </a:r>
          </a:p>
          <a:p>
            <a:r>
              <a:rPr lang="en-US" baseline="0" dirty="0"/>
              <a:t>Healers that recommend herbs or teas are asked to coordinate their recommendations through the Naturopathic Oncologists to avoid duplication</a:t>
            </a:r>
          </a:p>
          <a:p>
            <a:r>
              <a:rPr lang="en-US" baseline="0" dirty="0"/>
              <a:t>We have found many of recommended supplements are also prescribed in pill form (i.e., rescue remedy, or compounds that are found in rescue remedy and other supplements)</a:t>
            </a:r>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16</a:t>
            </a:fld>
            <a:endParaRPr lang="en-US"/>
          </a:p>
        </p:txBody>
      </p:sp>
    </p:spTree>
    <p:extLst>
      <p:ext uri="{BB962C8B-B14F-4D97-AF65-F5344CB8AC3E}">
        <p14:creationId xmlns:p14="http://schemas.microsoft.com/office/powerpoint/2010/main" val="2090816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Gaining Trust –</a:t>
            </a:r>
            <a:r>
              <a:rPr lang="en-US" baseline="0" dirty="0"/>
              <a:t> THROUGH Optimal Native Healing Environment</a:t>
            </a:r>
          </a:p>
          <a:p>
            <a:r>
              <a:rPr lang="en-US" baseline="0" dirty="0"/>
              <a:t>-all staff are empathetic and compassionate, and respect the Native experience, and the Native Individual</a:t>
            </a:r>
          </a:p>
          <a:p>
            <a:r>
              <a:rPr lang="en-US" baseline="0" dirty="0"/>
              <a:t>-</a:t>
            </a:r>
            <a:r>
              <a:rPr lang="en-US" sz="2000" dirty="0"/>
              <a:t>Staff Understand various Native communication styles</a:t>
            </a:r>
          </a:p>
          <a:p>
            <a:pPr lvl="1">
              <a:buFont typeface="Wingdings" panose="05000000000000000000" pitchFamily="2" charset="2"/>
              <a:buChar char="q"/>
            </a:pPr>
            <a:r>
              <a:rPr lang="en-US" sz="1800" dirty="0"/>
              <a:t>Silence does not mean disregard – will go away and think about it and return</a:t>
            </a:r>
          </a:p>
          <a:p>
            <a:pPr lvl="1">
              <a:buFont typeface="Wingdings" panose="05000000000000000000" pitchFamily="2" charset="2"/>
              <a:buChar char="q"/>
            </a:pPr>
            <a:r>
              <a:rPr lang="en-US" sz="1800" dirty="0"/>
              <a:t>Close family and community relationships make decisions - </a:t>
            </a:r>
          </a:p>
          <a:p>
            <a:pPr lvl="1">
              <a:buFont typeface="Wingdings" panose="05000000000000000000" pitchFamily="2" charset="2"/>
              <a:buChar char="q"/>
            </a:pPr>
            <a:r>
              <a:rPr lang="en-US" sz="1800" dirty="0"/>
              <a:t>Privacy of personal and family information is important – hesitation</a:t>
            </a:r>
            <a:r>
              <a:rPr lang="en-US" sz="1800" baseline="0" dirty="0"/>
              <a:t> to share information</a:t>
            </a:r>
            <a:endParaRPr lang="en-US" sz="1800" dirty="0"/>
          </a:p>
          <a:p>
            <a:pPr lvl="1">
              <a:buFont typeface="Wingdings" panose="05000000000000000000" pitchFamily="2" charset="2"/>
              <a:buChar char="q"/>
            </a:pPr>
            <a:r>
              <a:rPr lang="en-US" sz="1800" dirty="0"/>
              <a:t>Eye contact may not be a norm during conversations – not all communication is the same</a:t>
            </a:r>
            <a:endParaRPr lang="en-US" sz="2000" dirty="0"/>
          </a:p>
          <a:p>
            <a:r>
              <a:rPr lang="en-US" sz="2000" dirty="0"/>
              <a:t>The environment is conducive to Native Healing</a:t>
            </a:r>
          </a:p>
          <a:p>
            <a:pPr lvl="1">
              <a:buFont typeface="Wingdings" panose="05000000000000000000" pitchFamily="2" charset="2"/>
              <a:buChar char="q"/>
            </a:pPr>
            <a:r>
              <a:rPr lang="en-US" sz="1800" dirty="0"/>
              <a:t>Native Art</a:t>
            </a:r>
          </a:p>
          <a:p>
            <a:pPr lvl="1">
              <a:buFont typeface="Wingdings" panose="05000000000000000000" pitchFamily="2" charset="2"/>
              <a:buChar char="q"/>
            </a:pPr>
            <a:r>
              <a:rPr lang="en-US" sz="1800" dirty="0"/>
              <a:t>Native Music</a:t>
            </a:r>
          </a:p>
          <a:p>
            <a:pPr lvl="1">
              <a:buFont typeface="Wingdings" panose="05000000000000000000" pitchFamily="2" charset="2"/>
              <a:buChar char="q"/>
            </a:pPr>
            <a:r>
              <a:rPr lang="en-US" sz="1800" dirty="0"/>
              <a:t>Caring Staff</a:t>
            </a:r>
          </a:p>
          <a:p>
            <a:pPr lvl="1">
              <a:buFont typeface="Wingdings" panose="05000000000000000000" pitchFamily="2" charset="2"/>
              <a:buChar char="q"/>
            </a:pPr>
            <a:r>
              <a:rPr lang="en-US" sz="1800" dirty="0"/>
              <a:t>Native cultural specialists help staff provide a soft-landing for Native patients</a:t>
            </a:r>
          </a:p>
          <a:p>
            <a:pPr lvl="1">
              <a:buFont typeface="Wingdings" panose="05000000000000000000" pitchFamily="2" charset="2"/>
              <a:buChar char="q"/>
            </a:pPr>
            <a:r>
              <a:rPr lang="en-US" sz="1800" dirty="0"/>
              <a:t>Native Outreach to build relationships and provide education with collaborating agencies in the Native communities enriching Native patient experiences</a:t>
            </a:r>
          </a:p>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17</a:t>
            </a:fld>
            <a:endParaRPr lang="en-US"/>
          </a:p>
        </p:txBody>
      </p:sp>
    </p:spTree>
    <p:extLst>
      <p:ext uri="{BB962C8B-B14F-4D97-AF65-F5344CB8AC3E}">
        <p14:creationId xmlns:p14="http://schemas.microsoft.com/office/powerpoint/2010/main" val="2355726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18</a:t>
            </a:fld>
            <a:endParaRPr lang="en-US"/>
          </a:p>
        </p:txBody>
      </p:sp>
    </p:spTree>
    <p:extLst>
      <p:ext uri="{BB962C8B-B14F-4D97-AF65-F5344CB8AC3E}">
        <p14:creationId xmlns:p14="http://schemas.microsoft.com/office/powerpoint/2010/main" val="2983771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19</a:t>
            </a:fld>
            <a:endParaRPr lang="en-US"/>
          </a:p>
        </p:txBody>
      </p:sp>
    </p:spTree>
    <p:extLst>
      <p:ext uri="{BB962C8B-B14F-4D97-AF65-F5344CB8AC3E}">
        <p14:creationId xmlns:p14="http://schemas.microsoft.com/office/powerpoint/2010/main" val="4095408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21</a:t>
            </a:fld>
            <a:endParaRPr lang="en-US"/>
          </a:p>
        </p:txBody>
      </p:sp>
    </p:spTree>
    <p:extLst>
      <p:ext uri="{BB962C8B-B14F-4D97-AF65-F5344CB8AC3E}">
        <p14:creationId xmlns:p14="http://schemas.microsoft.com/office/powerpoint/2010/main" val="2447869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Survivorship:</a:t>
            </a:r>
          </a:p>
        </p:txBody>
      </p:sp>
      <p:sp>
        <p:nvSpPr>
          <p:cNvPr id="4" name="Slide Number Placeholder 3"/>
          <p:cNvSpPr>
            <a:spLocks noGrp="1"/>
          </p:cNvSpPr>
          <p:nvPr>
            <p:ph type="sldNum" sz="quarter" idx="10"/>
          </p:nvPr>
        </p:nvSpPr>
        <p:spPr/>
        <p:txBody>
          <a:bodyPr/>
          <a:lstStyle/>
          <a:p>
            <a:fld id="{94557BDE-B2C8-7F49-8522-ED87234989A5}" type="slidenum">
              <a:rPr lang="en-US" smtClean="0"/>
              <a:t>23</a:t>
            </a:fld>
            <a:endParaRPr lang="en-US"/>
          </a:p>
        </p:txBody>
      </p:sp>
    </p:spTree>
    <p:extLst>
      <p:ext uri="{BB962C8B-B14F-4D97-AF65-F5344CB8AC3E}">
        <p14:creationId xmlns:p14="http://schemas.microsoft.com/office/powerpoint/2010/main" val="571654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25</a:t>
            </a:fld>
            <a:endParaRPr lang="en-US"/>
          </a:p>
        </p:txBody>
      </p:sp>
    </p:spTree>
    <p:extLst>
      <p:ext uri="{BB962C8B-B14F-4D97-AF65-F5344CB8AC3E}">
        <p14:creationId xmlns:p14="http://schemas.microsoft.com/office/powerpoint/2010/main" val="3294997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SYSTEMATIC</a:t>
            </a:r>
            <a:r>
              <a:rPr lang="en-US" sz="1200" b="1" i="0" kern="1200" baseline="0" dirty="0">
                <a:solidFill>
                  <a:schemeClr val="tx1"/>
                </a:solidFill>
                <a:effectLst/>
                <a:latin typeface="+mn-lt"/>
                <a:ea typeface="+mn-ea"/>
                <a:cs typeface="+mn-cs"/>
              </a:rPr>
              <a:t> REVIEW</a:t>
            </a:r>
          </a:p>
          <a:p>
            <a:r>
              <a:rPr lang="en-US" sz="1200" b="1" i="0" kern="1200" baseline="0" dirty="0">
                <a:solidFill>
                  <a:schemeClr val="tx1"/>
                </a:solidFill>
                <a:effectLst/>
                <a:latin typeface="+mn-lt"/>
                <a:ea typeface="+mn-ea"/>
                <a:cs typeface="+mn-cs"/>
              </a:rPr>
              <a:t>FYI</a:t>
            </a:r>
          </a:p>
          <a:p>
            <a:r>
              <a:rPr lang="en-US" sz="1200" kern="1200" dirty="0">
                <a:solidFill>
                  <a:schemeClr val="tx1"/>
                </a:solidFill>
                <a:effectLst/>
                <a:latin typeface="+mn-lt"/>
                <a:ea typeface="+mn-ea"/>
                <a:cs typeface="+mn-cs"/>
              </a:rPr>
              <a:t>Search term: Native Americans AND cancer</a:t>
            </a:r>
          </a:p>
          <a:p>
            <a:r>
              <a:rPr lang="en-US" sz="1200" kern="1200" dirty="0" err="1">
                <a:solidFill>
                  <a:schemeClr val="tx1"/>
                </a:solidFill>
                <a:effectLst/>
                <a:latin typeface="+mn-lt"/>
                <a:ea typeface="+mn-ea"/>
                <a:cs typeface="+mn-cs"/>
              </a:rPr>
              <a:t>Pubmed</a:t>
            </a:r>
            <a:r>
              <a:rPr lang="en-US" sz="1200" kern="1200" dirty="0">
                <a:solidFill>
                  <a:schemeClr val="tx1"/>
                </a:solidFill>
                <a:effectLst/>
                <a:latin typeface="+mn-lt"/>
                <a:ea typeface="+mn-ea"/>
                <a:cs typeface="+mn-cs"/>
              </a:rPr>
              <a:t>:    1230 articles</a:t>
            </a:r>
          </a:p>
          <a:p>
            <a:r>
              <a:rPr lang="en-US" sz="1200" kern="1200" dirty="0">
                <a:solidFill>
                  <a:schemeClr val="tx1"/>
                </a:solidFill>
                <a:effectLst/>
                <a:latin typeface="+mn-lt"/>
                <a:ea typeface="+mn-ea"/>
                <a:cs typeface="+mn-cs"/>
              </a:rPr>
              <a:t>EMBASE:      889 articles</a:t>
            </a:r>
          </a:p>
          <a:p>
            <a:r>
              <a:rPr lang="en-US" sz="1200" kern="1200" dirty="0" err="1">
                <a:solidFill>
                  <a:schemeClr val="tx1"/>
                </a:solidFill>
                <a:effectLst/>
                <a:latin typeface="+mn-lt"/>
                <a:ea typeface="+mn-ea"/>
                <a:cs typeface="+mn-cs"/>
              </a:rPr>
              <a:t>PsychInfo</a:t>
            </a:r>
            <a:r>
              <a:rPr lang="en-US" sz="1200" kern="1200" dirty="0">
                <a:solidFill>
                  <a:schemeClr val="tx1"/>
                </a:solidFill>
                <a:effectLst/>
                <a:latin typeface="+mn-lt"/>
                <a:ea typeface="+mn-ea"/>
                <a:cs typeface="+mn-cs"/>
              </a:rPr>
              <a:t>:  17,412 articles</a:t>
            </a:r>
          </a:p>
          <a:p>
            <a:r>
              <a:rPr lang="en-US" sz="1200" kern="1200" dirty="0">
                <a:solidFill>
                  <a:schemeClr val="tx1"/>
                </a:solidFill>
                <a:effectLst/>
                <a:latin typeface="+mn-lt"/>
                <a:ea typeface="+mn-ea"/>
                <a:cs typeface="+mn-cs"/>
              </a:rPr>
              <a:t>JSTOR:       11,439 articles</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DEVELOPING</a:t>
            </a:r>
            <a:r>
              <a:rPr lang="en-US" sz="1200" b="1" i="0" kern="1200" baseline="0" dirty="0">
                <a:solidFill>
                  <a:schemeClr val="tx1"/>
                </a:solidFill>
                <a:effectLst/>
                <a:latin typeface="+mn-lt"/>
                <a:ea typeface="+mn-ea"/>
                <a:cs typeface="+mn-cs"/>
              </a:rPr>
              <a:t> RESEARCH NETWORK</a:t>
            </a:r>
          </a:p>
          <a:p>
            <a:r>
              <a:rPr lang="en-US" sz="1200" b="0" i="0" kern="1200" baseline="0" dirty="0">
                <a:solidFill>
                  <a:schemeClr val="tx1"/>
                </a:solidFill>
                <a:effectLst/>
                <a:latin typeface="+mn-lt"/>
                <a:ea typeface="+mn-ea"/>
                <a:cs typeface="+mn-cs"/>
              </a:rPr>
              <a:t>Current partners:</a:t>
            </a:r>
          </a:p>
          <a:p>
            <a:r>
              <a:rPr lang="en-US" sz="1200" b="0" i="0" kern="1200" baseline="0" dirty="0">
                <a:solidFill>
                  <a:schemeClr val="tx1"/>
                </a:solidFill>
                <a:effectLst/>
                <a:latin typeface="+mn-lt"/>
                <a:ea typeface="+mn-ea"/>
                <a:cs typeface="+mn-cs"/>
              </a:rPr>
              <a:t>	Fred Hutchinson Cancer Research Center</a:t>
            </a:r>
          </a:p>
          <a:p>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Bastyr</a:t>
            </a:r>
            <a:r>
              <a:rPr lang="en-US" sz="1200" b="0" i="0" kern="1200" baseline="0" dirty="0">
                <a:solidFill>
                  <a:schemeClr val="tx1"/>
                </a:solidFill>
                <a:effectLst/>
                <a:latin typeface="+mn-lt"/>
                <a:ea typeface="+mn-ea"/>
                <a:cs typeface="+mn-cs"/>
              </a:rPr>
              <a:t> University</a:t>
            </a:r>
            <a:endParaRPr lang="en-US" sz="1200" b="0"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CLINICAL</a:t>
            </a:r>
            <a:r>
              <a:rPr lang="en-US" sz="1200" b="1" i="0" kern="1200" baseline="0" dirty="0">
                <a:solidFill>
                  <a:schemeClr val="tx1"/>
                </a:solidFill>
                <a:effectLst/>
                <a:latin typeface="+mn-lt"/>
                <a:ea typeface="+mn-ea"/>
                <a:cs typeface="+mn-cs"/>
              </a:rPr>
              <a:t> TRIAL PARTICIPATION</a:t>
            </a:r>
          </a:p>
          <a:p>
            <a:r>
              <a:rPr lang="en-US" sz="1200" b="1" i="0" kern="1200" baseline="0" dirty="0">
                <a:solidFill>
                  <a:schemeClr val="tx1"/>
                </a:solidFill>
                <a:effectLst/>
                <a:latin typeface="+mn-lt"/>
                <a:ea typeface="+mn-ea"/>
                <a:cs typeface="+mn-cs"/>
              </a:rPr>
              <a:t>Current trials:</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Project Title:</a:t>
            </a:r>
            <a:r>
              <a:rPr lang="en-US" sz="1200" b="1" i="0" kern="1200" baseline="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Breast Cancer Integrative Oncology: Prospective Matched Controlled Outcomes Study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Funded by: NIH/NCCAM Grant No. 1R01AT005873</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Bastyr</a:t>
            </a:r>
            <a:r>
              <a:rPr lang="en-US" sz="1200" b="0" i="0" kern="1200" dirty="0">
                <a:solidFill>
                  <a:schemeClr val="tx1"/>
                </a:solidFill>
                <a:effectLst/>
                <a:latin typeface="+mn-lt"/>
                <a:ea typeface="+mn-ea"/>
                <a:cs typeface="+mn-cs"/>
              </a:rPr>
              <a:t> University</a:t>
            </a:r>
            <a:r>
              <a:rPr lang="en-US" sz="1200" b="0" i="0" kern="1200" baseline="0" dirty="0">
                <a:solidFill>
                  <a:schemeClr val="tx1"/>
                </a:solidFill>
                <a:effectLst/>
                <a:latin typeface="+mn-lt"/>
                <a:ea typeface="+mn-ea"/>
                <a:cs typeface="+mn-cs"/>
              </a:rPr>
              <a:t> and Fred Hutchinson Cancer Research Center</a:t>
            </a:r>
            <a:endParaRPr lang="en-US" sz="1200" b="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Dr. Sweet:</a:t>
            </a:r>
            <a:r>
              <a:rPr lang="en-US" sz="1200" i="0" kern="1200" baseline="0" dirty="0">
                <a:solidFill>
                  <a:schemeClr val="tx1"/>
                </a:solidFill>
                <a:effectLst/>
                <a:latin typeface="+mn-lt"/>
                <a:ea typeface="+mn-ea"/>
                <a:cs typeface="+mn-cs"/>
              </a:rPr>
              <a:t> co-investigator</a:t>
            </a:r>
            <a:endParaRPr lang="en-US" sz="1200" i="0" kern="1200" dirty="0">
              <a:solidFill>
                <a:schemeClr val="tx1"/>
              </a:solidFill>
              <a:effectLst/>
              <a:latin typeface="+mn-lt"/>
              <a:ea typeface="+mn-ea"/>
              <a:cs typeface="+mn-cs"/>
            </a:endParaRP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Overall Aim</a:t>
            </a:r>
          </a:p>
          <a:p>
            <a:r>
              <a:rPr lang="en-US" sz="1200" kern="1200" dirty="0">
                <a:solidFill>
                  <a:schemeClr val="tx1"/>
                </a:solidFill>
                <a:effectLst/>
                <a:latin typeface="+mn-lt"/>
                <a:ea typeface="+mn-ea"/>
                <a:cs typeface="+mn-cs"/>
              </a:rPr>
              <a:t>The overall aim of the study is to describe  the health-related quality of life (HRQOL) and clinical outcomes associated with physician-provided integrative oncology (IO) care that is combined with conventional care during treatment, at 6 months post-enrollment, at one year and then yearly for as long as funding is available in cohorts of patients with breast cancer.  Each eligible case enrolled at participating IO clinics will be compared to matched comparisons found through linking with the data in the </a:t>
            </a:r>
            <a:r>
              <a:rPr lang="en-US" sz="1200" b="0" i="0" kern="1200" dirty="0">
                <a:solidFill>
                  <a:schemeClr val="tx1"/>
                </a:solidFill>
                <a:effectLst/>
                <a:latin typeface="+mn-lt"/>
                <a:ea typeface="+mn-ea"/>
                <a:cs typeface="+mn-cs"/>
              </a:rPr>
              <a:t>Surveillance, Epidemiology, and End Results (SEER</a:t>
            </a:r>
            <a:r>
              <a:rPr lang="en-US" sz="1200" kern="1200" dirty="0">
                <a:solidFill>
                  <a:schemeClr val="tx1"/>
                </a:solidFill>
                <a:effectLst/>
                <a:latin typeface="+mn-lt"/>
                <a:ea typeface="+mn-ea"/>
                <a:cs typeface="+mn-cs"/>
              </a:rPr>
              <a:t>) Program’s Western Washington Cancer Surveillance System (CSS) at the Fred Hutchinson Cancer Research Center (FHCRC).  We anticipated an average of two matches will be found per eligible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Outcomes to be assessed include HRQOL during treatment and in survivorship, ability to complete conventional oncology treatments, the use of additional self-prescribed CAM treatments (self-CAM), satisfaction with care, achievement of disease-free status, progression-free survival, and overall survival.</a:t>
            </a:r>
          </a:p>
          <a:p>
            <a:endParaRPr lang="en-US" dirty="0"/>
          </a:p>
          <a:p>
            <a:r>
              <a:rPr lang="en-US" sz="1200" b="1" kern="1200" dirty="0">
                <a:solidFill>
                  <a:schemeClr val="tx1"/>
                </a:solidFill>
                <a:effectLst/>
                <a:latin typeface="+mn-lt"/>
                <a:ea typeface="+mn-ea"/>
                <a:cs typeface="+mn-cs"/>
              </a:rPr>
              <a:t>Project Title: The Canadian/US Integrative Oncology Study (CUSIOS)</a:t>
            </a:r>
            <a:r>
              <a:rPr lang="en-US" sz="1200" b="0"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Advanced Integrative Oncology treatment for patients with advanced stage cancer:</a:t>
            </a:r>
            <a:r>
              <a:rPr lang="en-US" sz="1200" b="0"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 prospective outcomes study</a:t>
            </a:r>
          </a:p>
          <a:p>
            <a:r>
              <a:rPr lang="en-US" sz="1200" b="0" kern="1200" dirty="0">
                <a:solidFill>
                  <a:schemeClr val="tx1"/>
                </a:solidFill>
                <a:effectLst/>
                <a:latin typeface="+mn-lt"/>
                <a:ea typeface="+mn-ea"/>
                <a:cs typeface="+mn-cs"/>
              </a:rPr>
              <a:t>Funded by: The </a:t>
            </a:r>
            <a:r>
              <a:rPr lang="en-US" sz="1200" b="0" kern="1200" dirty="0" err="1">
                <a:solidFill>
                  <a:schemeClr val="tx1"/>
                </a:solidFill>
                <a:effectLst/>
                <a:latin typeface="+mn-lt"/>
                <a:ea typeface="+mn-ea"/>
                <a:cs typeface="+mn-cs"/>
              </a:rPr>
              <a:t>Lotte</a:t>
            </a:r>
            <a:r>
              <a:rPr lang="en-US" sz="1200" b="0" kern="1200" dirty="0">
                <a:solidFill>
                  <a:schemeClr val="tx1"/>
                </a:solidFill>
                <a:effectLst/>
                <a:latin typeface="+mn-lt"/>
                <a:ea typeface="+mn-ea"/>
                <a:cs typeface="+mn-cs"/>
              </a:rPr>
              <a:t> &amp; John Hecht Memorial Foundation (ID #3974)</a:t>
            </a:r>
          </a:p>
          <a:p>
            <a:r>
              <a:rPr lang="en-US" sz="1200" b="0" kern="1200" dirty="0" err="1">
                <a:solidFill>
                  <a:schemeClr val="tx1"/>
                </a:solidFill>
                <a:effectLst/>
                <a:latin typeface="+mn-lt"/>
                <a:ea typeface="+mn-ea"/>
                <a:cs typeface="+mn-cs"/>
              </a:rPr>
              <a:t>Bastyr</a:t>
            </a:r>
            <a:r>
              <a:rPr lang="en-US" sz="1200" b="0" kern="1200" baseline="0" dirty="0">
                <a:solidFill>
                  <a:schemeClr val="tx1"/>
                </a:solidFill>
                <a:effectLst/>
                <a:latin typeface="+mn-lt"/>
                <a:ea typeface="+mn-ea"/>
                <a:cs typeface="+mn-cs"/>
              </a:rPr>
              <a:t> University and Ottawa Integrative Cancer Center</a:t>
            </a:r>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Dr. Sweet: co-investigator</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Overall</a:t>
            </a:r>
            <a:r>
              <a:rPr lang="en-US" sz="1200" b="0" kern="1200" baseline="0" dirty="0">
                <a:solidFill>
                  <a:schemeClr val="tx1"/>
                </a:solidFill>
                <a:effectLst/>
                <a:latin typeface="+mn-lt"/>
                <a:ea typeface="+mn-ea"/>
                <a:cs typeface="+mn-cs"/>
              </a:rPr>
              <a:t> Aim</a:t>
            </a:r>
          </a:p>
          <a:p>
            <a:r>
              <a:rPr lang="en-US" sz="1200" b="0" kern="1200" dirty="0">
                <a:solidFill>
                  <a:schemeClr val="tx1"/>
                </a:solidFill>
                <a:effectLst/>
                <a:latin typeface="+mn-lt"/>
                <a:ea typeface="+mn-ea"/>
                <a:cs typeface="+mn-cs"/>
              </a:rPr>
              <a:t>Describe three-year survival outcomes in advanced stage cancer patients receiving Advanced Integrative Oncology (AIO) care in an observational prospective consecutive case series outcomes study in North American community settings. Participants include stage 4 breast and colorectal and stage 3 or 4 ovarian and pancreatic cancer patients receiving physician-level care from AIO clinics in Canada and the United States (US) directed by experienced naturopathic doctors using AIO treatments.</a:t>
            </a:r>
          </a:p>
          <a:p>
            <a:endParaRPr lang="en-US" dirty="0"/>
          </a:p>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26</a:t>
            </a:fld>
            <a:endParaRPr lang="en-US"/>
          </a:p>
        </p:txBody>
      </p:sp>
    </p:spTree>
    <p:extLst>
      <p:ext uri="{BB962C8B-B14F-4D97-AF65-F5344CB8AC3E}">
        <p14:creationId xmlns:p14="http://schemas.microsoft.com/office/powerpoint/2010/main" val="1650827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3</a:t>
            </a:fld>
            <a:endParaRPr lang="en-US"/>
          </a:p>
        </p:txBody>
      </p:sp>
    </p:spTree>
    <p:extLst>
      <p:ext uri="{BB962C8B-B14F-4D97-AF65-F5344CB8AC3E}">
        <p14:creationId xmlns:p14="http://schemas.microsoft.com/office/powerpoint/2010/main" val="3716657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27</a:t>
            </a:fld>
            <a:endParaRPr lang="en-US"/>
          </a:p>
        </p:txBody>
      </p:sp>
    </p:spTree>
    <p:extLst>
      <p:ext uri="{BB962C8B-B14F-4D97-AF65-F5344CB8AC3E}">
        <p14:creationId xmlns:p14="http://schemas.microsoft.com/office/powerpoint/2010/main" val="1837151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28</a:t>
            </a:fld>
            <a:endParaRPr lang="en-US"/>
          </a:p>
        </p:txBody>
      </p:sp>
    </p:spTree>
    <p:extLst>
      <p:ext uri="{BB962C8B-B14F-4D97-AF65-F5344CB8AC3E}">
        <p14:creationId xmlns:p14="http://schemas.microsoft.com/office/powerpoint/2010/main" val="2787023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29</a:t>
            </a:fld>
            <a:endParaRPr lang="en-US"/>
          </a:p>
        </p:txBody>
      </p:sp>
    </p:spTree>
    <p:extLst>
      <p:ext uri="{BB962C8B-B14F-4D97-AF65-F5344CB8AC3E}">
        <p14:creationId xmlns:p14="http://schemas.microsoft.com/office/powerpoint/2010/main" val="3820827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data from the CDC 2015. </a:t>
            </a:r>
          </a:p>
          <a:p>
            <a:r>
              <a:rPr lang="en-US" dirty="0"/>
              <a:t>The</a:t>
            </a:r>
            <a:r>
              <a:rPr lang="en-US" baseline="0" dirty="0"/>
              <a:t> national all site incidence is lower in native </a:t>
            </a:r>
            <a:r>
              <a:rPr lang="en-US" baseline="0" dirty="0" err="1"/>
              <a:t>americans</a:t>
            </a:r>
            <a:r>
              <a:rPr lang="en-US" baseline="0" dirty="0"/>
              <a:t> than non- </a:t>
            </a:r>
            <a:r>
              <a:rPr lang="en-US" baseline="0" dirty="0" err="1"/>
              <a:t>hispanic</a:t>
            </a:r>
            <a:r>
              <a:rPr lang="en-US" baseline="0" dirty="0"/>
              <a:t> white patients in both men and women. </a:t>
            </a:r>
          </a:p>
          <a:p>
            <a:r>
              <a:rPr lang="en-US" baseline="0" dirty="0"/>
              <a:t>Interestingly, particular cancer types are higher in incidence, including colorectal, pancreas, stomach and cervical. </a:t>
            </a:r>
          </a:p>
          <a:p>
            <a:r>
              <a:rPr lang="en-US" baseline="0" dirty="0"/>
              <a:t>What should be appreciated when analyzing native cancer incidence it the magnitude of cancer burden among native </a:t>
            </a:r>
            <a:r>
              <a:rPr lang="en-US" baseline="0" dirty="0" err="1"/>
              <a:t>americans</a:t>
            </a:r>
            <a:r>
              <a:rPr lang="en-US" baseline="0" dirty="0"/>
              <a:t> may be incomplete and compromised and this is due to several </a:t>
            </a:r>
            <a:r>
              <a:rPr lang="en-US" baseline="0" dirty="0" err="1"/>
              <a:t>factore</a:t>
            </a:r>
            <a:r>
              <a:rPr lang="en-US" baseline="0" dirty="0"/>
              <a:t>: significant levels of racial misclassification, underreporting of cases, and reluctance for patients to divulge to researchers and cancer surveillance personnel a cancer diagnosis, and </a:t>
            </a:r>
            <a:r>
              <a:rPr lang="en-US" baseline="0" dirty="0" err="1"/>
              <a:t>insufficent</a:t>
            </a:r>
            <a:r>
              <a:rPr lang="en-US" baseline="0" dirty="0"/>
              <a:t> databases in </a:t>
            </a:r>
            <a:r>
              <a:rPr lang="en-US" baseline="0" dirty="0" err="1"/>
              <a:t>genreal</a:t>
            </a:r>
            <a:r>
              <a:rPr lang="en-US" baseline="0" dirty="0"/>
              <a:t> . </a:t>
            </a:r>
          </a:p>
          <a:p>
            <a:r>
              <a:rPr lang="en-US" baseline="0" dirty="0"/>
              <a:t>It should be recognized that Incidence seems to be rising in the native </a:t>
            </a:r>
            <a:r>
              <a:rPr lang="en-US" baseline="0" dirty="0" err="1"/>
              <a:t>american</a:t>
            </a:r>
            <a:r>
              <a:rPr lang="en-US" baseline="0" dirty="0"/>
              <a:t> population, however this may be attributable to increased screening over recent decades. </a:t>
            </a:r>
          </a:p>
        </p:txBody>
      </p:sp>
      <p:sp>
        <p:nvSpPr>
          <p:cNvPr id="4" name="Slide Number Placeholder 3"/>
          <p:cNvSpPr>
            <a:spLocks noGrp="1"/>
          </p:cNvSpPr>
          <p:nvPr>
            <p:ph type="sldNum" sz="quarter" idx="10"/>
          </p:nvPr>
        </p:nvSpPr>
        <p:spPr/>
        <p:txBody>
          <a:bodyPr/>
          <a:lstStyle/>
          <a:p>
            <a:fld id="{671B15B7-5A89-4730-8CAC-737B9E74EA52}" type="slidenum">
              <a:rPr lang="en-US" smtClean="0"/>
              <a:t>5</a:t>
            </a:fld>
            <a:endParaRPr lang="en-US"/>
          </a:p>
        </p:txBody>
      </p:sp>
    </p:spTree>
    <p:extLst>
      <p:ext uri="{BB962C8B-B14F-4D97-AF65-F5344CB8AC3E}">
        <p14:creationId xmlns:p14="http://schemas.microsoft.com/office/powerpoint/2010/main" val="2356243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Although the overall incidence is lower</a:t>
            </a:r>
            <a:r>
              <a:rPr lang="en-US" baseline="0" dirty="0"/>
              <a:t> in the native </a:t>
            </a:r>
            <a:r>
              <a:rPr lang="en-US" baseline="0" dirty="0" err="1"/>
              <a:t>american</a:t>
            </a:r>
            <a:r>
              <a:rPr lang="en-US" baseline="0" dirty="0"/>
              <a:t> population the cancer specific mortality is higher. This is fro Am J public </a:t>
            </a:r>
            <a:r>
              <a:rPr lang="en-US" baseline="0" dirty="0" err="1"/>
              <a:t>helath</a:t>
            </a:r>
            <a:r>
              <a:rPr lang="en-US" baseline="0" dirty="0"/>
              <a:t> in 2014, Here they calculate the </a:t>
            </a:r>
            <a:r>
              <a:rPr lang="en-US" dirty="0"/>
              <a:t>mortality to incidence ratio in</a:t>
            </a:r>
            <a:r>
              <a:rPr lang="en-US" baseline="0" dirty="0"/>
              <a:t> Native Americans and Alaska natives compared to </a:t>
            </a:r>
            <a:r>
              <a:rPr lang="en-US" baseline="0" dirty="0" err="1"/>
              <a:t>nonhispanic</a:t>
            </a:r>
            <a:r>
              <a:rPr lang="en-US" baseline="0" dirty="0"/>
              <a:t> whites. It is clear  the mortality is higher all cancer diagnosis, across the board. It is still unclear why higher cancer mortality is observed however, diagnosis at a  later stage diagnosis is thought to play a role.  </a:t>
            </a:r>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6</a:t>
            </a:fld>
            <a:endParaRPr lang="en-US"/>
          </a:p>
        </p:txBody>
      </p:sp>
    </p:spTree>
    <p:extLst>
      <p:ext uri="{BB962C8B-B14F-4D97-AF65-F5344CB8AC3E}">
        <p14:creationId xmlns:p14="http://schemas.microsoft.com/office/powerpoint/2010/main" val="619986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7</a:t>
            </a:fld>
            <a:endParaRPr lang="en-US"/>
          </a:p>
        </p:txBody>
      </p:sp>
    </p:spTree>
    <p:extLst>
      <p:ext uri="{BB962C8B-B14F-4D97-AF65-F5344CB8AC3E}">
        <p14:creationId xmlns:p14="http://schemas.microsoft.com/office/powerpoint/2010/main" val="1485068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8</a:t>
            </a:fld>
            <a:endParaRPr lang="en-US"/>
          </a:p>
        </p:txBody>
      </p:sp>
    </p:spTree>
    <p:extLst>
      <p:ext uri="{BB962C8B-B14F-4D97-AF65-F5344CB8AC3E}">
        <p14:creationId xmlns:p14="http://schemas.microsoft.com/office/powerpoint/2010/main" val="394330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1B15B7-5A89-4730-8CAC-737B9E74EA52}" type="slidenum">
              <a:rPr lang="en-US" smtClean="0"/>
              <a:t>9</a:t>
            </a:fld>
            <a:endParaRPr lang="en-US"/>
          </a:p>
        </p:txBody>
      </p:sp>
    </p:spTree>
    <p:extLst>
      <p:ext uri="{BB962C8B-B14F-4D97-AF65-F5344CB8AC3E}">
        <p14:creationId xmlns:p14="http://schemas.microsoft.com/office/powerpoint/2010/main" val="3681913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Goals:</a:t>
            </a:r>
          </a:p>
        </p:txBody>
      </p:sp>
      <p:sp>
        <p:nvSpPr>
          <p:cNvPr id="4" name="Slide Number Placeholder 3"/>
          <p:cNvSpPr>
            <a:spLocks noGrp="1"/>
          </p:cNvSpPr>
          <p:nvPr>
            <p:ph type="sldNum" sz="quarter" idx="10"/>
          </p:nvPr>
        </p:nvSpPr>
        <p:spPr/>
        <p:txBody>
          <a:bodyPr/>
          <a:lstStyle/>
          <a:p>
            <a:fld id="{94557BDE-B2C8-7F49-8522-ED87234989A5}" type="slidenum">
              <a:rPr lang="en-US" smtClean="0"/>
              <a:t>11</a:t>
            </a:fld>
            <a:endParaRPr lang="en-US"/>
          </a:p>
        </p:txBody>
      </p:sp>
    </p:spTree>
    <p:extLst>
      <p:ext uri="{BB962C8B-B14F-4D97-AF65-F5344CB8AC3E}">
        <p14:creationId xmlns:p14="http://schemas.microsoft.com/office/powerpoint/2010/main" val="3524422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buFont typeface="Courier New" panose="02070309020205020404" pitchFamily="49" charset="0"/>
              <a:buChar char="o"/>
            </a:pPr>
            <a:r>
              <a:rPr lang="en-US" sz="2400" dirty="0"/>
              <a:t>How some patients present including non-communication, drug addiction </a:t>
            </a:r>
          </a:p>
          <a:p>
            <a:pPr lvl="3">
              <a:buFont typeface="Wingdings" panose="05000000000000000000" pitchFamily="2" charset="2"/>
              <a:buChar char="§"/>
            </a:pPr>
            <a:r>
              <a:rPr lang="en-US" sz="2400" dirty="0"/>
              <a:t>Staff Training</a:t>
            </a:r>
          </a:p>
          <a:p>
            <a:pPr lvl="3">
              <a:buFont typeface="Wingdings" panose="05000000000000000000" pitchFamily="2" charset="2"/>
              <a:buChar char="§"/>
            </a:pPr>
            <a:r>
              <a:rPr lang="en-US" sz="2400" dirty="0"/>
              <a:t>Additional individual patient time and tracking including more records management</a:t>
            </a:r>
          </a:p>
        </p:txBody>
      </p:sp>
      <p:sp>
        <p:nvSpPr>
          <p:cNvPr id="4" name="Slide Number Placeholder 3"/>
          <p:cNvSpPr>
            <a:spLocks noGrp="1"/>
          </p:cNvSpPr>
          <p:nvPr>
            <p:ph type="sldNum" sz="quarter" idx="10"/>
          </p:nvPr>
        </p:nvSpPr>
        <p:spPr/>
        <p:txBody>
          <a:bodyPr/>
          <a:lstStyle/>
          <a:p>
            <a:fld id="{671B15B7-5A89-4730-8CAC-737B9E74EA52}" type="slidenum">
              <a:rPr lang="en-US" smtClean="0"/>
              <a:t>12</a:t>
            </a:fld>
            <a:endParaRPr lang="en-US"/>
          </a:p>
        </p:txBody>
      </p:sp>
    </p:spTree>
    <p:extLst>
      <p:ext uri="{BB962C8B-B14F-4D97-AF65-F5344CB8AC3E}">
        <p14:creationId xmlns:p14="http://schemas.microsoft.com/office/powerpoint/2010/main" val="3803191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8/5/2016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8/5/2016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17.jpg"/><Relationship Id="rId5" Type="http://schemas.openxmlformats.org/officeDocument/2006/relationships/diagramQuickStyle" Target="../diagrams/quickStyle1.xml"/><Relationship Id="rId10" Type="http://schemas.openxmlformats.org/officeDocument/2006/relationships/image" Target="../media/image16.jpg"/><Relationship Id="rId4" Type="http://schemas.openxmlformats.org/officeDocument/2006/relationships/diagramLayout" Target="../diagrams/layout1.xml"/><Relationship Id="rId9" Type="http://schemas.openxmlformats.org/officeDocument/2006/relationships/image" Target="../media/image15.jpg"/><Relationship Id="rId1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cid:A45F2BA9-B841-418A-862D-F3890B36014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3.jpg"/><Relationship Id="rId7" Type="http://schemas.openxmlformats.org/officeDocument/2006/relationships/diagramColors" Target="../diagrams/colors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krisstina.gowin@salishcancercenter.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mailto:Eiko.Klimant@salishcancercenter.co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salishcancercenter.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ncbi.nlm.nih.gov/pmc/articles/PMC4035862/table/tbl4/#tblfn2"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711200"/>
            <a:ext cx="8911687" cy="2260600"/>
          </a:xfrm>
        </p:spPr>
        <p:txBody>
          <a:bodyPr>
            <a:noAutofit/>
          </a:bodyPr>
          <a:lstStyle/>
          <a:p>
            <a:r>
              <a:rPr lang="en-US" sz="5400" b="1" u="sng" dirty="0"/>
              <a:t/>
            </a:r>
            <a:br>
              <a:rPr lang="en-US" sz="5400" b="1" u="sng" dirty="0"/>
            </a:br>
            <a:r>
              <a:rPr lang="en-US" sz="5400" b="1" u="sng" dirty="0"/>
              <a:t>Native Cancer Wellness</a:t>
            </a:r>
            <a:r>
              <a:rPr lang="en-US" sz="3200" b="1" dirty="0"/>
              <a:t> </a:t>
            </a:r>
            <a:br>
              <a:rPr lang="en-US" sz="3200" b="1" dirty="0"/>
            </a:br>
            <a:r>
              <a:rPr lang="en-US" sz="3200" b="1" i="1" dirty="0"/>
              <a:t>From Salish Cancer Center</a:t>
            </a:r>
            <a:endParaRPr lang="en-US" sz="4400" i="1" dirty="0">
              <a:latin typeface="Calibri Light" panose="020F0302020204030204" pitchFamily="34" charset="0"/>
            </a:endParaRPr>
          </a:p>
        </p:txBody>
      </p:sp>
      <p:sp>
        <p:nvSpPr>
          <p:cNvPr id="3" name="Content Placeholder 2"/>
          <p:cNvSpPr>
            <a:spLocks noGrp="1"/>
          </p:cNvSpPr>
          <p:nvPr>
            <p:ph idx="1"/>
          </p:nvPr>
        </p:nvSpPr>
        <p:spPr>
          <a:xfrm>
            <a:off x="2589212" y="3568700"/>
            <a:ext cx="8915400" cy="2806700"/>
          </a:xfrm>
        </p:spPr>
        <p:txBody>
          <a:bodyPr/>
          <a:lstStyle/>
          <a:p>
            <a:pPr marL="0" indent="0">
              <a:buNone/>
            </a:pPr>
            <a:r>
              <a:rPr lang="en-US" b="1" dirty="0"/>
              <a:t>Dr. Eiko Klimant, MD, ABHIM, FACP</a:t>
            </a:r>
          </a:p>
          <a:p>
            <a:pPr marL="0" indent="0">
              <a:buNone/>
            </a:pPr>
            <a:r>
              <a:rPr lang="en-US" dirty="0"/>
              <a:t>Medical Oncologist, Medical Director</a:t>
            </a:r>
          </a:p>
          <a:p>
            <a:pPr marL="0" indent="0">
              <a:buNone/>
            </a:pPr>
            <a:endParaRPr lang="en-US" dirty="0"/>
          </a:p>
        </p:txBody>
      </p:sp>
      <p:pic>
        <p:nvPicPr>
          <p:cNvPr id="8" name="Picture 7"/>
          <p:cNvPicPr>
            <a:picLocks noChangeAspect="1"/>
          </p:cNvPicPr>
          <p:nvPr/>
        </p:nvPicPr>
        <p:blipFill>
          <a:blip r:embed="rId3"/>
          <a:stretch>
            <a:fillRect/>
          </a:stretch>
        </p:blipFill>
        <p:spPr>
          <a:xfrm>
            <a:off x="8081499" y="5327022"/>
            <a:ext cx="2770799" cy="1168400"/>
          </a:xfrm>
          <a:prstGeom prst="rect">
            <a:avLst/>
          </a:prstGeom>
        </p:spPr>
      </p:pic>
    </p:spTree>
    <p:extLst>
      <p:ext uri="{BB962C8B-B14F-4D97-AF65-F5344CB8AC3E}">
        <p14:creationId xmlns:p14="http://schemas.microsoft.com/office/powerpoint/2010/main" val="177115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Integrative Oncology Care Model</a:t>
            </a:r>
          </a:p>
        </p:txBody>
      </p:sp>
      <p:sp>
        <p:nvSpPr>
          <p:cNvPr id="3" name="Content Placeholder 2"/>
          <p:cNvSpPr>
            <a:spLocks noGrp="1"/>
          </p:cNvSpPr>
          <p:nvPr>
            <p:ph idx="1"/>
          </p:nvPr>
        </p:nvSpPr>
        <p:spPr>
          <a:xfrm>
            <a:off x="2589212" y="1481667"/>
            <a:ext cx="8915400" cy="4429555"/>
          </a:xfrm>
        </p:spPr>
        <p:txBody>
          <a:bodyPr>
            <a:normAutofit lnSpcReduction="10000"/>
          </a:bodyPr>
          <a:lstStyle/>
          <a:p>
            <a:r>
              <a:rPr lang="en-US" sz="2400" dirty="0"/>
              <a:t>Medical Oncology</a:t>
            </a:r>
          </a:p>
          <a:p>
            <a:r>
              <a:rPr lang="en-US" sz="2400" dirty="0"/>
              <a:t>Lifestyle counseling: Diet and Exercise education</a:t>
            </a:r>
          </a:p>
          <a:p>
            <a:r>
              <a:rPr lang="en-US" sz="2400" dirty="0"/>
              <a:t>Naturopathy</a:t>
            </a:r>
          </a:p>
          <a:p>
            <a:r>
              <a:rPr lang="en-US" sz="2400" dirty="0"/>
              <a:t>Native plant medicine</a:t>
            </a:r>
          </a:p>
          <a:p>
            <a:r>
              <a:rPr lang="en-US" sz="2400" dirty="0"/>
              <a:t>Chinese Medicine</a:t>
            </a:r>
          </a:p>
          <a:p>
            <a:r>
              <a:rPr lang="en-US" sz="2400" dirty="0"/>
              <a:t>Acupuncture</a:t>
            </a:r>
          </a:p>
          <a:p>
            <a:r>
              <a:rPr lang="en-US" sz="2400" dirty="0"/>
              <a:t>Spiritual support</a:t>
            </a:r>
          </a:p>
          <a:p>
            <a:r>
              <a:rPr lang="en-US" sz="2400" dirty="0"/>
              <a:t>Other evidenced based complementary or alternative therapies: biofeedback, massage, music therapy, art therapy, etc. </a:t>
            </a:r>
          </a:p>
        </p:txBody>
      </p:sp>
    </p:spTree>
    <p:extLst>
      <p:ext uri="{BB962C8B-B14F-4D97-AF65-F5344CB8AC3E}">
        <p14:creationId xmlns:p14="http://schemas.microsoft.com/office/powerpoint/2010/main" val="3145395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s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198" y="176187"/>
            <a:ext cx="5486912" cy="1928133"/>
          </a:xfrm>
          <a:prstGeom prst="rect">
            <a:avLst/>
          </a:prstGeom>
        </p:spPr>
      </p:pic>
      <p:pic>
        <p:nvPicPr>
          <p:cNvPr id="6" name="Picture 5" descr="exercis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4864" y="143303"/>
            <a:ext cx="2299369" cy="2552700"/>
          </a:xfrm>
          <a:prstGeom prst="rect">
            <a:avLst/>
          </a:prstGeom>
        </p:spPr>
      </p:pic>
      <p:pic>
        <p:nvPicPr>
          <p:cNvPr id="8" name="Picture 7" descr="integrativ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8772" y="4414073"/>
            <a:ext cx="3258700" cy="2096349"/>
          </a:xfrm>
          <a:prstGeom prst="rect">
            <a:avLst/>
          </a:prstGeom>
        </p:spPr>
      </p:pic>
      <p:pic>
        <p:nvPicPr>
          <p:cNvPr id="9" name="Picture 8" descr="surgery.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74335" y="4078037"/>
            <a:ext cx="5120397" cy="2875927"/>
          </a:xfrm>
          <a:prstGeom prst="rect">
            <a:avLst/>
          </a:prstGeom>
        </p:spPr>
      </p:pic>
      <p:pic>
        <p:nvPicPr>
          <p:cNvPr id="10" name="Picture 9" descr="food.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74800" y="143304"/>
            <a:ext cx="2966378" cy="4270770"/>
          </a:xfrm>
          <a:prstGeom prst="rect">
            <a:avLst/>
          </a:prstGeom>
        </p:spPr>
      </p:pic>
      <p:pic>
        <p:nvPicPr>
          <p:cNvPr id="11" name="Picture 10" descr="images1.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15486" y="2410819"/>
            <a:ext cx="6248400" cy="1710063"/>
          </a:xfrm>
          <a:prstGeom prst="rect">
            <a:avLst/>
          </a:prstGeom>
        </p:spPr>
      </p:pic>
      <p:pic>
        <p:nvPicPr>
          <p:cNvPr id="12" name="Picture 11" descr="chemo.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22618" y="2071435"/>
            <a:ext cx="2438400" cy="4786565"/>
          </a:xfrm>
          <a:prstGeom prst="rect">
            <a:avLst/>
          </a:prstGeom>
        </p:spPr>
      </p:pic>
    </p:spTree>
    <p:extLst>
      <p:ext uri="{BB962C8B-B14F-4D97-AF65-F5344CB8AC3E}">
        <p14:creationId xmlns:p14="http://schemas.microsoft.com/office/powerpoint/2010/main" val="3371323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Native Healing in the Integrative Model of Care</a:t>
            </a:r>
          </a:p>
        </p:txBody>
      </p:sp>
      <p:sp>
        <p:nvSpPr>
          <p:cNvPr id="3" name="Content Placeholder 2"/>
          <p:cNvSpPr>
            <a:spLocks noGrp="1"/>
          </p:cNvSpPr>
          <p:nvPr>
            <p:ph idx="1"/>
          </p:nvPr>
        </p:nvSpPr>
        <p:spPr/>
        <p:txBody>
          <a:bodyPr>
            <a:normAutofit/>
          </a:bodyPr>
          <a:lstStyle/>
          <a:p>
            <a:r>
              <a:rPr lang="en-US" sz="2400" b="1" u="sng" dirty="0"/>
              <a:t>Unique treatment goals in the Native American Population: </a:t>
            </a:r>
          </a:p>
          <a:p>
            <a:pPr marL="0" indent="0">
              <a:buNone/>
            </a:pPr>
            <a:r>
              <a:rPr lang="en-US" sz="2400" dirty="0"/>
              <a:t>1) Overcoming negative patient experiences and gaining trust</a:t>
            </a:r>
          </a:p>
          <a:p>
            <a:pPr marL="0" indent="0">
              <a:buNone/>
            </a:pPr>
            <a:r>
              <a:rPr lang="en-US" sz="2400" dirty="0"/>
              <a:t>2)Overcoming historical trauma related to health care and boarding schools</a:t>
            </a:r>
          </a:p>
          <a:p>
            <a:endParaRPr lang="en-US" dirty="0"/>
          </a:p>
        </p:txBody>
      </p:sp>
    </p:spTree>
    <p:extLst>
      <p:ext uri="{BB962C8B-B14F-4D97-AF65-F5344CB8AC3E}">
        <p14:creationId xmlns:p14="http://schemas.microsoft.com/office/powerpoint/2010/main" val="2907146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Integrative Oncology Care</a:t>
            </a:r>
          </a:p>
        </p:txBody>
      </p:sp>
      <p:sp>
        <p:nvSpPr>
          <p:cNvPr id="3" name="Content Placeholder 2"/>
          <p:cNvSpPr>
            <a:spLocks noGrp="1"/>
          </p:cNvSpPr>
          <p:nvPr>
            <p:ph idx="1"/>
          </p:nvPr>
        </p:nvSpPr>
        <p:spPr>
          <a:xfrm>
            <a:off x="1446212" y="1566333"/>
            <a:ext cx="8915400" cy="4641223"/>
          </a:xfrm>
        </p:spPr>
        <p:txBody>
          <a:bodyPr>
            <a:normAutofit/>
          </a:bodyPr>
          <a:lstStyle/>
          <a:p>
            <a:r>
              <a:rPr lang="en-US" sz="2400" dirty="0"/>
              <a:t>By optimizing supportive care during treatment and beyond: </a:t>
            </a:r>
          </a:p>
          <a:p>
            <a:pPr>
              <a:buAutoNum type="arabicParenR"/>
            </a:pPr>
            <a:r>
              <a:rPr lang="en-US" sz="2400" dirty="0"/>
              <a:t>Enhance quality of life</a:t>
            </a:r>
          </a:p>
          <a:p>
            <a:pPr>
              <a:buAutoNum type="arabicParenR"/>
            </a:pPr>
            <a:r>
              <a:rPr lang="en-US" sz="2400" dirty="0"/>
              <a:t>Decrease treatment associated side effects </a:t>
            </a:r>
          </a:p>
          <a:p>
            <a:pPr marL="0" indent="0">
              <a:buNone/>
            </a:pPr>
            <a:r>
              <a:rPr lang="en-US" sz="2400" dirty="0"/>
              <a:t>(</a:t>
            </a:r>
            <a:r>
              <a:rPr lang="en-US" sz="2400" dirty="0" err="1"/>
              <a:t>i.e</a:t>
            </a:r>
            <a:r>
              <a:rPr lang="en-US" sz="2400" dirty="0"/>
              <a:t> chemotherapy toxicity) </a:t>
            </a:r>
          </a:p>
          <a:p>
            <a:pPr>
              <a:buAutoNum type="arabicParenR"/>
            </a:pPr>
            <a:r>
              <a:rPr lang="en-US" sz="2400" dirty="0"/>
              <a:t>Promote wellness and optimized survivorship</a:t>
            </a:r>
          </a:p>
          <a:p>
            <a:pPr>
              <a:buFont typeface="Wingdings 3" charset="2"/>
              <a:buAutoNum type="arabicParenR"/>
            </a:pPr>
            <a:r>
              <a:rPr lang="en-US" sz="2400" dirty="0"/>
              <a:t>And potentially even enhance response to therapy</a:t>
            </a:r>
          </a:p>
          <a:p>
            <a:pPr marL="0" indent="0">
              <a:buNone/>
            </a:pPr>
            <a:endParaRPr lang="en-US" dirty="0"/>
          </a:p>
          <a:p>
            <a:pPr>
              <a:buAutoNum type="arabicParenR"/>
            </a:pPr>
            <a:endParaRPr lang="en-US" dirty="0"/>
          </a:p>
          <a:p>
            <a:endParaRPr lang="en-US" dirty="0"/>
          </a:p>
        </p:txBody>
      </p:sp>
      <p:pic>
        <p:nvPicPr>
          <p:cNvPr id="4" name="Picture 3" descr="integrati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8250" y="158751"/>
            <a:ext cx="2857500" cy="2857500"/>
          </a:xfrm>
          <a:prstGeom prst="rect">
            <a:avLst/>
          </a:prstGeom>
        </p:spPr>
      </p:pic>
    </p:spTree>
    <p:extLst>
      <p:ext uri="{BB962C8B-B14F-4D97-AF65-F5344CB8AC3E}">
        <p14:creationId xmlns:p14="http://schemas.microsoft.com/office/powerpoint/2010/main" val="983171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Salish Cancer Center: </a:t>
            </a:r>
            <a:r>
              <a:rPr lang="en-US" dirty="0"/>
              <a:t>Addressing the Unique Needs of Native Americans</a:t>
            </a:r>
            <a:endParaRPr lang="en-US" b="1" u="sng" dirty="0"/>
          </a:p>
        </p:txBody>
      </p:sp>
      <p:sp>
        <p:nvSpPr>
          <p:cNvPr id="3" name="Content Placeholder 2"/>
          <p:cNvSpPr>
            <a:spLocks noGrp="1"/>
          </p:cNvSpPr>
          <p:nvPr>
            <p:ph idx="1"/>
          </p:nvPr>
        </p:nvSpPr>
        <p:spPr>
          <a:xfrm>
            <a:off x="2195705" y="1905000"/>
            <a:ext cx="8915400" cy="4334023"/>
          </a:xfrm>
        </p:spPr>
        <p:txBody>
          <a:bodyPr/>
          <a:lstStyle/>
          <a:p>
            <a:r>
              <a:rPr lang="en-US" b="1" u="sng" dirty="0"/>
              <a:t>Philosophy: </a:t>
            </a:r>
            <a:r>
              <a:rPr lang="en-US" dirty="0"/>
              <a:t>To blend medical oncology with evidenced-based integrative therapies to treat the whole person — mind, body, and spirit. This unique approach is recognized as </a:t>
            </a:r>
            <a:r>
              <a:rPr lang="en-US" dirty="0">
                <a:solidFill>
                  <a:schemeClr val="tx1"/>
                </a:solidFill>
              </a:rPr>
              <a:t>“Integrative Oncology”. </a:t>
            </a:r>
          </a:p>
          <a:p>
            <a:r>
              <a:rPr lang="en-US" b="1" u="sng" dirty="0"/>
              <a:t>Team: </a:t>
            </a:r>
            <a:r>
              <a:rPr lang="en-US" dirty="0"/>
              <a:t>2 medical oncologists, 1 nurse practitioner, 1 naturopathic oncologist, 1 Chinese medical doctor and acupuncturist, and highly respected experienced native healers. </a:t>
            </a:r>
          </a:p>
          <a:p>
            <a:r>
              <a:rPr lang="en-US" b="1" u="sng" dirty="0"/>
              <a:t>Services: </a:t>
            </a:r>
            <a:r>
              <a:rPr lang="en-US" dirty="0"/>
              <a:t>State-of-the-art medical oncology including 23 chair infusion center combined with: naturopathic care, acupuncture, </a:t>
            </a:r>
            <a:r>
              <a:rPr lang="en-US" dirty="0" err="1"/>
              <a:t>moxibustion</a:t>
            </a:r>
            <a:r>
              <a:rPr lang="en-US" dirty="0"/>
              <a:t>, cupping, Chinese medicine, essential oil therapy, vitamin infusions, native healing, and survivorship care planning.</a:t>
            </a:r>
          </a:p>
          <a:p>
            <a:r>
              <a:rPr lang="en-US" b="1" u="sng" dirty="0"/>
              <a:t>Patients: </a:t>
            </a:r>
            <a:r>
              <a:rPr lang="en-US" dirty="0"/>
              <a:t>Native and Non-Native with all cancer types with exception of acute leukemia. </a:t>
            </a:r>
          </a:p>
        </p:txBody>
      </p:sp>
      <p:pic>
        <p:nvPicPr>
          <p:cNvPr id="4" name="Picture 3"/>
          <p:cNvPicPr>
            <a:picLocks noChangeAspect="1"/>
          </p:cNvPicPr>
          <p:nvPr/>
        </p:nvPicPr>
        <p:blipFill>
          <a:blip r:embed="rId3"/>
          <a:stretch>
            <a:fillRect/>
          </a:stretch>
        </p:blipFill>
        <p:spPr>
          <a:xfrm>
            <a:off x="9546663" y="5522963"/>
            <a:ext cx="1957949" cy="1300590"/>
          </a:xfrm>
          <a:prstGeom prst="rect">
            <a:avLst/>
          </a:prstGeom>
        </p:spPr>
      </p:pic>
    </p:spTree>
    <p:extLst>
      <p:ext uri="{BB962C8B-B14F-4D97-AF65-F5344CB8AC3E}">
        <p14:creationId xmlns:p14="http://schemas.microsoft.com/office/powerpoint/2010/main" val="199771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997884092"/>
              </p:ext>
            </p:extLst>
          </p:nvPr>
        </p:nvGraphicFramePr>
        <p:xfrm>
          <a:off x="1508018" y="55527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9371" y="843340"/>
            <a:ext cx="955497" cy="920251"/>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35696" y="1054851"/>
            <a:ext cx="921107" cy="920251"/>
          </a:xfrm>
          <a:prstGeom prst="rect">
            <a:avLst/>
          </a:prstGeom>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13274" y="3434282"/>
            <a:ext cx="998732" cy="1106537"/>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78175" y="5116530"/>
            <a:ext cx="791110" cy="857416"/>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12171" y="947250"/>
            <a:ext cx="903136" cy="842481"/>
          </a:xfrm>
          <a:prstGeom prst="rect">
            <a:avLst/>
          </a:prstGeom>
        </p:spPr>
      </p:pic>
      <p:sp>
        <p:nvSpPr>
          <p:cNvPr id="13" name="TextBox 12"/>
          <p:cNvSpPr txBox="1"/>
          <p:nvPr/>
        </p:nvSpPr>
        <p:spPr>
          <a:xfrm>
            <a:off x="4982966" y="2917861"/>
            <a:ext cx="1563248" cy="707886"/>
          </a:xfrm>
          <a:prstGeom prst="rect">
            <a:avLst/>
          </a:prstGeom>
          <a:noFill/>
        </p:spPr>
        <p:txBody>
          <a:bodyPr wrap="none" rtlCol="0">
            <a:spAutoFit/>
          </a:bodyPr>
          <a:lstStyle/>
          <a:p>
            <a:r>
              <a:rPr lang="en-US" sz="2000" b="1" dirty="0"/>
              <a:t>Salish Care</a:t>
            </a:r>
          </a:p>
          <a:p>
            <a:r>
              <a:rPr lang="en-US" sz="2000" b="1" dirty="0"/>
              <a:t>   Team</a:t>
            </a:r>
          </a:p>
        </p:txBody>
      </p:sp>
      <p:sp>
        <p:nvSpPr>
          <p:cNvPr id="14" name="TextBox 13"/>
          <p:cNvSpPr txBox="1"/>
          <p:nvPr/>
        </p:nvSpPr>
        <p:spPr>
          <a:xfrm>
            <a:off x="6546214" y="555279"/>
            <a:ext cx="1204176" cy="246221"/>
          </a:xfrm>
          <a:prstGeom prst="rect">
            <a:avLst/>
          </a:prstGeom>
          <a:noFill/>
        </p:spPr>
        <p:txBody>
          <a:bodyPr wrap="none" rtlCol="0">
            <a:spAutoFit/>
          </a:bodyPr>
          <a:lstStyle/>
          <a:p>
            <a:r>
              <a:rPr lang="en-US" sz="1000" dirty="0" err="1"/>
              <a:t>Eiko</a:t>
            </a:r>
            <a:r>
              <a:rPr lang="en-US" sz="1000" dirty="0"/>
              <a:t> </a:t>
            </a:r>
            <a:r>
              <a:rPr lang="en-US" sz="1000" dirty="0" err="1"/>
              <a:t>Klimant</a:t>
            </a:r>
            <a:r>
              <a:rPr lang="en-US" sz="1000" dirty="0"/>
              <a:t>, MD</a:t>
            </a:r>
          </a:p>
        </p:txBody>
      </p:sp>
      <p:sp>
        <p:nvSpPr>
          <p:cNvPr id="15" name="TextBox 14"/>
          <p:cNvSpPr txBox="1"/>
          <p:nvPr/>
        </p:nvSpPr>
        <p:spPr>
          <a:xfrm>
            <a:off x="8449234" y="1151614"/>
            <a:ext cx="1378904" cy="246221"/>
          </a:xfrm>
          <a:prstGeom prst="rect">
            <a:avLst/>
          </a:prstGeom>
          <a:noFill/>
        </p:spPr>
        <p:txBody>
          <a:bodyPr wrap="none" rtlCol="0">
            <a:spAutoFit/>
          </a:bodyPr>
          <a:lstStyle/>
          <a:p>
            <a:r>
              <a:rPr lang="en-US" sz="1000" dirty="0" err="1"/>
              <a:t>Krisstina</a:t>
            </a:r>
            <a:r>
              <a:rPr lang="en-US" sz="1000" dirty="0"/>
              <a:t> Gowin, DO</a:t>
            </a:r>
          </a:p>
        </p:txBody>
      </p:sp>
      <p:sp>
        <p:nvSpPr>
          <p:cNvPr id="16" name="TextBox 15"/>
          <p:cNvSpPr txBox="1"/>
          <p:nvPr/>
        </p:nvSpPr>
        <p:spPr>
          <a:xfrm>
            <a:off x="8449234" y="3434310"/>
            <a:ext cx="1056700" cy="246221"/>
          </a:xfrm>
          <a:prstGeom prst="rect">
            <a:avLst/>
          </a:prstGeom>
          <a:noFill/>
        </p:spPr>
        <p:txBody>
          <a:bodyPr wrap="none" rtlCol="0">
            <a:spAutoFit/>
          </a:bodyPr>
          <a:lstStyle/>
          <a:p>
            <a:r>
              <a:rPr lang="en-US" sz="1000" dirty="0"/>
              <a:t>Paul Reilly, ND</a:t>
            </a:r>
          </a:p>
        </p:txBody>
      </p:sp>
      <p:sp>
        <p:nvSpPr>
          <p:cNvPr id="18" name="TextBox 17"/>
          <p:cNvSpPr txBox="1"/>
          <p:nvPr/>
        </p:nvSpPr>
        <p:spPr>
          <a:xfrm>
            <a:off x="4678353" y="5988329"/>
            <a:ext cx="2409319" cy="246221"/>
          </a:xfrm>
          <a:prstGeom prst="rect">
            <a:avLst/>
          </a:prstGeom>
          <a:noFill/>
        </p:spPr>
        <p:txBody>
          <a:bodyPr wrap="square" rtlCol="0">
            <a:spAutoFit/>
          </a:bodyPr>
          <a:lstStyle/>
          <a:p>
            <a:r>
              <a:rPr lang="en-US" sz="1000" dirty="0" err="1"/>
              <a:t>Sunara</a:t>
            </a:r>
            <a:r>
              <a:rPr lang="en-US" sz="1000" dirty="0"/>
              <a:t> Sotelo, DAOM, </a:t>
            </a:r>
            <a:r>
              <a:rPr lang="en-US" sz="1000" dirty="0" err="1"/>
              <a:t>L.Ac</a:t>
            </a:r>
            <a:r>
              <a:rPr lang="en-US" sz="1000" dirty="0"/>
              <a:t>.</a:t>
            </a:r>
          </a:p>
        </p:txBody>
      </p:sp>
      <p:sp>
        <p:nvSpPr>
          <p:cNvPr id="19" name="TextBox 18"/>
          <p:cNvSpPr txBox="1"/>
          <p:nvPr/>
        </p:nvSpPr>
        <p:spPr>
          <a:xfrm>
            <a:off x="2990070" y="1789731"/>
            <a:ext cx="1688283" cy="246221"/>
          </a:xfrm>
          <a:prstGeom prst="rect">
            <a:avLst/>
          </a:prstGeom>
          <a:noFill/>
        </p:spPr>
        <p:txBody>
          <a:bodyPr wrap="none" rtlCol="0">
            <a:spAutoFit/>
          </a:bodyPr>
          <a:lstStyle/>
          <a:p>
            <a:r>
              <a:rPr lang="en-US" sz="1000" dirty="0"/>
              <a:t>Shawna Olson-Smith, NP</a:t>
            </a:r>
          </a:p>
        </p:txBody>
      </p:sp>
      <p:pic>
        <p:nvPicPr>
          <p:cNvPr id="20" name="Picture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87027" y="3552078"/>
            <a:ext cx="1223962" cy="988741"/>
          </a:xfrm>
          <a:prstGeom prst="rect">
            <a:avLst/>
          </a:prstGeom>
        </p:spPr>
      </p:pic>
      <p:sp>
        <p:nvSpPr>
          <p:cNvPr id="21" name="TextBox 20"/>
          <p:cNvSpPr txBox="1"/>
          <p:nvPr/>
        </p:nvSpPr>
        <p:spPr>
          <a:xfrm>
            <a:off x="2990070" y="4540819"/>
            <a:ext cx="1082348" cy="246221"/>
          </a:xfrm>
          <a:prstGeom prst="rect">
            <a:avLst/>
          </a:prstGeom>
          <a:noFill/>
        </p:spPr>
        <p:txBody>
          <a:bodyPr wrap="none" rtlCol="0">
            <a:spAutoFit/>
          </a:bodyPr>
          <a:lstStyle/>
          <a:p>
            <a:r>
              <a:rPr lang="en-US" sz="1000" dirty="0"/>
              <a:t>Native Healers</a:t>
            </a:r>
          </a:p>
        </p:txBody>
      </p:sp>
      <p:pic>
        <p:nvPicPr>
          <p:cNvPr id="2" name="Picture 1"/>
          <p:cNvPicPr>
            <a:picLocks noChangeAspect="1"/>
          </p:cNvPicPr>
          <p:nvPr/>
        </p:nvPicPr>
        <p:blipFill>
          <a:blip r:embed="rId14"/>
          <a:stretch>
            <a:fillRect/>
          </a:stretch>
        </p:blipFill>
        <p:spPr>
          <a:xfrm>
            <a:off x="9389726" y="5404129"/>
            <a:ext cx="2273300" cy="1168400"/>
          </a:xfrm>
          <a:prstGeom prst="rect">
            <a:avLst/>
          </a:prstGeom>
        </p:spPr>
      </p:pic>
    </p:spTree>
    <p:extLst>
      <p:ext uri="{BB962C8B-B14F-4D97-AF65-F5344CB8AC3E}">
        <p14:creationId xmlns:p14="http://schemas.microsoft.com/office/powerpoint/2010/main" val="2034400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Native traditional healers from various tribes throughout the US</a:t>
            </a:r>
            <a:br>
              <a:rPr lang="en-US" dirty="0"/>
            </a:br>
            <a:endParaRPr lang="en-US" dirty="0"/>
          </a:p>
        </p:txBody>
      </p:sp>
      <p:sp>
        <p:nvSpPr>
          <p:cNvPr id="3" name="Content Placeholder 2"/>
          <p:cNvSpPr>
            <a:spLocks noGrp="1"/>
          </p:cNvSpPr>
          <p:nvPr>
            <p:ph sz="half" idx="1"/>
          </p:nvPr>
        </p:nvSpPr>
        <p:spPr/>
        <p:txBody>
          <a:bodyPr>
            <a:noAutofit/>
          </a:bodyPr>
          <a:lstStyle/>
          <a:p>
            <a:pPr marL="0" indent="0">
              <a:buNone/>
            </a:pPr>
            <a:r>
              <a:rPr lang="en-US" sz="2800" b="1" i="1" dirty="0">
                <a:solidFill>
                  <a:srgbClr val="0070C0"/>
                </a:solidFill>
                <a:latin typeface="Aparajita" panose="020B0604020202020204" pitchFamily="34" charset="0"/>
                <a:cs typeface="Aparajita" panose="020B0604020202020204" pitchFamily="34" charset="0"/>
              </a:rPr>
              <a:t>At Salish Cancer Center,</a:t>
            </a:r>
          </a:p>
          <a:p>
            <a:pPr marL="0" indent="0">
              <a:buNone/>
            </a:pPr>
            <a:r>
              <a:rPr lang="en-US" sz="2800" b="1" i="1" dirty="0">
                <a:solidFill>
                  <a:srgbClr val="0070C0"/>
                </a:solidFill>
                <a:latin typeface="Aparajita" panose="020B0604020202020204" pitchFamily="34" charset="0"/>
                <a:cs typeface="Aparajita" panose="020B0604020202020204" pitchFamily="34" charset="0"/>
              </a:rPr>
              <a:t>All patients are given an</a:t>
            </a:r>
          </a:p>
          <a:p>
            <a:pPr marL="0" indent="0">
              <a:buNone/>
            </a:pPr>
            <a:r>
              <a:rPr lang="en-US" sz="2800" b="1" i="1" dirty="0">
                <a:solidFill>
                  <a:srgbClr val="0070C0"/>
                </a:solidFill>
                <a:latin typeface="Aparajita" panose="020B0604020202020204" pitchFamily="34" charset="0"/>
                <a:cs typeface="Aparajita" panose="020B0604020202020204" pitchFamily="34" charset="0"/>
              </a:rPr>
              <a:t>opportunity to supplement their healing process through services offered by our Native</a:t>
            </a:r>
          </a:p>
          <a:p>
            <a:pPr marL="0" indent="0">
              <a:buNone/>
            </a:pPr>
            <a:r>
              <a:rPr lang="en-US" sz="2800" b="1" i="1" dirty="0">
                <a:solidFill>
                  <a:srgbClr val="0070C0"/>
                </a:solidFill>
                <a:latin typeface="Aparajita" panose="020B0604020202020204" pitchFamily="34" charset="0"/>
                <a:cs typeface="Aparajita" panose="020B0604020202020204" pitchFamily="34" charset="0"/>
              </a:rPr>
              <a:t>American Traditional</a:t>
            </a:r>
          </a:p>
          <a:p>
            <a:pPr marL="0" indent="0">
              <a:buNone/>
            </a:pPr>
            <a:r>
              <a:rPr lang="en-US" sz="2800" b="1" i="1" dirty="0">
                <a:solidFill>
                  <a:srgbClr val="0070C0"/>
                </a:solidFill>
                <a:latin typeface="Aparajita" panose="020B0604020202020204" pitchFamily="34" charset="0"/>
                <a:cs typeface="Aparajita" panose="020B0604020202020204" pitchFamily="34" charset="0"/>
              </a:rPr>
              <a:t>Healers</a:t>
            </a:r>
            <a:endParaRPr lang="en-US" sz="2800" dirty="0">
              <a:solidFill>
                <a:srgbClr val="0070C0"/>
              </a:solidFill>
              <a:latin typeface="Aparajita" panose="020B0604020202020204" pitchFamily="34" charset="0"/>
              <a:cs typeface="Aparajita" panose="020B0604020202020204" pitchFamily="34" charset="0"/>
            </a:endParaRPr>
          </a:p>
        </p:txBody>
      </p:sp>
      <p:pic>
        <p:nvPicPr>
          <p:cNvPr id="6" name="Content Placeholder 4" descr="cid:A45F2BA9-B841-418A-862D-F3890B360140"/>
          <p:cNvPicPr>
            <a:picLocks/>
          </p:cNvPicPr>
          <p:nvPr/>
        </p:nvPicPr>
        <p:blipFill rotWithShape="1">
          <a:blip r:embed="rId3" r:link="rId4">
            <a:extLst>
              <a:ext uri="{28A0092B-C50C-407E-A947-70E740481C1C}">
                <a14:useLocalDpi xmlns:a14="http://schemas.microsoft.com/office/drawing/2010/main" val="0"/>
              </a:ext>
            </a:extLst>
          </a:blip>
          <a:srcRect t="3740"/>
          <a:stretch>
            <a:fillRect/>
          </a:stretch>
        </p:blipFill>
        <p:spPr bwMode="auto">
          <a:xfrm>
            <a:off x="6903076" y="1665232"/>
            <a:ext cx="4995259" cy="4714357"/>
          </a:xfrm>
          <a:prstGeom prst="rect">
            <a:avLst/>
          </a:prstGeom>
          <a:noFill/>
        </p:spPr>
      </p:pic>
    </p:spTree>
    <p:extLst>
      <p:ext uri="{BB962C8B-B14F-4D97-AF65-F5344CB8AC3E}">
        <p14:creationId xmlns:p14="http://schemas.microsoft.com/office/powerpoint/2010/main" val="3271974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1819" y="206477"/>
            <a:ext cx="9852793" cy="1698523"/>
          </a:xfrm>
        </p:spPr>
        <p:txBody>
          <a:bodyPr/>
          <a:lstStyle/>
          <a:p>
            <a:r>
              <a:rPr lang="en-US" dirty="0"/>
              <a:t>Gaining Trust – Optimal Native Healing Environment</a:t>
            </a:r>
          </a:p>
        </p:txBody>
      </p:sp>
      <p:sp>
        <p:nvSpPr>
          <p:cNvPr id="3" name="Content Placeholder 2"/>
          <p:cNvSpPr>
            <a:spLocks noGrp="1"/>
          </p:cNvSpPr>
          <p:nvPr>
            <p:ph idx="1"/>
          </p:nvPr>
        </p:nvSpPr>
        <p:spPr>
          <a:xfrm>
            <a:off x="1769806" y="2133599"/>
            <a:ext cx="4218039" cy="4075471"/>
          </a:xfrm>
        </p:spPr>
        <p:txBody>
          <a:bodyPr/>
          <a:lstStyle/>
          <a:p>
            <a:r>
              <a:rPr lang="en-US" dirty="0"/>
              <a:t>Staff are empathetic compassionate</a:t>
            </a:r>
          </a:p>
          <a:p>
            <a:r>
              <a:rPr lang="en-US" dirty="0"/>
              <a:t>Staff Understand various Native communication styles</a:t>
            </a:r>
          </a:p>
          <a:p>
            <a:r>
              <a:rPr lang="en-US" dirty="0"/>
              <a:t>The environment is conducive to Native Healing</a:t>
            </a:r>
          </a:p>
          <a:p>
            <a:endParaRPr lang="en-US" dirty="0"/>
          </a:p>
        </p:txBody>
      </p:sp>
      <p:pic>
        <p:nvPicPr>
          <p:cNvPr id="5" name="Picture 4"/>
          <p:cNvPicPr>
            <a:picLocks noChangeAspect="1"/>
          </p:cNvPicPr>
          <p:nvPr/>
        </p:nvPicPr>
        <p:blipFill>
          <a:blip r:embed="rId3"/>
          <a:stretch>
            <a:fillRect/>
          </a:stretch>
        </p:blipFill>
        <p:spPr>
          <a:xfrm>
            <a:off x="7010053" y="1055738"/>
            <a:ext cx="5004967" cy="3421626"/>
          </a:xfrm>
          <a:prstGeom prst="rect">
            <a:avLst/>
          </a:prstGeom>
        </p:spPr>
      </p:pic>
      <p:pic>
        <p:nvPicPr>
          <p:cNvPr id="9" name="Picture 8"/>
          <p:cNvPicPr>
            <a:picLocks noChangeAspect="1"/>
          </p:cNvPicPr>
          <p:nvPr/>
        </p:nvPicPr>
        <p:blipFill>
          <a:blip r:embed="rId4"/>
          <a:stretch>
            <a:fillRect/>
          </a:stretch>
        </p:blipFill>
        <p:spPr>
          <a:xfrm>
            <a:off x="6459794" y="2817940"/>
            <a:ext cx="2256504" cy="3391130"/>
          </a:xfrm>
          <a:prstGeom prst="rect">
            <a:avLst/>
          </a:prstGeom>
        </p:spPr>
      </p:pic>
    </p:spTree>
    <p:extLst>
      <p:ext uri="{BB962C8B-B14F-4D97-AF65-F5344CB8AC3E}">
        <p14:creationId xmlns:p14="http://schemas.microsoft.com/office/powerpoint/2010/main" val="1441056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a:t>Salish Cancer Center</a:t>
            </a:r>
            <a:br>
              <a:rPr lang="en-US" b="1" u="sng" dirty="0"/>
            </a:br>
            <a:r>
              <a:rPr lang="en-US" dirty="0"/>
              <a:t>Our Initiatives</a:t>
            </a:r>
          </a:p>
        </p:txBody>
      </p:sp>
      <p:sp>
        <p:nvSpPr>
          <p:cNvPr id="3" name="Content Placeholder 2"/>
          <p:cNvSpPr>
            <a:spLocks noGrp="1"/>
          </p:cNvSpPr>
          <p:nvPr>
            <p:ph idx="1"/>
          </p:nvPr>
        </p:nvSpPr>
        <p:spPr/>
        <p:txBody>
          <a:bodyPr>
            <a:normAutofit/>
          </a:bodyPr>
          <a:lstStyle/>
          <a:p>
            <a:r>
              <a:rPr lang="en-US" b="1" dirty="0"/>
              <a:t>1</a:t>
            </a:r>
            <a:r>
              <a:rPr lang="en-US" b="1" u="sng" dirty="0"/>
              <a:t>) Patient Care Excellence</a:t>
            </a:r>
          </a:p>
          <a:p>
            <a:pPr lvl="1"/>
            <a:r>
              <a:rPr lang="en-US" dirty="0"/>
              <a:t>Developing community partners and optimizing the patient care experience.</a:t>
            </a:r>
          </a:p>
          <a:p>
            <a:pPr lvl="1"/>
            <a:r>
              <a:rPr lang="en-US" dirty="0"/>
              <a:t>State of the art EHR </a:t>
            </a:r>
          </a:p>
          <a:p>
            <a:r>
              <a:rPr lang="en-US" b="1" u="sng" dirty="0"/>
              <a:t>2) Survivorship</a:t>
            </a:r>
          </a:p>
          <a:p>
            <a:pPr lvl="1"/>
            <a:r>
              <a:rPr lang="en-US" dirty="0"/>
              <a:t>Program development with a native focus</a:t>
            </a:r>
          </a:p>
          <a:p>
            <a:pPr lvl="1"/>
            <a:r>
              <a:rPr lang="en-US" dirty="0"/>
              <a:t>focus on continuum of care for the cancer patient starting with diagnosis and beyond</a:t>
            </a:r>
          </a:p>
          <a:p>
            <a:r>
              <a:rPr lang="en-US" u="sng" dirty="0"/>
              <a:t>3</a:t>
            </a:r>
            <a:r>
              <a:rPr lang="en-US" b="1" u="sng" dirty="0"/>
              <a:t>) Research</a:t>
            </a:r>
            <a:endParaRPr lang="en-US" dirty="0"/>
          </a:p>
          <a:p>
            <a:pPr lvl="1"/>
            <a:r>
              <a:rPr lang="en-US" dirty="0"/>
              <a:t>Develop community partners and research network </a:t>
            </a:r>
          </a:p>
          <a:p>
            <a:pPr lvl="1"/>
            <a:r>
              <a:rPr lang="en-US" dirty="0"/>
              <a:t>Major areas of focus</a:t>
            </a:r>
          </a:p>
          <a:p>
            <a:pPr lvl="1"/>
            <a:endParaRPr lang="en-US" dirty="0"/>
          </a:p>
        </p:txBody>
      </p:sp>
      <p:pic>
        <p:nvPicPr>
          <p:cNvPr id="5" name="Picture 4"/>
          <p:cNvPicPr>
            <a:picLocks noChangeAspect="1"/>
          </p:cNvPicPr>
          <p:nvPr/>
        </p:nvPicPr>
        <p:blipFill>
          <a:blip r:embed="rId3"/>
          <a:stretch>
            <a:fillRect/>
          </a:stretch>
        </p:blipFill>
        <p:spPr>
          <a:xfrm>
            <a:off x="8081499" y="5327022"/>
            <a:ext cx="2770799" cy="1168400"/>
          </a:xfrm>
          <a:prstGeom prst="rect">
            <a:avLst/>
          </a:prstGeom>
        </p:spPr>
      </p:pic>
    </p:spTree>
    <p:extLst>
      <p:ext uri="{BB962C8B-B14F-4D97-AF65-F5344CB8AC3E}">
        <p14:creationId xmlns:p14="http://schemas.microsoft.com/office/powerpoint/2010/main" val="1335998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Salish Initiative :</a:t>
            </a:r>
            <a:br>
              <a:rPr lang="en-US" dirty="0"/>
            </a:br>
            <a:r>
              <a:rPr lang="en-US" dirty="0"/>
              <a:t>Patient Care Excellence</a:t>
            </a:r>
          </a:p>
        </p:txBody>
      </p:sp>
      <p:sp>
        <p:nvSpPr>
          <p:cNvPr id="3" name="Content Placeholder 2"/>
          <p:cNvSpPr>
            <a:spLocks noGrp="1"/>
          </p:cNvSpPr>
          <p:nvPr>
            <p:ph idx="1"/>
          </p:nvPr>
        </p:nvSpPr>
        <p:spPr/>
        <p:txBody>
          <a:bodyPr>
            <a:normAutofit fontScale="92500"/>
          </a:bodyPr>
          <a:lstStyle/>
          <a:p>
            <a:r>
              <a:rPr lang="en-US" sz="2400" dirty="0"/>
              <a:t>Evidence-based standard of care Oncology with adherence to guidelines </a:t>
            </a:r>
            <a:r>
              <a:rPr lang="en-US" sz="2400" dirty="0" err="1"/>
              <a:t>eg</a:t>
            </a:r>
            <a:r>
              <a:rPr lang="en-US" sz="2400" dirty="0"/>
              <a:t> NCCN and ASCO guidelines</a:t>
            </a:r>
          </a:p>
          <a:p>
            <a:r>
              <a:rPr lang="en-US" sz="2400" dirty="0"/>
              <a:t>Optimized supportive care with an integrative approach</a:t>
            </a:r>
          </a:p>
          <a:p>
            <a:endParaRPr lang="en-US" sz="2400" dirty="0"/>
          </a:p>
          <a:p>
            <a:r>
              <a:rPr lang="en-US" sz="2400" dirty="0"/>
              <a:t>New Electronic Health Record: high level documentation to capture outcomes, and show the value of care</a:t>
            </a:r>
          </a:p>
          <a:p>
            <a:endParaRPr lang="en-US" sz="2400" dirty="0"/>
          </a:p>
          <a:p>
            <a:r>
              <a:rPr lang="en-US" sz="2400" dirty="0"/>
              <a:t>Develop Collaboration with Community partners such as the Franciscans, </a:t>
            </a:r>
            <a:r>
              <a:rPr lang="en-US" sz="2400" dirty="0" err="1"/>
              <a:t>Multicare</a:t>
            </a:r>
            <a:r>
              <a:rPr lang="en-US" sz="2400" dirty="0"/>
              <a:t>, and Group Health </a:t>
            </a:r>
          </a:p>
          <a:p>
            <a:pPr marL="0" indent="0">
              <a:buNone/>
            </a:pPr>
            <a:endParaRPr lang="en-US" sz="2400" dirty="0"/>
          </a:p>
        </p:txBody>
      </p:sp>
    </p:spTree>
    <p:extLst>
      <p:ext uri="{BB962C8B-B14F-4D97-AF65-F5344CB8AC3E}">
        <p14:creationId xmlns:p14="http://schemas.microsoft.com/office/powerpoint/2010/main" val="2525824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Disclosures</a:t>
            </a:r>
          </a:p>
        </p:txBody>
      </p:sp>
      <p:sp>
        <p:nvSpPr>
          <p:cNvPr id="3" name="Content Placeholder 2"/>
          <p:cNvSpPr>
            <a:spLocks noGrp="1"/>
          </p:cNvSpPr>
          <p:nvPr>
            <p:ph idx="1"/>
          </p:nvPr>
        </p:nvSpPr>
        <p:spPr/>
        <p:txBody>
          <a:bodyPr/>
          <a:lstStyle/>
          <a:p>
            <a:r>
              <a:rPr lang="en-US" dirty="0"/>
              <a:t>No Conflicts of Interest to Disclose</a:t>
            </a:r>
          </a:p>
        </p:txBody>
      </p:sp>
    </p:spTree>
    <p:extLst>
      <p:ext uri="{BB962C8B-B14F-4D97-AF65-F5344CB8AC3E}">
        <p14:creationId xmlns:p14="http://schemas.microsoft.com/office/powerpoint/2010/main" val="33274495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Salish Initiative Survivorship :</a:t>
            </a:r>
            <a:br>
              <a:rPr lang="en-US" dirty="0"/>
            </a:br>
            <a:r>
              <a:rPr lang="en-US" dirty="0"/>
              <a:t>Current and Projected Cancer Survivors in US</a:t>
            </a:r>
          </a:p>
        </p:txBody>
      </p:sp>
      <p:sp>
        <p:nvSpPr>
          <p:cNvPr id="3" name="Content Placeholder 2"/>
          <p:cNvSpPr>
            <a:spLocks noGrp="1"/>
          </p:cNvSpPr>
          <p:nvPr>
            <p:ph idx="1"/>
          </p:nvPr>
        </p:nvSpPr>
        <p:spPr/>
        <p:txBody>
          <a:bodyPr>
            <a:normAutofit fontScale="85000" lnSpcReduction="20000"/>
          </a:bodyPr>
          <a:lstStyle/>
          <a:p>
            <a:endParaRPr lang="en-US" sz="2400" dirty="0"/>
          </a:p>
          <a:p>
            <a:endParaRPr lang="en-US" sz="2400" dirty="0"/>
          </a:p>
          <a:p>
            <a:r>
              <a:rPr lang="en-US" sz="2400" dirty="0"/>
              <a:t>14 million survivors ( as of January 1, 2012 )</a:t>
            </a:r>
          </a:p>
          <a:p>
            <a:endParaRPr lang="en-US" sz="2400" dirty="0"/>
          </a:p>
          <a:p>
            <a:r>
              <a:rPr lang="en-US" sz="2400" dirty="0"/>
              <a:t>18 million survivors ( as of January 1, 2022 )</a:t>
            </a:r>
          </a:p>
          <a:p>
            <a:endParaRPr lang="en-US" sz="2400" dirty="0"/>
          </a:p>
          <a:p>
            <a:endParaRPr lang="en-US" sz="2400" dirty="0"/>
          </a:p>
          <a:p>
            <a:endParaRPr lang="en-US" sz="2400" dirty="0"/>
          </a:p>
          <a:p>
            <a:endParaRPr lang="en-US" sz="2400" dirty="0"/>
          </a:p>
          <a:p>
            <a:pPr marL="0" indent="0">
              <a:buNone/>
            </a:pPr>
            <a:r>
              <a:rPr lang="en-US" dirty="0"/>
              <a:t>(Siegel et al., CA Cancer J </a:t>
            </a:r>
            <a:r>
              <a:rPr lang="en-US" dirty="0" err="1"/>
              <a:t>Clin</a:t>
            </a:r>
            <a:r>
              <a:rPr lang="en-US" dirty="0"/>
              <a:t> 2012)</a:t>
            </a:r>
          </a:p>
        </p:txBody>
      </p:sp>
    </p:spTree>
    <p:extLst>
      <p:ext uri="{BB962C8B-B14F-4D97-AF65-F5344CB8AC3E}">
        <p14:creationId xmlns:p14="http://schemas.microsoft.com/office/powerpoint/2010/main" val="1089287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21" y="365125"/>
            <a:ext cx="11176379" cy="876821"/>
          </a:xfrm>
        </p:spPr>
        <p:txBody>
          <a:bodyPr/>
          <a:lstStyle/>
          <a:p>
            <a:pPr algn="ctr"/>
            <a:r>
              <a:rPr lang="en-US" dirty="0"/>
              <a:t>Survivorship: Definition</a:t>
            </a:r>
          </a:p>
        </p:txBody>
      </p:sp>
      <p:sp>
        <p:nvSpPr>
          <p:cNvPr id="3" name="Content Placeholder 2"/>
          <p:cNvSpPr>
            <a:spLocks noGrp="1"/>
          </p:cNvSpPr>
          <p:nvPr>
            <p:ph idx="1"/>
          </p:nvPr>
        </p:nvSpPr>
        <p:spPr>
          <a:xfrm>
            <a:off x="838199" y="1483958"/>
            <a:ext cx="10857931" cy="4738948"/>
          </a:xfrm>
        </p:spPr>
        <p:txBody>
          <a:bodyPr>
            <a:normAutofit/>
          </a:bodyPr>
          <a:lstStyle/>
          <a:p>
            <a:pPr marL="0" indent="0">
              <a:buNone/>
              <a:defRPr/>
            </a:pPr>
            <a:r>
              <a:rPr lang="en-US" b="1" dirty="0"/>
              <a:t>Who: </a:t>
            </a:r>
            <a:r>
              <a:rPr lang="en-US" dirty="0"/>
              <a:t> Anyone who has been diagnosed with cancer</a:t>
            </a:r>
            <a:endParaRPr lang="en-US" i="1" dirty="0"/>
          </a:p>
          <a:p>
            <a:pPr marL="0" indent="0">
              <a:buNone/>
              <a:defRPr/>
            </a:pPr>
            <a:r>
              <a:rPr lang="en-US" b="1" dirty="0"/>
              <a:t>When:</a:t>
            </a:r>
            <a:r>
              <a:rPr lang="en-US" dirty="0"/>
              <a:t> From the time of diagnosis through the rest of their lives</a:t>
            </a:r>
          </a:p>
          <a:p>
            <a:pPr marL="0" indent="0">
              <a:buNone/>
              <a:defRPr/>
            </a:pPr>
            <a:r>
              <a:rPr lang="en-US" b="1" dirty="0"/>
              <a:t>How:</a:t>
            </a:r>
            <a:r>
              <a:rPr lang="en-US" dirty="0"/>
              <a:t> Survivors embrace their lives beyond their illness</a:t>
            </a:r>
          </a:p>
          <a:p>
            <a:pPr marL="0" indent="0">
              <a:buNone/>
              <a:defRPr/>
            </a:pPr>
            <a:r>
              <a:rPr lang="en-US" b="1" dirty="0"/>
              <a:t>Who else: </a:t>
            </a:r>
            <a:r>
              <a:rPr lang="en-US" dirty="0"/>
              <a:t>Family members, friends, and caregivers are also impacted by the survivorship experience</a:t>
            </a:r>
          </a:p>
          <a:p>
            <a:pPr>
              <a:defRPr/>
            </a:pPr>
            <a:r>
              <a:rPr lang="en-US" dirty="0"/>
              <a:t>Covers the physical, psychosocial, and economic issues of cancer, from diagnosis until the end of life</a:t>
            </a:r>
          </a:p>
          <a:p>
            <a:pPr>
              <a:defRPr/>
            </a:pPr>
            <a:r>
              <a:rPr lang="en-US" dirty="0"/>
              <a:t>Includes issues related to the ability to get health care and follow-up treatment, late effects of treatment, second cancers, and quality of life</a:t>
            </a:r>
          </a:p>
          <a:p>
            <a:endParaRPr lang="en-US" dirty="0"/>
          </a:p>
        </p:txBody>
      </p:sp>
    </p:spTree>
    <p:extLst>
      <p:ext uri="{BB962C8B-B14F-4D97-AF65-F5344CB8AC3E}">
        <p14:creationId xmlns:p14="http://schemas.microsoft.com/office/powerpoint/2010/main" val="76166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 Major Areas of Cancer Survivorship</a:t>
            </a:r>
          </a:p>
        </p:txBody>
      </p:sp>
      <p:sp>
        <p:nvSpPr>
          <p:cNvPr id="3" name="Content Placeholder 2"/>
          <p:cNvSpPr>
            <a:spLocks noGrp="1"/>
          </p:cNvSpPr>
          <p:nvPr>
            <p:ph idx="1"/>
          </p:nvPr>
        </p:nvSpPr>
        <p:spPr/>
        <p:txBody>
          <a:bodyPr/>
          <a:lstStyle/>
          <a:p>
            <a:r>
              <a:rPr lang="en-US" dirty="0"/>
              <a:t>Surveillance , screening and prevention of recurrence and new cancers</a:t>
            </a:r>
          </a:p>
          <a:p>
            <a:endParaRPr lang="en-US" dirty="0"/>
          </a:p>
          <a:p>
            <a:r>
              <a:rPr lang="en-US" dirty="0"/>
              <a:t>Identification and management of late and long-term effects</a:t>
            </a:r>
          </a:p>
          <a:p>
            <a:endParaRPr lang="en-US" dirty="0"/>
          </a:p>
          <a:p>
            <a:r>
              <a:rPr lang="en-US" dirty="0"/>
              <a:t>Recommendation and promotion of improvements of modifiable health behaviors</a:t>
            </a:r>
          </a:p>
          <a:p>
            <a:endParaRPr lang="en-US" dirty="0"/>
          </a:p>
          <a:p>
            <a:r>
              <a:rPr lang="en-US" dirty="0"/>
              <a:t>Coordination of care ( provider-provider and patient-provider) to ensure that patient health needs are met</a:t>
            </a:r>
          </a:p>
        </p:txBody>
      </p:sp>
    </p:spTree>
    <p:extLst>
      <p:ext uri="{BB962C8B-B14F-4D97-AF65-F5344CB8AC3E}">
        <p14:creationId xmlns:p14="http://schemas.microsoft.com/office/powerpoint/2010/main" val="181103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1059" y="654210"/>
            <a:ext cx="8911687" cy="1280890"/>
          </a:xfrm>
        </p:spPr>
        <p:txBody>
          <a:bodyPr/>
          <a:lstStyle/>
          <a:p>
            <a:r>
              <a:rPr lang="en-US" dirty="0"/>
              <a:t>Survivorship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6971" y="654210"/>
            <a:ext cx="2815119" cy="1675139"/>
          </a:xfrm>
          <a:prstGeom prst="rect">
            <a:avLst/>
          </a:prstGeom>
        </p:spPr>
      </p:pic>
      <p:graphicFrame>
        <p:nvGraphicFramePr>
          <p:cNvPr id="6" name="Diagram 5"/>
          <p:cNvGraphicFramePr/>
          <p:nvPr>
            <p:extLst>
              <p:ext uri="{D42A27DB-BD31-4B8C-83A1-F6EECF244321}">
                <p14:modId xmlns:p14="http://schemas.microsoft.com/office/powerpoint/2010/main" val="932044366"/>
              </p:ext>
            </p:extLst>
          </p:nvPr>
        </p:nvGraphicFramePr>
        <p:xfrm>
          <a:off x="3535116" y="686610"/>
          <a:ext cx="5267236"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Box 6"/>
          <p:cNvSpPr txBox="1"/>
          <p:nvPr/>
        </p:nvSpPr>
        <p:spPr>
          <a:xfrm>
            <a:off x="6168734" y="3072926"/>
            <a:ext cx="5083443" cy="1754327"/>
          </a:xfrm>
          <a:prstGeom prst="rect">
            <a:avLst/>
          </a:prstGeom>
          <a:noFill/>
        </p:spPr>
        <p:txBody>
          <a:bodyPr wrap="none" rtlCol="0">
            <a:spAutoFit/>
          </a:bodyPr>
          <a:lstStyle/>
          <a:p>
            <a:pPr marL="285750" indent="-285750">
              <a:buFont typeface="Arial" charset="0"/>
              <a:buChar char="•"/>
            </a:pPr>
            <a:r>
              <a:rPr lang="en-US" dirty="0"/>
              <a:t>Care Plans and Treatment Summaries</a:t>
            </a:r>
          </a:p>
          <a:p>
            <a:pPr marL="285750" indent="-285750">
              <a:buFont typeface="Arial" charset="0"/>
              <a:buChar char="•"/>
            </a:pPr>
            <a:r>
              <a:rPr lang="en-US" dirty="0"/>
              <a:t>Patient “companion” </a:t>
            </a:r>
          </a:p>
          <a:p>
            <a:pPr marL="285750" indent="-285750">
              <a:buFont typeface="Arial" charset="0"/>
              <a:buChar char="•"/>
            </a:pPr>
            <a:r>
              <a:rPr lang="en-US" dirty="0"/>
              <a:t>Multi-Disciplinary Wellness Promotion </a:t>
            </a:r>
          </a:p>
          <a:p>
            <a:pPr marL="285750" indent="-285750">
              <a:buFont typeface="Arial" charset="0"/>
              <a:buChar char="•"/>
            </a:pPr>
            <a:r>
              <a:rPr lang="en-US" dirty="0"/>
              <a:t>Diet, Exercise, Spirit, and Joy Optimization	</a:t>
            </a:r>
          </a:p>
          <a:p>
            <a:pPr marL="285750" indent="-285750">
              <a:buFont typeface="Arial" charset="0"/>
              <a:buChar char="•"/>
            </a:pPr>
            <a:endParaRPr lang="en-US" dirty="0"/>
          </a:p>
        </p:txBody>
      </p:sp>
    </p:spTree>
    <p:extLst>
      <p:ext uri="{BB962C8B-B14F-4D97-AF65-F5344CB8AC3E}">
        <p14:creationId xmlns:p14="http://schemas.microsoft.com/office/powerpoint/2010/main" val="3756547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0225" y="559705"/>
            <a:ext cx="8911687" cy="1280890"/>
          </a:xfrm>
        </p:spPr>
        <p:txBody>
          <a:bodyPr/>
          <a:lstStyle/>
          <a:p>
            <a:pPr algn="ctr"/>
            <a:r>
              <a:rPr lang="en-US" b="1" u="sng" dirty="0"/>
              <a:t>Salish Integrative Survivorship Program</a:t>
            </a:r>
          </a:p>
        </p:txBody>
      </p:sp>
      <p:sp>
        <p:nvSpPr>
          <p:cNvPr id="3" name="Content Placeholder 2"/>
          <p:cNvSpPr>
            <a:spLocks noGrp="1"/>
          </p:cNvSpPr>
          <p:nvPr>
            <p:ph idx="1"/>
          </p:nvPr>
        </p:nvSpPr>
        <p:spPr>
          <a:xfrm>
            <a:off x="1900225" y="2867322"/>
            <a:ext cx="9926795" cy="3043899"/>
          </a:xfrm>
        </p:spPr>
        <p:txBody>
          <a:bodyPr>
            <a:normAutofit fontScale="92500" lnSpcReduction="20000"/>
          </a:bodyPr>
          <a:lstStyle/>
          <a:p>
            <a:r>
              <a:rPr lang="en-US" dirty="0"/>
              <a:t>Survivorship medical care plan</a:t>
            </a:r>
          </a:p>
          <a:p>
            <a:r>
              <a:rPr lang="en-US" dirty="0"/>
              <a:t>Native drumming and Meditation daily</a:t>
            </a:r>
          </a:p>
          <a:p>
            <a:r>
              <a:rPr lang="en-US" dirty="0"/>
              <a:t>Native spiritual healing</a:t>
            </a:r>
          </a:p>
          <a:p>
            <a:r>
              <a:rPr lang="en-US" dirty="0"/>
              <a:t>Acupuncture</a:t>
            </a:r>
          </a:p>
          <a:p>
            <a:r>
              <a:rPr lang="en-US" dirty="0"/>
              <a:t>Naturopathy</a:t>
            </a:r>
          </a:p>
          <a:p>
            <a:r>
              <a:rPr lang="en-US" dirty="0"/>
              <a:t>Nutrition education</a:t>
            </a:r>
          </a:p>
          <a:p>
            <a:r>
              <a:rPr lang="en-US" dirty="0"/>
              <a:t>Tai Chi/Qi Gong classes</a:t>
            </a:r>
          </a:p>
          <a:p>
            <a:r>
              <a:rPr lang="en-US" dirty="0"/>
              <a:t>Massage, counseling, on-line classes, native healing practices program all in development</a:t>
            </a:r>
          </a:p>
          <a:p>
            <a:pPr marL="0" indent="0">
              <a:buNone/>
            </a:pPr>
            <a:endParaRPr lang="en-US" dirty="0"/>
          </a:p>
        </p:txBody>
      </p:sp>
      <p:pic>
        <p:nvPicPr>
          <p:cNvPr id="4" name="Picture 3" descr="survivo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642" y="1200150"/>
            <a:ext cx="9869070" cy="1409700"/>
          </a:xfrm>
          <a:prstGeom prst="rect">
            <a:avLst/>
          </a:prstGeom>
        </p:spPr>
      </p:pic>
    </p:spTree>
    <p:extLst>
      <p:ext uri="{BB962C8B-B14F-4D97-AF65-F5344CB8AC3E}">
        <p14:creationId xmlns:p14="http://schemas.microsoft.com/office/powerpoint/2010/main" val="1352105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Salish Initiative : Research</a:t>
            </a:r>
          </a:p>
        </p:txBody>
      </p:sp>
      <p:sp>
        <p:nvSpPr>
          <p:cNvPr id="3" name="Content Placeholder 2"/>
          <p:cNvSpPr>
            <a:spLocks noGrp="1"/>
          </p:cNvSpPr>
          <p:nvPr>
            <p:ph idx="1"/>
          </p:nvPr>
        </p:nvSpPr>
        <p:spPr/>
        <p:txBody>
          <a:bodyPr/>
          <a:lstStyle/>
          <a:p>
            <a:r>
              <a:rPr lang="en-US" dirty="0"/>
              <a:t>4 main areas : medical oncology, integrative medicine, cannabis, and Native American </a:t>
            </a:r>
          </a:p>
          <a:p>
            <a:r>
              <a:rPr lang="en-US" dirty="0"/>
              <a:t>Participate in community based research networks</a:t>
            </a:r>
          </a:p>
          <a:p>
            <a:endParaRPr lang="en-US" dirty="0"/>
          </a:p>
          <a:p>
            <a:r>
              <a:rPr lang="en-US" dirty="0"/>
              <a:t>Program development in the 4 major areas</a:t>
            </a:r>
          </a:p>
        </p:txBody>
      </p:sp>
    </p:spTree>
    <p:extLst>
      <p:ext uri="{BB962C8B-B14F-4D97-AF65-F5344CB8AC3E}">
        <p14:creationId xmlns:p14="http://schemas.microsoft.com/office/powerpoint/2010/main" val="30909829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6545" y="206649"/>
            <a:ext cx="9386297" cy="1280890"/>
          </a:xfrm>
        </p:spPr>
        <p:txBody>
          <a:bodyPr/>
          <a:lstStyle/>
          <a:p>
            <a:r>
              <a:rPr lang="en-US" dirty="0"/>
              <a:t> Research</a:t>
            </a:r>
          </a:p>
        </p:txBody>
      </p:sp>
      <p:sp>
        <p:nvSpPr>
          <p:cNvPr id="3" name="Content Placeholder 2"/>
          <p:cNvSpPr>
            <a:spLocks noGrp="1"/>
          </p:cNvSpPr>
          <p:nvPr>
            <p:ph idx="1"/>
          </p:nvPr>
        </p:nvSpPr>
        <p:spPr>
          <a:xfrm>
            <a:off x="1996545" y="1100728"/>
            <a:ext cx="8915400" cy="4487183"/>
          </a:xfrm>
        </p:spPr>
        <p:txBody>
          <a:bodyPr>
            <a:normAutofit/>
          </a:bodyPr>
          <a:lstStyle/>
          <a:p>
            <a:r>
              <a:rPr lang="en-US" b="1" u="sng" dirty="0"/>
              <a:t>Current Collaboration </a:t>
            </a:r>
            <a:r>
              <a:rPr lang="en-US" dirty="0"/>
              <a:t>with </a:t>
            </a:r>
            <a:r>
              <a:rPr lang="en-US" dirty="0" err="1"/>
              <a:t>Bastyr</a:t>
            </a:r>
            <a:r>
              <a:rPr lang="en-US" dirty="0"/>
              <a:t>/Mayo Clinic/Arizona State University</a:t>
            </a:r>
          </a:p>
          <a:p>
            <a:pPr marL="0" indent="0">
              <a:buNone/>
            </a:pPr>
            <a:r>
              <a:rPr lang="en-US" dirty="0"/>
              <a:t>-The Canadian/US Integrative Oncology Study (The CUSIOS study)</a:t>
            </a:r>
          </a:p>
          <a:p>
            <a:pPr marL="0" indent="0">
              <a:buNone/>
            </a:pPr>
            <a:r>
              <a:rPr lang="en-US" dirty="0"/>
              <a:t>-Clinical Trial of Yoga in Myeloproliferative Neoplasms </a:t>
            </a:r>
          </a:p>
          <a:p>
            <a:pPr marL="0" indent="0">
              <a:buNone/>
            </a:pPr>
            <a:r>
              <a:rPr lang="en-US" dirty="0"/>
              <a:t>-Clinical Trial of Tai Chi in Multiple Myeloma during Autologous SC Transplant</a:t>
            </a:r>
          </a:p>
          <a:p>
            <a:r>
              <a:rPr lang="en-US" b="1" u="sng" dirty="0"/>
              <a:t>Goals: </a:t>
            </a:r>
          </a:p>
          <a:p>
            <a:pPr>
              <a:buAutoNum type="arabicParenR"/>
            </a:pPr>
            <a:r>
              <a:rPr lang="en-US" dirty="0"/>
              <a:t>To advance integrative medicine and build evidence-base for integrative therapies</a:t>
            </a:r>
          </a:p>
          <a:p>
            <a:pPr>
              <a:buAutoNum type="arabicParenR"/>
            </a:pPr>
            <a:r>
              <a:rPr lang="en-US" dirty="0"/>
              <a:t>Develop research questions and collaborative partners with native focus</a:t>
            </a:r>
          </a:p>
          <a:p>
            <a:pPr>
              <a:buAutoNum type="arabicParenR"/>
            </a:pPr>
            <a:r>
              <a:rPr lang="en-US" dirty="0"/>
              <a:t>Build research infrastructure: research nurse, statistical support, </a:t>
            </a:r>
            <a:r>
              <a:rPr lang="en-US" dirty="0" err="1"/>
              <a:t>etc</a:t>
            </a:r>
            <a:endParaRPr lang="en-US" dirty="0"/>
          </a:p>
          <a:p>
            <a:pPr marL="0" indent="0">
              <a:buNone/>
            </a:pPr>
            <a:r>
              <a:rPr lang="en-US" dirty="0"/>
              <a:t>-If interested in collaborating on native specific or integrative research email </a:t>
            </a:r>
            <a:r>
              <a:rPr lang="en-US" dirty="0">
                <a:hlinkClick r:id="rId3"/>
              </a:rPr>
              <a:t>krisstina.gowin@salishcancercenter.com</a:t>
            </a:r>
            <a:r>
              <a:rPr lang="en-US" dirty="0"/>
              <a:t> </a:t>
            </a:r>
          </a:p>
        </p:txBody>
      </p:sp>
      <p:pic>
        <p:nvPicPr>
          <p:cNvPr id="4" name="Picture 3" descr="basty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6998" y="5587912"/>
            <a:ext cx="1731749" cy="1270088"/>
          </a:xfrm>
          <a:prstGeom prst="rect">
            <a:avLst/>
          </a:prstGeom>
        </p:spPr>
      </p:pic>
      <p:pic>
        <p:nvPicPr>
          <p:cNvPr id="5" name="Picture 4" descr="asu.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3562" y="5587912"/>
            <a:ext cx="1873601" cy="1270088"/>
          </a:xfrm>
          <a:prstGeom prst="rect">
            <a:avLst/>
          </a:prstGeom>
        </p:spPr>
      </p:pic>
      <p:pic>
        <p:nvPicPr>
          <p:cNvPr id="6" name="Picture 5" descr="Mayo.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8747" y="5587911"/>
            <a:ext cx="1274815" cy="1270089"/>
          </a:xfrm>
          <a:prstGeom prst="rect">
            <a:avLst/>
          </a:prstGeom>
        </p:spPr>
      </p:pic>
    </p:spTree>
    <p:extLst>
      <p:ext uri="{BB962C8B-B14F-4D97-AF65-F5344CB8AC3E}">
        <p14:creationId xmlns:p14="http://schemas.microsoft.com/office/powerpoint/2010/main" val="3369664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430475"/>
            <a:ext cx="8911687" cy="1474525"/>
          </a:xfrm>
        </p:spPr>
        <p:txBody>
          <a:bodyPr/>
          <a:lstStyle/>
          <a:p>
            <a:pPr algn="ctr"/>
            <a:r>
              <a:rPr lang="en-US" b="1" u="sng" dirty="0"/>
              <a:t>Conclusions:</a:t>
            </a:r>
          </a:p>
        </p:txBody>
      </p:sp>
      <p:sp>
        <p:nvSpPr>
          <p:cNvPr id="3" name="Content Placeholder 2"/>
          <p:cNvSpPr>
            <a:spLocks noGrp="1"/>
          </p:cNvSpPr>
          <p:nvPr>
            <p:ph idx="1"/>
          </p:nvPr>
        </p:nvSpPr>
        <p:spPr>
          <a:xfrm>
            <a:off x="2356378" y="1625599"/>
            <a:ext cx="8915400" cy="4745567"/>
          </a:xfrm>
        </p:spPr>
        <p:txBody>
          <a:bodyPr>
            <a:normAutofit/>
          </a:bodyPr>
          <a:lstStyle/>
          <a:p>
            <a:r>
              <a:rPr lang="en-US" sz="2400" dirty="0"/>
              <a:t>Native cancer specific mortality is high</a:t>
            </a:r>
          </a:p>
          <a:p>
            <a:r>
              <a:rPr lang="en-US" sz="2400" dirty="0"/>
              <a:t>Native cancer patients have many unique needs and risk factors</a:t>
            </a:r>
          </a:p>
          <a:p>
            <a:r>
              <a:rPr lang="en-US" sz="2400" dirty="0"/>
              <a:t>The Integrative model of care offers a whole person system of healing that may address the unique needs of native cancer patients</a:t>
            </a:r>
          </a:p>
          <a:p>
            <a:r>
              <a:rPr lang="en-US" sz="2400" dirty="0"/>
              <a:t>Salish Cancer Center is the first tribally owned integrative cancer clinic in the U.S. offering high level evidence-based medicine in combination with integrative services such as native healing. </a:t>
            </a:r>
          </a:p>
        </p:txBody>
      </p:sp>
    </p:spTree>
    <p:extLst>
      <p:ext uri="{BB962C8B-B14F-4D97-AF65-F5344CB8AC3E}">
        <p14:creationId xmlns:p14="http://schemas.microsoft.com/office/powerpoint/2010/main" val="14914358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1404" y="1394672"/>
            <a:ext cx="8911687" cy="1280890"/>
          </a:xfrm>
        </p:spPr>
        <p:txBody>
          <a:bodyPr/>
          <a:lstStyle/>
          <a:p>
            <a:r>
              <a:rPr lang="en-US" dirty="0"/>
              <a:t>Contact Information</a:t>
            </a:r>
          </a:p>
        </p:txBody>
      </p:sp>
      <p:sp>
        <p:nvSpPr>
          <p:cNvPr id="3" name="Content Placeholder 2"/>
          <p:cNvSpPr>
            <a:spLocks noGrp="1"/>
          </p:cNvSpPr>
          <p:nvPr>
            <p:ph idx="1"/>
          </p:nvPr>
        </p:nvSpPr>
        <p:spPr/>
        <p:txBody>
          <a:bodyPr/>
          <a:lstStyle/>
          <a:p>
            <a:pPr marL="0" indent="0">
              <a:buNone/>
            </a:pPr>
            <a:endParaRPr lang="en-US" dirty="0"/>
          </a:p>
          <a:p>
            <a:r>
              <a:rPr lang="en-US" dirty="0">
                <a:hlinkClick r:id="rId3"/>
              </a:rPr>
              <a:t>eiko.klimant@salishcancercenter.com</a:t>
            </a:r>
            <a:endParaRPr lang="en-US" dirty="0"/>
          </a:p>
          <a:p>
            <a:endParaRPr lang="en-US" dirty="0"/>
          </a:p>
        </p:txBody>
      </p:sp>
    </p:spTree>
    <p:extLst>
      <p:ext uri="{BB962C8B-B14F-4D97-AF65-F5344CB8AC3E}">
        <p14:creationId xmlns:p14="http://schemas.microsoft.com/office/powerpoint/2010/main" val="3180642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b="1" dirty="0"/>
              <a:t>THANK YOU!</a:t>
            </a:r>
            <a:br>
              <a:rPr lang="en-US" sz="4000" b="1" dirty="0"/>
            </a:br>
            <a:r>
              <a:rPr lang="en-US" sz="4000" b="1" dirty="0"/>
              <a:t>Questions?</a:t>
            </a:r>
            <a:br>
              <a:rPr lang="en-US" sz="4000" b="1" dirty="0"/>
            </a:br>
            <a:r>
              <a:rPr lang="en-US" sz="4000" b="1" dirty="0"/>
              <a:t/>
            </a:r>
            <a:br>
              <a:rPr lang="en-US" sz="4000" b="1" dirty="0"/>
            </a:br>
            <a:r>
              <a:rPr lang="en-US" sz="4000" b="1" dirty="0"/>
              <a:t/>
            </a:r>
            <a:br>
              <a:rPr lang="en-US" sz="4000" b="1" dirty="0"/>
            </a:br>
            <a:endParaRPr lang="en-US" sz="4000" b="1" dirty="0"/>
          </a:p>
        </p:txBody>
      </p:sp>
      <p:sp>
        <p:nvSpPr>
          <p:cNvPr id="5" name="TextBox 4"/>
          <p:cNvSpPr txBox="1"/>
          <p:nvPr/>
        </p:nvSpPr>
        <p:spPr>
          <a:xfrm>
            <a:off x="3336588" y="4853009"/>
            <a:ext cx="7365633" cy="738664"/>
          </a:xfrm>
          <a:prstGeom prst="rect">
            <a:avLst/>
          </a:prstGeom>
          <a:noFill/>
        </p:spPr>
        <p:txBody>
          <a:bodyPr wrap="square" rtlCol="0">
            <a:spAutoFit/>
          </a:bodyPr>
          <a:lstStyle/>
          <a:p>
            <a:r>
              <a:rPr lang="en-US" sz="1400" dirty="0">
                <a:solidFill>
                  <a:srgbClr val="0070C0"/>
                </a:solidFill>
                <a:latin typeface="Calibri Light" panose="020F0302020204030204" pitchFamily="34" charset="0"/>
              </a:rPr>
              <a:t>3700 Pacific highway. E., Tacoma, WA</a:t>
            </a:r>
          </a:p>
          <a:p>
            <a:r>
              <a:rPr lang="en-US" sz="1400" dirty="0">
                <a:solidFill>
                  <a:srgbClr val="0070C0"/>
                </a:solidFill>
                <a:latin typeface="Calibri Light" panose="020F0302020204030204" pitchFamily="34" charset="0"/>
              </a:rPr>
              <a:t>253-382-6300</a:t>
            </a:r>
          </a:p>
          <a:p>
            <a:r>
              <a:rPr lang="en-US" sz="1400" dirty="0">
                <a:solidFill>
                  <a:srgbClr val="0070C0"/>
                </a:solidFill>
                <a:hlinkClick r:id="rId3"/>
              </a:rPr>
              <a:t>www.salishcancercenter.com</a:t>
            </a:r>
            <a:endParaRPr lang="en-US" sz="1400" dirty="0">
              <a:solidFill>
                <a:srgbClr val="0070C0"/>
              </a:solidFill>
            </a:endParaRPr>
          </a:p>
        </p:txBody>
      </p:sp>
      <p:pic>
        <p:nvPicPr>
          <p:cNvPr id="7" name="Picture 6"/>
          <p:cNvPicPr>
            <a:picLocks noChangeAspect="1"/>
          </p:cNvPicPr>
          <p:nvPr/>
        </p:nvPicPr>
        <p:blipFill>
          <a:blip r:embed="rId4"/>
          <a:stretch>
            <a:fillRect/>
          </a:stretch>
        </p:blipFill>
        <p:spPr>
          <a:xfrm>
            <a:off x="3336588" y="2216945"/>
            <a:ext cx="7684915" cy="2598694"/>
          </a:xfrm>
          <a:prstGeom prst="rect">
            <a:avLst/>
          </a:prstGeom>
        </p:spPr>
      </p:pic>
    </p:spTree>
    <p:extLst>
      <p:ext uri="{BB962C8B-B14F-4D97-AF65-F5344CB8AC3E}">
        <p14:creationId xmlns:p14="http://schemas.microsoft.com/office/powerpoint/2010/main" val="1830256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5511" y="624110"/>
            <a:ext cx="9179102" cy="1280890"/>
          </a:xfrm>
        </p:spPr>
        <p:txBody>
          <a:bodyPr/>
          <a:lstStyle/>
          <a:p>
            <a:r>
              <a:rPr lang="en-US" b="1" u="sng" dirty="0"/>
              <a:t>Objectives </a:t>
            </a:r>
            <a:endParaRPr lang="en-US" b="1" i="1" u="sng" dirty="0"/>
          </a:p>
        </p:txBody>
      </p:sp>
      <p:sp>
        <p:nvSpPr>
          <p:cNvPr id="3" name="Content Placeholder 2"/>
          <p:cNvSpPr>
            <a:spLocks noGrp="1"/>
          </p:cNvSpPr>
          <p:nvPr>
            <p:ph idx="1"/>
          </p:nvPr>
        </p:nvSpPr>
        <p:spPr>
          <a:xfrm>
            <a:off x="2541642" y="1905000"/>
            <a:ext cx="9516533" cy="4006222"/>
          </a:xfrm>
        </p:spPr>
        <p:txBody>
          <a:bodyPr>
            <a:normAutofit/>
          </a:bodyPr>
          <a:lstStyle/>
          <a:p>
            <a:r>
              <a:rPr lang="en-US" sz="2400" dirty="0"/>
              <a:t>Recognize the unique challenges of </a:t>
            </a:r>
            <a:r>
              <a:rPr lang="en-US" sz="2400"/>
              <a:t>Native cancer care.</a:t>
            </a:r>
            <a:endParaRPr lang="en-US" sz="2400" dirty="0"/>
          </a:p>
          <a:p>
            <a:r>
              <a:rPr lang="en-US" sz="2400" dirty="0"/>
              <a:t>Examine the integrative model of oncology care. </a:t>
            </a:r>
          </a:p>
          <a:p>
            <a:r>
              <a:rPr lang="en-US" sz="2400" dirty="0"/>
              <a:t>Recognize the benefits of combining traditional healing services in the care of Native American cancer patients.</a:t>
            </a:r>
          </a:p>
          <a:p>
            <a:r>
              <a:rPr lang="en-US" sz="2400" dirty="0"/>
              <a:t>Recognize the Salish Cancer Center, the first tribally owned cancer center in the nation. </a:t>
            </a:r>
          </a:p>
        </p:txBody>
      </p:sp>
    </p:spTree>
    <p:extLst>
      <p:ext uri="{BB962C8B-B14F-4D97-AF65-F5344CB8AC3E}">
        <p14:creationId xmlns:p14="http://schemas.microsoft.com/office/powerpoint/2010/main" val="9653893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77381" y="1371600"/>
            <a:ext cx="6135329" cy="4203290"/>
          </a:xfrm>
          <a:prstGeom prst="rect">
            <a:avLst/>
          </a:prstGeom>
          <a:noFill/>
        </p:spPr>
        <p:txBody>
          <a:bodyPr wrap="square" rtlCol="0">
            <a:spAutoFit/>
          </a:bodyPr>
          <a:lstStyle/>
          <a:p>
            <a:endParaRPr lang="en-US" dirty="0"/>
          </a:p>
        </p:txBody>
      </p:sp>
      <p:pic>
        <p:nvPicPr>
          <p:cNvPr id="4" name="Picture 3"/>
          <p:cNvPicPr>
            <a:picLocks noChangeAspect="1"/>
          </p:cNvPicPr>
          <p:nvPr/>
        </p:nvPicPr>
        <p:blipFill>
          <a:blip r:embed="rId2"/>
          <a:stretch>
            <a:fillRect/>
          </a:stretch>
        </p:blipFill>
        <p:spPr>
          <a:xfrm>
            <a:off x="1843548" y="9956"/>
            <a:ext cx="9099756" cy="6848044"/>
          </a:xfrm>
          <a:prstGeom prst="rect">
            <a:avLst/>
          </a:prstGeom>
        </p:spPr>
      </p:pic>
      <p:pic>
        <p:nvPicPr>
          <p:cNvPr id="5" name="Picture 4"/>
          <p:cNvPicPr>
            <a:picLocks noChangeAspect="1"/>
          </p:cNvPicPr>
          <p:nvPr/>
        </p:nvPicPr>
        <p:blipFill>
          <a:blip r:embed="rId3"/>
          <a:stretch>
            <a:fillRect/>
          </a:stretch>
        </p:blipFill>
        <p:spPr>
          <a:xfrm>
            <a:off x="8949332" y="5574890"/>
            <a:ext cx="2770799" cy="1168400"/>
          </a:xfrm>
          <a:prstGeom prst="rect">
            <a:avLst/>
          </a:prstGeom>
        </p:spPr>
      </p:pic>
    </p:spTree>
    <p:extLst>
      <p:ext uri="{BB962C8B-B14F-4D97-AF65-F5344CB8AC3E}">
        <p14:creationId xmlns:p14="http://schemas.microsoft.com/office/powerpoint/2010/main" val="289891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The Native American Population</a:t>
            </a:r>
          </a:p>
        </p:txBody>
      </p:sp>
      <p:sp>
        <p:nvSpPr>
          <p:cNvPr id="3" name="Content Placeholder 2"/>
          <p:cNvSpPr>
            <a:spLocks noGrp="1"/>
          </p:cNvSpPr>
          <p:nvPr>
            <p:ph idx="1"/>
          </p:nvPr>
        </p:nvSpPr>
        <p:spPr>
          <a:xfrm>
            <a:off x="838200" y="1955799"/>
            <a:ext cx="10515600" cy="4221163"/>
          </a:xfrm>
        </p:spPr>
        <p:txBody>
          <a:bodyPr>
            <a:normAutofit fontScale="40000" lnSpcReduction="20000"/>
          </a:bodyPr>
          <a:lstStyle/>
          <a:p>
            <a:pPr>
              <a:lnSpc>
                <a:spcPct val="120000"/>
              </a:lnSpc>
              <a:spcBef>
                <a:spcPts val="0"/>
              </a:spcBef>
            </a:pPr>
            <a:r>
              <a:rPr lang="en-US" sz="6000" dirty="0"/>
              <a:t>An estimated 4.5 million people are classified as American Indian or Alaska Native</a:t>
            </a:r>
          </a:p>
          <a:p>
            <a:pPr>
              <a:lnSpc>
                <a:spcPct val="120000"/>
              </a:lnSpc>
              <a:spcBef>
                <a:spcPts val="0"/>
              </a:spcBef>
            </a:pPr>
            <a:r>
              <a:rPr lang="en-US" sz="6000" dirty="0"/>
              <a:t>1.5 percent of the total population</a:t>
            </a:r>
          </a:p>
          <a:p>
            <a:pPr>
              <a:lnSpc>
                <a:spcPct val="120000"/>
              </a:lnSpc>
              <a:spcBef>
                <a:spcPts val="0"/>
              </a:spcBef>
            </a:pPr>
            <a:r>
              <a:rPr lang="en-US" sz="6000" dirty="0"/>
              <a:t>Over 560 Federal and 100 State-recognized tribes nationally</a:t>
            </a:r>
          </a:p>
          <a:p>
            <a:endParaRPr lang="en-US" dirty="0"/>
          </a:p>
          <a:p>
            <a:endParaRPr lang="en-US" dirty="0"/>
          </a:p>
          <a:p>
            <a:endParaRPr lang="en-US" dirty="0"/>
          </a:p>
          <a:p>
            <a:pPr marL="0" indent="0">
              <a:lnSpc>
                <a:spcPct val="120000"/>
              </a:lnSpc>
              <a:spcBef>
                <a:spcPts val="0"/>
              </a:spcBef>
              <a:buNone/>
            </a:pPr>
            <a:endParaRPr lang="en-US" sz="1900" dirty="0"/>
          </a:p>
          <a:p>
            <a:pPr marL="0" indent="0">
              <a:lnSpc>
                <a:spcPct val="120000"/>
              </a:lnSpc>
              <a:spcBef>
                <a:spcPts val="0"/>
              </a:spcBef>
              <a:buNone/>
            </a:pPr>
            <a:endParaRPr lang="en-US" sz="2900" dirty="0"/>
          </a:p>
          <a:p>
            <a:pPr marL="0" indent="0">
              <a:lnSpc>
                <a:spcPct val="120000"/>
              </a:lnSpc>
              <a:spcBef>
                <a:spcPts val="0"/>
              </a:spcBef>
              <a:buNone/>
            </a:pPr>
            <a:endParaRPr lang="en-US" sz="2900" dirty="0"/>
          </a:p>
          <a:p>
            <a:pPr marL="0" indent="0">
              <a:lnSpc>
                <a:spcPct val="120000"/>
              </a:lnSpc>
              <a:spcBef>
                <a:spcPts val="0"/>
              </a:spcBef>
              <a:buNone/>
            </a:pPr>
            <a:endParaRPr lang="en-US" sz="2900" dirty="0"/>
          </a:p>
          <a:p>
            <a:pPr marL="0" indent="0">
              <a:lnSpc>
                <a:spcPct val="120000"/>
              </a:lnSpc>
              <a:spcBef>
                <a:spcPts val="0"/>
              </a:spcBef>
              <a:buNone/>
            </a:pPr>
            <a:endParaRPr lang="en-US" sz="2900" dirty="0"/>
          </a:p>
          <a:p>
            <a:pPr marL="0" indent="0">
              <a:lnSpc>
                <a:spcPct val="120000"/>
              </a:lnSpc>
              <a:spcBef>
                <a:spcPts val="0"/>
              </a:spcBef>
              <a:buNone/>
            </a:pPr>
            <a:endParaRPr lang="en-US" sz="2900" dirty="0"/>
          </a:p>
          <a:p>
            <a:pPr marL="0" indent="0">
              <a:lnSpc>
                <a:spcPct val="120000"/>
              </a:lnSpc>
              <a:spcBef>
                <a:spcPts val="0"/>
              </a:spcBef>
              <a:buNone/>
            </a:pPr>
            <a:r>
              <a:rPr lang="en-US" sz="2900" dirty="0"/>
              <a:t>American Indian/Alaska Native Profile. CDC Office of Minority Health. Updated 2007</a:t>
            </a:r>
          </a:p>
          <a:p>
            <a:pPr marL="0" indent="0">
              <a:lnSpc>
                <a:spcPct val="120000"/>
              </a:lnSpc>
              <a:spcBef>
                <a:spcPts val="0"/>
              </a:spcBef>
              <a:buNone/>
            </a:pPr>
            <a:r>
              <a:rPr lang="en-US" sz="2900" dirty="0"/>
              <a:t>http://www.cdc.gov/omhd/populations/AIAN/AIAN.htm</a:t>
            </a:r>
          </a:p>
          <a:p>
            <a:pPr marL="0" indent="0">
              <a:lnSpc>
                <a:spcPct val="120000"/>
              </a:lnSpc>
              <a:spcBef>
                <a:spcPts val="0"/>
              </a:spcBef>
              <a:buNone/>
            </a:pPr>
            <a:endParaRPr lang="en-US" sz="2900" dirty="0"/>
          </a:p>
          <a:p>
            <a:pPr marL="0" indent="0">
              <a:lnSpc>
                <a:spcPct val="120000"/>
              </a:lnSpc>
              <a:spcBef>
                <a:spcPts val="0"/>
              </a:spcBef>
              <a:buNone/>
            </a:pPr>
            <a:r>
              <a:rPr lang="en-US" sz="2900" dirty="0"/>
              <a:t>The American Indian and Alaska Native Population: 2000 Census Brief. Updated 2002</a:t>
            </a:r>
          </a:p>
          <a:p>
            <a:pPr marL="0" indent="0">
              <a:lnSpc>
                <a:spcPct val="120000"/>
              </a:lnSpc>
              <a:spcBef>
                <a:spcPts val="0"/>
              </a:spcBef>
              <a:buNone/>
            </a:pPr>
            <a:r>
              <a:rPr lang="en-US" sz="2900" dirty="0"/>
              <a:t>http://www.census.gov/prod/2002pubs/c2kbr01-15.pdf</a:t>
            </a:r>
          </a:p>
          <a:p>
            <a:pPr marL="0" indent="0">
              <a:buNone/>
            </a:pPr>
            <a:endParaRPr lang="en-US" dirty="0"/>
          </a:p>
        </p:txBody>
      </p:sp>
      <p:pic>
        <p:nvPicPr>
          <p:cNvPr id="4" name="Picture 3"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2112" y="4046694"/>
            <a:ext cx="3492500" cy="2324100"/>
          </a:xfrm>
          <a:prstGeom prst="rect">
            <a:avLst/>
          </a:prstGeom>
        </p:spPr>
      </p:pic>
    </p:spTree>
    <p:extLst>
      <p:ext uri="{BB962C8B-B14F-4D97-AF65-F5344CB8AC3E}">
        <p14:creationId xmlns:p14="http://schemas.microsoft.com/office/powerpoint/2010/main" val="4175293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643467" y="1020023"/>
          <a:ext cx="10459780" cy="2558844"/>
        </p:xfrm>
        <a:graphic>
          <a:graphicData uri="http://schemas.openxmlformats.org/drawingml/2006/table">
            <a:tbl>
              <a:tblPr firstRow="1" firstCol="1" bandRow="1">
                <a:tableStyleId>{5C22544A-7EE6-4342-B048-85BDC9FD1C3A}</a:tableStyleId>
              </a:tblPr>
              <a:tblGrid>
                <a:gridCol w="2614945">
                  <a:extLst>
                    <a:ext uri="{9D8B030D-6E8A-4147-A177-3AD203B41FA5}">
                      <a16:colId xmlns:a16="http://schemas.microsoft.com/office/drawing/2014/main" xmlns="" val="20000"/>
                    </a:ext>
                  </a:extLst>
                </a:gridCol>
                <a:gridCol w="2614945">
                  <a:extLst>
                    <a:ext uri="{9D8B030D-6E8A-4147-A177-3AD203B41FA5}">
                      <a16:colId xmlns:a16="http://schemas.microsoft.com/office/drawing/2014/main" xmlns="" val="20001"/>
                    </a:ext>
                  </a:extLst>
                </a:gridCol>
                <a:gridCol w="2614945">
                  <a:extLst>
                    <a:ext uri="{9D8B030D-6E8A-4147-A177-3AD203B41FA5}">
                      <a16:colId xmlns:a16="http://schemas.microsoft.com/office/drawing/2014/main" xmlns="" val="20002"/>
                    </a:ext>
                  </a:extLst>
                </a:gridCol>
                <a:gridCol w="2614945">
                  <a:extLst>
                    <a:ext uri="{9D8B030D-6E8A-4147-A177-3AD203B41FA5}">
                      <a16:colId xmlns:a16="http://schemas.microsoft.com/office/drawing/2014/main" xmlns="" val="20003"/>
                    </a:ext>
                  </a:extLst>
                </a:gridCol>
              </a:tblGrid>
              <a:tr h="306222">
                <a:tc gridSpan="4">
                  <a:txBody>
                    <a:bodyPr/>
                    <a:lstStyle/>
                    <a:p>
                      <a:pPr marL="0" marR="0" algn="ctr">
                        <a:spcBef>
                          <a:spcPts val="0"/>
                        </a:spcBef>
                        <a:spcAft>
                          <a:spcPts val="1200"/>
                        </a:spcAft>
                      </a:pPr>
                      <a:r>
                        <a:rPr lang="en-US" sz="1050" dirty="0">
                          <a:effectLst/>
                        </a:rPr>
                        <a:t>New Cancer Cases per 100,000 - Men (2011)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06222">
                <a:tc>
                  <a:txBody>
                    <a:bodyPr/>
                    <a:lstStyle/>
                    <a:p>
                      <a:pPr marL="0" marR="0" algn="ctr">
                        <a:spcBef>
                          <a:spcPts val="0"/>
                        </a:spcBef>
                        <a:spcAft>
                          <a:spcPts val="0"/>
                        </a:spcAft>
                      </a:pPr>
                      <a:r>
                        <a:rPr lang="en-US" sz="1050">
                          <a:effectLst/>
                        </a:rPr>
                        <a:t>Cancer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American Indian Men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Non-Hispanic White Men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American Indian/Non-Hispanic White Ratio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1"/>
                  </a:ext>
                </a:extLst>
              </a:tr>
              <a:tr h="306222">
                <a:tc>
                  <a:txBody>
                    <a:bodyPr/>
                    <a:lstStyle/>
                    <a:p>
                      <a:pPr marL="0" marR="0" algn="ctr">
                        <a:spcBef>
                          <a:spcPts val="0"/>
                        </a:spcBef>
                        <a:spcAft>
                          <a:spcPts val="0"/>
                        </a:spcAft>
                      </a:pPr>
                      <a:r>
                        <a:rPr lang="en-US" sz="1050">
                          <a:effectLst/>
                        </a:rPr>
                        <a:t>All Sites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393.4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518.1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2"/>
                  </a:ext>
                </a:extLst>
              </a:tr>
              <a:tr h="306222">
                <a:tc>
                  <a:txBody>
                    <a:bodyPr/>
                    <a:lstStyle/>
                    <a:p>
                      <a:pPr marL="0" marR="0" algn="ctr">
                        <a:spcBef>
                          <a:spcPts val="0"/>
                        </a:spcBef>
                        <a:spcAft>
                          <a:spcPts val="0"/>
                        </a:spcAft>
                      </a:pPr>
                      <a:r>
                        <a:rPr lang="en-US" sz="1050">
                          <a:effectLst/>
                        </a:rPr>
                        <a:t>Colon and Rectum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63.3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43.4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3"/>
                  </a:ext>
                </a:extLst>
              </a:tr>
              <a:tr h="306222">
                <a:tc>
                  <a:txBody>
                    <a:bodyPr/>
                    <a:lstStyle/>
                    <a:p>
                      <a:pPr marL="0" marR="0" algn="ctr">
                        <a:spcBef>
                          <a:spcPts val="0"/>
                        </a:spcBef>
                        <a:spcAft>
                          <a:spcPts val="0"/>
                        </a:spcAft>
                      </a:pPr>
                      <a:r>
                        <a:rPr lang="en-US" sz="1050">
                          <a:effectLst/>
                        </a:rPr>
                        <a:t>Lung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52.3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63.5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4"/>
                  </a:ext>
                </a:extLst>
              </a:tr>
              <a:tr h="306222">
                <a:tc>
                  <a:txBody>
                    <a:bodyPr/>
                    <a:lstStyle/>
                    <a:p>
                      <a:pPr marL="0" marR="0" algn="ctr">
                        <a:spcBef>
                          <a:spcPts val="0"/>
                        </a:spcBef>
                        <a:spcAft>
                          <a:spcPts val="0"/>
                        </a:spcAft>
                      </a:pPr>
                      <a:r>
                        <a:rPr lang="en-US" sz="1050">
                          <a:effectLst/>
                        </a:rPr>
                        <a:t>Pancreas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14.4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5"/>
                  </a:ext>
                </a:extLst>
              </a:tr>
              <a:tr h="306222">
                <a:tc>
                  <a:txBody>
                    <a:bodyPr/>
                    <a:lstStyle/>
                    <a:p>
                      <a:pPr marL="0" marR="0" algn="ctr">
                        <a:spcBef>
                          <a:spcPts val="0"/>
                        </a:spcBef>
                        <a:spcAft>
                          <a:spcPts val="0"/>
                        </a:spcAft>
                      </a:pPr>
                      <a:r>
                        <a:rPr lang="en-US" sz="1050">
                          <a:effectLst/>
                        </a:rPr>
                        <a:t>Prostate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63.9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134.0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6"/>
                  </a:ext>
                </a:extLst>
              </a:tr>
              <a:tr h="306222">
                <a:tc>
                  <a:txBody>
                    <a:bodyPr/>
                    <a:lstStyle/>
                    <a:p>
                      <a:pPr marL="0" marR="0" algn="ctr">
                        <a:spcBef>
                          <a:spcPts val="0"/>
                        </a:spcBef>
                        <a:spcAft>
                          <a:spcPts val="0"/>
                        </a:spcAft>
                      </a:pPr>
                      <a:r>
                        <a:rPr lang="en-US" sz="1050">
                          <a:effectLst/>
                        </a:rPr>
                        <a:t>Stomach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20.0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8.4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7"/>
                  </a:ext>
                </a:extLst>
              </a:tr>
            </a:tbl>
          </a:graphicData>
        </a:graphic>
      </p:graphicFrame>
      <p:graphicFrame>
        <p:nvGraphicFramePr>
          <p:cNvPr id="13" name="Table 12"/>
          <p:cNvGraphicFramePr>
            <a:graphicFrameLocks noGrp="1"/>
          </p:cNvGraphicFramePr>
          <p:nvPr>
            <p:extLst/>
          </p:nvPr>
        </p:nvGraphicFramePr>
        <p:xfrm>
          <a:off x="643467" y="3564467"/>
          <a:ext cx="10459780" cy="2634074"/>
        </p:xfrm>
        <a:graphic>
          <a:graphicData uri="http://schemas.openxmlformats.org/drawingml/2006/table">
            <a:tbl>
              <a:tblPr firstRow="1" firstCol="1" bandRow="1">
                <a:tableStyleId>{5C22544A-7EE6-4342-B048-85BDC9FD1C3A}</a:tableStyleId>
              </a:tblPr>
              <a:tblGrid>
                <a:gridCol w="2614945">
                  <a:extLst>
                    <a:ext uri="{9D8B030D-6E8A-4147-A177-3AD203B41FA5}">
                      <a16:colId xmlns:a16="http://schemas.microsoft.com/office/drawing/2014/main" xmlns="" val="20000"/>
                    </a:ext>
                  </a:extLst>
                </a:gridCol>
                <a:gridCol w="2614945">
                  <a:extLst>
                    <a:ext uri="{9D8B030D-6E8A-4147-A177-3AD203B41FA5}">
                      <a16:colId xmlns:a16="http://schemas.microsoft.com/office/drawing/2014/main" xmlns="" val="20001"/>
                    </a:ext>
                  </a:extLst>
                </a:gridCol>
                <a:gridCol w="2614945">
                  <a:extLst>
                    <a:ext uri="{9D8B030D-6E8A-4147-A177-3AD203B41FA5}">
                      <a16:colId xmlns:a16="http://schemas.microsoft.com/office/drawing/2014/main" xmlns="" val="20002"/>
                    </a:ext>
                  </a:extLst>
                </a:gridCol>
                <a:gridCol w="2614945">
                  <a:extLst>
                    <a:ext uri="{9D8B030D-6E8A-4147-A177-3AD203B41FA5}">
                      <a16:colId xmlns:a16="http://schemas.microsoft.com/office/drawing/2014/main" xmlns="" val="20003"/>
                    </a:ext>
                  </a:extLst>
                </a:gridCol>
              </a:tblGrid>
              <a:tr h="277348">
                <a:tc gridSpan="4">
                  <a:txBody>
                    <a:bodyPr/>
                    <a:lstStyle/>
                    <a:p>
                      <a:pPr marL="0" marR="0" algn="ctr">
                        <a:spcBef>
                          <a:spcPts val="0"/>
                        </a:spcBef>
                        <a:spcAft>
                          <a:spcPts val="1200"/>
                        </a:spcAft>
                      </a:pPr>
                      <a:r>
                        <a:rPr lang="en-US" sz="1050" dirty="0">
                          <a:effectLst/>
                        </a:rPr>
                        <a:t>New Cancer Cases per 100,000 – Women (2011)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77348">
                <a:tc>
                  <a:txBody>
                    <a:bodyPr/>
                    <a:lstStyle/>
                    <a:p>
                      <a:pPr marL="0" marR="0" algn="ctr">
                        <a:spcBef>
                          <a:spcPts val="0"/>
                        </a:spcBef>
                        <a:spcAft>
                          <a:spcPts val="0"/>
                        </a:spcAft>
                      </a:pPr>
                      <a:r>
                        <a:rPr lang="en-US" sz="1050">
                          <a:effectLst/>
                        </a:rPr>
                        <a:t>Cancer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American Indian Women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Non-Hispanic White Women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American Indian/Non-Hispanic White Ratio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1"/>
                  </a:ext>
                </a:extLst>
              </a:tr>
              <a:tr h="277348">
                <a:tc>
                  <a:txBody>
                    <a:bodyPr/>
                    <a:lstStyle/>
                    <a:p>
                      <a:pPr marL="0" marR="0" algn="ctr">
                        <a:spcBef>
                          <a:spcPts val="0"/>
                        </a:spcBef>
                        <a:spcAft>
                          <a:spcPts val="0"/>
                        </a:spcAft>
                      </a:pPr>
                      <a:r>
                        <a:rPr lang="en-US" sz="1050">
                          <a:effectLst/>
                        </a:rPr>
                        <a:t>All Sites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359.1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433.5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2"/>
                  </a:ext>
                </a:extLst>
              </a:tr>
              <a:tr h="277348">
                <a:tc>
                  <a:txBody>
                    <a:bodyPr/>
                    <a:lstStyle/>
                    <a:p>
                      <a:pPr marL="0" marR="0" algn="ctr">
                        <a:spcBef>
                          <a:spcPts val="0"/>
                        </a:spcBef>
                        <a:spcAft>
                          <a:spcPts val="0"/>
                        </a:spcAft>
                      </a:pPr>
                      <a:r>
                        <a:rPr lang="en-US" sz="1050">
                          <a:effectLst/>
                        </a:rPr>
                        <a:t>Breast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104.0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137.0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3"/>
                  </a:ext>
                </a:extLst>
              </a:tr>
              <a:tr h="277348">
                <a:tc>
                  <a:txBody>
                    <a:bodyPr/>
                    <a:lstStyle/>
                    <a:p>
                      <a:pPr marL="0" marR="0" algn="ctr">
                        <a:spcBef>
                          <a:spcPts val="0"/>
                        </a:spcBef>
                        <a:spcAft>
                          <a:spcPts val="0"/>
                        </a:spcAft>
                      </a:pPr>
                      <a:r>
                        <a:rPr lang="en-US" sz="1050">
                          <a:effectLst/>
                        </a:rPr>
                        <a:t>Cervical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6.5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4"/>
                  </a:ext>
                </a:extLst>
              </a:tr>
              <a:tr h="277348">
                <a:tc>
                  <a:txBody>
                    <a:bodyPr/>
                    <a:lstStyle/>
                    <a:p>
                      <a:pPr marL="0" marR="0" algn="ctr">
                        <a:spcBef>
                          <a:spcPts val="0"/>
                        </a:spcBef>
                        <a:spcAft>
                          <a:spcPts val="0"/>
                        </a:spcAft>
                      </a:pPr>
                      <a:r>
                        <a:rPr lang="en-US" sz="1050">
                          <a:effectLst/>
                        </a:rPr>
                        <a:t>Colon and Rectum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45.7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34.2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5"/>
                  </a:ext>
                </a:extLst>
              </a:tr>
              <a:tr h="277348">
                <a:tc>
                  <a:txBody>
                    <a:bodyPr/>
                    <a:lstStyle/>
                    <a:p>
                      <a:pPr marL="0" marR="0" algn="ctr">
                        <a:spcBef>
                          <a:spcPts val="0"/>
                        </a:spcBef>
                        <a:spcAft>
                          <a:spcPts val="0"/>
                        </a:spcAft>
                      </a:pPr>
                      <a:r>
                        <a:rPr lang="en-US" sz="1050">
                          <a:effectLst/>
                        </a:rPr>
                        <a:t>Lung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41.5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6"/>
                  </a:ext>
                </a:extLst>
              </a:tr>
              <a:tr h="277348">
                <a:tc>
                  <a:txBody>
                    <a:bodyPr/>
                    <a:lstStyle/>
                    <a:p>
                      <a:pPr marL="0" marR="0" algn="ctr">
                        <a:spcBef>
                          <a:spcPts val="0"/>
                        </a:spcBef>
                        <a:spcAft>
                          <a:spcPts val="0"/>
                        </a:spcAft>
                      </a:pPr>
                      <a:r>
                        <a:rPr lang="en-US" sz="1050">
                          <a:effectLst/>
                        </a:rPr>
                        <a:t>Pancreas (2010)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12.9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7"/>
                  </a:ext>
                </a:extLst>
              </a:tr>
              <a:tr h="277348">
                <a:tc>
                  <a:txBody>
                    <a:bodyPr/>
                    <a:lstStyle/>
                    <a:p>
                      <a:pPr marL="0" marR="0" algn="ctr">
                        <a:spcBef>
                          <a:spcPts val="0"/>
                        </a:spcBef>
                        <a:spcAft>
                          <a:spcPts val="0"/>
                        </a:spcAft>
                      </a:pPr>
                      <a:r>
                        <a:rPr lang="en-US" sz="1050">
                          <a:effectLst/>
                        </a:rPr>
                        <a:t>Stomach (2010)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13.0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a:effectLst/>
                        </a:rPr>
                        <a:t>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tc>
                  <a:txBody>
                    <a:bodyPr/>
                    <a:lstStyle/>
                    <a:p>
                      <a:pPr marL="0" marR="0" algn="ctr">
                        <a:spcBef>
                          <a:spcPts val="0"/>
                        </a:spcBef>
                        <a:spcAft>
                          <a:spcPts val="0"/>
                        </a:spcAft>
                      </a:pPr>
                      <a:r>
                        <a:rPr lang="en-US" sz="1050" dirty="0">
                          <a:effectLst/>
                        </a:rPr>
                        <a:t>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0008"/>
                  </a:ext>
                </a:extLst>
              </a:tr>
            </a:tbl>
          </a:graphicData>
        </a:graphic>
      </p:graphicFrame>
      <p:sp>
        <p:nvSpPr>
          <p:cNvPr id="14" name="TextBox 13"/>
          <p:cNvSpPr txBox="1"/>
          <p:nvPr/>
        </p:nvSpPr>
        <p:spPr>
          <a:xfrm>
            <a:off x="643467" y="6155267"/>
            <a:ext cx="8542867" cy="584775"/>
          </a:xfrm>
          <a:prstGeom prst="rect">
            <a:avLst/>
          </a:prstGeom>
          <a:noFill/>
        </p:spPr>
        <p:txBody>
          <a:bodyPr wrap="square" rtlCol="0">
            <a:spAutoFit/>
          </a:bodyPr>
          <a:lstStyle/>
          <a:p>
            <a:r>
              <a:rPr lang="en-US" sz="1600" dirty="0"/>
              <a:t>Source: CDC, 2015. Health United States, 2014. Table 40.</a:t>
            </a:r>
            <a:br>
              <a:rPr lang="en-US" sz="1600" dirty="0"/>
            </a:br>
            <a:r>
              <a:rPr lang="en-US" sz="1600" dirty="0"/>
              <a:t>http://www.cdc.gov/nchs/data/hus/hus14.pdf</a:t>
            </a:r>
          </a:p>
        </p:txBody>
      </p:sp>
      <p:sp>
        <p:nvSpPr>
          <p:cNvPr id="15" name="TextBox 14"/>
          <p:cNvSpPr txBox="1"/>
          <p:nvPr/>
        </p:nvSpPr>
        <p:spPr>
          <a:xfrm>
            <a:off x="431398" y="280192"/>
            <a:ext cx="10671849" cy="584775"/>
          </a:xfrm>
          <a:prstGeom prst="rect">
            <a:avLst/>
          </a:prstGeom>
          <a:noFill/>
        </p:spPr>
        <p:txBody>
          <a:bodyPr wrap="square" rtlCol="0">
            <a:spAutoFit/>
          </a:bodyPr>
          <a:lstStyle/>
          <a:p>
            <a:pPr algn="ctr"/>
            <a:r>
              <a:rPr lang="en-US" sz="3200" b="1" u="sng" dirty="0"/>
              <a:t>Native Cancer Incidence</a:t>
            </a:r>
          </a:p>
        </p:txBody>
      </p:sp>
    </p:spTree>
    <p:extLst>
      <p:ext uri="{BB962C8B-B14F-4D97-AF65-F5344CB8AC3E}">
        <p14:creationId xmlns:p14="http://schemas.microsoft.com/office/powerpoint/2010/main" val="3728616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587499" y="1426231"/>
          <a:ext cx="9715500" cy="4923769"/>
        </p:xfrm>
        <a:graphic>
          <a:graphicData uri="http://schemas.openxmlformats.org/drawingml/2006/table">
            <a:tbl>
              <a:tblPr/>
              <a:tblGrid>
                <a:gridCol w="2428875">
                  <a:extLst>
                    <a:ext uri="{9D8B030D-6E8A-4147-A177-3AD203B41FA5}">
                      <a16:colId xmlns:a16="http://schemas.microsoft.com/office/drawing/2014/main" xmlns="" val="20000"/>
                    </a:ext>
                  </a:extLst>
                </a:gridCol>
                <a:gridCol w="2428875">
                  <a:extLst>
                    <a:ext uri="{9D8B030D-6E8A-4147-A177-3AD203B41FA5}">
                      <a16:colId xmlns:a16="http://schemas.microsoft.com/office/drawing/2014/main" xmlns="" val="20001"/>
                    </a:ext>
                  </a:extLst>
                </a:gridCol>
                <a:gridCol w="2428875">
                  <a:extLst>
                    <a:ext uri="{9D8B030D-6E8A-4147-A177-3AD203B41FA5}">
                      <a16:colId xmlns:a16="http://schemas.microsoft.com/office/drawing/2014/main" xmlns="" val="20002"/>
                    </a:ext>
                  </a:extLst>
                </a:gridCol>
                <a:gridCol w="2428875">
                  <a:extLst>
                    <a:ext uri="{9D8B030D-6E8A-4147-A177-3AD203B41FA5}">
                      <a16:colId xmlns:a16="http://schemas.microsoft.com/office/drawing/2014/main" xmlns="" val="20003"/>
                    </a:ext>
                  </a:extLst>
                </a:gridCol>
              </a:tblGrid>
              <a:tr h="259781">
                <a:tc>
                  <a:txBody>
                    <a:bodyPr/>
                    <a:lstStyle/>
                    <a:p>
                      <a:r>
                        <a:rPr lang="en-US" sz="1300" b="1" dirty="0"/>
                        <a:t>Cancer Sites</a:t>
                      </a:r>
                    </a:p>
                  </a:txBody>
                  <a:tcPr marL="64945" marR="64945" marT="32473" marB="32473" anchor="ctr">
                    <a:lnL>
                      <a:noFill/>
                    </a:lnL>
                    <a:lnR>
                      <a:noFill/>
                    </a:lnR>
                    <a:lnT>
                      <a:noFill/>
                    </a:lnT>
                    <a:lnB>
                      <a:noFill/>
                    </a:lnB>
                  </a:tcPr>
                </a:tc>
                <a:tc>
                  <a:txBody>
                    <a:bodyPr/>
                    <a:lstStyle/>
                    <a:p>
                      <a:pPr algn="ctr"/>
                      <a:r>
                        <a:rPr lang="en-US" sz="1300" b="1" dirty="0"/>
                        <a:t>AI/AN MIR (95% CI)</a:t>
                      </a:r>
                    </a:p>
                  </a:txBody>
                  <a:tcPr marL="64945" marR="64945" marT="32473" marB="32473" anchor="ctr">
                    <a:lnL>
                      <a:noFill/>
                    </a:lnL>
                    <a:lnR>
                      <a:noFill/>
                    </a:lnR>
                    <a:lnT>
                      <a:noFill/>
                    </a:lnT>
                    <a:lnB>
                      <a:noFill/>
                    </a:lnB>
                  </a:tcPr>
                </a:tc>
                <a:tc>
                  <a:txBody>
                    <a:bodyPr/>
                    <a:lstStyle/>
                    <a:p>
                      <a:pPr algn="ctr"/>
                      <a:r>
                        <a:rPr lang="en-US" sz="1300" b="1" dirty="0"/>
                        <a:t>White MIR (95% CI)</a:t>
                      </a:r>
                    </a:p>
                  </a:txBody>
                  <a:tcPr marL="64945" marR="64945" marT="32473" marB="32473" anchor="ctr">
                    <a:lnL>
                      <a:noFill/>
                    </a:lnL>
                    <a:lnR>
                      <a:noFill/>
                    </a:lnR>
                    <a:lnT>
                      <a:noFill/>
                    </a:lnT>
                    <a:lnB>
                      <a:noFill/>
                    </a:lnB>
                  </a:tcPr>
                </a:tc>
                <a:tc>
                  <a:txBody>
                    <a:bodyPr/>
                    <a:lstStyle/>
                    <a:p>
                      <a:pPr algn="ctr"/>
                      <a:r>
                        <a:rPr lang="en-US" sz="1300" b="1" dirty="0"/>
                        <a:t>AI/</a:t>
                      </a:r>
                      <a:r>
                        <a:rPr lang="en-US" sz="1300" b="1" dirty="0" err="1"/>
                        <a:t>AN:White</a:t>
                      </a:r>
                      <a:r>
                        <a:rPr lang="en-US" sz="1300" b="1" dirty="0"/>
                        <a:t> </a:t>
                      </a:r>
                      <a:r>
                        <a:rPr lang="en-US" sz="1300" b="1" dirty="0" err="1"/>
                        <a:t>Ratio</a:t>
                      </a:r>
                      <a:r>
                        <a:rPr lang="en-US" sz="1300" b="1" baseline="30000" dirty="0" err="1">
                          <a:hlinkClick r:id="rId3"/>
                        </a:rPr>
                        <a:t>a</a:t>
                      </a:r>
                      <a:endParaRPr lang="en-US" sz="1300" b="1" dirty="0"/>
                    </a:p>
                  </a:txBody>
                  <a:tcPr marL="64945" marR="64945" marT="32473" marB="32473" anchor="ctr">
                    <a:lnL>
                      <a:noFill/>
                    </a:lnL>
                    <a:lnR>
                      <a:noFill/>
                    </a:lnR>
                    <a:lnT>
                      <a:noFill/>
                    </a:lnT>
                    <a:lnB>
                      <a:noFill/>
                    </a:lnB>
                  </a:tcPr>
                </a:tc>
                <a:extLst>
                  <a:ext uri="{0D108BD9-81ED-4DB2-BD59-A6C34878D82A}">
                    <a16:rowId xmlns:a16="http://schemas.microsoft.com/office/drawing/2014/main" xmlns="" val="10000"/>
                  </a:ext>
                </a:extLst>
              </a:tr>
              <a:tr h="259781">
                <a:tc>
                  <a:txBody>
                    <a:bodyPr/>
                    <a:lstStyle/>
                    <a:p>
                      <a:r>
                        <a:rPr lang="en-US" sz="1300"/>
                        <a:t>All cancers</a:t>
                      </a:r>
                    </a:p>
                  </a:txBody>
                  <a:tcPr marL="64945" marR="64945" marT="32473" marB="32473" anchor="ctr">
                    <a:lnL>
                      <a:noFill/>
                    </a:lnL>
                    <a:lnR>
                      <a:noFill/>
                    </a:lnR>
                    <a:lnT>
                      <a:noFill/>
                    </a:lnT>
                    <a:lnB>
                      <a:noFill/>
                    </a:lnB>
                  </a:tcPr>
                </a:tc>
                <a:tc>
                  <a:txBody>
                    <a:bodyPr/>
                    <a:lstStyle/>
                    <a:p>
                      <a:pPr algn="ctr"/>
                      <a:r>
                        <a:rPr lang="en-US" sz="1300"/>
                        <a:t>0.49 (0.48, 0.50)</a:t>
                      </a:r>
                    </a:p>
                  </a:txBody>
                  <a:tcPr marL="64945" marR="64945" marT="32473" marB="32473" anchor="ctr">
                    <a:lnL>
                      <a:noFill/>
                    </a:lnL>
                    <a:lnR>
                      <a:noFill/>
                    </a:lnR>
                    <a:lnT>
                      <a:noFill/>
                    </a:lnT>
                    <a:lnB>
                      <a:noFill/>
                    </a:lnB>
                  </a:tcPr>
                </a:tc>
                <a:tc>
                  <a:txBody>
                    <a:bodyPr/>
                    <a:lstStyle/>
                    <a:p>
                      <a:pPr algn="ctr"/>
                      <a:r>
                        <a:rPr lang="en-US" sz="1300"/>
                        <a:t>0.39 (0.39, 0.39)</a:t>
                      </a:r>
                    </a:p>
                  </a:txBody>
                  <a:tcPr marL="64945" marR="64945" marT="32473" marB="32473" anchor="ctr">
                    <a:lnL>
                      <a:noFill/>
                    </a:lnL>
                    <a:lnR>
                      <a:noFill/>
                    </a:lnR>
                    <a:lnT>
                      <a:noFill/>
                    </a:lnT>
                    <a:lnB>
                      <a:noFill/>
                    </a:lnB>
                  </a:tcPr>
                </a:tc>
                <a:tc>
                  <a:txBody>
                    <a:bodyPr/>
                    <a:lstStyle/>
                    <a:p>
                      <a:pPr algn="ctr"/>
                      <a:r>
                        <a:rPr lang="en-US" sz="1300"/>
                        <a:t>1.26</a:t>
                      </a:r>
                    </a:p>
                  </a:txBody>
                  <a:tcPr marL="64945" marR="64945" marT="32473" marB="32473" anchor="ctr">
                    <a:lnL>
                      <a:noFill/>
                    </a:lnL>
                    <a:lnR>
                      <a:noFill/>
                    </a:lnR>
                    <a:lnT>
                      <a:noFill/>
                    </a:lnT>
                    <a:lnB>
                      <a:noFill/>
                    </a:lnB>
                  </a:tcPr>
                </a:tc>
                <a:extLst>
                  <a:ext uri="{0D108BD9-81ED-4DB2-BD59-A6C34878D82A}">
                    <a16:rowId xmlns:a16="http://schemas.microsoft.com/office/drawing/2014/main" xmlns="" val="10001"/>
                  </a:ext>
                </a:extLst>
              </a:tr>
              <a:tr h="259781">
                <a:tc>
                  <a:txBody>
                    <a:bodyPr/>
                    <a:lstStyle/>
                    <a:p>
                      <a:r>
                        <a:rPr lang="en-US" sz="1300" dirty="0"/>
                        <a:t>Bladder</a:t>
                      </a:r>
                    </a:p>
                  </a:txBody>
                  <a:tcPr marL="64945" marR="64945" marT="32473" marB="32473" anchor="ctr">
                    <a:lnL>
                      <a:noFill/>
                    </a:lnL>
                    <a:lnR>
                      <a:noFill/>
                    </a:lnR>
                    <a:lnT>
                      <a:noFill/>
                    </a:lnT>
                    <a:lnB>
                      <a:noFill/>
                    </a:lnB>
                  </a:tcPr>
                </a:tc>
                <a:tc>
                  <a:txBody>
                    <a:bodyPr/>
                    <a:lstStyle/>
                    <a:p>
                      <a:pPr algn="ctr"/>
                      <a:r>
                        <a:rPr lang="en-US" sz="1300"/>
                        <a:t>0.24 (0.20, 0.27)</a:t>
                      </a:r>
                    </a:p>
                  </a:txBody>
                  <a:tcPr marL="64945" marR="64945" marT="32473" marB="32473" anchor="ctr">
                    <a:lnL>
                      <a:noFill/>
                    </a:lnL>
                    <a:lnR>
                      <a:noFill/>
                    </a:lnR>
                    <a:lnT>
                      <a:noFill/>
                    </a:lnT>
                    <a:lnB>
                      <a:noFill/>
                    </a:lnB>
                  </a:tcPr>
                </a:tc>
                <a:tc>
                  <a:txBody>
                    <a:bodyPr/>
                    <a:lstStyle/>
                    <a:p>
                      <a:pPr algn="ctr"/>
                      <a:r>
                        <a:rPr lang="en-US" sz="1300"/>
                        <a:t>0.20 (0.20, 0.20)</a:t>
                      </a:r>
                    </a:p>
                  </a:txBody>
                  <a:tcPr marL="64945" marR="64945" marT="32473" marB="32473" anchor="ctr">
                    <a:lnL>
                      <a:noFill/>
                    </a:lnL>
                    <a:lnR>
                      <a:noFill/>
                    </a:lnR>
                    <a:lnT>
                      <a:noFill/>
                    </a:lnT>
                    <a:lnB>
                      <a:noFill/>
                    </a:lnB>
                  </a:tcPr>
                </a:tc>
                <a:tc>
                  <a:txBody>
                    <a:bodyPr/>
                    <a:lstStyle/>
                    <a:p>
                      <a:pPr algn="ctr"/>
                      <a:r>
                        <a:rPr lang="en-US" sz="1300"/>
                        <a:t>1.19</a:t>
                      </a:r>
                    </a:p>
                  </a:txBody>
                  <a:tcPr marL="64945" marR="64945" marT="32473" marB="32473" anchor="ctr">
                    <a:lnL>
                      <a:noFill/>
                    </a:lnL>
                    <a:lnR>
                      <a:noFill/>
                    </a:lnR>
                    <a:lnT>
                      <a:noFill/>
                    </a:lnT>
                    <a:lnB>
                      <a:noFill/>
                    </a:lnB>
                  </a:tcPr>
                </a:tc>
                <a:extLst>
                  <a:ext uri="{0D108BD9-81ED-4DB2-BD59-A6C34878D82A}">
                    <a16:rowId xmlns:a16="http://schemas.microsoft.com/office/drawing/2014/main" xmlns="" val="10002"/>
                  </a:ext>
                </a:extLst>
              </a:tr>
              <a:tr h="259781">
                <a:tc>
                  <a:txBody>
                    <a:bodyPr/>
                    <a:lstStyle/>
                    <a:p>
                      <a:r>
                        <a:rPr lang="en-US" sz="1300" dirty="0"/>
                        <a:t>Breast (female)</a:t>
                      </a:r>
                    </a:p>
                  </a:txBody>
                  <a:tcPr marL="64945" marR="64945" marT="32473" marB="32473" anchor="ctr">
                    <a:lnL>
                      <a:noFill/>
                    </a:lnL>
                    <a:lnR>
                      <a:noFill/>
                    </a:lnR>
                    <a:lnT>
                      <a:noFill/>
                    </a:lnT>
                    <a:lnB>
                      <a:noFill/>
                    </a:lnB>
                  </a:tcPr>
                </a:tc>
                <a:tc>
                  <a:txBody>
                    <a:bodyPr/>
                    <a:lstStyle/>
                    <a:p>
                      <a:pPr algn="ctr"/>
                      <a:r>
                        <a:rPr lang="en-US" sz="1300"/>
                        <a:t>0.22 (0.21, 0.24)</a:t>
                      </a:r>
                    </a:p>
                  </a:txBody>
                  <a:tcPr marL="64945" marR="64945" marT="32473" marB="32473" anchor="ctr">
                    <a:lnL>
                      <a:noFill/>
                    </a:lnL>
                    <a:lnR>
                      <a:noFill/>
                    </a:lnR>
                    <a:lnT>
                      <a:noFill/>
                    </a:lnT>
                    <a:lnB>
                      <a:noFill/>
                    </a:lnB>
                  </a:tcPr>
                </a:tc>
                <a:tc>
                  <a:txBody>
                    <a:bodyPr/>
                    <a:lstStyle/>
                    <a:p>
                      <a:pPr algn="ctr"/>
                      <a:r>
                        <a:rPr lang="en-US" sz="1300"/>
                        <a:t>0.18 (0.18, 0.19)</a:t>
                      </a:r>
                    </a:p>
                  </a:txBody>
                  <a:tcPr marL="64945" marR="64945" marT="32473" marB="32473" anchor="ctr">
                    <a:lnL>
                      <a:noFill/>
                    </a:lnL>
                    <a:lnR>
                      <a:noFill/>
                    </a:lnR>
                    <a:lnT>
                      <a:noFill/>
                    </a:lnT>
                    <a:lnB>
                      <a:noFill/>
                    </a:lnB>
                  </a:tcPr>
                </a:tc>
                <a:tc>
                  <a:txBody>
                    <a:bodyPr/>
                    <a:lstStyle/>
                    <a:p>
                      <a:pPr algn="ctr"/>
                      <a:r>
                        <a:rPr lang="en-US" sz="1300"/>
                        <a:t>1.22</a:t>
                      </a:r>
                    </a:p>
                  </a:txBody>
                  <a:tcPr marL="64945" marR="64945" marT="32473" marB="32473" anchor="ctr">
                    <a:lnL>
                      <a:noFill/>
                    </a:lnL>
                    <a:lnR>
                      <a:noFill/>
                    </a:lnR>
                    <a:lnT>
                      <a:noFill/>
                    </a:lnT>
                    <a:lnB>
                      <a:noFill/>
                    </a:lnB>
                  </a:tcPr>
                </a:tc>
                <a:extLst>
                  <a:ext uri="{0D108BD9-81ED-4DB2-BD59-A6C34878D82A}">
                    <a16:rowId xmlns:a16="http://schemas.microsoft.com/office/drawing/2014/main" xmlns="" val="10003"/>
                  </a:ext>
                </a:extLst>
              </a:tr>
              <a:tr h="259781">
                <a:tc>
                  <a:txBody>
                    <a:bodyPr/>
                    <a:lstStyle/>
                    <a:p>
                      <a:r>
                        <a:rPr lang="en-US" sz="1300" dirty="0"/>
                        <a:t>Cervical (female)</a:t>
                      </a:r>
                    </a:p>
                  </a:txBody>
                  <a:tcPr marL="64945" marR="64945" marT="32473" marB="32473" anchor="ctr">
                    <a:lnL>
                      <a:noFill/>
                    </a:lnL>
                    <a:lnR>
                      <a:noFill/>
                    </a:lnR>
                    <a:lnT>
                      <a:noFill/>
                    </a:lnT>
                    <a:lnB>
                      <a:noFill/>
                    </a:lnB>
                  </a:tcPr>
                </a:tc>
                <a:tc>
                  <a:txBody>
                    <a:bodyPr/>
                    <a:lstStyle/>
                    <a:p>
                      <a:pPr algn="ctr"/>
                      <a:r>
                        <a:rPr lang="en-US" sz="1300"/>
                        <a:t>0.38 (0.33, 0.44)</a:t>
                      </a:r>
                    </a:p>
                  </a:txBody>
                  <a:tcPr marL="64945" marR="64945" marT="32473" marB="32473" anchor="ctr">
                    <a:lnL>
                      <a:noFill/>
                    </a:lnL>
                    <a:lnR>
                      <a:noFill/>
                    </a:lnR>
                    <a:lnT>
                      <a:noFill/>
                    </a:lnT>
                    <a:lnB>
                      <a:noFill/>
                    </a:lnB>
                  </a:tcPr>
                </a:tc>
                <a:tc>
                  <a:txBody>
                    <a:bodyPr/>
                    <a:lstStyle/>
                    <a:p>
                      <a:pPr algn="ctr"/>
                      <a:r>
                        <a:rPr lang="en-US" sz="1300"/>
                        <a:t>0.28 (0.27, 0.29)</a:t>
                      </a:r>
                    </a:p>
                  </a:txBody>
                  <a:tcPr marL="64945" marR="64945" marT="32473" marB="32473" anchor="ctr">
                    <a:lnL>
                      <a:noFill/>
                    </a:lnL>
                    <a:lnR>
                      <a:noFill/>
                    </a:lnR>
                    <a:lnT>
                      <a:noFill/>
                    </a:lnT>
                    <a:lnB>
                      <a:noFill/>
                    </a:lnB>
                  </a:tcPr>
                </a:tc>
                <a:tc>
                  <a:txBody>
                    <a:bodyPr/>
                    <a:lstStyle/>
                    <a:p>
                      <a:pPr algn="ctr"/>
                      <a:r>
                        <a:rPr lang="en-US" sz="1300"/>
                        <a:t>1.36</a:t>
                      </a:r>
                    </a:p>
                  </a:txBody>
                  <a:tcPr marL="64945" marR="64945" marT="32473" marB="32473" anchor="ctr">
                    <a:lnL>
                      <a:noFill/>
                    </a:lnL>
                    <a:lnR>
                      <a:noFill/>
                    </a:lnR>
                    <a:lnT>
                      <a:noFill/>
                    </a:lnT>
                    <a:lnB>
                      <a:noFill/>
                    </a:lnB>
                  </a:tcPr>
                </a:tc>
                <a:extLst>
                  <a:ext uri="{0D108BD9-81ED-4DB2-BD59-A6C34878D82A}">
                    <a16:rowId xmlns:a16="http://schemas.microsoft.com/office/drawing/2014/main" xmlns="" val="10004"/>
                  </a:ext>
                </a:extLst>
              </a:tr>
              <a:tr h="259781">
                <a:tc>
                  <a:txBody>
                    <a:bodyPr/>
                    <a:lstStyle/>
                    <a:p>
                      <a:r>
                        <a:rPr lang="en-US" sz="1300" dirty="0"/>
                        <a:t>Colorectal</a:t>
                      </a:r>
                    </a:p>
                  </a:txBody>
                  <a:tcPr marL="64945" marR="64945" marT="32473" marB="32473" anchor="ctr">
                    <a:lnL>
                      <a:noFill/>
                    </a:lnL>
                    <a:lnR>
                      <a:noFill/>
                    </a:lnR>
                    <a:lnT>
                      <a:noFill/>
                    </a:lnT>
                    <a:lnB>
                      <a:noFill/>
                    </a:lnB>
                  </a:tcPr>
                </a:tc>
                <a:tc>
                  <a:txBody>
                    <a:bodyPr/>
                    <a:lstStyle/>
                    <a:p>
                      <a:pPr algn="ctr"/>
                      <a:r>
                        <a:rPr lang="en-US" sz="1300" dirty="0"/>
                        <a:t>0.42 (0.40, 0.44)</a:t>
                      </a:r>
                    </a:p>
                  </a:txBody>
                  <a:tcPr marL="64945" marR="64945" marT="32473" marB="32473" anchor="ctr">
                    <a:lnL>
                      <a:noFill/>
                    </a:lnL>
                    <a:lnR>
                      <a:noFill/>
                    </a:lnR>
                    <a:lnT>
                      <a:noFill/>
                    </a:lnT>
                    <a:lnB>
                      <a:noFill/>
                    </a:lnB>
                  </a:tcPr>
                </a:tc>
                <a:tc>
                  <a:txBody>
                    <a:bodyPr/>
                    <a:lstStyle/>
                    <a:p>
                      <a:pPr algn="ctr"/>
                      <a:r>
                        <a:rPr lang="en-US" sz="1300"/>
                        <a:t>0.36 (0.36, 0.36)</a:t>
                      </a:r>
                    </a:p>
                  </a:txBody>
                  <a:tcPr marL="64945" marR="64945" marT="32473" marB="32473" anchor="ctr">
                    <a:lnL>
                      <a:noFill/>
                    </a:lnL>
                    <a:lnR>
                      <a:noFill/>
                    </a:lnR>
                    <a:lnT>
                      <a:noFill/>
                    </a:lnT>
                    <a:lnB>
                      <a:noFill/>
                    </a:lnB>
                  </a:tcPr>
                </a:tc>
                <a:tc>
                  <a:txBody>
                    <a:bodyPr/>
                    <a:lstStyle/>
                    <a:p>
                      <a:pPr algn="ctr"/>
                      <a:r>
                        <a:rPr lang="en-US" sz="1300"/>
                        <a:t>1.16</a:t>
                      </a:r>
                    </a:p>
                  </a:txBody>
                  <a:tcPr marL="64945" marR="64945" marT="32473" marB="32473" anchor="ctr">
                    <a:lnL>
                      <a:noFill/>
                    </a:lnL>
                    <a:lnR>
                      <a:noFill/>
                    </a:lnR>
                    <a:lnT>
                      <a:noFill/>
                    </a:lnT>
                    <a:lnB>
                      <a:noFill/>
                    </a:lnB>
                  </a:tcPr>
                </a:tc>
                <a:extLst>
                  <a:ext uri="{0D108BD9-81ED-4DB2-BD59-A6C34878D82A}">
                    <a16:rowId xmlns:a16="http://schemas.microsoft.com/office/drawing/2014/main" xmlns="" val="10005"/>
                  </a:ext>
                </a:extLst>
              </a:tr>
              <a:tr h="259781">
                <a:tc>
                  <a:txBody>
                    <a:bodyPr/>
                    <a:lstStyle/>
                    <a:p>
                      <a:r>
                        <a:rPr lang="en-US" sz="1300"/>
                        <a:t>Hodgkin disease</a:t>
                      </a:r>
                    </a:p>
                  </a:txBody>
                  <a:tcPr marL="64945" marR="64945" marT="32473" marB="32473" anchor="ctr">
                    <a:lnL>
                      <a:noFill/>
                    </a:lnL>
                    <a:lnR>
                      <a:noFill/>
                    </a:lnR>
                    <a:lnT>
                      <a:noFill/>
                    </a:lnT>
                    <a:lnB>
                      <a:noFill/>
                    </a:lnB>
                  </a:tcPr>
                </a:tc>
                <a:tc>
                  <a:txBody>
                    <a:bodyPr/>
                    <a:lstStyle/>
                    <a:p>
                      <a:pPr algn="ctr"/>
                      <a:r>
                        <a:rPr lang="en-US" sz="1300"/>
                        <a:t>0.21 (0.14, 0.30)</a:t>
                      </a:r>
                    </a:p>
                  </a:txBody>
                  <a:tcPr marL="64945" marR="64945" marT="32473" marB="32473" anchor="ctr">
                    <a:lnL>
                      <a:noFill/>
                    </a:lnL>
                    <a:lnR>
                      <a:noFill/>
                    </a:lnR>
                    <a:lnT>
                      <a:noFill/>
                    </a:lnT>
                    <a:lnB>
                      <a:noFill/>
                    </a:lnB>
                  </a:tcPr>
                </a:tc>
                <a:tc>
                  <a:txBody>
                    <a:bodyPr/>
                    <a:lstStyle/>
                    <a:p>
                      <a:pPr algn="ctr"/>
                      <a:r>
                        <a:rPr lang="en-US" sz="1300"/>
                        <a:t>0.15 (0.14, 0.15)</a:t>
                      </a:r>
                    </a:p>
                  </a:txBody>
                  <a:tcPr marL="64945" marR="64945" marT="32473" marB="32473" anchor="ctr">
                    <a:lnL>
                      <a:noFill/>
                    </a:lnL>
                    <a:lnR>
                      <a:noFill/>
                    </a:lnR>
                    <a:lnT>
                      <a:noFill/>
                    </a:lnT>
                    <a:lnB>
                      <a:noFill/>
                    </a:lnB>
                  </a:tcPr>
                </a:tc>
                <a:tc>
                  <a:txBody>
                    <a:bodyPr/>
                    <a:lstStyle/>
                    <a:p>
                      <a:pPr algn="ctr"/>
                      <a:r>
                        <a:rPr lang="en-US" sz="1300"/>
                        <a:t>1.40</a:t>
                      </a:r>
                    </a:p>
                  </a:txBody>
                  <a:tcPr marL="64945" marR="64945" marT="32473" marB="32473" anchor="ctr">
                    <a:lnL>
                      <a:noFill/>
                    </a:lnL>
                    <a:lnR>
                      <a:noFill/>
                    </a:lnR>
                    <a:lnT>
                      <a:noFill/>
                    </a:lnT>
                    <a:lnB>
                      <a:noFill/>
                    </a:lnB>
                  </a:tcPr>
                </a:tc>
                <a:extLst>
                  <a:ext uri="{0D108BD9-81ED-4DB2-BD59-A6C34878D82A}">
                    <a16:rowId xmlns:a16="http://schemas.microsoft.com/office/drawing/2014/main" xmlns="" val="10006"/>
                  </a:ext>
                </a:extLst>
              </a:tr>
              <a:tr h="259781">
                <a:tc>
                  <a:txBody>
                    <a:bodyPr/>
                    <a:lstStyle/>
                    <a:p>
                      <a:r>
                        <a:rPr lang="en-US" sz="1300"/>
                        <a:t>Kidney and renal pelvis</a:t>
                      </a:r>
                    </a:p>
                  </a:txBody>
                  <a:tcPr marL="64945" marR="64945" marT="32473" marB="32473" anchor="ctr">
                    <a:lnL>
                      <a:noFill/>
                    </a:lnL>
                    <a:lnR>
                      <a:noFill/>
                    </a:lnR>
                    <a:lnT>
                      <a:noFill/>
                    </a:lnT>
                    <a:lnB>
                      <a:noFill/>
                    </a:lnB>
                  </a:tcPr>
                </a:tc>
                <a:tc>
                  <a:txBody>
                    <a:bodyPr/>
                    <a:lstStyle/>
                    <a:p>
                      <a:pPr algn="ctr"/>
                      <a:r>
                        <a:rPr lang="en-US" sz="1300"/>
                        <a:t>0.35 (0.32, 0.38)</a:t>
                      </a:r>
                    </a:p>
                  </a:txBody>
                  <a:tcPr marL="64945" marR="64945" marT="32473" marB="32473" anchor="ctr">
                    <a:lnL>
                      <a:noFill/>
                    </a:lnL>
                    <a:lnR>
                      <a:noFill/>
                    </a:lnR>
                    <a:lnT>
                      <a:noFill/>
                    </a:lnT>
                    <a:lnB>
                      <a:noFill/>
                    </a:lnB>
                  </a:tcPr>
                </a:tc>
                <a:tc>
                  <a:txBody>
                    <a:bodyPr/>
                    <a:lstStyle/>
                    <a:p>
                      <a:pPr algn="ctr"/>
                      <a:r>
                        <a:rPr lang="en-US" sz="1300"/>
                        <a:t>0.30 (0.29, 0.30)</a:t>
                      </a:r>
                    </a:p>
                  </a:txBody>
                  <a:tcPr marL="64945" marR="64945" marT="32473" marB="32473" anchor="ctr">
                    <a:lnL>
                      <a:noFill/>
                    </a:lnL>
                    <a:lnR>
                      <a:noFill/>
                    </a:lnR>
                    <a:lnT>
                      <a:noFill/>
                    </a:lnT>
                    <a:lnB>
                      <a:noFill/>
                    </a:lnB>
                  </a:tcPr>
                </a:tc>
                <a:tc>
                  <a:txBody>
                    <a:bodyPr/>
                    <a:lstStyle/>
                    <a:p>
                      <a:pPr algn="ctr"/>
                      <a:r>
                        <a:rPr lang="en-US" sz="1300"/>
                        <a:t>1.18</a:t>
                      </a:r>
                    </a:p>
                  </a:txBody>
                  <a:tcPr marL="64945" marR="64945" marT="32473" marB="32473" anchor="ctr">
                    <a:lnL>
                      <a:noFill/>
                    </a:lnL>
                    <a:lnR>
                      <a:noFill/>
                    </a:lnR>
                    <a:lnT>
                      <a:noFill/>
                    </a:lnT>
                    <a:lnB>
                      <a:noFill/>
                    </a:lnB>
                  </a:tcPr>
                </a:tc>
                <a:extLst>
                  <a:ext uri="{0D108BD9-81ED-4DB2-BD59-A6C34878D82A}">
                    <a16:rowId xmlns:a16="http://schemas.microsoft.com/office/drawing/2014/main" xmlns="" val="10007"/>
                  </a:ext>
                </a:extLst>
              </a:tr>
              <a:tr h="259781">
                <a:tc>
                  <a:txBody>
                    <a:bodyPr/>
                    <a:lstStyle/>
                    <a:p>
                      <a:r>
                        <a:rPr lang="en-US" sz="1300"/>
                        <a:t>Leukemia</a:t>
                      </a:r>
                    </a:p>
                  </a:txBody>
                  <a:tcPr marL="64945" marR="64945" marT="32473" marB="32473" anchor="ctr">
                    <a:lnL>
                      <a:noFill/>
                    </a:lnL>
                    <a:lnR>
                      <a:noFill/>
                    </a:lnR>
                    <a:lnT>
                      <a:noFill/>
                    </a:lnT>
                    <a:lnB>
                      <a:noFill/>
                    </a:lnB>
                  </a:tcPr>
                </a:tc>
                <a:tc>
                  <a:txBody>
                    <a:bodyPr/>
                    <a:lstStyle/>
                    <a:p>
                      <a:pPr algn="ctr"/>
                      <a:r>
                        <a:rPr lang="en-US" sz="1300"/>
                        <a:t>0.60 (0.55, 0.67)</a:t>
                      </a:r>
                    </a:p>
                  </a:txBody>
                  <a:tcPr marL="64945" marR="64945" marT="32473" marB="32473" anchor="ctr">
                    <a:lnL>
                      <a:noFill/>
                    </a:lnL>
                    <a:lnR>
                      <a:noFill/>
                    </a:lnR>
                    <a:lnT>
                      <a:noFill/>
                    </a:lnT>
                    <a:lnB>
                      <a:noFill/>
                    </a:lnB>
                  </a:tcPr>
                </a:tc>
                <a:tc>
                  <a:txBody>
                    <a:bodyPr/>
                    <a:lstStyle/>
                    <a:p>
                      <a:pPr algn="ctr"/>
                      <a:r>
                        <a:rPr lang="en-US" sz="1300"/>
                        <a:t>0.58 (0.57, 0.58)</a:t>
                      </a:r>
                    </a:p>
                  </a:txBody>
                  <a:tcPr marL="64945" marR="64945" marT="32473" marB="32473" anchor="ctr">
                    <a:lnL>
                      <a:noFill/>
                    </a:lnL>
                    <a:lnR>
                      <a:noFill/>
                    </a:lnR>
                    <a:lnT>
                      <a:noFill/>
                    </a:lnT>
                    <a:lnB>
                      <a:noFill/>
                    </a:lnB>
                  </a:tcPr>
                </a:tc>
                <a:tc>
                  <a:txBody>
                    <a:bodyPr/>
                    <a:lstStyle/>
                    <a:p>
                      <a:pPr algn="ctr"/>
                      <a:r>
                        <a:rPr lang="en-US" sz="1300"/>
                        <a:t>1.05</a:t>
                      </a:r>
                    </a:p>
                  </a:txBody>
                  <a:tcPr marL="64945" marR="64945" marT="32473" marB="32473" anchor="ctr">
                    <a:lnL>
                      <a:noFill/>
                    </a:lnL>
                    <a:lnR>
                      <a:noFill/>
                    </a:lnR>
                    <a:lnT>
                      <a:noFill/>
                    </a:lnT>
                    <a:lnB>
                      <a:noFill/>
                    </a:lnB>
                  </a:tcPr>
                </a:tc>
                <a:extLst>
                  <a:ext uri="{0D108BD9-81ED-4DB2-BD59-A6C34878D82A}">
                    <a16:rowId xmlns:a16="http://schemas.microsoft.com/office/drawing/2014/main" xmlns="" val="10008"/>
                  </a:ext>
                </a:extLst>
              </a:tr>
              <a:tr h="454617">
                <a:tc>
                  <a:txBody>
                    <a:bodyPr/>
                    <a:lstStyle/>
                    <a:p>
                      <a:r>
                        <a:rPr lang="en-US" sz="1300"/>
                        <a:t>Liver/intrahepatic bile duct</a:t>
                      </a:r>
                    </a:p>
                  </a:txBody>
                  <a:tcPr marL="64945" marR="64945" marT="32473" marB="32473" anchor="ctr">
                    <a:lnL>
                      <a:noFill/>
                    </a:lnL>
                    <a:lnR>
                      <a:noFill/>
                    </a:lnR>
                    <a:lnT>
                      <a:noFill/>
                    </a:lnT>
                    <a:lnB>
                      <a:noFill/>
                    </a:lnB>
                  </a:tcPr>
                </a:tc>
                <a:tc>
                  <a:txBody>
                    <a:bodyPr/>
                    <a:lstStyle/>
                    <a:p>
                      <a:pPr algn="ctr"/>
                      <a:r>
                        <a:rPr lang="en-US" sz="1300" dirty="0"/>
                        <a:t>0.91 (0.83, 0.99)</a:t>
                      </a:r>
                    </a:p>
                  </a:txBody>
                  <a:tcPr marL="64945" marR="64945" marT="32473" marB="32473" anchor="ctr">
                    <a:lnL>
                      <a:noFill/>
                    </a:lnL>
                    <a:lnR>
                      <a:noFill/>
                    </a:lnR>
                    <a:lnT>
                      <a:noFill/>
                    </a:lnT>
                    <a:lnB>
                      <a:noFill/>
                    </a:lnB>
                  </a:tcPr>
                </a:tc>
                <a:tc>
                  <a:txBody>
                    <a:bodyPr/>
                    <a:lstStyle/>
                    <a:p>
                      <a:pPr algn="ctr"/>
                      <a:r>
                        <a:rPr lang="en-US" sz="1300"/>
                        <a:t>0.91 (0.90, 0.93)</a:t>
                      </a:r>
                    </a:p>
                  </a:txBody>
                  <a:tcPr marL="64945" marR="64945" marT="32473" marB="32473" anchor="ctr">
                    <a:lnL>
                      <a:noFill/>
                    </a:lnL>
                    <a:lnR>
                      <a:noFill/>
                    </a:lnR>
                    <a:lnT>
                      <a:noFill/>
                    </a:lnT>
                    <a:lnB>
                      <a:noFill/>
                    </a:lnB>
                  </a:tcPr>
                </a:tc>
                <a:tc>
                  <a:txBody>
                    <a:bodyPr/>
                    <a:lstStyle/>
                    <a:p>
                      <a:pPr algn="ctr"/>
                      <a:r>
                        <a:rPr lang="en-US" sz="1300"/>
                        <a:t>1.00</a:t>
                      </a:r>
                    </a:p>
                  </a:txBody>
                  <a:tcPr marL="64945" marR="64945" marT="32473" marB="32473" anchor="ctr">
                    <a:lnL>
                      <a:noFill/>
                    </a:lnL>
                    <a:lnR>
                      <a:noFill/>
                    </a:lnR>
                    <a:lnT>
                      <a:noFill/>
                    </a:lnT>
                    <a:lnB>
                      <a:noFill/>
                    </a:lnB>
                  </a:tcPr>
                </a:tc>
                <a:extLst>
                  <a:ext uri="{0D108BD9-81ED-4DB2-BD59-A6C34878D82A}">
                    <a16:rowId xmlns:a16="http://schemas.microsoft.com/office/drawing/2014/main" xmlns="" val="10009"/>
                  </a:ext>
                </a:extLst>
              </a:tr>
              <a:tr h="259781">
                <a:tc>
                  <a:txBody>
                    <a:bodyPr/>
                    <a:lstStyle/>
                    <a:p>
                      <a:r>
                        <a:rPr lang="en-US" sz="1300"/>
                        <a:t>Lung and bronchus</a:t>
                      </a:r>
                    </a:p>
                  </a:txBody>
                  <a:tcPr marL="64945" marR="64945" marT="32473" marB="32473" anchor="ctr">
                    <a:lnL>
                      <a:noFill/>
                    </a:lnL>
                    <a:lnR>
                      <a:noFill/>
                    </a:lnR>
                    <a:lnT>
                      <a:noFill/>
                    </a:lnT>
                    <a:lnB>
                      <a:noFill/>
                    </a:lnB>
                  </a:tcPr>
                </a:tc>
                <a:tc>
                  <a:txBody>
                    <a:bodyPr/>
                    <a:lstStyle/>
                    <a:p>
                      <a:pPr algn="ctr"/>
                      <a:r>
                        <a:rPr lang="en-US" sz="1300"/>
                        <a:t>0.83 (0.80, 0.86)</a:t>
                      </a:r>
                    </a:p>
                  </a:txBody>
                  <a:tcPr marL="64945" marR="64945" marT="32473" marB="32473" anchor="ctr">
                    <a:lnL>
                      <a:noFill/>
                    </a:lnL>
                    <a:lnR>
                      <a:noFill/>
                    </a:lnR>
                    <a:lnT>
                      <a:noFill/>
                    </a:lnT>
                    <a:lnB>
                      <a:noFill/>
                    </a:lnB>
                  </a:tcPr>
                </a:tc>
                <a:tc>
                  <a:txBody>
                    <a:bodyPr/>
                    <a:lstStyle/>
                    <a:p>
                      <a:pPr algn="ctr"/>
                      <a:r>
                        <a:rPr lang="en-US" sz="1300"/>
                        <a:t>0.77 (0.77, 0.78)</a:t>
                      </a:r>
                    </a:p>
                  </a:txBody>
                  <a:tcPr marL="64945" marR="64945" marT="32473" marB="32473" anchor="ctr">
                    <a:lnL>
                      <a:noFill/>
                    </a:lnL>
                    <a:lnR>
                      <a:noFill/>
                    </a:lnR>
                    <a:lnT>
                      <a:noFill/>
                    </a:lnT>
                    <a:lnB>
                      <a:noFill/>
                    </a:lnB>
                  </a:tcPr>
                </a:tc>
                <a:tc>
                  <a:txBody>
                    <a:bodyPr/>
                    <a:lstStyle/>
                    <a:p>
                      <a:pPr algn="ctr"/>
                      <a:r>
                        <a:rPr lang="en-US" sz="1300"/>
                        <a:t>1.07</a:t>
                      </a:r>
                    </a:p>
                  </a:txBody>
                  <a:tcPr marL="64945" marR="64945" marT="32473" marB="32473" anchor="ctr">
                    <a:lnL>
                      <a:noFill/>
                    </a:lnL>
                    <a:lnR>
                      <a:noFill/>
                    </a:lnR>
                    <a:lnT>
                      <a:noFill/>
                    </a:lnT>
                    <a:lnB>
                      <a:noFill/>
                    </a:lnB>
                  </a:tcPr>
                </a:tc>
                <a:extLst>
                  <a:ext uri="{0D108BD9-81ED-4DB2-BD59-A6C34878D82A}">
                    <a16:rowId xmlns:a16="http://schemas.microsoft.com/office/drawing/2014/main" xmlns="" val="10010"/>
                  </a:ext>
                </a:extLst>
              </a:tr>
              <a:tr h="259781">
                <a:tc>
                  <a:txBody>
                    <a:bodyPr/>
                    <a:lstStyle/>
                    <a:p>
                      <a:r>
                        <a:rPr lang="en-US" sz="1300"/>
                        <a:t>Ovary (female)</a:t>
                      </a:r>
                    </a:p>
                  </a:txBody>
                  <a:tcPr marL="64945" marR="64945" marT="32473" marB="32473" anchor="ctr">
                    <a:lnL>
                      <a:noFill/>
                    </a:lnL>
                    <a:lnR>
                      <a:noFill/>
                    </a:lnR>
                    <a:lnT>
                      <a:noFill/>
                    </a:lnT>
                    <a:lnB>
                      <a:noFill/>
                    </a:lnB>
                  </a:tcPr>
                </a:tc>
                <a:tc>
                  <a:txBody>
                    <a:bodyPr/>
                    <a:lstStyle/>
                    <a:p>
                      <a:pPr algn="ctr"/>
                      <a:r>
                        <a:rPr lang="en-US" sz="1300"/>
                        <a:t>0.68 (0.61, 0.77)</a:t>
                      </a:r>
                    </a:p>
                  </a:txBody>
                  <a:tcPr marL="64945" marR="64945" marT="32473" marB="32473" anchor="ctr">
                    <a:lnL>
                      <a:noFill/>
                    </a:lnL>
                    <a:lnR>
                      <a:noFill/>
                    </a:lnR>
                    <a:lnT>
                      <a:noFill/>
                    </a:lnT>
                    <a:lnB>
                      <a:noFill/>
                    </a:lnB>
                  </a:tcPr>
                </a:tc>
                <a:tc>
                  <a:txBody>
                    <a:bodyPr/>
                    <a:lstStyle/>
                    <a:p>
                      <a:pPr algn="ctr"/>
                      <a:r>
                        <a:rPr lang="en-US" sz="1300"/>
                        <a:t>0.66 (0.65, 0.67)</a:t>
                      </a:r>
                    </a:p>
                  </a:txBody>
                  <a:tcPr marL="64945" marR="64945" marT="32473" marB="32473" anchor="ctr">
                    <a:lnL>
                      <a:noFill/>
                    </a:lnL>
                    <a:lnR>
                      <a:noFill/>
                    </a:lnR>
                    <a:lnT>
                      <a:noFill/>
                    </a:lnT>
                    <a:lnB>
                      <a:noFill/>
                    </a:lnB>
                  </a:tcPr>
                </a:tc>
                <a:tc>
                  <a:txBody>
                    <a:bodyPr/>
                    <a:lstStyle/>
                    <a:p>
                      <a:pPr algn="ctr"/>
                      <a:r>
                        <a:rPr lang="en-US" sz="1300"/>
                        <a:t>1.03</a:t>
                      </a:r>
                    </a:p>
                  </a:txBody>
                  <a:tcPr marL="64945" marR="64945" marT="32473" marB="32473" anchor="ctr">
                    <a:lnL>
                      <a:noFill/>
                    </a:lnL>
                    <a:lnR>
                      <a:noFill/>
                    </a:lnR>
                    <a:lnT>
                      <a:noFill/>
                    </a:lnT>
                    <a:lnB>
                      <a:noFill/>
                    </a:lnB>
                  </a:tcPr>
                </a:tc>
                <a:extLst>
                  <a:ext uri="{0D108BD9-81ED-4DB2-BD59-A6C34878D82A}">
                    <a16:rowId xmlns:a16="http://schemas.microsoft.com/office/drawing/2014/main" xmlns="" val="10011"/>
                  </a:ext>
                </a:extLst>
              </a:tr>
              <a:tr h="259781">
                <a:tc>
                  <a:txBody>
                    <a:bodyPr/>
                    <a:lstStyle/>
                    <a:p>
                      <a:r>
                        <a:rPr lang="en-US" sz="1300"/>
                        <a:t>Pancreas</a:t>
                      </a:r>
                    </a:p>
                  </a:txBody>
                  <a:tcPr marL="64945" marR="64945" marT="32473" marB="32473" anchor="ctr">
                    <a:lnL>
                      <a:noFill/>
                    </a:lnL>
                    <a:lnR>
                      <a:noFill/>
                    </a:lnR>
                    <a:lnT>
                      <a:noFill/>
                    </a:lnT>
                    <a:lnB>
                      <a:noFill/>
                    </a:lnB>
                  </a:tcPr>
                </a:tc>
                <a:tc>
                  <a:txBody>
                    <a:bodyPr/>
                    <a:lstStyle/>
                    <a:p>
                      <a:pPr algn="ctr"/>
                      <a:r>
                        <a:rPr lang="en-US" sz="1300"/>
                        <a:t>0.96 (0.88, 1.05)</a:t>
                      </a:r>
                    </a:p>
                  </a:txBody>
                  <a:tcPr marL="64945" marR="64945" marT="32473" marB="32473" anchor="ctr">
                    <a:lnL>
                      <a:noFill/>
                    </a:lnL>
                    <a:lnR>
                      <a:noFill/>
                    </a:lnR>
                    <a:lnT>
                      <a:noFill/>
                    </a:lnT>
                    <a:lnB>
                      <a:noFill/>
                    </a:lnB>
                  </a:tcPr>
                </a:tc>
                <a:tc>
                  <a:txBody>
                    <a:bodyPr/>
                    <a:lstStyle/>
                    <a:p>
                      <a:pPr algn="ctr"/>
                      <a:r>
                        <a:rPr lang="en-US" sz="1300"/>
                        <a:t>0.95 (0.94, 0.96)</a:t>
                      </a:r>
                    </a:p>
                  </a:txBody>
                  <a:tcPr marL="64945" marR="64945" marT="32473" marB="32473" anchor="ctr">
                    <a:lnL>
                      <a:noFill/>
                    </a:lnL>
                    <a:lnR>
                      <a:noFill/>
                    </a:lnR>
                    <a:lnT>
                      <a:noFill/>
                    </a:lnT>
                    <a:lnB>
                      <a:noFill/>
                    </a:lnB>
                  </a:tcPr>
                </a:tc>
                <a:tc>
                  <a:txBody>
                    <a:bodyPr/>
                    <a:lstStyle/>
                    <a:p>
                      <a:pPr algn="ctr"/>
                      <a:r>
                        <a:rPr lang="en-US" sz="1300"/>
                        <a:t>1.02</a:t>
                      </a:r>
                    </a:p>
                  </a:txBody>
                  <a:tcPr marL="64945" marR="64945" marT="32473" marB="32473" anchor="ctr">
                    <a:lnL>
                      <a:noFill/>
                    </a:lnL>
                    <a:lnR>
                      <a:noFill/>
                    </a:lnR>
                    <a:lnT>
                      <a:noFill/>
                    </a:lnT>
                    <a:lnB>
                      <a:noFill/>
                    </a:lnB>
                  </a:tcPr>
                </a:tc>
                <a:extLst>
                  <a:ext uri="{0D108BD9-81ED-4DB2-BD59-A6C34878D82A}">
                    <a16:rowId xmlns:a16="http://schemas.microsoft.com/office/drawing/2014/main" xmlns="" val="10012"/>
                  </a:ext>
                </a:extLst>
              </a:tr>
              <a:tr h="259781">
                <a:tc>
                  <a:txBody>
                    <a:bodyPr/>
                    <a:lstStyle/>
                    <a:p>
                      <a:r>
                        <a:rPr lang="en-US" sz="1300"/>
                        <a:t>Prostate (male)</a:t>
                      </a:r>
                    </a:p>
                  </a:txBody>
                  <a:tcPr marL="64945" marR="64945" marT="32473" marB="32473" anchor="ctr">
                    <a:lnL>
                      <a:noFill/>
                    </a:lnL>
                    <a:lnR>
                      <a:noFill/>
                    </a:lnR>
                    <a:lnT>
                      <a:noFill/>
                    </a:lnT>
                    <a:lnB>
                      <a:noFill/>
                    </a:lnB>
                  </a:tcPr>
                </a:tc>
                <a:tc>
                  <a:txBody>
                    <a:bodyPr/>
                    <a:lstStyle/>
                    <a:p>
                      <a:pPr algn="ctr"/>
                      <a:r>
                        <a:rPr lang="en-US" sz="1300"/>
                        <a:t>0.23 (0.21, 0.25)</a:t>
                      </a:r>
                    </a:p>
                  </a:txBody>
                  <a:tcPr marL="64945" marR="64945" marT="32473" marB="32473" anchor="ctr">
                    <a:lnL>
                      <a:noFill/>
                    </a:lnL>
                    <a:lnR>
                      <a:noFill/>
                    </a:lnR>
                    <a:lnT>
                      <a:noFill/>
                    </a:lnT>
                    <a:lnB>
                      <a:noFill/>
                    </a:lnB>
                  </a:tcPr>
                </a:tc>
                <a:tc>
                  <a:txBody>
                    <a:bodyPr/>
                    <a:lstStyle/>
                    <a:p>
                      <a:pPr algn="ctr"/>
                      <a:r>
                        <a:rPr lang="en-US" sz="1300"/>
                        <a:t>0.17 (0.17, 0.17)</a:t>
                      </a:r>
                    </a:p>
                  </a:txBody>
                  <a:tcPr marL="64945" marR="64945" marT="32473" marB="32473" anchor="ctr">
                    <a:lnL>
                      <a:noFill/>
                    </a:lnL>
                    <a:lnR>
                      <a:noFill/>
                    </a:lnR>
                    <a:lnT>
                      <a:noFill/>
                    </a:lnT>
                    <a:lnB>
                      <a:noFill/>
                    </a:lnB>
                  </a:tcPr>
                </a:tc>
                <a:tc>
                  <a:txBody>
                    <a:bodyPr/>
                    <a:lstStyle/>
                    <a:p>
                      <a:pPr algn="ctr"/>
                      <a:r>
                        <a:rPr lang="en-US" sz="1300"/>
                        <a:t>1.40</a:t>
                      </a:r>
                    </a:p>
                  </a:txBody>
                  <a:tcPr marL="64945" marR="64945" marT="32473" marB="32473" anchor="ctr">
                    <a:lnL>
                      <a:noFill/>
                    </a:lnL>
                    <a:lnR>
                      <a:noFill/>
                    </a:lnR>
                    <a:lnT>
                      <a:noFill/>
                    </a:lnT>
                    <a:lnB>
                      <a:noFill/>
                    </a:lnB>
                  </a:tcPr>
                </a:tc>
                <a:extLst>
                  <a:ext uri="{0D108BD9-81ED-4DB2-BD59-A6C34878D82A}">
                    <a16:rowId xmlns:a16="http://schemas.microsoft.com/office/drawing/2014/main" xmlns="" val="10013"/>
                  </a:ext>
                </a:extLst>
              </a:tr>
              <a:tr h="259781">
                <a:tc>
                  <a:txBody>
                    <a:bodyPr/>
                    <a:lstStyle/>
                    <a:p>
                      <a:r>
                        <a:rPr lang="en-US" sz="1300"/>
                        <a:t>Stomach</a:t>
                      </a:r>
                    </a:p>
                  </a:txBody>
                  <a:tcPr marL="64945" marR="64945" marT="32473" marB="32473" anchor="ctr">
                    <a:lnL>
                      <a:noFill/>
                    </a:lnL>
                    <a:lnR>
                      <a:noFill/>
                    </a:lnR>
                    <a:lnT>
                      <a:noFill/>
                    </a:lnT>
                    <a:lnB>
                      <a:noFill/>
                    </a:lnB>
                  </a:tcPr>
                </a:tc>
                <a:tc>
                  <a:txBody>
                    <a:bodyPr/>
                    <a:lstStyle/>
                    <a:p>
                      <a:pPr algn="ctr"/>
                      <a:r>
                        <a:rPr lang="en-US" sz="1300"/>
                        <a:t>0.70 (0.64, 0.78)</a:t>
                      </a:r>
                    </a:p>
                  </a:txBody>
                  <a:tcPr marL="64945" marR="64945" marT="32473" marB="32473" anchor="ctr">
                    <a:lnL>
                      <a:noFill/>
                    </a:lnL>
                    <a:lnR>
                      <a:noFill/>
                    </a:lnR>
                    <a:lnT>
                      <a:noFill/>
                    </a:lnT>
                    <a:lnB>
                      <a:noFill/>
                    </a:lnB>
                  </a:tcPr>
                </a:tc>
                <a:tc>
                  <a:txBody>
                    <a:bodyPr/>
                    <a:lstStyle/>
                    <a:p>
                      <a:pPr algn="ctr"/>
                      <a:r>
                        <a:rPr lang="en-US" sz="1300"/>
                        <a:t>0.56 (0.55, 0.57)</a:t>
                      </a:r>
                    </a:p>
                  </a:txBody>
                  <a:tcPr marL="64945" marR="64945" marT="32473" marB="32473" anchor="ctr">
                    <a:lnL>
                      <a:noFill/>
                    </a:lnL>
                    <a:lnR>
                      <a:noFill/>
                    </a:lnR>
                    <a:lnT>
                      <a:noFill/>
                    </a:lnT>
                    <a:lnB>
                      <a:noFill/>
                    </a:lnB>
                  </a:tcPr>
                </a:tc>
                <a:tc>
                  <a:txBody>
                    <a:bodyPr/>
                    <a:lstStyle/>
                    <a:p>
                      <a:pPr algn="ctr"/>
                      <a:r>
                        <a:rPr lang="en-US" sz="1300"/>
                        <a:t>1.27</a:t>
                      </a:r>
                    </a:p>
                  </a:txBody>
                  <a:tcPr marL="64945" marR="64945" marT="32473" marB="32473" anchor="ctr">
                    <a:lnL>
                      <a:noFill/>
                    </a:lnL>
                    <a:lnR>
                      <a:noFill/>
                    </a:lnR>
                    <a:lnT>
                      <a:noFill/>
                    </a:lnT>
                    <a:lnB>
                      <a:noFill/>
                    </a:lnB>
                  </a:tcPr>
                </a:tc>
                <a:extLst>
                  <a:ext uri="{0D108BD9-81ED-4DB2-BD59-A6C34878D82A}">
                    <a16:rowId xmlns:a16="http://schemas.microsoft.com/office/drawing/2014/main" xmlns="" val="10014"/>
                  </a:ext>
                </a:extLst>
              </a:tr>
              <a:tr h="786228">
                <a:tc>
                  <a:txBody>
                    <a:bodyPr/>
                    <a:lstStyle/>
                    <a:p>
                      <a:r>
                        <a:rPr lang="en-US" sz="1300"/>
                        <a:t>Uterus (female)</a:t>
                      </a:r>
                    </a:p>
                  </a:txBody>
                  <a:tcPr marL="64945" marR="64945" marT="32473" marB="32473" anchor="ctr">
                    <a:lnL>
                      <a:noFill/>
                    </a:lnL>
                    <a:lnR>
                      <a:noFill/>
                    </a:lnR>
                    <a:lnT>
                      <a:noFill/>
                    </a:lnT>
                    <a:lnB>
                      <a:noFill/>
                    </a:lnB>
                  </a:tcPr>
                </a:tc>
                <a:tc>
                  <a:txBody>
                    <a:bodyPr/>
                    <a:lstStyle/>
                    <a:p>
                      <a:pPr algn="ctr"/>
                      <a:r>
                        <a:rPr lang="en-US" sz="1300"/>
                        <a:t>0.18 (0.16, 0.21)</a:t>
                      </a:r>
                    </a:p>
                  </a:txBody>
                  <a:tcPr marL="64945" marR="64945" marT="32473" marB="32473" anchor="ctr">
                    <a:lnL>
                      <a:noFill/>
                    </a:lnL>
                    <a:lnR>
                      <a:noFill/>
                    </a:lnR>
                    <a:lnT>
                      <a:noFill/>
                    </a:lnT>
                    <a:lnB>
                      <a:noFill/>
                    </a:lnB>
                  </a:tcPr>
                </a:tc>
                <a:tc>
                  <a:txBody>
                    <a:bodyPr/>
                    <a:lstStyle/>
                    <a:p>
                      <a:pPr algn="ctr"/>
                      <a:r>
                        <a:rPr lang="en-US" sz="1300"/>
                        <a:t>0.16 (0.16, 0.16)</a:t>
                      </a:r>
                    </a:p>
                  </a:txBody>
                  <a:tcPr marL="64945" marR="64945" marT="32473" marB="32473" anchor="ctr">
                    <a:lnL>
                      <a:noFill/>
                    </a:lnL>
                    <a:lnR>
                      <a:noFill/>
                    </a:lnR>
                    <a:lnT>
                      <a:noFill/>
                    </a:lnT>
                    <a:lnB>
                      <a:noFill/>
                    </a:lnB>
                  </a:tcPr>
                </a:tc>
                <a:tc>
                  <a:txBody>
                    <a:bodyPr/>
                    <a:lstStyle/>
                    <a:p>
                      <a:pPr algn="ctr"/>
                      <a:r>
                        <a:rPr lang="en-US" sz="1300" dirty="0"/>
                        <a:t>1.14</a:t>
                      </a:r>
                    </a:p>
                  </a:txBody>
                  <a:tcPr marL="64945" marR="64945" marT="32473" marB="32473" anchor="ctr">
                    <a:lnL>
                      <a:noFill/>
                    </a:lnL>
                    <a:lnR>
                      <a:noFill/>
                    </a:lnR>
                    <a:lnT>
                      <a:noFill/>
                    </a:lnT>
                    <a:lnB>
                      <a:noFill/>
                    </a:lnB>
                  </a:tcPr>
                </a:tc>
                <a:extLst>
                  <a:ext uri="{0D108BD9-81ED-4DB2-BD59-A6C34878D82A}">
                    <a16:rowId xmlns:a16="http://schemas.microsoft.com/office/drawing/2014/main" xmlns="" val="10015"/>
                  </a:ext>
                </a:extLst>
              </a:tr>
            </a:tbl>
          </a:graphicData>
        </a:graphic>
      </p:graphicFrame>
      <p:sp>
        <p:nvSpPr>
          <p:cNvPr id="4" name="TextBox 3"/>
          <p:cNvSpPr txBox="1"/>
          <p:nvPr/>
        </p:nvSpPr>
        <p:spPr>
          <a:xfrm>
            <a:off x="1209675" y="314325"/>
            <a:ext cx="9820275" cy="646331"/>
          </a:xfrm>
          <a:prstGeom prst="rect">
            <a:avLst/>
          </a:prstGeom>
          <a:noFill/>
        </p:spPr>
        <p:txBody>
          <a:bodyPr wrap="square" rtlCol="0">
            <a:spAutoFit/>
          </a:bodyPr>
          <a:lstStyle/>
          <a:p>
            <a:pPr lvl="0" eaLnBrk="0" fontAlgn="base" hangingPunct="0">
              <a:spcBef>
                <a:spcPct val="0"/>
              </a:spcBef>
              <a:spcAft>
                <a:spcPct val="0"/>
              </a:spcAft>
            </a:pPr>
            <a:endParaRPr lang="en-US" altLang="en-US" dirty="0">
              <a:latin typeface="Arial" panose="020B0604020202020204" pitchFamily="34" charset="0"/>
            </a:endParaRPr>
          </a:p>
          <a:p>
            <a:endParaRPr lang="en-US" dirty="0"/>
          </a:p>
        </p:txBody>
      </p:sp>
      <p:sp>
        <p:nvSpPr>
          <p:cNvPr id="5" name="TextBox 4"/>
          <p:cNvSpPr txBox="1"/>
          <p:nvPr/>
        </p:nvSpPr>
        <p:spPr>
          <a:xfrm>
            <a:off x="1028700" y="6276975"/>
            <a:ext cx="9296400" cy="338554"/>
          </a:xfrm>
          <a:prstGeom prst="rect">
            <a:avLst/>
          </a:prstGeom>
          <a:noFill/>
        </p:spPr>
        <p:txBody>
          <a:bodyPr wrap="square" rtlCol="0">
            <a:spAutoFit/>
          </a:bodyPr>
          <a:lstStyle/>
          <a:p>
            <a:r>
              <a:rPr lang="en-US" sz="1600" dirty="0"/>
              <a:t>Am J Public Health. 2014 June; 104(</a:t>
            </a:r>
            <a:r>
              <a:rPr lang="en-US" sz="1600" dirty="0" err="1"/>
              <a:t>Suppl</a:t>
            </a:r>
            <a:r>
              <a:rPr lang="en-US" sz="1600" dirty="0"/>
              <a:t> 3): S377–S387. </a:t>
            </a:r>
          </a:p>
        </p:txBody>
      </p:sp>
      <p:sp>
        <p:nvSpPr>
          <p:cNvPr id="3" name="Title 2"/>
          <p:cNvSpPr>
            <a:spLocks noGrp="1"/>
          </p:cNvSpPr>
          <p:nvPr>
            <p:ph type="title"/>
          </p:nvPr>
        </p:nvSpPr>
        <p:spPr/>
        <p:txBody>
          <a:bodyPr/>
          <a:lstStyle/>
          <a:p>
            <a:r>
              <a:rPr lang="en-US" b="1" u="sng" dirty="0"/>
              <a:t>Higher Native Cancer Mortality</a:t>
            </a:r>
          </a:p>
        </p:txBody>
      </p:sp>
    </p:spTree>
    <p:extLst>
      <p:ext uri="{BB962C8B-B14F-4D97-AF65-F5344CB8AC3E}">
        <p14:creationId xmlns:p14="http://schemas.microsoft.com/office/powerpoint/2010/main" val="1621275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u="sng" dirty="0"/>
              <a:t>Cancer Care in Native Population </a:t>
            </a:r>
          </a:p>
        </p:txBody>
      </p:sp>
      <p:sp>
        <p:nvSpPr>
          <p:cNvPr id="4" name="Content Placeholder 3"/>
          <p:cNvSpPr>
            <a:spLocks noGrp="1"/>
          </p:cNvSpPr>
          <p:nvPr>
            <p:ph idx="1"/>
          </p:nvPr>
        </p:nvSpPr>
        <p:spPr/>
        <p:txBody>
          <a:bodyPr/>
          <a:lstStyle/>
          <a:p>
            <a:endParaRPr lang="en-US" sz="2400" dirty="0"/>
          </a:p>
          <a:p>
            <a:endParaRPr lang="en-US" sz="2400" dirty="0"/>
          </a:p>
          <a:p>
            <a:r>
              <a:rPr lang="en-US" sz="2400" dirty="0"/>
              <a:t>Lower overall incidence but higher overall cancer mortality </a:t>
            </a:r>
          </a:p>
          <a:p>
            <a:r>
              <a:rPr lang="en-US" sz="2400" dirty="0"/>
              <a:t>Cultural barriers to prevention and care</a:t>
            </a:r>
          </a:p>
          <a:p>
            <a:r>
              <a:rPr lang="en-US" sz="2400" dirty="0"/>
              <a:t>Community and system level barriers to care</a:t>
            </a:r>
          </a:p>
          <a:p>
            <a:pPr marL="0" indent="0">
              <a:buNone/>
            </a:pPr>
            <a:endParaRPr lang="en-US" dirty="0"/>
          </a:p>
        </p:txBody>
      </p:sp>
      <p:pic>
        <p:nvPicPr>
          <p:cNvPr id="6" name="Picture 5" descr="summa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2481" y="1269900"/>
            <a:ext cx="8050863" cy="1754334"/>
          </a:xfrm>
          <a:prstGeom prst="rect">
            <a:avLst/>
          </a:prstGeom>
        </p:spPr>
      </p:pic>
    </p:spTree>
    <p:extLst>
      <p:ext uri="{BB962C8B-B14F-4D97-AF65-F5344CB8AC3E}">
        <p14:creationId xmlns:p14="http://schemas.microsoft.com/office/powerpoint/2010/main" val="3812009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The Future of Native Cancer Care </a:t>
            </a:r>
          </a:p>
        </p:txBody>
      </p:sp>
      <p:sp>
        <p:nvSpPr>
          <p:cNvPr id="3" name="Content Placeholder 2"/>
          <p:cNvSpPr>
            <a:spLocks noGrp="1"/>
          </p:cNvSpPr>
          <p:nvPr>
            <p:ph idx="1"/>
          </p:nvPr>
        </p:nvSpPr>
        <p:spPr>
          <a:xfrm>
            <a:off x="2589212" y="1399043"/>
            <a:ext cx="8915400" cy="4512179"/>
          </a:xfrm>
        </p:spPr>
        <p:txBody>
          <a:bodyPr/>
          <a:lstStyle/>
          <a:p>
            <a:r>
              <a:rPr lang="en-US" sz="2400" dirty="0"/>
              <a:t>Improved prevention, screening</a:t>
            </a:r>
            <a:r>
              <a:rPr lang="en-US" sz="2400" dirty="0">
                <a:sym typeface="Wingdings"/>
              </a:rPr>
              <a:t> Decrease Incidence</a:t>
            </a:r>
          </a:p>
          <a:p>
            <a:r>
              <a:rPr lang="en-US" sz="2400" dirty="0">
                <a:sym typeface="Wingdings"/>
              </a:rPr>
              <a:t>Improved cancer care Decrease mortality</a:t>
            </a:r>
          </a:p>
          <a:p>
            <a:r>
              <a:rPr lang="en-US" sz="2400" dirty="0">
                <a:sym typeface="Wingdings"/>
              </a:rPr>
              <a:t>Respect for the culture of native cancer patients</a:t>
            </a:r>
          </a:p>
          <a:p>
            <a:r>
              <a:rPr lang="en-US" sz="2400" dirty="0">
                <a:sym typeface="Wingdings"/>
              </a:rPr>
              <a:t>Whole person approach: Body, Mind, and Spirit I.e. </a:t>
            </a:r>
          </a:p>
          <a:p>
            <a:pPr marL="0" indent="0">
              <a:buNone/>
            </a:pPr>
            <a:r>
              <a:rPr lang="en-US" sz="2400" dirty="0">
                <a:sym typeface="Wingdings"/>
              </a:rPr>
              <a:t>“ A Integrative approach” </a:t>
            </a:r>
          </a:p>
          <a:p>
            <a:pPr marL="0" indent="0">
              <a:buNone/>
            </a:pPr>
            <a:endParaRPr lang="en-US" dirty="0">
              <a:sym typeface="Wingdings"/>
            </a:endParaRPr>
          </a:p>
          <a:p>
            <a:endParaRPr lang="en-US" dirty="0"/>
          </a:p>
        </p:txBody>
      </p:sp>
      <p:pic>
        <p:nvPicPr>
          <p:cNvPr id="4" name="Picture 3" descr="quot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212" y="3938843"/>
            <a:ext cx="7248342" cy="2724127"/>
          </a:xfrm>
          <a:prstGeom prst="rect">
            <a:avLst/>
          </a:prstGeom>
        </p:spPr>
      </p:pic>
    </p:spTree>
    <p:extLst>
      <p:ext uri="{BB962C8B-B14F-4D97-AF65-F5344CB8AC3E}">
        <p14:creationId xmlns:p14="http://schemas.microsoft.com/office/powerpoint/2010/main" val="3534712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478" y="389056"/>
            <a:ext cx="10712354" cy="1325563"/>
          </a:xfrm>
        </p:spPr>
        <p:txBody>
          <a:bodyPr/>
          <a:lstStyle/>
          <a:p>
            <a:pPr algn="ctr"/>
            <a:r>
              <a:rPr lang="en-US" b="1" u="sng" dirty="0"/>
              <a:t>What is Integrative medicine? </a:t>
            </a:r>
          </a:p>
        </p:txBody>
      </p:sp>
      <p:sp>
        <p:nvSpPr>
          <p:cNvPr id="3" name="Content Placeholder 2"/>
          <p:cNvSpPr>
            <a:spLocks noGrp="1"/>
          </p:cNvSpPr>
          <p:nvPr>
            <p:ph idx="1"/>
          </p:nvPr>
        </p:nvSpPr>
        <p:spPr>
          <a:xfrm>
            <a:off x="1391566" y="1562858"/>
            <a:ext cx="10515600" cy="4351338"/>
          </a:xfrm>
        </p:spPr>
        <p:txBody>
          <a:bodyPr>
            <a:normAutofit fontScale="32500" lnSpcReduction="20000"/>
          </a:bodyPr>
          <a:lstStyle/>
          <a:p>
            <a:pPr marL="0" indent="0">
              <a:lnSpc>
                <a:spcPct val="120000"/>
              </a:lnSpc>
              <a:spcBef>
                <a:spcPts val="0"/>
              </a:spcBef>
              <a:buNone/>
            </a:pPr>
            <a:endParaRPr lang="en-US" sz="6700" dirty="0">
              <a:effectLst/>
            </a:endParaRPr>
          </a:p>
          <a:p>
            <a:pPr marL="0" indent="0">
              <a:lnSpc>
                <a:spcPct val="120000"/>
              </a:lnSpc>
              <a:spcBef>
                <a:spcPts val="0"/>
              </a:spcBef>
              <a:buNone/>
            </a:pPr>
            <a:endParaRPr lang="en-US" sz="6700" dirty="0"/>
          </a:p>
          <a:p>
            <a:pPr marL="0" indent="0">
              <a:lnSpc>
                <a:spcPct val="120000"/>
              </a:lnSpc>
              <a:spcBef>
                <a:spcPts val="0"/>
              </a:spcBef>
              <a:buNone/>
            </a:pPr>
            <a:endParaRPr lang="en-US" sz="6700" dirty="0">
              <a:effectLst/>
            </a:endParaRPr>
          </a:p>
          <a:p>
            <a:pPr marL="0" indent="0">
              <a:lnSpc>
                <a:spcPct val="120000"/>
              </a:lnSpc>
              <a:spcBef>
                <a:spcPts val="0"/>
              </a:spcBef>
              <a:buNone/>
            </a:pPr>
            <a:endParaRPr lang="en-US" sz="6700" dirty="0"/>
          </a:p>
          <a:p>
            <a:pPr marL="0" indent="0">
              <a:lnSpc>
                <a:spcPct val="120000"/>
              </a:lnSpc>
              <a:spcBef>
                <a:spcPts val="0"/>
              </a:spcBef>
              <a:buNone/>
            </a:pPr>
            <a:r>
              <a:rPr lang="en-US" sz="6700" dirty="0">
                <a:effectLst/>
              </a:rPr>
              <a:t>“The practice of medicine that reaffirms the importance of the relationship between practitioner and patient, focuses on the whole person, is informed by evidence, and makes use of all appropriate therapeutic approaches, healthcare professionals and disciplines to achieve optimal health and healing.</a:t>
            </a:r>
            <a:r>
              <a:rPr lang="en-US" sz="4600" dirty="0"/>
              <a:t>”</a:t>
            </a:r>
            <a:endParaRPr lang="en-US" sz="3400" dirty="0"/>
          </a:p>
          <a:p>
            <a:pPr marL="0" indent="0">
              <a:buNone/>
            </a:pPr>
            <a:endParaRPr lang="en-US" sz="3600" dirty="0"/>
          </a:p>
          <a:p>
            <a:pPr marL="0" indent="0">
              <a:buNone/>
            </a:pPr>
            <a:endParaRPr lang="en-US" sz="3600" dirty="0"/>
          </a:p>
          <a:p>
            <a:pPr marL="0" indent="0">
              <a:buNone/>
            </a:pPr>
            <a:endParaRPr lang="en-US" sz="3600" dirty="0"/>
          </a:p>
          <a:p>
            <a:pPr marL="0" indent="0">
              <a:buNone/>
            </a:pPr>
            <a:r>
              <a:rPr lang="en-US" sz="3600" dirty="0"/>
              <a:t>The Consortium of Academic Health Centers for Integrative Medicine (CAHCIM)</a:t>
            </a:r>
          </a:p>
          <a:p>
            <a:pPr marL="0" indent="0">
              <a:buNone/>
            </a:pPr>
            <a:endParaRPr lang="en-US" sz="3400" b="0" dirty="0">
              <a:effectLst/>
            </a:endParaRPr>
          </a:p>
        </p:txBody>
      </p:sp>
      <p:pic>
        <p:nvPicPr>
          <p:cNvPr id="5" name="Picture 4" descr="i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0639" y="1239110"/>
            <a:ext cx="5295027" cy="1295400"/>
          </a:xfrm>
          <a:prstGeom prst="rect">
            <a:avLst/>
          </a:prstGeom>
        </p:spPr>
      </p:pic>
    </p:spTree>
    <p:extLst>
      <p:ext uri="{BB962C8B-B14F-4D97-AF65-F5344CB8AC3E}">
        <p14:creationId xmlns:p14="http://schemas.microsoft.com/office/powerpoint/2010/main" val="379782110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3839</TotalTime>
  <Words>2169</Words>
  <Application>Microsoft Office PowerPoint</Application>
  <PresentationFormat>Custom</PresentationFormat>
  <Paragraphs>406</Paragraphs>
  <Slides>30</Slides>
  <Notes>22</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Wisp</vt:lpstr>
      <vt:lpstr> Native Cancer Wellness  From Salish Cancer Center</vt:lpstr>
      <vt:lpstr>Disclosures</vt:lpstr>
      <vt:lpstr>Objectives </vt:lpstr>
      <vt:lpstr>The Native American Population</vt:lpstr>
      <vt:lpstr>PowerPoint Presentation</vt:lpstr>
      <vt:lpstr>Higher Native Cancer Mortality</vt:lpstr>
      <vt:lpstr>Cancer Care in Native Population </vt:lpstr>
      <vt:lpstr>The Future of Native Cancer Care </vt:lpstr>
      <vt:lpstr>What is Integrative medicine? </vt:lpstr>
      <vt:lpstr>Integrative Oncology Care Model</vt:lpstr>
      <vt:lpstr>PowerPoint Presentation</vt:lpstr>
      <vt:lpstr>Native Healing in the Integrative Model of Care</vt:lpstr>
      <vt:lpstr>Integrative Oncology Care</vt:lpstr>
      <vt:lpstr>Salish Cancer Center: Addressing the Unique Needs of Native Americans</vt:lpstr>
      <vt:lpstr>PowerPoint Presentation</vt:lpstr>
      <vt:lpstr>Native traditional healers from various tribes throughout the US </vt:lpstr>
      <vt:lpstr>Gaining Trust – Optimal Native Healing Environment</vt:lpstr>
      <vt:lpstr>Salish Cancer Center Our Initiatives</vt:lpstr>
      <vt:lpstr>Salish Initiative : Patient Care Excellence</vt:lpstr>
      <vt:lpstr>Salish Initiative Survivorship : Current and Projected Cancer Survivors in US</vt:lpstr>
      <vt:lpstr>Survivorship: Definition</vt:lpstr>
      <vt:lpstr>4 Major Areas of Cancer Survivorship</vt:lpstr>
      <vt:lpstr>Survivorship</vt:lpstr>
      <vt:lpstr>Salish Integrative Survivorship Program</vt:lpstr>
      <vt:lpstr>Salish Initiative : Research</vt:lpstr>
      <vt:lpstr> Research</vt:lpstr>
      <vt:lpstr>Conclusions:</vt:lpstr>
      <vt:lpstr>Contact Information</vt:lpstr>
      <vt:lpstr>THANK YOU! Questions?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Innovative Cancer Care:  Salish Cancer Center</dc:title>
  <dc:creator>Kris Gowin</dc:creator>
  <cp:lastModifiedBy>Lisa Griggs</cp:lastModifiedBy>
  <cp:revision>123</cp:revision>
  <cp:lastPrinted>2016-07-25T23:24:09Z</cp:lastPrinted>
  <dcterms:created xsi:type="dcterms:W3CDTF">2016-06-11T16:09:02Z</dcterms:created>
  <dcterms:modified xsi:type="dcterms:W3CDTF">2016-08-05T19:05:12Z</dcterms:modified>
</cp:coreProperties>
</file>