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ppt/notesSlides/notesSlide8.xml" ContentType="application/vnd.openxmlformats-officedocument.presentationml.notesSlide+xml"/>
  <Override PartName="/ppt/charts/chart3.xml" ContentType="application/vnd.openxmlformats-officedocument.drawingml.chart+xml"/>
  <Override PartName="/ppt/notesSlides/notesSlide9.xml" ContentType="application/vnd.openxmlformats-officedocument.presentationml.notesSlide+xml"/>
  <Override PartName="/ppt/charts/chart4.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5.xml" ContentType="application/vnd.openxmlformats-officedocument.drawingml.chart+xml"/>
  <Override PartName="/ppt/notesSlides/notesSlide12.xml" ContentType="application/vnd.openxmlformats-officedocument.presentationml.notesSlide+xml"/>
  <Override PartName="/ppt/charts/chart6.xml" ContentType="application/vnd.openxmlformats-officedocument.drawingml.chart+xml"/>
  <Override PartName="/ppt/notesSlides/notesSlide13.xml" ContentType="application/vnd.openxmlformats-officedocument.presentationml.notesSlide+xml"/>
  <Override PartName="/ppt/charts/chart7.xml" ContentType="application/vnd.openxmlformats-officedocument.drawingml.chart+xml"/>
  <Override PartName="/ppt/notesSlides/notesSlide14.xml" ContentType="application/vnd.openxmlformats-officedocument.presentationml.notesSlide+xml"/>
  <Override PartName="/ppt/charts/chart8.xml" ContentType="application/vnd.openxmlformats-officedocument.drawingml.chart+xml"/>
  <Override PartName="/ppt/notesSlides/notesSlide15.xml" ContentType="application/vnd.openxmlformats-officedocument.presentationml.notesSlide+xml"/>
  <Override PartName="/ppt/charts/chart9.xml" ContentType="application/vnd.openxmlformats-officedocument.drawingml.chart+xml"/>
  <Override PartName="/ppt/notesSlides/notesSlide16.xml" ContentType="application/vnd.openxmlformats-officedocument.presentationml.notesSlide+xml"/>
  <Override PartName="/ppt/charts/chart10.xml" ContentType="application/vnd.openxmlformats-officedocument.drawingml.chart+xml"/>
  <Override PartName="/ppt/notesSlides/notesSlide17.xml" ContentType="application/vnd.openxmlformats-officedocument.presentationml.notesSlide+xml"/>
  <Override PartName="/ppt/charts/chart11.xml" ContentType="application/vnd.openxmlformats-officedocument.drawingml.chart+xml"/>
  <Override PartName="/ppt/notesSlides/notesSlide18.xml" ContentType="application/vnd.openxmlformats-officedocument.presentationml.notesSlide+xml"/>
  <Override PartName="/ppt/charts/chart12.xml" ContentType="application/vnd.openxmlformats-officedocument.drawingml.chart+xml"/>
  <Override PartName="/ppt/tags/tag1.xml" ContentType="application/vnd.openxmlformats-officedocument.presentationml.tags+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848" r:id="rId2"/>
    <p:sldMasterId id="2147483861" r:id="rId3"/>
    <p:sldMasterId id="2147483873" r:id="rId4"/>
    <p:sldMasterId id="2147483886" r:id="rId5"/>
  </p:sldMasterIdLst>
  <p:notesMasterIdLst>
    <p:notesMasterId r:id="rId25"/>
  </p:notesMasterIdLst>
  <p:handoutMasterIdLst>
    <p:handoutMasterId r:id="rId26"/>
  </p:handoutMasterIdLst>
  <p:sldIdLst>
    <p:sldId id="278" r:id="rId6"/>
    <p:sldId id="281" r:id="rId7"/>
    <p:sldId id="300" r:id="rId8"/>
    <p:sldId id="301" r:id="rId9"/>
    <p:sldId id="283" r:id="rId10"/>
    <p:sldId id="286" r:id="rId11"/>
    <p:sldId id="284" r:id="rId12"/>
    <p:sldId id="285" r:id="rId13"/>
    <p:sldId id="287" r:id="rId14"/>
    <p:sldId id="302" r:id="rId15"/>
    <p:sldId id="291" r:id="rId16"/>
    <p:sldId id="293" r:id="rId17"/>
    <p:sldId id="289" r:id="rId18"/>
    <p:sldId id="290" r:id="rId19"/>
    <p:sldId id="294" r:id="rId20"/>
    <p:sldId id="295" r:id="rId21"/>
    <p:sldId id="296" r:id="rId22"/>
    <p:sldId id="297" r:id="rId23"/>
    <p:sldId id="276" r:id="rId24"/>
  </p:sldIdLst>
  <p:sldSz cx="9144000" cy="6858000" type="screen4x3"/>
  <p:notesSz cx="7023100" cy="93091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EFBF"/>
    <a:srgbClr val="E3DBA1"/>
    <a:srgbClr val="E3D6A1"/>
    <a:srgbClr val="FAE9B8"/>
    <a:srgbClr val="008080"/>
    <a:srgbClr val="B40000"/>
    <a:srgbClr val="715C29"/>
    <a:srgbClr val="7E67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78021" autoAdjust="0"/>
  </p:normalViewPr>
  <p:slideViewPr>
    <p:cSldViewPr>
      <p:cViewPr varScale="1">
        <p:scale>
          <a:sx n="90" d="100"/>
          <a:sy n="90" d="100"/>
        </p:scale>
        <p:origin x="-2244" y="-114"/>
      </p:cViewPr>
      <p:guideLst>
        <p:guide orient="horz" pos="2160"/>
        <p:guide pos="2880"/>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dankovchik\Desktop\PSE%20SURVEY%20RESULTS.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file:///C:\Users\jdankovchik\Desktop\PSE%20SURVEY%20RESULTS.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file:///C:\Users\jdankovchik\Desktop\PSE%20SURVEY%20RESULTS.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jdankovchik\Desktop\PSE%20SURVEY%20RESULT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jdankovchik\Desktop\PSE%20SURVEY%20RESULT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jdankovchik\Desktop\PSE%20SURVEY%20RESULTS.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jdankovchik\Desktop\PSE%20SURVEY%20RESULTS.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jdankovchik\Desktop\PSE%20SURVEY%20RESULT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jdankovchik\Desktop\PSE%20SURVEY%20RESULTS.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Users\jdankovchik\Desktop\PSE%20SURVEY%20RESULTS.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jdankovchik\Desktop\PSE%20SURVEY%20RESULTS.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jdankovchik\Desktop\PSE%20SURVEY%20RESULT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0675518238791577"/>
          <c:y val="0.12772866330563995"/>
          <c:w val="0.63057900894918251"/>
          <c:h val="0.80343212173459511"/>
        </c:manualLayout>
      </c:layout>
      <c:barChart>
        <c:barDir val="bar"/>
        <c:grouping val="stacked"/>
        <c:varyColors val="0"/>
        <c:ser>
          <c:idx val="0"/>
          <c:order val="0"/>
          <c:tx>
            <c:strRef>
              <c:f>'EpiCenter Services'!$B$13</c:f>
              <c:strCache>
                <c:ptCount val="1"/>
                <c:pt idx="0">
                  <c:v>Aware of but have not used</c:v>
                </c:pt>
              </c:strCache>
            </c:strRef>
          </c:tx>
          <c:spPr>
            <a:solidFill>
              <a:schemeClr val="accent1"/>
            </a:solidFill>
          </c:spPr>
          <c:invertIfNegative val="0"/>
          <c:cat>
            <c:strRef>
              <c:f>'EpiCenter Services'!$A$14:$A$21</c:f>
              <c:strCache>
                <c:ptCount val="8"/>
                <c:pt idx="0">
                  <c:v> Data Literacy trainings</c:v>
                </c:pt>
                <c:pt idx="1">
                  <c:v>Other trainings</c:v>
                </c:pt>
                <c:pt idx="2">
                  <c:v>Requests for data</c:v>
                </c:pt>
                <c:pt idx="3">
                  <c:v>Cancer mini-grants</c:v>
                </c:pt>
                <c:pt idx="4">
                  <c:v>WEAVE-NW webinars</c:v>
                </c:pt>
                <c:pt idx="5">
                  <c:v>Technical Assistance</c:v>
                </c:pt>
                <c:pt idx="6">
                  <c:v>Tribal Health Profiles</c:v>
                </c:pt>
                <c:pt idx="7">
                  <c:v>Data Fact Sheets</c:v>
                </c:pt>
              </c:strCache>
            </c:strRef>
          </c:cat>
          <c:val>
            <c:numRef>
              <c:f>'EpiCenter Services'!$B$14:$B$21</c:f>
              <c:numCache>
                <c:formatCode>0.0%</c:formatCode>
                <c:ptCount val="8"/>
                <c:pt idx="0">
                  <c:v>0.4</c:v>
                </c:pt>
                <c:pt idx="1">
                  <c:v>0.125</c:v>
                </c:pt>
                <c:pt idx="2">
                  <c:v>0.27272727272727271</c:v>
                </c:pt>
                <c:pt idx="3">
                  <c:v>0.19230769230769232</c:v>
                </c:pt>
                <c:pt idx="4">
                  <c:v>0.32</c:v>
                </c:pt>
                <c:pt idx="5">
                  <c:v>0.16666666666666666</c:v>
                </c:pt>
                <c:pt idx="6">
                  <c:v>0.08</c:v>
                </c:pt>
                <c:pt idx="7">
                  <c:v>8.3333333333333329E-2</c:v>
                </c:pt>
              </c:numCache>
            </c:numRef>
          </c:val>
        </c:ser>
        <c:ser>
          <c:idx val="1"/>
          <c:order val="1"/>
          <c:tx>
            <c:strRef>
              <c:f>'EpiCenter Services'!$C$13</c:f>
              <c:strCache>
                <c:ptCount val="1"/>
                <c:pt idx="0">
                  <c:v>Have used these services</c:v>
                </c:pt>
              </c:strCache>
            </c:strRef>
          </c:tx>
          <c:spPr>
            <a:solidFill>
              <a:schemeClr val="tx2"/>
            </a:solidFill>
          </c:spPr>
          <c:invertIfNegative val="0"/>
          <c:cat>
            <c:strRef>
              <c:f>'EpiCenter Services'!$A$14:$A$21</c:f>
              <c:strCache>
                <c:ptCount val="8"/>
                <c:pt idx="0">
                  <c:v> Data Literacy trainings</c:v>
                </c:pt>
                <c:pt idx="1">
                  <c:v>Other trainings</c:v>
                </c:pt>
                <c:pt idx="2">
                  <c:v>Requests for data</c:v>
                </c:pt>
                <c:pt idx="3">
                  <c:v>Cancer mini-grants</c:v>
                </c:pt>
                <c:pt idx="4">
                  <c:v>WEAVE-NW webinars</c:v>
                </c:pt>
                <c:pt idx="5">
                  <c:v>Technical Assistance</c:v>
                </c:pt>
                <c:pt idx="6">
                  <c:v>Tribal Health Profiles</c:v>
                </c:pt>
                <c:pt idx="7">
                  <c:v>Data Fact Sheets</c:v>
                </c:pt>
              </c:strCache>
            </c:strRef>
          </c:cat>
          <c:val>
            <c:numRef>
              <c:f>'EpiCenter Services'!$C$14:$C$21</c:f>
              <c:numCache>
                <c:formatCode>0.0%</c:formatCode>
                <c:ptCount val="8"/>
                <c:pt idx="0">
                  <c:v>0.16</c:v>
                </c:pt>
                <c:pt idx="1">
                  <c:v>0.45833333333333331</c:v>
                </c:pt>
                <c:pt idx="2">
                  <c:v>0.31818181818181818</c:v>
                </c:pt>
                <c:pt idx="3">
                  <c:v>0.46153846153846156</c:v>
                </c:pt>
                <c:pt idx="4">
                  <c:v>0.36</c:v>
                </c:pt>
                <c:pt idx="5">
                  <c:v>0.58333333333333337</c:v>
                </c:pt>
                <c:pt idx="6">
                  <c:v>0.68</c:v>
                </c:pt>
                <c:pt idx="7">
                  <c:v>0.79166666666666663</c:v>
                </c:pt>
              </c:numCache>
            </c:numRef>
          </c:val>
        </c:ser>
        <c:dLbls>
          <c:showLegendKey val="0"/>
          <c:showVal val="0"/>
          <c:showCatName val="0"/>
          <c:showSerName val="0"/>
          <c:showPercent val="0"/>
          <c:showBubbleSize val="0"/>
        </c:dLbls>
        <c:gapWidth val="20"/>
        <c:overlap val="100"/>
        <c:axId val="119147520"/>
        <c:axId val="119206656"/>
      </c:barChart>
      <c:catAx>
        <c:axId val="119147520"/>
        <c:scaling>
          <c:orientation val="minMax"/>
        </c:scaling>
        <c:delete val="0"/>
        <c:axPos val="l"/>
        <c:numFmt formatCode="General" sourceLinked="0"/>
        <c:majorTickMark val="out"/>
        <c:minorTickMark val="none"/>
        <c:tickLblPos val="nextTo"/>
        <c:txPr>
          <a:bodyPr/>
          <a:lstStyle/>
          <a:p>
            <a:pPr>
              <a:defRPr sz="1200"/>
            </a:pPr>
            <a:endParaRPr lang="en-US"/>
          </a:p>
        </c:txPr>
        <c:crossAx val="119206656"/>
        <c:crosses val="autoZero"/>
        <c:auto val="1"/>
        <c:lblAlgn val="ctr"/>
        <c:lblOffset val="100"/>
        <c:noMultiLvlLbl val="0"/>
      </c:catAx>
      <c:valAx>
        <c:axId val="119206656"/>
        <c:scaling>
          <c:orientation val="minMax"/>
        </c:scaling>
        <c:delete val="0"/>
        <c:axPos val="b"/>
        <c:numFmt formatCode="0%" sourceLinked="0"/>
        <c:majorTickMark val="out"/>
        <c:minorTickMark val="none"/>
        <c:tickLblPos val="nextTo"/>
        <c:txPr>
          <a:bodyPr/>
          <a:lstStyle/>
          <a:p>
            <a:pPr>
              <a:defRPr sz="1200"/>
            </a:pPr>
            <a:endParaRPr lang="en-US"/>
          </a:p>
        </c:txPr>
        <c:crossAx val="119147520"/>
        <c:crosses val="autoZero"/>
        <c:crossBetween val="between"/>
        <c:majorUnit val="0.25"/>
      </c:valAx>
    </c:plotArea>
    <c:legend>
      <c:legendPos val="t"/>
      <c:layout>
        <c:manualLayout>
          <c:xMode val="edge"/>
          <c:yMode val="edge"/>
          <c:x val="0.28378716053350472"/>
          <c:y val="5.3095248949709295E-2"/>
          <c:w val="0.65388367187611085"/>
          <c:h val="7.8798024253411592E-2"/>
        </c:manualLayout>
      </c:layout>
      <c:overlay val="0"/>
      <c:txPr>
        <a:bodyPr/>
        <a:lstStyle/>
        <a:p>
          <a:pPr>
            <a:defRPr sz="1100"/>
          </a:pPr>
          <a:endParaRPr lang="en-US"/>
        </a:p>
      </c:txPr>
    </c:legend>
    <c:plotVisOnly val="1"/>
    <c:dispBlanksAs val="gap"/>
    <c:showDLblsOverMax val="0"/>
  </c:chart>
  <c:spPr>
    <a:ln>
      <a:noFill/>
    </a:ln>
  </c:sp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'Policy - Tobacco'!$B$20</c:f>
              <c:strCache>
                <c:ptCount val="1"/>
                <c:pt idx="0">
                  <c:v>In-place</c:v>
                </c:pt>
              </c:strCache>
            </c:strRef>
          </c:tx>
          <c:invertIfNegative val="0"/>
          <c:dPt>
            <c:idx val="0"/>
            <c:invertIfNegative val="0"/>
            <c:bubble3D val="0"/>
            <c:spPr>
              <a:solidFill>
                <a:schemeClr val="accent6"/>
              </a:solidFill>
            </c:spPr>
          </c:dPt>
          <c:dPt>
            <c:idx val="1"/>
            <c:invertIfNegative val="0"/>
            <c:bubble3D val="0"/>
            <c:spPr>
              <a:solidFill>
                <a:schemeClr val="accent4"/>
              </a:solidFill>
            </c:spPr>
          </c:dPt>
          <c:dPt>
            <c:idx val="2"/>
            <c:invertIfNegative val="0"/>
            <c:bubble3D val="0"/>
            <c:spPr>
              <a:solidFill>
                <a:schemeClr val="accent3"/>
              </a:solidFill>
            </c:spPr>
          </c:dPt>
          <c:dPt>
            <c:idx val="3"/>
            <c:invertIfNegative val="0"/>
            <c:bubble3D val="0"/>
            <c:spPr>
              <a:solidFill>
                <a:schemeClr val="accent2"/>
              </a:solidFill>
            </c:spPr>
          </c:dPt>
          <c:dLbls>
            <c:dLbl>
              <c:idx val="0"/>
              <c:layout>
                <c:manualLayout>
                  <c:x val="-2.1126200967998268E-3"/>
                  <c:y val="0"/>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1.7722555322786486E-3"/>
                  <c:y val="1.7695459911293001E-3"/>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3.8792169327457921E-3"/>
                  <c:y val="0"/>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3.8793373305401045E-3"/>
                  <c:y val="2.7263416337913516E-3"/>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3.8793373305401045E-3"/>
                  <c:y val="2.7263416337913642E-3"/>
                </c:manualLayout>
              </c:layout>
              <c:showLegendKey val="0"/>
              <c:showVal val="1"/>
              <c:showCatName val="0"/>
              <c:showSerName val="0"/>
              <c:showPercent val="0"/>
              <c:showBubbleSize val="0"/>
              <c:extLst>
                <c:ext xmlns:c15="http://schemas.microsoft.com/office/drawing/2012/chart" uri="{CE6537A1-D6FC-4f65-9D91-7224C49458BB}"/>
              </c:extLst>
            </c:dLbl>
            <c:numFmt formatCode="0%" sourceLinked="0"/>
            <c:spPr>
              <a:noFill/>
              <a:ln>
                <a:noFill/>
              </a:ln>
              <a:effectLst/>
            </c:spPr>
            <c:txPr>
              <a:bodyPr/>
              <a:lstStyle/>
              <a:p>
                <a:pPr>
                  <a:defRPr sz="1800">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'Policy - Tobacco'!$A$47:$A$51</c:f>
              <c:strCache>
                <c:ptCount val="5"/>
                <c:pt idx="0">
                  <c:v>Smoke-free policy outside public buildings</c:v>
                </c:pt>
                <c:pt idx="1">
                  <c:v>Tobacco cessation counseling within clinic</c:v>
                </c:pt>
                <c:pt idx="2">
                  <c:v>Smoke-free policy in outdoor community areas</c:v>
                </c:pt>
                <c:pt idx="3">
                  <c:v>Ban or restrict tobacco advertising and marketing outside or within casino</c:v>
                </c:pt>
                <c:pt idx="4">
                  <c:v>Smoke-free policy inside casinos</c:v>
                </c:pt>
              </c:strCache>
            </c:strRef>
          </c:cat>
          <c:val>
            <c:numRef>
              <c:f>'Policy - Tobacco'!$B$47:$B$51</c:f>
              <c:numCache>
                <c:formatCode>0.0%</c:formatCode>
                <c:ptCount val="5"/>
                <c:pt idx="0">
                  <c:v>0.22727272727272727</c:v>
                </c:pt>
                <c:pt idx="1">
                  <c:v>0.23809523809523808</c:v>
                </c:pt>
                <c:pt idx="2">
                  <c:v>0.27272727272727271</c:v>
                </c:pt>
                <c:pt idx="3">
                  <c:v>0.36363636363636365</c:v>
                </c:pt>
                <c:pt idx="4">
                  <c:v>0.47619047619047616</c:v>
                </c:pt>
              </c:numCache>
            </c:numRef>
          </c:val>
        </c:ser>
        <c:dLbls>
          <c:showLegendKey val="0"/>
          <c:showVal val="0"/>
          <c:showCatName val="0"/>
          <c:showSerName val="0"/>
          <c:showPercent val="0"/>
          <c:showBubbleSize val="0"/>
        </c:dLbls>
        <c:gapWidth val="48"/>
        <c:axId val="121068544"/>
        <c:axId val="121078528"/>
      </c:barChart>
      <c:catAx>
        <c:axId val="121068544"/>
        <c:scaling>
          <c:orientation val="minMax"/>
        </c:scaling>
        <c:delete val="0"/>
        <c:axPos val="l"/>
        <c:numFmt formatCode="General" sourceLinked="0"/>
        <c:majorTickMark val="out"/>
        <c:minorTickMark val="none"/>
        <c:tickLblPos val="nextTo"/>
        <c:txPr>
          <a:bodyPr/>
          <a:lstStyle/>
          <a:p>
            <a:pPr>
              <a:defRPr sz="1600"/>
            </a:pPr>
            <a:endParaRPr lang="en-US"/>
          </a:p>
        </c:txPr>
        <c:crossAx val="121078528"/>
        <c:crosses val="autoZero"/>
        <c:auto val="1"/>
        <c:lblAlgn val="ctr"/>
        <c:lblOffset val="100"/>
        <c:noMultiLvlLbl val="0"/>
      </c:catAx>
      <c:valAx>
        <c:axId val="121078528"/>
        <c:scaling>
          <c:orientation val="minMax"/>
        </c:scaling>
        <c:delete val="0"/>
        <c:axPos val="b"/>
        <c:numFmt formatCode="0%" sourceLinked="0"/>
        <c:majorTickMark val="out"/>
        <c:minorTickMark val="none"/>
        <c:tickLblPos val="nextTo"/>
        <c:txPr>
          <a:bodyPr/>
          <a:lstStyle/>
          <a:p>
            <a:pPr>
              <a:defRPr sz="1050"/>
            </a:pPr>
            <a:endParaRPr lang="en-US"/>
          </a:p>
        </c:txPr>
        <c:crossAx val="121068544"/>
        <c:crosses val="autoZero"/>
        <c:crossBetween val="between"/>
        <c:majorUnit val="1"/>
      </c:valAx>
    </c:plotArea>
    <c:plotVisOnly val="1"/>
    <c:dispBlanksAs val="gap"/>
    <c:showDLblsOverMax val="0"/>
  </c:chart>
  <c:spPr>
    <a:ln>
      <a:noFill/>
    </a:ln>
  </c:sp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582654890910915"/>
          <c:y val="6.8283415507640971E-2"/>
          <c:w val="0.47130212683810563"/>
          <c:h val="0.85076140015208379"/>
        </c:manualLayout>
      </c:layout>
      <c:barChart>
        <c:barDir val="bar"/>
        <c:grouping val="stacked"/>
        <c:varyColors val="0"/>
        <c:ser>
          <c:idx val="0"/>
          <c:order val="0"/>
          <c:tx>
            <c:strRef>
              <c:f>'Policy - HS'!$B$14</c:f>
              <c:strCache>
                <c:ptCount val="1"/>
                <c:pt idx="0">
                  <c:v>In-place</c:v>
                </c:pt>
              </c:strCache>
            </c:strRef>
          </c:tx>
          <c:invertIfNegative val="0"/>
          <c:cat>
            <c:strRef>
              <c:f>'Policy - HS'!$A$18:$A$22</c:f>
              <c:strCache>
                <c:ptCount val="5"/>
                <c:pt idx="0">
                  <c:v>Policy of team-based care within the clinic</c:v>
                </c:pt>
                <c:pt idx="1">
                  <c:v>Clinic protocols for patients with hypertension or CVD</c:v>
                </c:pt>
                <c:pt idx="2">
                  <c:v>Referrals to lifestyle/behavior program for at-risk patients</c:v>
                </c:pt>
                <c:pt idx="3">
                  <c:v>Patient education - nutrition, physical activity, obesity</c:v>
                </c:pt>
                <c:pt idx="4">
                  <c:v>Patient education- diabetes, hypertention, CVD</c:v>
                </c:pt>
              </c:strCache>
            </c:strRef>
          </c:cat>
          <c:val>
            <c:numRef>
              <c:f>'Policy - HS'!$B$18:$B$22</c:f>
              <c:numCache>
                <c:formatCode>0.0%</c:formatCode>
                <c:ptCount val="5"/>
                <c:pt idx="0">
                  <c:v>0.23809523809523808</c:v>
                </c:pt>
                <c:pt idx="1">
                  <c:v>0.5</c:v>
                </c:pt>
                <c:pt idx="2">
                  <c:v>0.59090909090909094</c:v>
                </c:pt>
                <c:pt idx="3">
                  <c:v>0.76190476190476186</c:v>
                </c:pt>
                <c:pt idx="4">
                  <c:v>0.81818181818181823</c:v>
                </c:pt>
              </c:numCache>
            </c:numRef>
          </c:val>
        </c:ser>
        <c:ser>
          <c:idx val="1"/>
          <c:order val="1"/>
          <c:tx>
            <c:strRef>
              <c:f>'Policy - HS'!$C$14</c:f>
              <c:strCache>
                <c:ptCount val="1"/>
                <c:pt idx="0">
                  <c:v>In-process</c:v>
                </c:pt>
              </c:strCache>
            </c:strRef>
          </c:tx>
          <c:spPr>
            <a:solidFill>
              <a:schemeClr val="accent1">
                <a:lumMod val="60000"/>
                <a:lumOff val="40000"/>
              </a:schemeClr>
            </a:solidFill>
          </c:spPr>
          <c:invertIfNegative val="0"/>
          <c:cat>
            <c:strRef>
              <c:f>'Policy - HS'!$A$18:$A$22</c:f>
              <c:strCache>
                <c:ptCount val="5"/>
                <c:pt idx="0">
                  <c:v>Policy of team-based care within the clinic</c:v>
                </c:pt>
                <c:pt idx="1">
                  <c:v>Clinic protocols for patients with hypertension or CVD</c:v>
                </c:pt>
                <c:pt idx="2">
                  <c:v>Referrals to lifestyle/behavior program for at-risk patients</c:v>
                </c:pt>
                <c:pt idx="3">
                  <c:v>Patient education - nutrition, physical activity, obesity</c:v>
                </c:pt>
                <c:pt idx="4">
                  <c:v>Patient education- diabetes, hypertention, CVD</c:v>
                </c:pt>
              </c:strCache>
            </c:strRef>
          </c:cat>
          <c:val>
            <c:numRef>
              <c:f>'Policy - HS'!$C$18:$C$22</c:f>
              <c:numCache>
                <c:formatCode>0.0%</c:formatCode>
                <c:ptCount val="5"/>
                <c:pt idx="0">
                  <c:v>0.38095238095238093</c:v>
                </c:pt>
                <c:pt idx="1">
                  <c:v>0.13636363636363635</c:v>
                </c:pt>
                <c:pt idx="2">
                  <c:v>0.13636363636363635</c:v>
                </c:pt>
                <c:pt idx="3">
                  <c:v>0.14285714285714285</c:v>
                </c:pt>
                <c:pt idx="4">
                  <c:v>0.13636363636363635</c:v>
                </c:pt>
              </c:numCache>
            </c:numRef>
          </c:val>
        </c:ser>
        <c:ser>
          <c:idx val="2"/>
          <c:order val="2"/>
          <c:tx>
            <c:strRef>
              <c:f>'Policy - HS'!$D$14</c:f>
              <c:strCache>
                <c:ptCount val="1"/>
                <c:pt idx="0">
                  <c:v>Total</c:v>
                </c:pt>
              </c:strCache>
            </c:strRef>
          </c:tx>
          <c:spPr>
            <a:noFill/>
          </c:spPr>
          <c:invertIfNegative val="0"/>
          <c:dLbls>
            <c:numFmt formatCode="0%" sourceLinked="0"/>
            <c:spPr>
              <a:noFill/>
              <a:ln>
                <a:noFill/>
              </a:ln>
              <a:effectLst/>
            </c:spPr>
            <c:txPr>
              <a:bodyPr/>
              <a:lstStyle/>
              <a:p>
                <a:pPr>
                  <a:defRPr sz="1800"/>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'Policy - HS'!$A$18:$A$22</c:f>
              <c:strCache>
                <c:ptCount val="5"/>
                <c:pt idx="0">
                  <c:v>Policy of team-based care within the clinic</c:v>
                </c:pt>
                <c:pt idx="1">
                  <c:v>Clinic protocols for patients with hypertension or CVD</c:v>
                </c:pt>
                <c:pt idx="2">
                  <c:v>Referrals to lifestyle/behavior program for at-risk patients</c:v>
                </c:pt>
                <c:pt idx="3">
                  <c:v>Patient education - nutrition, physical activity, obesity</c:v>
                </c:pt>
                <c:pt idx="4">
                  <c:v>Patient education- diabetes, hypertention, CVD</c:v>
                </c:pt>
              </c:strCache>
            </c:strRef>
          </c:cat>
          <c:val>
            <c:numRef>
              <c:f>'Policy - HS'!$D$18:$D$22</c:f>
              <c:numCache>
                <c:formatCode>0.0%</c:formatCode>
                <c:ptCount val="5"/>
                <c:pt idx="0">
                  <c:v>0.61904761904761907</c:v>
                </c:pt>
                <c:pt idx="1">
                  <c:v>0.63636363636363635</c:v>
                </c:pt>
                <c:pt idx="2">
                  <c:v>0.72727272727272729</c:v>
                </c:pt>
                <c:pt idx="3">
                  <c:v>0.90476190476190466</c:v>
                </c:pt>
                <c:pt idx="4">
                  <c:v>0.95454545454545459</c:v>
                </c:pt>
              </c:numCache>
            </c:numRef>
          </c:val>
        </c:ser>
        <c:dLbls>
          <c:showLegendKey val="0"/>
          <c:showVal val="0"/>
          <c:showCatName val="0"/>
          <c:showSerName val="0"/>
          <c:showPercent val="0"/>
          <c:showBubbleSize val="0"/>
        </c:dLbls>
        <c:gapWidth val="48"/>
        <c:overlap val="100"/>
        <c:axId val="120374400"/>
        <c:axId val="120375936"/>
      </c:barChart>
      <c:catAx>
        <c:axId val="120374400"/>
        <c:scaling>
          <c:orientation val="minMax"/>
        </c:scaling>
        <c:delete val="0"/>
        <c:axPos val="l"/>
        <c:numFmt formatCode="General" sourceLinked="0"/>
        <c:majorTickMark val="out"/>
        <c:minorTickMark val="none"/>
        <c:tickLblPos val="nextTo"/>
        <c:txPr>
          <a:bodyPr/>
          <a:lstStyle/>
          <a:p>
            <a:pPr>
              <a:defRPr sz="1600"/>
            </a:pPr>
            <a:endParaRPr lang="en-US"/>
          </a:p>
        </c:txPr>
        <c:crossAx val="120375936"/>
        <c:crosses val="autoZero"/>
        <c:auto val="1"/>
        <c:lblAlgn val="ctr"/>
        <c:lblOffset val="100"/>
        <c:noMultiLvlLbl val="0"/>
      </c:catAx>
      <c:valAx>
        <c:axId val="120375936"/>
        <c:scaling>
          <c:orientation val="minMax"/>
          <c:max val="1"/>
        </c:scaling>
        <c:delete val="0"/>
        <c:axPos val="b"/>
        <c:numFmt formatCode="0%" sourceLinked="0"/>
        <c:majorTickMark val="out"/>
        <c:minorTickMark val="none"/>
        <c:tickLblPos val="nextTo"/>
        <c:txPr>
          <a:bodyPr/>
          <a:lstStyle/>
          <a:p>
            <a:pPr>
              <a:defRPr sz="1050"/>
            </a:pPr>
            <a:endParaRPr lang="en-US"/>
          </a:p>
        </c:txPr>
        <c:crossAx val="120374400"/>
        <c:crosses val="autoZero"/>
        <c:crossBetween val="between"/>
        <c:majorUnit val="1"/>
        <c:minorUnit val="1"/>
      </c:valAx>
    </c:plotArea>
    <c:legend>
      <c:legendPos val="t"/>
      <c:legendEntry>
        <c:idx val="2"/>
        <c:delete val="1"/>
      </c:legendEntry>
      <c:layout>
        <c:manualLayout>
          <c:xMode val="edge"/>
          <c:yMode val="edge"/>
          <c:x val="0.72304428002534171"/>
          <c:y val="1.2461059190031152E-2"/>
          <c:w val="0.2761186532717893"/>
          <c:h val="7.1398680305148773E-2"/>
        </c:manualLayout>
      </c:layout>
      <c:overlay val="0"/>
      <c:txPr>
        <a:bodyPr/>
        <a:lstStyle/>
        <a:p>
          <a:pPr>
            <a:defRPr sz="1600"/>
          </a:pPr>
          <a:endParaRPr lang="en-US"/>
        </a:p>
      </c:txPr>
    </c:legend>
    <c:plotVisOnly val="1"/>
    <c:dispBlanksAs val="gap"/>
    <c:showDLblsOverMax val="0"/>
  </c:chart>
  <c:spPr>
    <a:ln>
      <a:noFill/>
    </a:ln>
  </c:sp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'Policy - HS'!$B$14</c:f>
              <c:strCache>
                <c:ptCount val="1"/>
                <c:pt idx="0">
                  <c:v>In-place</c:v>
                </c:pt>
              </c:strCache>
            </c:strRef>
          </c:tx>
          <c:invertIfNegative val="0"/>
          <c:dPt>
            <c:idx val="0"/>
            <c:invertIfNegative val="0"/>
            <c:bubble3D val="0"/>
            <c:spPr>
              <a:solidFill>
                <a:schemeClr val="accent6"/>
              </a:solidFill>
            </c:spPr>
          </c:dPt>
          <c:dPt>
            <c:idx val="1"/>
            <c:invertIfNegative val="0"/>
            <c:bubble3D val="0"/>
            <c:spPr>
              <a:solidFill>
                <a:schemeClr val="accent4"/>
              </a:solidFill>
            </c:spPr>
          </c:dPt>
          <c:dPt>
            <c:idx val="2"/>
            <c:invertIfNegative val="0"/>
            <c:bubble3D val="0"/>
            <c:spPr>
              <a:solidFill>
                <a:schemeClr val="accent3"/>
              </a:solidFill>
            </c:spPr>
          </c:dPt>
          <c:dPt>
            <c:idx val="3"/>
            <c:invertIfNegative val="0"/>
            <c:bubble3D val="0"/>
            <c:spPr>
              <a:solidFill>
                <a:schemeClr val="accent2"/>
              </a:solidFill>
            </c:spPr>
          </c:dPt>
          <c:dLbls>
            <c:dLbl>
              <c:idx val="0"/>
              <c:layout>
                <c:manualLayout>
                  <c:x val="4.4969040807358007E-4"/>
                  <c:y val="3.1149566737458563E-3"/>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3.7620641117175049E-3"/>
                  <c:y val="2.6955539490714346E-3"/>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3.6088473859084546E-3"/>
                  <c:y val="-8.0866618472143041E-3"/>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1.8759839535836547E-3"/>
                  <c:y val="-5.3911078981428691E-3"/>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1.8759839535836547E-3"/>
                  <c:y val="-2.6955539490714224E-3"/>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6.2234794908062233E-2"/>
                  <c:y val="0"/>
                </c:manualLayout>
              </c:layout>
              <c:showLegendKey val="0"/>
              <c:showVal val="1"/>
              <c:showCatName val="0"/>
              <c:showSerName val="0"/>
              <c:showPercent val="0"/>
              <c:showBubbleSize val="0"/>
              <c:extLst>
                <c:ext xmlns:c15="http://schemas.microsoft.com/office/drawing/2012/chart" uri="{CE6537A1-D6FC-4f65-9D91-7224C49458BB}"/>
              </c:extLst>
            </c:dLbl>
            <c:dLbl>
              <c:idx val="6"/>
              <c:layout>
                <c:manualLayout>
                  <c:x val="-6.0348892032060349E-2"/>
                  <c:y val="0"/>
                </c:manualLayout>
              </c:layout>
              <c:showLegendKey val="0"/>
              <c:showVal val="1"/>
              <c:showCatName val="0"/>
              <c:showSerName val="0"/>
              <c:showPercent val="0"/>
              <c:showBubbleSize val="0"/>
              <c:extLst>
                <c:ext xmlns:c15="http://schemas.microsoft.com/office/drawing/2012/chart" uri="{CE6537A1-D6FC-4f65-9D91-7224C49458BB}"/>
              </c:extLst>
            </c:dLbl>
            <c:dLbl>
              <c:idx val="7"/>
              <c:layout>
                <c:manualLayout>
                  <c:x val="-5.8462989156058465E-2"/>
                  <c:y val="-3.1152647975077881E-3"/>
                </c:manualLayout>
              </c:layout>
              <c:showLegendKey val="0"/>
              <c:showVal val="1"/>
              <c:showCatName val="0"/>
              <c:showSerName val="0"/>
              <c:showPercent val="0"/>
              <c:showBubbleSize val="0"/>
              <c:extLst>
                <c:ext xmlns:c15="http://schemas.microsoft.com/office/drawing/2012/chart" uri="{CE6537A1-D6FC-4f65-9D91-7224C49458BB}"/>
              </c:extLst>
            </c:dLbl>
            <c:numFmt formatCode="0%" sourceLinked="0"/>
            <c:spPr>
              <a:noFill/>
              <a:ln>
                <a:noFill/>
              </a:ln>
              <a:effectLst/>
            </c:spPr>
            <c:txPr>
              <a:bodyPr/>
              <a:lstStyle/>
              <a:p>
                <a:pPr>
                  <a:defRPr sz="1800">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'Policy - HS'!$A$39:$A$43</c:f>
              <c:strCache>
                <c:ptCount val="5"/>
                <c:pt idx="0">
                  <c:v>Policy of team-based care within the clinic</c:v>
                </c:pt>
                <c:pt idx="1">
                  <c:v>Empanelment of patients</c:v>
                </c:pt>
                <c:pt idx="2">
                  <c:v>Clinic protocols for patients with hypertension or cardiovascular disease</c:v>
                </c:pt>
                <c:pt idx="3">
                  <c:v>Use of management tools within the clinic such as iCare</c:v>
                </c:pt>
                <c:pt idx="4">
                  <c:v>Regular monitoring of clinic metrics such as cancellations, wait times, patient satisfaction, etc.</c:v>
                </c:pt>
              </c:strCache>
            </c:strRef>
          </c:cat>
          <c:val>
            <c:numRef>
              <c:f>'Policy - HS'!$B$39:$B$43</c:f>
              <c:numCache>
                <c:formatCode>0.0%</c:formatCode>
                <c:ptCount val="5"/>
                <c:pt idx="0">
                  <c:v>0.19047619047619047</c:v>
                </c:pt>
                <c:pt idx="1">
                  <c:v>0.22727272727272727</c:v>
                </c:pt>
                <c:pt idx="2">
                  <c:v>0.22727272727272727</c:v>
                </c:pt>
                <c:pt idx="3">
                  <c:v>0.27272727272727271</c:v>
                </c:pt>
                <c:pt idx="4">
                  <c:v>0.27272727272727271</c:v>
                </c:pt>
              </c:numCache>
            </c:numRef>
          </c:val>
        </c:ser>
        <c:dLbls>
          <c:showLegendKey val="0"/>
          <c:showVal val="0"/>
          <c:showCatName val="0"/>
          <c:showSerName val="0"/>
          <c:showPercent val="0"/>
          <c:showBubbleSize val="0"/>
        </c:dLbls>
        <c:gapWidth val="48"/>
        <c:axId val="120401280"/>
        <c:axId val="120448128"/>
      </c:barChart>
      <c:catAx>
        <c:axId val="120401280"/>
        <c:scaling>
          <c:orientation val="minMax"/>
        </c:scaling>
        <c:delete val="0"/>
        <c:axPos val="l"/>
        <c:numFmt formatCode="General" sourceLinked="0"/>
        <c:majorTickMark val="out"/>
        <c:minorTickMark val="none"/>
        <c:tickLblPos val="nextTo"/>
        <c:txPr>
          <a:bodyPr/>
          <a:lstStyle/>
          <a:p>
            <a:pPr>
              <a:defRPr sz="1400"/>
            </a:pPr>
            <a:endParaRPr lang="en-US"/>
          </a:p>
        </c:txPr>
        <c:crossAx val="120448128"/>
        <c:crosses val="autoZero"/>
        <c:auto val="1"/>
        <c:lblAlgn val="ctr"/>
        <c:lblOffset val="100"/>
        <c:noMultiLvlLbl val="0"/>
      </c:catAx>
      <c:valAx>
        <c:axId val="120448128"/>
        <c:scaling>
          <c:orientation val="minMax"/>
          <c:max val="1"/>
        </c:scaling>
        <c:delete val="0"/>
        <c:axPos val="b"/>
        <c:numFmt formatCode="0%" sourceLinked="0"/>
        <c:majorTickMark val="out"/>
        <c:minorTickMark val="none"/>
        <c:tickLblPos val="nextTo"/>
        <c:txPr>
          <a:bodyPr/>
          <a:lstStyle/>
          <a:p>
            <a:pPr>
              <a:defRPr sz="1050"/>
            </a:pPr>
            <a:endParaRPr lang="en-US"/>
          </a:p>
        </c:txPr>
        <c:crossAx val="120401280"/>
        <c:crosses val="autoZero"/>
        <c:crossBetween val="between"/>
        <c:majorUnit val="1"/>
        <c:minorUnit val="1"/>
      </c:valAx>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6977607528788631"/>
          <c:y val="2.2727272727272728E-2"/>
          <c:w val="0.59269761887872119"/>
          <c:h val="0.90946969696969693"/>
        </c:manualLayout>
      </c:layout>
      <c:barChart>
        <c:barDir val="bar"/>
        <c:grouping val="clustered"/>
        <c:varyColors val="0"/>
        <c:ser>
          <c:idx val="0"/>
          <c:order val="0"/>
          <c:tx>
            <c:strRef>
              <c:f>'Priority Levels'!$B$32</c:f>
              <c:strCache>
                <c:ptCount val="1"/>
                <c:pt idx="0">
                  <c:v>Would like Epicenter to do more</c:v>
                </c:pt>
              </c:strCache>
            </c:strRef>
          </c:tx>
          <c:invertIfNegative val="0"/>
          <c:dPt>
            <c:idx val="0"/>
            <c:invertIfNegative val="0"/>
            <c:bubble3D val="0"/>
            <c:spPr>
              <a:solidFill>
                <a:schemeClr val="accent3"/>
              </a:solidFill>
            </c:spPr>
          </c:dPt>
          <c:dPt>
            <c:idx val="1"/>
            <c:invertIfNegative val="0"/>
            <c:bubble3D val="0"/>
            <c:spPr>
              <a:solidFill>
                <a:schemeClr val="accent6"/>
              </a:solidFill>
            </c:spPr>
          </c:dPt>
          <c:dPt>
            <c:idx val="2"/>
            <c:invertIfNegative val="0"/>
            <c:bubble3D val="0"/>
            <c:spPr>
              <a:solidFill>
                <a:schemeClr val="accent4"/>
              </a:solidFill>
            </c:spPr>
          </c:dPt>
          <c:dPt>
            <c:idx val="3"/>
            <c:invertIfNegative val="0"/>
            <c:bubble3D val="0"/>
            <c:spPr>
              <a:solidFill>
                <a:schemeClr val="accent5"/>
              </a:solidFill>
            </c:spPr>
          </c:dPt>
          <c:dPt>
            <c:idx val="4"/>
            <c:invertIfNegative val="0"/>
            <c:bubble3D val="0"/>
            <c:spPr>
              <a:solidFill>
                <a:schemeClr val="tx2"/>
              </a:solidFill>
            </c:spPr>
          </c:dPt>
          <c:dPt>
            <c:idx val="5"/>
            <c:invertIfNegative val="0"/>
            <c:bubble3D val="0"/>
            <c:spPr>
              <a:solidFill>
                <a:schemeClr val="accent2"/>
              </a:solidFill>
            </c:spPr>
          </c:dPt>
          <c:dLbls>
            <c:dLbl>
              <c:idx val="0"/>
              <c:layout>
                <c:manualLayout>
                  <c:x val="-8.2717860141374028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8.0748387280865128E-2"/>
                  <c:y val="-2.8429282160625444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7.4839968699338413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7.6809441559847313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8.2717860141374028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8.2717860141374028E-2"/>
                  <c:y val="2.8429282160625444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8.2717860141374028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8.0748387280865128E-2"/>
                  <c:y val="0"/>
                </c:manualLayout>
              </c:layout>
              <c:showLegendKey val="0"/>
              <c:showVal val="1"/>
              <c:showCatName val="0"/>
              <c:showSerName val="0"/>
              <c:showPercent val="0"/>
              <c:showBubbleSize val="0"/>
              <c:extLst>
                <c:ext xmlns:c15="http://schemas.microsoft.com/office/drawing/2012/chart" uri="{CE6537A1-D6FC-4f65-9D91-7224C49458BB}"/>
              </c:extLst>
            </c:dLbl>
            <c:numFmt formatCode="0%" sourceLinked="0"/>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'Priority Levels'!$A$51:$A$57</c:f>
              <c:strCache>
                <c:ptCount val="7"/>
                <c:pt idx="0">
                  <c:v>Arthritis and joint diseases</c:v>
                </c:pt>
                <c:pt idx="1">
                  <c:v>Nutrition/availability of healthy food</c:v>
                </c:pt>
                <c:pt idx="2">
                  <c:v>Asthma</c:v>
                </c:pt>
                <c:pt idx="3">
                  <c:v>Maternal and child health</c:v>
                </c:pt>
                <c:pt idx="4">
                  <c:v>Substance abuse</c:v>
                </c:pt>
                <c:pt idx="5">
                  <c:v>Mental health</c:v>
                </c:pt>
                <c:pt idx="6">
                  <c:v>Overweight and obesity</c:v>
                </c:pt>
              </c:strCache>
            </c:strRef>
          </c:cat>
          <c:val>
            <c:numRef>
              <c:f>'Priority Levels'!$B$51:$B$57</c:f>
              <c:numCache>
                <c:formatCode>0.0%</c:formatCode>
                <c:ptCount val="7"/>
                <c:pt idx="0">
                  <c:v>0.5714285714285714</c:v>
                </c:pt>
                <c:pt idx="1">
                  <c:v>0.63636363636363635</c:v>
                </c:pt>
                <c:pt idx="2">
                  <c:v>0.65</c:v>
                </c:pt>
                <c:pt idx="3">
                  <c:v>0.66666666666666663</c:v>
                </c:pt>
                <c:pt idx="4">
                  <c:v>0.68181818181818177</c:v>
                </c:pt>
                <c:pt idx="5">
                  <c:v>0.73913043478260865</c:v>
                </c:pt>
                <c:pt idx="6">
                  <c:v>0.80952380952380953</c:v>
                </c:pt>
              </c:numCache>
            </c:numRef>
          </c:val>
        </c:ser>
        <c:dLbls>
          <c:showLegendKey val="0"/>
          <c:showVal val="0"/>
          <c:showCatName val="0"/>
          <c:showSerName val="0"/>
          <c:showPercent val="0"/>
          <c:showBubbleSize val="0"/>
        </c:dLbls>
        <c:gapWidth val="48"/>
        <c:axId val="118835072"/>
        <c:axId val="118836608"/>
      </c:barChart>
      <c:catAx>
        <c:axId val="118835072"/>
        <c:scaling>
          <c:orientation val="minMax"/>
        </c:scaling>
        <c:delete val="0"/>
        <c:axPos val="l"/>
        <c:numFmt formatCode="General" sourceLinked="0"/>
        <c:majorTickMark val="out"/>
        <c:minorTickMark val="none"/>
        <c:tickLblPos val="nextTo"/>
        <c:txPr>
          <a:bodyPr/>
          <a:lstStyle/>
          <a:p>
            <a:pPr>
              <a:defRPr sz="1400"/>
            </a:pPr>
            <a:endParaRPr lang="en-US"/>
          </a:p>
        </c:txPr>
        <c:crossAx val="118836608"/>
        <c:crosses val="autoZero"/>
        <c:auto val="1"/>
        <c:lblAlgn val="ctr"/>
        <c:lblOffset val="100"/>
        <c:noMultiLvlLbl val="0"/>
      </c:catAx>
      <c:valAx>
        <c:axId val="118836608"/>
        <c:scaling>
          <c:orientation val="minMax"/>
        </c:scaling>
        <c:delete val="0"/>
        <c:axPos val="b"/>
        <c:numFmt formatCode="0%" sourceLinked="0"/>
        <c:majorTickMark val="out"/>
        <c:minorTickMark val="none"/>
        <c:tickLblPos val="nextTo"/>
        <c:txPr>
          <a:bodyPr/>
          <a:lstStyle/>
          <a:p>
            <a:pPr>
              <a:defRPr sz="1050"/>
            </a:pPr>
            <a:endParaRPr lang="en-US"/>
          </a:p>
        </c:txPr>
        <c:crossAx val="118835072"/>
        <c:crosses val="autoZero"/>
        <c:crossBetween val="between"/>
        <c:majorUnit val="1"/>
      </c:valAx>
    </c:plotArea>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5936087296047425"/>
          <c:y val="0"/>
          <c:w val="0.59503820901204707"/>
          <c:h val="0.9108208955223881"/>
        </c:manualLayout>
      </c:layout>
      <c:barChart>
        <c:barDir val="bar"/>
        <c:grouping val="clustered"/>
        <c:varyColors val="0"/>
        <c:ser>
          <c:idx val="0"/>
          <c:order val="0"/>
          <c:tx>
            <c:strRef>
              <c:f>'Priority Levels'!$B$32</c:f>
              <c:strCache>
                <c:ptCount val="1"/>
                <c:pt idx="0">
                  <c:v>Would like Epicenter to do more</c:v>
                </c:pt>
              </c:strCache>
            </c:strRef>
          </c:tx>
          <c:invertIfNegative val="0"/>
          <c:dPt>
            <c:idx val="0"/>
            <c:invertIfNegative val="0"/>
            <c:bubble3D val="0"/>
            <c:spPr>
              <a:solidFill>
                <a:schemeClr val="accent5">
                  <a:lumMod val="75000"/>
                </a:schemeClr>
              </a:solidFill>
            </c:spPr>
          </c:dPt>
          <c:dPt>
            <c:idx val="1"/>
            <c:invertIfNegative val="0"/>
            <c:bubble3D val="0"/>
            <c:spPr>
              <a:solidFill>
                <a:schemeClr val="accent5">
                  <a:lumMod val="75000"/>
                </a:schemeClr>
              </a:solidFill>
            </c:spPr>
          </c:dPt>
          <c:dPt>
            <c:idx val="2"/>
            <c:invertIfNegative val="0"/>
            <c:bubble3D val="0"/>
            <c:spPr>
              <a:solidFill>
                <a:schemeClr val="accent2">
                  <a:lumMod val="75000"/>
                </a:schemeClr>
              </a:solidFill>
            </c:spPr>
          </c:dPt>
          <c:dPt>
            <c:idx val="3"/>
            <c:invertIfNegative val="0"/>
            <c:bubble3D val="0"/>
            <c:spPr>
              <a:solidFill>
                <a:schemeClr val="bg2">
                  <a:lumMod val="50000"/>
                </a:schemeClr>
              </a:solidFill>
            </c:spPr>
          </c:dPt>
          <c:dPt>
            <c:idx val="4"/>
            <c:invertIfNegative val="0"/>
            <c:bubble3D val="0"/>
            <c:spPr>
              <a:solidFill>
                <a:schemeClr val="accent6"/>
              </a:solidFill>
            </c:spPr>
          </c:dPt>
          <c:dPt>
            <c:idx val="5"/>
            <c:invertIfNegative val="0"/>
            <c:bubble3D val="0"/>
            <c:spPr>
              <a:solidFill>
                <a:schemeClr val="tx2"/>
              </a:solidFill>
            </c:spPr>
          </c:dPt>
          <c:dPt>
            <c:idx val="6"/>
            <c:invertIfNegative val="0"/>
            <c:bubble3D val="0"/>
            <c:spPr>
              <a:solidFill>
                <a:schemeClr val="tx2"/>
              </a:solidFill>
            </c:spPr>
          </c:dPt>
          <c:dPt>
            <c:idx val="7"/>
            <c:invertIfNegative val="0"/>
            <c:bubble3D val="0"/>
            <c:spPr>
              <a:solidFill>
                <a:schemeClr val="accent4"/>
              </a:solidFill>
            </c:spPr>
          </c:dPt>
          <c:dPt>
            <c:idx val="8"/>
            <c:invertIfNegative val="0"/>
            <c:bubble3D val="0"/>
            <c:spPr>
              <a:solidFill>
                <a:schemeClr val="accent5"/>
              </a:solidFill>
            </c:spPr>
          </c:dPt>
          <c:dPt>
            <c:idx val="9"/>
            <c:invertIfNegative val="0"/>
            <c:bubble3D val="0"/>
            <c:spPr>
              <a:solidFill>
                <a:schemeClr val="accent3"/>
              </a:solidFill>
            </c:spPr>
          </c:dPt>
          <c:dPt>
            <c:idx val="10"/>
            <c:invertIfNegative val="0"/>
            <c:bubble3D val="0"/>
            <c:spPr>
              <a:solidFill>
                <a:schemeClr val="accent2"/>
              </a:solidFill>
            </c:spPr>
          </c:dPt>
          <c:dLbls>
            <c:dLbl>
              <c:idx val="0"/>
              <c:layout>
                <c:manualLayout>
                  <c:x val="-8.2717860141374028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8.0748387280865128E-2"/>
                  <c:y val="-2.8429282160625444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7.4839968699338413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7.3300604130488209E-2"/>
                  <c:y val="-4.9751243781094526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7.5700383436991772E-2"/>
                  <c:y val="-4.9751243781094526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8.0963542058784643E-2"/>
                  <c:y val="-2.132252125200768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8.0963542058784643E-2"/>
                  <c:y val="-2.4877580600932347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8.0748387280865128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8"/>
              <c:layout>
                <c:manualLayout>
                  <c:x val="-6.8931550117811699E-2"/>
                  <c:y val="2.8429282160625444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9"/>
              <c:layout>
                <c:manualLayout>
                  <c:x val="-7.2870495838829513E-2"/>
                  <c:y val="-2.8429282160625444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10"/>
              <c:layout>
                <c:manualLayout>
                  <c:x val="-7.0901022978320599E-2"/>
                  <c:y val="1.3029937134007668E-17"/>
                </c:manualLayout>
              </c:layout>
              <c:showLegendKey val="0"/>
              <c:showVal val="1"/>
              <c:showCatName val="0"/>
              <c:showSerName val="0"/>
              <c:showPercent val="0"/>
              <c:showBubbleSize val="0"/>
              <c:extLst>
                <c:ext xmlns:c15="http://schemas.microsoft.com/office/drawing/2012/chart" uri="{CE6537A1-D6FC-4f65-9D91-7224C49458BB}">
                  <c15:layout/>
                </c:ext>
              </c:extLst>
            </c:dLbl>
            <c:dLbl>
              <c:idx val="11"/>
              <c:layout>
                <c:manualLayout>
                  <c:x val="-7.0901022978320599E-2"/>
                  <c:y val="0"/>
                </c:manualLayout>
              </c:layout>
              <c:showLegendKey val="0"/>
              <c:showVal val="1"/>
              <c:showCatName val="0"/>
              <c:showSerName val="0"/>
              <c:showPercent val="0"/>
              <c:showBubbleSize val="0"/>
              <c:extLst>
                <c:ext xmlns:c15="http://schemas.microsoft.com/office/drawing/2012/chart" uri="{CE6537A1-D6FC-4f65-9D91-7224C49458BB}">
                  <c15:layout/>
                </c:ext>
              </c:extLst>
            </c:dLbl>
            <c:numFmt formatCode="0%" sourceLinked="0"/>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'Priority Levels'!$A$77:$A$88</c:f>
              <c:strCache>
                <c:ptCount val="12"/>
                <c:pt idx="0">
                  <c:v>Public health accreditation/QI</c:v>
                </c:pt>
                <c:pt idx="1">
                  <c:v>Hepatitis C</c:v>
                </c:pt>
                <c:pt idx="2">
                  <c:v>Violence and abuse</c:v>
                </c:pt>
                <c:pt idx="3">
                  <c:v>Cancer</c:v>
                </c:pt>
                <c:pt idx="4">
                  <c:v>Emergency preparedness</c:v>
                </c:pt>
                <c:pt idx="5">
                  <c:v>Infections diseases</c:v>
                </c:pt>
                <c:pt idx="6">
                  <c:v>Commercial tobacco use</c:v>
                </c:pt>
                <c:pt idx="7">
                  <c:v>Dental health</c:v>
                </c:pt>
                <c:pt idx="8">
                  <c:v>Sexual health and STIs</c:v>
                </c:pt>
                <c:pt idx="9">
                  <c:v>Suicide</c:v>
                </c:pt>
                <c:pt idx="10">
                  <c:v>Immunizations</c:v>
                </c:pt>
                <c:pt idx="11">
                  <c:v>Diabetes</c:v>
                </c:pt>
              </c:strCache>
            </c:strRef>
          </c:cat>
          <c:val>
            <c:numRef>
              <c:f>'Priority Levels'!$B$77:$B$88</c:f>
              <c:numCache>
                <c:formatCode>0.0%</c:formatCode>
                <c:ptCount val="12"/>
                <c:pt idx="0">
                  <c:v>0.52380952380952384</c:v>
                </c:pt>
                <c:pt idx="1">
                  <c:v>0.52380952380952384</c:v>
                </c:pt>
                <c:pt idx="2">
                  <c:v>0.54545454545454541</c:v>
                </c:pt>
                <c:pt idx="3">
                  <c:v>0.5714285714285714</c:v>
                </c:pt>
                <c:pt idx="4">
                  <c:v>0.59090909090909094</c:v>
                </c:pt>
                <c:pt idx="5">
                  <c:v>0.61904761904761907</c:v>
                </c:pt>
                <c:pt idx="6">
                  <c:v>0.61904761904761907</c:v>
                </c:pt>
                <c:pt idx="7">
                  <c:v>0.66666666666666663</c:v>
                </c:pt>
                <c:pt idx="8">
                  <c:v>0.7142857142857143</c:v>
                </c:pt>
                <c:pt idx="9">
                  <c:v>0.76190476190476186</c:v>
                </c:pt>
                <c:pt idx="10">
                  <c:v>0.77272727272727271</c:v>
                </c:pt>
                <c:pt idx="11">
                  <c:v>0.80952380952380953</c:v>
                </c:pt>
              </c:numCache>
            </c:numRef>
          </c:val>
        </c:ser>
        <c:dLbls>
          <c:showLegendKey val="0"/>
          <c:showVal val="0"/>
          <c:showCatName val="0"/>
          <c:showSerName val="0"/>
          <c:showPercent val="0"/>
          <c:showBubbleSize val="0"/>
        </c:dLbls>
        <c:gapWidth val="48"/>
        <c:axId val="118921472"/>
        <c:axId val="118943744"/>
      </c:barChart>
      <c:catAx>
        <c:axId val="118921472"/>
        <c:scaling>
          <c:orientation val="minMax"/>
        </c:scaling>
        <c:delete val="0"/>
        <c:axPos val="l"/>
        <c:numFmt formatCode="General" sourceLinked="0"/>
        <c:majorTickMark val="out"/>
        <c:minorTickMark val="none"/>
        <c:tickLblPos val="nextTo"/>
        <c:txPr>
          <a:bodyPr/>
          <a:lstStyle/>
          <a:p>
            <a:pPr>
              <a:defRPr sz="1400"/>
            </a:pPr>
            <a:endParaRPr lang="en-US"/>
          </a:p>
        </c:txPr>
        <c:crossAx val="118943744"/>
        <c:crosses val="autoZero"/>
        <c:auto val="1"/>
        <c:lblAlgn val="ctr"/>
        <c:lblOffset val="100"/>
        <c:noMultiLvlLbl val="0"/>
      </c:catAx>
      <c:valAx>
        <c:axId val="118943744"/>
        <c:scaling>
          <c:orientation val="minMax"/>
        </c:scaling>
        <c:delete val="0"/>
        <c:axPos val="b"/>
        <c:numFmt formatCode="0%" sourceLinked="0"/>
        <c:majorTickMark val="out"/>
        <c:minorTickMark val="none"/>
        <c:tickLblPos val="nextTo"/>
        <c:txPr>
          <a:bodyPr/>
          <a:lstStyle/>
          <a:p>
            <a:pPr>
              <a:defRPr sz="1050"/>
            </a:pPr>
            <a:endParaRPr lang="en-US"/>
          </a:p>
        </c:txPr>
        <c:crossAx val="118921472"/>
        <c:crosses val="autoZero"/>
        <c:crossBetween val="between"/>
        <c:majorUnit val="1"/>
      </c:valAx>
    </c:plotArea>
    <c:plotVisOnly val="1"/>
    <c:dispBlanksAs val="gap"/>
    <c:showDLblsOverMax val="0"/>
  </c:chart>
  <c:spPr>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invertIfNegative val="0"/>
          <c:dPt>
            <c:idx val="0"/>
            <c:invertIfNegative val="0"/>
            <c:bubble3D val="0"/>
            <c:spPr>
              <a:solidFill>
                <a:schemeClr val="accent5"/>
              </a:solidFill>
            </c:spPr>
          </c:dPt>
          <c:dPt>
            <c:idx val="1"/>
            <c:invertIfNegative val="0"/>
            <c:bubble3D val="0"/>
            <c:spPr>
              <a:solidFill>
                <a:schemeClr val="accent6"/>
              </a:solidFill>
            </c:spPr>
          </c:dPt>
          <c:dPt>
            <c:idx val="2"/>
            <c:invertIfNegative val="0"/>
            <c:bubble3D val="0"/>
            <c:spPr>
              <a:solidFill>
                <a:schemeClr val="accent4"/>
              </a:solidFill>
            </c:spPr>
          </c:dPt>
          <c:dPt>
            <c:idx val="3"/>
            <c:invertIfNegative val="0"/>
            <c:bubble3D val="0"/>
            <c:spPr>
              <a:solidFill>
                <a:schemeClr val="accent3"/>
              </a:solidFill>
            </c:spPr>
          </c:dPt>
          <c:dPt>
            <c:idx val="4"/>
            <c:invertIfNegative val="0"/>
            <c:bubble3D val="0"/>
            <c:spPr>
              <a:solidFill>
                <a:schemeClr val="accent2"/>
              </a:solidFill>
            </c:spPr>
          </c:dPt>
          <c:dLbls>
            <c:dLbl>
              <c:idx val="0"/>
              <c:layout>
                <c:manualLayout>
                  <c:x val="-5.7114712954758264E-2"/>
                  <c:y val="0"/>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5.9084340891870354E-2"/>
                  <c:y val="0"/>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6.3023286612888169E-2"/>
                  <c:y val="0"/>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6.4992604396793885E-2"/>
                  <c:y val="0"/>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6.4992604396793885E-2"/>
                  <c:y val="0"/>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6.6962077257302785E-2"/>
                  <c:y val="0"/>
                </c:manualLayout>
              </c:layout>
              <c:showLegendKey val="0"/>
              <c:showVal val="1"/>
              <c:showCatName val="0"/>
              <c:showSerName val="0"/>
              <c:showPercent val="0"/>
              <c:showBubbleSize val="0"/>
              <c:extLst>
                <c:ext xmlns:c15="http://schemas.microsoft.com/office/drawing/2012/chart" uri="{CE6537A1-D6FC-4f65-9D91-7224C49458BB}"/>
              </c:extLst>
            </c:dLbl>
            <c:numFmt formatCode="#,##0.0" sourceLinked="0"/>
            <c:spPr>
              <a:noFill/>
              <a:ln>
                <a:noFill/>
              </a:ln>
              <a:effectLst/>
            </c:spPr>
            <c:txPr>
              <a:bodyPr/>
              <a:lstStyle/>
              <a:p>
                <a:pPr>
                  <a:defRPr sz="1600">
                    <a:solidFill>
                      <a:schemeClr val="bg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'STI RANKING'!$B$3:$B$8</c:f>
              <c:strCache>
                <c:ptCount val="6"/>
                <c:pt idx="0">
                  <c:v>STI issues</c:v>
                </c:pt>
                <c:pt idx="1">
                  <c:v>Hepatitis C screening</c:v>
                </c:pt>
                <c:pt idx="2">
                  <c:v>Injection drug issues</c:v>
                </c:pt>
                <c:pt idx="3">
                  <c:v>Reproductive health issues</c:v>
                </c:pt>
                <c:pt idx="4">
                  <c:v>Hepatitis C treatment</c:v>
                </c:pt>
                <c:pt idx="5">
                  <c:v>HIV issues</c:v>
                </c:pt>
              </c:strCache>
            </c:strRef>
          </c:cat>
          <c:val>
            <c:numRef>
              <c:f>'STI RANKING'!$D$3:$D$8</c:f>
              <c:numCache>
                <c:formatCode>General</c:formatCode>
                <c:ptCount val="6"/>
                <c:pt idx="0">
                  <c:v>2.95</c:v>
                </c:pt>
                <c:pt idx="1">
                  <c:v>3</c:v>
                </c:pt>
                <c:pt idx="2">
                  <c:v>3</c:v>
                </c:pt>
                <c:pt idx="3">
                  <c:v>3.6190476</c:v>
                </c:pt>
                <c:pt idx="4">
                  <c:v>3.7391304000000001</c:v>
                </c:pt>
                <c:pt idx="5">
                  <c:v>5.2857143000000004</c:v>
                </c:pt>
              </c:numCache>
            </c:numRef>
          </c:val>
        </c:ser>
        <c:dLbls>
          <c:showLegendKey val="0"/>
          <c:showVal val="0"/>
          <c:showCatName val="0"/>
          <c:showSerName val="0"/>
          <c:showPercent val="0"/>
          <c:showBubbleSize val="0"/>
        </c:dLbls>
        <c:gapWidth val="48"/>
        <c:axId val="118976512"/>
        <c:axId val="118978048"/>
      </c:barChart>
      <c:catAx>
        <c:axId val="118976512"/>
        <c:scaling>
          <c:orientation val="minMax"/>
        </c:scaling>
        <c:delete val="0"/>
        <c:axPos val="l"/>
        <c:numFmt formatCode="General" sourceLinked="0"/>
        <c:majorTickMark val="out"/>
        <c:minorTickMark val="none"/>
        <c:tickLblPos val="nextTo"/>
        <c:txPr>
          <a:bodyPr/>
          <a:lstStyle/>
          <a:p>
            <a:pPr>
              <a:defRPr sz="1600"/>
            </a:pPr>
            <a:endParaRPr lang="en-US"/>
          </a:p>
        </c:txPr>
        <c:crossAx val="118978048"/>
        <c:crosses val="autoZero"/>
        <c:auto val="1"/>
        <c:lblAlgn val="ctr"/>
        <c:lblOffset val="100"/>
        <c:noMultiLvlLbl val="0"/>
      </c:catAx>
      <c:valAx>
        <c:axId val="118978048"/>
        <c:scaling>
          <c:orientation val="minMax"/>
          <c:max val="7"/>
          <c:min val="0"/>
        </c:scaling>
        <c:delete val="0"/>
        <c:axPos val="b"/>
        <c:numFmt formatCode="#,##0" sourceLinked="0"/>
        <c:majorTickMark val="out"/>
        <c:minorTickMark val="none"/>
        <c:tickLblPos val="nextTo"/>
        <c:txPr>
          <a:bodyPr/>
          <a:lstStyle/>
          <a:p>
            <a:pPr>
              <a:defRPr sz="1050"/>
            </a:pPr>
            <a:endParaRPr lang="en-US"/>
          </a:p>
        </c:txPr>
        <c:crossAx val="118976512"/>
        <c:crosses val="autoZero"/>
        <c:crossBetween val="between"/>
      </c:valAx>
    </c:plotArea>
    <c:plotVisOnly val="1"/>
    <c:dispBlanksAs val="gap"/>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821492910207687"/>
          <c:y val="7.3392094644885802E-2"/>
          <c:w val="0.48274452584272748"/>
          <c:h val="0.85522485995220743"/>
        </c:manualLayout>
      </c:layout>
      <c:barChart>
        <c:barDir val="bar"/>
        <c:grouping val="stacked"/>
        <c:varyColors val="0"/>
        <c:ser>
          <c:idx val="0"/>
          <c:order val="0"/>
          <c:tx>
            <c:strRef>
              <c:f>'Policy - PA'!$B$15</c:f>
              <c:strCache>
                <c:ptCount val="1"/>
                <c:pt idx="0">
                  <c:v>In-Place</c:v>
                </c:pt>
              </c:strCache>
            </c:strRef>
          </c:tx>
          <c:invertIfNegative val="0"/>
          <c:cat>
            <c:strRef>
              <c:f>'Policy - PA'!$A$22:$A$26</c:f>
              <c:strCache>
                <c:ptCount val="5"/>
                <c:pt idx="0">
                  <c:v>Playgrounds and other outdoor recreational space</c:v>
                </c:pt>
                <c:pt idx="1">
                  <c:v>Access to public transportation</c:v>
                </c:pt>
                <c:pt idx="2">
                  <c:v>Walking paths</c:v>
                </c:pt>
                <c:pt idx="3">
                  <c:v>Community recreation, fitness or wellness center</c:v>
                </c:pt>
                <c:pt idx="4">
                  <c:v>On-going community fitness or activities </c:v>
                </c:pt>
              </c:strCache>
            </c:strRef>
          </c:cat>
          <c:val>
            <c:numRef>
              <c:f>'Policy - PA'!$B$22:$B$26</c:f>
              <c:numCache>
                <c:formatCode>0.0%</c:formatCode>
                <c:ptCount val="5"/>
                <c:pt idx="0">
                  <c:v>0.40909090909090912</c:v>
                </c:pt>
                <c:pt idx="1">
                  <c:v>0.54545454545454541</c:v>
                </c:pt>
                <c:pt idx="2">
                  <c:v>0.5</c:v>
                </c:pt>
                <c:pt idx="3">
                  <c:v>0.59090909090909094</c:v>
                </c:pt>
                <c:pt idx="4">
                  <c:v>0.61904761904761907</c:v>
                </c:pt>
              </c:numCache>
            </c:numRef>
          </c:val>
        </c:ser>
        <c:ser>
          <c:idx val="1"/>
          <c:order val="1"/>
          <c:tx>
            <c:strRef>
              <c:f>'Policy - PA'!$C$15</c:f>
              <c:strCache>
                <c:ptCount val="1"/>
                <c:pt idx="0">
                  <c:v>In-Progress</c:v>
                </c:pt>
              </c:strCache>
            </c:strRef>
          </c:tx>
          <c:spPr>
            <a:solidFill>
              <a:schemeClr val="accent1">
                <a:lumMod val="60000"/>
                <a:lumOff val="40000"/>
              </a:schemeClr>
            </a:solidFill>
          </c:spPr>
          <c:invertIfNegative val="0"/>
          <c:cat>
            <c:strRef>
              <c:f>'Policy - PA'!$A$22:$A$26</c:f>
              <c:strCache>
                <c:ptCount val="5"/>
                <c:pt idx="0">
                  <c:v>Playgrounds and other outdoor recreational space</c:v>
                </c:pt>
                <c:pt idx="1">
                  <c:v>Access to public transportation</c:v>
                </c:pt>
                <c:pt idx="2">
                  <c:v>Walking paths</c:v>
                </c:pt>
                <c:pt idx="3">
                  <c:v>Community recreation, fitness or wellness center</c:v>
                </c:pt>
                <c:pt idx="4">
                  <c:v>On-going community fitness or activities </c:v>
                </c:pt>
              </c:strCache>
            </c:strRef>
          </c:cat>
          <c:val>
            <c:numRef>
              <c:f>'Policy - PA'!$C$22:$C$26</c:f>
              <c:numCache>
                <c:formatCode>0.0%</c:formatCode>
                <c:ptCount val="5"/>
                <c:pt idx="0">
                  <c:v>9.0909090909090912E-2</c:v>
                </c:pt>
                <c:pt idx="1">
                  <c:v>9.0909090909090912E-2</c:v>
                </c:pt>
                <c:pt idx="2">
                  <c:v>0.18181818181818182</c:v>
                </c:pt>
                <c:pt idx="3">
                  <c:v>9.0909090909090912E-2</c:v>
                </c:pt>
                <c:pt idx="4">
                  <c:v>0.23809523809523808</c:v>
                </c:pt>
              </c:numCache>
            </c:numRef>
          </c:val>
        </c:ser>
        <c:ser>
          <c:idx val="2"/>
          <c:order val="2"/>
          <c:tx>
            <c:strRef>
              <c:f>'Policy - PA'!$D$15</c:f>
              <c:strCache>
                <c:ptCount val="1"/>
                <c:pt idx="0">
                  <c:v>In-Place OR In-Progress</c:v>
                </c:pt>
              </c:strCache>
            </c:strRef>
          </c:tx>
          <c:spPr>
            <a:noFill/>
          </c:spPr>
          <c:invertIfNegative val="0"/>
          <c:dLbls>
            <c:numFmt formatCode="0%" sourceLinked="0"/>
            <c:spPr>
              <a:noFill/>
              <a:ln>
                <a:noFill/>
              </a:ln>
              <a:effectLst/>
            </c:spPr>
            <c:txPr>
              <a:bodyPr/>
              <a:lstStyle/>
              <a:p>
                <a:pPr>
                  <a:defRPr sz="1800"/>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'Policy - PA'!$A$22:$A$26</c:f>
              <c:strCache>
                <c:ptCount val="5"/>
                <c:pt idx="0">
                  <c:v>Playgrounds and other outdoor recreational space</c:v>
                </c:pt>
                <c:pt idx="1">
                  <c:v>Access to public transportation</c:v>
                </c:pt>
                <c:pt idx="2">
                  <c:v>Walking paths</c:v>
                </c:pt>
                <c:pt idx="3">
                  <c:v>Community recreation, fitness or wellness center</c:v>
                </c:pt>
                <c:pt idx="4">
                  <c:v>On-going community fitness or activities </c:v>
                </c:pt>
              </c:strCache>
            </c:strRef>
          </c:cat>
          <c:val>
            <c:numRef>
              <c:f>'Policy - PA'!$D$22:$D$26</c:f>
              <c:numCache>
                <c:formatCode>0.0%</c:formatCode>
                <c:ptCount val="5"/>
                <c:pt idx="0">
                  <c:v>0.5</c:v>
                </c:pt>
                <c:pt idx="1">
                  <c:v>0.63636363636363635</c:v>
                </c:pt>
                <c:pt idx="2">
                  <c:v>0.68181818181818188</c:v>
                </c:pt>
                <c:pt idx="3">
                  <c:v>0.68181818181818188</c:v>
                </c:pt>
                <c:pt idx="4">
                  <c:v>0.85714285714285721</c:v>
                </c:pt>
              </c:numCache>
            </c:numRef>
          </c:val>
        </c:ser>
        <c:dLbls>
          <c:showLegendKey val="0"/>
          <c:showVal val="0"/>
          <c:showCatName val="0"/>
          <c:showSerName val="0"/>
          <c:showPercent val="0"/>
          <c:showBubbleSize val="0"/>
        </c:dLbls>
        <c:gapWidth val="48"/>
        <c:overlap val="100"/>
        <c:axId val="119590912"/>
        <c:axId val="119592448"/>
      </c:barChart>
      <c:catAx>
        <c:axId val="119590912"/>
        <c:scaling>
          <c:orientation val="minMax"/>
        </c:scaling>
        <c:delete val="0"/>
        <c:axPos val="l"/>
        <c:numFmt formatCode="General" sourceLinked="0"/>
        <c:majorTickMark val="out"/>
        <c:minorTickMark val="none"/>
        <c:tickLblPos val="nextTo"/>
        <c:txPr>
          <a:bodyPr/>
          <a:lstStyle/>
          <a:p>
            <a:pPr>
              <a:defRPr sz="1400"/>
            </a:pPr>
            <a:endParaRPr lang="en-US"/>
          </a:p>
        </c:txPr>
        <c:crossAx val="119592448"/>
        <c:crosses val="autoZero"/>
        <c:auto val="1"/>
        <c:lblAlgn val="ctr"/>
        <c:lblOffset val="100"/>
        <c:noMultiLvlLbl val="0"/>
      </c:catAx>
      <c:valAx>
        <c:axId val="119592448"/>
        <c:scaling>
          <c:orientation val="minMax"/>
          <c:max val="1"/>
        </c:scaling>
        <c:delete val="0"/>
        <c:axPos val="b"/>
        <c:numFmt formatCode="0%" sourceLinked="0"/>
        <c:majorTickMark val="out"/>
        <c:minorTickMark val="none"/>
        <c:tickLblPos val="nextTo"/>
        <c:txPr>
          <a:bodyPr/>
          <a:lstStyle/>
          <a:p>
            <a:pPr>
              <a:defRPr sz="1050"/>
            </a:pPr>
            <a:endParaRPr lang="en-US"/>
          </a:p>
        </c:txPr>
        <c:crossAx val="119590912"/>
        <c:crosses val="autoZero"/>
        <c:crossBetween val="between"/>
        <c:majorUnit val="1"/>
      </c:valAx>
    </c:plotArea>
    <c:legend>
      <c:legendPos val="t"/>
      <c:legendEntry>
        <c:idx val="2"/>
        <c:delete val="1"/>
      </c:legendEntry>
      <c:layout>
        <c:manualLayout>
          <c:xMode val="edge"/>
          <c:yMode val="edge"/>
          <c:x val="0.59389168940880943"/>
          <c:y val="1.5636189133074782E-2"/>
          <c:w val="0.39162887659841111"/>
          <c:h val="7.7955722844213093E-2"/>
        </c:manualLayout>
      </c:layout>
      <c:overlay val="0"/>
      <c:txPr>
        <a:bodyPr/>
        <a:lstStyle/>
        <a:p>
          <a:pPr>
            <a:defRPr sz="1800"/>
          </a:pPr>
          <a:endParaRPr lang="en-US"/>
        </a:p>
      </c:txPr>
    </c:legend>
    <c:plotVisOnly val="1"/>
    <c:dispBlanksAs val="gap"/>
    <c:showDLblsOverMax val="0"/>
  </c:chart>
  <c:spPr>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'Policy - PA'!$B$15</c:f>
              <c:strCache>
                <c:ptCount val="1"/>
                <c:pt idx="0">
                  <c:v>In-Place</c:v>
                </c:pt>
              </c:strCache>
            </c:strRef>
          </c:tx>
          <c:invertIfNegative val="0"/>
          <c:dPt>
            <c:idx val="0"/>
            <c:invertIfNegative val="0"/>
            <c:bubble3D val="0"/>
            <c:spPr>
              <a:solidFill>
                <a:schemeClr val="accent6"/>
              </a:solidFill>
            </c:spPr>
          </c:dPt>
          <c:dPt>
            <c:idx val="1"/>
            <c:invertIfNegative val="0"/>
            <c:bubble3D val="0"/>
            <c:spPr>
              <a:solidFill>
                <a:schemeClr val="accent4"/>
              </a:solidFill>
            </c:spPr>
          </c:dPt>
          <c:dPt>
            <c:idx val="2"/>
            <c:invertIfNegative val="0"/>
            <c:bubble3D val="0"/>
            <c:spPr>
              <a:solidFill>
                <a:schemeClr val="accent3"/>
              </a:solidFill>
            </c:spPr>
          </c:dPt>
          <c:dPt>
            <c:idx val="3"/>
            <c:invertIfNegative val="0"/>
            <c:bubble3D val="0"/>
            <c:spPr>
              <a:solidFill>
                <a:schemeClr val="accent2"/>
              </a:solidFill>
            </c:spPr>
          </c:dPt>
          <c:dLbls>
            <c:dLbl>
              <c:idx val="0"/>
              <c:layout>
                <c:manualLayout>
                  <c:x val="-4.6722909636295459E-3"/>
                  <c:y val="2.7045300878972278E-3"/>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3.8532683414573177E-3"/>
                  <c:y val="5.4090601757944556E-3"/>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2.2659667541557304E-3"/>
                  <c:y val="8.1135902636916835E-3"/>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3.084864391951006E-3"/>
                  <c:y val="-2.7045300878972278E-3"/>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9.0863642044744411E-4"/>
                  <c:y val="-2.7045300878972278E-3"/>
                </c:manualLayout>
              </c:layout>
              <c:showLegendKey val="0"/>
              <c:showVal val="1"/>
              <c:showCatName val="0"/>
              <c:showSerName val="0"/>
              <c:showPercent val="0"/>
              <c:showBubbleSize val="0"/>
              <c:extLst>
                <c:ext xmlns:c15="http://schemas.microsoft.com/office/drawing/2012/chart" uri="{CE6537A1-D6FC-4f65-9D91-7224C49458BB}"/>
              </c:extLst>
            </c:dLbl>
            <c:numFmt formatCode="0%" sourceLinked="0"/>
            <c:spPr>
              <a:noFill/>
              <a:ln>
                <a:noFill/>
              </a:ln>
              <a:effectLst/>
            </c:spPr>
            <c:txPr>
              <a:bodyPr/>
              <a:lstStyle/>
              <a:p>
                <a:pPr>
                  <a:defRPr sz="1800">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'Policy - PA'!$A$40:$A$44</c:f>
              <c:strCache>
                <c:ptCount val="5"/>
                <c:pt idx="0">
                  <c:v>Community recreation, fitness or wellness center</c:v>
                </c:pt>
                <c:pt idx="1">
                  <c:v>Access to public transportation</c:v>
                </c:pt>
                <c:pt idx="2">
                  <c:v>Screen time/physical activity standards for schools, child care</c:v>
                </c:pt>
                <c:pt idx="3">
                  <c:v>Bike infrastructure</c:v>
                </c:pt>
                <c:pt idx="4">
                  <c:v>Physical activity prescription program</c:v>
                </c:pt>
              </c:strCache>
            </c:strRef>
          </c:cat>
          <c:val>
            <c:numRef>
              <c:f>'Policy - PA'!$B$40:$B$44</c:f>
              <c:numCache>
                <c:formatCode>0.0%</c:formatCode>
                <c:ptCount val="5"/>
                <c:pt idx="0">
                  <c:v>0.27272727272727271</c:v>
                </c:pt>
                <c:pt idx="1">
                  <c:v>0.27272727272727271</c:v>
                </c:pt>
                <c:pt idx="2">
                  <c:v>0.2857142857142857</c:v>
                </c:pt>
                <c:pt idx="3">
                  <c:v>0.45454545454545453</c:v>
                </c:pt>
                <c:pt idx="4">
                  <c:v>0.52380952380952384</c:v>
                </c:pt>
              </c:numCache>
            </c:numRef>
          </c:val>
        </c:ser>
        <c:dLbls>
          <c:showLegendKey val="0"/>
          <c:showVal val="0"/>
          <c:showCatName val="0"/>
          <c:showSerName val="0"/>
          <c:showPercent val="0"/>
          <c:showBubbleSize val="0"/>
        </c:dLbls>
        <c:gapWidth val="48"/>
        <c:axId val="120563968"/>
        <c:axId val="120573952"/>
      </c:barChart>
      <c:catAx>
        <c:axId val="120563968"/>
        <c:scaling>
          <c:orientation val="minMax"/>
        </c:scaling>
        <c:delete val="0"/>
        <c:axPos val="l"/>
        <c:numFmt formatCode="General" sourceLinked="0"/>
        <c:majorTickMark val="out"/>
        <c:minorTickMark val="none"/>
        <c:tickLblPos val="nextTo"/>
        <c:txPr>
          <a:bodyPr/>
          <a:lstStyle/>
          <a:p>
            <a:pPr>
              <a:defRPr sz="1400"/>
            </a:pPr>
            <a:endParaRPr lang="en-US"/>
          </a:p>
        </c:txPr>
        <c:crossAx val="120573952"/>
        <c:crosses val="autoZero"/>
        <c:auto val="1"/>
        <c:lblAlgn val="ctr"/>
        <c:lblOffset val="100"/>
        <c:noMultiLvlLbl val="0"/>
      </c:catAx>
      <c:valAx>
        <c:axId val="120573952"/>
        <c:scaling>
          <c:orientation val="minMax"/>
        </c:scaling>
        <c:delete val="0"/>
        <c:axPos val="b"/>
        <c:numFmt formatCode="0%" sourceLinked="0"/>
        <c:majorTickMark val="out"/>
        <c:minorTickMark val="none"/>
        <c:tickLblPos val="nextTo"/>
        <c:txPr>
          <a:bodyPr/>
          <a:lstStyle/>
          <a:p>
            <a:pPr>
              <a:defRPr sz="1050"/>
            </a:pPr>
            <a:endParaRPr lang="en-US"/>
          </a:p>
        </c:txPr>
        <c:crossAx val="120563968"/>
        <c:crosses val="autoZero"/>
        <c:crossBetween val="between"/>
        <c:majorUnit val="1"/>
      </c:valAx>
    </c:plotArea>
    <c:plotVisOnly val="1"/>
    <c:dispBlanksAs val="gap"/>
    <c:showDLblsOverMax val="0"/>
  </c:chart>
  <c:spPr>
    <a:ln>
      <a:noFill/>
    </a:ln>
  </c:sp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8821492910207687"/>
          <c:y val="0.1025811325823078"/>
          <c:w val="0.46721696540357616"/>
          <c:h val="0.82638371696075308"/>
        </c:manualLayout>
      </c:layout>
      <c:barChart>
        <c:barDir val="bar"/>
        <c:grouping val="stacked"/>
        <c:varyColors val="0"/>
        <c:ser>
          <c:idx val="0"/>
          <c:order val="0"/>
          <c:tx>
            <c:strRef>
              <c:f>'Policy - Food'!$B$51</c:f>
              <c:strCache>
                <c:ptCount val="1"/>
                <c:pt idx="0">
                  <c:v>In-Place</c:v>
                </c:pt>
              </c:strCache>
            </c:strRef>
          </c:tx>
          <c:spPr>
            <a:solidFill>
              <a:schemeClr val="accent1"/>
            </a:solidFill>
          </c:spPr>
          <c:invertIfNegative val="0"/>
          <c:cat>
            <c:strRef>
              <c:f>'Policy - Food'!$A$67:$A$71</c:f>
              <c:strCache>
                <c:ptCount val="5"/>
                <c:pt idx="0">
                  <c:v>Encourage access to farmers markets</c:v>
                </c:pt>
                <c:pt idx="1">
                  <c:v>Breastfeeding support</c:v>
                </c:pt>
                <c:pt idx="2">
                  <c:v>Community or school gardens</c:v>
                </c:pt>
                <c:pt idx="3">
                  <c:v>Cooking classes</c:v>
                </c:pt>
                <c:pt idx="4">
                  <c:v>Protection and support of hunting, fishing, growing or gathering traditional foods</c:v>
                </c:pt>
              </c:strCache>
            </c:strRef>
          </c:cat>
          <c:val>
            <c:numRef>
              <c:f>'Policy - Food'!$B$67:$B$71</c:f>
              <c:numCache>
                <c:formatCode>0.0%</c:formatCode>
                <c:ptCount val="5"/>
                <c:pt idx="0">
                  <c:v>0.27272727272727271</c:v>
                </c:pt>
                <c:pt idx="1">
                  <c:v>0.40909090909090912</c:v>
                </c:pt>
                <c:pt idx="2">
                  <c:v>0.54545454545454541</c:v>
                </c:pt>
                <c:pt idx="3">
                  <c:v>0.36363636363636365</c:v>
                </c:pt>
                <c:pt idx="4">
                  <c:v>0.63636363636363635</c:v>
                </c:pt>
              </c:numCache>
            </c:numRef>
          </c:val>
        </c:ser>
        <c:ser>
          <c:idx val="1"/>
          <c:order val="1"/>
          <c:tx>
            <c:strRef>
              <c:f>'Policy - Food'!$C$51</c:f>
              <c:strCache>
                <c:ptCount val="1"/>
                <c:pt idx="0">
                  <c:v>In-Procress</c:v>
                </c:pt>
              </c:strCache>
            </c:strRef>
          </c:tx>
          <c:spPr>
            <a:solidFill>
              <a:schemeClr val="accent1">
                <a:lumMod val="60000"/>
                <a:lumOff val="40000"/>
              </a:schemeClr>
            </a:solidFill>
          </c:spPr>
          <c:invertIfNegative val="0"/>
          <c:cat>
            <c:strRef>
              <c:f>'Policy - Food'!$A$67:$A$71</c:f>
              <c:strCache>
                <c:ptCount val="5"/>
                <c:pt idx="0">
                  <c:v>Encourage access to farmers markets</c:v>
                </c:pt>
                <c:pt idx="1">
                  <c:v>Breastfeeding support</c:v>
                </c:pt>
                <c:pt idx="2">
                  <c:v>Community or school gardens</c:v>
                </c:pt>
                <c:pt idx="3">
                  <c:v>Cooking classes</c:v>
                </c:pt>
                <c:pt idx="4">
                  <c:v>Protection and support of hunting, fishing, growing or gathering traditional foods</c:v>
                </c:pt>
              </c:strCache>
            </c:strRef>
          </c:cat>
          <c:val>
            <c:numRef>
              <c:f>'Policy - Food'!$C$67:$C$71</c:f>
              <c:numCache>
                <c:formatCode>0.0%</c:formatCode>
                <c:ptCount val="5"/>
                <c:pt idx="0">
                  <c:v>0.27272727272727271</c:v>
                </c:pt>
                <c:pt idx="1">
                  <c:v>0.13636363636363635</c:v>
                </c:pt>
                <c:pt idx="2">
                  <c:v>0.13636363636363635</c:v>
                </c:pt>
                <c:pt idx="3">
                  <c:v>0.31818181818181818</c:v>
                </c:pt>
                <c:pt idx="4">
                  <c:v>0.13636363636363635</c:v>
                </c:pt>
              </c:numCache>
            </c:numRef>
          </c:val>
        </c:ser>
        <c:ser>
          <c:idx val="2"/>
          <c:order val="2"/>
          <c:tx>
            <c:strRef>
              <c:f>'Policy - Food'!$D$51</c:f>
              <c:strCache>
                <c:ptCount val="1"/>
                <c:pt idx="0">
                  <c:v>In-Place OR In-Progress</c:v>
                </c:pt>
              </c:strCache>
            </c:strRef>
          </c:tx>
          <c:spPr>
            <a:noFill/>
          </c:spPr>
          <c:invertIfNegative val="0"/>
          <c:dLbls>
            <c:numFmt formatCode="0%" sourceLinked="0"/>
            <c:spPr>
              <a:noFill/>
              <a:ln>
                <a:noFill/>
              </a:ln>
              <a:effectLst/>
            </c:spPr>
            <c:txPr>
              <a:bodyPr/>
              <a:lstStyle/>
              <a:p>
                <a:pPr>
                  <a:defRPr sz="1800"/>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'Policy - Food'!$A$67:$A$71</c:f>
              <c:strCache>
                <c:ptCount val="5"/>
                <c:pt idx="0">
                  <c:v>Encourage access to farmers markets</c:v>
                </c:pt>
                <c:pt idx="1">
                  <c:v>Breastfeeding support</c:v>
                </c:pt>
                <c:pt idx="2">
                  <c:v>Community or school gardens</c:v>
                </c:pt>
                <c:pt idx="3">
                  <c:v>Cooking classes</c:v>
                </c:pt>
                <c:pt idx="4">
                  <c:v>Protection and support of hunting, fishing, growing or gathering traditional foods</c:v>
                </c:pt>
              </c:strCache>
            </c:strRef>
          </c:cat>
          <c:val>
            <c:numRef>
              <c:f>'Policy - Food'!$D$67:$D$71</c:f>
              <c:numCache>
                <c:formatCode>0.0%</c:formatCode>
                <c:ptCount val="5"/>
                <c:pt idx="0">
                  <c:v>0.54545454545454541</c:v>
                </c:pt>
                <c:pt idx="1">
                  <c:v>0.54545454545454541</c:v>
                </c:pt>
                <c:pt idx="2">
                  <c:v>0.68181818181818177</c:v>
                </c:pt>
                <c:pt idx="3">
                  <c:v>0.68181818181818188</c:v>
                </c:pt>
                <c:pt idx="4">
                  <c:v>0.77272727272727271</c:v>
                </c:pt>
              </c:numCache>
            </c:numRef>
          </c:val>
        </c:ser>
        <c:dLbls>
          <c:showLegendKey val="0"/>
          <c:showVal val="0"/>
          <c:showCatName val="0"/>
          <c:showSerName val="0"/>
          <c:showPercent val="0"/>
          <c:showBubbleSize val="0"/>
        </c:dLbls>
        <c:gapWidth val="48"/>
        <c:overlap val="100"/>
        <c:axId val="120627584"/>
        <c:axId val="120629120"/>
      </c:barChart>
      <c:catAx>
        <c:axId val="120627584"/>
        <c:scaling>
          <c:orientation val="minMax"/>
        </c:scaling>
        <c:delete val="0"/>
        <c:axPos val="l"/>
        <c:numFmt formatCode="General" sourceLinked="0"/>
        <c:majorTickMark val="out"/>
        <c:minorTickMark val="none"/>
        <c:tickLblPos val="nextTo"/>
        <c:txPr>
          <a:bodyPr/>
          <a:lstStyle/>
          <a:p>
            <a:pPr>
              <a:defRPr sz="1400"/>
            </a:pPr>
            <a:endParaRPr lang="en-US"/>
          </a:p>
        </c:txPr>
        <c:crossAx val="120629120"/>
        <c:crosses val="autoZero"/>
        <c:auto val="1"/>
        <c:lblAlgn val="ctr"/>
        <c:lblOffset val="100"/>
        <c:noMultiLvlLbl val="0"/>
      </c:catAx>
      <c:valAx>
        <c:axId val="120629120"/>
        <c:scaling>
          <c:orientation val="minMax"/>
          <c:max val="1"/>
          <c:min val="0"/>
        </c:scaling>
        <c:delete val="0"/>
        <c:axPos val="b"/>
        <c:numFmt formatCode="0%" sourceLinked="0"/>
        <c:majorTickMark val="out"/>
        <c:minorTickMark val="none"/>
        <c:tickLblPos val="nextTo"/>
        <c:txPr>
          <a:bodyPr/>
          <a:lstStyle/>
          <a:p>
            <a:pPr>
              <a:defRPr sz="1050"/>
            </a:pPr>
            <a:endParaRPr lang="en-US"/>
          </a:p>
        </c:txPr>
        <c:crossAx val="120627584"/>
        <c:crosses val="autoZero"/>
        <c:crossBetween val="between"/>
        <c:majorUnit val="1"/>
      </c:valAx>
    </c:plotArea>
    <c:legend>
      <c:legendPos val="t"/>
      <c:legendEntry>
        <c:idx val="2"/>
        <c:delete val="1"/>
      </c:legendEntry>
      <c:layout>
        <c:manualLayout>
          <c:xMode val="edge"/>
          <c:yMode val="edge"/>
          <c:x val="0.58149767749840264"/>
          <c:y val="5.6858564321250887E-2"/>
          <c:w val="0.41523205571223898"/>
          <c:h val="7.2024579017175086E-2"/>
        </c:manualLayout>
      </c:layout>
      <c:overlay val="0"/>
      <c:txPr>
        <a:bodyPr/>
        <a:lstStyle/>
        <a:p>
          <a:pPr>
            <a:defRPr sz="1800"/>
          </a:pPr>
          <a:endParaRPr lang="en-US"/>
        </a:p>
      </c:txPr>
    </c:legend>
    <c:plotVisOnly val="1"/>
    <c:dispBlanksAs val="gap"/>
    <c:showDLblsOverMax val="0"/>
  </c:chart>
  <c:spPr>
    <a:ln>
      <a:noFill/>
    </a:ln>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'Policy - Food'!$B$25</c:f>
              <c:strCache>
                <c:ptCount val="1"/>
                <c:pt idx="0">
                  <c:v>In-Place</c:v>
                </c:pt>
              </c:strCache>
            </c:strRef>
          </c:tx>
          <c:invertIfNegative val="0"/>
          <c:dPt>
            <c:idx val="0"/>
            <c:invertIfNegative val="0"/>
            <c:bubble3D val="0"/>
            <c:spPr>
              <a:solidFill>
                <a:schemeClr val="accent6"/>
              </a:solidFill>
            </c:spPr>
          </c:dPt>
          <c:dPt>
            <c:idx val="1"/>
            <c:invertIfNegative val="0"/>
            <c:bubble3D val="0"/>
            <c:spPr>
              <a:solidFill>
                <a:schemeClr val="accent4"/>
              </a:solidFill>
            </c:spPr>
          </c:dPt>
          <c:dPt>
            <c:idx val="2"/>
            <c:invertIfNegative val="0"/>
            <c:bubble3D val="0"/>
            <c:spPr>
              <a:solidFill>
                <a:schemeClr val="accent3"/>
              </a:solidFill>
            </c:spPr>
          </c:dPt>
          <c:dPt>
            <c:idx val="3"/>
            <c:invertIfNegative val="0"/>
            <c:bubble3D val="0"/>
            <c:spPr>
              <a:solidFill>
                <a:schemeClr val="accent2"/>
              </a:solidFill>
            </c:spPr>
          </c:dPt>
          <c:dLbls>
            <c:dLbl>
              <c:idx val="0"/>
              <c:layout>
                <c:manualLayout>
                  <c:x val="9.2664732697886453E-3"/>
                  <c:y val="-2.8431520686779824E-3"/>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4.9409448818897635E-3"/>
                  <c:y val="-1.1371712864250177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4.9409448818897635E-3"/>
                  <c:y val="-2.8429282160624923E-3"/>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5.5497996960906203E-4"/>
                  <c:y val="2.8429282160625444E-3"/>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9.0700833448439802E-4"/>
                  <c:y val="0"/>
                </c:manualLayout>
              </c:layout>
              <c:showLegendKey val="0"/>
              <c:showVal val="1"/>
              <c:showCatName val="0"/>
              <c:showSerName val="0"/>
              <c:showPercent val="0"/>
              <c:showBubbleSize val="0"/>
              <c:extLst>
                <c:ext xmlns:c15="http://schemas.microsoft.com/office/drawing/2012/chart" uri="{CE6537A1-D6FC-4f65-9D91-7224C49458BB}"/>
              </c:extLst>
            </c:dLbl>
            <c:numFmt formatCode="0%" sourceLinked="0"/>
            <c:spPr>
              <a:noFill/>
              <a:ln>
                <a:noFill/>
              </a:ln>
              <a:effectLst/>
            </c:spPr>
            <c:txPr>
              <a:bodyPr/>
              <a:lstStyle/>
              <a:p>
                <a:pPr>
                  <a:defRPr sz="1800">
                    <a:solidFill>
                      <a:schemeClr val="tx1"/>
                    </a:solidFill>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'Policy - Food'!$A$93:$A$97</c:f>
              <c:strCache>
                <c:ptCount val="5"/>
                <c:pt idx="0">
                  <c:v>Fruit and vegetable prescription program</c:v>
                </c:pt>
                <c:pt idx="1">
                  <c:v>Nutrition standards for food and beverages available at tribal events or meetings</c:v>
                </c:pt>
                <c:pt idx="2">
                  <c:v>Healthy vending machine policies</c:v>
                </c:pt>
                <c:pt idx="3">
                  <c:v>Require food vendors, markets and stores to offer healthy food choices</c:v>
                </c:pt>
                <c:pt idx="4">
                  <c:v>Restrict food marketing</c:v>
                </c:pt>
              </c:strCache>
            </c:strRef>
          </c:cat>
          <c:val>
            <c:numRef>
              <c:f>'Policy - Food'!$B$93:$B$97</c:f>
              <c:numCache>
                <c:formatCode>0.0%</c:formatCode>
                <c:ptCount val="5"/>
                <c:pt idx="0">
                  <c:v>0.45454545454545453</c:v>
                </c:pt>
                <c:pt idx="1">
                  <c:v>0.5</c:v>
                </c:pt>
                <c:pt idx="2">
                  <c:v>0.5</c:v>
                </c:pt>
                <c:pt idx="3">
                  <c:v>0.54545454545454541</c:v>
                </c:pt>
                <c:pt idx="4">
                  <c:v>0.72727272727272729</c:v>
                </c:pt>
              </c:numCache>
            </c:numRef>
          </c:val>
        </c:ser>
        <c:dLbls>
          <c:showLegendKey val="0"/>
          <c:showVal val="0"/>
          <c:showCatName val="0"/>
          <c:showSerName val="0"/>
          <c:showPercent val="0"/>
          <c:showBubbleSize val="0"/>
        </c:dLbls>
        <c:gapWidth val="48"/>
        <c:axId val="120949376"/>
        <c:axId val="120951168"/>
      </c:barChart>
      <c:catAx>
        <c:axId val="120949376"/>
        <c:scaling>
          <c:orientation val="minMax"/>
        </c:scaling>
        <c:delete val="0"/>
        <c:axPos val="l"/>
        <c:numFmt formatCode="General" sourceLinked="0"/>
        <c:majorTickMark val="out"/>
        <c:minorTickMark val="none"/>
        <c:tickLblPos val="nextTo"/>
        <c:txPr>
          <a:bodyPr/>
          <a:lstStyle/>
          <a:p>
            <a:pPr>
              <a:defRPr sz="1400"/>
            </a:pPr>
            <a:endParaRPr lang="en-US"/>
          </a:p>
        </c:txPr>
        <c:crossAx val="120951168"/>
        <c:crosses val="autoZero"/>
        <c:auto val="1"/>
        <c:lblAlgn val="ctr"/>
        <c:lblOffset val="100"/>
        <c:noMultiLvlLbl val="0"/>
      </c:catAx>
      <c:valAx>
        <c:axId val="120951168"/>
        <c:scaling>
          <c:orientation val="minMax"/>
          <c:max val="1"/>
        </c:scaling>
        <c:delete val="0"/>
        <c:axPos val="b"/>
        <c:numFmt formatCode="0%" sourceLinked="0"/>
        <c:majorTickMark val="out"/>
        <c:minorTickMark val="none"/>
        <c:tickLblPos val="nextTo"/>
        <c:txPr>
          <a:bodyPr/>
          <a:lstStyle/>
          <a:p>
            <a:pPr>
              <a:defRPr sz="1050"/>
            </a:pPr>
            <a:endParaRPr lang="en-US"/>
          </a:p>
        </c:txPr>
        <c:crossAx val="120949376"/>
        <c:crosses val="autoZero"/>
        <c:crossBetween val="between"/>
        <c:majorUnit val="1"/>
      </c:valAx>
    </c:plotArea>
    <c:plotVisOnly val="1"/>
    <c:dispBlanksAs val="gap"/>
    <c:showDLblsOverMax val="0"/>
  </c:chart>
  <c:spPr>
    <a:ln>
      <a:no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9369724980029672"/>
          <c:y val="5.6389130065966075E-2"/>
          <c:w val="0.47153098254022596"/>
          <c:h val="0.88061974192389447"/>
        </c:manualLayout>
      </c:layout>
      <c:barChart>
        <c:barDir val="bar"/>
        <c:grouping val="stacked"/>
        <c:varyColors val="0"/>
        <c:ser>
          <c:idx val="0"/>
          <c:order val="0"/>
          <c:tx>
            <c:strRef>
              <c:f>'Policy - Tobacco'!$B$20</c:f>
              <c:strCache>
                <c:ptCount val="1"/>
                <c:pt idx="0">
                  <c:v>In-place</c:v>
                </c:pt>
              </c:strCache>
            </c:strRef>
          </c:tx>
          <c:invertIfNegative val="0"/>
          <c:cat>
            <c:strRef>
              <c:f>'Policy - Tobacco'!$A$29:$A$33</c:f>
              <c:strCache>
                <c:ptCount val="5"/>
                <c:pt idx="0">
                  <c:v>Non-smoking area inside casinos</c:v>
                </c:pt>
                <c:pt idx="1">
                  <c:v>Referrals to 1-800-QUIT-NOW</c:v>
                </c:pt>
                <c:pt idx="2">
                  <c:v>Tobacco cessation counseling within clinic</c:v>
                </c:pt>
                <c:pt idx="3">
                  <c:v>Prescriptions for tobacco cessation medication</c:v>
                </c:pt>
                <c:pt idx="4">
                  <c:v>Smoke-free policy inside all public places other than casinos</c:v>
                </c:pt>
              </c:strCache>
            </c:strRef>
          </c:cat>
          <c:val>
            <c:numRef>
              <c:f>'Policy - Tobacco'!$B$29:$B$33</c:f>
              <c:numCache>
                <c:formatCode>0.0%</c:formatCode>
                <c:ptCount val="5"/>
                <c:pt idx="0">
                  <c:v>0.59090909090909094</c:v>
                </c:pt>
                <c:pt idx="1">
                  <c:v>0.63636363636363635</c:v>
                </c:pt>
                <c:pt idx="2">
                  <c:v>0.61904761904761907</c:v>
                </c:pt>
                <c:pt idx="3">
                  <c:v>0.68181818181818177</c:v>
                </c:pt>
                <c:pt idx="4">
                  <c:v>0.72727272727272729</c:v>
                </c:pt>
              </c:numCache>
            </c:numRef>
          </c:val>
        </c:ser>
        <c:ser>
          <c:idx val="1"/>
          <c:order val="1"/>
          <c:tx>
            <c:strRef>
              <c:f>'Policy - Tobacco'!$C$20</c:f>
              <c:strCache>
                <c:ptCount val="1"/>
                <c:pt idx="0">
                  <c:v>In-process</c:v>
                </c:pt>
              </c:strCache>
            </c:strRef>
          </c:tx>
          <c:spPr>
            <a:solidFill>
              <a:schemeClr val="accent1">
                <a:lumMod val="60000"/>
                <a:lumOff val="40000"/>
              </a:schemeClr>
            </a:solidFill>
          </c:spPr>
          <c:invertIfNegative val="0"/>
          <c:cat>
            <c:strRef>
              <c:f>'Policy - Tobacco'!$A$29:$A$33</c:f>
              <c:strCache>
                <c:ptCount val="5"/>
                <c:pt idx="0">
                  <c:v>Non-smoking area inside casinos</c:v>
                </c:pt>
                <c:pt idx="1">
                  <c:v>Referrals to 1-800-QUIT-NOW</c:v>
                </c:pt>
                <c:pt idx="2">
                  <c:v>Tobacco cessation counseling within clinic</c:v>
                </c:pt>
                <c:pt idx="3">
                  <c:v>Prescriptions for tobacco cessation medication</c:v>
                </c:pt>
                <c:pt idx="4">
                  <c:v>Smoke-free policy inside all public places other than casinos</c:v>
                </c:pt>
              </c:strCache>
            </c:strRef>
          </c:cat>
          <c:val>
            <c:numRef>
              <c:f>'Policy - Tobacco'!$C$29:$C$33</c:f>
              <c:numCache>
                <c:formatCode>0.0%</c:formatCode>
                <c:ptCount val="5"/>
                <c:pt idx="0">
                  <c:v>0</c:v>
                </c:pt>
                <c:pt idx="1">
                  <c:v>4.5454545454545456E-2</c:v>
                </c:pt>
                <c:pt idx="2">
                  <c:v>9.5238095238095233E-2</c:v>
                </c:pt>
                <c:pt idx="3">
                  <c:v>9.0909090909090912E-2</c:v>
                </c:pt>
                <c:pt idx="4">
                  <c:v>4.5454545454545456E-2</c:v>
                </c:pt>
              </c:numCache>
            </c:numRef>
          </c:val>
        </c:ser>
        <c:ser>
          <c:idx val="2"/>
          <c:order val="2"/>
          <c:tx>
            <c:strRef>
              <c:f>'Policy - Tobacco'!$D$20</c:f>
              <c:strCache>
                <c:ptCount val="1"/>
                <c:pt idx="0">
                  <c:v>Total</c:v>
                </c:pt>
              </c:strCache>
            </c:strRef>
          </c:tx>
          <c:spPr>
            <a:noFill/>
          </c:spPr>
          <c:invertIfNegative val="0"/>
          <c:dLbls>
            <c:numFmt formatCode="0%" sourceLinked="0"/>
            <c:spPr>
              <a:noFill/>
              <a:ln>
                <a:noFill/>
              </a:ln>
              <a:effectLst/>
            </c:spPr>
            <c:txPr>
              <a:bodyPr/>
              <a:lstStyle/>
              <a:p>
                <a:pPr>
                  <a:defRPr sz="1800"/>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'Policy - Tobacco'!$A$29:$A$33</c:f>
              <c:strCache>
                <c:ptCount val="5"/>
                <c:pt idx="0">
                  <c:v>Non-smoking area inside casinos</c:v>
                </c:pt>
                <c:pt idx="1">
                  <c:v>Referrals to 1-800-QUIT-NOW</c:v>
                </c:pt>
                <c:pt idx="2">
                  <c:v>Tobacco cessation counseling within clinic</c:v>
                </c:pt>
                <c:pt idx="3">
                  <c:v>Prescriptions for tobacco cessation medication</c:v>
                </c:pt>
                <c:pt idx="4">
                  <c:v>Smoke-free policy inside all public places other than casinos</c:v>
                </c:pt>
              </c:strCache>
            </c:strRef>
          </c:cat>
          <c:val>
            <c:numRef>
              <c:f>'Policy - Tobacco'!$D$29:$D$33</c:f>
              <c:numCache>
                <c:formatCode>0.0%</c:formatCode>
                <c:ptCount val="5"/>
                <c:pt idx="0">
                  <c:v>0.59090909090909094</c:v>
                </c:pt>
                <c:pt idx="1">
                  <c:v>0.68181818181818177</c:v>
                </c:pt>
                <c:pt idx="2">
                  <c:v>0.7142857142857143</c:v>
                </c:pt>
                <c:pt idx="3">
                  <c:v>0.77272727272727271</c:v>
                </c:pt>
                <c:pt idx="4">
                  <c:v>0.77272727272727271</c:v>
                </c:pt>
              </c:numCache>
            </c:numRef>
          </c:val>
        </c:ser>
        <c:dLbls>
          <c:showLegendKey val="0"/>
          <c:showVal val="0"/>
          <c:showCatName val="0"/>
          <c:showSerName val="0"/>
          <c:showPercent val="0"/>
          <c:showBubbleSize val="0"/>
        </c:dLbls>
        <c:gapWidth val="48"/>
        <c:overlap val="100"/>
        <c:axId val="121008896"/>
        <c:axId val="121010432"/>
      </c:barChart>
      <c:catAx>
        <c:axId val="121008896"/>
        <c:scaling>
          <c:orientation val="minMax"/>
        </c:scaling>
        <c:delete val="0"/>
        <c:axPos val="l"/>
        <c:numFmt formatCode="General" sourceLinked="0"/>
        <c:majorTickMark val="out"/>
        <c:minorTickMark val="none"/>
        <c:tickLblPos val="nextTo"/>
        <c:txPr>
          <a:bodyPr/>
          <a:lstStyle/>
          <a:p>
            <a:pPr>
              <a:defRPr sz="1400"/>
            </a:pPr>
            <a:endParaRPr lang="en-US"/>
          </a:p>
        </c:txPr>
        <c:crossAx val="121010432"/>
        <c:crosses val="autoZero"/>
        <c:auto val="1"/>
        <c:lblAlgn val="ctr"/>
        <c:lblOffset val="100"/>
        <c:noMultiLvlLbl val="0"/>
      </c:catAx>
      <c:valAx>
        <c:axId val="121010432"/>
        <c:scaling>
          <c:orientation val="minMax"/>
          <c:max val="1"/>
        </c:scaling>
        <c:delete val="0"/>
        <c:axPos val="b"/>
        <c:numFmt formatCode="0%" sourceLinked="0"/>
        <c:majorTickMark val="out"/>
        <c:minorTickMark val="none"/>
        <c:tickLblPos val="nextTo"/>
        <c:txPr>
          <a:bodyPr/>
          <a:lstStyle/>
          <a:p>
            <a:pPr>
              <a:defRPr sz="1050"/>
            </a:pPr>
            <a:endParaRPr lang="en-US"/>
          </a:p>
        </c:txPr>
        <c:crossAx val="121008896"/>
        <c:crosses val="autoZero"/>
        <c:crossBetween val="between"/>
        <c:majorUnit val="1"/>
      </c:valAx>
    </c:plotArea>
    <c:legend>
      <c:legendPos val="t"/>
      <c:legendEntry>
        <c:idx val="2"/>
        <c:delete val="1"/>
      </c:legendEntry>
      <c:layout>
        <c:manualLayout>
          <c:xMode val="edge"/>
          <c:yMode val="edge"/>
          <c:x val="0.6416726007075203"/>
          <c:y val="2.5348542458808618E-2"/>
          <c:w val="0.35578511925139794"/>
          <c:h val="4.3716854784786881E-2"/>
        </c:manualLayout>
      </c:layout>
      <c:overlay val="0"/>
      <c:txPr>
        <a:bodyPr/>
        <a:lstStyle/>
        <a:p>
          <a:pPr>
            <a:defRPr sz="1800"/>
          </a:pPr>
          <a:endParaRPr lang="en-US"/>
        </a:p>
      </c:txPr>
    </c:legend>
    <c:plotVisOnly val="1"/>
    <c:dispBlanksAs val="gap"/>
    <c:showDLblsOverMax val="0"/>
  </c:chart>
  <c:spPr>
    <a:ln>
      <a:no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1"/>
            <a:ext cx="3657865" cy="464839"/>
          </a:xfrm>
          <a:prstGeom prst="rect">
            <a:avLst/>
          </a:prstGeom>
          <a:noFill/>
          <a:ln w="9525">
            <a:noFill/>
            <a:miter lim="800000"/>
            <a:headEnd/>
            <a:tailEnd/>
          </a:ln>
          <a:effectLst/>
        </p:spPr>
        <p:txBody>
          <a:bodyPr vert="horz" wrap="square" lIns="93317" tIns="46659" rIns="93317" bIns="46659" numCol="1" anchor="t" anchorCtr="0" compatLnSpc="1">
            <a:prstTxWarp prst="textNoShape">
              <a:avLst/>
            </a:prstTxWarp>
          </a:bodyPr>
          <a:lstStyle>
            <a:lvl1pPr defTabSz="933337">
              <a:defRPr sz="1300"/>
            </a:lvl1pPr>
          </a:lstStyle>
          <a:p>
            <a:pPr>
              <a:defRPr/>
            </a:pPr>
            <a:r>
              <a:rPr lang="en-US"/>
              <a:t>Northwest Portland </a:t>
            </a:r>
            <a:r>
              <a:rPr lang="en-US" smtClean="0"/>
              <a:t>Area Indian Health Board</a:t>
            </a:r>
            <a:endParaRPr lang="en-US"/>
          </a:p>
        </p:txBody>
      </p:sp>
      <p:sp>
        <p:nvSpPr>
          <p:cNvPr id="32771" name="Rectangle 3"/>
          <p:cNvSpPr>
            <a:spLocks noGrp="1" noChangeArrowheads="1"/>
          </p:cNvSpPr>
          <p:nvPr>
            <p:ph type="dt" sz="quarter" idx="1"/>
          </p:nvPr>
        </p:nvSpPr>
        <p:spPr bwMode="auto">
          <a:xfrm>
            <a:off x="3979453" y="1"/>
            <a:ext cx="3043648" cy="464839"/>
          </a:xfrm>
          <a:prstGeom prst="rect">
            <a:avLst/>
          </a:prstGeom>
          <a:noFill/>
          <a:ln w="9525">
            <a:noFill/>
            <a:miter lim="800000"/>
            <a:headEnd/>
            <a:tailEnd/>
          </a:ln>
          <a:effectLst/>
        </p:spPr>
        <p:txBody>
          <a:bodyPr vert="horz" wrap="square" lIns="93317" tIns="46659" rIns="93317" bIns="46659" numCol="1" anchor="t" anchorCtr="0" compatLnSpc="1">
            <a:prstTxWarp prst="textNoShape">
              <a:avLst/>
            </a:prstTxWarp>
          </a:bodyPr>
          <a:lstStyle>
            <a:lvl1pPr algn="r" defTabSz="933337">
              <a:defRPr sz="1300"/>
            </a:lvl1pPr>
          </a:lstStyle>
          <a:p>
            <a:pPr>
              <a:defRPr/>
            </a:pPr>
            <a:endParaRPr lang="en-US"/>
          </a:p>
        </p:txBody>
      </p:sp>
      <p:sp>
        <p:nvSpPr>
          <p:cNvPr id="32772" name="Rectangle 4"/>
          <p:cNvSpPr>
            <a:spLocks noGrp="1" noChangeArrowheads="1"/>
          </p:cNvSpPr>
          <p:nvPr>
            <p:ph type="ftr" sz="quarter" idx="2"/>
          </p:nvPr>
        </p:nvSpPr>
        <p:spPr bwMode="auto">
          <a:xfrm>
            <a:off x="0" y="8844261"/>
            <a:ext cx="3043649" cy="464839"/>
          </a:xfrm>
          <a:prstGeom prst="rect">
            <a:avLst/>
          </a:prstGeom>
          <a:noFill/>
          <a:ln w="9525">
            <a:noFill/>
            <a:miter lim="800000"/>
            <a:headEnd/>
            <a:tailEnd/>
          </a:ln>
          <a:effectLst/>
        </p:spPr>
        <p:txBody>
          <a:bodyPr vert="horz" wrap="square" lIns="93317" tIns="46659" rIns="93317" bIns="46659" numCol="1" anchor="b" anchorCtr="0" compatLnSpc="1">
            <a:prstTxWarp prst="textNoShape">
              <a:avLst/>
            </a:prstTxWarp>
          </a:bodyPr>
          <a:lstStyle>
            <a:lvl1pPr defTabSz="933337">
              <a:defRPr sz="1300"/>
            </a:lvl1pPr>
          </a:lstStyle>
          <a:p>
            <a:pPr>
              <a:defRPr/>
            </a:pPr>
            <a:endParaRPr lang="en-US"/>
          </a:p>
        </p:txBody>
      </p:sp>
      <p:sp>
        <p:nvSpPr>
          <p:cNvPr id="32773" name="Rectangle 5"/>
          <p:cNvSpPr>
            <a:spLocks noGrp="1" noChangeArrowheads="1"/>
          </p:cNvSpPr>
          <p:nvPr>
            <p:ph type="sldNum" sz="quarter" idx="3"/>
          </p:nvPr>
        </p:nvSpPr>
        <p:spPr bwMode="auto">
          <a:xfrm>
            <a:off x="3979453" y="8844261"/>
            <a:ext cx="3043648" cy="464839"/>
          </a:xfrm>
          <a:prstGeom prst="rect">
            <a:avLst/>
          </a:prstGeom>
          <a:noFill/>
          <a:ln w="9525">
            <a:noFill/>
            <a:miter lim="800000"/>
            <a:headEnd/>
            <a:tailEnd/>
          </a:ln>
          <a:effectLst/>
        </p:spPr>
        <p:txBody>
          <a:bodyPr vert="horz" wrap="square" lIns="93317" tIns="46659" rIns="93317" bIns="46659" numCol="1" anchor="b" anchorCtr="0" compatLnSpc="1">
            <a:prstTxWarp prst="textNoShape">
              <a:avLst/>
            </a:prstTxWarp>
          </a:bodyPr>
          <a:lstStyle>
            <a:lvl1pPr algn="r" defTabSz="933337">
              <a:defRPr sz="1300"/>
            </a:lvl1pPr>
          </a:lstStyle>
          <a:p>
            <a:pPr>
              <a:defRPr/>
            </a:pPr>
            <a:fld id="{B2A865DC-0A63-4FAE-94ED-3EB9D8DF0A91}" type="slidenum">
              <a:rPr lang="en-US"/>
              <a:pPr>
                <a:defRPr/>
              </a:pPr>
              <a:t>‹#›</a:t>
            </a:fld>
            <a:endParaRPr lang="en-US"/>
          </a:p>
        </p:txBody>
      </p:sp>
    </p:spTree>
    <p:extLst>
      <p:ext uri="{BB962C8B-B14F-4D97-AF65-F5344CB8AC3E}">
        <p14:creationId xmlns:p14="http://schemas.microsoft.com/office/powerpoint/2010/main" val="12986300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1"/>
            <a:ext cx="3043649" cy="464839"/>
          </a:xfrm>
          <a:prstGeom prst="rect">
            <a:avLst/>
          </a:prstGeom>
          <a:noFill/>
          <a:ln w="9525">
            <a:noFill/>
            <a:miter lim="800000"/>
            <a:headEnd/>
            <a:tailEnd/>
          </a:ln>
          <a:effectLst/>
        </p:spPr>
        <p:txBody>
          <a:bodyPr vert="horz" wrap="square" lIns="93317" tIns="46659" rIns="93317" bIns="46659" numCol="1" anchor="t" anchorCtr="0" compatLnSpc="1">
            <a:prstTxWarp prst="textNoShape">
              <a:avLst/>
            </a:prstTxWarp>
          </a:bodyPr>
          <a:lstStyle>
            <a:lvl1pPr defTabSz="933337">
              <a:defRPr sz="1300"/>
            </a:lvl1pPr>
          </a:lstStyle>
          <a:p>
            <a:pPr>
              <a:defRPr/>
            </a:pPr>
            <a:endParaRPr lang="en-US"/>
          </a:p>
        </p:txBody>
      </p:sp>
      <p:sp>
        <p:nvSpPr>
          <p:cNvPr id="8195" name="Rectangle 3"/>
          <p:cNvSpPr>
            <a:spLocks noGrp="1" noChangeArrowheads="1"/>
          </p:cNvSpPr>
          <p:nvPr>
            <p:ph type="dt" idx="1"/>
          </p:nvPr>
        </p:nvSpPr>
        <p:spPr bwMode="auto">
          <a:xfrm>
            <a:off x="3979453" y="1"/>
            <a:ext cx="3043648" cy="464839"/>
          </a:xfrm>
          <a:prstGeom prst="rect">
            <a:avLst/>
          </a:prstGeom>
          <a:noFill/>
          <a:ln w="9525">
            <a:noFill/>
            <a:miter lim="800000"/>
            <a:headEnd/>
            <a:tailEnd/>
          </a:ln>
          <a:effectLst/>
        </p:spPr>
        <p:txBody>
          <a:bodyPr vert="horz" wrap="square" lIns="93317" tIns="46659" rIns="93317" bIns="46659" numCol="1" anchor="t" anchorCtr="0" compatLnSpc="1">
            <a:prstTxWarp prst="textNoShape">
              <a:avLst/>
            </a:prstTxWarp>
          </a:bodyPr>
          <a:lstStyle>
            <a:lvl1pPr algn="r" defTabSz="933337">
              <a:defRPr sz="1300"/>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84275" y="698500"/>
            <a:ext cx="4654550" cy="34909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935804" y="4422131"/>
            <a:ext cx="5151493" cy="4188171"/>
          </a:xfrm>
          <a:prstGeom prst="rect">
            <a:avLst/>
          </a:prstGeom>
          <a:noFill/>
          <a:ln w="9525">
            <a:noFill/>
            <a:miter lim="800000"/>
            <a:headEnd/>
            <a:tailEnd/>
          </a:ln>
          <a:effectLst/>
        </p:spPr>
        <p:txBody>
          <a:bodyPr vert="horz" wrap="square" lIns="93317" tIns="46659" rIns="93317" bIns="4665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8" name="Rectangle 6"/>
          <p:cNvSpPr>
            <a:spLocks noGrp="1" noChangeArrowheads="1"/>
          </p:cNvSpPr>
          <p:nvPr>
            <p:ph type="ftr" sz="quarter" idx="4"/>
          </p:nvPr>
        </p:nvSpPr>
        <p:spPr bwMode="auto">
          <a:xfrm>
            <a:off x="0" y="8844261"/>
            <a:ext cx="3043649" cy="464839"/>
          </a:xfrm>
          <a:prstGeom prst="rect">
            <a:avLst/>
          </a:prstGeom>
          <a:noFill/>
          <a:ln w="9525">
            <a:noFill/>
            <a:miter lim="800000"/>
            <a:headEnd/>
            <a:tailEnd/>
          </a:ln>
          <a:effectLst/>
        </p:spPr>
        <p:txBody>
          <a:bodyPr vert="horz" wrap="square" lIns="93317" tIns="46659" rIns="93317" bIns="46659" numCol="1" anchor="b" anchorCtr="0" compatLnSpc="1">
            <a:prstTxWarp prst="textNoShape">
              <a:avLst/>
            </a:prstTxWarp>
          </a:bodyPr>
          <a:lstStyle>
            <a:lvl1pPr defTabSz="933337">
              <a:defRPr sz="1300"/>
            </a:lvl1pPr>
          </a:lstStyle>
          <a:p>
            <a:pPr>
              <a:defRPr/>
            </a:pPr>
            <a:endParaRPr lang="en-US"/>
          </a:p>
        </p:txBody>
      </p:sp>
      <p:sp>
        <p:nvSpPr>
          <p:cNvPr id="8199" name="Rectangle 7"/>
          <p:cNvSpPr>
            <a:spLocks noGrp="1" noChangeArrowheads="1"/>
          </p:cNvSpPr>
          <p:nvPr>
            <p:ph type="sldNum" sz="quarter" idx="5"/>
          </p:nvPr>
        </p:nvSpPr>
        <p:spPr bwMode="auto">
          <a:xfrm>
            <a:off x="3979453" y="8844261"/>
            <a:ext cx="3043648" cy="464839"/>
          </a:xfrm>
          <a:prstGeom prst="rect">
            <a:avLst/>
          </a:prstGeom>
          <a:noFill/>
          <a:ln w="9525">
            <a:noFill/>
            <a:miter lim="800000"/>
            <a:headEnd/>
            <a:tailEnd/>
          </a:ln>
          <a:effectLst/>
        </p:spPr>
        <p:txBody>
          <a:bodyPr vert="horz" wrap="square" lIns="93317" tIns="46659" rIns="93317" bIns="46659" numCol="1" anchor="b" anchorCtr="0" compatLnSpc="1">
            <a:prstTxWarp prst="textNoShape">
              <a:avLst/>
            </a:prstTxWarp>
          </a:bodyPr>
          <a:lstStyle>
            <a:lvl1pPr algn="r" defTabSz="933337">
              <a:defRPr sz="1300"/>
            </a:lvl1pPr>
          </a:lstStyle>
          <a:p>
            <a:pPr>
              <a:defRPr/>
            </a:pPr>
            <a:fld id="{3BB69E01-C634-4BCF-B19E-D6D0CC8EC466}" type="slidenum">
              <a:rPr lang="en-US"/>
              <a:pPr>
                <a:defRPr/>
              </a:pPr>
              <a:t>‹#›</a:t>
            </a:fld>
            <a:endParaRPr lang="en-US"/>
          </a:p>
        </p:txBody>
      </p:sp>
    </p:spTree>
    <p:extLst>
      <p:ext uri="{BB962C8B-B14F-4D97-AF65-F5344CB8AC3E}">
        <p14:creationId xmlns:p14="http://schemas.microsoft.com/office/powerpoint/2010/main" val="7100104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1</a:t>
            </a:fld>
            <a:endParaRPr lang="en-US"/>
          </a:p>
        </p:txBody>
      </p:sp>
    </p:spTree>
    <p:extLst>
      <p:ext uri="{BB962C8B-B14F-4D97-AF65-F5344CB8AC3E}">
        <p14:creationId xmlns:p14="http://schemas.microsoft.com/office/powerpoint/2010/main" val="34591706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3600" dirty="0" smtClean="0"/>
              <a:t>PSE APPROACHES TO PUBLIC HEALTH</a:t>
            </a:r>
          </a:p>
          <a:p>
            <a:endParaRPr lang="en-US" sz="3600" dirty="0" smtClean="0"/>
          </a:p>
          <a:p>
            <a:r>
              <a:rPr lang="en-US" sz="3600" dirty="0" smtClean="0"/>
              <a:t>What PSEs are now in place/being considered to address the topics below:</a:t>
            </a:r>
          </a:p>
          <a:p>
            <a:pPr lvl="1"/>
            <a:r>
              <a:rPr lang="en-US" sz="3100" dirty="0" smtClean="0"/>
              <a:t>Nutrition</a:t>
            </a:r>
          </a:p>
          <a:p>
            <a:pPr lvl="1"/>
            <a:r>
              <a:rPr lang="en-US" sz="3100" dirty="0" smtClean="0"/>
              <a:t>Physical Activity</a:t>
            </a:r>
          </a:p>
          <a:p>
            <a:pPr lvl="1"/>
            <a:r>
              <a:rPr lang="en-US" sz="3100" dirty="0" smtClean="0"/>
              <a:t>Health Systems</a:t>
            </a:r>
          </a:p>
          <a:p>
            <a:pPr lvl="1"/>
            <a:r>
              <a:rPr lang="en-US" sz="3100" dirty="0" smtClean="0"/>
              <a:t>Data Use/Planning</a:t>
            </a:r>
          </a:p>
          <a:p>
            <a:pPr lvl="1"/>
            <a:r>
              <a:rPr lang="en-US" sz="3100" dirty="0" smtClean="0"/>
              <a:t>Emergency Preparedness</a:t>
            </a:r>
          </a:p>
          <a:p>
            <a:endParaRPr lang="en-US" dirty="0"/>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10</a:t>
            </a:fld>
            <a:endParaRPr lang="en-US"/>
          </a:p>
        </p:txBody>
      </p:sp>
    </p:spTree>
    <p:extLst>
      <p:ext uri="{BB962C8B-B14F-4D97-AF65-F5344CB8AC3E}">
        <p14:creationId xmlns:p14="http://schemas.microsoft.com/office/powerpoint/2010/main" val="16703569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Top 5 physical activity PSEs either in-process or in-place</a:t>
            </a:r>
          </a:p>
          <a:p>
            <a:endParaRPr lang="en-US" baseline="0" dirty="0" smtClean="0"/>
          </a:p>
          <a:p>
            <a:r>
              <a:rPr lang="en-US" sz="1200" dirty="0" smtClean="0">
                <a:solidFill>
                  <a:schemeClr val="tx1"/>
                </a:solidFill>
              </a:rPr>
              <a:t>Many have recreation space and activities available in their community</a:t>
            </a:r>
            <a:endParaRPr lang="en-US" baseline="0" dirty="0" smtClean="0"/>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11</a:t>
            </a:fld>
            <a:endParaRPr lang="en-US"/>
          </a:p>
        </p:txBody>
      </p:sp>
    </p:spTree>
    <p:extLst>
      <p:ext uri="{BB962C8B-B14F-4D97-AF65-F5344CB8AC3E}">
        <p14:creationId xmlns:p14="http://schemas.microsoft.com/office/powerpoint/2010/main" val="3696854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r>
              <a:rPr lang="en-US" sz="1200" dirty="0" smtClean="0">
                <a:solidFill>
                  <a:schemeClr val="tx1"/>
                </a:solidFill>
              </a:rPr>
              <a:t>Physical activity Rx, bikes, and standards for children are emerging concerns</a:t>
            </a:r>
          </a:p>
          <a:p>
            <a:endParaRPr lang="en-US" baseline="0" dirty="0" smtClean="0"/>
          </a:p>
          <a:p>
            <a:r>
              <a:rPr lang="en-US" baseline="0" dirty="0" smtClean="0"/>
              <a:t>Top 3 physical activity PSEs identified as an issue but not yet in-process.</a:t>
            </a:r>
          </a:p>
          <a:p>
            <a:endParaRPr lang="en-US" baseline="0" dirty="0" smtClean="0"/>
          </a:p>
          <a:p>
            <a:r>
              <a:rPr lang="en-US" baseline="0" dirty="0" smtClean="0"/>
              <a:t>Note that a few were on both “top” lists – a pretty even split between those who have them already and those who are considering them.</a:t>
            </a:r>
          </a:p>
          <a:p>
            <a:endParaRPr lang="en-US" baseline="0" dirty="0" smtClean="0"/>
          </a:p>
          <a:p>
            <a:r>
              <a:rPr lang="en-US" baseline="0" dirty="0" smtClean="0"/>
              <a:t>For example, access to transportation, community rec/fitness center</a:t>
            </a:r>
          </a:p>
          <a:p>
            <a:endParaRPr lang="en-US" baseline="0" dirty="0" smtClean="0"/>
          </a:p>
          <a:p>
            <a:r>
              <a:rPr lang="en-US" baseline="0" dirty="0" smtClean="0"/>
              <a:t>Talk about ( </a:t>
            </a:r>
            <a:r>
              <a:rPr lang="en-US" sz="1200" dirty="0" smtClean="0">
                <a:solidFill>
                  <a:schemeClr val="tx1"/>
                </a:solidFill>
              </a:rPr>
              <a:t>Physical activity Rx, bikes, and standards for children are emerging concerns)</a:t>
            </a:r>
            <a:endParaRPr lang="en-US" baseline="0" dirty="0" smtClean="0"/>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12</a:t>
            </a:fld>
            <a:endParaRPr lang="en-US"/>
          </a:p>
        </p:txBody>
      </p:sp>
    </p:spTree>
    <p:extLst>
      <p:ext uri="{BB962C8B-B14F-4D97-AF65-F5344CB8AC3E}">
        <p14:creationId xmlns:p14="http://schemas.microsoft.com/office/powerpoint/2010/main" val="36968548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About</a:t>
            </a:r>
            <a:r>
              <a:rPr lang="en-US" baseline="0" dirty="0" smtClean="0"/>
              <a:t> 30% had cooking classes currently, about 30% were in progress.</a:t>
            </a:r>
          </a:p>
          <a:p>
            <a:endParaRPr lang="en-US" baseline="0" dirty="0" smtClean="0"/>
          </a:p>
          <a:p>
            <a:r>
              <a:rPr lang="en-US" baseline="0" dirty="0" smtClean="0"/>
              <a:t>Similarly, farmers markets policies were split between in-place and in-progress</a:t>
            </a:r>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13</a:t>
            </a:fld>
            <a:endParaRPr lang="en-US"/>
          </a:p>
        </p:txBody>
      </p:sp>
    </p:spTree>
    <p:extLst>
      <p:ext uri="{BB962C8B-B14F-4D97-AF65-F5344CB8AC3E}">
        <p14:creationId xmlns:p14="http://schemas.microsoft.com/office/powerpoint/2010/main" val="36968548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Percent responding “</a:t>
            </a:r>
            <a:r>
              <a:rPr lang="en-US" sz="1200" b="0" i="0" u="none" strike="noStrike" kern="1200" dirty="0" smtClean="0">
                <a:solidFill>
                  <a:schemeClr val="tx1"/>
                </a:solidFill>
                <a:effectLst/>
                <a:latin typeface="Times New Roman" pitchFamily="18" charset="0"/>
                <a:ea typeface="+mn-ea"/>
                <a:cs typeface="+mn-cs"/>
              </a:rPr>
              <a:t>Identified as an issue but not currently in-process/place”.</a:t>
            </a:r>
          </a:p>
          <a:p>
            <a:endParaRPr lang="en-US" sz="1200" b="0" i="0" u="none" strike="noStrike" kern="1200" baseline="0" dirty="0" smtClean="0">
              <a:solidFill>
                <a:schemeClr val="tx1"/>
              </a:solidFill>
              <a:effectLst/>
              <a:latin typeface="Times New Roman" pitchFamily="18" charset="0"/>
              <a:ea typeface="+mn-ea"/>
              <a:cs typeface="+mn-cs"/>
            </a:endParaRPr>
          </a:p>
          <a:p>
            <a:r>
              <a:rPr lang="en-US" sz="1200" b="0" i="0" u="none" strike="noStrike" kern="1200" baseline="0" dirty="0" err="1" smtClean="0">
                <a:solidFill>
                  <a:schemeClr val="tx1"/>
                </a:solidFill>
                <a:effectLst/>
                <a:latin typeface="Times New Roman" pitchFamily="18" charset="0"/>
                <a:ea typeface="+mn-ea"/>
                <a:cs typeface="+mn-cs"/>
              </a:rPr>
              <a:t>Opportu</a:t>
            </a:r>
            <a:r>
              <a:rPr lang="en-US" sz="1200" b="0" i="0" u="none" strike="noStrike" kern="1200" baseline="0" dirty="0" smtClean="0">
                <a:solidFill>
                  <a:schemeClr val="tx1"/>
                </a:solidFill>
                <a:effectLst/>
                <a:latin typeface="Times New Roman" pitchFamily="18" charset="0"/>
                <a:ea typeface="+mn-ea"/>
                <a:cs typeface="+mn-cs"/>
              </a:rPr>
              <a:t> (</a:t>
            </a:r>
            <a:r>
              <a:rPr lang="en-US" sz="1200" dirty="0" smtClean="0">
                <a:solidFill>
                  <a:schemeClr val="tx1"/>
                </a:solidFill>
              </a:rPr>
              <a:t>Identified Opportunities to address food systems changes such as marketing, procurement</a:t>
            </a:r>
            <a:r>
              <a:rPr lang="en-US" sz="1200" baseline="0" dirty="0" smtClean="0">
                <a:solidFill>
                  <a:schemeClr val="tx1"/>
                </a:solidFill>
              </a:rPr>
              <a:t> (Identified </a:t>
            </a:r>
            <a:r>
              <a:rPr lang="en-US" sz="1200" baseline="0" dirty="0" err="1" smtClean="0">
                <a:solidFill>
                  <a:schemeClr val="tx1"/>
                </a:solidFill>
              </a:rPr>
              <a:t>opportunit</a:t>
            </a:r>
            <a:r>
              <a:rPr lang="en-US" sz="1200" b="0" i="0" u="none" strike="noStrike" kern="1200" baseline="0" dirty="0" err="1" smtClean="0">
                <a:solidFill>
                  <a:schemeClr val="tx1"/>
                </a:solidFill>
                <a:effectLst/>
                <a:latin typeface="Times New Roman" pitchFamily="18" charset="0"/>
                <a:ea typeface="+mn-ea"/>
                <a:cs typeface="+mn-cs"/>
              </a:rPr>
              <a:t>nity</a:t>
            </a:r>
            <a:r>
              <a:rPr lang="en-US" sz="1200" b="0" i="0" u="none" strike="noStrike" kern="1200" baseline="0" dirty="0" smtClean="0">
                <a:solidFill>
                  <a:schemeClr val="tx1"/>
                </a:solidFill>
                <a:effectLst/>
                <a:latin typeface="Times New Roman" pitchFamily="18" charset="0"/>
                <a:ea typeface="+mn-ea"/>
                <a:cs typeface="+mn-cs"/>
              </a:rPr>
              <a:t> here to support Tribes who are looking to develop these kinds of policies.)</a:t>
            </a:r>
          </a:p>
          <a:p>
            <a:endParaRPr lang="en-US" sz="1200" b="0" i="0" u="none" strike="noStrike" kern="1200" baseline="0" dirty="0" smtClean="0">
              <a:solidFill>
                <a:schemeClr val="tx1"/>
              </a:solidFill>
              <a:effectLst/>
              <a:latin typeface="Times New Roman" pitchFamily="18" charset="0"/>
              <a:ea typeface="+mn-ea"/>
              <a:cs typeface="+mn-cs"/>
            </a:endParaRPr>
          </a:p>
          <a:p>
            <a:r>
              <a:rPr lang="en-US" sz="1200" b="0" i="0" u="none" strike="noStrike" kern="1200" baseline="0" dirty="0" smtClean="0">
                <a:solidFill>
                  <a:schemeClr val="tx1"/>
                </a:solidFill>
                <a:effectLst/>
                <a:latin typeface="Times New Roman" pitchFamily="18" charset="0"/>
                <a:ea typeface="+mn-ea"/>
                <a:cs typeface="+mn-cs"/>
              </a:rPr>
              <a:t>NWTEC Can assist: </a:t>
            </a:r>
            <a:endParaRPr lang="en-US" baseline="0" dirty="0" smtClean="0"/>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14</a:t>
            </a:fld>
            <a:endParaRPr lang="en-US"/>
          </a:p>
        </p:txBody>
      </p:sp>
    </p:spTree>
    <p:extLst>
      <p:ext uri="{BB962C8B-B14F-4D97-AF65-F5344CB8AC3E}">
        <p14:creationId xmlns:p14="http://schemas.microsoft.com/office/powerpoint/2010/main" val="36968548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Top 5 tobacco PSEs either in-place or in-process</a:t>
            </a:r>
          </a:p>
          <a:p>
            <a:endParaRPr lang="en-US" baseline="0" dirty="0" smtClean="0"/>
          </a:p>
          <a:p>
            <a:r>
              <a:rPr lang="en-US" sz="1200" dirty="0" smtClean="0">
                <a:solidFill>
                  <a:schemeClr val="tx1"/>
                </a:solidFill>
              </a:rPr>
              <a:t>Most clinics offer a variety of tobacco cessation services, and non-smoking areas are the norm</a:t>
            </a:r>
            <a:endParaRPr lang="en-US" baseline="0" dirty="0" smtClean="0"/>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15</a:t>
            </a:fld>
            <a:endParaRPr lang="en-US"/>
          </a:p>
        </p:txBody>
      </p:sp>
    </p:spTree>
    <p:extLst>
      <p:ext uri="{BB962C8B-B14F-4D97-AF65-F5344CB8AC3E}">
        <p14:creationId xmlns:p14="http://schemas.microsoft.com/office/powerpoint/2010/main" val="36968548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Note – not too many in the “identified but not yet in process” category for tobacco.  </a:t>
            </a:r>
          </a:p>
          <a:p>
            <a:endParaRPr lang="en-US" baseline="0" dirty="0" smtClean="0"/>
          </a:p>
          <a:p>
            <a:r>
              <a:rPr lang="en-US" baseline="0" dirty="0" smtClean="0"/>
              <a:t>Similar situation to physical activity – split between those who had cessation counseling and those who want it.</a:t>
            </a:r>
          </a:p>
          <a:p>
            <a:endParaRPr lang="en-US" baseline="0" dirty="0" smtClean="0"/>
          </a:p>
          <a:p>
            <a:r>
              <a:rPr lang="en-US" sz="1200" dirty="0" smtClean="0">
                <a:solidFill>
                  <a:schemeClr val="tx1"/>
                </a:solidFill>
              </a:rPr>
              <a:t>Some are considering smoke-free policies and restrictions on tobacco marketing</a:t>
            </a:r>
            <a:endParaRPr lang="en-US" baseline="0" dirty="0" smtClean="0"/>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16</a:t>
            </a:fld>
            <a:endParaRPr lang="en-US"/>
          </a:p>
        </p:txBody>
      </p:sp>
    </p:spTree>
    <p:extLst>
      <p:ext uri="{BB962C8B-B14F-4D97-AF65-F5344CB8AC3E}">
        <p14:creationId xmlns:p14="http://schemas.microsoft.com/office/powerpoint/2010/main" val="36968548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Top 5 health system PSEs.</a:t>
            </a:r>
          </a:p>
          <a:p>
            <a:endParaRPr lang="en-US" baseline="0" dirty="0" smtClean="0"/>
          </a:p>
          <a:p>
            <a:r>
              <a:rPr lang="en-US" sz="1200" dirty="0" smtClean="0">
                <a:solidFill>
                  <a:schemeClr val="tx1"/>
                </a:solidFill>
              </a:rPr>
              <a:t>Patient education, lifestyle programs are available in most clinics</a:t>
            </a:r>
            <a:endParaRPr lang="en-US" baseline="0" dirty="0" smtClean="0"/>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17</a:t>
            </a:fld>
            <a:endParaRPr lang="en-US"/>
          </a:p>
        </p:txBody>
      </p:sp>
    </p:spTree>
    <p:extLst>
      <p:ext uri="{BB962C8B-B14F-4D97-AF65-F5344CB8AC3E}">
        <p14:creationId xmlns:p14="http://schemas.microsoft.com/office/powerpoint/2010/main" val="36968548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More have these items in-place than don’t – but less than half.</a:t>
            </a:r>
          </a:p>
          <a:p>
            <a:endParaRPr lang="en-US" baseline="0" dirty="0" smtClean="0"/>
          </a:p>
          <a:p>
            <a:r>
              <a:rPr lang="en-US" sz="1200" dirty="0" smtClean="0">
                <a:solidFill>
                  <a:schemeClr val="tx1"/>
                </a:solidFill>
              </a:rPr>
              <a:t>About a quarter are ready to move toward regular monitoring and protocols in the clinic</a:t>
            </a:r>
            <a:endParaRPr lang="en-US" baseline="0" dirty="0" smtClean="0"/>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18</a:t>
            </a:fld>
            <a:endParaRPr lang="en-US"/>
          </a:p>
        </p:txBody>
      </p:sp>
    </p:spTree>
    <p:extLst>
      <p:ext uri="{BB962C8B-B14F-4D97-AF65-F5344CB8AC3E}">
        <p14:creationId xmlns:p14="http://schemas.microsoft.com/office/powerpoint/2010/main" val="369685486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6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326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200">
                <a:solidFill>
                  <a:srgbClr val="000000"/>
                </a:solidFill>
                <a:latin typeface="Gill Sans" charset="0"/>
                <a:ea typeface="ヒラギノ角ゴ ProN W3" charset="-128"/>
                <a:sym typeface="Gill Sans" charset="0"/>
              </a:defRPr>
            </a:lvl1pPr>
            <a:lvl2pPr marL="731918" indent="-281508" eaLnBrk="0" hangingPunct="0">
              <a:defRPr sz="4200">
                <a:solidFill>
                  <a:srgbClr val="000000"/>
                </a:solidFill>
                <a:latin typeface="Gill Sans" charset="0"/>
                <a:ea typeface="ヒラギノ角ゴ ProN W3" charset="-128"/>
                <a:sym typeface="Gill Sans" charset="0"/>
              </a:defRPr>
            </a:lvl2pPr>
            <a:lvl3pPr marL="1126028" indent="-225206" eaLnBrk="0" hangingPunct="0">
              <a:defRPr sz="4200">
                <a:solidFill>
                  <a:srgbClr val="000000"/>
                </a:solidFill>
                <a:latin typeface="Gill Sans" charset="0"/>
                <a:ea typeface="ヒラギノ角ゴ ProN W3" charset="-128"/>
                <a:sym typeface="Gill Sans" charset="0"/>
              </a:defRPr>
            </a:lvl3pPr>
            <a:lvl4pPr marL="1576439" indent="-225206" eaLnBrk="0" hangingPunct="0">
              <a:defRPr sz="4200">
                <a:solidFill>
                  <a:srgbClr val="000000"/>
                </a:solidFill>
                <a:latin typeface="Gill Sans" charset="0"/>
                <a:ea typeface="ヒラギノ角ゴ ProN W3" charset="-128"/>
                <a:sym typeface="Gill Sans" charset="0"/>
              </a:defRPr>
            </a:lvl4pPr>
            <a:lvl5pPr marL="2026849" indent="-225206" eaLnBrk="0" hangingPunct="0">
              <a:defRPr sz="4200">
                <a:solidFill>
                  <a:srgbClr val="000000"/>
                </a:solidFill>
                <a:latin typeface="Gill Sans" charset="0"/>
                <a:ea typeface="ヒラギノ角ゴ ProN W3" charset="-128"/>
                <a:sym typeface="Gill Sans" charset="0"/>
              </a:defRPr>
            </a:lvl5pPr>
            <a:lvl6pPr marL="2477262" indent="-225206"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6pPr>
            <a:lvl7pPr marL="2927673" indent="-225206"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7pPr>
            <a:lvl8pPr marL="3378082" indent="-225206"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8pPr>
            <a:lvl9pPr marL="3828495" indent="-225206" algn="ctr" eaLnBrk="0" fontAlgn="base" hangingPunct="0">
              <a:spcBef>
                <a:spcPct val="0"/>
              </a:spcBef>
              <a:spcAft>
                <a:spcPct val="0"/>
              </a:spcAft>
              <a:defRPr sz="4200">
                <a:solidFill>
                  <a:srgbClr val="000000"/>
                </a:solidFill>
                <a:latin typeface="Gill Sans" charset="0"/>
                <a:ea typeface="ヒラギノ角ゴ ProN W3" charset="-128"/>
                <a:sym typeface="Gill Sans" charset="0"/>
              </a:defRPr>
            </a:lvl9pPr>
          </a:lstStyle>
          <a:p>
            <a:pPr eaLnBrk="1" hangingPunct="1"/>
            <a:fld id="{16A2EE7F-CD07-49AF-9259-5E616E3BC632}" type="slidenum">
              <a:rPr lang="en-US" sz="1200"/>
              <a:pPr eaLnBrk="1" hangingPunct="1"/>
              <a:t>19</a:t>
            </a:fld>
            <a:endParaRPr lang="en-US" sz="1200"/>
          </a:p>
        </p:txBody>
      </p:sp>
    </p:spTree>
    <p:extLst>
      <p:ext uri="{BB962C8B-B14F-4D97-AF65-F5344CB8AC3E}">
        <p14:creationId xmlns:p14="http://schemas.microsoft.com/office/powerpoint/2010/main" val="3837071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2</a:t>
            </a:fld>
            <a:endParaRPr lang="en-US"/>
          </a:p>
        </p:txBody>
      </p:sp>
    </p:spTree>
    <p:extLst>
      <p:ext uri="{BB962C8B-B14F-4D97-AF65-F5344CB8AC3E}">
        <p14:creationId xmlns:p14="http://schemas.microsoft.com/office/powerpoint/2010/main" val="2599894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Data</a:t>
            </a:r>
            <a:r>
              <a:rPr lang="en-US" baseline="0" dirty="0" smtClean="0"/>
              <a:t> reports can be found on the NPAIHB website-  Resource Library link</a:t>
            </a:r>
            <a:endParaRPr lang="en-US" dirty="0"/>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3</a:t>
            </a:fld>
            <a:endParaRPr lang="en-US"/>
          </a:p>
        </p:txBody>
      </p:sp>
    </p:spTree>
    <p:extLst>
      <p:ext uri="{BB962C8B-B14F-4D97-AF65-F5344CB8AC3E}">
        <p14:creationId xmlns:p14="http://schemas.microsoft.com/office/powerpoint/2010/main" val="34401755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Quotes for bullet one:</a:t>
            </a:r>
          </a:p>
          <a:p>
            <a:r>
              <a:rPr lang="en-US" dirty="0" smtClean="0"/>
              <a:t>“More hands-on site visits by </a:t>
            </a:r>
            <a:r>
              <a:rPr lang="en-US" dirty="0" err="1" smtClean="0"/>
              <a:t>EpiCenter</a:t>
            </a:r>
            <a:r>
              <a:rPr lang="en-US" dirty="0" smtClean="0"/>
              <a:t> personnel rather than just paper information. Sometimes the medical department has needs or concerns that differ from our administrative concerns.  They don't always bring them forward until they are placed in a meeting with experts.”</a:t>
            </a:r>
          </a:p>
          <a:p>
            <a:endParaRPr lang="en-US" dirty="0" smtClean="0"/>
          </a:p>
          <a:p>
            <a:r>
              <a:rPr lang="en-US" dirty="0" smtClean="0"/>
              <a:t>“I just don't think the information and availability of help reaches all the people it needs to.    It probably doesn't get past the health director who doesn't know of needs”</a:t>
            </a:r>
          </a:p>
          <a:p>
            <a:endParaRPr lang="en-US" dirty="0" smtClean="0"/>
          </a:p>
          <a:p>
            <a:r>
              <a:rPr lang="en-US" dirty="0" smtClean="0"/>
              <a:t>“Perhaps outreach to individual tribal programs once or twice a year and ask what's going on and whether the </a:t>
            </a:r>
            <a:r>
              <a:rPr lang="en-US" dirty="0" err="1" smtClean="0"/>
              <a:t>EPICenter</a:t>
            </a:r>
            <a:r>
              <a:rPr lang="en-US" dirty="0" smtClean="0"/>
              <a:t> might be of assistance”</a:t>
            </a:r>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4</a:t>
            </a:fld>
            <a:endParaRPr lang="en-US"/>
          </a:p>
        </p:txBody>
      </p:sp>
    </p:spTree>
    <p:extLst>
      <p:ext uri="{BB962C8B-B14F-4D97-AF65-F5344CB8AC3E}">
        <p14:creationId xmlns:p14="http://schemas.microsoft.com/office/powerpoint/2010/main" val="39893598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Trainings</a:t>
            </a:r>
            <a:r>
              <a:rPr lang="en-US" baseline="0" dirty="0" smtClean="0"/>
              <a:t> were the least used services, and we need to do a better job of getting the word out about our trainings and mini-grants.</a:t>
            </a:r>
            <a:endParaRPr lang="en-US" dirty="0"/>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5</a:t>
            </a:fld>
            <a:endParaRPr lang="en-US"/>
          </a:p>
        </p:txBody>
      </p:sp>
    </p:spTree>
    <p:extLst>
      <p:ext uri="{BB962C8B-B14F-4D97-AF65-F5344CB8AC3E}">
        <p14:creationId xmlns:p14="http://schemas.microsoft.com/office/powerpoint/2010/main" val="36968548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three</a:t>
            </a:r>
            <a:r>
              <a:rPr lang="en-US" baseline="0" dirty="0" smtClean="0"/>
              <a:t> areas were the most commonly chosen when respondents were asked to choose their top 3 priorities, and also high on the list of topics they would like to see the </a:t>
            </a:r>
            <a:r>
              <a:rPr lang="en-US" baseline="0" dirty="0" err="1" smtClean="0"/>
              <a:t>EpiCenter</a:t>
            </a:r>
            <a:r>
              <a:rPr lang="en-US" baseline="0" dirty="0" smtClean="0"/>
              <a:t> doing more about.</a:t>
            </a:r>
          </a:p>
          <a:p>
            <a:endParaRPr lang="en-US" baseline="0" dirty="0" smtClean="0"/>
          </a:p>
          <a:p>
            <a:r>
              <a:rPr lang="en-US" baseline="0" dirty="0" smtClean="0"/>
              <a:t>Note that some of the issues that folks felt were a priority, about which they’d like to see the </a:t>
            </a:r>
            <a:r>
              <a:rPr lang="en-US" baseline="0" dirty="0" err="1" smtClean="0"/>
              <a:t>EpiCenter</a:t>
            </a:r>
            <a:r>
              <a:rPr lang="en-US" baseline="0" dirty="0" smtClean="0"/>
              <a:t> doing more, fell out of the top rankings when forced to prioritize the top 3.</a:t>
            </a:r>
          </a:p>
          <a:p>
            <a:endParaRPr lang="en-US" baseline="0" dirty="0" smtClean="0"/>
          </a:p>
          <a:p>
            <a:r>
              <a:rPr lang="en-US" baseline="0" dirty="0" smtClean="0"/>
              <a:t>Specifically this included MCH, nutrition (although this aligns closely with overweight and obesity), asthma and arthritis.</a:t>
            </a:r>
            <a:endParaRPr lang="en-US" dirty="0"/>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6</a:t>
            </a:fld>
            <a:endParaRPr lang="en-US"/>
          </a:p>
        </p:txBody>
      </p:sp>
    </p:spTree>
    <p:extLst>
      <p:ext uri="{BB962C8B-B14F-4D97-AF65-F5344CB8AC3E}">
        <p14:creationId xmlns:p14="http://schemas.microsoft.com/office/powerpoint/2010/main" val="3696854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were the 7 health topics for which more than half</a:t>
            </a:r>
            <a:r>
              <a:rPr lang="en-US" baseline="0" dirty="0" smtClean="0"/>
              <a:t> of the respondents said “the </a:t>
            </a:r>
            <a:r>
              <a:rPr lang="en-US" baseline="0" dirty="0" err="1" smtClean="0"/>
              <a:t>EpiCenter</a:t>
            </a:r>
            <a:r>
              <a:rPr lang="en-US" baseline="0" dirty="0" smtClean="0"/>
              <a:t> should be doing more”</a:t>
            </a:r>
            <a:endParaRPr lang="en-US" dirty="0"/>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7</a:t>
            </a:fld>
            <a:endParaRPr lang="en-US"/>
          </a:p>
        </p:txBody>
      </p:sp>
    </p:spTree>
    <p:extLst>
      <p:ext uri="{BB962C8B-B14F-4D97-AF65-F5344CB8AC3E}">
        <p14:creationId xmlns:p14="http://schemas.microsoft.com/office/powerpoint/2010/main" val="36968548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a:t>
            </a:r>
            <a:r>
              <a:rPr lang="en-US" baseline="0" dirty="0" smtClean="0"/>
              <a:t> were the top 12 topics for which more than half of respondents said “the </a:t>
            </a:r>
            <a:r>
              <a:rPr lang="en-US" baseline="0" dirty="0" err="1" smtClean="0"/>
              <a:t>EpiCenter</a:t>
            </a:r>
            <a:r>
              <a:rPr lang="en-US" baseline="0" dirty="0" smtClean="0"/>
              <a:t> is doing the right amount”.</a:t>
            </a:r>
          </a:p>
          <a:p>
            <a:endParaRPr lang="en-US" baseline="0" dirty="0" smtClean="0"/>
          </a:p>
          <a:p>
            <a:r>
              <a:rPr lang="en-US" baseline="0" dirty="0" smtClean="0"/>
              <a:t>Only one topic was considered “not a pressing priority” for the majority of tribes – Occupational Health</a:t>
            </a:r>
            <a:endParaRPr lang="en-US" dirty="0"/>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8</a:t>
            </a:fld>
            <a:endParaRPr lang="en-US"/>
          </a:p>
        </p:txBody>
      </p:sp>
    </p:spTree>
    <p:extLst>
      <p:ext uri="{BB962C8B-B14F-4D97-AF65-F5344CB8AC3E}">
        <p14:creationId xmlns:p14="http://schemas.microsoft.com/office/powerpoint/2010/main" val="36968548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Respondents</a:t>
            </a:r>
            <a:r>
              <a:rPr lang="en-US" baseline="0" dirty="0" smtClean="0"/>
              <a:t> ranked priority level on a scale of 1 to 7; this shows the mean ranking for each.</a:t>
            </a:r>
            <a:endParaRPr lang="en-US" dirty="0"/>
          </a:p>
        </p:txBody>
      </p:sp>
      <p:sp>
        <p:nvSpPr>
          <p:cNvPr id="4" name="Slide Number Placeholder 3"/>
          <p:cNvSpPr>
            <a:spLocks noGrp="1"/>
          </p:cNvSpPr>
          <p:nvPr>
            <p:ph type="sldNum" sz="quarter" idx="10"/>
          </p:nvPr>
        </p:nvSpPr>
        <p:spPr/>
        <p:txBody>
          <a:bodyPr/>
          <a:lstStyle/>
          <a:p>
            <a:pPr>
              <a:defRPr/>
            </a:pPr>
            <a:fld id="{3BB69E01-C634-4BCF-B19E-D6D0CC8EC466}" type="slidenum">
              <a:rPr lang="en-US" smtClean="0"/>
              <a:pPr>
                <a:defRPr/>
              </a:pPr>
              <a:t>9</a:t>
            </a:fld>
            <a:endParaRPr lang="en-US"/>
          </a:p>
        </p:txBody>
      </p:sp>
    </p:spTree>
    <p:extLst>
      <p:ext uri="{BB962C8B-B14F-4D97-AF65-F5344CB8AC3E}">
        <p14:creationId xmlns:p14="http://schemas.microsoft.com/office/powerpoint/2010/main" val="369685486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gif"/><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gi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9.png"/><Relationship Id="rId1" Type="http://schemas.openxmlformats.org/officeDocument/2006/relationships/slideMaster" Target="../slideMasters/slideMaster4.xml"/><Relationship Id="rId4" Type="http://schemas.openxmlformats.org/officeDocument/2006/relationships/image" Target="../media/image10.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gif"/><Relationship Id="rId1" Type="http://schemas.openxmlformats.org/officeDocument/2006/relationships/slideMaster" Target="../slideMasters/slideMaster4.xml"/><Relationship Id="rId4" Type="http://schemas.openxmlformats.org/officeDocument/2006/relationships/image" Target="../media/image10.png"/></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gif"/><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9.png"/><Relationship Id="rId1" Type="http://schemas.openxmlformats.org/officeDocument/2006/relationships/slideMaster" Target="../slideMasters/slideMaster5.xml"/><Relationship Id="rId4" Type="http://schemas.openxmlformats.org/officeDocument/2006/relationships/image" Target="../media/image10.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gif"/><Relationship Id="rId1" Type="http://schemas.openxmlformats.org/officeDocument/2006/relationships/slideMaster" Target="../slideMasters/slideMaster5.xml"/><Relationship Id="rId4" Type="http://schemas.openxmlformats.org/officeDocument/2006/relationships/image" Target="../media/image10.png"/></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gif"/><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124200"/>
          </a:xfrm>
          <a:prstGeom prst="rect">
            <a:avLst/>
          </a:prstGeom>
          <a:solidFill>
            <a:schemeClr val="accent1">
              <a:lumMod val="75000"/>
            </a:schemeClr>
          </a:solidFill>
          <a:ln w="9525">
            <a:noFill/>
            <a:miter lim="800000"/>
            <a:headEnd/>
            <a:tailEnd/>
          </a:ln>
          <a:effectLst/>
        </p:spPr>
        <p:txBody>
          <a:bodyPr wrap="none" anchor="ctr"/>
          <a:lstStyle/>
          <a:p>
            <a:pPr>
              <a:defRPr/>
            </a:pPr>
            <a:endParaRPr lang="en-US"/>
          </a:p>
        </p:txBody>
      </p:sp>
      <p:grpSp>
        <p:nvGrpSpPr>
          <p:cNvPr id="5" name="Group 55"/>
          <p:cNvGrpSpPr>
            <a:grpSpLocks/>
          </p:cNvGrpSpPr>
          <p:nvPr/>
        </p:nvGrpSpPr>
        <p:grpSpPr bwMode="auto">
          <a:xfrm>
            <a:off x="228600" y="5715000"/>
            <a:ext cx="3962400" cy="1022350"/>
            <a:chOff x="4876800" y="5835650"/>
            <a:chExt cx="3962400" cy="1022350"/>
          </a:xfrm>
        </p:grpSpPr>
        <p:grpSp>
          <p:nvGrpSpPr>
            <p:cNvPr id="6" name="Group 54"/>
            <p:cNvGrpSpPr>
              <a:grpSpLocks/>
            </p:cNvGrpSpPr>
            <p:nvPr/>
          </p:nvGrpSpPr>
          <p:grpSpPr bwMode="auto">
            <a:xfrm>
              <a:off x="6096000" y="5943600"/>
              <a:ext cx="2743200" cy="757238"/>
              <a:chOff x="1295400" y="157163"/>
              <a:chExt cx="2743200" cy="757238"/>
            </a:xfrm>
          </p:grpSpPr>
          <p:sp>
            <p:nvSpPr>
              <p:cNvPr id="8" name="TextBox 7"/>
              <p:cNvSpPr txBox="1"/>
              <p:nvPr/>
            </p:nvSpPr>
            <p:spPr bwMode="auto">
              <a:xfrm>
                <a:off x="1295400" y="157163"/>
                <a:ext cx="2743200" cy="604838"/>
              </a:xfrm>
              <a:prstGeom prst="rect">
                <a:avLst/>
              </a:prstGeom>
              <a:noFill/>
            </p:spPr>
            <p:txBody>
              <a:bodyPr>
                <a:spAutoFit/>
              </a:bodyPr>
              <a:lstStyle/>
              <a:p>
                <a:pPr>
                  <a:lnSpc>
                    <a:spcPts val="2000"/>
                  </a:lnSpc>
                  <a:defRPr/>
                </a:pPr>
                <a:r>
                  <a:rPr lang="en-US" sz="2000" dirty="0">
                    <a:solidFill>
                      <a:srgbClr val="B40000"/>
                    </a:solidFill>
                    <a:latin typeface="Maiandra GD" pitchFamily="34" charset="0"/>
                  </a:rPr>
                  <a:t>N</a:t>
                </a:r>
                <a:r>
                  <a:rPr lang="en-US" sz="1600" dirty="0">
                    <a:solidFill>
                      <a:srgbClr val="B40000"/>
                    </a:solidFill>
                    <a:latin typeface="Maiandra GD" pitchFamily="34" charset="0"/>
                  </a:rPr>
                  <a:t>orthwest </a:t>
                </a:r>
                <a:r>
                  <a:rPr lang="en-US" sz="2000" dirty="0">
                    <a:solidFill>
                      <a:srgbClr val="B40000"/>
                    </a:solidFill>
                    <a:latin typeface="Maiandra GD" pitchFamily="34" charset="0"/>
                  </a:rPr>
                  <a:t>P</a:t>
                </a:r>
                <a:r>
                  <a:rPr lang="en-US" sz="1600" dirty="0">
                    <a:solidFill>
                      <a:srgbClr val="B40000"/>
                    </a:solidFill>
                    <a:latin typeface="Maiandra GD" pitchFamily="34" charset="0"/>
                  </a:rPr>
                  <a:t>ortland </a:t>
                </a:r>
                <a:r>
                  <a:rPr lang="en-US" sz="2000" dirty="0">
                    <a:solidFill>
                      <a:srgbClr val="B40000"/>
                    </a:solidFill>
                    <a:latin typeface="Maiandra GD" pitchFamily="34" charset="0"/>
                  </a:rPr>
                  <a:t>A</a:t>
                </a:r>
                <a:r>
                  <a:rPr lang="en-US" sz="1600" dirty="0">
                    <a:solidFill>
                      <a:srgbClr val="B40000"/>
                    </a:solidFill>
                    <a:latin typeface="Maiandra GD" pitchFamily="34" charset="0"/>
                  </a:rPr>
                  <a:t>rea</a:t>
                </a:r>
              </a:p>
              <a:p>
                <a:pPr>
                  <a:lnSpc>
                    <a:spcPts val="2000"/>
                  </a:lnSpc>
                  <a:defRPr/>
                </a:pPr>
                <a:r>
                  <a:rPr lang="en-US" sz="1600" dirty="0">
                    <a:solidFill>
                      <a:srgbClr val="B40000"/>
                    </a:solidFill>
                    <a:latin typeface="Maiandra GD" pitchFamily="34" charset="0"/>
                  </a:rPr>
                  <a:t>         </a:t>
                </a:r>
                <a:r>
                  <a:rPr lang="en-US" sz="2000" dirty="0">
                    <a:solidFill>
                      <a:srgbClr val="B40000"/>
                    </a:solidFill>
                    <a:latin typeface="Maiandra GD" pitchFamily="34" charset="0"/>
                  </a:rPr>
                  <a:t>I</a:t>
                </a:r>
                <a:r>
                  <a:rPr lang="en-US" sz="1600" dirty="0">
                    <a:solidFill>
                      <a:srgbClr val="B40000"/>
                    </a:solidFill>
                    <a:latin typeface="Maiandra GD" pitchFamily="34" charset="0"/>
                  </a:rPr>
                  <a:t>ndian </a:t>
                </a:r>
                <a:r>
                  <a:rPr lang="en-US" sz="2000" dirty="0">
                    <a:solidFill>
                      <a:srgbClr val="B40000"/>
                    </a:solidFill>
                    <a:latin typeface="Maiandra GD" pitchFamily="34" charset="0"/>
                  </a:rPr>
                  <a:t>H</a:t>
                </a:r>
                <a:r>
                  <a:rPr lang="en-US" sz="1600" dirty="0">
                    <a:solidFill>
                      <a:srgbClr val="B40000"/>
                    </a:solidFill>
                    <a:latin typeface="Maiandra GD" pitchFamily="34" charset="0"/>
                  </a:rPr>
                  <a:t>ealth </a:t>
                </a:r>
                <a:r>
                  <a:rPr lang="en-US" sz="2000" dirty="0">
                    <a:solidFill>
                      <a:srgbClr val="B40000"/>
                    </a:solidFill>
                    <a:latin typeface="Maiandra GD" pitchFamily="34" charset="0"/>
                  </a:rPr>
                  <a:t>B</a:t>
                </a:r>
                <a:r>
                  <a:rPr lang="en-US" sz="1600" dirty="0">
                    <a:solidFill>
                      <a:srgbClr val="B40000"/>
                    </a:solidFill>
                    <a:latin typeface="Maiandra GD" pitchFamily="34" charset="0"/>
                  </a:rPr>
                  <a:t>oard</a:t>
                </a:r>
              </a:p>
            </p:txBody>
          </p:sp>
          <p:sp>
            <p:nvSpPr>
              <p:cNvPr id="9" name="TextBox 8"/>
              <p:cNvSpPr txBox="1"/>
              <p:nvPr/>
            </p:nvSpPr>
            <p:spPr bwMode="auto">
              <a:xfrm>
                <a:off x="1371600" y="652463"/>
                <a:ext cx="2514600" cy="261938"/>
              </a:xfrm>
              <a:prstGeom prst="rect">
                <a:avLst/>
              </a:prstGeom>
              <a:noFill/>
            </p:spPr>
            <p:txBody>
              <a:bodyPr>
                <a:spAutoFit/>
              </a:bodyPr>
              <a:lstStyle/>
              <a:p>
                <a:pPr algn="r">
                  <a:defRPr/>
                </a:pPr>
                <a:r>
                  <a:rPr lang="en-US" sz="1100" i="1" dirty="0">
                    <a:solidFill>
                      <a:schemeClr val="accent3">
                        <a:lumMod val="50000"/>
                      </a:schemeClr>
                    </a:solidFill>
                    <a:latin typeface="Gill Sans MT" pitchFamily="34" charset="0"/>
                    <a:cs typeface="Estrangelo Edessa" pitchFamily="66"/>
                  </a:rPr>
                  <a:t>Indian Leadership for Indian Health</a:t>
                </a:r>
              </a:p>
            </p:txBody>
          </p:sp>
        </p:grpSp>
        <p:pic>
          <p:nvPicPr>
            <p:cNvPr id="7" name="Picture 8" descr="NPAIHBtransparentTEA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5835650"/>
              <a:ext cx="12192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 name="Group 40"/>
          <p:cNvGrpSpPr>
            <a:grpSpLocks/>
          </p:cNvGrpSpPr>
          <p:nvPr/>
        </p:nvGrpSpPr>
        <p:grpSpPr bwMode="auto">
          <a:xfrm>
            <a:off x="0" y="3048000"/>
            <a:ext cx="9144000" cy="180975"/>
            <a:chOff x="0" y="816"/>
            <a:chExt cx="5760" cy="114"/>
          </a:xfrm>
        </p:grpSpPr>
        <p:pic>
          <p:nvPicPr>
            <p:cNvPr id="11"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5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4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2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1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7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3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6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3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5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4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1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3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3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 name="Rectangle 3"/>
          <p:cNvSpPr>
            <a:spLocks noGrp="1" noChangeArrowheads="1"/>
          </p:cNvSpPr>
          <p:nvPr>
            <p:ph type="ctrTitle"/>
          </p:nvPr>
        </p:nvSpPr>
        <p:spPr>
          <a:xfrm>
            <a:off x="381000" y="762000"/>
            <a:ext cx="8382000" cy="2133600"/>
          </a:xfrm>
          <a:prstGeom prst="rect">
            <a:avLst/>
          </a:prstGeom>
        </p:spPr>
        <p:txBody>
          <a:bodyPr anchor="b"/>
          <a:lstStyle>
            <a:lvl1pPr algn="ctr">
              <a:defRPr u="none">
                <a:solidFill>
                  <a:srgbClr val="F3EFBF"/>
                </a:solidFill>
                <a:latin typeface="Georgia" pitchFamily="18" charset="0"/>
              </a:defRPr>
            </a:lvl1pPr>
          </a:lstStyle>
          <a:p>
            <a:r>
              <a:rPr lang="en-US" smtClean="0"/>
              <a:t>Click to edit Master title style</a:t>
            </a:r>
            <a:endParaRPr lang="en-US" dirty="0"/>
          </a:p>
        </p:txBody>
      </p:sp>
      <p:sp>
        <p:nvSpPr>
          <p:cNvPr id="31" name="Rectangle 4"/>
          <p:cNvSpPr>
            <a:spLocks noGrp="1" noChangeArrowheads="1"/>
          </p:cNvSpPr>
          <p:nvPr>
            <p:ph type="subTitle" idx="1"/>
          </p:nvPr>
        </p:nvSpPr>
        <p:spPr>
          <a:xfrm>
            <a:off x="381000" y="3276600"/>
            <a:ext cx="8382000" cy="2133600"/>
          </a:xfrm>
        </p:spPr>
        <p:txBody>
          <a:bodyPr/>
          <a:lstStyle>
            <a:lvl1pPr marL="0" indent="0" algn="ctr">
              <a:buFontTx/>
              <a:buNone/>
              <a:defRPr sz="3200">
                <a:solidFill>
                  <a:schemeClr val="accent3">
                    <a:lumMod val="50000"/>
                  </a:schemeClr>
                </a:solidFill>
                <a:latin typeface="Georgia" pitchFamily="18" charset="0"/>
              </a:defRPr>
            </a:lvl1pPr>
          </a:lstStyle>
          <a:p>
            <a:r>
              <a:rPr lang="en-US" smtClean="0"/>
              <a:t>Click to edit Master subtitle style</a:t>
            </a:r>
            <a:endParaRPr lang="en-US" dirty="0"/>
          </a:p>
        </p:txBody>
      </p:sp>
    </p:spTree>
    <p:extLst>
      <p:ext uri="{BB962C8B-B14F-4D97-AF65-F5344CB8AC3E}">
        <p14:creationId xmlns:p14="http://schemas.microsoft.com/office/powerpoint/2010/main" val="2057132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7"/>
          <p:cNvSpPr>
            <a:spLocks noChangeArrowheads="1"/>
          </p:cNvSpPr>
          <p:nvPr/>
        </p:nvSpPr>
        <p:spPr bwMode="auto">
          <a:xfrm>
            <a:off x="7239000" y="0"/>
            <a:ext cx="1905000" cy="6858000"/>
          </a:xfrm>
          <a:prstGeom prst="rect">
            <a:avLst/>
          </a:prstGeom>
          <a:solidFill>
            <a:srgbClr val="FFFFCC"/>
          </a:solidFill>
          <a:ln w="9525">
            <a:noFill/>
            <a:miter lim="800000"/>
            <a:headEnd/>
            <a:tailEnd/>
          </a:ln>
          <a:effectLst/>
        </p:spPr>
        <p:txBody>
          <a:bodyPr wrap="none" anchor="ctr"/>
          <a:lstStyle/>
          <a:p>
            <a:pPr>
              <a:defRPr/>
            </a:pPr>
            <a:endParaRPr lang="en-US"/>
          </a:p>
        </p:txBody>
      </p:sp>
      <p:pic>
        <p:nvPicPr>
          <p:cNvPr id="5" name="Picture 8" descr="NPAIHBtransparentTEAL"/>
          <p:cNvPicPr>
            <a:picLocks noChangeAspect="1" noChangeArrowheads="1"/>
          </p:cNvPicPr>
          <p:nvPr/>
        </p:nvPicPr>
        <p:blipFill>
          <a:blip r:embed="rId2" cstate="print"/>
          <a:srcRect/>
          <a:stretch>
            <a:fillRect/>
          </a:stretch>
        </p:blipFill>
        <p:spPr bwMode="auto">
          <a:xfrm>
            <a:off x="7620000" y="152400"/>
            <a:ext cx="1219200" cy="1022350"/>
          </a:xfrm>
          <a:prstGeom prst="rect">
            <a:avLst/>
          </a:prstGeom>
          <a:noFill/>
          <a:ln w="9525">
            <a:noFill/>
            <a:miter lim="800000"/>
            <a:headEnd/>
            <a:tailEnd/>
          </a:ln>
          <a:scene3d>
            <a:camera prst="orthographicFront">
              <a:rot lat="0" lon="0" rev="16200000"/>
            </a:camera>
            <a:lightRig rig="threePt" dir="t"/>
          </a:scene3d>
        </p:spPr>
      </p:pic>
      <p:grpSp>
        <p:nvGrpSpPr>
          <p:cNvPr id="6" name="Group 61"/>
          <p:cNvGrpSpPr>
            <a:grpSpLocks/>
          </p:cNvGrpSpPr>
          <p:nvPr/>
        </p:nvGrpSpPr>
        <p:grpSpPr bwMode="auto">
          <a:xfrm>
            <a:off x="7010400" y="47625"/>
            <a:ext cx="304800" cy="6762750"/>
            <a:chOff x="6629400" y="47625"/>
            <a:chExt cx="304800" cy="6762750"/>
          </a:xfrm>
        </p:grpSpPr>
        <p:pic>
          <p:nvPicPr>
            <p:cNvPr id="7" name="Picture 32"/>
            <p:cNvPicPr>
              <a:picLocks noChangeAspect="1" noChangeArrowheads="1"/>
            </p:cNvPicPr>
            <p:nvPr/>
          </p:nvPicPr>
          <p:blipFill>
            <a:blip r:embed="rId3" cstate="print"/>
            <a:srcRect/>
            <a:stretch>
              <a:fillRect/>
            </a:stretch>
          </p:blipFill>
          <p:spPr bwMode="auto">
            <a:xfrm>
              <a:off x="6629400" y="47625"/>
              <a:ext cx="304800" cy="180975"/>
            </a:xfrm>
            <a:prstGeom prst="rect">
              <a:avLst/>
            </a:prstGeom>
            <a:noFill/>
            <a:ln w="9525">
              <a:noFill/>
              <a:miter lim="800000"/>
              <a:headEnd/>
              <a:tailEnd/>
            </a:ln>
            <a:scene3d>
              <a:camera prst="orthographicFront">
                <a:rot lat="0" lon="0" rev="5400000"/>
              </a:camera>
              <a:lightRig rig="threePt" dir="t"/>
            </a:scene3d>
          </p:spPr>
        </p:pic>
        <p:pic>
          <p:nvPicPr>
            <p:cNvPr id="8" name="Picture 32"/>
            <p:cNvPicPr>
              <a:picLocks noChangeAspect="1" noChangeArrowheads="1"/>
            </p:cNvPicPr>
            <p:nvPr/>
          </p:nvPicPr>
          <p:blipFill>
            <a:blip r:embed="rId3" cstate="print"/>
            <a:srcRect/>
            <a:stretch>
              <a:fillRect/>
            </a:stretch>
          </p:blipFill>
          <p:spPr bwMode="auto">
            <a:xfrm>
              <a:off x="6629400" y="352425"/>
              <a:ext cx="304800" cy="180975"/>
            </a:xfrm>
            <a:prstGeom prst="rect">
              <a:avLst/>
            </a:prstGeom>
            <a:noFill/>
            <a:ln w="9525">
              <a:noFill/>
              <a:miter lim="800000"/>
              <a:headEnd/>
              <a:tailEnd/>
            </a:ln>
            <a:scene3d>
              <a:camera prst="orthographicFront">
                <a:rot lat="0" lon="0" rev="5400000"/>
              </a:camera>
              <a:lightRig rig="threePt" dir="t"/>
            </a:scene3d>
          </p:spPr>
        </p:pic>
        <p:pic>
          <p:nvPicPr>
            <p:cNvPr id="9" name="Picture 32"/>
            <p:cNvPicPr>
              <a:picLocks noChangeAspect="1" noChangeArrowheads="1"/>
            </p:cNvPicPr>
            <p:nvPr/>
          </p:nvPicPr>
          <p:blipFill>
            <a:blip r:embed="rId3" cstate="print"/>
            <a:srcRect/>
            <a:stretch>
              <a:fillRect/>
            </a:stretch>
          </p:blipFill>
          <p:spPr bwMode="auto">
            <a:xfrm>
              <a:off x="6629400" y="657225"/>
              <a:ext cx="304800" cy="180975"/>
            </a:xfrm>
            <a:prstGeom prst="rect">
              <a:avLst/>
            </a:prstGeom>
            <a:noFill/>
            <a:ln w="9525">
              <a:noFill/>
              <a:miter lim="800000"/>
              <a:headEnd/>
              <a:tailEnd/>
            </a:ln>
            <a:scene3d>
              <a:camera prst="orthographicFront">
                <a:rot lat="0" lon="0" rev="5400000"/>
              </a:camera>
              <a:lightRig rig="threePt" dir="t"/>
            </a:scene3d>
          </p:spPr>
        </p:pic>
        <p:pic>
          <p:nvPicPr>
            <p:cNvPr id="10" name="Picture 32"/>
            <p:cNvPicPr>
              <a:picLocks noChangeAspect="1" noChangeArrowheads="1"/>
            </p:cNvPicPr>
            <p:nvPr/>
          </p:nvPicPr>
          <p:blipFill>
            <a:blip r:embed="rId3" cstate="print"/>
            <a:srcRect/>
            <a:stretch>
              <a:fillRect/>
            </a:stretch>
          </p:blipFill>
          <p:spPr bwMode="auto">
            <a:xfrm>
              <a:off x="6629400" y="962025"/>
              <a:ext cx="304800" cy="180975"/>
            </a:xfrm>
            <a:prstGeom prst="rect">
              <a:avLst/>
            </a:prstGeom>
            <a:noFill/>
            <a:ln w="9525">
              <a:noFill/>
              <a:miter lim="800000"/>
              <a:headEnd/>
              <a:tailEnd/>
            </a:ln>
            <a:scene3d>
              <a:camera prst="orthographicFront">
                <a:rot lat="0" lon="0" rev="5400000"/>
              </a:camera>
              <a:lightRig rig="threePt" dir="t"/>
            </a:scene3d>
          </p:spPr>
        </p:pic>
        <p:pic>
          <p:nvPicPr>
            <p:cNvPr id="11" name="Picture 32"/>
            <p:cNvPicPr>
              <a:picLocks noChangeAspect="1" noChangeArrowheads="1"/>
            </p:cNvPicPr>
            <p:nvPr/>
          </p:nvPicPr>
          <p:blipFill>
            <a:blip r:embed="rId3" cstate="print"/>
            <a:srcRect/>
            <a:stretch>
              <a:fillRect/>
            </a:stretch>
          </p:blipFill>
          <p:spPr bwMode="auto">
            <a:xfrm>
              <a:off x="6629400" y="1266825"/>
              <a:ext cx="304800" cy="180975"/>
            </a:xfrm>
            <a:prstGeom prst="rect">
              <a:avLst/>
            </a:prstGeom>
            <a:noFill/>
            <a:ln w="9525">
              <a:noFill/>
              <a:miter lim="800000"/>
              <a:headEnd/>
              <a:tailEnd/>
            </a:ln>
            <a:scene3d>
              <a:camera prst="orthographicFront">
                <a:rot lat="0" lon="0" rev="5400000"/>
              </a:camera>
              <a:lightRig rig="threePt" dir="t"/>
            </a:scene3d>
          </p:spPr>
        </p:pic>
        <p:pic>
          <p:nvPicPr>
            <p:cNvPr id="12" name="Picture 32"/>
            <p:cNvPicPr>
              <a:picLocks noChangeAspect="1" noChangeArrowheads="1"/>
            </p:cNvPicPr>
            <p:nvPr/>
          </p:nvPicPr>
          <p:blipFill>
            <a:blip r:embed="rId3" cstate="print"/>
            <a:srcRect/>
            <a:stretch>
              <a:fillRect/>
            </a:stretch>
          </p:blipFill>
          <p:spPr bwMode="auto">
            <a:xfrm>
              <a:off x="6629400" y="1571625"/>
              <a:ext cx="304800" cy="180975"/>
            </a:xfrm>
            <a:prstGeom prst="rect">
              <a:avLst/>
            </a:prstGeom>
            <a:noFill/>
            <a:ln w="9525">
              <a:noFill/>
              <a:miter lim="800000"/>
              <a:headEnd/>
              <a:tailEnd/>
            </a:ln>
            <a:scene3d>
              <a:camera prst="orthographicFront">
                <a:rot lat="0" lon="0" rev="5400000"/>
              </a:camera>
              <a:lightRig rig="threePt" dir="t"/>
            </a:scene3d>
          </p:spPr>
        </p:pic>
        <p:pic>
          <p:nvPicPr>
            <p:cNvPr id="13" name="Picture 32"/>
            <p:cNvPicPr>
              <a:picLocks noChangeAspect="1" noChangeArrowheads="1"/>
            </p:cNvPicPr>
            <p:nvPr/>
          </p:nvPicPr>
          <p:blipFill>
            <a:blip r:embed="rId3" cstate="print"/>
            <a:srcRect/>
            <a:stretch>
              <a:fillRect/>
            </a:stretch>
          </p:blipFill>
          <p:spPr bwMode="auto">
            <a:xfrm>
              <a:off x="6629400" y="1876425"/>
              <a:ext cx="304800" cy="180975"/>
            </a:xfrm>
            <a:prstGeom prst="rect">
              <a:avLst/>
            </a:prstGeom>
            <a:noFill/>
            <a:ln w="9525">
              <a:noFill/>
              <a:miter lim="800000"/>
              <a:headEnd/>
              <a:tailEnd/>
            </a:ln>
            <a:scene3d>
              <a:camera prst="orthographicFront">
                <a:rot lat="0" lon="0" rev="5400000"/>
              </a:camera>
              <a:lightRig rig="threePt" dir="t"/>
            </a:scene3d>
          </p:spPr>
        </p:pic>
        <p:pic>
          <p:nvPicPr>
            <p:cNvPr id="14" name="Picture 32"/>
            <p:cNvPicPr>
              <a:picLocks noChangeAspect="1" noChangeArrowheads="1"/>
            </p:cNvPicPr>
            <p:nvPr/>
          </p:nvPicPr>
          <p:blipFill>
            <a:blip r:embed="rId3" cstate="print"/>
            <a:srcRect/>
            <a:stretch>
              <a:fillRect/>
            </a:stretch>
          </p:blipFill>
          <p:spPr bwMode="auto">
            <a:xfrm>
              <a:off x="6629400" y="2181225"/>
              <a:ext cx="304800" cy="180975"/>
            </a:xfrm>
            <a:prstGeom prst="rect">
              <a:avLst/>
            </a:prstGeom>
            <a:noFill/>
            <a:ln w="9525">
              <a:noFill/>
              <a:miter lim="800000"/>
              <a:headEnd/>
              <a:tailEnd/>
            </a:ln>
            <a:scene3d>
              <a:camera prst="orthographicFront">
                <a:rot lat="0" lon="0" rev="5400000"/>
              </a:camera>
              <a:lightRig rig="threePt" dir="t"/>
            </a:scene3d>
          </p:spPr>
        </p:pic>
        <p:pic>
          <p:nvPicPr>
            <p:cNvPr id="15" name="Picture 32"/>
            <p:cNvPicPr>
              <a:picLocks noChangeAspect="1" noChangeArrowheads="1"/>
            </p:cNvPicPr>
            <p:nvPr/>
          </p:nvPicPr>
          <p:blipFill>
            <a:blip r:embed="rId3" cstate="print"/>
            <a:srcRect/>
            <a:stretch>
              <a:fillRect/>
            </a:stretch>
          </p:blipFill>
          <p:spPr bwMode="auto">
            <a:xfrm>
              <a:off x="6629400" y="2486025"/>
              <a:ext cx="304800" cy="180975"/>
            </a:xfrm>
            <a:prstGeom prst="rect">
              <a:avLst/>
            </a:prstGeom>
            <a:noFill/>
            <a:ln w="9525">
              <a:noFill/>
              <a:miter lim="800000"/>
              <a:headEnd/>
              <a:tailEnd/>
            </a:ln>
            <a:scene3d>
              <a:camera prst="orthographicFront">
                <a:rot lat="0" lon="0" rev="5400000"/>
              </a:camera>
              <a:lightRig rig="threePt" dir="t"/>
            </a:scene3d>
          </p:spPr>
        </p:pic>
        <p:pic>
          <p:nvPicPr>
            <p:cNvPr id="16" name="Picture 32"/>
            <p:cNvPicPr>
              <a:picLocks noChangeAspect="1" noChangeArrowheads="1"/>
            </p:cNvPicPr>
            <p:nvPr/>
          </p:nvPicPr>
          <p:blipFill>
            <a:blip r:embed="rId3" cstate="print"/>
            <a:srcRect/>
            <a:stretch>
              <a:fillRect/>
            </a:stretch>
          </p:blipFill>
          <p:spPr bwMode="auto">
            <a:xfrm>
              <a:off x="6629400" y="2743200"/>
              <a:ext cx="304800" cy="180975"/>
            </a:xfrm>
            <a:prstGeom prst="rect">
              <a:avLst/>
            </a:prstGeom>
            <a:noFill/>
            <a:ln w="9525">
              <a:noFill/>
              <a:miter lim="800000"/>
              <a:headEnd/>
              <a:tailEnd/>
            </a:ln>
            <a:scene3d>
              <a:camera prst="orthographicFront">
                <a:rot lat="0" lon="0" rev="5400000"/>
              </a:camera>
              <a:lightRig rig="threePt" dir="t"/>
            </a:scene3d>
          </p:spPr>
        </p:pic>
        <p:pic>
          <p:nvPicPr>
            <p:cNvPr id="17" name="Picture 32"/>
            <p:cNvPicPr>
              <a:picLocks noChangeAspect="1" noChangeArrowheads="1"/>
            </p:cNvPicPr>
            <p:nvPr/>
          </p:nvPicPr>
          <p:blipFill>
            <a:blip r:embed="rId3" cstate="print"/>
            <a:srcRect/>
            <a:stretch>
              <a:fillRect/>
            </a:stretch>
          </p:blipFill>
          <p:spPr bwMode="auto">
            <a:xfrm>
              <a:off x="6629400" y="3048000"/>
              <a:ext cx="304800" cy="180975"/>
            </a:xfrm>
            <a:prstGeom prst="rect">
              <a:avLst/>
            </a:prstGeom>
            <a:noFill/>
            <a:ln w="9525">
              <a:noFill/>
              <a:miter lim="800000"/>
              <a:headEnd/>
              <a:tailEnd/>
            </a:ln>
            <a:scene3d>
              <a:camera prst="orthographicFront">
                <a:rot lat="0" lon="0" rev="5400000"/>
              </a:camera>
              <a:lightRig rig="threePt" dir="t"/>
            </a:scene3d>
          </p:spPr>
        </p:pic>
        <p:pic>
          <p:nvPicPr>
            <p:cNvPr id="18" name="Picture 32"/>
            <p:cNvPicPr>
              <a:picLocks noChangeAspect="1" noChangeArrowheads="1"/>
            </p:cNvPicPr>
            <p:nvPr/>
          </p:nvPicPr>
          <p:blipFill>
            <a:blip r:embed="rId3" cstate="print"/>
            <a:srcRect/>
            <a:stretch>
              <a:fillRect/>
            </a:stretch>
          </p:blipFill>
          <p:spPr bwMode="auto">
            <a:xfrm>
              <a:off x="6629400" y="3352800"/>
              <a:ext cx="304800" cy="180975"/>
            </a:xfrm>
            <a:prstGeom prst="rect">
              <a:avLst/>
            </a:prstGeom>
            <a:noFill/>
            <a:ln w="9525">
              <a:noFill/>
              <a:miter lim="800000"/>
              <a:headEnd/>
              <a:tailEnd/>
            </a:ln>
            <a:scene3d>
              <a:camera prst="orthographicFront">
                <a:rot lat="0" lon="0" rev="5400000"/>
              </a:camera>
              <a:lightRig rig="threePt" dir="t"/>
            </a:scene3d>
          </p:spPr>
        </p:pic>
        <p:pic>
          <p:nvPicPr>
            <p:cNvPr id="19" name="Picture 32"/>
            <p:cNvPicPr>
              <a:picLocks noChangeAspect="1" noChangeArrowheads="1"/>
            </p:cNvPicPr>
            <p:nvPr/>
          </p:nvPicPr>
          <p:blipFill>
            <a:blip r:embed="rId3" cstate="print"/>
            <a:srcRect/>
            <a:stretch>
              <a:fillRect/>
            </a:stretch>
          </p:blipFill>
          <p:spPr bwMode="auto">
            <a:xfrm>
              <a:off x="6629400" y="3657600"/>
              <a:ext cx="304800" cy="180975"/>
            </a:xfrm>
            <a:prstGeom prst="rect">
              <a:avLst/>
            </a:prstGeom>
            <a:noFill/>
            <a:ln w="9525">
              <a:noFill/>
              <a:miter lim="800000"/>
              <a:headEnd/>
              <a:tailEnd/>
            </a:ln>
            <a:scene3d>
              <a:camera prst="orthographicFront">
                <a:rot lat="0" lon="0" rev="5400000"/>
              </a:camera>
              <a:lightRig rig="threePt" dir="t"/>
            </a:scene3d>
          </p:spPr>
        </p:pic>
        <p:pic>
          <p:nvPicPr>
            <p:cNvPr id="20" name="Picture 32"/>
            <p:cNvPicPr>
              <a:picLocks noChangeAspect="1" noChangeArrowheads="1"/>
            </p:cNvPicPr>
            <p:nvPr/>
          </p:nvPicPr>
          <p:blipFill>
            <a:blip r:embed="rId3" cstate="print"/>
            <a:srcRect/>
            <a:stretch>
              <a:fillRect/>
            </a:stretch>
          </p:blipFill>
          <p:spPr bwMode="auto">
            <a:xfrm>
              <a:off x="6629400" y="3962400"/>
              <a:ext cx="304800" cy="180975"/>
            </a:xfrm>
            <a:prstGeom prst="rect">
              <a:avLst/>
            </a:prstGeom>
            <a:noFill/>
            <a:ln w="9525">
              <a:noFill/>
              <a:miter lim="800000"/>
              <a:headEnd/>
              <a:tailEnd/>
            </a:ln>
            <a:scene3d>
              <a:camera prst="orthographicFront">
                <a:rot lat="0" lon="0" rev="5400000"/>
              </a:camera>
              <a:lightRig rig="threePt" dir="t"/>
            </a:scene3d>
          </p:spPr>
        </p:pic>
        <p:pic>
          <p:nvPicPr>
            <p:cNvPr id="21" name="Picture 32"/>
            <p:cNvPicPr>
              <a:picLocks noChangeAspect="1" noChangeArrowheads="1"/>
            </p:cNvPicPr>
            <p:nvPr/>
          </p:nvPicPr>
          <p:blipFill>
            <a:blip r:embed="rId3" cstate="print"/>
            <a:srcRect/>
            <a:stretch>
              <a:fillRect/>
            </a:stretch>
          </p:blipFill>
          <p:spPr bwMode="auto">
            <a:xfrm>
              <a:off x="6629400" y="4267200"/>
              <a:ext cx="304800" cy="180975"/>
            </a:xfrm>
            <a:prstGeom prst="rect">
              <a:avLst/>
            </a:prstGeom>
            <a:noFill/>
            <a:ln w="9525">
              <a:noFill/>
              <a:miter lim="800000"/>
              <a:headEnd/>
              <a:tailEnd/>
            </a:ln>
            <a:scene3d>
              <a:camera prst="orthographicFront">
                <a:rot lat="0" lon="0" rev="5400000"/>
              </a:camera>
              <a:lightRig rig="threePt" dir="t"/>
            </a:scene3d>
          </p:spPr>
        </p:pic>
        <p:pic>
          <p:nvPicPr>
            <p:cNvPr id="22" name="Picture 32"/>
            <p:cNvPicPr>
              <a:picLocks noChangeAspect="1" noChangeArrowheads="1"/>
            </p:cNvPicPr>
            <p:nvPr/>
          </p:nvPicPr>
          <p:blipFill>
            <a:blip r:embed="rId3" cstate="print"/>
            <a:srcRect/>
            <a:stretch>
              <a:fillRect/>
            </a:stretch>
          </p:blipFill>
          <p:spPr bwMode="auto">
            <a:xfrm>
              <a:off x="6629400" y="4543425"/>
              <a:ext cx="304800" cy="180975"/>
            </a:xfrm>
            <a:prstGeom prst="rect">
              <a:avLst/>
            </a:prstGeom>
            <a:noFill/>
            <a:ln w="9525">
              <a:noFill/>
              <a:miter lim="800000"/>
              <a:headEnd/>
              <a:tailEnd/>
            </a:ln>
            <a:scene3d>
              <a:camera prst="orthographicFront">
                <a:rot lat="0" lon="0" rev="5400000"/>
              </a:camera>
              <a:lightRig rig="threePt" dir="t"/>
            </a:scene3d>
          </p:spPr>
        </p:pic>
        <p:pic>
          <p:nvPicPr>
            <p:cNvPr id="23" name="Picture 32"/>
            <p:cNvPicPr>
              <a:picLocks noChangeAspect="1" noChangeArrowheads="1"/>
            </p:cNvPicPr>
            <p:nvPr/>
          </p:nvPicPr>
          <p:blipFill>
            <a:blip r:embed="rId3" cstate="print"/>
            <a:srcRect/>
            <a:stretch>
              <a:fillRect/>
            </a:stretch>
          </p:blipFill>
          <p:spPr bwMode="auto">
            <a:xfrm>
              <a:off x="6629400" y="4848225"/>
              <a:ext cx="304800" cy="180975"/>
            </a:xfrm>
            <a:prstGeom prst="rect">
              <a:avLst/>
            </a:prstGeom>
            <a:noFill/>
            <a:ln w="9525">
              <a:noFill/>
              <a:miter lim="800000"/>
              <a:headEnd/>
              <a:tailEnd/>
            </a:ln>
            <a:scene3d>
              <a:camera prst="orthographicFront">
                <a:rot lat="0" lon="0" rev="5400000"/>
              </a:camera>
              <a:lightRig rig="threePt" dir="t"/>
            </a:scene3d>
          </p:spPr>
        </p:pic>
        <p:pic>
          <p:nvPicPr>
            <p:cNvPr id="24" name="Picture 32"/>
            <p:cNvPicPr>
              <a:picLocks noChangeAspect="1" noChangeArrowheads="1"/>
            </p:cNvPicPr>
            <p:nvPr/>
          </p:nvPicPr>
          <p:blipFill>
            <a:blip r:embed="rId3" cstate="print"/>
            <a:srcRect/>
            <a:stretch>
              <a:fillRect/>
            </a:stretch>
          </p:blipFill>
          <p:spPr bwMode="auto">
            <a:xfrm>
              <a:off x="6629400" y="5153025"/>
              <a:ext cx="304800" cy="180975"/>
            </a:xfrm>
            <a:prstGeom prst="rect">
              <a:avLst/>
            </a:prstGeom>
            <a:noFill/>
            <a:ln w="9525">
              <a:noFill/>
              <a:miter lim="800000"/>
              <a:headEnd/>
              <a:tailEnd/>
            </a:ln>
            <a:scene3d>
              <a:camera prst="orthographicFront">
                <a:rot lat="0" lon="0" rev="5400000"/>
              </a:camera>
              <a:lightRig rig="threePt" dir="t"/>
            </a:scene3d>
          </p:spPr>
        </p:pic>
        <p:pic>
          <p:nvPicPr>
            <p:cNvPr id="25" name="Picture 32"/>
            <p:cNvPicPr>
              <a:picLocks noChangeAspect="1" noChangeArrowheads="1"/>
            </p:cNvPicPr>
            <p:nvPr/>
          </p:nvPicPr>
          <p:blipFill>
            <a:blip r:embed="rId3" cstate="print"/>
            <a:srcRect/>
            <a:stretch>
              <a:fillRect/>
            </a:stretch>
          </p:blipFill>
          <p:spPr bwMode="auto">
            <a:xfrm>
              <a:off x="6629400" y="5457825"/>
              <a:ext cx="304800" cy="180975"/>
            </a:xfrm>
            <a:prstGeom prst="rect">
              <a:avLst/>
            </a:prstGeom>
            <a:noFill/>
            <a:ln w="9525">
              <a:noFill/>
              <a:miter lim="800000"/>
              <a:headEnd/>
              <a:tailEnd/>
            </a:ln>
            <a:scene3d>
              <a:camera prst="orthographicFront">
                <a:rot lat="0" lon="0" rev="5400000"/>
              </a:camera>
              <a:lightRig rig="threePt" dir="t"/>
            </a:scene3d>
          </p:spPr>
        </p:pic>
        <p:pic>
          <p:nvPicPr>
            <p:cNvPr id="26" name="Picture 32"/>
            <p:cNvPicPr>
              <a:picLocks noChangeAspect="1" noChangeArrowheads="1"/>
            </p:cNvPicPr>
            <p:nvPr/>
          </p:nvPicPr>
          <p:blipFill>
            <a:blip r:embed="rId3" cstate="print"/>
            <a:srcRect/>
            <a:stretch>
              <a:fillRect/>
            </a:stretch>
          </p:blipFill>
          <p:spPr bwMode="auto">
            <a:xfrm>
              <a:off x="6629400" y="5762625"/>
              <a:ext cx="304800" cy="180975"/>
            </a:xfrm>
            <a:prstGeom prst="rect">
              <a:avLst/>
            </a:prstGeom>
            <a:noFill/>
            <a:ln w="9525">
              <a:noFill/>
              <a:miter lim="800000"/>
              <a:headEnd/>
              <a:tailEnd/>
            </a:ln>
            <a:scene3d>
              <a:camera prst="orthographicFront">
                <a:rot lat="0" lon="0" rev="5400000"/>
              </a:camera>
              <a:lightRig rig="threePt" dir="t"/>
            </a:scene3d>
          </p:spPr>
        </p:pic>
        <p:pic>
          <p:nvPicPr>
            <p:cNvPr id="27" name="Picture 32"/>
            <p:cNvPicPr>
              <a:picLocks noChangeAspect="1" noChangeArrowheads="1"/>
            </p:cNvPicPr>
            <p:nvPr/>
          </p:nvPicPr>
          <p:blipFill>
            <a:blip r:embed="rId3" cstate="print"/>
            <a:srcRect/>
            <a:stretch>
              <a:fillRect/>
            </a:stretch>
          </p:blipFill>
          <p:spPr bwMode="auto">
            <a:xfrm>
              <a:off x="6629400" y="6067425"/>
              <a:ext cx="304800" cy="180975"/>
            </a:xfrm>
            <a:prstGeom prst="rect">
              <a:avLst/>
            </a:prstGeom>
            <a:noFill/>
            <a:ln w="9525">
              <a:noFill/>
              <a:miter lim="800000"/>
              <a:headEnd/>
              <a:tailEnd/>
            </a:ln>
            <a:scene3d>
              <a:camera prst="orthographicFront">
                <a:rot lat="0" lon="0" rev="5400000"/>
              </a:camera>
              <a:lightRig rig="threePt" dir="t"/>
            </a:scene3d>
          </p:spPr>
        </p:pic>
        <p:pic>
          <p:nvPicPr>
            <p:cNvPr id="28" name="Picture 32"/>
            <p:cNvPicPr>
              <a:picLocks noChangeAspect="1" noChangeArrowheads="1"/>
            </p:cNvPicPr>
            <p:nvPr/>
          </p:nvPicPr>
          <p:blipFill>
            <a:blip r:embed="rId3" cstate="print"/>
            <a:srcRect/>
            <a:stretch>
              <a:fillRect/>
            </a:stretch>
          </p:blipFill>
          <p:spPr bwMode="auto">
            <a:xfrm>
              <a:off x="6629400" y="6372225"/>
              <a:ext cx="304800" cy="180975"/>
            </a:xfrm>
            <a:prstGeom prst="rect">
              <a:avLst/>
            </a:prstGeom>
            <a:noFill/>
            <a:ln w="9525">
              <a:noFill/>
              <a:miter lim="800000"/>
              <a:headEnd/>
              <a:tailEnd/>
            </a:ln>
            <a:scene3d>
              <a:camera prst="orthographicFront">
                <a:rot lat="0" lon="0" rev="5400000"/>
              </a:camera>
              <a:lightRig rig="threePt" dir="t"/>
            </a:scene3d>
          </p:spPr>
        </p:pic>
        <p:pic>
          <p:nvPicPr>
            <p:cNvPr id="29" name="Picture 32"/>
            <p:cNvPicPr>
              <a:picLocks noChangeAspect="1" noChangeArrowheads="1"/>
            </p:cNvPicPr>
            <p:nvPr/>
          </p:nvPicPr>
          <p:blipFill>
            <a:blip r:embed="rId3" cstate="print"/>
            <a:srcRect/>
            <a:stretch>
              <a:fillRect/>
            </a:stretch>
          </p:blipFill>
          <p:spPr bwMode="auto">
            <a:xfrm>
              <a:off x="6629400" y="6629400"/>
              <a:ext cx="304800" cy="180975"/>
            </a:xfrm>
            <a:prstGeom prst="rect">
              <a:avLst/>
            </a:prstGeom>
            <a:noFill/>
            <a:ln w="9525">
              <a:noFill/>
              <a:miter lim="800000"/>
              <a:headEnd/>
              <a:tailEnd/>
            </a:ln>
            <a:scene3d>
              <a:camera prst="orthographicFront">
                <a:rot lat="0" lon="0" rev="5400000"/>
              </a:camera>
              <a:lightRig rig="threePt" dir="t"/>
            </a:scene3d>
          </p:spPr>
        </p:pic>
      </p:grpSp>
      <p:sp>
        <p:nvSpPr>
          <p:cNvPr id="2" name="Vertical Title 1"/>
          <p:cNvSpPr>
            <a:spLocks noGrp="1"/>
          </p:cNvSpPr>
          <p:nvPr>
            <p:ph type="title" orient="vert"/>
          </p:nvPr>
        </p:nvSpPr>
        <p:spPr>
          <a:xfrm>
            <a:off x="7239000" y="1600200"/>
            <a:ext cx="1905000" cy="4876800"/>
          </a:xfrm>
          <a:prstGeom prst="rect">
            <a:avLst/>
          </a:prstGeo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0" y="457200"/>
            <a:ext cx="6934200" cy="5791200"/>
          </a:xfrm>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Date Placeholder 62"/>
          <p:cNvSpPr>
            <a:spLocks noGrp="1"/>
          </p:cNvSpPr>
          <p:nvPr>
            <p:ph type="dt" sz="half" idx="10"/>
          </p:nvPr>
        </p:nvSpPr>
        <p:spPr/>
        <p:txBody>
          <a:bodyPr/>
          <a:lstStyle>
            <a:lvl1pPr>
              <a:defRPr/>
            </a:lvl1pPr>
          </a:lstStyle>
          <a:p>
            <a:pPr>
              <a:defRPr/>
            </a:pPr>
            <a:fld id="{1A6A70F7-B981-45EE-922B-AD4BDDCA4F5D}" type="datetime1">
              <a:rPr lang="en-US" smtClean="0"/>
              <a:t>8/5/2016</a:t>
            </a:fld>
            <a:endParaRPr lang="en-US" dirty="0"/>
          </a:p>
        </p:txBody>
      </p:sp>
      <p:sp>
        <p:nvSpPr>
          <p:cNvPr id="31" name="Slide Number Placeholder 63"/>
          <p:cNvSpPr>
            <a:spLocks noGrp="1"/>
          </p:cNvSpPr>
          <p:nvPr>
            <p:ph type="sldNum" sz="quarter" idx="11"/>
          </p:nvPr>
        </p:nvSpPr>
        <p:spPr/>
        <p:txBody>
          <a:bodyPr/>
          <a:lstStyle>
            <a:lvl1pPr>
              <a:defRPr/>
            </a:lvl1pPr>
          </a:lstStyle>
          <a:p>
            <a:pPr>
              <a:defRPr/>
            </a:pPr>
            <a:fld id="{D5A1A56A-FD96-4698-B86D-D60C5B2B4EA0}" type="slidenum">
              <a:rPr lang="en-US"/>
              <a:pPr>
                <a:defRPr/>
              </a:pPr>
              <a:t>‹#›</a:t>
            </a:fld>
            <a:endParaRPr lang="en-US"/>
          </a:p>
        </p:txBody>
      </p:sp>
      <p:sp>
        <p:nvSpPr>
          <p:cNvPr id="32" name="Footer Placeholder 64"/>
          <p:cNvSpPr>
            <a:spLocks noGrp="1"/>
          </p:cNvSpPr>
          <p:nvPr>
            <p:ph type="ftr" sz="quarter" idx="12"/>
          </p:nvPr>
        </p:nvSpPr>
        <p:spPr/>
        <p:txBody>
          <a:bodyPr/>
          <a:lstStyle>
            <a:lvl1pPr>
              <a:defRPr/>
            </a:lvl1pPr>
          </a:lstStyle>
          <a:p>
            <a:pPr>
              <a:defRPr/>
            </a:pPr>
            <a:r>
              <a:rPr lang="en-US"/>
              <a:t>Northwest Portland Area Indian Health Board</a:t>
            </a:r>
          </a:p>
        </p:txBody>
      </p:sp>
    </p:spTree>
    <p:extLst>
      <p:ext uri="{BB962C8B-B14F-4D97-AF65-F5344CB8AC3E}">
        <p14:creationId xmlns:p14="http://schemas.microsoft.com/office/powerpoint/2010/main" val="3096813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685800" y="533400"/>
            <a:ext cx="7772400" cy="1600200"/>
          </a:xfrm>
        </p:spPr>
        <p:txBody>
          <a:bodyPr anchor="ctr"/>
          <a:lstStyle>
            <a:lvl1pPr>
              <a:defRPr sz="4400">
                <a:solidFill>
                  <a:schemeClr val="accent1"/>
                </a:solidFill>
              </a:defRPr>
            </a:lvl1pPr>
          </a:lstStyle>
          <a:p>
            <a:r>
              <a:rPr kumimoji="0" lang="en-US" smtClean="0"/>
              <a:t>Click to edit Master title style</a:t>
            </a:r>
            <a:endParaRPr kumimoji="0" lang="en-US" dirty="0"/>
          </a:p>
        </p:txBody>
      </p:sp>
      <p:pic>
        <p:nvPicPr>
          <p:cNvPr id="20" name="Picture 14"/>
          <p:cNvPicPr>
            <a:picLocks noChangeAspect="1" noChangeArrowheads="1"/>
          </p:cNvPicPr>
          <p:nvPr/>
        </p:nvPicPr>
        <p:blipFill>
          <a:blip r:embed="rId2" cstate="print"/>
          <a:srcRect b="14286"/>
          <a:stretch>
            <a:fillRect/>
          </a:stretch>
        </p:blipFill>
        <p:spPr bwMode="auto">
          <a:xfrm>
            <a:off x="152400" y="6124208"/>
            <a:ext cx="5410200" cy="270510"/>
          </a:xfrm>
          <a:prstGeom prst="rect">
            <a:avLst/>
          </a:prstGeom>
          <a:noFill/>
          <a:ln w="9525">
            <a:noFill/>
            <a:miter lim="800000"/>
            <a:headEnd/>
            <a:tailEnd/>
          </a:ln>
          <a:effectLst/>
        </p:spPr>
      </p:pic>
      <p:pic>
        <p:nvPicPr>
          <p:cNvPr id="21" name="Picture 14"/>
          <p:cNvPicPr>
            <a:picLocks noChangeAspect="1" noChangeArrowheads="1"/>
          </p:cNvPicPr>
          <p:nvPr/>
        </p:nvPicPr>
        <p:blipFill>
          <a:blip r:embed="rId2" cstate="print"/>
          <a:srcRect l="4225" b="11395"/>
          <a:stretch>
            <a:fillRect/>
          </a:stretch>
        </p:blipFill>
        <p:spPr bwMode="auto">
          <a:xfrm>
            <a:off x="3810000" y="6121167"/>
            <a:ext cx="5181600" cy="279633"/>
          </a:xfrm>
          <a:prstGeom prst="rect">
            <a:avLst/>
          </a:prstGeom>
          <a:noFill/>
          <a:ln w="9525">
            <a:noFill/>
            <a:miter lim="800000"/>
            <a:headEnd/>
            <a:tailEnd/>
          </a:ln>
          <a:effectLst/>
        </p:spPr>
      </p:pic>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Footer Placeholder 16"/>
          <p:cNvSpPr>
            <a:spLocks noGrp="1"/>
          </p:cNvSpPr>
          <p:nvPr>
            <p:ph type="ftr" sz="quarter" idx="11"/>
          </p:nvPr>
        </p:nvSpPr>
        <p:spPr/>
        <p:txBody>
          <a:bodyPr/>
          <a:lstStyle/>
          <a:p>
            <a:r>
              <a:rPr lang="en-US" smtClean="0"/>
              <a:t>Northwest Portland Area Indian Health Board</a:t>
            </a:r>
            <a:endParaRPr lang="en-US" dirty="0"/>
          </a:p>
        </p:txBody>
      </p:sp>
      <p:sp>
        <p:nvSpPr>
          <p:cNvPr id="28" name="Date Placeholder 27"/>
          <p:cNvSpPr>
            <a:spLocks noGrp="1"/>
          </p:cNvSpPr>
          <p:nvPr>
            <p:ph type="dt" sz="half" idx="10"/>
          </p:nvPr>
        </p:nvSpPr>
        <p:spPr/>
        <p:txBody>
          <a:bodyPr/>
          <a:lstStyle/>
          <a:p>
            <a:fld id="{0BBCF85E-183C-498E-AD41-873CB48767CE}" type="datetime1">
              <a:rPr lang="en-US" smtClean="0"/>
              <a:t>8/5/2016</a:t>
            </a:fld>
            <a:endParaRPr lang="en-US"/>
          </a:p>
        </p:txBody>
      </p:sp>
      <p:grpSp>
        <p:nvGrpSpPr>
          <p:cNvPr id="26" name="Group 25"/>
          <p:cNvGrpSpPr/>
          <p:nvPr/>
        </p:nvGrpSpPr>
        <p:grpSpPr>
          <a:xfrm>
            <a:off x="4046290" y="1904301"/>
            <a:ext cx="1075888" cy="1075888"/>
            <a:chOff x="1143000" y="228600"/>
            <a:chExt cx="762000" cy="762000"/>
          </a:xfrm>
        </p:grpSpPr>
        <p:sp>
          <p:nvSpPr>
            <p:cNvPr id="27" name="Oval 26"/>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Oval 29"/>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31" name="Picture 30" descr="NPAIHBtransparent.gif"/>
            <p:cNvPicPr>
              <a:picLocks noChangeAspect="1"/>
            </p:cNvPicPr>
            <p:nvPr/>
          </p:nvPicPr>
          <p:blipFill>
            <a:blip r:embed="rId3"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32" name="Picture 38"/>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7277100" y="4705350"/>
            <a:ext cx="2400300" cy="1771650"/>
          </a:xfrm>
          <a:prstGeom prst="rect">
            <a:avLst/>
          </a:prstGeom>
          <a:noFill/>
          <a:ln w="9525">
            <a:noFill/>
            <a:miter lim="800000"/>
            <a:headEnd/>
            <a:tailEnd/>
          </a:ln>
          <a:effectLst/>
        </p:spPr>
      </p:pic>
    </p:spTree>
    <p:extLst>
      <p:ext uri="{BB962C8B-B14F-4D97-AF65-F5344CB8AC3E}">
        <p14:creationId xmlns:p14="http://schemas.microsoft.com/office/powerpoint/2010/main" val="2858167192"/>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fld id="{773C4A8E-4CC8-431A-849A-7878B4C13597}" type="datetime1">
              <a:rPr lang="en-US" smtClean="0"/>
              <a:t>8/5/2016</a:t>
            </a:fld>
            <a:endParaRPr lang="en-US" dirty="0"/>
          </a:p>
        </p:txBody>
      </p:sp>
      <p:sp>
        <p:nvSpPr>
          <p:cNvPr id="5" name="Footer Placeholder 4"/>
          <p:cNvSpPr>
            <a:spLocks noGrp="1"/>
          </p:cNvSpPr>
          <p:nvPr>
            <p:ph type="ftr" sz="quarter" idx="11"/>
          </p:nvPr>
        </p:nvSpPr>
        <p:spPr/>
        <p:txBody>
          <a:bodyPr/>
          <a:lstStyle/>
          <a:p>
            <a:pPr>
              <a:defRPr/>
            </a:pPr>
            <a:r>
              <a:rPr lang="en-US" smtClean="0"/>
              <a:t>Northwest Portland Area Indian Health Board</a:t>
            </a:r>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941102986"/>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 name="Title 1"/>
          <p:cNvSpPr>
            <a:spLocks noGrp="1"/>
          </p:cNvSpPr>
          <p:nvPr>
            <p:ph type="title"/>
          </p:nvPr>
        </p:nvSpPr>
        <p:spPr>
          <a:xfrm>
            <a:off x="609600" y="533400"/>
            <a:ext cx="7885113"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dirty="0"/>
          </a:p>
        </p:txBody>
      </p:sp>
      <p:grpSp>
        <p:nvGrpSpPr>
          <p:cNvPr id="20" name="Group 19"/>
          <p:cNvGrpSpPr/>
          <p:nvPr/>
        </p:nvGrpSpPr>
        <p:grpSpPr>
          <a:xfrm>
            <a:off x="4038600" y="1879134"/>
            <a:ext cx="1058411" cy="1058411"/>
            <a:chOff x="1143000" y="228600"/>
            <a:chExt cx="762000" cy="762000"/>
          </a:xfrm>
        </p:grpSpPr>
        <p:sp>
          <p:nvSpPr>
            <p:cNvPr id="21" name="Oval 20"/>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Oval 21"/>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23" name="Picture 22" descr="NPAIHBtransparent.gif"/>
            <p:cNvPicPr>
              <a:picLocks noChangeAspect="1"/>
            </p:cNvPicPr>
            <p:nvPr/>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25" name="Picture 14"/>
          <p:cNvPicPr>
            <a:picLocks noChangeAspect="1" noChangeArrowheads="1"/>
          </p:cNvPicPr>
          <p:nvPr/>
        </p:nvPicPr>
        <p:blipFill>
          <a:blip r:embed="rId3" cstate="print"/>
          <a:srcRect b="14286"/>
          <a:stretch>
            <a:fillRect/>
          </a:stretch>
        </p:blipFill>
        <p:spPr bwMode="auto">
          <a:xfrm>
            <a:off x="152400" y="6124208"/>
            <a:ext cx="5410200" cy="270510"/>
          </a:xfrm>
          <a:prstGeom prst="rect">
            <a:avLst/>
          </a:prstGeom>
          <a:noFill/>
          <a:ln w="9525">
            <a:noFill/>
            <a:miter lim="800000"/>
            <a:headEnd/>
            <a:tailEnd/>
          </a:ln>
          <a:effectLst/>
        </p:spPr>
      </p:pic>
      <p:pic>
        <p:nvPicPr>
          <p:cNvPr id="26" name="Picture 14"/>
          <p:cNvPicPr>
            <a:picLocks noChangeAspect="1" noChangeArrowheads="1"/>
          </p:cNvPicPr>
          <p:nvPr/>
        </p:nvPicPr>
        <p:blipFill>
          <a:blip r:embed="rId3" cstate="print"/>
          <a:srcRect l="8451" b="8948"/>
          <a:stretch>
            <a:fillRect/>
          </a:stretch>
        </p:blipFill>
        <p:spPr bwMode="auto">
          <a:xfrm>
            <a:off x="4038600" y="6121866"/>
            <a:ext cx="4953000" cy="287358"/>
          </a:xfrm>
          <a:prstGeom prst="rect">
            <a:avLst/>
          </a:prstGeom>
          <a:noFill/>
          <a:ln w="9525">
            <a:noFill/>
            <a:miter lim="800000"/>
            <a:headEnd/>
            <a:tailEnd/>
          </a:ln>
          <a:effectLst/>
        </p:spPr>
      </p:pic>
      <p:sp>
        <p:nvSpPr>
          <p:cNvPr id="13" name="Rectangle 12"/>
          <p:cNvSpPr>
            <a:spLocks noChangeArrowheads="1"/>
          </p:cNvSpPr>
          <p:nvPr/>
        </p:nvSpPr>
        <p:spPr bwMode="auto">
          <a:xfrm>
            <a:off x="146304" y="6391656"/>
            <a:ext cx="8845296"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Footer Placeholder 4"/>
          <p:cNvSpPr>
            <a:spLocks noGrp="1"/>
          </p:cNvSpPr>
          <p:nvPr>
            <p:ph type="ftr" sz="quarter" idx="11"/>
          </p:nvPr>
        </p:nvSpPr>
        <p:spPr/>
        <p:txBody>
          <a:bodyPr/>
          <a:lstStyle/>
          <a:p>
            <a:pPr>
              <a:defRPr/>
            </a:pPr>
            <a:r>
              <a:rPr lang="en-US" smtClean="0"/>
              <a:t>Northwest Portland Area Indian Health Board</a:t>
            </a:r>
            <a:endParaRPr lang="en-US"/>
          </a:p>
        </p:txBody>
      </p:sp>
      <p:sp>
        <p:nvSpPr>
          <p:cNvPr id="4" name="Date Placeholder 3"/>
          <p:cNvSpPr>
            <a:spLocks noGrp="1"/>
          </p:cNvSpPr>
          <p:nvPr>
            <p:ph type="dt" sz="half" idx="10"/>
          </p:nvPr>
        </p:nvSpPr>
        <p:spPr/>
        <p:txBody>
          <a:bodyPr/>
          <a:lstStyle/>
          <a:p>
            <a:pPr>
              <a:defRPr/>
            </a:pPr>
            <a:fld id="{BD1CDE3F-734E-4603-B2AE-36CD265954B9}" type="datetime1">
              <a:rPr lang="en-US" smtClean="0"/>
              <a:t>8/5/2016</a:t>
            </a:fld>
            <a:endParaRPr lang="en-US" dirty="0"/>
          </a:p>
        </p:txBody>
      </p:sp>
      <p:pic>
        <p:nvPicPr>
          <p:cNvPr id="24" name="Picture 38"/>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7277100" y="4724400"/>
            <a:ext cx="2400300" cy="1771650"/>
          </a:xfrm>
          <a:prstGeom prst="rect">
            <a:avLst/>
          </a:prstGeom>
          <a:noFill/>
          <a:ln w="9525">
            <a:noFill/>
            <a:miter lim="800000"/>
            <a:headEnd/>
            <a:tailEnd/>
          </a:ln>
          <a:effectLst/>
        </p:spPr>
      </p:pic>
    </p:spTree>
    <p:extLst>
      <p:ext uri="{BB962C8B-B14F-4D97-AF65-F5344CB8AC3E}">
        <p14:creationId xmlns:p14="http://schemas.microsoft.com/office/powerpoint/2010/main" val="1888243523"/>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6556248" cy="758952"/>
          </a:xfrm>
        </p:spPr>
        <p:txBody>
          <a:bodyPr/>
          <a:lstStyle/>
          <a:p>
            <a:r>
              <a:rPr kumimoji="0" lang="en-US" smtClean="0"/>
              <a:t>Click to edit Master title style</a:t>
            </a:r>
            <a:endParaRPr kumimoji="0" lang="en-US" dirty="0"/>
          </a:p>
        </p:txBody>
      </p:sp>
      <p:sp>
        <p:nvSpPr>
          <p:cNvPr id="5" name="Date Placeholder 4"/>
          <p:cNvSpPr>
            <a:spLocks noGrp="1"/>
          </p:cNvSpPr>
          <p:nvPr>
            <p:ph type="dt" sz="half" idx="10"/>
          </p:nvPr>
        </p:nvSpPr>
        <p:spPr>
          <a:xfrm>
            <a:off x="5791200" y="6409944"/>
            <a:ext cx="3044952" cy="365760"/>
          </a:xfrm>
        </p:spPr>
        <p:txBody>
          <a:bodyPr/>
          <a:lstStyle/>
          <a:p>
            <a:pPr>
              <a:defRPr/>
            </a:pPr>
            <a:fld id="{7C462701-A9A9-49A8-83CA-00628AC0199D}" type="datetime1">
              <a:rPr lang="en-US" smtClean="0"/>
              <a:t>8/5/2016</a:t>
            </a:fld>
            <a:endParaRPr lang="en-US" dirty="0"/>
          </a:p>
        </p:txBody>
      </p:sp>
      <p:sp>
        <p:nvSpPr>
          <p:cNvPr id="6" name="Footer Placeholder 5"/>
          <p:cNvSpPr>
            <a:spLocks noGrp="1"/>
          </p:cNvSpPr>
          <p:nvPr>
            <p:ph type="ftr" sz="quarter" idx="11"/>
          </p:nvPr>
        </p:nvSpPr>
        <p:spPr/>
        <p:txBody>
          <a:bodyPr/>
          <a:lstStyle/>
          <a:p>
            <a:pPr>
              <a:defRPr/>
            </a:pPr>
            <a:r>
              <a:rPr lang="en-US" smtClean="0"/>
              <a:t>Northwest Portland Area Indian Health Board</a:t>
            </a:r>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pic>
        <p:nvPicPr>
          <p:cNvPr id="9" name="Picture 38"/>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6743700" y="0"/>
            <a:ext cx="2400300" cy="1771650"/>
          </a:xfrm>
          <a:prstGeom prst="rect">
            <a:avLst/>
          </a:prstGeom>
          <a:noFill/>
          <a:ln w="9525">
            <a:noFill/>
            <a:miter lim="800000"/>
            <a:headEnd/>
            <a:tailEnd/>
          </a:ln>
          <a:effectLst/>
        </p:spPr>
      </p:pic>
    </p:spTree>
    <p:extLst>
      <p:ext uri="{BB962C8B-B14F-4D97-AF65-F5344CB8AC3E}">
        <p14:creationId xmlns:p14="http://schemas.microsoft.com/office/powerpoint/2010/main" val="551108774"/>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fld id="{60D3CD76-38C8-4F0E-80EA-81F840FE622A}" type="datetime1">
              <a:rPr lang="en-US" smtClean="0"/>
              <a:t>8/5/2016</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pPr>
              <a:defRPr/>
            </a:pPr>
            <a:r>
              <a:rPr lang="en-US" smtClean="0"/>
              <a:t>Northwest Portland Area Indian Health Board</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dirty="0"/>
          </a:p>
        </p:txBody>
      </p:sp>
      <p:grpSp>
        <p:nvGrpSpPr>
          <p:cNvPr id="28" name="Group 27"/>
          <p:cNvGrpSpPr/>
          <p:nvPr/>
        </p:nvGrpSpPr>
        <p:grpSpPr>
          <a:xfrm>
            <a:off x="4207778" y="6096000"/>
            <a:ext cx="762000" cy="762000"/>
            <a:chOff x="1143000" y="228600"/>
            <a:chExt cx="762000" cy="762000"/>
          </a:xfrm>
        </p:grpSpPr>
        <p:sp>
          <p:nvSpPr>
            <p:cNvPr id="29" name="Oval 28"/>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Oval 29"/>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31" name="Picture 30" descr="NPAIHBtransparent.gif"/>
            <p:cNvPicPr>
              <a:picLocks noChangeAspect="1"/>
            </p:cNvPicPr>
            <p:nvPr/>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32" name="Picture 38"/>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6743700" y="0"/>
            <a:ext cx="2400300" cy="1771650"/>
          </a:xfrm>
          <a:prstGeom prst="rect">
            <a:avLst/>
          </a:prstGeom>
          <a:noFill/>
          <a:ln w="9525">
            <a:noFill/>
            <a:miter lim="800000"/>
            <a:headEnd/>
            <a:tailEnd/>
          </a:ln>
          <a:effectLst/>
        </p:spPr>
      </p:pic>
    </p:spTree>
    <p:extLst>
      <p:ext uri="{BB962C8B-B14F-4D97-AF65-F5344CB8AC3E}">
        <p14:creationId xmlns:p14="http://schemas.microsoft.com/office/powerpoint/2010/main" val="2789231968"/>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495C2E18-0AA0-4F66-B66E-A5177448DF04}" type="datetime1">
              <a:rPr lang="en-US" smtClean="0"/>
              <a:t>8/5/2016</a:t>
            </a:fld>
            <a:endParaRPr lang="en-US" dirty="0"/>
          </a:p>
        </p:txBody>
      </p:sp>
      <p:sp>
        <p:nvSpPr>
          <p:cNvPr id="4" name="Footer Placeholder 3"/>
          <p:cNvSpPr>
            <a:spLocks noGrp="1"/>
          </p:cNvSpPr>
          <p:nvPr>
            <p:ph type="ftr" sz="quarter" idx="11"/>
          </p:nvPr>
        </p:nvSpPr>
        <p:spPr/>
        <p:txBody>
          <a:bodyPr/>
          <a:lstStyle/>
          <a:p>
            <a:pPr>
              <a:defRPr/>
            </a:pPr>
            <a:r>
              <a:rPr lang="en-US" smtClean="0"/>
              <a:t>Northwest Portland Area Indian Health Board</a:t>
            </a:r>
            <a:endParaRPr lang="en-US"/>
          </a:p>
        </p:txBody>
      </p:sp>
    </p:spTree>
    <p:extLst>
      <p:ext uri="{BB962C8B-B14F-4D97-AF65-F5344CB8AC3E}">
        <p14:creationId xmlns:p14="http://schemas.microsoft.com/office/powerpoint/2010/main" val="23019571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a:defRPr/>
            </a:pPr>
            <a:fld id="{B2500D9A-2BE3-4EB4-974B-37780EF89B16}" type="datetime1">
              <a:rPr lang="en-US" smtClean="0"/>
              <a:t>8/5/2016</a:t>
            </a:fld>
            <a:endParaRPr lang="en-US" dirty="0"/>
          </a:p>
        </p:txBody>
      </p:sp>
      <p:sp>
        <p:nvSpPr>
          <p:cNvPr id="3" name="Footer Placeholder 2"/>
          <p:cNvSpPr>
            <a:spLocks noGrp="1"/>
          </p:cNvSpPr>
          <p:nvPr>
            <p:ph type="ftr" sz="quarter" idx="11"/>
          </p:nvPr>
        </p:nvSpPr>
        <p:spPr/>
        <p:txBody>
          <a:bodyPr/>
          <a:lstStyle/>
          <a:p>
            <a:pPr>
              <a:defRPr/>
            </a:pPr>
            <a:r>
              <a:rPr lang="en-US" smtClean="0"/>
              <a:t>Northwest Portland Area Indian Health Board</a:t>
            </a:r>
            <a:endParaRPr lang="en-US"/>
          </a:p>
        </p:txBody>
      </p:sp>
      <p:grpSp>
        <p:nvGrpSpPr>
          <p:cNvPr id="11" name="Group 10"/>
          <p:cNvGrpSpPr/>
          <p:nvPr/>
        </p:nvGrpSpPr>
        <p:grpSpPr>
          <a:xfrm>
            <a:off x="4351789" y="6103690"/>
            <a:ext cx="762000" cy="762000"/>
            <a:chOff x="1143000" y="228600"/>
            <a:chExt cx="762000" cy="762000"/>
          </a:xfrm>
        </p:grpSpPr>
        <p:sp>
          <p:nvSpPr>
            <p:cNvPr id="12" name="Oval 11"/>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14" name="Picture 13" descr="NPAIHBtransparent.gif"/>
            <p:cNvPicPr>
              <a:picLocks noChangeAspect="1"/>
            </p:cNvPicPr>
            <p:nvPr/>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extLst>
      <p:ext uri="{BB962C8B-B14F-4D97-AF65-F5344CB8AC3E}">
        <p14:creationId xmlns:p14="http://schemas.microsoft.com/office/powerpoint/2010/main" val="4641989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6">
              <a:lumMod val="40000"/>
              <a:lumOff val="60000"/>
            </a:schemeClr>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hasCustomPrompt="1"/>
          </p:nvPr>
        </p:nvSpPr>
        <p:spPr>
          <a:xfrm>
            <a:off x="381000" y="1143000"/>
            <a:ext cx="2362200" cy="1371600"/>
          </a:xfrm>
        </p:spPr>
        <p:txBody>
          <a:bodyPr anchor="b">
            <a:noAutofit/>
          </a:bodyPr>
          <a:lstStyle>
            <a:lvl1pPr algn="l">
              <a:buNone/>
              <a:defRPr sz="2400" b="1" baseline="0">
                <a:solidFill>
                  <a:schemeClr val="accent1">
                    <a:lumMod val="75000"/>
                  </a:schemeClr>
                </a:solidFill>
                <a:latin typeface="Maiandra GD" pitchFamily="34" charset="0"/>
              </a:defRPr>
            </a:lvl1pPr>
          </a:lstStyle>
          <a:p>
            <a:r>
              <a:rPr kumimoji="0" lang="en-US" dirty="0" smtClean="0"/>
              <a:t>Northwest Portland Area Indian Health Board</a:t>
            </a:r>
            <a:endParaRPr kumimoji="0" lang="en-US" dirty="0"/>
          </a:p>
        </p:txBody>
      </p:sp>
      <p:sp>
        <p:nvSpPr>
          <p:cNvPr id="3" name="Text Placeholder 2"/>
          <p:cNvSpPr>
            <a:spLocks noGrp="1"/>
          </p:cNvSpPr>
          <p:nvPr>
            <p:ph type="body" idx="2" hasCustomPrompt="1"/>
          </p:nvPr>
        </p:nvSpPr>
        <p:spPr>
          <a:xfrm>
            <a:off x="381000" y="2514601"/>
            <a:ext cx="2362200" cy="609600"/>
          </a:xfrm>
        </p:spPr>
        <p:txBody>
          <a:bodyPr/>
          <a:lstStyle>
            <a:lvl1pPr marL="0" indent="0">
              <a:spcAft>
                <a:spcPts val="1000"/>
              </a:spcAft>
              <a:buNone/>
              <a:defRPr sz="1600" i="1">
                <a:solidFill>
                  <a:schemeClr val="accent6">
                    <a:lumMod val="50000"/>
                  </a:schemeClr>
                </a:solidFill>
                <a:latin typeface="Corbel" pitchFamily="34" charset="0"/>
              </a:defRPr>
            </a:lvl1pPr>
            <a:lvl2pPr>
              <a:buNone/>
              <a:defRPr sz="1200"/>
            </a:lvl2pPr>
            <a:lvl3pPr>
              <a:buNone/>
              <a:defRPr sz="1000"/>
            </a:lvl3pPr>
            <a:lvl4pPr>
              <a:buNone/>
              <a:defRPr sz="900"/>
            </a:lvl4pPr>
            <a:lvl5pPr>
              <a:buNone/>
              <a:defRPr sz="900"/>
            </a:lvl5pPr>
          </a:lstStyle>
          <a:p>
            <a:pPr lvl="0" eaLnBrk="1" latinLnBrk="0" hangingPunct="1"/>
            <a:r>
              <a:rPr kumimoji="0" lang="en-US" dirty="0" smtClean="0"/>
              <a:t>Indian Leadership for Indian Health</a:t>
            </a:r>
          </a:p>
          <a:p>
            <a:pPr lvl="0" eaLnBrk="1" latinLnBrk="0" hangingPunct="1"/>
            <a:endParaRPr kumimoji="0" lang="en-US" dirty="0" smtClean="0"/>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a:defRPr/>
            </a:pPr>
            <a:fld id="{8FA4E63C-CD9E-4609-9958-CD6180104D2D}" type="datetime1">
              <a:rPr lang="en-US" smtClean="0"/>
              <a:t>8/5/2016</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pPr>
              <a:defRPr/>
            </a:pPr>
            <a:r>
              <a:rPr lang="en-US" smtClean="0"/>
              <a:t>Northwest Portland Area Indian Health Board</a:t>
            </a:r>
            <a:endParaRPr lang="en-US"/>
          </a:p>
        </p:txBody>
      </p:sp>
      <p:pic>
        <p:nvPicPr>
          <p:cNvPr id="22" name="Picture 14"/>
          <p:cNvPicPr>
            <a:picLocks noChangeAspect="1" noChangeArrowheads="1"/>
          </p:cNvPicPr>
          <p:nvPr/>
        </p:nvPicPr>
        <p:blipFill>
          <a:blip r:embed="rId2" cstate="print"/>
          <a:srcRect t="82979" r="44348" b="4255"/>
          <a:stretch>
            <a:fillRect/>
          </a:stretch>
        </p:blipFill>
        <p:spPr bwMode="auto">
          <a:xfrm>
            <a:off x="152400" y="6248400"/>
            <a:ext cx="2743200" cy="152400"/>
          </a:xfrm>
          <a:prstGeom prst="rect">
            <a:avLst/>
          </a:prstGeom>
          <a:noFill/>
          <a:ln w="9525">
            <a:noFill/>
            <a:miter lim="800000"/>
            <a:headEnd/>
            <a:tailEnd/>
          </a:ln>
          <a:effectLst/>
        </p:spPr>
      </p:pic>
      <p:grpSp>
        <p:nvGrpSpPr>
          <p:cNvPr id="26" name="Group 25"/>
          <p:cNvGrpSpPr/>
          <p:nvPr/>
        </p:nvGrpSpPr>
        <p:grpSpPr>
          <a:xfrm>
            <a:off x="1143000" y="228600"/>
            <a:ext cx="762000" cy="762000"/>
            <a:chOff x="1143000" y="228600"/>
            <a:chExt cx="762000" cy="762000"/>
          </a:xfrm>
        </p:grpSpPr>
        <p:sp>
          <p:nvSpPr>
            <p:cNvPr id="10" name="Oval 9"/>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23" name="Picture 22" descr="NPAIHBtransparent.gif"/>
            <p:cNvPicPr>
              <a:picLocks noChangeAspect="1"/>
            </p:cNvPicPr>
            <p:nvPr/>
          </p:nvPicPr>
          <p:blipFill>
            <a:blip r:embed="rId3"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
        <p:nvSpPr>
          <p:cNvPr id="25" name="TextBox 24"/>
          <p:cNvSpPr txBox="1"/>
          <p:nvPr/>
        </p:nvSpPr>
        <p:spPr>
          <a:xfrm>
            <a:off x="381000" y="5046677"/>
            <a:ext cx="2362200" cy="1574790"/>
          </a:xfrm>
          <a:prstGeom prst="rect">
            <a:avLst/>
          </a:prstGeom>
          <a:noFill/>
        </p:spPr>
        <p:txBody>
          <a:bodyPr wrap="square" rtlCol="0">
            <a:spAutoFit/>
          </a:bodyPr>
          <a:lstStyle/>
          <a:p>
            <a:pPr marL="0" marR="0" lvl="0" indent="0" algn="l" defTabSz="914400" rtl="0" eaLnBrk="1" fontAlgn="auto" latinLnBrk="0" hangingPunct="1">
              <a:lnSpc>
                <a:spcPct val="100000"/>
              </a:lnSpc>
              <a:spcBef>
                <a:spcPct val="20000"/>
              </a:spcBef>
              <a:spcAft>
                <a:spcPts val="1000"/>
              </a:spcAft>
              <a:buClr>
                <a:schemeClr val="accent1"/>
              </a:buClr>
              <a:buSzPct val="85000"/>
              <a:buFont typeface="Wingdings 2"/>
              <a:buNone/>
              <a:tabLst/>
              <a:defRPr/>
            </a:pPr>
            <a:r>
              <a:rPr kumimoji="0" lang="en-US" sz="1400" i="1" kern="1200" dirty="0" smtClean="0">
                <a:solidFill>
                  <a:schemeClr val="tx1">
                    <a:lumMod val="95000"/>
                    <a:lumOff val="5000"/>
                  </a:schemeClr>
                </a:solidFill>
                <a:latin typeface="Corbel" pitchFamily="34" charset="0"/>
                <a:ea typeface="+mn-ea"/>
                <a:cs typeface="+mn-cs"/>
              </a:rPr>
              <a:t>2121</a:t>
            </a:r>
            <a:r>
              <a:rPr kumimoji="0" lang="en-US" sz="1400" i="1" kern="1200" baseline="0" dirty="0" smtClean="0">
                <a:solidFill>
                  <a:schemeClr val="tx1">
                    <a:lumMod val="95000"/>
                    <a:lumOff val="5000"/>
                  </a:schemeClr>
                </a:solidFill>
                <a:latin typeface="Corbel" pitchFamily="34" charset="0"/>
                <a:ea typeface="+mn-ea"/>
                <a:cs typeface="+mn-cs"/>
              </a:rPr>
              <a:t> SW Broadway</a:t>
            </a:r>
            <a:r>
              <a:rPr kumimoji="0" lang="en-US" sz="1400" i="1" kern="1200" dirty="0" smtClean="0">
                <a:solidFill>
                  <a:schemeClr val="tx1">
                    <a:lumMod val="95000"/>
                    <a:lumOff val="5000"/>
                  </a:schemeClr>
                </a:solidFill>
                <a:latin typeface="Corbel" pitchFamily="34" charset="0"/>
                <a:ea typeface="+mn-ea"/>
                <a:cs typeface="+mn-cs"/>
              </a:rPr>
              <a:t>, Suite 300 </a:t>
            </a:r>
            <a:br>
              <a:rPr kumimoji="0" lang="en-US" sz="1400" i="1" kern="1200" dirty="0" smtClean="0">
                <a:solidFill>
                  <a:schemeClr val="tx1">
                    <a:lumMod val="95000"/>
                    <a:lumOff val="5000"/>
                  </a:schemeClr>
                </a:solidFill>
                <a:latin typeface="Corbel" pitchFamily="34" charset="0"/>
                <a:ea typeface="+mn-ea"/>
                <a:cs typeface="+mn-cs"/>
              </a:rPr>
            </a:br>
            <a:r>
              <a:rPr kumimoji="0" lang="en-US" sz="1400" i="1" kern="1200" dirty="0" smtClean="0">
                <a:solidFill>
                  <a:schemeClr val="tx1">
                    <a:lumMod val="95000"/>
                    <a:lumOff val="5000"/>
                  </a:schemeClr>
                </a:solidFill>
                <a:latin typeface="Corbel" pitchFamily="34" charset="0"/>
                <a:ea typeface="+mn-ea"/>
                <a:cs typeface="+mn-cs"/>
              </a:rPr>
              <a:t>Portland, Oregon 97201 </a:t>
            </a:r>
            <a:br>
              <a:rPr kumimoji="0" lang="en-US" sz="1400" i="1" kern="1200" dirty="0" smtClean="0">
                <a:solidFill>
                  <a:schemeClr val="tx1">
                    <a:lumMod val="95000"/>
                    <a:lumOff val="5000"/>
                  </a:schemeClr>
                </a:solidFill>
                <a:latin typeface="Corbel" pitchFamily="34" charset="0"/>
                <a:ea typeface="+mn-ea"/>
                <a:cs typeface="+mn-cs"/>
              </a:rPr>
            </a:br>
            <a:r>
              <a:rPr kumimoji="0" lang="en-US" sz="1400" i="1" kern="1200" dirty="0" smtClean="0">
                <a:solidFill>
                  <a:schemeClr val="tx1">
                    <a:lumMod val="95000"/>
                    <a:lumOff val="5000"/>
                  </a:schemeClr>
                </a:solidFill>
                <a:latin typeface="Corbel" pitchFamily="34" charset="0"/>
                <a:ea typeface="+mn-ea"/>
                <a:cs typeface="+mn-cs"/>
              </a:rPr>
              <a:t>Phone: (503) 228-4185 </a:t>
            </a:r>
            <a:br>
              <a:rPr kumimoji="0" lang="en-US" sz="1400" i="1" kern="1200" dirty="0" smtClean="0">
                <a:solidFill>
                  <a:schemeClr val="tx1">
                    <a:lumMod val="95000"/>
                    <a:lumOff val="5000"/>
                  </a:schemeClr>
                </a:solidFill>
                <a:latin typeface="Corbel" pitchFamily="34" charset="0"/>
                <a:ea typeface="+mn-ea"/>
                <a:cs typeface="+mn-cs"/>
              </a:rPr>
            </a:br>
            <a:r>
              <a:rPr kumimoji="0" lang="en-US" sz="1400" i="1" kern="1200" dirty="0" smtClean="0">
                <a:solidFill>
                  <a:schemeClr val="tx1">
                    <a:lumMod val="95000"/>
                    <a:lumOff val="5000"/>
                  </a:schemeClr>
                </a:solidFill>
                <a:latin typeface="Corbel" pitchFamily="34" charset="0"/>
                <a:ea typeface="+mn-ea"/>
                <a:cs typeface="+mn-cs"/>
              </a:rPr>
              <a:t>Fax: (503) 228-8182 </a:t>
            </a:r>
            <a:br>
              <a:rPr kumimoji="0" lang="en-US" sz="1400" i="1" kern="1200" dirty="0" smtClean="0">
                <a:solidFill>
                  <a:schemeClr val="tx1">
                    <a:lumMod val="95000"/>
                    <a:lumOff val="5000"/>
                  </a:schemeClr>
                </a:solidFill>
                <a:latin typeface="Corbel" pitchFamily="34" charset="0"/>
                <a:ea typeface="+mn-ea"/>
                <a:cs typeface="+mn-cs"/>
              </a:rPr>
            </a:br>
            <a:endParaRPr kumimoji="0" lang="en-US" sz="1400" i="1" u="sng" kern="1200" dirty="0" smtClean="0">
              <a:solidFill>
                <a:schemeClr val="accent3">
                  <a:lumMod val="50000"/>
                </a:schemeClr>
              </a:solidFill>
              <a:latin typeface="Corbel" pitchFamily="34" charset="0"/>
              <a:ea typeface="+mn-ea"/>
              <a:cs typeface="+mn-cs"/>
            </a:endParaRPr>
          </a:p>
          <a:p>
            <a:endParaRPr lang="en-US" dirty="0"/>
          </a:p>
        </p:txBody>
      </p:sp>
    </p:spTree>
    <p:extLst>
      <p:ext uri="{BB962C8B-B14F-4D97-AF65-F5344CB8AC3E}">
        <p14:creationId xmlns:p14="http://schemas.microsoft.com/office/powerpoint/2010/main" val="3726475541"/>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a:defRPr/>
            </a:pPr>
            <a:fld id="{570785C6-50E1-4256-B8E0-045D20D6F819}" type="datetime1">
              <a:rPr lang="en-US" smtClean="0"/>
              <a:t>8/5/2016</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pPr>
              <a:defRPr/>
            </a:pPr>
            <a:r>
              <a:rPr lang="en-US" smtClean="0"/>
              <a:t>Northwest Portland Area Indian Health Board</a:t>
            </a:r>
            <a:endParaRPr lang="en-US"/>
          </a:p>
        </p:txBody>
      </p:sp>
      <p:grpSp>
        <p:nvGrpSpPr>
          <p:cNvPr id="24" name="Group 23"/>
          <p:cNvGrpSpPr/>
          <p:nvPr/>
        </p:nvGrpSpPr>
        <p:grpSpPr>
          <a:xfrm>
            <a:off x="1219200" y="152400"/>
            <a:ext cx="762000" cy="762000"/>
            <a:chOff x="1143000" y="228600"/>
            <a:chExt cx="762000" cy="762000"/>
          </a:xfrm>
        </p:grpSpPr>
        <p:sp>
          <p:nvSpPr>
            <p:cNvPr id="25" name="Oval 24"/>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Oval 25"/>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27" name="Picture 26" descr="NPAIHBtransparent.gif"/>
            <p:cNvPicPr>
              <a:picLocks noChangeAspect="1"/>
            </p:cNvPicPr>
            <p:nvPr/>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extLst>
      <p:ext uri="{BB962C8B-B14F-4D97-AF65-F5344CB8AC3E}">
        <p14:creationId xmlns:p14="http://schemas.microsoft.com/office/powerpoint/2010/main" val="1647636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a:p>
        </p:txBody>
      </p:sp>
      <p:pic>
        <p:nvPicPr>
          <p:cNvPr id="6" name="Picture 8" descr="NPAIHBtransparentTEA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228600"/>
            <a:ext cx="12192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Group 40"/>
          <p:cNvGrpSpPr>
            <a:grpSpLocks/>
          </p:cNvGrpSpPr>
          <p:nvPr/>
        </p:nvGrpSpPr>
        <p:grpSpPr bwMode="auto">
          <a:xfrm>
            <a:off x="0" y="1295400"/>
            <a:ext cx="9144000" cy="180975"/>
            <a:chOff x="0" y="816"/>
            <a:chExt cx="5760" cy="114"/>
          </a:xfrm>
        </p:grpSpPr>
        <p:pic>
          <p:nvPicPr>
            <p:cNvPr id="8"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5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4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2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1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7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6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5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4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3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3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3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1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Content Placeholder 2"/>
          <p:cNvSpPr>
            <a:spLocks noGrp="1"/>
          </p:cNvSpPr>
          <p:nvPr>
            <p:ph idx="1"/>
          </p:nvPr>
        </p:nvSpPr>
        <p:spPr/>
        <p:txBody>
          <a:bodyPr/>
          <a:lstStyle>
            <a:lvl2pPr marL="741363" indent="-284163">
              <a:buClr>
                <a:srgbClr val="008080"/>
              </a:buClr>
              <a:buSzPct val="105000"/>
              <a:buFont typeface="Wingdings" pitchFamily="2" charset="2"/>
              <a:buChar char="§"/>
              <a:defRPr lang="en-US" sz="3400" b="0" dirty="0" smtClean="0">
                <a:solidFill>
                  <a:schemeClr val="tx1"/>
                </a:solidFill>
                <a:latin typeface="Trebuchet MS" pitchFamily="34" charset="0"/>
              </a:defRPr>
            </a:lvl2pPr>
            <a:lvl3pPr marL="1262063" indent="-347663">
              <a:buClr>
                <a:srgbClr val="B40000"/>
              </a:buClr>
              <a:buSzPct val="100000"/>
              <a:buFont typeface="Arial" pitchFamily="34" charset="0"/>
              <a:buChar char="•"/>
              <a:defRPr sz="2800" b="0">
                <a:solidFill>
                  <a:schemeClr val="tx1"/>
                </a:solidFill>
              </a:defRPr>
            </a:lvl3pPr>
            <a:lvl4pPr marL="1719263" indent="-347663">
              <a:buFont typeface="Trebuchet MS" pitchFamily="34" charset="0"/>
              <a:buChar char="—"/>
              <a:defRPr sz="2800">
                <a:solidFill>
                  <a:schemeClr val="tx1"/>
                </a:solidFill>
              </a:defRPr>
            </a:lvl4pPr>
            <a:lvl5pPr marL="2176463" indent="-347663">
              <a:buFont typeface="Trebuchet MS" pitchFamily="34" charset="0"/>
              <a:buChar char="—"/>
              <a:defRPr sz="24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8"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9" name="Rectangle 4"/>
          <p:cNvSpPr>
            <a:spLocks noGrp="1" noChangeArrowheads="1"/>
          </p:cNvSpPr>
          <p:nvPr>
            <p:ph type="dt" sz="half" idx="11"/>
          </p:nvPr>
        </p:nvSpPr>
        <p:spPr/>
        <p:txBody>
          <a:bodyPr/>
          <a:lstStyle>
            <a:lvl1pPr>
              <a:defRPr/>
            </a:lvl1pPr>
          </a:lstStyle>
          <a:p>
            <a:pPr>
              <a:defRPr/>
            </a:pPr>
            <a:fld id="{5AC94403-3840-4427-B2E1-11F29A1C5DF3}" type="datetime1">
              <a:rPr lang="en-US" smtClean="0"/>
              <a:t>8/5/2016</a:t>
            </a:fld>
            <a:endParaRPr lang="en-US" dirty="0"/>
          </a:p>
        </p:txBody>
      </p:sp>
      <p:sp>
        <p:nvSpPr>
          <p:cNvPr id="40" name="Rectangle 39"/>
          <p:cNvSpPr>
            <a:spLocks noGrp="1" noChangeArrowheads="1"/>
          </p:cNvSpPr>
          <p:nvPr>
            <p:ph type="sldNum" sz="quarter" idx="12"/>
          </p:nvPr>
        </p:nvSpPr>
        <p:spPr/>
        <p:txBody>
          <a:bodyPr/>
          <a:lstStyle>
            <a:lvl1pPr>
              <a:defRPr/>
            </a:lvl1pPr>
          </a:lstStyle>
          <a:p>
            <a:pPr>
              <a:defRPr/>
            </a:pPr>
            <a:fld id="{7C2D7911-4319-466A-A6D1-D754CC8647CA}" type="slidenum">
              <a:rPr lang="en-US"/>
              <a:pPr>
                <a:defRPr/>
              </a:pPr>
              <a:t>‹#›</a:t>
            </a:fld>
            <a:endParaRPr lang="en-US"/>
          </a:p>
        </p:txBody>
      </p:sp>
    </p:spTree>
    <p:extLst>
      <p:ext uri="{BB962C8B-B14F-4D97-AF65-F5344CB8AC3E}">
        <p14:creationId xmlns:p14="http://schemas.microsoft.com/office/powerpoint/2010/main" val="38914560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43A80913-118E-463D-837A-3EDE9E003278}" type="datetime1">
              <a:rPr lang="en-US" smtClean="0"/>
              <a:t>8/5/2016</a:t>
            </a:fld>
            <a:endParaRPr lang="en-US" dirty="0"/>
          </a:p>
        </p:txBody>
      </p:sp>
      <p:sp>
        <p:nvSpPr>
          <p:cNvPr id="5" name="Footer Placeholder 4"/>
          <p:cNvSpPr>
            <a:spLocks noGrp="1"/>
          </p:cNvSpPr>
          <p:nvPr>
            <p:ph type="ftr" sz="quarter" idx="11"/>
          </p:nvPr>
        </p:nvSpPr>
        <p:spPr/>
        <p:txBody>
          <a:bodyPr/>
          <a:lstStyle/>
          <a:p>
            <a:pPr>
              <a:defRPr/>
            </a:pPr>
            <a:r>
              <a:rPr lang="en-US" smtClean="0"/>
              <a:t>Northwest Portland Area Indian Health Board</a:t>
            </a:r>
            <a:endParaRPr lang="en-US"/>
          </a:p>
        </p:txBody>
      </p:sp>
      <p:sp>
        <p:nvSpPr>
          <p:cNvPr id="6" name="Slide Number Placeholder 5"/>
          <p:cNvSpPr>
            <a:spLocks noGrp="1"/>
          </p:cNvSpPr>
          <p:nvPr>
            <p:ph type="sldNum" sz="quarter" idx="12"/>
          </p:nvPr>
        </p:nvSpPr>
        <p:spPr>
          <a:xfrm>
            <a:off x="4343400" y="1040174"/>
            <a:ext cx="457200" cy="441325"/>
          </a:xfrm>
          <a:prstGeom prst="rect">
            <a:avLst/>
          </a:prstGeom>
        </p:spPr>
        <p:txBody>
          <a:bodyPr/>
          <a:lstStyle/>
          <a:p>
            <a:pPr>
              <a:defRPr/>
            </a:pPr>
            <a:fld id="{3DFAF7C3-0F95-4C85-975D-9A37BECF18AA}" type="slidenum">
              <a:rPr lang="en-US" smtClean="0"/>
              <a:pPr>
                <a:defRPr/>
              </a:pPr>
              <a:t>‹#›</a:t>
            </a:fld>
            <a:endParaRPr lang="en-US"/>
          </a:p>
        </p:txBody>
      </p:sp>
      <p:sp>
        <p:nvSpPr>
          <p:cNvPr id="7" name="Rectangle 6"/>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12129955"/>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a:prstGeom prst="rect">
            <a:avLst/>
          </a:prstGeom>
        </p:spPr>
        <p:txBody>
          <a:bodyPr/>
          <a:lstStyle/>
          <a:p>
            <a:pPr>
              <a:defRPr/>
            </a:pPr>
            <a:fld id="{D5A1A56A-FD96-4698-B86D-D60C5B2B4EA0}" type="slidenum">
              <a:rPr lang="en-US" smtClean="0"/>
              <a:pPr>
                <a:defRPr/>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26ABFF64-94A2-4457-BCB1-B09909FE6C41}" type="datetime1">
              <a:rPr lang="en-US" smtClean="0"/>
              <a:t>8/5/2016</a:t>
            </a:fld>
            <a:endParaRPr lang="en-US" dirty="0"/>
          </a:p>
        </p:txBody>
      </p:sp>
      <p:sp>
        <p:nvSpPr>
          <p:cNvPr id="5" name="Footer Placeholder 4"/>
          <p:cNvSpPr>
            <a:spLocks noGrp="1"/>
          </p:cNvSpPr>
          <p:nvPr>
            <p:ph type="ftr" sz="quarter" idx="11"/>
          </p:nvPr>
        </p:nvSpPr>
        <p:spPr/>
        <p:txBody>
          <a:bodyPr/>
          <a:lstStyle/>
          <a:p>
            <a:pPr>
              <a:defRPr/>
            </a:pPr>
            <a:r>
              <a:rPr lang="en-US" smtClean="0"/>
              <a:t>Northwest Portland Area Indian Health Board</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extLst>
      <p:ext uri="{BB962C8B-B14F-4D97-AF65-F5344CB8AC3E}">
        <p14:creationId xmlns:p14="http://schemas.microsoft.com/office/powerpoint/2010/main" val="421789748"/>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9E0A3B4B-DE0E-4FCC-9A68-25C0782592FE}" type="datetime1">
              <a:rPr lang="en-US" smtClean="0"/>
              <a:t>8/5/2016</a:t>
            </a:fld>
            <a:endParaRPr lang="en-US" dirty="0"/>
          </a:p>
        </p:txBody>
      </p:sp>
      <p:sp>
        <p:nvSpPr>
          <p:cNvPr id="5" name="Footer Placeholder 4"/>
          <p:cNvSpPr>
            <a:spLocks noGrp="1"/>
          </p:cNvSpPr>
          <p:nvPr>
            <p:ph type="ftr" sz="quarter" idx="11"/>
          </p:nvPr>
        </p:nvSpPr>
        <p:spPr/>
        <p:txBody>
          <a:bodyPr/>
          <a:lstStyle/>
          <a:p>
            <a:pPr>
              <a:defRPr/>
            </a:pPr>
            <a:r>
              <a:rPr lang="en-US" smtClean="0"/>
              <a:t>Northwest Portland Area Indian Health Board</a:t>
            </a:r>
            <a:endParaRPr lang="en-US"/>
          </a:p>
        </p:txBody>
      </p:sp>
    </p:spTree>
    <p:extLst>
      <p:ext uri="{BB962C8B-B14F-4D97-AF65-F5344CB8AC3E}">
        <p14:creationId xmlns:p14="http://schemas.microsoft.com/office/powerpoint/2010/main" val="165944603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124200"/>
          </a:xfrm>
          <a:prstGeom prst="rect">
            <a:avLst/>
          </a:prstGeom>
          <a:solidFill>
            <a:schemeClr val="accent1">
              <a:lumMod val="75000"/>
            </a:schemeClr>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grpSp>
        <p:nvGrpSpPr>
          <p:cNvPr id="2" name="Group 55"/>
          <p:cNvGrpSpPr>
            <a:grpSpLocks/>
          </p:cNvGrpSpPr>
          <p:nvPr/>
        </p:nvGrpSpPr>
        <p:grpSpPr bwMode="auto">
          <a:xfrm>
            <a:off x="228600" y="5715000"/>
            <a:ext cx="3962400" cy="1022350"/>
            <a:chOff x="4876800" y="5835650"/>
            <a:chExt cx="3962400" cy="1022350"/>
          </a:xfrm>
        </p:grpSpPr>
        <p:grpSp>
          <p:nvGrpSpPr>
            <p:cNvPr id="3" name="Group 54"/>
            <p:cNvGrpSpPr>
              <a:grpSpLocks/>
            </p:cNvGrpSpPr>
            <p:nvPr/>
          </p:nvGrpSpPr>
          <p:grpSpPr bwMode="auto">
            <a:xfrm>
              <a:off x="6096000" y="5943600"/>
              <a:ext cx="2743200" cy="757238"/>
              <a:chOff x="1295400" y="157163"/>
              <a:chExt cx="2743200" cy="757238"/>
            </a:xfrm>
          </p:grpSpPr>
          <p:sp>
            <p:nvSpPr>
              <p:cNvPr id="8" name="TextBox 7"/>
              <p:cNvSpPr txBox="1"/>
              <p:nvPr/>
            </p:nvSpPr>
            <p:spPr bwMode="auto">
              <a:xfrm>
                <a:off x="1295400" y="157163"/>
                <a:ext cx="2743200" cy="604838"/>
              </a:xfrm>
              <a:prstGeom prst="rect">
                <a:avLst/>
              </a:prstGeom>
              <a:noFill/>
            </p:spPr>
            <p:txBody>
              <a:bodyPr>
                <a:spAutoFit/>
              </a:bodyPr>
              <a:lstStyle/>
              <a:p>
                <a:pPr fontAlgn="base">
                  <a:lnSpc>
                    <a:spcPts val="2000"/>
                  </a:lnSpc>
                  <a:spcBef>
                    <a:spcPct val="0"/>
                  </a:spcBef>
                  <a:spcAft>
                    <a:spcPct val="0"/>
                  </a:spcAft>
                  <a:defRPr/>
                </a:pPr>
                <a:r>
                  <a:rPr lang="en-US" sz="2000" dirty="0">
                    <a:solidFill>
                      <a:srgbClr val="B40000"/>
                    </a:solidFill>
                    <a:latin typeface="Maiandra GD" pitchFamily="34" charset="0"/>
                  </a:rPr>
                  <a:t>N</a:t>
                </a:r>
                <a:r>
                  <a:rPr lang="en-US" sz="1600" dirty="0">
                    <a:solidFill>
                      <a:srgbClr val="B40000"/>
                    </a:solidFill>
                    <a:latin typeface="Maiandra GD" pitchFamily="34" charset="0"/>
                  </a:rPr>
                  <a:t>orthwest </a:t>
                </a:r>
                <a:r>
                  <a:rPr lang="en-US" sz="2000" dirty="0">
                    <a:solidFill>
                      <a:srgbClr val="B40000"/>
                    </a:solidFill>
                    <a:latin typeface="Maiandra GD" pitchFamily="34" charset="0"/>
                  </a:rPr>
                  <a:t>P</a:t>
                </a:r>
                <a:r>
                  <a:rPr lang="en-US" sz="1600" dirty="0">
                    <a:solidFill>
                      <a:srgbClr val="B40000"/>
                    </a:solidFill>
                    <a:latin typeface="Maiandra GD" pitchFamily="34" charset="0"/>
                  </a:rPr>
                  <a:t>ortland </a:t>
                </a:r>
                <a:r>
                  <a:rPr lang="en-US" sz="2000" dirty="0">
                    <a:solidFill>
                      <a:srgbClr val="B40000"/>
                    </a:solidFill>
                    <a:latin typeface="Maiandra GD" pitchFamily="34" charset="0"/>
                  </a:rPr>
                  <a:t>A</a:t>
                </a:r>
                <a:r>
                  <a:rPr lang="en-US" sz="1600" dirty="0">
                    <a:solidFill>
                      <a:srgbClr val="B40000"/>
                    </a:solidFill>
                    <a:latin typeface="Maiandra GD" pitchFamily="34" charset="0"/>
                  </a:rPr>
                  <a:t>rea</a:t>
                </a:r>
              </a:p>
              <a:p>
                <a:pPr fontAlgn="base">
                  <a:lnSpc>
                    <a:spcPts val="2000"/>
                  </a:lnSpc>
                  <a:spcBef>
                    <a:spcPct val="0"/>
                  </a:spcBef>
                  <a:spcAft>
                    <a:spcPct val="0"/>
                  </a:spcAft>
                  <a:defRPr/>
                </a:pPr>
                <a:r>
                  <a:rPr lang="en-US" sz="1600" dirty="0">
                    <a:solidFill>
                      <a:srgbClr val="B40000"/>
                    </a:solidFill>
                    <a:latin typeface="Maiandra GD" pitchFamily="34" charset="0"/>
                  </a:rPr>
                  <a:t>         </a:t>
                </a:r>
                <a:r>
                  <a:rPr lang="en-US" sz="2000" dirty="0">
                    <a:solidFill>
                      <a:srgbClr val="B40000"/>
                    </a:solidFill>
                    <a:latin typeface="Maiandra GD" pitchFamily="34" charset="0"/>
                  </a:rPr>
                  <a:t>I</a:t>
                </a:r>
                <a:r>
                  <a:rPr lang="en-US" sz="1600" dirty="0">
                    <a:solidFill>
                      <a:srgbClr val="B40000"/>
                    </a:solidFill>
                    <a:latin typeface="Maiandra GD" pitchFamily="34" charset="0"/>
                  </a:rPr>
                  <a:t>ndian </a:t>
                </a:r>
                <a:r>
                  <a:rPr lang="en-US" sz="2000" dirty="0">
                    <a:solidFill>
                      <a:srgbClr val="B40000"/>
                    </a:solidFill>
                    <a:latin typeface="Maiandra GD" pitchFamily="34" charset="0"/>
                  </a:rPr>
                  <a:t>H</a:t>
                </a:r>
                <a:r>
                  <a:rPr lang="en-US" sz="1600" dirty="0">
                    <a:solidFill>
                      <a:srgbClr val="B40000"/>
                    </a:solidFill>
                    <a:latin typeface="Maiandra GD" pitchFamily="34" charset="0"/>
                  </a:rPr>
                  <a:t>ealth </a:t>
                </a:r>
                <a:r>
                  <a:rPr lang="en-US" sz="2000" dirty="0">
                    <a:solidFill>
                      <a:srgbClr val="B40000"/>
                    </a:solidFill>
                    <a:latin typeface="Maiandra GD" pitchFamily="34" charset="0"/>
                  </a:rPr>
                  <a:t>B</a:t>
                </a:r>
                <a:r>
                  <a:rPr lang="en-US" sz="1600" dirty="0">
                    <a:solidFill>
                      <a:srgbClr val="B40000"/>
                    </a:solidFill>
                    <a:latin typeface="Maiandra GD" pitchFamily="34" charset="0"/>
                  </a:rPr>
                  <a:t>oard</a:t>
                </a:r>
              </a:p>
            </p:txBody>
          </p:sp>
          <p:sp>
            <p:nvSpPr>
              <p:cNvPr id="9" name="TextBox 8"/>
              <p:cNvSpPr txBox="1"/>
              <p:nvPr/>
            </p:nvSpPr>
            <p:spPr bwMode="auto">
              <a:xfrm>
                <a:off x="1371600" y="652463"/>
                <a:ext cx="2514600" cy="261938"/>
              </a:xfrm>
              <a:prstGeom prst="rect">
                <a:avLst/>
              </a:prstGeom>
              <a:noFill/>
            </p:spPr>
            <p:txBody>
              <a:bodyPr>
                <a:spAutoFit/>
              </a:bodyPr>
              <a:lstStyle/>
              <a:p>
                <a:pPr algn="r" fontAlgn="base">
                  <a:spcBef>
                    <a:spcPct val="0"/>
                  </a:spcBef>
                  <a:spcAft>
                    <a:spcPct val="0"/>
                  </a:spcAft>
                  <a:defRPr/>
                </a:pPr>
                <a:r>
                  <a:rPr lang="en-US" sz="1100" i="1" dirty="0">
                    <a:solidFill>
                      <a:srgbClr val="C32D2E">
                        <a:lumMod val="50000"/>
                      </a:srgbClr>
                    </a:solidFill>
                    <a:latin typeface="Gill Sans MT" pitchFamily="34" charset="0"/>
                    <a:cs typeface="Estrangelo Edessa" pitchFamily="66"/>
                  </a:rPr>
                  <a:t>Indian Leadership for Indian Health</a:t>
                </a:r>
              </a:p>
            </p:txBody>
          </p:sp>
        </p:grpSp>
        <p:pic>
          <p:nvPicPr>
            <p:cNvPr id="7" name="Picture 8" descr="NPAIHBtransparentTEAL"/>
            <p:cNvPicPr>
              <a:picLocks noChangeAspect="1" noChangeArrowheads="1"/>
            </p:cNvPicPr>
            <p:nvPr/>
          </p:nvPicPr>
          <p:blipFill>
            <a:blip r:embed="rId2" cstate="print"/>
            <a:srcRect/>
            <a:stretch>
              <a:fillRect/>
            </a:stretch>
          </p:blipFill>
          <p:spPr bwMode="auto">
            <a:xfrm>
              <a:off x="4876800" y="5835650"/>
              <a:ext cx="1219200" cy="1022350"/>
            </a:xfrm>
            <a:prstGeom prst="rect">
              <a:avLst/>
            </a:prstGeom>
            <a:noFill/>
            <a:ln w="9525">
              <a:noFill/>
              <a:miter lim="800000"/>
              <a:headEnd/>
              <a:tailEnd/>
            </a:ln>
          </p:spPr>
        </p:pic>
      </p:grpSp>
      <p:grpSp>
        <p:nvGrpSpPr>
          <p:cNvPr id="5" name="Group 40"/>
          <p:cNvGrpSpPr>
            <a:grpSpLocks/>
          </p:cNvGrpSpPr>
          <p:nvPr/>
        </p:nvGrpSpPr>
        <p:grpSpPr bwMode="auto">
          <a:xfrm>
            <a:off x="0" y="3048000"/>
            <a:ext cx="9144000" cy="180975"/>
            <a:chOff x="0" y="816"/>
            <a:chExt cx="5760" cy="114"/>
          </a:xfrm>
        </p:grpSpPr>
        <p:pic>
          <p:nvPicPr>
            <p:cNvPr id="11" name="Picture 13"/>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2"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3"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4"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5"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6"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7"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8"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9"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40"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41"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2"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0" name="Rectangle 3"/>
          <p:cNvSpPr>
            <a:spLocks noGrp="1" noChangeArrowheads="1"/>
          </p:cNvSpPr>
          <p:nvPr>
            <p:ph type="ctrTitle"/>
          </p:nvPr>
        </p:nvSpPr>
        <p:spPr>
          <a:xfrm>
            <a:off x="381000" y="762000"/>
            <a:ext cx="8382000" cy="2133600"/>
          </a:xfrm>
          <a:prstGeom prst="rect">
            <a:avLst/>
          </a:prstGeom>
        </p:spPr>
        <p:txBody>
          <a:bodyPr anchor="b"/>
          <a:lstStyle>
            <a:lvl1pPr algn="ctr">
              <a:defRPr u="none">
                <a:solidFill>
                  <a:srgbClr val="F3EFBF"/>
                </a:solidFill>
                <a:latin typeface="Georgia" pitchFamily="18" charset="0"/>
              </a:defRPr>
            </a:lvl1pPr>
          </a:lstStyle>
          <a:p>
            <a:r>
              <a:rPr lang="en-US" smtClean="0"/>
              <a:t>Click to edit Master title style</a:t>
            </a:r>
            <a:endParaRPr lang="en-US" dirty="0"/>
          </a:p>
        </p:txBody>
      </p:sp>
      <p:sp>
        <p:nvSpPr>
          <p:cNvPr id="31" name="Rectangle 4"/>
          <p:cNvSpPr>
            <a:spLocks noGrp="1" noChangeArrowheads="1"/>
          </p:cNvSpPr>
          <p:nvPr>
            <p:ph type="subTitle" idx="1"/>
          </p:nvPr>
        </p:nvSpPr>
        <p:spPr>
          <a:xfrm>
            <a:off x="381000" y="3276600"/>
            <a:ext cx="8382000" cy="2133600"/>
          </a:xfrm>
        </p:spPr>
        <p:txBody>
          <a:bodyPr/>
          <a:lstStyle>
            <a:lvl1pPr marL="0" indent="0" algn="ctr">
              <a:buFontTx/>
              <a:buNone/>
              <a:defRPr sz="3200">
                <a:solidFill>
                  <a:schemeClr val="accent3">
                    <a:lumMod val="50000"/>
                  </a:schemeClr>
                </a:solidFill>
                <a:latin typeface="Georgia" pitchFamily="18" charset="0"/>
              </a:defRPr>
            </a:lvl1pPr>
          </a:lstStyle>
          <a:p>
            <a:r>
              <a:rPr lang="en-US" smtClean="0"/>
              <a:t>Click to edit Master subtitle style</a:t>
            </a:r>
            <a:endParaRPr lang="en-US" dirty="0"/>
          </a:p>
        </p:txBody>
      </p:sp>
    </p:spTree>
    <p:extLst>
      <p:ext uri="{BB962C8B-B14F-4D97-AF65-F5344CB8AC3E}">
        <p14:creationId xmlns:p14="http://schemas.microsoft.com/office/powerpoint/2010/main" val="25042258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6"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8"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9"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0"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1"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0"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1"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2"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3"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4"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5"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6"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7"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idx="1"/>
          </p:nvPr>
        </p:nvSpPr>
        <p:spPr/>
        <p:txBody>
          <a:bodyPr/>
          <a:lstStyle>
            <a:lvl2pPr marL="741363" indent="-284163">
              <a:buClr>
                <a:srgbClr val="008080"/>
              </a:buClr>
              <a:buSzPct val="105000"/>
              <a:buFont typeface="Wingdings" pitchFamily="2" charset="2"/>
              <a:buChar char="§"/>
              <a:defRPr lang="en-US" sz="3400" b="0" dirty="0" smtClean="0">
                <a:solidFill>
                  <a:schemeClr val="tx1"/>
                </a:solidFill>
                <a:latin typeface="Trebuchet MS" pitchFamily="34" charset="0"/>
              </a:defRPr>
            </a:lvl2pPr>
            <a:lvl3pPr marL="1262063" indent="-347663">
              <a:buClr>
                <a:srgbClr val="B40000"/>
              </a:buClr>
              <a:buSzPct val="100000"/>
              <a:buFont typeface="Arial" pitchFamily="34" charset="0"/>
              <a:buChar char="•"/>
              <a:defRPr sz="2800" b="0">
                <a:solidFill>
                  <a:schemeClr val="tx1"/>
                </a:solidFill>
              </a:defRPr>
            </a:lvl3pPr>
            <a:lvl4pPr marL="1719263" indent="-347663">
              <a:buFont typeface="Trebuchet MS" pitchFamily="34" charset="0"/>
              <a:buChar char="—"/>
              <a:defRPr sz="2800">
                <a:solidFill>
                  <a:schemeClr val="tx1"/>
                </a:solidFill>
              </a:defRPr>
            </a:lvl4pPr>
            <a:lvl5pPr marL="2176463" indent="-347663">
              <a:buFont typeface="Trebuchet MS" pitchFamily="34" charset="0"/>
              <a:buChar char="—"/>
              <a:defRPr sz="24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8"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9" name="Rectangle 4"/>
          <p:cNvSpPr>
            <a:spLocks noGrp="1" noChangeArrowheads="1"/>
          </p:cNvSpPr>
          <p:nvPr>
            <p:ph type="dt" sz="half" idx="11"/>
          </p:nvPr>
        </p:nvSpPr>
        <p:spPr/>
        <p:txBody>
          <a:bodyPr/>
          <a:lstStyle>
            <a:lvl1pPr>
              <a:defRPr/>
            </a:lvl1pPr>
          </a:lstStyle>
          <a:p>
            <a:pPr>
              <a:defRPr/>
            </a:pPr>
            <a:fld id="{50D26F10-5994-427E-9FEF-5761AA30DE81}" type="datetime1">
              <a:rPr lang="en-US" smtClean="0"/>
              <a:t>8/5/2016</a:t>
            </a:fld>
            <a:endParaRPr lang="en-US" dirty="0"/>
          </a:p>
        </p:txBody>
      </p:sp>
      <p:sp>
        <p:nvSpPr>
          <p:cNvPr id="40" name="Rectangle 39"/>
          <p:cNvSpPr>
            <a:spLocks noGrp="1" noChangeArrowheads="1"/>
          </p:cNvSpPr>
          <p:nvPr>
            <p:ph type="sldNum" sz="quarter" idx="12"/>
          </p:nvPr>
        </p:nvSpPr>
        <p:spPr/>
        <p:txBody>
          <a:bodyPr/>
          <a:lstStyle>
            <a:lvl1pPr>
              <a:defRPr/>
            </a:lvl1pPr>
          </a:lstStyle>
          <a:p>
            <a:pPr>
              <a:defRPr/>
            </a:pPr>
            <a:fld id="{25309953-E140-4B1E-8A10-F48E1039D203}" type="slidenum">
              <a:rPr lang="en-US"/>
              <a:pPr>
                <a:defRPr/>
              </a:pPr>
              <a:t>‹#›</a:t>
            </a:fld>
            <a:endParaRPr lang="en-US"/>
          </a:p>
        </p:txBody>
      </p:sp>
    </p:spTree>
    <p:extLst>
      <p:ext uri="{BB962C8B-B14F-4D97-AF65-F5344CB8AC3E}">
        <p14:creationId xmlns:p14="http://schemas.microsoft.com/office/powerpoint/2010/main" val="21625452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0480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grpSp>
        <p:nvGrpSpPr>
          <p:cNvPr id="5" name="Group 7"/>
          <p:cNvGrpSpPr>
            <a:grpSpLocks/>
          </p:cNvGrpSpPr>
          <p:nvPr/>
        </p:nvGrpSpPr>
        <p:grpSpPr bwMode="auto">
          <a:xfrm>
            <a:off x="0" y="2971800"/>
            <a:ext cx="9144000" cy="180975"/>
            <a:chOff x="0" y="816"/>
            <a:chExt cx="5760" cy="114"/>
          </a:xfrm>
        </p:grpSpPr>
        <p:pic>
          <p:nvPicPr>
            <p:cNvPr id="6" name="Picture 10"/>
            <p:cNvPicPr>
              <a:picLocks noChangeAspect="1" noChangeArrowheads="1"/>
            </p:cNvPicPr>
            <p:nvPr/>
          </p:nvPicPr>
          <p:blipFill>
            <a:blip r:embed="rId2" cstate="print"/>
            <a:srcRect/>
            <a:stretch>
              <a:fillRect/>
            </a:stretch>
          </p:blipFill>
          <p:spPr bwMode="auto">
            <a:xfrm>
              <a:off x="0" y="816"/>
              <a:ext cx="192" cy="114"/>
            </a:xfrm>
            <a:prstGeom prst="rect">
              <a:avLst/>
            </a:prstGeom>
            <a:noFill/>
            <a:ln w="9525">
              <a:noFill/>
              <a:miter lim="800000"/>
              <a:headEnd/>
              <a:tailEnd/>
            </a:ln>
          </p:spPr>
        </p:pic>
        <p:pic>
          <p:nvPicPr>
            <p:cNvPr id="7" name="Picture 11"/>
            <p:cNvPicPr>
              <a:picLocks noChangeAspect="1" noChangeArrowheads="1"/>
            </p:cNvPicPr>
            <p:nvPr/>
          </p:nvPicPr>
          <p:blipFill>
            <a:blip r:embed="rId3" cstate="print"/>
            <a:srcRect/>
            <a:stretch>
              <a:fillRect/>
            </a:stretch>
          </p:blipFill>
          <p:spPr bwMode="auto">
            <a:xfrm>
              <a:off x="192" y="816"/>
              <a:ext cx="192" cy="114"/>
            </a:xfrm>
            <a:prstGeom prst="rect">
              <a:avLst/>
            </a:prstGeom>
            <a:noFill/>
            <a:ln w="9525">
              <a:noFill/>
              <a:miter lim="800000"/>
              <a:headEnd/>
              <a:tailEnd/>
            </a:ln>
          </p:spPr>
        </p:pic>
        <p:pic>
          <p:nvPicPr>
            <p:cNvPr id="8" name="Picture 12"/>
            <p:cNvPicPr>
              <a:picLocks noChangeAspect="1" noChangeArrowheads="1"/>
            </p:cNvPicPr>
            <p:nvPr/>
          </p:nvPicPr>
          <p:blipFill>
            <a:blip r:embed="rId3" cstate="print"/>
            <a:srcRect/>
            <a:stretch>
              <a:fillRect/>
            </a:stretch>
          </p:blipFill>
          <p:spPr bwMode="auto">
            <a:xfrm>
              <a:off x="384" y="816"/>
              <a:ext cx="192" cy="114"/>
            </a:xfrm>
            <a:prstGeom prst="rect">
              <a:avLst/>
            </a:prstGeom>
            <a:noFill/>
            <a:ln w="9525">
              <a:noFill/>
              <a:miter lim="800000"/>
              <a:headEnd/>
              <a:tailEnd/>
            </a:ln>
          </p:spPr>
        </p:pic>
        <p:pic>
          <p:nvPicPr>
            <p:cNvPr id="9" name="Picture 13"/>
            <p:cNvPicPr>
              <a:picLocks noChangeAspect="1" noChangeArrowheads="1"/>
            </p:cNvPicPr>
            <p:nvPr/>
          </p:nvPicPr>
          <p:blipFill>
            <a:blip r:embed="rId3" cstate="print"/>
            <a:srcRect/>
            <a:stretch>
              <a:fillRect/>
            </a:stretch>
          </p:blipFill>
          <p:spPr bwMode="auto">
            <a:xfrm>
              <a:off x="576" y="816"/>
              <a:ext cx="192" cy="114"/>
            </a:xfrm>
            <a:prstGeom prst="rect">
              <a:avLst/>
            </a:prstGeom>
            <a:noFill/>
            <a:ln w="9525">
              <a:noFill/>
              <a:miter lim="800000"/>
              <a:headEnd/>
              <a:tailEnd/>
            </a:ln>
          </p:spPr>
        </p:pic>
        <p:pic>
          <p:nvPicPr>
            <p:cNvPr id="10" name="Picture 14"/>
            <p:cNvPicPr>
              <a:picLocks noChangeAspect="1" noChangeArrowheads="1"/>
            </p:cNvPicPr>
            <p:nvPr/>
          </p:nvPicPr>
          <p:blipFill>
            <a:blip r:embed="rId3" cstate="print"/>
            <a:srcRect/>
            <a:stretch>
              <a:fillRect/>
            </a:stretch>
          </p:blipFill>
          <p:spPr bwMode="auto">
            <a:xfrm>
              <a:off x="768" y="816"/>
              <a:ext cx="192" cy="114"/>
            </a:xfrm>
            <a:prstGeom prst="rect">
              <a:avLst/>
            </a:prstGeom>
            <a:noFill/>
            <a:ln w="9525">
              <a:noFill/>
              <a:miter lim="800000"/>
              <a:headEnd/>
              <a:tailEnd/>
            </a:ln>
          </p:spPr>
        </p:pic>
        <p:pic>
          <p:nvPicPr>
            <p:cNvPr id="11" name="Picture 15"/>
            <p:cNvPicPr>
              <a:picLocks noChangeAspect="1" noChangeArrowheads="1"/>
            </p:cNvPicPr>
            <p:nvPr/>
          </p:nvPicPr>
          <p:blipFill>
            <a:blip r:embed="rId3" cstate="print"/>
            <a:srcRect/>
            <a:stretch>
              <a:fillRect/>
            </a:stretch>
          </p:blipFill>
          <p:spPr bwMode="auto">
            <a:xfrm>
              <a:off x="960" y="816"/>
              <a:ext cx="192" cy="114"/>
            </a:xfrm>
            <a:prstGeom prst="rect">
              <a:avLst/>
            </a:prstGeom>
            <a:noFill/>
            <a:ln w="9525">
              <a:noFill/>
              <a:miter lim="800000"/>
              <a:headEnd/>
              <a:tailEnd/>
            </a:ln>
          </p:spPr>
        </p:pic>
        <p:pic>
          <p:nvPicPr>
            <p:cNvPr id="12" name="Picture 16"/>
            <p:cNvPicPr>
              <a:picLocks noChangeAspect="1" noChangeArrowheads="1"/>
            </p:cNvPicPr>
            <p:nvPr/>
          </p:nvPicPr>
          <p:blipFill>
            <a:blip r:embed="rId3" cstate="print"/>
            <a:srcRect/>
            <a:stretch>
              <a:fillRect/>
            </a:stretch>
          </p:blipFill>
          <p:spPr bwMode="auto">
            <a:xfrm>
              <a:off x="1152" y="816"/>
              <a:ext cx="192" cy="114"/>
            </a:xfrm>
            <a:prstGeom prst="rect">
              <a:avLst/>
            </a:prstGeom>
            <a:noFill/>
            <a:ln w="9525">
              <a:noFill/>
              <a:miter lim="800000"/>
              <a:headEnd/>
              <a:tailEnd/>
            </a:ln>
          </p:spPr>
        </p:pic>
        <p:pic>
          <p:nvPicPr>
            <p:cNvPr id="13" name="Picture 17"/>
            <p:cNvPicPr>
              <a:picLocks noChangeAspect="1" noChangeArrowheads="1"/>
            </p:cNvPicPr>
            <p:nvPr/>
          </p:nvPicPr>
          <p:blipFill>
            <a:blip r:embed="rId3" cstate="print"/>
            <a:srcRect/>
            <a:stretch>
              <a:fillRect/>
            </a:stretch>
          </p:blipFill>
          <p:spPr bwMode="auto">
            <a:xfrm>
              <a:off x="1344" y="816"/>
              <a:ext cx="192" cy="114"/>
            </a:xfrm>
            <a:prstGeom prst="rect">
              <a:avLst/>
            </a:prstGeom>
            <a:noFill/>
            <a:ln w="9525">
              <a:noFill/>
              <a:miter lim="800000"/>
              <a:headEnd/>
              <a:tailEnd/>
            </a:ln>
          </p:spPr>
        </p:pic>
        <p:pic>
          <p:nvPicPr>
            <p:cNvPr id="14" name="Picture 18"/>
            <p:cNvPicPr>
              <a:picLocks noChangeAspect="1" noChangeArrowheads="1"/>
            </p:cNvPicPr>
            <p:nvPr/>
          </p:nvPicPr>
          <p:blipFill>
            <a:blip r:embed="rId3" cstate="print"/>
            <a:srcRect/>
            <a:stretch>
              <a:fillRect/>
            </a:stretch>
          </p:blipFill>
          <p:spPr bwMode="auto">
            <a:xfrm>
              <a:off x="1536" y="816"/>
              <a:ext cx="192" cy="114"/>
            </a:xfrm>
            <a:prstGeom prst="rect">
              <a:avLst/>
            </a:prstGeom>
            <a:noFill/>
            <a:ln w="9525">
              <a:noFill/>
              <a:miter lim="800000"/>
              <a:headEnd/>
              <a:tailEnd/>
            </a:ln>
          </p:spPr>
        </p:pic>
        <p:pic>
          <p:nvPicPr>
            <p:cNvPr id="15" name="Picture 19"/>
            <p:cNvPicPr>
              <a:picLocks noChangeAspect="1" noChangeArrowheads="1"/>
            </p:cNvPicPr>
            <p:nvPr/>
          </p:nvPicPr>
          <p:blipFill>
            <a:blip r:embed="rId3" cstate="print"/>
            <a:srcRect/>
            <a:stretch>
              <a:fillRect/>
            </a:stretch>
          </p:blipFill>
          <p:spPr bwMode="auto">
            <a:xfrm>
              <a:off x="1728" y="816"/>
              <a:ext cx="192" cy="114"/>
            </a:xfrm>
            <a:prstGeom prst="rect">
              <a:avLst/>
            </a:prstGeom>
            <a:noFill/>
            <a:ln w="9525">
              <a:noFill/>
              <a:miter lim="800000"/>
              <a:headEnd/>
              <a:tailEnd/>
            </a:ln>
          </p:spPr>
        </p:pic>
        <p:pic>
          <p:nvPicPr>
            <p:cNvPr id="16" name="Picture 20"/>
            <p:cNvPicPr>
              <a:picLocks noChangeAspect="1" noChangeArrowheads="1"/>
            </p:cNvPicPr>
            <p:nvPr/>
          </p:nvPicPr>
          <p:blipFill>
            <a:blip r:embed="rId3" cstate="print"/>
            <a:srcRect/>
            <a:stretch>
              <a:fillRect/>
            </a:stretch>
          </p:blipFill>
          <p:spPr bwMode="auto">
            <a:xfrm>
              <a:off x="1920" y="816"/>
              <a:ext cx="192" cy="114"/>
            </a:xfrm>
            <a:prstGeom prst="rect">
              <a:avLst/>
            </a:prstGeom>
            <a:noFill/>
            <a:ln w="9525">
              <a:noFill/>
              <a:miter lim="800000"/>
              <a:headEnd/>
              <a:tailEnd/>
            </a:ln>
          </p:spPr>
        </p:pic>
        <p:pic>
          <p:nvPicPr>
            <p:cNvPr id="17" name="Picture 21"/>
            <p:cNvPicPr>
              <a:picLocks noChangeAspect="1" noChangeArrowheads="1"/>
            </p:cNvPicPr>
            <p:nvPr/>
          </p:nvPicPr>
          <p:blipFill>
            <a:blip r:embed="rId3" cstate="print"/>
            <a:srcRect/>
            <a:stretch>
              <a:fillRect/>
            </a:stretch>
          </p:blipFill>
          <p:spPr bwMode="auto">
            <a:xfrm>
              <a:off x="2112" y="816"/>
              <a:ext cx="192" cy="114"/>
            </a:xfrm>
            <a:prstGeom prst="rect">
              <a:avLst/>
            </a:prstGeom>
            <a:noFill/>
            <a:ln w="9525">
              <a:noFill/>
              <a:miter lim="800000"/>
              <a:headEnd/>
              <a:tailEnd/>
            </a:ln>
          </p:spPr>
        </p:pic>
        <p:pic>
          <p:nvPicPr>
            <p:cNvPr id="18" name="Picture 22"/>
            <p:cNvPicPr>
              <a:picLocks noChangeAspect="1" noChangeArrowheads="1"/>
            </p:cNvPicPr>
            <p:nvPr/>
          </p:nvPicPr>
          <p:blipFill>
            <a:blip r:embed="rId3" cstate="print"/>
            <a:srcRect/>
            <a:stretch>
              <a:fillRect/>
            </a:stretch>
          </p:blipFill>
          <p:spPr bwMode="auto">
            <a:xfrm>
              <a:off x="2304" y="816"/>
              <a:ext cx="192" cy="114"/>
            </a:xfrm>
            <a:prstGeom prst="rect">
              <a:avLst/>
            </a:prstGeom>
            <a:noFill/>
            <a:ln w="9525">
              <a:noFill/>
              <a:miter lim="800000"/>
              <a:headEnd/>
              <a:tailEnd/>
            </a:ln>
          </p:spPr>
        </p:pic>
        <p:pic>
          <p:nvPicPr>
            <p:cNvPr id="19" name="Picture 23"/>
            <p:cNvPicPr>
              <a:picLocks noChangeAspect="1" noChangeArrowheads="1"/>
            </p:cNvPicPr>
            <p:nvPr/>
          </p:nvPicPr>
          <p:blipFill>
            <a:blip r:embed="rId3" cstate="print"/>
            <a:srcRect/>
            <a:stretch>
              <a:fillRect/>
            </a:stretch>
          </p:blipFill>
          <p:spPr bwMode="auto">
            <a:xfrm>
              <a:off x="2496" y="816"/>
              <a:ext cx="192" cy="114"/>
            </a:xfrm>
            <a:prstGeom prst="rect">
              <a:avLst/>
            </a:prstGeom>
            <a:noFill/>
            <a:ln w="9525">
              <a:noFill/>
              <a:miter lim="800000"/>
              <a:headEnd/>
              <a:tailEnd/>
            </a:ln>
          </p:spPr>
        </p:pic>
        <p:pic>
          <p:nvPicPr>
            <p:cNvPr id="20" name="Picture 24"/>
            <p:cNvPicPr>
              <a:picLocks noChangeAspect="1" noChangeArrowheads="1"/>
            </p:cNvPicPr>
            <p:nvPr/>
          </p:nvPicPr>
          <p:blipFill>
            <a:blip r:embed="rId3" cstate="print"/>
            <a:srcRect/>
            <a:stretch>
              <a:fillRect/>
            </a:stretch>
          </p:blipFill>
          <p:spPr bwMode="auto">
            <a:xfrm>
              <a:off x="2688" y="816"/>
              <a:ext cx="192" cy="114"/>
            </a:xfrm>
            <a:prstGeom prst="rect">
              <a:avLst/>
            </a:prstGeom>
            <a:noFill/>
            <a:ln w="9525">
              <a:noFill/>
              <a:miter lim="800000"/>
              <a:headEnd/>
              <a:tailEnd/>
            </a:ln>
          </p:spPr>
        </p:pic>
        <p:pic>
          <p:nvPicPr>
            <p:cNvPr id="21" name="Picture 25"/>
            <p:cNvPicPr>
              <a:picLocks noChangeAspect="1" noChangeArrowheads="1"/>
            </p:cNvPicPr>
            <p:nvPr/>
          </p:nvPicPr>
          <p:blipFill>
            <a:blip r:embed="rId3" cstate="print"/>
            <a:srcRect/>
            <a:stretch>
              <a:fillRect/>
            </a:stretch>
          </p:blipFill>
          <p:spPr bwMode="auto">
            <a:xfrm>
              <a:off x="2880" y="816"/>
              <a:ext cx="192" cy="114"/>
            </a:xfrm>
            <a:prstGeom prst="rect">
              <a:avLst/>
            </a:prstGeom>
            <a:noFill/>
            <a:ln w="9525">
              <a:noFill/>
              <a:miter lim="800000"/>
              <a:headEnd/>
              <a:tailEnd/>
            </a:ln>
          </p:spPr>
        </p:pic>
        <p:pic>
          <p:nvPicPr>
            <p:cNvPr id="22" name="Picture 26"/>
            <p:cNvPicPr>
              <a:picLocks noChangeAspect="1" noChangeArrowheads="1"/>
            </p:cNvPicPr>
            <p:nvPr/>
          </p:nvPicPr>
          <p:blipFill>
            <a:blip r:embed="rId3" cstate="print"/>
            <a:srcRect/>
            <a:stretch>
              <a:fillRect/>
            </a:stretch>
          </p:blipFill>
          <p:spPr bwMode="auto">
            <a:xfrm>
              <a:off x="3072" y="816"/>
              <a:ext cx="192" cy="114"/>
            </a:xfrm>
            <a:prstGeom prst="rect">
              <a:avLst/>
            </a:prstGeom>
            <a:noFill/>
            <a:ln w="9525">
              <a:noFill/>
              <a:miter lim="800000"/>
              <a:headEnd/>
              <a:tailEnd/>
            </a:ln>
          </p:spPr>
        </p:pic>
        <p:pic>
          <p:nvPicPr>
            <p:cNvPr id="23" name="Picture 27"/>
            <p:cNvPicPr>
              <a:picLocks noChangeAspect="1" noChangeArrowheads="1"/>
            </p:cNvPicPr>
            <p:nvPr/>
          </p:nvPicPr>
          <p:blipFill>
            <a:blip r:embed="rId3" cstate="print"/>
            <a:srcRect/>
            <a:stretch>
              <a:fillRect/>
            </a:stretch>
          </p:blipFill>
          <p:spPr bwMode="auto">
            <a:xfrm>
              <a:off x="3264" y="816"/>
              <a:ext cx="192" cy="114"/>
            </a:xfrm>
            <a:prstGeom prst="rect">
              <a:avLst/>
            </a:prstGeom>
            <a:noFill/>
            <a:ln w="9525">
              <a:noFill/>
              <a:miter lim="800000"/>
              <a:headEnd/>
              <a:tailEnd/>
            </a:ln>
          </p:spPr>
        </p:pic>
        <p:pic>
          <p:nvPicPr>
            <p:cNvPr id="24" name="Picture 28"/>
            <p:cNvPicPr>
              <a:picLocks noChangeAspect="1" noChangeArrowheads="1"/>
            </p:cNvPicPr>
            <p:nvPr/>
          </p:nvPicPr>
          <p:blipFill>
            <a:blip r:embed="rId3" cstate="print"/>
            <a:srcRect/>
            <a:stretch>
              <a:fillRect/>
            </a:stretch>
          </p:blipFill>
          <p:spPr bwMode="auto">
            <a:xfrm>
              <a:off x="3456" y="816"/>
              <a:ext cx="192" cy="114"/>
            </a:xfrm>
            <a:prstGeom prst="rect">
              <a:avLst/>
            </a:prstGeom>
            <a:noFill/>
            <a:ln w="9525">
              <a:noFill/>
              <a:miter lim="800000"/>
              <a:headEnd/>
              <a:tailEnd/>
            </a:ln>
          </p:spPr>
        </p:pic>
        <p:pic>
          <p:nvPicPr>
            <p:cNvPr id="25" name="Picture 29"/>
            <p:cNvPicPr>
              <a:picLocks noChangeAspect="1" noChangeArrowheads="1"/>
            </p:cNvPicPr>
            <p:nvPr/>
          </p:nvPicPr>
          <p:blipFill>
            <a:blip r:embed="rId3" cstate="print"/>
            <a:srcRect/>
            <a:stretch>
              <a:fillRect/>
            </a:stretch>
          </p:blipFill>
          <p:spPr bwMode="auto">
            <a:xfrm>
              <a:off x="3648" y="816"/>
              <a:ext cx="192" cy="114"/>
            </a:xfrm>
            <a:prstGeom prst="rect">
              <a:avLst/>
            </a:prstGeom>
            <a:noFill/>
            <a:ln w="9525">
              <a:noFill/>
              <a:miter lim="800000"/>
              <a:headEnd/>
              <a:tailEnd/>
            </a:ln>
          </p:spPr>
        </p:pic>
        <p:pic>
          <p:nvPicPr>
            <p:cNvPr id="26" name="Picture 30"/>
            <p:cNvPicPr>
              <a:picLocks noChangeAspect="1" noChangeArrowheads="1"/>
            </p:cNvPicPr>
            <p:nvPr/>
          </p:nvPicPr>
          <p:blipFill>
            <a:blip r:embed="rId3" cstate="print"/>
            <a:srcRect/>
            <a:stretch>
              <a:fillRect/>
            </a:stretch>
          </p:blipFill>
          <p:spPr bwMode="auto">
            <a:xfrm>
              <a:off x="3840" y="816"/>
              <a:ext cx="192" cy="114"/>
            </a:xfrm>
            <a:prstGeom prst="rect">
              <a:avLst/>
            </a:prstGeom>
            <a:noFill/>
            <a:ln w="9525">
              <a:noFill/>
              <a:miter lim="800000"/>
              <a:headEnd/>
              <a:tailEnd/>
            </a:ln>
          </p:spPr>
        </p:pic>
        <p:pic>
          <p:nvPicPr>
            <p:cNvPr id="27" name="Picture 31"/>
            <p:cNvPicPr>
              <a:picLocks noChangeAspect="1" noChangeArrowheads="1"/>
            </p:cNvPicPr>
            <p:nvPr/>
          </p:nvPicPr>
          <p:blipFill>
            <a:blip r:embed="rId3" cstate="print"/>
            <a:srcRect/>
            <a:stretch>
              <a:fillRect/>
            </a:stretch>
          </p:blipFill>
          <p:spPr bwMode="auto">
            <a:xfrm>
              <a:off x="4032" y="816"/>
              <a:ext cx="192" cy="114"/>
            </a:xfrm>
            <a:prstGeom prst="rect">
              <a:avLst/>
            </a:prstGeom>
            <a:noFill/>
            <a:ln w="9525">
              <a:noFill/>
              <a:miter lim="800000"/>
              <a:headEnd/>
              <a:tailEnd/>
            </a:ln>
          </p:spPr>
        </p:pic>
        <p:pic>
          <p:nvPicPr>
            <p:cNvPr id="28" name="Picture 32"/>
            <p:cNvPicPr>
              <a:picLocks noChangeAspect="1" noChangeArrowheads="1"/>
            </p:cNvPicPr>
            <p:nvPr/>
          </p:nvPicPr>
          <p:blipFill>
            <a:blip r:embed="rId3" cstate="print"/>
            <a:srcRect/>
            <a:stretch>
              <a:fillRect/>
            </a:stretch>
          </p:blipFill>
          <p:spPr bwMode="auto">
            <a:xfrm>
              <a:off x="4224" y="816"/>
              <a:ext cx="192" cy="114"/>
            </a:xfrm>
            <a:prstGeom prst="rect">
              <a:avLst/>
            </a:prstGeom>
            <a:noFill/>
            <a:ln w="9525">
              <a:noFill/>
              <a:miter lim="800000"/>
              <a:headEnd/>
              <a:tailEnd/>
            </a:ln>
          </p:spPr>
        </p:pic>
        <p:pic>
          <p:nvPicPr>
            <p:cNvPr id="29" name="Picture 33"/>
            <p:cNvPicPr>
              <a:picLocks noChangeAspect="1" noChangeArrowheads="1"/>
            </p:cNvPicPr>
            <p:nvPr/>
          </p:nvPicPr>
          <p:blipFill>
            <a:blip r:embed="rId3" cstate="print"/>
            <a:srcRect/>
            <a:stretch>
              <a:fillRect/>
            </a:stretch>
          </p:blipFill>
          <p:spPr bwMode="auto">
            <a:xfrm>
              <a:off x="4416" y="816"/>
              <a:ext cx="192" cy="114"/>
            </a:xfrm>
            <a:prstGeom prst="rect">
              <a:avLst/>
            </a:prstGeom>
            <a:noFill/>
            <a:ln w="9525">
              <a:noFill/>
              <a:miter lim="800000"/>
              <a:headEnd/>
              <a:tailEnd/>
            </a:ln>
          </p:spPr>
        </p:pic>
        <p:pic>
          <p:nvPicPr>
            <p:cNvPr id="30" name="Picture 34"/>
            <p:cNvPicPr>
              <a:picLocks noChangeAspect="1" noChangeArrowheads="1"/>
            </p:cNvPicPr>
            <p:nvPr/>
          </p:nvPicPr>
          <p:blipFill>
            <a:blip r:embed="rId3" cstate="print"/>
            <a:srcRect/>
            <a:stretch>
              <a:fillRect/>
            </a:stretch>
          </p:blipFill>
          <p:spPr bwMode="auto">
            <a:xfrm>
              <a:off x="4608" y="816"/>
              <a:ext cx="192" cy="114"/>
            </a:xfrm>
            <a:prstGeom prst="rect">
              <a:avLst/>
            </a:prstGeom>
            <a:noFill/>
            <a:ln w="9525">
              <a:noFill/>
              <a:miter lim="800000"/>
              <a:headEnd/>
              <a:tailEnd/>
            </a:ln>
          </p:spPr>
        </p:pic>
        <p:pic>
          <p:nvPicPr>
            <p:cNvPr id="31" name="Picture 35"/>
            <p:cNvPicPr>
              <a:picLocks noChangeAspect="1" noChangeArrowheads="1"/>
            </p:cNvPicPr>
            <p:nvPr/>
          </p:nvPicPr>
          <p:blipFill>
            <a:blip r:embed="rId3" cstate="print"/>
            <a:srcRect/>
            <a:stretch>
              <a:fillRect/>
            </a:stretch>
          </p:blipFill>
          <p:spPr bwMode="auto">
            <a:xfrm>
              <a:off x="4800" y="816"/>
              <a:ext cx="192" cy="114"/>
            </a:xfrm>
            <a:prstGeom prst="rect">
              <a:avLst/>
            </a:prstGeom>
            <a:noFill/>
            <a:ln w="9525">
              <a:noFill/>
              <a:miter lim="800000"/>
              <a:headEnd/>
              <a:tailEnd/>
            </a:ln>
          </p:spPr>
        </p:pic>
        <p:pic>
          <p:nvPicPr>
            <p:cNvPr id="32" name="Picture 36"/>
            <p:cNvPicPr>
              <a:picLocks noChangeAspect="1" noChangeArrowheads="1"/>
            </p:cNvPicPr>
            <p:nvPr/>
          </p:nvPicPr>
          <p:blipFill>
            <a:blip r:embed="rId3" cstate="print"/>
            <a:srcRect/>
            <a:stretch>
              <a:fillRect/>
            </a:stretch>
          </p:blipFill>
          <p:spPr bwMode="auto">
            <a:xfrm>
              <a:off x="4992" y="816"/>
              <a:ext cx="192" cy="114"/>
            </a:xfrm>
            <a:prstGeom prst="rect">
              <a:avLst/>
            </a:prstGeom>
            <a:noFill/>
            <a:ln w="9525">
              <a:noFill/>
              <a:miter lim="800000"/>
              <a:headEnd/>
              <a:tailEnd/>
            </a:ln>
          </p:spPr>
        </p:pic>
        <p:pic>
          <p:nvPicPr>
            <p:cNvPr id="33" name="Picture 37"/>
            <p:cNvPicPr>
              <a:picLocks noChangeAspect="1" noChangeArrowheads="1"/>
            </p:cNvPicPr>
            <p:nvPr/>
          </p:nvPicPr>
          <p:blipFill>
            <a:blip r:embed="rId3" cstate="print"/>
            <a:srcRect/>
            <a:stretch>
              <a:fillRect/>
            </a:stretch>
          </p:blipFill>
          <p:spPr bwMode="auto">
            <a:xfrm>
              <a:off x="5184" y="816"/>
              <a:ext cx="192" cy="114"/>
            </a:xfrm>
            <a:prstGeom prst="rect">
              <a:avLst/>
            </a:prstGeom>
            <a:noFill/>
            <a:ln w="9525">
              <a:noFill/>
              <a:miter lim="800000"/>
              <a:headEnd/>
              <a:tailEnd/>
            </a:ln>
          </p:spPr>
        </p:pic>
        <p:pic>
          <p:nvPicPr>
            <p:cNvPr id="34" name="Picture 38"/>
            <p:cNvPicPr>
              <a:picLocks noChangeAspect="1" noChangeArrowheads="1"/>
            </p:cNvPicPr>
            <p:nvPr/>
          </p:nvPicPr>
          <p:blipFill>
            <a:blip r:embed="rId3" cstate="print"/>
            <a:srcRect/>
            <a:stretch>
              <a:fillRect/>
            </a:stretch>
          </p:blipFill>
          <p:spPr bwMode="auto">
            <a:xfrm>
              <a:off x="5376" y="816"/>
              <a:ext cx="192" cy="114"/>
            </a:xfrm>
            <a:prstGeom prst="rect">
              <a:avLst/>
            </a:prstGeom>
            <a:noFill/>
            <a:ln w="9525">
              <a:noFill/>
              <a:miter lim="800000"/>
              <a:headEnd/>
              <a:tailEnd/>
            </a:ln>
          </p:spPr>
        </p:pic>
        <p:pic>
          <p:nvPicPr>
            <p:cNvPr id="35" name="Picture 39"/>
            <p:cNvPicPr>
              <a:picLocks noChangeAspect="1" noChangeArrowheads="1"/>
            </p:cNvPicPr>
            <p:nvPr/>
          </p:nvPicPr>
          <p:blipFill>
            <a:blip r:embed="rId3"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762000" y="3276600"/>
            <a:ext cx="7772400" cy="1362075"/>
          </a:xfrm>
          <a:prstGeom prst="rect">
            <a:avLst/>
          </a:prstGeo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137160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36"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7" name="Rectangle 36"/>
          <p:cNvSpPr>
            <a:spLocks noGrp="1" noChangeArrowheads="1"/>
          </p:cNvSpPr>
          <p:nvPr>
            <p:ph type="dt" sz="half" idx="11"/>
          </p:nvPr>
        </p:nvSpPr>
        <p:spPr/>
        <p:txBody>
          <a:bodyPr/>
          <a:lstStyle>
            <a:lvl1pPr>
              <a:defRPr/>
            </a:lvl1pPr>
          </a:lstStyle>
          <a:p>
            <a:pPr>
              <a:defRPr/>
            </a:pPr>
            <a:fld id="{5A115781-495B-4ABB-A9D0-211BA28FD9C6}" type="datetime1">
              <a:rPr lang="en-US" smtClean="0"/>
              <a:t>8/5/2016</a:t>
            </a:fld>
            <a:endParaRPr lang="en-US" dirty="0"/>
          </a:p>
        </p:txBody>
      </p:sp>
      <p:sp>
        <p:nvSpPr>
          <p:cNvPr id="38" name="Rectangle 6"/>
          <p:cNvSpPr>
            <a:spLocks noGrp="1" noChangeArrowheads="1"/>
          </p:cNvSpPr>
          <p:nvPr>
            <p:ph type="sldNum" sz="quarter" idx="12"/>
          </p:nvPr>
        </p:nvSpPr>
        <p:spPr/>
        <p:txBody>
          <a:bodyPr/>
          <a:lstStyle>
            <a:lvl1pPr>
              <a:defRPr/>
            </a:lvl1pPr>
          </a:lstStyle>
          <a:p>
            <a:pPr>
              <a:defRPr/>
            </a:pPr>
            <a:fld id="{15193B26-2E81-4076-9D4E-54206969BE5E}" type="slidenum">
              <a:rPr lang="en-US"/>
              <a:pPr>
                <a:defRPr/>
              </a:pPr>
              <a:t>‹#›</a:t>
            </a:fld>
            <a:endParaRPr lang="en-US"/>
          </a:p>
        </p:txBody>
      </p:sp>
    </p:spTree>
    <p:extLst>
      <p:ext uri="{BB962C8B-B14F-4D97-AF65-F5344CB8AC3E}">
        <p14:creationId xmlns:p14="http://schemas.microsoft.com/office/powerpoint/2010/main" val="18201663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6"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7"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9"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0"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1"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2"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3"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4"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5"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6"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7"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8"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9"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0"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1"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2"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3"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4"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5"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6"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7"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8"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9"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0"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1"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2"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3"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4"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5"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6"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7"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8"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sz="half" idx="1"/>
          </p:nvPr>
        </p:nvSpPr>
        <p:spPr>
          <a:xfrm>
            <a:off x="457200" y="1752600"/>
            <a:ext cx="4038600" cy="4648200"/>
          </a:xfrm>
        </p:spPr>
        <p:txBody>
          <a:bodyPr/>
          <a:lstStyle>
            <a:lvl1pPr>
              <a:defRPr sz="2800"/>
            </a:lvl1pPr>
            <a:lvl2pPr marL="804863" indent="-347663">
              <a:buSzPct val="85000"/>
              <a:defRPr lang="en-US" sz="2000" b="0" dirty="0" smtClean="0">
                <a:solidFill>
                  <a:schemeClr val="tx1"/>
                </a:solidFill>
                <a:latin typeface="Trebuchet MS"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52600"/>
            <a:ext cx="4038600" cy="4648200"/>
          </a:xfrm>
        </p:spPr>
        <p:txBody>
          <a:bodyPr/>
          <a:lstStyle>
            <a:lvl1pPr>
              <a:defRPr sz="2800"/>
            </a:lvl1pPr>
            <a:lvl2pPr marL="806450" indent="-285750">
              <a:tabLst/>
              <a:defRPr lang="en-US" sz="2000" dirty="0" smtClean="0">
                <a:solidFill>
                  <a:schemeClr val="tx1"/>
                </a:solidFill>
                <a:latin typeface="Trebuchet MS" pitchFamily="34" charset="0"/>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9" name="Rectangle 38"/>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0" name="Rectangle 4"/>
          <p:cNvSpPr>
            <a:spLocks noGrp="1" noChangeArrowheads="1"/>
          </p:cNvSpPr>
          <p:nvPr>
            <p:ph type="dt" sz="half" idx="11"/>
          </p:nvPr>
        </p:nvSpPr>
        <p:spPr/>
        <p:txBody>
          <a:bodyPr/>
          <a:lstStyle>
            <a:lvl1pPr>
              <a:defRPr/>
            </a:lvl1pPr>
          </a:lstStyle>
          <a:p>
            <a:pPr>
              <a:defRPr/>
            </a:pPr>
            <a:fld id="{2EBA702B-1957-4CE7-A1AD-780EB8763908}" type="datetime1">
              <a:rPr lang="en-US" smtClean="0"/>
              <a:t>8/5/2016</a:t>
            </a:fld>
            <a:endParaRPr lang="en-US" dirty="0"/>
          </a:p>
        </p:txBody>
      </p:sp>
      <p:sp>
        <p:nvSpPr>
          <p:cNvPr id="41" name="Rectangle 6"/>
          <p:cNvSpPr>
            <a:spLocks noGrp="1" noChangeArrowheads="1"/>
          </p:cNvSpPr>
          <p:nvPr>
            <p:ph type="sldNum" sz="quarter" idx="12"/>
          </p:nvPr>
        </p:nvSpPr>
        <p:spPr/>
        <p:txBody>
          <a:bodyPr/>
          <a:lstStyle>
            <a:lvl1pPr>
              <a:defRPr/>
            </a:lvl1pPr>
          </a:lstStyle>
          <a:p>
            <a:pPr>
              <a:defRPr/>
            </a:pPr>
            <a:fld id="{524F8FBB-DFE3-4ABA-A41D-865664A8BAAB}" type="slidenum">
              <a:rPr lang="en-US"/>
              <a:pPr>
                <a:defRPr/>
              </a:pPr>
              <a:t>‹#›</a:t>
            </a:fld>
            <a:endParaRPr lang="en-US"/>
          </a:p>
        </p:txBody>
      </p:sp>
    </p:spTree>
    <p:extLst>
      <p:ext uri="{BB962C8B-B14F-4D97-AF65-F5344CB8AC3E}">
        <p14:creationId xmlns:p14="http://schemas.microsoft.com/office/powerpoint/2010/main" val="30751747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0"/>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1"/>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2"/>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3"/>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4"/>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5"/>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16"/>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17"/>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18"/>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19"/>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0"/>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1"/>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2"/>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3"/>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4"/>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5"/>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26"/>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27"/>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0" name="Picture 28"/>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1" name="Picture 29"/>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2" name="Picture 30"/>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3" name="Picture 31"/>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4" name="Picture 32"/>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5" name="Picture 33"/>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6" name="Picture 34"/>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7" name="Picture 35"/>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8" name="Picture 36"/>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9" name="Picture 37"/>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0" name="Picture 38"/>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Text Placeholder 2"/>
          <p:cNvSpPr>
            <a:spLocks noGrp="1"/>
          </p:cNvSpPr>
          <p:nvPr>
            <p:ph type="body" idx="1"/>
          </p:nvPr>
        </p:nvSpPr>
        <p:spPr>
          <a:xfrm>
            <a:off x="457200" y="1524000"/>
            <a:ext cx="4040188"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4040188" cy="3962400"/>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24000"/>
            <a:ext cx="4041775"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962401"/>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a:xfrm>
            <a:off x="1371600" y="76200"/>
            <a:ext cx="7315200" cy="1143000"/>
          </a:xfrm>
        </p:spPr>
        <p:txBody>
          <a:bodyPr/>
          <a:lstStyle/>
          <a:p>
            <a:r>
              <a:rPr lang="en-US" smtClean="0"/>
              <a:t>Click to edit Master title style</a:t>
            </a:r>
            <a:endParaRPr lang="en-US" dirty="0"/>
          </a:p>
        </p:txBody>
      </p:sp>
      <p:sp>
        <p:nvSpPr>
          <p:cNvPr id="4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2" name="Rectangle 4"/>
          <p:cNvSpPr>
            <a:spLocks noGrp="1" noChangeArrowheads="1"/>
          </p:cNvSpPr>
          <p:nvPr>
            <p:ph type="dt" sz="half" idx="11"/>
          </p:nvPr>
        </p:nvSpPr>
        <p:spPr/>
        <p:txBody>
          <a:bodyPr/>
          <a:lstStyle>
            <a:lvl1pPr>
              <a:defRPr/>
            </a:lvl1pPr>
          </a:lstStyle>
          <a:p>
            <a:pPr>
              <a:defRPr/>
            </a:pPr>
            <a:fld id="{CE3D540A-DED8-4B76-B142-EFEE0D8498A9}" type="datetime1">
              <a:rPr lang="en-US" smtClean="0"/>
              <a:t>8/5/2016</a:t>
            </a:fld>
            <a:endParaRPr lang="en-US" dirty="0"/>
          </a:p>
        </p:txBody>
      </p:sp>
      <p:sp>
        <p:nvSpPr>
          <p:cNvPr id="43" name="Rectangle 6"/>
          <p:cNvSpPr>
            <a:spLocks noGrp="1" noChangeArrowheads="1"/>
          </p:cNvSpPr>
          <p:nvPr>
            <p:ph type="sldNum" sz="quarter" idx="12"/>
          </p:nvPr>
        </p:nvSpPr>
        <p:spPr/>
        <p:txBody>
          <a:bodyPr/>
          <a:lstStyle>
            <a:lvl1pPr>
              <a:defRPr/>
            </a:lvl1pPr>
          </a:lstStyle>
          <a:p>
            <a:pPr>
              <a:defRPr/>
            </a:pPr>
            <a:fld id="{FFCEA058-F945-4C6D-A0CA-275994C823A1}" type="slidenum">
              <a:rPr lang="en-US"/>
              <a:pPr>
                <a:defRPr/>
              </a:pPr>
              <a:t>‹#›</a:t>
            </a:fld>
            <a:endParaRPr lang="en-US"/>
          </a:p>
        </p:txBody>
      </p:sp>
    </p:spTree>
    <p:extLst>
      <p:ext uri="{BB962C8B-B14F-4D97-AF65-F5344CB8AC3E}">
        <p14:creationId xmlns:p14="http://schemas.microsoft.com/office/powerpoint/2010/main" val="40193336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pSp>
        <p:nvGrpSpPr>
          <p:cNvPr id="2" name="Group 39"/>
          <p:cNvGrpSpPr>
            <a:grpSpLocks/>
          </p:cNvGrpSpPr>
          <p:nvPr/>
        </p:nvGrpSpPr>
        <p:grpSpPr bwMode="auto">
          <a:xfrm>
            <a:off x="0" y="0"/>
            <a:ext cx="9144000" cy="1476375"/>
            <a:chOff x="0" y="0"/>
            <a:chExt cx="9144000" cy="1476375"/>
          </a:xfrm>
        </p:grpSpPr>
        <p:grpSp>
          <p:nvGrpSpPr>
            <p:cNvPr id="3" name="Group 7"/>
            <p:cNvGrpSpPr>
              <a:grpSpLocks/>
            </p:cNvGrpSpPr>
            <p:nvPr/>
          </p:nvGrpSpPr>
          <p:grpSpPr bwMode="auto">
            <a:xfrm>
              <a:off x="0" y="0"/>
              <a:ext cx="9144000" cy="1295400"/>
              <a:chOff x="0" y="0"/>
              <a:chExt cx="9144000" cy="1295400"/>
            </a:xfrm>
          </p:grpSpPr>
          <p:sp>
            <p:nvSpPr>
              <p:cNvPr id="3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36"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4" name="Group 40"/>
            <p:cNvGrpSpPr>
              <a:grpSpLocks/>
            </p:cNvGrpSpPr>
            <p:nvPr/>
          </p:nvGrpSpPr>
          <p:grpSpPr bwMode="auto">
            <a:xfrm>
              <a:off x="0" y="1295400"/>
              <a:ext cx="9144000" cy="180975"/>
              <a:chOff x="0" y="816"/>
              <a:chExt cx="5760" cy="114"/>
            </a:xfrm>
          </p:grpSpPr>
          <p:pic>
            <p:nvPicPr>
              <p:cNvPr id="5"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6"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7"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8"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9"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0"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1"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2"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3"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4"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5"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6"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7"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18"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19"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0"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1"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2"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3"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4"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5"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6"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7"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28"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29"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0"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1"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2"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3"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4"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37" name="Rectangle 2"/>
          <p:cNvSpPr txBox="1">
            <a:spLocks noChangeArrowheads="1"/>
          </p:cNvSpPr>
          <p:nvPr/>
        </p:nvSpPr>
        <p:spPr bwMode="auto">
          <a:xfrm>
            <a:off x="1371600" y="76200"/>
            <a:ext cx="7315200" cy="1143000"/>
          </a:xfrm>
          <a:prstGeom prst="rect">
            <a:avLst/>
          </a:prstGeom>
          <a:noFill/>
          <a:ln w="9525">
            <a:noFill/>
            <a:miter lim="800000"/>
            <a:headEnd/>
            <a:tailEnd/>
          </a:ln>
        </p:spPr>
        <p:txBody>
          <a:bodyPr anchor="ctr"/>
          <a:lstStyle>
            <a:lvl1pPr algn="l">
              <a:defRPr/>
            </a:lvl1pPr>
          </a:lstStyle>
          <a:p>
            <a:pPr eaLnBrk="0" fontAlgn="base" hangingPunct="0">
              <a:spcBef>
                <a:spcPct val="0"/>
              </a:spcBef>
              <a:spcAft>
                <a:spcPct val="0"/>
              </a:spcAft>
              <a:defRPr/>
            </a:pPr>
            <a:r>
              <a:rPr lang="en-US" sz="4000" kern="0" dirty="0" smtClean="0">
                <a:solidFill>
                  <a:srgbClr val="990000"/>
                </a:solidFill>
                <a:latin typeface="Georgia" pitchFamily="18" charset="0"/>
              </a:rPr>
              <a:t>Click to edit Master title style</a:t>
            </a:r>
          </a:p>
        </p:txBody>
      </p:sp>
      <p:sp>
        <p:nvSpPr>
          <p:cNvPr id="38" name="Rectangle 5"/>
          <p:cNvSpPr>
            <a:spLocks noGrp="1" noChangeArrowheads="1"/>
          </p:cNvSpPr>
          <p:nvPr>
            <p:ph type="ftr" sz="quarter" idx="10"/>
          </p:nvPr>
        </p:nvSpPr>
        <p:spPr/>
        <p:txBody>
          <a:bodyPr/>
          <a:lstStyle>
            <a:lvl1pPr algn="ctr">
              <a:defRPr sz="1200">
                <a:solidFill>
                  <a:srgbClr val="800000"/>
                </a:solidFill>
                <a:latin typeface="Gill Sans MT" pitchFamily="34" charset="0"/>
              </a:defRPr>
            </a:lvl1pPr>
          </a:lstStyle>
          <a:p>
            <a:pPr>
              <a:defRPr/>
            </a:pPr>
            <a:r>
              <a:rPr lang="en-US"/>
              <a:t>Northwest Portland Area Indian Health Board</a:t>
            </a:r>
          </a:p>
        </p:txBody>
      </p:sp>
      <p:sp>
        <p:nvSpPr>
          <p:cNvPr id="39" name="Rectangle 38"/>
          <p:cNvSpPr>
            <a:spLocks noGrp="1" noChangeArrowheads="1"/>
          </p:cNvSpPr>
          <p:nvPr>
            <p:ph type="dt" sz="half" idx="11"/>
          </p:nvPr>
        </p:nvSpPr>
        <p:spPr/>
        <p:txBody>
          <a:bodyPr/>
          <a:lstStyle>
            <a:lvl1pPr>
              <a:defRPr sz="1200">
                <a:solidFill>
                  <a:srgbClr val="800000"/>
                </a:solidFill>
                <a:latin typeface="Gill Sans MT" pitchFamily="34" charset="0"/>
              </a:defRPr>
            </a:lvl1pPr>
          </a:lstStyle>
          <a:p>
            <a:pPr>
              <a:defRPr/>
            </a:pPr>
            <a:fld id="{0114F07D-EC0D-4C19-BBFF-6B696649EFB5}" type="datetime1">
              <a:rPr lang="en-US" smtClean="0"/>
              <a:t>8/5/2016</a:t>
            </a:fld>
            <a:endParaRPr lang="en-US" dirty="0"/>
          </a:p>
        </p:txBody>
      </p:sp>
      <p:sp>
        <p:nvSpPr>
          <p:cNvPr id="40" name="Rectangle 6"/>
          <p:cNvSpPr>
            <a:spLocks noGrp="1" noChangeArrowheads="1"/>
          </p:cNvSpPr>
          <p:nvPr>
            <p:ph type="sldNum" sz="quarter" idx="12"/>
          </p:nvPr>
        </p:nvSpPr>
        <p:spPr/>
        <p:txBody>
          <a:bodyPr/>
          <a:lstStyle>
            <a:lvl1pPr algn="r">
              <a:defRPr sz="1200">
                <a:solidFill>
                  <a:srgbClr val="800000"/>
                </a:solidFill>
                <a:latin typeface="Georgia" pitchFamily="18" charset="0"/>
              </a:defRPr>
            </a:lvl1pPr>
          </a:lstStyle>
          <a:p>
            <a:pPr>
              <a:defRPr/>
            </a:pPr>
            <a:fld id="{9C7D06AE-20E0-49C7-9537-E8A2F28FCB5F}" type="slidenum">
              <a:rPr lang="en-US"/>
              <a:pPr>
                <a:defRPr/>
              </a:pPr>
              <a:t>‹#›</a:t>
            </a:fld>
            <a:endParaRPr lang="en-US"/>
          </a:p>
        </p:txBody>
      </p:sp>
    </p:spTree>
    <p:extLst>
      <p:ext uri="{BB962C8B-B14F-4D97-AF65-F5344CB8AC3E}">
        <p14:creationId xmlns:p14="http://schemas.microsoft.com/office/powerpoint/2010/main" val="23146931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2400">
              <a:solidFill>
                <a:prstClr val="white"/>
              </a:solidFill>
            </a:endParaRPr>
          </a:p>
        </p:txBody>
      </p:sp>
      <p:grpSp>
        <p:nvGrpSpPr>
          <p:cNvPr id="6"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9"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40"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685800"/>
            <a:ext cx="5111750" cy="5562600"/>
          </a:xfrm>
        </p:spPr>
        <p:txBody>
          <a:bodyPr/>
          <a:lstStyle>
            <a:lvl1pPr>
              <a:defRPr sz="3200"/>
            </a:lvl1pPr>
            <a:lvl2pPr marL="914400" indent="-457200">
              <a:buSzPct val="85000"/>
              <a:defRPr sz="2800"/>
            </a:lvl2pPr>
            <a:lvl3pPr marL="1262063" indent="-347663">
              <a:defRPr sz="2400"/>
            </a:lvl3pPr>
            <a:lvl4pPr marL="1719263" indent="-347663">
              <a:defRPr sz="2000"/>
            </a:lvl4pPr>
            <a:lvl5pPr marL="2176463" indent="-347663">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0529AD1A-3B84-4B44-88CE-BE34F7361FAC}" type="datetime1">
              <a:rPr lang="en-US" smtClean="0"/>
              <a:t>8/5/2016</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7A45780A-57F3-42C7-8BF9-787D1861F4C6}" type="slidenum">
              <a:rPr lang="en-US"/>
              <a:pPr>
                <a:defRPr/>
              </a:pPr>
              <a:t>‹#›</a:t>
            </a:fld>
            <a:endParaRPr lang="en-US"/>
          </a:p>
        </p:txBody>
      </p:sp>
    </p:spTree>
    <p:extLst>
      <p:ext uri="{BB962C8B-B14F-4D97-AF65-F5344CB8AC3E}">
        <p14:creationId xmlns:p14="http://schemas.microsoft.com/office/powerpoint/2010/main" val="1699760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048000"/>
          </a:xfrm>
          <a:prstGeom prst="rect">
            <a:avLst/>
          </a:prstGeom>
          <a:solidFill>
            <a:srgbClr val="FFFFCC"/>
          </a:solidFill>
          <a:ln w="9525">
            <a:noFill/>
            <a:miter lim="800000"/>
            <a:headEnd/>
            <a:tailEnd/>
          </a:ln>
          <a:effectLst/>
        </p:spPr>
        <p:txBody>
          <a:bodyPr wrap="none" anchor="ctr"/>
          <a:lstStyle/>
          <a:p>
            <a:pPr>
              <a:defRPr/>
            </a:pPr>
            <a:endParaRPr lang="en-US"/>
          </a:p>
        </p:txBody>
      </p:sp>
      <p:grpSp>
        <p:nvGrpSpPr>
          <p:cNvPr id="5" name="Group 7"/>
          <p:cNvGrpSpPr>
            <a:grpSpLocks/>
          </p:cNvGrpSpPr>
          <p:nvPr/>
        </p:nvGrpSpPr>
        <p:grpSpPr bwMode="auto">
          <a:xfrm>
            <a:off x="0" y="2971800"/>
            <a:ext cx="9144000" cy="180975"/>
            <a:chOff x="0" y="816"/>
            <a:chExt cx="5760" cy="114"/>
          </a:xfrm>
        </p:grpSpPr>
        <p:pic>
          <p:nvPicPr>
            <p:cNvPr id="6" name="Picture 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4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3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2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1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9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8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7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6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5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4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3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4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3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3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3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2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3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1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3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0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0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762000" y="3276600"/>
            <a:ext cx="7772400" cy="1362075"/>
          </a:xfrm>
          <a:prstGeom prst="rect">
            <a:avLst/>
          </a:prstGeo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137160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36"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7" name="Rectangle 36"/>
          <p:cNvSpPr>
            <a:spLocks noGrp="1" noChangeArrowheads="1"/>
          </p:cNvSpPr>
          <p:nvPr>
            <p:ph type="dt" sz="half" idx="11"/>
          </p:nvPr>
        </p:nvSpPr>
        <p:spPr/>
        <p:txBody>
          <a:bodyPr/>
          <a:lstStyle>
            <a:lvl1pPr>
              <a:defRPr/>
            </a:lvl1pPr>
          </a:lstStyle>
          <a:p>
            <a:pPr>
              <a:defRPr/>
            </a:pPr>
            <a:fld id="{B34DF4AF-216B-4277-9A59-121AF79515AF}" type="datetime1">
              <a:rPr lang="en-US" smtClean="0"/>
              <a:t>8/5/2016</a:t>
            </a:fld>
            <a:endParaRPr lang="en-US" dirty="0"/>
          </a:p>
        </p:txBody>
      </p:sp>
      <p:sp>
        <p:nvSpPr>
          <p:cNvPr id="38" name="Rectangle 6"/>
          <p:cNvSpPr>
            <a:spLocks noGrp="1" noChangeArrowheads="1"/>
          </p:cNvSpPr>
          <p:nvPr>
            <p:ph type="sldNum" sz="quarter" idx="12"/>
          </p:nvPr>
        </p:nvSpPr>
        <p:spPr/>
        <p:txBody>
          <a:bodyPr/>
          <a:lstStyle>
            <a:lvl1pPr>
              <a:defRPr/>
            </a:lvl1pPr>
          </a:lstStyle>
          <a:p>
            <a:pPr>
              <a:defRPr/>
            </a:pPr>
            <a:fld id="{35BE3776-5554-4CF9-8005-A516CBBE09DD}" type="slidenum">
              <a:rPr lang="en-US"/>
              <a:pPr>
                <a:defRPr/>
              </a:pPr>
              <a:t>‹#›</a:t>
            </a:fld>
            <a:endParaRPr lang="en-US"/>
          </a:p>
        </p:txBody>
      </p:sp>
    </p:spTree>
    <p:extLst>
      <p:ext uri="{BB962C8B-B14F-4D97-AF65-F5344CB8AC3E}">
        <p14:creationId xmlns:p14="http://schemas.microsoft.com/office/powerpoint/2010/main" val="42003566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2400">
              <a:solidFill>
                <a:prstClr val="white"/>
              </a:solidFill>
            </a:endParaRPr>
          </a:p>
        </p:txBody>
      </p:sp>
      <p:grpSp>
        <p:nvGrpSpPr>
          <p:cNvPr id="3"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6"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9"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5" name="Picture Placeholder 2"/>
          <p:cNvSpPr>
            <a:spLocks noGrp="1"/>
          </p:cNvSpPr>
          <p:nvPr>
            <p:ph type="pic" idx="1"/>
          </p:nvPr>
        </p:nvSpPr>
        <p:spPr>
          <a:xfrm>
            <a:off x="3581400" y="762000"/>
            <a:ext cx="5410200" cy="5334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C42C9322-83AF-49B1-8B54-772D668BE5CE}" type="datetime1">
              <a:rPr lang="en-US" smtClean="0"/>
              <a:t>8/5/2016</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0331DCAE-C361-4A00-AC5F-A732ED1645DB}" type="slidenum">
              <a:rPr lang="en-US"/>
              <a:pPr>
                <a:defRPr/>
              </a:pPr>
              <a:t>‹#›</a:t>
            </a:fld>
            <a:endParaRPr lang="en-US"/>
          </a:p>
        </p:txBody>
      </p:sp>
    </p:spTree>
    <p:extLst>
      <p:ext uri="{BB962C8B-B14F-4D97-AF65-F5344CB8AC3E}">
        <p14:creationId xmlns:p14="http://schemas.microsoft.com/office/powerpoint/2010/main" val="7747364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34"/>
          <p:cNvGrpSpPr>
            <a:grpSpLocks/>
          </p:cNvGrpSpPr>
          <p:nvPr/>
        </p:nvGrpSpPr>
        <p:grpSpPr bwMode="auto">
          <a:xfrm>
            <a:off x="0" y="0"/>
            <a:ext cx="9144000" cy="1476375"/>
            <a:chOff x="0" y="0"/>
            <a:chExt cx="9144000" cy="1476375"/>
          </a:xfrm>
        </p:grpSpPr>
        <p:grpSp>
          <p:nvGrpSpPr>
            <p:cNvPr id="5" name="Group 38"/>
            <p:cNvGrpSpPr>
              <a:grpSpLocks/>
            </p:cNvGrpSpPr>
            <p:nvPr/>
          </p:nvGrpSpPr>
          <p:grpSpPr bwMode="auto">
            <a:xfrm>
              <a:off x="0" y="0"/>
              <a:ext cx="9144000" cy="1295400"/>
              <a:chOff x="0" y="0"/>
              <a:chExt cx="9144000" cy="1295400"/>
            </a:xfrm>
          </p:grpSpPr>
          <p:sp>
            <p:nvSpPr>
              <p:cNvPr id="3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3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6" name="Group 40"/>
            <p:cNvGrpSpPr>
              <a:grpSpLocks/>
            </p:cNvGrpSpPr>
            <p:nvPr/>
          </p:nvGrpSpPr>
          <p:grpSpPr bwMode="auto">
            <a:xfrm>
              <a:off x="0" y="1295400"/>
              <a:ext cx="9144000" cy="180975"/>
              <a:chOff x="0" y="816"/>
              <a:chExt cx="5760" cy="114"/>
            </a:xfrm>
          </p:grpSpPr>
          <p:pic>
            <p:nvPicPr>
              <p:cNvPr id="7"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8"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9"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0"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1"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2"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3"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4"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5"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6"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7"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8"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9"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0"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1"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2"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3"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4"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5"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6"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7"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8"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9"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0"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1"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2"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3"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4"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5"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6"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2" name="Title 1"/>
          <p:cNvSpPr>
            <a:spLocks noGrp="1"/>
          </p:cNvSpPr>
          <p:nvPr>
            <p:ph type="title"/>
          </p:nvPr>
        </p:nvSpPr>
        <p:spPr>
          <a:xfrm>
            <a:off x="1295400" y="152400"/>
            <a:ext cx="7696200" cy="1066800"/>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9" name="Date Placeholder 69"/>
          <p:cNvSpPr>
            <a:spLocks noGrp="1"/>
          </p:cNvSpPr>
          <p:nvPr>
            <p:ph type="dt" sz="half" idx="10"/>
          </p:nvPr>
        </p:nvSpPr>
        <p:spPr/>
        <p:txBody>
          <a:bodyPr/>
          <a:lstStyle>
            <a:lvl1pPr>
              <a:defRPr/>
            </a:lvl1pPr>
          </a:lstStyle>
          <a:p>
            <a:pPr>
              <a:defRPr/>
            </a:pPr>
            <a:fld id="{80CBF7F6-28CB-4A84-8095-6EE5FC9FCE78}" type="datetime1">
              <a:rPr lang="en-US" smtClean="0"/>
              <a:t>8/5/2016</a:t>
            </a:fld>
            <a:endParaRPr lang="en-US" dirty="0"/>
          </a:p>
        </p:txBody>
      </p:sp>
      <p:sp>
        <p:nvSpPr>
          <p:cNvPr id="40" name="Slide Number Placeholder 70"/>
          <p:cNvSpPr>
            <a:spLocks noGrp="1"/>
          </p:cNvSpPr>
          <p:nvPr>
            <p:ph type="sldNum" sz="quarter" idx="11"/>
          </p:nvPr>
        </p:nvSpPr>
        <p:spPr/>
        <p:txBody>
          <a:bodyPr/>
          <a:lstStyle>
            <a:lvl1pPr>
              <a:defRPr/>
            </a:lvl1pPr>
          </a:lstStyle>
          <a:p>
            <a:pPr>
              <a:defRPr/>
            </a:pPr>
            <a:fld id="{51F9AE4C-5693-4CD2-966E-0A68C244430A}" type="slidenum">
              <a:rPr lang="en-US"/>
              <a:pPr>
                <a:defRPr/>
              </a:pPr>
              <a:t>‹#›</a:t>
            </a:fld>
            <a:endParaRPr lang="en-US"/>
          </a:p>
        </p:txBody>
      </p:sp>
      <p:sp>
        <p:nvSpPr>
          <p:cNvPr id="41" name="Footer Placeholder 71"/>
          <p:cNvSpPr>
            <a:spLocks noGrp="1"/>
          </p:cNvSpPr>
          <p:nvPr>
            <p:ph type="ftr" sz="quarter" idx="12"/>
          </p:nvPr>
        </p:nvSpPr>
        <p:spPr/>
        <p:txBody>
          <a:bodyPr/>
          <a:lstStyle>
            <a:lvl1pPr>
              <a:defRPr/>
            </a:lvl1pPr>
          </a:lstStyle>
          <a:p>
            <a:pPr>
              <a:defRPr/>
            </a:pPr>
            <a:r>
              <a:rPr lang="en-US"/>
              <a:t>Northwest Portland Area Indian Health Board</a:t>
            </a:r>
          </a:p>
        </p:txBody>
      </p:sp>
    </p:spTree>
    <p:extLst>
      <p:ext uri="{BB962C8B-B14F-4D97-AF65-F5344CB8AC3E}">
        <p14:creationId xmlns:p14="http://schemas.microsoft.com/office/powerpoint/2010/main" val="22843347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7"/>
          <p:cNvSpPr>
            <a:spLocks noChangeArrowheads="1"/>
          </p:cNvSpPr>
          <p:nvPr/>
        </p:nvSpPr>
        <p:spPr bwMode="auto">
          <a:xfrm>
            <a:off x="7239000" y="0"/>
            <a:ext cx="1905000" cy="68580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5" name="Picture 8" descr="NPAIHBtransparentTEAL"/>
          <p:cNvPicPr>
            <a:picLocks noChangeAspect="1" noChangeArrowheads="1"/>
          </p:cNvPicPr>
          <p:nvPr/>
        </p:nvPicPr>
        <p:blipFill>
          <a:blip r:embed="rId2" cstate="print"/>
          <a:srcRect/>
          <a:stretch>
            <a:fillRect/>
          </a:stretch>
        </p:blipFill>
        <p:spPr bwMode="auto">
          <a:xfrm>
            <a:off x="7620000" y="152400"/>
            <a:ext cx="1219200" cy="1022350"/>
          </a:xfrm>
          <a:prstGeom prst="rect">
            <a:avLst/>
          </a:prstGeom>
          <a:noFill/>
          <a:ln w="9525">
            <a:noFill/>
            <a:miter lim="800000"/>
            <a:headEnd/>
            <a:tailEnd/>
          </a:ln>
          <a:scene3d>
            <a:camera prst="orthographicFront">
              <a:rot lat="0" lon="0" rev="16200000"/>
            </a:camera>
            <a:lightRig rig="threePt" dir="t"/>
          </a:scene3d>
        </p:spPr>
      </p:pic>
      <p:grpSp>
        <p:nvGrpSpPr>
          <p:cNvPr id="6" name="Group 61"/>
          <p:cNvGrpSpPr>
            <a:grpSpLocks/>
          </p:cNvGrpSpPr>
          <p:nvPr/>
        </p:nvGrpSpPr>
        <p:grpSpPr bwMode="auto">
          <a:xfrm>
            <a:off x="7010400" y="47625"/>
            <a:ext cx="304800" cy="6762750"/>
            <a:chOff x="6629400" y="47625"/>
            <a:chExt cx="304800" cy="6762750"/>
          </a:xfrm>
        </p:grpSpPr>
        <p:pic>
          <p:nvPicPr>
            <p:cNvPr id="7" name="Picture 32"/>
            <p:cNvPicPr>
              <a:picLocks noChangeAspect="1" noChangeArrowheads="1"/>
            </p:cNvPicPr>
            <p:nvPr/>
          </p:nvPicPr>
          <p:blipFill>
            <a:blip r:embed="rId3" cstate="print"/>
            <a:srcRect/>
            <a:stretch>
              <a:fillRect/>
            </a:stretch>
          </p:blipFill>
          <p:spPr bwMode="auto">
            <a:xfrm>
              <a:off x="6629400" y="47625"/>
              <a:ext cx="304800" cy="180975"/>
            </a:xfrm>
            <a:prstGeom prst="rect">
              <a:avLst/>
            </a:prstGeom>
            <a:noFill/>
            <a:ln w="9525">
              <a:noFill/>
              <a:miter lim="800000"/>
              <a:headEnd/>
              <a:tailEnd/>
            </a:ln>
            <a:scene3d>
              <a:camera prst="orthographicFront">
                <a:rot lat="0" lon="0" rev="5400000"/>
              </a:camera>
              <a:lightRig rig="threePt" dir="t"/>
            </a:scene3d>
          </p:spPr>
        </p:pic>
        <p:pic>
          <p:nvPicPr>
            <p:cNvPr id="8" name="Picture 32"/>
            <p:cNvPicPr>
              <a:picLocks noChangeAspect="1" noChangeArrowheads="1"/>
            </p:cNvPicPr>
            <p:nvPr/>
          </p:nvPicPr>
          <p:blipFill>
            <a:blip r:embed="rId3" cstate="print"/>
            <a:srcRect/>
            <a:stretch>
              <a:fillRect/>
            </a:stretch>
          </p:blipFill>
          <p:spPr bwMode="auto">
            <a:xfrm>
              <a:off x="6629400" y="352425"/>
              <a:ext cx="304800" cy="180975"/>
            </a:xfrm>
            <a:prstGeom prst="rect">
              <a:avLst/>
            </a:prstGeom>
            <a:noFill/>
            <a:ln w="9525">
              <a:noFill/>
              <a:miter lim="800000"/>
              <a:headEnd/>
              <a:tailEnd/>
            </a:ln>
            <a:scene3d>
              <a:camera prst="orthographicFront">
                <a:rot lat="0" lon="0" rev="5400000"/>
              </a:camera>
              <a:lightRig rig="threePt" dir="t"/>
            </a:scene3d>
          </p:spPr>
        </p:pic>
        <p:pic>
          <p:nvPicPr>
            <p:cNvPr id="9" name="Picture 32"/>
            <p:cNvPicPr>
              <a:picLocks noChangeAspect="1" noChangeArrowheads="1"/>
            </p:cNvPicPr>
            <p:nvPr/>
          </p:nvPicPr>
          <p:blipFill>
            <a:blip r:embed="rId3" cstate="print"/>
            <a:srcRect/>
            <a:stretch>
              <a:fillRect/>
            </a:stretch>
          </p:blipFill>
          <p:spPr bwMode="auto">
            <a:xfrm>
              <a:off x="6629400" y="657225"/>
              <a:ext cx="304800" cy="180975"/>
            </a:xfrm>
            <a:prstGeom prst="rect">
              <a:avLst/>
            </a:prstGeom>
            <a:noFill/>
            <a:ln w="9525">
              <a:noFill/>
              <a:miter lim="800000"/>
              <a:headEnd/>
              <a:tailEnd/>
            </a:ln>
            <a:scene3d>
              <a:camera prst="orthographicFront">
                <a:rot lat="0" lon="0" rev="5400000"/>
              </a:camera>
              <a:lightRig rig="threePt" dir="t"/>
            </a:scene3d>
          </p:spPr>
        </p:pic>
        <p:pic>
          <p:nvPicPr>
            <p:cNvPr id="10" name="Picture 32"/>
            <p:cNvPicPr>
              <a:picLocks noChangeAspect="1" noChangeArrowheads="1"/>
            </p:cNvPicPr>
            <p:nvPr/>
          </p:nvPicPr>
          <p:blipFill>
            <a:blip r:embed="rId3" cstate="print"/>
            <a:srcRect/>
            <a:stretch>
              <a:fillRect/>
            </a:stretch>
          </p:blipFill>
          <p:spPr bwMode="auto">
            <a:xfrm>
              <a:off x="6629400" y="962025"/>
              <a:ext cx="304800" cy="180975"/>
            </a:xfrm>
            <a:prstGeom prst="rect">
              <a:avLst/>
            </a:prstGeom>
            <a:noFill/>
            <a:ln w="9525">
              <a:noFill/>
              <a:miter lim="800000"/>
              <a:headEnd/>
              <a:tailEnd/>
            </a:ln>
            <a:scene3d>
              <a:camera prst="orthographicFront">
                <a:rot lat="0" lon="0" rev="5400000"/>
              </a:camera>
              <a:lightRig rig="threePt" dir="t"/>
            </a:scene3d>
          </p:spPr>
        </p:pic>
        <p:pic>
          <p:nvPicPr>
            <p:cNvPr id="11" name="Picture 32"/>
            <p:cNvPicPr>
              <a:picLocks noChangeAspect="1" noChangeArrowheads="1"/>
            </p:cNvPicPr>
            <p:nvPr/>
          </p:nvPicPr>
          <p:blipFill>
            <a:blip r:embed="rId3" cstate="print"/>
            <a:srcRect/>
            <a:stretch>
              <a:fillRect/>
            </a:stretch>
          </p:blipFill>
          <p:spPr bwMode="auto">
            <a:xfrm>
              <a:off x="6629400" y="1266825"/>
              <a:ext cx="304800" cy="180975"/>
            </a:xfrm>
            <a:prstGeom prst="rect">
              <a:avLst/>
            </a:prstGeom>
            <a:noFill/>
            <a:ln w="9525">
              <a:noFill/>
              <a:miter lim="800000"/>
              <a:headEnd/>
              <a:tailEnd/>
            </a:ln>
            <a:scene3d>
              <a:camera prst="orthographicFront">
                <a:rot lat="0" lon="0" rev="5400000"/>
              </a:camera>
              <a:lightRig rig="threePt" dir="t"/>
            </a:scene3d>
          </p:spPr>
        </p:pic>
        <p:pic>
          <p:nvPicPr>
            <p:cNvPr id="12" name="Picture 32"/>
            <p:cNvPicPr>
              <a:picLocks noChangeAspect="1" noChangeArrowheads="1"/>
            </p:cNvPicPr>
            <p:nvPr/>
          </p:nvPicPr>
          <p:blipFill>
            <a:blip r:embed="rId3" cstate="print"/>
            <a:srcRect/>
            <a:stretch>
              <a:fillRect/>
            </a:stretch>
          </p:blipFill>
          <p:spPr bwMode="auto">
            <a:xfrm>
              <a:off x="6629400" y="1571625"/>
              <a:ext cx="304800" cy="180975"/>
            </a:xfrm>
            <a:prstGeom prst="rect">
              <a:avLst/>
            </a:prstGeom>
            <a:noFill/>
            <a:ln w="9525">
              <a:noFill/>
              <a:miter lim="800000"/>
              <a:headEnd/>
              <a:tailEnd/>
            </a:ln>
            <a:scene3d>
              <a:camera prst="orthographicFront">
                <a:rot lat="0" lon="0" rev="5400000"/>
              </a:camera>
              <a:lightRig rig="threePt" dir="t"/>
            </a:scene3d>
          </p:spPr>
        </p:pic>
        <p:pic>
          <p:nvPicPr>
            <p:cNvPr id="13" name="Picture 32"/>
            <p:cNvPicPr>
              <a:picLocks noChangeAspect="1" noChangeArrowheads="1"/>
            </p:cNvPicPr>
            <p:nvPr/>
          </p:nvPicPr>
          <p:blipFill>
            <a:blip r:embed="rId3" cstate="print"/>
            <a:srcRect/>
            <a:stretch>
              <a:fillRect/>
            </a:stretch>
          </p:blipFill>
          <p:spPr bwMode="auto">
            <a:xfrm>
              <a:off x="6629400" y="1876425"/>
              <a:ext cx="304800" cy="180975"/>
            </a:xfrm>
            <a:prstGeom prst="rect">
              <a:avLst/>
            </a:prstGeom>
            <a:noFill/>
            <a:ln w="9525">
              <a:noFill/>
              <a:miter lim="800000"/>
              <a:headEnd/>
              <a:tailEnd/>
            </a:ln>
            <a:scene3d>
              <a:camera prst="orthographicFront">
                <a:rot lat="0" lon="0" rev="5400000"/>
              </a:camera>
              <a:lightRig rig="threePt" dir="t"/>
            </a:scene3d>
          </p:spPr>
        </p:pic>
        <p:pic>
          <p:nvPicPr>
            <p:cNvPr id="14" name="Picture 32"/>
            <p:cNvPicPr>
              <a:picLocks noChangeAspect="1" noChangeArrowheads="1"/>
            </p:cNvPicPr>
            <p:nvPr/>
          </p:nvPicPr>
          <p:blipFill>
            <a:blip r:embed="rId3" cstate="print"/>
            <a:srcRect/>
            <a:stretch>
              <a:fillRect/>
            </a:stretch>
          </p:blipFill>
          <p:spPr bwMode="auto">
            <a:xfrm>
              <a:off x="6629400" y="2181225"/>
              <a:ext cx="304800" cy="180975"/>
            </a:xfrm>
            <a:prstGeom prst="rect">
              <a:avLst/>
            </a:prstGeom>
            <a:noFill/>
            <a:ln w="9525">
              <a:noFill/>
              <a:miter lim="800000"/>
              <a:headEnd/>
              <a:tailEnd/>
            </a:ln>
            <a:scene3d>
              <a:camera prst="orthographicFront">
                <a:rot lat="0" lon="0" rev="5400000"/>
              </a:camera>
              <a:lightRig rig="threePt" dir="t"/>
            </a:scene3d>
          </p:spPr>
        </p:pic>
        <p:pic>
          <p:nvPicPr>
            <p:cNvPr id="15" name="Picture 32"/>
            <p:cNvPicPr>
              <a:picLocks noChangeAspect="1" noChangeArrowheads="1"/>
            </p:cNvPicPr>
            <p:nvPr/>
          </p:nvPicPr>
          <p:blipFill>
            <a:blip r:embed="rId3" cstate="print"/>
            <a:srcRect/>
            <a:stretch>
              <a:fillRect/>
            </a:stretch>
          </p:blipFill>
          <p:spPr bwMode="auto">
            <a:xfrm>
              <a:off x="6629400" y="2486025"/>
              <a:ext cx="304800" cy="180975"/>
            </a:xfrm>
            <a:prstGeom prst="rect">
              <a:avLst/>
            </a:prstGeom>
            <a:noFill/>
            <a:ln w="9525">
              <a:noFill/>
              <a:miter lim="800000"/>
              <a:headEnd/>
              <a:tailEnd/>
            </a:ln>
            <a:scene3d>
              <a:camera prst="orthographicFront">
                <a:rot lat="0" lon="0" rev="5400000"/>
              </a:camera>
              <a:lightRig rig="threePt" dir="t"/>
            </a:scene3d>
          </p:spPr>
        </p:pic>
        <p:pic>
          <p:nvPicPr>
            <p:cNvPr id="16" name="Picture 32"/>
            <p:cNvPicPr>
              <a:picLocks noChangeAspect="1" noChangeArrowheads="1"/>
            </p:cNvPicPr>
            <p:nvPr/>
          </p:nvPicPr>
          <p:blipFill>
            <a:blip r:embed="rId3" cstate="print"/>
            <a:srcRect/>
            <a:stretch>
              <a:fillRect/>
            </a:stretch>
          </p:blipFill>
          <p:spPr bwMode="auto">
            <a:xfrm>
              <a:off x="6629400" y="2743200"/>
              <a:ext cx="304800" cy="180975"/>
            </a:xfrm>
            <a:prstGeom prst="rect">
              <a:avLst/>
            </a:prstGeom>
            <a:noFill/>
            <a:ln w="9525">
              <a:noFill/>
              <a:miter lim="800000"/>
              <a:headEnd/>
              <a:tailEnd/>
            </a:ln>
            <a:scene3d>
              <a:camera prst="orthographicFront">
                <a:rot lat="0" lon="0" rev="5400000"/>
              </a:camera>
              <a:lightRig rig="threePt" dir="t"/>
            </a:scene3d>
          </p:spPr>
        </p:pic>
        <p:pic>
          <p:nvPicPr>
            <p:cNvPr id="17" name="Picture 32"/>
            <p:cNvPicPr>
              <a:picLocks noChangeAspect="1" noChangeArrowheads="1"/>
            </p:cNvPicPr>
            <p:nvPr/>
          </p:nvPicPr>
          <p:blipFill>
            <a:blip r:embed="rId3" cstate="print"/>
            <a:srcRect/>
            <a:stretch>
              <a:fillRect/>
            </a:stretch>
          </p:blipFill>
          <p:spPr bwMode="auto">
            <a:xfrm>
              <a:off x="6629400" y="3048000"/>
              <a:ext cx="304800" cy="180975"/>
            </a:xfrm>
            <a:prstGeom prst="rect">
              <a:avLst/>
            </a:prstGeom>
            <a:noFill/>
            <a:ln w="9525">
              <a:noFill/>
              <a:miter lim="800000"/>
              <a:headEnd/>
              <a:tailEnd/>
            </a:ln>
            <a:scene3d>
              <a:camera prst="orthographicFront">
                <a:rot lat="0" lon="0" rev="5400000"/>
              </a:camera>
              <a:lightRig rig="threePt" dir="t"/>
            </a:scene3d>
          </p:spPr>
        </p:pic>
        <p:pic>
          <p:nvPicPr>
            <p:cNvPr id="18" name="Picture 32"/>
            <p:cNvPicPr>
              <a:picLocks noChangeAspect="1" noChangeArrowheads="1"/>
            </p:cNvPicPr>
            <p:nvPr/>
          </p:nvPicPr>
          <p:blipFill>
            <a:blip r:embed="rId3" cstate="print"/>
            <a:srcRect/>
            <a:stretch>
              <a:fillRect/>
            </a:stretch>
          </p:blipFill>
          <p:spPr bwMode="auto">
            <a:xfrm>
              <a:off x="6629400" y="3352800"/>
              <a:ext cx="304800" cy="180975"/>
            </a:xfrm>
            <a:prstGeom prst="rect">
              <a:avLst/>
            </a:prstGeom>
            <a:noFill/>
            <a:ln w="9525">
              <a:noFill/>
              <a:miter lim="800000"/>
              <a:headEnd/>
              <a:tailEnd/>
            </a:ln>
            <a:scene3d>
              <a:camera prst="orthographicFront">
                <a:rot lat="0" lon="0" rev="5400000"/>
              </a:camera>
              <a:lightRig rig="threePt" dir="t"/>
            </a:scene3d>
          </p:spPr>
        </p:pic>
        <p:pic>
          <p:nvPicPr>
            <p:cNvPr id="19" name="Picture 32"/>
            <p:cNvPicPr>
              <a:picLocks noChangeAspect="1" noChangeArrowheads="1"/>
            </p:cNvPicPr>
            <p:nvPr/>
          </p:nvPicPr>
          <p:blipFill>
            <a:blip r:embed="rId3" cstate="print"/>
            <a:srcRect/>
            <a:stretch>
              <a:fillRect/>
            </a:stretch>
          </p:blipFill>
          <p:spPr bwMode="auto">
            <a:xfrm>
              <a:off x="6629400" y="3657600"/>
              <a:ext cx="304800" cy="180975"/>
            </a:xfrm>
            <a:prstGeom prst="rect">
              <a:avLst/>
            </a:prstGeom>
            <a:noFill/>
            <a:ln w="9525">
              <a:noFill/>
              <a:miter lim="800000"/>
              <a:headEnd/>
              <a:tailEnd/>
            </a:ln>
            <a:scene3d>
              <a:camera prst="orthographicFront">
                <a:rot lat="0" lon="0" rev="5400000"/>
              </a:camera>
              <a:lightRig rig="threePt" dir="t"/>
            </a:scene3d>
          </p:spPr>
        </p:pic>
        <p:pic>
          <p:nvPicPr>
            <p:cNvPr id="20" name="Picture 32"/>
            <p:cNvPicPr>
              <a:picLocks noChangeAspect="1" noChangeArrowheads="1"/>
            </p:cNvPicPr>
            <p:nvPr/>
          </p:nvPicPr>
          <p:blipFill>
            <a:blip r:embed="rId3" cstate="print"/>
            <a:srcRect/>
            <a:stretch>
              <a:fillRect/>
            </a:stretch>
          </p:blipFill>
          <p:spPr bwMode="auto">
            <a:xfrm>
              <a:off x="6629400" y="3962400"/>
              <a:ext cx="304800" cy="180975"/>
            </a:xfrm>
            <a:prstGeom prst="rect">
              <a:avLst/>
            </a:prstGeom>
            <a:noFill/>
            <a:ln w="9525">
              <a:noFill/>
              <a:miter lim="800000"/>
              <a:headEnd/>
              <a:tailEnd/>
            </a:ln>
            <a:scene3d>
              <a:camera prst="orthographicFront">
                <a:rot lat="0" lon="0" rev="5400000"/>
              </a:camera>
              <a:lightRig rig="threePt" dir="t"/>
            </a:scene3d>
          </p:spPr>
        </p:pic>
        <p:pic>
          <p:nvPicPr>
            <p:cNvPr id="21" name="Picture 32"/>
            <p:cNvPicPr>
              <a:picLocks noChangeAspect="1" noChangeArrowheads="1"/>
            </p:cNvPicPr>
            <p:nvPr/>
          </p:nvPicPr>
          <p:blipFill>
            <a:blip r:embed="rId3" cstate="print"/>
            <a:srcRect/>
            <a:stretch>
              <a:fillRect/>
            </a:stretch>
          </p:blipFill>
          <p:spPr bwMode="auto">
            <a:xfrm>
              <a:off x="6629400" y="4267200"/>
              <a:ext cx="304800" cy="180975"/>
            </a:xfrm>
            <a:prstGeom prst="rect">
              <a:avLst/>
            </a:prstGeom>
            <a:noFill/>
            <a:ln w="9525">
              <a:noFill/>
              <a:miter lim="800000"/>
              <a:headEnd/>
              <a:tailEnd/>
            </a:ln>
            <a:scene3d>
              <a:camera prst="orthographicFront">
                <a:rot lat="0" lon="0" rev="5400000"/>
              </a:camera>
              <a:lightRig rig="threePt" dir="t"/>
            </a:scene3d>
          </p:spPr>
        </p:pic>
        <p:pic>
          <p:nvPicPr>
            <p:cNvPr id="22" name="Picture 32"/>
            <p:cNvPicPr>
              <a:picLocks noChangeAspect="1" noChangeArrowheads="1"/>
            </p:cNvPicPr>
            <p:nvPr/>
          </p:nvPicPr>
          <p:blipFill>
            <a:blip r:embed="rId3" cstate="print"/>
            <a:srcRect/>
            <a:stretch>
              <a:fillRect/>
            </a:stretch>
          </p:blipFill>
          <p:spPr bwMode="auto">
            <a:xfrm>
              <a:off x="6629400" y="4543425"/>
              <a:ext cx="304800" cy="180975"/>
            </a:xfrm>
            <a:prstGeom prst="rect">
              <a:avLst/>
            </a:prstGeom>
            <a:noFill/>
            <a:ln w="9525">
              <a:noFill/>
              <a:miter lim="800000"/>
              <a:headEnd/>
              <a:tailEnd/>
            </a:ln>
            <a:scene3d>
              <a:camera prst="orthographicFront">
                <a:rot lat="0" lon="0" rev="5400000"/>
              </a:camera>
              <a:lightRig rig="threePt" dir="t"/>
            </a:scene3d>
          </p:spPr>
        </p:pic>
        <p:pic>
          <p:nvPicPr>
            <p:cNvPr id="23" name="Picture 32"/>
            <p:cNvPicPr>
              <a:picLocks noChangeAspect="1" noChangeArrowheads="1"/>
            </p:cNvPicPr>
            <p:nvPr/>
          </p:nvPicPr>
          <p:blipFill>
            <a:blip r:embed="rId3" cstate="print"/>
            <a:srcRect/>
            <a:stretch>
              <a:fillRect/>
            </a:stretch>
          </p:blipFill>
          <p:spPr bwMode="auto">
            <a:xfrm>
              <a:off x="6629400" y="4848225"/>
              <a:ext cx="304800" cy="180975"/>
            </a:xfrm>
            <a:prstGeom prst="rect">
              <a:avLst/>
            </a:prstGeom>
            <a:noFill/>
            <a:ln w="9525">
              <a:noFill/>
              <a:miter lim="800000"/>
              <a:headEnd/>
              <a:tailEnd/>
            </a:ln>
            <a:scene3d>
              <a:camera prst="orthographicFront">
                <a:rot lat="0" lon="0" rev="5400000"/>
              </a:camera>
              <a:lightRig rig="threePt" dir="t"/>
            </a:scene3d>
          </p:spPr>
        </p:pic>
        <p:pic>
          <p:nvPicPr>
            <p:cNvPr id="24" name="Picture 32"/>
            <p:cNvPicPr>
              <a:picLocks noChangeAspect="1" noChangeArrowheads="1"/>
            </p:cNvPicPr>
            <p:nvPr/>
          </p:nvPicPr>
          <p:blipFill>
            <a:blip r:embed="rId3" cstate="print"/>
            <a:srcRect/>
            <a:stretch>
              <a:fillRect/>
            </a:stretch>
          </p:blipFill>
          <p:spPr bwMode="auto">
            <a:xfrm>
              <a:off x="6629400" y="5153025"/>
              <a:ext cx="304800" cy="180975"/>
            </a:xfrm>
            <a:prstGeom prst="rect">
              <a:avLst/>
            </a:prstGeom>
            <a:noFill/>
            <a:ln w="9525">
              <a:noFill/>
              <a:miter lim="800000"/>
              <a:headEnd/>
              <a:tailEnd/>
            </a:ln>
            <a:scene3d>
              <a:camera prst="orthographicFront">
                <a:rot lat="0" lon="0" rev="5400000"/>
              </a:camera>
              <a:lightRig rig="threePt" dir="t"/>
            </a:scene3d>
          </p:spPr>
        </p:pic>
        <p:pic>
          <p:nvPicPr>
            <p:cNvPr id="25" name="Picture 32"/>
            <p:cNvPicPr>
              <a:picLocks noChangeAspect="1" noChangeArrowheads="1"/>
            </p:cNvPicPr>
            <p:nvPr/>
          </p:nvPicPr>
          <p:blipFill>
            <a:blip r:embed="rId3" cstate="print"/>
            <a:srcRect/>
            <a:stretch>
              <a:fillRect/>
            </a:stretch>
          </p:blipFill>
          <p:spPr bwMode="auto">
            <a:xfrm>
              <a:off x="6629400" y="5457825"/>
              <a:ext cx="304800" cy="180975"/>
            </a:xfrm>
            <a:prstGeom prst="rect">
              <a:avLst/>
            </a:prstGeom>
            <a:noFill/>
            <a:ln w="9525">
              <a:noFill/>
              <a:miter lim="800000"/>
              <a:headEnd/>
              <a:tailEnd/>
            </a:ln>
            <a:scene3d>
              <a:camera prst="orthographicFront">
                <a:rot lat="0" lon="0" rev="5400000"/>
              </a:camera>
              <a:lightRig rig="threePt" dir="t"/>
            </a:scene3d>
          </p:spPr>
        </p:pic>
        <p:pic>
          <p:nvPicPr>
            <p:cNvPr id="26" name="Picture 32"/>
            <p:cNvPicPr>
              <a:picLocks noChangeAspect="1" noChangeArrowheads="1"/>
            </p:cNvPicPr>
            <p:nvPr/>
          </p:nvPicPr>
          <p:blipFill>
            <a:blip r:embed="rId3" cstate="print"/>
            <a:srcRect/>
            <a:stretch>
              <a:fillRect/>
            </a:stretch>
          </p:blipFill>
          <p:spPr bwMode="auto">
            <a:xfrm>
              <a:off x="6629400" y="5762625"/>
              <a:ext cx="304800" cy="180975"/>
            </a:xfrm>
            <a:prstGeom prst="rect">
              <a:avLst/>
            </a:prstGeom>
            <a:noFill/>
            <a:ln w="9525">
              <a:noFill/>
              <a:miter lim="800000"/>
              <a:headEnd/>
              <a:tailEnd/>
            </a:ln>
            <a:scene3d>
              <a:camera prst="orthographicFront">
                <a:rot lat="0" lon="0" rev="5400000"/>
              </a:camera>
              <a:lightRig rig="threePt" dir="t"/>
            </a:scene3d>
          </p:spPr>
        </p:pic>
        <p:pic>
          <p:nvPicPr>
            <p:cNvPr id="27" name="Picture 32"/>
            <p:cNvPicPr>
              <a:picLocks noChangeAspect="1" noChangeArrowheads="1"/>
            </p:cNvPicPr>
            <p:nvPr/>
          </p:nvPicPr>
          <p:blipFill>
            <a:blip r:embed="rId3" cstate="print"/>
            <a:srcRect/>
            <a:stretch>
              <a:fillRect/>
            </a:stretch>
          </p:blipFill>
          <p:spPr bwMode="auto">
            <a:xfrm>
              <a:off x="6629400" y="6067425"/>
              <a:ext cx="304800" cy="180975"/>
            </a:xfrm>
            <a:prstGeom prst="rect">
              <a:avLst/>
            </a:prstGeom>
            <a:noFill/>
            <a:ln w="9525">
              <a:noFill/>
              <a:miter lim="800000"/>
              <a:headEnd/>
              <a:tailEnd/>
            </a:ln>
            <a:scene3d>
              <a:camera prst="orthographicFront">
                <a:rot lat="0" lon="0" rev="5400000"/>
              </a:camera>
              <a:lightRig rig="threePt" dir="t"/>
            </a:scene3d>
          </p:spPr>
        </p:pic>
        <p:pic>
          <p:nvPicPr>
            <p:cNvPr id="28" name="Picture 32"/>
            <p:cNvPicPr>
              <a:picLocks noChangeAspect="1" noChangeArrowheads="1"/>
            </p:cNvPicPr>
            <p:nvPr/>
          </p:nvPicPr>
          <p:blipFill>
            <a:blip r:embed="rId3" cstate="print"/>
            <a:srcRect/>
            <a:stretch>
              <a:fillRect/>
            </a:stretch>
          </p:blipFill>
          <p:spPr bwMode="auto">
            <a:xfrm>
              <a:off x="6629400" y="6372225"/>
              <a:ext cx="304800" cy="180975"/>
            </a:xfrm>
            <a:prstGeom prst="rect">
              <a:avLst/>
            </a:prstGeom>
            <a:noFill/>
            <a:ln w="9525">
              <a:noFill/>
              <a:miter lim="800000"/>
              <a:headEnd/>
              <a:tailEnd/>
            </a:ln>
            <a:scene3d>
              <a:camera prst="orthographicFront">
                <a:rot lat="0" lon="0" rev="5400000"/>
              </a:camera>
              <a:lightRig rig="threePt" dir="t"/>
            </a:scene3d>
          </p:spPr>
        </p:pic>
        <p:pic>
          <p:nvPicPr>
            <p:cNvPr id="29" name="Picture 32"/>
            <p:cNvPicPr>
              <a:picLocks noChangeAspect="1" noChangeArrowheads="1"/>
            </p:cNvPicPr>
            <p:nvPr/>
          </p:nvPicPr>
          <p:blipFill>
            <a:blip r:embed="rId3" cstate="print"/>
            <a:srcRect/>
            <a:stretch>
              <a:fillRect/>
            </a:stretch>
          </p:blipFill>
          <p:spPr bwMode="auto">
            <a:xfrm>
              <a:off x="6629400" y="6629400"/>
              <a:ext cx="304800" cy="180975"/>
            </a:xfrm>
            <a:prstGeom prst="rect">
              <a:avLst/>
            </a:prstGeom>
            <a:noFill/>
            <a:ln w="9525">
              <a:noFill/>
              <a:miter lim="800000"/>
              <a:headEnd/>
              <a:tailEnd/>
            </a:ln>
            <a:scene3d>
              <a:camera prst="orthographicFront">
                <a:rot lat="0" lon="0" rev="5400000"/>
              </a:camera>
              <a:lightRig rig="threePt" dir="t"/>
            </a:scene3d>
          </p:spPr>
        </p:pic>
      </p:grpSp>
      <p:sp>
        <p:nvSpPr>
          <p:cNvPr id="2" name="Vertical Title 1"/>
          <p:cNvSpPr>
            <a:spLocks noGrp="1"/>
          </p:cNvSpPr>
          <p:nvPr>
            <p:ph type="title" orient="vert"/>
          </p:nvPr>
        </p:nvSpPr>
        <p:spPr>
          <a:xfrm>
            <a:off x="7239000" y="1600200"/>
            <a:ext cx="1905000" cy="4876800"/>
          </a:xfrm>
          <a:prstGeom prst="rect">
            <a:avLst/>
          </a:prstGeo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0" y="457200"/>
            <a:ext cx="6934200" cy="5791200"/>
          </a:xfrm>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Date Placeholder 62"/>
          <p:cNvSpPr>
            <a:spLocks noGrp="1"/>
          </p:cNvSpPr>
          <p:nvPr>
            <p:ph type="dt" sz="half" idx="10"/>
          </p:nvPr>
        </p:nvSpPr>
        <p:spPr/>
        <p:txBody>
          <a:bodyPr/>
          <a:lstStyle>
            <a:lvl1pPr>
              <a:defRPr/>
            </a:lvl1pPr>
          </a:lstStyle>
          <a:p>
            <a:pPr>
              <a:defRPr/>
            </a:pPr>
            <a:fld id="{D593075B-445E-478A-966C-D149590D0712}" type="datetime1">
              <a:rPr lang="en-US" smtClean="0"/>
              <a:t>8/5/2016</a:t>
            </a:fld>
            <a:endParaRPr lang="en-US" dirty="0"/>
          </a:p>
        </p:txBody>
      </p:sp>
      <p:sp>
        <p:nvSpPr>
          <p:cNvPr id="31" name="Slide Number Placeholder 63"/>
          <p:cNvSpPr>
            <a:spLocks noGrp="1"/>
          </p:cNvSpPr>
          <p:nvPr>
            <p:ph type="sldNum" sz="quarter" idx="11"/>
          </p:nvPr>
        </p:nvSpPr>
        <p:spPr/>
        <p:txBody>
          <a:bodyPr/>
          <a:lstStyle>
            <a:lvl1pPr>
              <a:defRPr/>
            </a:lvl1pPr>
          </a:lstStyle>
          <a:p>
            <a:pPr>
              <a:defRPr/>
            </a:pPr>
            <a:fld id="{5B00CDE4-46D5-40E2-8287-C94D0F6386C6}" type="slidenum">
              <a:rPr lang="en-US"/>
              <a:pPr>
                <a:defRPr/>
              </a:pPr>
              <a:t>‹#›</a:t>
            </a:fld>
            <a:endParaRPr lang="en-US"/>
          </a:p>
        </p:txBody>
      </p:sp>
      <p:sp>
        <p:nvSpPr>
          <p:cNvPr id="32" name="Footer Placeholder 64"/>
          <p:cNvSpPr>
            <a:spLocks noGrp="1"/>
          </p:cNvSpPr>
          <p:nvPr>
            <p:ph type="ftr" sz="quarter" idx="12"/>
          </p:nvPr>
        </p:nvSpPr>
        <p:spPr/>
        <p:txBody>
          <a:bodyPr/>
          <a:lstStyle>
            <a:lvl1pPr>
              <a:defRPr/>
            </a:lvl1pPr>
          </a:lstStyle>
          <a:p>
            <a:pPr>
              <a:defRPr/>
            </a:pPr>
            <a:r>
              <a:rPr lang="en-US"/>
              <a:t>Northwest Portland Area Indian Health Board</a:t>
            </a:r>
          </a:p>
        </p:txBody>
      </p:sp>
    </p:spTree>
    <p:extLst>
      <p:ext uri="{BB962C8B-B14F-4D97-AF65-F5344CB8AC3E}">
        <p14:creationId xmlns:p14="http://schemas.microsoft.com/office/powerpoint/2010/main" val="26756292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pPr fontAlgn="base">
              <a:spcBef>
                <a:spcPct val="0"/>
              </a:spcBef>
              <a:spcAft>
                <a:spcPct val="0"/>
              </a:spcAft>
              <a:defRPr/>
            </a:pPr>
            <a:r>
              <a:rPr lang="en-US" smtClean="0"/>
              <a:t>Northwest Portland Area Indian Health Board</a:t>
            </a:r>
            <a:endParaRPr lang="en-US"/>
          </a:p>
        </p:txBody>
      </p:sp>
      <p:sp>
        <p:nvSpPr>
          <p:cNvPr id="5" name="Date Placeholder 4"/>
          <p:cNvSpPr>
            <a:spLocks noGrp="1"/>
          </p:cNvSpPr>
          <p:nvPr>
            <p:ph type="dt" sz="half" idx="11"/>
          </p:nvPr>
        </p:nvSpPr>
        <p:spPr/>
        <p:txBody>
          <a:bodyPr/>
          <a:lstStyle/>
          <a:p>
            <a:pPr fontAlgn="base">
              <a:spcBef>
                <a:spcPct val="0"/>
              </a:spcBef>
              <a:spcAft>
                <a:spcPct val="0"/>
              </a:spcAft>
              <a:defRPr/>
            </a:pPr>
            <a:fld id="{467FCB77-1DB1-40B6-ADA1-3F93F3077027}" type="datetime1">
              <a:rPr lang="en-US" smtClean="0"/>
              <a:t>8/5/2016</a:t>
            </a:fld>
            <a:endParaRPr lang="en-US" dirty="0"/>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7AD814E6-D563-43F1-AFB9-B14F28545724}"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33644359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dirty="0">
              <a:solidFill>
                <a:prstClr val="black"/>
              </a:solidFill>
              <a:latin typeface="Georgia"/>
            </a:endParaRPr>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sp>
        <p:nvSpPr>
          <p:cNvPr id="8" name="Title 7"/>
          <p:cNvSpPr>
            <a:spLocks noGrp="1"/>
          </p:cNvSpPr>
          <p:nvPr>
            <p:ph type="ctrTitle"/>
          </p:nvPr>
        </p:nvSpPr>
        <p:spPr>
          <a:xfrm>
            <a:off x="685800" y="533400"/>
            <a:ext cx="7772400" cy="1600200"/>
          </a:xfrm>
        </p:spPr>
        <p:txBody>
          <a:bodyPr anchor="ctr"/>
          <a:lstStyle>
            <a:lvl1pPr>
              <a:defRPr sz="4400">
                <a:solidFill>
                  <a:schemeClr val="accent1"/>
                </a:solidFill>
              </a:defRPr>
            </a:lvl1pPr>
          </a:lstStyle>
          <a:p>
            <a:r>
              <a:rPr kumimoji="0" lang="en-US" smtClean="0"/>
              <a:t>Click to edit Master title style</a:t>
            </a:r>
            <a:endParaRPr kumimoji="0" lang="en-US" dirty="0"/>
          </a:p>
        </p:txBody>
      </p:sp>
      <p:pic>
        <p:nvPicPr>
          <p:cNvPr id="20" name="Picture 14"/>
          <p:cNvPicPr>
            <a:picLocks noChangeAspect="1" noChangeArrowheads="1"/>
          </p:cNvPicPr>
          <p:nvPr/>
        </p:nvPicPr>
        <p:blipFill>
          <a:blip r:embed="rId2" cstate="print"/>
          <a:srcRect b="14286"/>
          <a:stretch>
            <a:fillRect/>
          </a:stretch>
        </p:blipFill>
        <p:spPr bwMode="auto">
          <a:xfrm>
            <a:off x="152400" y="6124208"/>
            <a:ext cx="5410200" cy="270510"/>
          </a:xfrm>
          <a:prstGeom prst="rect">
            <a:avLst/>
          </a:prstGeom>
          <a:noFill/>
          <a:ln w="9525">
            <a:noFill/>
            <a:miter lim="800000"/>
            <a:headEnd/>
            <a:tailEnd/>
          </a:ln>
          <a:effectLst/>
        </p:spPr>
      </p:pic>
      <p:pic>
        <p:nvPicPr>
          <p:cNvPr id="21" name="Picture 14"/>
          <p:cNvPicPr>
            <a:picLocks noChangeAspect="1" noChangeArrowheads="1"/>
          </p:cNvPicPr>
          <p:nvPr/>
        </p:nvPicPr>
        <p:blipFill>
          <a:blip r:embed="rId2" cstate="print"/>
          <a:srcRect l="4225" b="11395"/>
          <a:stretch>
            <a:fillRect/>
          </a:stretch>
        </p:blipFill>
        <p:spPr bwMode="auto">
          <a:xfrm>
            <a:off x="3810000" y="6121167"/>
            <a:ext cx="5181600" cy="279633"/>
          </a:xfrm>
          <a:prstGeom prst="rect">
            <a:avLst/>
          </a:prstGeom>
          <a:noFill/>
          <a:ln w="9525">
            <a:noFill/>
            <a:miter lim="800000"/>
            <a:headEnd/>
            <a:tailEnd/>
          </a:ln>
          <a:effectLst/>
        </p:spPr>
      </p:pic>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7" name="Footer Placeholder 16"/>
          <p:cNvSpPr>
            <a:spLocks noGrp="1"/>
          </p:cNvSpPr>
          <p:nvPr>
            <p:ph type="ftr" sz="quarter" idx="11"/>
          </p:nvPr>
        </p:nvSpPr>
        <p:spPr/>
        <p:txBody>
          <a:bodyPr/>
          <a:lstStyle/>
          <a:p>
            <a:r>
              <a:rPr lang="en-US" smtClean="0"/>
              <a:t>Northwest Portland Area Indian Health Board</a:t>
            </a:r>
            <a:endParaRPr lang="en-US" dirty="0"/>
          </a:p>
        </p:txBody>
      </p:sp>
      <p:sp>
        <p:nvSpPr>
          <p:cNvPr id="28" name="Date Placeholder 27"/>
          <p:cNvSpPr>
            <a:spLocks noGrp="1"/>
          </p:cNvSpPr>
          <p:nvPr>
            <p:ph type="dt" sz="half" idx="10"/>
          </p:nvPr>
        </p:nvSpPr>
        <p:spPr/>
        <p:txBody>
          <a:bodyPr/>
          <a:lstStyle/>
          <a:p>
            <a:fld id="{B983F778-A2AE-4862-AED8-2670B60ACDD0}" type="datetime1">
              <a:rPr lang="en-US" smtClean="0"/>
              <a:t>8/5/2016</a:t>
            </a:fld>
            <a:endParaRPr lang="en-US"/>
          </a:p>
        </p:txBody>
      </p:sp>
      <p:grpSp>
        <p:nvGrpSpPr>
          <p:cNvPr id="26" name="Group 25"/>
          <p:cNvGrpSpPr/>
          <p:nvPr/>
        </p:nvGrpSpPr>
        <p:grpSpPr>
          <a:xfrm>
            <a:off x="4046290" y="1904301"/>
            <a:ext cx="1075888" cy="1075888"/>
            <a:chOff x="1143000" y="228600"/>
            <a:chExt cx="762000" cy="762000"/>
          </a:xfrm>
        </p:grpSpPr>
        <p:sp>
          <p:nvSpPr>
            <p:cNvPr id="27" name="Oval 26"/>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sp>
          <p:nvSpPr>
            <p:cNvPr id="30" name="Oval 29"/>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pic>
          <p:nvPicPr>
            <p:cNvPr id="31" name="Picture 30" descr="NPAIHBtransparent.gif"/>
            <p:cNvPicPr>
              <a:picLocks noChangeAspect="1"/>
            </p:cNvPicPr>
            <p:nvPr/>
          </p:nvPicPr>
          <p:blipFill>
            <a:blip r:embed="rId3"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32" name="Picture 38"/>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7277100" y="4705350"/>
            <a:ext cx="2400300" cy="1771650"/>
          </a:xfrm>
          <a:prstGeom prst="rect">
            <a:avLst/>
          </a:prstGeom>
          <a:noFill/>
          <a:ln w="9525">
            <a:noFill/>
            <a:miter lim="800000"/>
            <a:headEnd/>
            <a:tailEnd/>
          </a:ln>
          <a:effectLst/>
        </p:spPr>
      </p:pic>
    </p:spTree>
    <p:extLst>
      <p:ext uri="{BB962C8B-B14F-4D97-AF65-F5344CB8AC3E}">
        <p14:creationId xmlns:p14="http://schemas.microsoft.com/office/powerpoint/2010/main" val="616971193"/>
      </p:ext>
    </p:extLst>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9248028-F80D-4266-A612-6CDA9DA621F1}" type="datetime1">
              <a:rPr lang="en-US" smtClean="0"/>
              <a:t>8/5/2016</a:t>
            </a:fld>
            <a:endParaRPr lang="en-US"/>
          </a:p>
        </p:txBody>
      </p:sp>
      <p:sp>
        <p:nvSpPr>
          <p:cNvPr id="5" name="Footer Placeholder 4"/>
          <p:cNvSpPr>
            <a:spLocks noGrp="1"/>
          </p:cNvSpPr>
          <p:nvPr>
            <p:ph type="ftr" sz="quarter" idx="11"/>
          </p:nvPr>
        </p:nvSpPr>
        <p:spPr/>
        <p:txBody>
          <a:bodyPr/>
          <a:lstStyle/>
          <a:p>
            <a:r>
              <a:rPr lang="en-US" smtClean="0"/>
              <a:t>Northwest Portland Area Indian Health Board</a:t>
            </a:r>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878855881"/>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dirty="0">
              <a:solidFill>
                <a:prstClr val="black"/>
              </a:solidFill>
              <a:latin typeface="Georgia"/>
            </a:endParaRPr>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2" name="Title 1"/>
          <p:cNvSpPr>
            <a:spLocks noGrp="1"/>
          </p:cNvSpPr>
          <p:nvPr>
            <p:ph type="title"/>
          </p:nvPr>
        </p:nvSpPr>
        <p:spPr>
          <a:xfrm>
            <a:off x="609600" y="533400"/>
            <a:ext cx="7885113"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dirty="0"/>
          </a:p>
        </p:txBody>
      </p:sp>
      <p:grpSp>
        <p:nvGrpSpPr>
          <p:cNvPr id="20" name="Group 19"/>
          <p:cNvGrpSpPr/>
          <p:nvPr/>
        </p:nvGrpSpPr>
        <p:grpSpPr>
          <a:xfrm>
            <a:off x="4038600" y="1879134"/>
            <a:ext cx="1058411" cy="1058411"/>
            <a:chOff x="1143000" y="228600"/>
            <a:chExt cx="762000" cy="762000"/>
          </a:xfrm>
        </p:grpSpPr>
        <p:sp>
          <p:nvSpPr>
            <p:cNvPr id="21" name="Oval 20"/>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sp>
          <p:nvSpPr>
            <p:cNvPr id="22" name="Oval 21"/>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pic>
          <p:nvPicPr>
            <p:cNvPr id="23" name="Picture 22" descr="NPAIHBtransparent.gif"/>
            <p:cNvPicPr>
              <a:picLocks noChangeAspect="1"/>
            </p:cNvPicPr>
            <p:nvPr/>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25" name="Picture 14"/>
          <p:cNvPicPr>
            <a:picLocks noChangeAspect="1" noChangeArrowheads="1"/>
          </p:cNvPicPr>
          <p:nvPr/>
        </p:nvPicPr>
        <p:blipFill>
          <a:blip r:embed="rId3" cstate="print"/>
          <a:srcRect b="14286"/>
          <a:stretch>
            <a:fillRect/>
          </a:stretch>
        </p:blipFill>
        <p:spPr bwMode="auto">
          <a:xfrm>
            <a:off x="152400" y="6124208"/>
            <a:ext cx="5410200" cy="270510"/>
          </a:xfrm>
          <a:prstGeom prst="rect">
            <a:avLst/>
          </a:prstGeom>
          <a:noFill/>
          <a:ln w="9525">
            <a:noFill/>
            <a:miter lim="800000"/>
            <a:headEnd/>
            <a:tailEnd/>
          </a:ln>
          <a:effectLst/>
        </p:spPr>
      </p:pic>
      <p:pic>
        <p:nvPicPr>
          <p:cNvPr id="26" name="Picture 14"/>
          <p:cNvPicPr>
            <a:picLocks noChangeAspect="1" noChangeArrowheads="1"/>
          </p:cNvPicPr>
          <p:nvPr/>
        </p:nvPicPr>
        <p:blipFill>
          <a:blip r:embed="rId3" cstate="print"/>
          <a:srcRect l="8451" b="8948"/>
          <a:stretch>
            <a:fillRect/>
          </a:stretch>
        </p:blipFill>
        <p:spPr bwMode="auto">
          <a:xfrm>
            <a:off x="4038600" y="6121866"/>
            <a:ext cx="4953000" cy="287358"/>
          </a:xfrm>
          <a:prstGeom prst="rect">
            <a:avLst/>
          </a:prstGeom>
          <a:noFill/>
          <a:ln w="9525">
            <a:noFill/>
            <a:miter lim="800000"/>
            <a:headEnd/>
            <a:tailEnd/>
          </a:ln>
          <a:effectLst/>
        </p:spPr>
      </p:pic>
      <p:sp>
        <p:nvSpPr>
          <p:cNvPr id="13" name="Rectangle 12"/>
          <p:cNvSpPr>
            <a:spLocks noChangeArrowheads="1"/>
          </p:cNvSpPr>
          <p:nvPr/>
        </p:nvSpPr>
        <p:spPr bwMode="auto">
          <a:xfrm>
            <a:off x="146304" y="6391656"/>
            <a:ext cx="8845296"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5" name="Footer Placeholder 4"/>
          <p:cNvSpPr>
            <a:spLocks noGrp="1"/>
          </p:cNvSpPr>
          <p:nvPr>
            <p:ph type="ftr" sz="quarter" idx="11"/>
          </p:nvPr>
        </p:nvSpPr>
        <p:spPr/>
        <p:txBody>
          <a:bodyPr/>
          <a:lstStyle/>
          <a:p>
            <a:r>
              <a:rPr lang="en-US" smtClean="0"/>
              <a:t>Northwest Portland Area Indian Health Board</a:t>
            </a:r>
            <a:endParaRPr lang="en-US" dirty="0"/>
          </a:p>
        </p:txBody>
      </p:sp>
      <p:sp>
        <p:nvSpPr>
          <p:cNvPr id="4" name="Date Placeholder 3"/>
          <p:cNvSpPr>
            <a:spLocks noGrp="1"/>
          </p:cNvSpPr>
          <p:nvPr>
            <p:ph type="dt" sz="half" idx="10"/>
          </p:nvPr>
        </p:nvSpPr>
        <p:spPr/>
        <p:txBody>
          <a:bodyPr/>
          <a:lstStyle/>
          <a:p>
            <a:fld id="{7B6FFB2B-5D7B-4CD6-B7B4-4E1AF378D556}" type="datetime1">
              <a:rPr lang="en-US" smtClean="0"/>
              <a:t>8/5/2016</a:t>
            </a:fld>
            <a:endParaRPr lang="en-US"/>
          </a:p>
        </p:txBody>
      </p:sp>
      <p:pic>
        <p:nvPicPr>
          <p:cNvPr id="24" name="Picture 38"/>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7277100" y="4724400"/>
            <a:ext cx="2400300" cy="1771650"/>
          </a:xfrm>
          <a:prstGeom prst="rect">
            <a:avLst/>
          </a:prstGeom>
          <a:noFill/>
          <a:ln w="9525">
            <a:noFill/>
            <a:miter lim="800000"/>
            <a:headEnd/>
            <a:tailEnd/>
          </a:ln>
          <a:effectLst/>
        </p:spPr>
      </p:pic>
    </p:spTree>
    <p:extLst>
      <p:ext uri="{BB962C8B-B14F-4D97-AF65-F5344CB8AC3E}">
        <p14:creationId xmlns:p14="http://schemas.microsoft.com/office/powerpoint/2010/main" val="3166841735"/>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6556248" cy="758952"/>
          </a:xfrm>
        </p:spPr>
        <p:txBody>
          <a:bodyPr/>
          <a:lstStyle/>
          <a:p>
            <a:r>
              <a:rPr kumimoji="0" lang="en-US" smtClean="0"/>
              <a:t>Click to edit Master title style</a:t>
            </a:r>
            <a:endParaRPr kumimoji="0" lang="en-US" dirty="0"/>
          </a:p>
        </p:txBody>
      </p:sp>
      <p:sp>
        <p:nvSpPr>
          <p:cNvPr id="5" name="Date Placeholder 4"/>
          <p:cNvSpPr>
            <a:spLocks noGrp="1"/>
          </p:cNvSpPr>
          <p:nvPr>
            <p:ph type="dt" sz="half" idx="10"/>
          </p:nvPr>
        </p:nvSpPr>
        <p:spPr>
          <a:xfrm>
            <a:off x="5791200" y="6409944"/>
            <a:ext cx="3044952" cy="365760"/>
          </a:xfrm>
        </p:spPr>
        <p:txBody>
          <a:bodyPr/>
          <a:lstStyle/>
          <a:p>
            <a:fld id="{EFD42487-7B17-4ED7-B11C-1636E982F8E4}" type="datetime1">
              <a:rPr lang="en-US" smtClean="0"/>
              <a:t>8/5/2016</a:t>
            </a:fld>
            <a:endParaRPr lang="en-US"/>
          </a:p>
        </p:txBody>
      </p:sp>
      <p:sp>
        <p:nvSpPr>
          <p:cNvPr id="6" name="Footer Placeholder 5"/>
          <p:cNvSpPr>
            <a:spLocks noGrp="1"/>
          </p:cNvSpPr>
          <p:nvPr>
            <p:ph type="ftr" sz="quarter" idx="11"/>
          </p:nvPr>
        </p:nvSpPr>
        <p:spPr/>
        <p:txBody>
          <a:bodyPr/>
          <a:lstStyle/>
          <a:p>
            <a:r>
              <a:rPr lang="en-US" smtClean="0"/>
              <a:t>Northwest Portland Area Indian Health Board</a:t>
            </a:r>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pic>
        <p:nvPicPr>
          <p:cNvPr id="9" name="Picture 38"/>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6743700" y="0"/>
            <a:ext cx="2400300" cy="1771650"/>
          </a:xfrm>
          <a:prstGeom prst="rect">
            <a:avLst/>
          </a:prstGeom>
          <a:noFill/>
          <a:ln w="9525">
            <a:noFill/>
            <a:miter lim="800000"/>
            <a:headEnd/>
            <a:tailEnd/>
          </a:ln>
          <a:effectLst/>
        </p:spPr>
      </p:pic>
    </p:spTree>
    <p:extLst>
      <p:ext uri="{BB962C8B-B14F-4D97-AF65-F5344CB8AC3E}">
        <p14:creationId xmlns:p14="http://schemas.microsoft.com/office/powerpoint/2010/main" val="3867323819"/>
      </p:ext>
    </p:extLst>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21C0AA0F-DB3A-4D1A-A85F-3A5B882E70E4}" type="datetime1">
              <a:rPr lang="en-US" smtClean="0"/>
              <a:t>8/5/2016</a:t>
            </a:fld>
            <a:endParaRPr lang="en-US"/>
          </a:p>
        </p:txBody>
      </p:sp>
      <p:sp>
        <p:nvSpPr>
          <p:cNvPr id="8" name="Footer Placeholder 7"/>
          <p:cNvSpPr>
            <a:spLocks noGrp="1"/>
          </p:cNvSpPr>
          <p:nvPr>
            <p:ph type="ftr" sz="quarter" idx="11"/>
          </p:nvPr>
        </p:nvSpPr>
        <p:spPr>
          <a:xfrm>
            <a:off x="304800" y="6409944"/>
            <a:ext cx="3581400" cy="365760"/>
          </a:xfrm>
        </p:spPr>
        <p:txBody>
          <a:bodyPr/>
          <a:lstStyle/>
          <a:p>
            <a:r>
              <a:rPr lang="en-US" smtClean="0"/>
              <a:t>Northwest Portland Area Indian Health Board</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dirty="0">
              <a:solidFill>
                <a:prstClr val="black"/>
              </a:solidFill>
              <a:latin typeface="Georgia"/>
            </a:endParaRPr>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dirty="0"/>
          </a:p>
        </p:txBody>
      </p:sp>
      <p:grpSp>
        <p:nvGrpSpPr>
          <p:cNvPr id="28" name="Group 27"/>
          <p:cNvGrpSpPr/>
          <p:nvPr/>
        </p:nvGrpSpPr>
        <p:grpSpPr>
          <a:xfrm>
            <a:off x="4207778" y="6096000"/>
            <a:ext cx="762000" cy="762000"/>
            <a:chOff x="1143000" y="228600"/>
            <a:chExt cx="762000" cy="762000"/>
          </a:xfrm>
        </p:grpSpPr>
        <p:sp>
          <p:nvSpPr>
            <p:cNvPr id="29" name="Oval 28"/>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sp>
          <p:nvSpPr>
            <p:cNvPr id="30" name="Oval 29"/>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pic>
          <p:nvPicPr>
            <p:cNvPr id="31" name="Picture 30" descr="NPAIHBtransparent.gif"/>
            <p:cNvPicPr>
              <a:picLocks noChangeAspect="1"/>
            </p:cNvPicPr>
            <p:nvPr/>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32" name="Picture 38"/>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6743700" y="0"/>
            <a:ext cx="2400300" cy="1771650"/>
          </a:xfrm>
          <a:prstGeom prst="rect">
            <a:avLst/>
          </a:prstGeom>
          <a:noFill/>
          <a:ln w="9525">
            <a:noFill/>
            <a:miter lim="800000"/>
            <a:headEnd/>
            <a:tailEnd/>
          </a:ln>
          <a:effectLst/>
        </p:spPr>
      </p:pic>
    </p:spTree>
    <p:extLst>
      <p:ext uri="{BB962C8B-B14F-4D97-AF65-F5344CB8AC3E}">
        <p14:creationId xmlns:p14="http://schemas.microsoft.com/office/powerpoint/2010/main" val="154986864"/>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1EC6297-3EF3-422F-95C4-8EF200AF29B7}" type="datetime1">
              <a:rPr lang="en-US" smtClean="0"/>
              <a:t>8/5/2016</a:t>
            </a:fld>
            <a:endParaRPr lang="en-US"/>
          </a:p>
        </p:txBody>
      </p:sp>
      <p:sp>
        <p:nvSpPr>
          <p:cNvPr id="4" name="Footer Placeholder 3"/>
          <p:cNvSpPr>
            <a:spLocks noGrp="1"/>
          </p:cNvSpPr>
          <p:nvPr>
            <p:ph type="ftr" sz="quarter" idx="11"/>
          </p:nvPr>
        </p:nvSpPr>
        <p:spPr/>
        <p:txBody>
          <a:bodyPr/>
          <a:lstStyle/>
          <a:p>
            <a:r>
              <a:rPr lang="en-US" smtClean="0"/>
              <a:t>Northwest Portland Area Indian Health Board</a:t>
            </a:r>
            <a:endParaRPr lang="en-US"/>
          </a:p>
        </p:txBody>
      </p:sp>
    </p:spTree>
    <p:extLst>
      <p:ext uri="{BB962C8B-B14F-4D97-AF65-F5344CB8AC3E}">
        <p14:creationId xmlns:p14="http://schemas.microsoft.com/office/powerpoint/2010/main" val="3984521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a:p>
        </p:txBody>
      </p:sp>
      <p:pic>
        <p:nvPicPr>
          <p:cNvPr id="7" name="Picture 8" descr="NPAIHBtransparentTEA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228600"/>
            <a:ext cx="12192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40"/>
          <p:cNvGrpSpPr>
            <a:grpSpLocks/>
          </p:cNvGrpSpPr>
          <p:nvPr/>
        </p:nvGrpSpPr>
        <p:grpSpPr bwMode="auto">
          <a:xfrm>
            <a:off x="0" y="1295400"/>
            <a:ext cx="9144000" cy="180975"/>
            <a:chOff x="0" y="816"/>
            <a:chExt cx="5760" cy="114"/>
          </a:xfrm>
        </p:grpSpPr>
        <p:pic>
          <p:nvPicPr>
            <p:cNvPr id="9"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5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4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2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1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7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6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5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4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3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3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1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Content Placeholder 2"/>
          <p:cNvSpPr>
            <a:spLocks noGrp="1"/>
          </p:cNvSpPr>
          <p:nvPr>
            <p:ph sz="half" idx="1"/>
          </p:nvPr>
        </p:nvSpPr>
        <p:spPr>
          <a:xfrm>
            <a:off x="457200" y="1752600"/>
            <a:ext cx="4038600" cy="4648200"/>
          </a:xfrm>
        </p:spPr>
        <p:txBody>
          <a:bodyPr/>
          <a:lstStyle>
            <a:lvl1pPr>
              <a:defRPr sz="2800"/>
            </a:lvl1pPr>
            <a:lvl2pPr marL="804863" indent="-347663">
              <a:buSzPct val="85000"/>
              <a:defRPr lang="en-US" sz="2000" b="0" dirty="0" smtClean="0">
                <a:solidFill>
                  <a:schemeClr val="tx1"/>
                </a:solidFill>
                <a:latin typeface="Trebuchet MS"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52600"/>
            <a:ext cx="4038600" cy="4648200"/>
          </a:xfrm>
        </p:spPr>
        <p:txBody>
          <a:bodyPr/>
          <a:lstStyle>
            <a:lvl1pPr>
              <a:defRPr sz="2800"/>
            </a:lvl1pPr>
            <a:lvl2pPr marL="806450" indent="-285750">
              <a:tabLst/>
              <a:defRPr lang="en-US" sz="2000" dirty="0" smtClean="0">
                <a:solidFill>
                  <a:schemeClr val="tx1"/>
                </a:solidFill>
                <a:latin typeface="Trebuchet MS" pitchFamily="34" charset="0"/>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9" name="Rectangle 38"/>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0" name="Rectangle 4"/>
          <p:cNvSpPr>
            <a:spLocks noGrp="1" noChangeArrowheads="1"/>
          </p:cNvSpPr>
          <p:nvPr>
            <p:ph type="dt" sz="half" idx="11"/>
          </p:nvPr>
        </p:nvSpPr>
        <p:spPr/>
        <p:txBody>
          <a:bodyPr/>
          <a:lstStyle>
            <a:lvl1pPr>
              <a:defRPr/>
            </a:lvl1pPr>
          </a:lstStyle>
          <a:p>
            <a:pPr>
              <a:defRPr/>
            </a:pPr>
            <a:fld id="{7A009EFD-36C8-4BAE-80E2-97AAA89FB2CC}" type="datetime1">
              <a:rPr lang="en-US" smtClean="0"/>
              <a:t>8/5/2016</a:t>
            </a:fld>
            <a:endParaRPr lang="en-US" dirty="0"/>
          </a:p>
        </p:txBody>
      </p:sp>
      <p:sp>
        <p:nvSpPr>
          <p:cNvPr id="41" name="Rectangle 6"/>
          <p:cNvSpPr>
            <a:spLocks noGrp="1" noChangeArrowheads="1"/>
          </p:cNvSpPr>
          <p:nvPr>
            <p:ph type="sldNum" sz="quarter" idx="12"/>
          </p:nvPr>
        </p:nvSpPr>
        <p:spPr/>
        <p:txBody>
          <a:bodyPr/>
          <a:lstStyle>
            <a:lvl1pPr>
              <a:defRPr/>
            </a:lvl1pPr>
          </a:lstStyle>
          <a:p>
            <a:pPr>
              <a:defRPr/>
            </a:pPr>
            <a:fld id="{0698452E-643D-4F46-AD1B-70E5A829F62B}" type="slidenum">
              <a:rPr lang="en-US"/>
              <a:pPr>
                <a:defRPr/>
              </a:pPr>
              <a:t>‹#›</a:t>
            </a:fld>
            <a:endParaRPr lang="en-US"/>
          </a:p>
        </p:txBody>
      </p:sp>
    </p:spTree>
    <p:extLst>
      <p:ext uri="{BB962C8B-B14F-4D97-AF65-F5344CB8AC3E}">
        <p14:creationId xmlns:p14="http://schemas.microsoft.com/office/powerpoint/2010/main" val="33120104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dirty="0">
              <a:solidFill>
                <a:prstClr val="black"/>
              </a:solidFill>
              <a:latin typeface="Georgia"/>
            </a:endParaRPr>
          </a:p>
        </p:txBody>
      </p:sp>
      <p:sp>
        <p:nvSpPr>
          <p:cNvPr id="2" name="Date Placeholder 1"/>
          <p:cNvSpPr>
            <a:spLocks noGrp="1"/>
          </p:cNvSpPr>
          <p:nvPr>
            <p:ph type="dt" sz="half" idx="10"/>
          </p:nvPr>
        </p:nvSpPr>
        <p:spPr/>
        <p:txBody>
          <a:bodyPr/>
          <a:lstStyle/>
          <a:p>
            <a:fld id="{F2B00DC5-061B-48D6-804A-B0AE4BE80AF0}" type="datetime1">
              <a:rPr lang="en-US" smtClean="0"/>
              <a:t>8/5/2016</a:t>
            </a:fld>
            <a:endParaRPr lang="en-US"/>
          </a:p>
        </p:txBody>
      </p:sp>
      <p:sp>
        <p:nvSpPr>
          <p:cNvPr id="3" name="Footer Placeholder 2"/>
          <p:cNvSpPr>
            <a:spLocks noGrp="1"/>
          </p:cNvSpPr>
          <p:nvPr>
            <p:ph type="ftr" sz="quarter" idx="11"/>
          </p:nvPr>
        </p:nvSpPr>
        <p:spPr/>
        <p:txBody>
          <a:bodyPr/>
          <a:lstStyle/>
          <a:p>
            <a:r>
              <a:rPr lang="en-US" smtClean="0"/>
              <a:t>Northwest Portland Area Indian Health Board</a:t>
            </a:r>
            <a:endParaRPr lang="en-US"/>
          </a:p>
        </p:txBody>
      </p:sp>
      <p:grpSp>
        <p:nvGrpSpPr>
          <p:cNvPr id="11" name="Group 10"/>
          <p:cNvGrpSpPr/>
          <p:nvPr/>
        </p:nvGrpSpPr>
        <p:grpSpPr>
          <a:xfrm>
            <a:off x="4351789" y="6103690"/>
            <a:ext cx="762000" cy="762000"/>
            <a:chOff x="1143000" y="228600"/>
            <a:chExt cx="762000" cy="762000"/>
          </a:xfrm>
        </p:grpSpPr>
        <p:sp>
          <p:nvSpPr>
            <p:cNvPr id="12" name="Oval 11"/>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sp>
          <p:nvSpPr>
            <p:cNvPr id="13" name="Oval 12"/>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pic>
          <p:nvPicPr>
            <p:cNvPr id="14" name="Picture 13" descr="NPAIHBtransparent.gif"/>
            <p:cNvPicPr>
              <a:picLocks noChangeAspect="1"/>
            </p:cNvPicPr>
            <p:nvPr/>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extLst>
      <p:ext uri="{BB962C8B-B14F-4D97-AF65-F5344CB8AC3E}">
        <p14:creationId xmlns:p14="http://schemas.microsoft.com/office/powerpoint/2010/main" val="289810372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3" name="Rectangle 12"/>
          <p:cNvSpPr/>
          <p:nvPr/>
        </p:nvSpPr>
        <p:spPr>
          <a:xfrm>
            <a:off x="152400" y="609600"/>
            <a:ext cx="2743200" cy="5867400"/>
          </a:xfrm>
          <a:prstGeom prst="rect">
            <a:avLst/>
          </a:prstGeom>
          <a:solidFill>
            <a:schemeClr val="accent6">
              <a:lumMod val="40000"/>
              <a:lumOff val="60000"/>
            </a:schemeClr>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sp>
        <p:nvSpPr>
          <p:cNvPr id="2" name="Title 1"/>
          <p:cNvSpPr>
            <a:spLocks noGrp="1"/>
          </p:cNvSpPr>
          <p:nvPr>
            <p:ph type="title" hasCustomPrompt="1"/>
          </p:nvPr>
        </p:nvSpPr>
        <p:spPr>
          <a:xfrm>
            <a:off x="381000" y="1143000"/>
            <a:ext cx="2362200" cy="1371600"/>
          </a:xfrm>
        </p:spPr>
        <p:txBody>
          <a:bodyPr anchor="b">
            <a:noAutofit/>
          </a:bodyPr>
          <a:lstStyle>
            <a:lvl1pPr algn="l">
              <a:buNone/>
              <a:defRPr sz="2400" b="1" baseline="0">
                <a:solidFill>
                  <a:schemeClr val="accent1">
                    <a:lumMod val="75000"/>
                  </a:schemeClr>
                </a:solidFill>
                <a:latin typeface="Maiandra GD" pitchFamily="34" charset="0"/>
              </a:defRPr>
            </a:lvl1pPr>
          </a:lstStyle>
          <a:p>
            <a:r>
              <a:rPr kumimoji="0" lang="en-US" dirty="0" smtClean="0"/>
              <a:t>Northwest Portland Area Indian Health Board</a:t>
            </a:r>
            <a:endParaRPr kumimoji="0" lang="en-US" dirty="0"/>
          </a:p>
        </p:txBody>
      </p:sp>
      <p:sp>
        <p:nvSpPr>
          <p:cNvPr id="3" name="Text Placeholder 2"/>
          <p:cNvSpPr>
            <a:spLocks noGrp="1"/>
          </p:cNvSpPr>
          <p:nvPr>
            <p:ph type="body" idx="2" hasCustomPrompt="1"/>
          </p:nvPr>
        </p:nvSpPr>
        <p:spPr>
          <a:xfrm>
            <a:off x="381000" y="2514601"/>
            <a:ext cx="2362200" cy="609600"/>
          </a:xfrm>
        </p:spPr>
        <p:txBody>
          <a:bodyPr/>
          <a:lstStyle>
            <a:lvl1pPr marL="0" indent="0">
              <a:spcAft>
                <a:spcPts val="1000"/>
              </a:spcAft>
              <a:buNone/>
              <a:defRPr sz="1600" i="1">
                <a:solidFill>
                  <a:schemeClr val="accent6">
                    <a:lumMod val="50000"/>
                  </a:schemeClr>
                </a:solidFill>
                <a:latin typeface="Corbel" pitchFamily="34" charset="0"/>
              </a:defRPr>
            </a:lvl1pPr>
            <a:lvl2pPr>
              <a:buNone/>
              <a:defRPr sz="1200"/>
            </a:lvl2pPr>
            <a:lvl3pPr>
              <a:buNone/>
              <a:defRPr sz="1000"/>
            </a:lvl3pPr>
            <a:lvl4pPr>
              <a:buNone/>
              <a:defRPr sz="900"/>
            </a:lvl4pPr>
            <a:lvl5pPr>
              <a:buNone/>
              <a:defRPr sz="900"/>
            </a:lvl5pPr>
          </a:lstStyle>
          <a:p>
            <a:pPr lvl="0" eaLnBrk="1" latinLnBrk="0" hangingPunct="1"/>
            <a:r>
              <a:rPr kumimoji="0" lang="en-US" dirty="0" smtClean="0"/>
              <a:t>Indian Leadership for Indian Health</a:t>
            </a:r>
          </a:p>
          <a:p>
            <a:pPr lvl="0" eaLnBrk="1" latinLnBrk="0" hangingPunct="1"/>
            <a:endParaRPr kumimoji="0" lang="en-US" dirty="0" smtClean="0"/>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dirty="0">
              <a:solidFill>
                <a:prstClr val="black"/>
              </a:solidFill>
              <a:latin typeface="Georgia"/>
            </a:endParaRPr>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5" name="Date Placeholder 4"/>
          <p:cNvSpPr>
            <a:spLocks noGrp="1"/>
          </p:cNvSpPr>
          <p:nvPr>
            <p:ph type="dt" sz="half" idx="10"/>
          </p:nvPr>
        </p:nvSpPr>
        <p:spPr/>
        <p:txBody>
          <a:bodyPr/>
          <a:lstStyle/>
          <a:p>
            <a:fld id="{604326F2-9C2B-4B75-94AC-D100F146A3AB}" type="datetime1">
              <a:rPr lang="en-US" smtClean="0"/>
              <a:t>8/5/2016</a:t>
            </a:fld>
            <a:endParaRPr lang="en-US"/>
          </a:p>
        </p:txBody>
      </p:sp>
      <p:sp>
        <p:nvSpPr>
          <p:cNvPr id="6" name="Footer Placeholder 5"/>
          <p:cNvSpPr>
            <a:spLocks noGrp="1"/>
          </p:cNvSpPr>
          <p:nvPr>
            <p:ph type="ftr" sz="quarter" idx="11"/>
          </p:nvPr>
        </p:nvSpPr>
        <p:spPr>
          <a:xfrm>
            <a:off x="301752" y="6410848"/>
            <a:ext cx="3383280" cy="365760"/>
          </a:xfrm>
        </p:spPr>
        <p:txBody>
          <a:bodyPr/>
          <a:lstStyle/>
          <a:p>
            <a:r>
              <a:rPr lang="en-US" smtClean="0"/>
              <a:t>Northwest Portland Area Indian Health Board</a:t>
            </a:r>
            <a:endParaRPr lang="en-US"/>
          </a:p>
        </p:txBody>
      </p:sp>
      <p:pic>
        <p:nvPicPr>
          <p:cNvPr id="22" name="Picture 14"/>
          <p:cNvPicPr>
            <a:picLocks noChangeAspect="1" noChangeArrowheads="1"/>
          </p:cNvPicPr>
          <p:nvPr/>
        </p:nvPicPr>
        <p:blipFill>
          <a:blip r:embed="rId2" cstate="print"/>
          <a:srcRect t="82979" r="44348" b="4255"/>
          <a:stretch>
            <a:fillRect/>
          </a:stretch>
        </p:blipFill>
        <p:spPr bwMode="auto">
          <a:xfrm>
            <a:off x="152400" y="6248400"/>
            <a:ext cx="2743200" cy="152400"/>
          </a:xfrm>
          <a:prstGeom prst="rect">
            <a:avLst/>
          </a:prstGeom>
          <a:noFill/>
          <a:ln w="9525">
            <a:noFill/>
            <a:miter lim="800000"/>
            <a:headEnd/>
            <a:tailEnd/>
          </a:ln>
          <a:effectLst/>
        </p:spPr>
      </p:pic>
      <p:grpSp>
        <p:nvGrpSpPr>
          <p:cNvPr id="26" name="Group 25"/>
          <p:cNvGrpSpPr/>
          <p:nvPr/>
        </p:nvGrpSpPr>
        <p:grpSpPr>
          <a:xfrm>
            <a:off x="1143000" y="228600"/>
            <a:ext cx="762000" cy="762000"/>
            <a:chOff x="1143000" y="228600"/>
            <a:chExt cx="762000" cy="762000"/>
          </a:xfrm>
        </p:grpSpPr>
        <p:sp>
          <p:nvSpPr>
            <p:cNvPr id="10" name="Oval 9"/>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sp>
          <p:nvSpPr>
            <p:cNvPr id="11" name="Oval 10"/>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pic>
          <p:nvPicPr>
            <p:cNvPr id="23" name="Picture 22" descr="NPAIHBtransparent.gif"/>
            <p:cNvPicPr>
              <a:picLocks noChangeAspect="1"/>
            </p:cNvPicPr>
            <p:nvPr/>
          </p:nvPicPr>
          <p:blipFill>
            <a:blip r:embed="rId3"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
        <p:nvSpPr>
          <p:cNvPr id="25" name="TextBox 24"/>
          <p:cNvSpPr txBox="1"/>
          <p:nvPr/>
        </p:nvSpPr>
        <p:spPr>
          <a:xfrm>
            <a:off x="381000" y="5046677"/>
            <a:ext cx="2362200" cy="1574790"/>
          </a:xfrm>
          <a:prstGeom prst="rect">
            <a:avLst/>
          </a:prstGeom>
          <a:noFill/>
        </p:spPr>
        <p:txBody>
          <a:bodyPr wrap="square" rtlCol="0">
            <a:spAutoFit/>
          </a:bodyPr>
          <a:lstStyle/>
          <a:p>
            <a:pPr fontAlgn="auto">
              <a:spcBef>
                <a:spcPct val="20000"/>
              </a:spcBef>
              <a:spcAft>
                <a:spcPts val="1000"/>
              </a:spcAft>
              <a:buClr>
                <a:srgbClr val="D16349"/>
              </a:buClr>
              <a:buSzPct val="85000"/>
              <a:buFont typeface="Wingdings 2"/>
              <a:buNone/>
              <a:defRPr/>
            </a:pPr>
            <a:r>
              <a:rPr lang="en-US" sz="1400" i="1" dirty="0" smtClean="0">
                <a:solidFill>
                  <a:prstClr val="black">
                    <a:lumMod val="95000"/>
                    <a:lumOff val="5000"/>
                  </a:prstClr>
                </a:solidFill>
                <a:latin typeface="Corbel" pitchFamily="34" charset="0"/>
              </a:rPr>
              <a:t>2121 SW Broadway, Suite 300 </a:t>
            </a:r>
            <a:br>
              <a:rPr lang="en-US" sz="1400" i="1" dirty="0" smtClean="0">
                <a:solidFill>
                  <a:prstClr val="black">
                    <a:lumMod val="95000"/>
                    <a:lumOff val="5000"/>
                  </a:prstClr>
                </a:solidFill>
                <a:latin typeface="Corbel" pitchFamily="34" charset="0"/>
              </a:rPr>
            </a:br>
            <a:r>
              <a:rPr lang="en-US" sz="1400" i="1" dirty="0" smtClean="0">
                <a:solidFill>
                  <a:prstClr val="black">
                    <a:lumMod val="95000"/>
                    <a:lumOff val="5000"/>
                  </a:prstClr>
                </a:solidFill>
                <a:latin typeface="Corbel" pitchFamily="34" charset="0"/>
              </a:rPr>
              <a:t>Portland, Oregon 97201 </a:t>
            </a:r>
            <a:br>
              <a:rPr lang="en-US" sz="1400" i="1" dirty="0" smtClean="0">
                <a:solidFill>
                  <a:prstClr val="black">
                    <a:lumMod val="95000"/>
                    <a:lumOff val="5000"/>
                  </a:prstClr>
                </a:solidFill>
                <a:latin typeface="Corbel" pitchFamily="34" charset="0"/>
              </a:rPr>
            </a:br>
            <a:r>
              <a:rPr lang="en-US" sz="1400" i="1" dirty="0" smtClean="0">
                <a:solidFill>
                  <a:prstClr val="black">
                    <a:lumMod val="95000"/>
                    <a:lumOff val="5000"/>
                  </a:prstClr>
                </a:solidFill>
                <a:latin typeface="Corbel" pitchFamily="34" charset="0"/>
              </a:rPr>
              <a:t>Phone: (503) 228-4185 </a:t>
            </a:r>
            <a:br>
              <a:rPr lang="en-US" sz="1400" i="1" dirty="0" smtClean="0">
                <a:solidFill>
                  <a:prstClr val="black">
                    <a:lumMod val="95000"/>
                    <a:lumOff val="5000"/>
                  </a:prstClr>
                </a:solidFill>
                <a:latin typeface="Corbel" pitchFamily="34" charset="0"/>
              </a:rPr>
            </a:br>
            <a:r>
              <a:rPr lang="en-US" sz="1400" i="1" dirty="0" smtClean="0">
                <a:solidFill>
                  <a:prstClr val="black">
                    <a:lumMod val="95000"/>
                    <a:lumOff val="5000"/>
                  </a:prstClr>
                </a:solidFill>
                <a:latin typeface="Corbel" pitchFamily="34" charset="0"/>
              </a:rPr>
              <a:t>Fax: (503) 228-8182 </a:t>
            </a:r>
            <a:br>
              <a:rPr lang="en-US" sz="1400" i="1" dirty="0" smtClean="0">
                <a:solidFill>
                  <a:prstClr val="black">
                    <a:lumMod val="95000"/>
                    <a:lumOff val="5000"/>
                  </a:prstClr>
                </a:solidFill>
                <a:latin typeface="Corbel" pitchFamily="34" charset="0"/>
              </a:rPr>
            </a:br>
            <a:endParaRPr lang="en-US" sz="1400" i="1" u="sng" dirty="0" smtClean="0">
              <a:solidFill>
                <a:srgbClr val="8CADAE">
                  <a:lumMod val="50000"/>
                </a:srgbClr>
              </a:solidFill>
              <a:latin typeface="Corbel" pitchFamily="34" charset="0"/>
            </a:endParaRPr>
          </a:p>
          <a:p>
            <a:pPr fontAlgn="auto">
              <a:spcBef>
                <a:spcPts val="0"/>
              </a:spcBef>
              <a:spcAft>
                <a:spcPts val="0"/>
              </a:spcAft>
            </a:pPr>
            <a:endParaRPr lang="en-US" sz="1800" dirty="0">
              <a:solidFill>
                <a:prstClr val="black"/>
              </a:solidFill>
              <a:latin typeface="Georgia"/>
            </a:endParaRPr>
          </a:p>
        </p:txBody>
      </p:sp>
    </p:spTree>
    <p:extLst>
      <p:ext uri="{BB962C8B-B14F-4D97-AF65-F5344CB8AC3E}">
        <p14:creationId xmlns:p14="http://schemas.microsoft.com/office/powerpoint/2010/main" val="174238691"/>
      </p:ext>
    </p:extLst>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dirty="0">
              <a:solidFill>
                <a:prstClr val="black"/>
              </a:solidFill>
              <a:latin typeface="Georgia"/>
            </a:endParaRPr>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dirty="0">
              <a:solidFill>
                <a:prstClr val="black"/>
              </a:solidFill>
              <a:latin typeface="Georgia"/>
            </a:endParaRPr>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5" name="Date Placeholder 4"/>
          <p:cNvSpPr>
            <a:spLocks noGrp="1"/>
          </p:cNvSpPr>
          <p:nvPr>
            <p:ph type="dt" sz="half" idx="10"/>
          </p:nvPr>
        </p:nvSpPr>
        <p:spPr>
          <a:xfrm>
            <a:off x="5788152" y="6404984"/>
            <a:ext cx="3044952" cy="365760"/>
          </a:xfrm>
        </p:spPr>
        <p:txBody>
          <a:bodyPr/>
          <a:lstStyle/>
          <a:p>
            <a:fld id="{A147757E-EE1D-4ACF-AC3E-CAB920330EE9}" type="datetime1">
              <a:rPr lang="en-US" smtClean="0"/>
              <a:t>8/5/2016</a:t>
            </a:fld>
            <a:endParaRPr lang="en-US"/>
          </a:p>
        </p:txBody>
      </p:sp>
      <p:sp>
        <p:nvSpPr>
          <p:cNvPr id="6" name="Footer Placeholder 5"/>
          <p:cNvSpPr>
            <a:spLocks noGrp="1"/>
          </p:cNvSpPr>
          <p:nvPr>
            <p:ph type="ftr" sz="quarter" idx="11"/>
          </p:nvPr>
        </p:nvSpPr>
        <p:spPr>
          <a:xfrm>
            <a:off x="301752" y="6410848"/>
            <a:ext cx="3584448" cy="365760"/>
          </a:xfrm>
        </p:spPr>
        <p:txBody>
          <a:bodyPr/>
          <a:lstStyle/>
          <a:p>
            <a:r>
              <a:rPr lang="en-US" smtClean="0"/>
              <a:t>Northwest Portland Area Indian Health Board</a:t>
            </a:r>
            <a:endParaRPr lang="en-US"/>
          </a:p>
        </p:txBody>
      </p:sp>
      <p:grpSp>
        <p:nvGrpSpPr>
          <p:cNvPr id="24" name="Group 23"/>
          <p:cNvGrpSpPr/>
          <p:nvPr/>
        </p:nvGrpSpPr>
        <p:grpSpPr>
          <a:xfrm>
            <a:off x="1219200" y="152400"/>
            <a:ext cx="762000" cy="762000"/>
            <a:chOff x="1143000" y="228600"/>
            <a:chExt cx="762000" cy="762000"/>
          </a:xfrm>
        </p:grpSpPr>
        <p:sp>
          <p:nvSpPr>
            <p:cNvPr id="25" name="Oval 24"/>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sp>
          <p:nvSpPr>
            <p:cNvPr id="26" name="Oval 25"/>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pic>
          <p:nvPicPr>
            <p:cNvPr id="27" name="Picture 26" descr="NPAIHBtransparent.gif"/>
            <p:cNvPicPr>
              <a:picLocks noChangeAspect="1"/>
            </p:cNvPicPr>
            <p:nvPr/>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extLst>
      <p:ext uri="{BB962C8B-B14F-4D97-AF65-F5344CB8AC3E}">
        <p14:creationId xmlns:p14="http://schemas.microsoft.com/office/powerpoint/2010/main" val="311771075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529FF2A-BBCC-43E4-8549-5AA76A6242DC}" type="datetime1">
              <a:rPr lang="en-US" smtClean="0"/>
              <a:t>8/5/2016</a:t>
            </a:fld>
            <a:endParaRPr lang="en-US"/>
          </a:p>
        </p:txBody>
      </p:sp>
      <p:sp>
        <p:nvSpPr>
          <p:cNvPr id="5" name="Footer Placeholder 4"/>
          <p:cNvSpPr>
            <a:spLocks noGrp="1"/>
          </p:cNvSpPr>
          <p:nvPr>
            <p:ph type="ftr" sz="quarter" idx="11"/>
          </p:nvPr>
        </p:nvSpPr>
        <p:spPr/>
        <p:txBody>
          <a:bodyPr/>
          <a:lstStyle/>
          <a:p>
            <a:r>
              <a:rPr lang="en-US" smtClean="0"/>
              <a:t>Northwest Portland Area Indian Health Board</a:t>
            </a:r>
            <a:endParaRPr lang="en-US"/>
          </a:p>
        </p:txBody>
      </p:sp>
      <p:sp>
        <p:nvSpPr>
          <p:cNvPr id="6" name="Slide Number Placeholder 5"/>
          <p:cNvSpPr>
            <a:spLocks noGrp="1"/>
          </p:cNvSpPr>
          <p:nvPr>
            <p:ph type="sldNum" sz="quarter" idx="12"/>
          </p:nvPr>
        </p:nvSpPr>
        <p:spPr>
          <a:xfrm>
            <a:off x="4343400" y="1040174"/>
            <a:ext cx="457200" cy="441325"/>
          </a:xfrm>
          <a:prstGeom prst="rect">
            <a:avLst/>
          </a:prstGeom>
        </p:spPr>
        <p:txBody>
          <a:bodyPr/>
          <a:lstStyle/>
          <a:p>
            <a:pPr fontAlgn="auto">
              <a:spcBef>
                <a:spcPts val="0"/>
              </a:spcBef>
              <a:spcAft>
                <a:spcPts val="0"/>
              </a:spcAft>
            </a:pPr>
            <a:fld id="{6F8D5486-514F-4B7E-8D5D-A7AFE8F4C0BD}" type="slidenum">
              <a:rPr lang="en-US" sz="1800" smtClean="0">
                <a:solidFill>
                  <a:prstClr val="black"/>
                </a:solidFill>
                <a:latin typeface="Georgia"/>
              </a:rPr>
              <a:pPr fontAlgn="auto">
                <a:spcBef>
                  <a:spcPts val="0"/>
                </a:spcBef>
                <a:spcAft>
                  <a:spcPts val="0"/>
                </a:spcAft>
              </a:pPr>
              <a:t>‹#›</a:t>
            </a:fld>
            <a:endParaRPr lang="en-US" sz="1800">
              <a:solidFill>
                <a:prstClr val="black"/>
              </a:solidFill>
              <a:latin typeface="Georgia"/>
            </a:endParaRPr>
          </a:p>
        </p:txBody>
      </p:sp>
      <p:sp>
        <p:nvSpPr>
          <p:cNvPr id="7" name="Rectangle 6"/>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endParaRPr>
          </a:p>
        </p:txBody>
      </p:sp>
    </p:spTree>
    <p:extLst>
      <p:ext uri="{BB962C8B-B14F-4D97-AF65-F5344CB8AC3E}">
        <p14:creationId xmlns:p14="http://schemas.microsoft.com/office/powerpoint/2010/main" val="3372422853"/>
      </p:ext>
    </p:extLst>
  </p:cSld>
  <p:clrMapOvr>
    <a:overrideClrMapping bg1="lt1" tx1="dk1" bg2="lt2" tx2="dk2" accent1="accent1" accent2="accent2" accent3="accent3" accent4="accent4" accent5="accent5" accent6="accent6" hlink="hlink" folHlink="folHlink"/>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dirty="0">
              <a:solidFill>
                <a:prstClr val="black"/>
              </a:solidFill>
              <a:latin typeface="Georgia"/>
            </a:endParaRPr>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sp>
        <p:nvSpPr>
          <p:cNvPr id="6" name="Slide Number Placeholder 5"/>
          <p:cNvSpPr>
            <a:spLocks noGrp="1"/>
          </p:cNvSpPr>
          <p:nvPr>
            <p:ph type="sldNum" sz="quarter" idx="12"/>
          </p:nvPr>
        </p:nvSpPr>
        <p:spPr>
          <a:xfrm>
            <a:off x="6915912" y="3009901"/>
            <a:ext cx="457200" cy="441325"/>
          </a:xfrm>
          <a:prstGeom prst="rect">
            <a:avLst/>
          </a:prstGeom>
        </p:spPr>
        <p:txBody>
          <a:bodyPr/>
          <a:lstStyle/>
          <a:p>
            <a:pPr fontAlgn="auto">
              <a:spcBef>
                <a:spcPts val="0"/>
              </a:spcBef>
              <a:spcAft>
                <a:spcPts val="0"/>
              </a:spcAft>
            </a:pPr>
            <a:fld id="{6F8D5486-514F-4B7E-8D5D-A7AFE8F4C0BD}" type="slidenum">
              <a:rPr lang="en-US" sz="1800" smtClean="0">
                <a:solidFill>
                  <a:prstClr val="black"/>
                </a:solidFill>
                <a:latin typeface="Georgia"/>
              </a:rPr>
              <a:pPr fontAlgn="auto">
                <a:spcBef>
                  <a:spcPts val="0"/>
                </a:spcBef>
                <a:spcAft>
                  <a:spcPts val="0"/>
                </a:spcAft>
              </a:pPr>
              <a:t>‹#›</a:t>
            </a:fld>
            <a:endParaRPr lang="en-US" sz="1800">
              <a:solidFill>
                <a:prstClr val="black"/>
              </a:solidFill>
              <a:latin typeface="Georgia"/>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528EF55-2378-4FB9-B84E-3656E79E00B7}" type="datetime1">
              <a:rPr lang="en-US" smtClean="0"/>
              <a:t>8/5/2016</a:t>
            </a:fld>
            <a:endParaRPr lang="en-US"/>
          </a:p>
        </p:txBody>
      </p:sp>
      <p:sp>
        <p:nvSpPr>
          <p:cNvPr id="5" name="Footer Placeholder 4"/>
          <p:cNvSpPr>
            <a:spLocks noGrp="1"/>
          </p:cNvSpPr>
          <p:nvPr>
            <p:ph type="ftr" sz="quarter" idx="11"/>
          </p:nvPr>
        </p:nvSpPr>
        <p:spPr/>
        <p:txBody>
          <a:bodyPr/>
          <a:lstStyle/>
          <a:p>
            <a:r>
              <a:rPr lang="en-US" smtClean="0"/>
              <a:t>Northwest Portland Area Indian Health Board</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extLst>
      <p:ext uri="{BB962C8B-B14F-4D97-AF65-F5344CB8AC3E}">
        <p14:creationId xmlns:p14="http://schemas.microsoft.com/office/powerpoint/2010/main" val="3210465840"/>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2E7903-2182-4307-A863-99EC219CFB13}" type="datetime1">
              <a:rPr lang="en-US" smtClean="0"/>
              <a:t>8/5/2016</a:t>
            </a:fld>
            <a:endParaRPr lang="en-US"/>
          </a:p>
        </p:txBody>
      </p:sp>
      <p:sp>
        <p:nvSpPr>
          <p:cNvPr id="5" name="Footer Placeholder 4"/>
          <p:cNvSpPr>
            <a:spLocks noGrp="1"/>
          </p:cNvSpPr>
          <p:nvPr>
            <p:ph type="ftr" sz="quarter" idx="11"/>
          </p:nvPr>
        </p:nvSpPr>
        <p:spPr/>
        <p:txBody>
          <a:bodyPr/>
          <a:lstStyle/>
          <a:p>
            <a:r>
              <a:rPr lang="en-US" smtClean="0"/>
              <a:t>Northwest Portland Area Indian Health Board</a:t>
            </a:r>
            <a:endParaRPr lang="en-US"/>
          </a:p>
        </p:txBody>
      </p:sp>
    </p:spTree>
    <p:extLst>
      <p:ext uri="{BB962C8B-B14F-4D97-AF65-F5344CB8AC3E}">
        <p14:creationId xmlns:p14="http://schemas.microsoft.com/office/powerpoint/2010/main" val="354550977"/>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le 7"/>
          <p:cNvSpPr>
            <a:spLocks noGrp="1"/>
          </p:cNvSpPr>
          <p:nvPr>
            <p:ph type="ctrTitle"/>
          </p:nvPr>
        </p:nvSpPr>
        <p:spPr>
          <a:xfrm>
            <a:off x="685800" y="533400"/>
            <a:ext cx="7772400" cy="1600200"/>
          </a:xfrm>
        </p:spPr>
        <p:txBody>
          <a:bodyPr anchor="ctr"/>
          <a:lstStyle>
            <a:lvl1pPr>
              <a:defRPr sz="4400">
                <a:solidFill>
                  <a:schemeClr val="accent1"/>
                </a:solidFill>
              </a:defRPr>
            </a:lvl1pPr>
          </a:lstStyle>
          <a:p>
            <a:r>
              <a:rPr kumimoji="0" lang="en-US" smtClean="0"/>
              <a:t>Click to edit Master title style</a:t>
            </a:r>
            <a:endParaRPr kumimoji="0" lang="en-US" dirty="0"/>
          </a:p>
        </p:txBody>
      </p:sp>
      <p:pic>
        <p:nvPicPr>
          <p:cNvPr id="20" name="Picture 14"/>
          <p:cNvPicPr>
            <a:picLocks noChangeAspect="1" noChangeArrowheads="1"/>
          </p:cNvPicPr>
          <p:nvPr/>
        </p:nvPicPr>
        <p:blipFill>
          <a:blip r:embed="rId2" cstate="print"/>
          <a:srcRect b="14286"/>
          <a:stretch>
            <a:fillRect/>
          </a:stretch>
        </p:blipFill>
        <p:spPr bwMode="auto">
          <a:xfrm>
            <a:off x="152400" y="6124208"/>
            <a:ext cx="5410200" cy="270510"/>
          </a:xfrm>
          <a:prstGeom prst="rect">
            <a:avLst/>
          </a:prstGeom>
          <a:noFill/>
          <a:ln w="9525">
            <a:noFill/>
            <a:miter lim="800000"/>
            <a:headEnd/>
            <a:tailEnd/>
          </a:ln>
          <a:effectLst/>
        </p:spPr>
      </p:pic>
      <p:pic>
        <p:nvPicPr>
          <p:cNvPr id="21" name="Picture 14"/>
          <p:cNvPicPr>
            <a:picLocks noChangeAspect="1" noChangeArrowheads="1"/>
          </p:cNvPicPr>
          <p:nvPr/>
        </p:nvPicPr>
        <p:blipFill>
          <a:blip r:embed="rId2" cstate="print"/>
          <a:srcRect l="4225" b="11395"/>
          <a:stretch>
            <a:fillRect/>
          </a:stretch>
        </p:blipFill>
        <p:spPr bwMode="auto">
          <a:xfrm>
            <a:off x="3810000" y="6121167"/>
            <a:ext cx="5181600" cy="279633"/>
          </a:xfrm>
          <a:prstGeom prst="rect">
            <a:avLst/>
          </a:prstGeom>
          <a:noFill/>
          <a:ln w="9525">
            <a:noFill/>
            <a:miter lim="800000"/>
            <a:headEnd/>
            <a:tailEnd/>
          </a:ln>
          <a:effectLst/>
        </p:spPr>
      </p:pic>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7" name="Footer Placeholder 16"/>
          <p:cNvSpPr>
            <a:spLocks noGrp="1"/>
          </p:cNvSpPr>
          <p:nvPr>
            <p:ph type="ftr" sz="quarter" idx="11"/>
          </p:nvPr>
        </p:nvSpPr>
        <p:spPr/>
        <p:txBody>
          <a:bodyPr/>
          <a:lstStyle/>
          <a:p>
            <a:endParaRPr lang="en-US" dirty="0"/>
          </a:p>
        </p:txBody>
      </p:sp>
      <p:sp>
        <p:nvSpPr>
          <p:cNvPr id="28" name="Date Placeholder 27"/>
          <p:cNvSpPr>
            <a:spLocks noGrp="1"/>
          </p:cNvSpPr>
          <p:nvPr>
            <p:ph type="dt" sz="half" idx="10"/>
          </p:nvPr>
        </p:nvSpPr>
        <p:spPr/>
        <p:txBody>
          <a:bodyPr/>
          <a:lstStyle/>
          <a:p>
            <a:fld id="{97C6D424-DE00-4962-B9C4-D78CC5BE0C50}" type="datetimeFigureOut">
              <a:rPr lang="en-US" smtClean="0"/>
              <a:pPr/>
              <a:t>8/5/2016</a:t>
            </a:fld>
            <a:endParaRPr lang="en-US"/>
          </a:p>
        </p:txBody>
      </p:sp>
      <p:grpSp>
        <p:nvGrpSpPr>
          <p:cNvPr id="26" name="Group 25"/>
          <p:cNvGrpSpPr/>
          <p:nvPr/>
        </p:nvGrpSpPr>
        <p:grpSpPr>
          <a:xfrm>
            <a:off x="4046290" y="1904301"/>
            <a:ext cx="1075888" cy="1075888"/>
            <a:chOff x="1143000" y="228600"/>
            <a:chExt cx="762000" cy="762000"/>
          </a:xfrm>
        </p:grpSpPr>
        <p:sp>
          <p:nvSpPr>
            <p:cNvPr id="27" name="Oval 26"/>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0" name="Oval 29"/>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pic>
          <p:nvPicPr>
            <p:cNvPr id="31" name="Picture 30" descr="NPAIHBtransparent.gif"/>
            <p:cNvPicPr>
              <a:picLocks noChangeAspect="1"/>
            </p:cNvPicPr>
            <p:nvPr/>
          </p:nvPicPr>
          <p:blipFill>
            <a:blip r:embed="rId3"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32" name="Picture 38"/>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7277100" y="4705350"/>
            <a:ext cx="2400300" cy="1771650"/>
          </a:xfrm>
          <a:prstGeom prst="rect">
            <a:avLst/>
          </a:prstGeom>
          <a:noFill/>
          <a:ln w="9525">
            <a:noFill/>
            <a:miter lim="800000"/>
            <a:headEnd/>
            <a:tailEnd/>
          </a:ln>
          <a:effectLst/>
        </p:spPr>
      </p:pic>
    </p:spTree>
    <p:extLst>
      <p:ext uri="{BB962C8B-B14F-4D97-AF65-F5344CB8AC3E}">
        <p14:creationId xmlns:p14="http://schemas.microsoft.com/office/powerpoint/2010/main" val="3617309979"/>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a:defRPr/>
            </a:pPr>
            <a:fld id="{B4BDE3E0-D4D1-4177-81DE-8211047FDFE2}" type="datetime1">
              <a:rPr lang="en-US" smtClean="0"/>
              <a:pPr>
                <a:defRPr/>
              </a:pPr>
              <a:t>8/5/2016</a:t>
            </a:fld>
            <a:endParaRPr lang="en-US" dirty="0"/>
          </a:p>
        </p:txBody>
      </p:sp>
      <p:sp>
        <p:nvSpPr>
          <p:cNvPr id="5" name="Footer Placeholder 4"/>
          <p:cNvSpPr>
            <a:spLocks noGrp="1"/>
          </p:cNvSpPr>
          <p:nvPr>
            <p:ph type="ftr" sz="quarter" idx="11"/>
          </p:nvPr>
        </p:nvSpPr>
        <p:spPr/>
        <p:txBody>
          <a:bodyPr/>
          <a:lstStyle/>
          <a:p>
            <a:pPr>
              <a:defRPr/>
            </a:pPr>
            <a:r>
              <a:rPr lang="en-US" smtClean="0"/>
              <a:t>Northwest Portland Area Indian Health Board</a:t>
            </a:r>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631049326"/>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2" name="Title 1"/>
          <p:cNvSpPr>
            <a:spLocks noGrp="1"/>
          </p:cNvSpPr>
          <p:nvPr>
            <p:ph type="title"/>
          </p:nvPr>
        </p:nvSpPr>
        <p:spPr>
          <a:xfrm>
            <a:off x="609600" y="533400"/>
            <a:ext cx="7885113"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dirty="0"/>
          </a:p>
        </p:txBody>
      </p:sp>
      <p:grpSp>
        <p:nvGrpSpPr>
          <p:cNvPr id="20" name="Group 19"/>
          <p:cNvGrpSpPr/>
          <p:nvPr/>
        </p:nvGrpSpPr>
        <p:grpSpPr>
          <a:xfrm>
            <a:off x="4038600" y="1879134"/>
            <a:ext cx="1058411" cy="1058411"/>
            <a:chOff x="1143000" y="228600"/>
            <a:chExt cx="762000" cy="762000"/>
          </a:xfrm>
        </p:grpSpPr>
        <p:sp>
          <p:nvSpPr>
            <p:cNvPr id="21" name="Oval 20"/>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2" name="Oval 21"/>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pic>
          <p:nvPicPr>
            <p:cNvPr id="23" name="Picture 22" descr="NPAIHBtransparent.gif"/>
            <p:cNvPicPr>
              <a:picLocks noChangeAspect="1"/>
            </p:cNvPicPr>
            <p:nvPr/>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25" name="Picture 14"/>
          <p:cNvPicPr>
            <a:picLocks noChangeAspect="1" noChangeArrowheads="1"/>
          </p:cNvPicPr>
          <p:nvPr/>
        </p:nvPicPr>
        <p:blipFill>
          <a:blip r:embed="rId3" cstate="print"/>
          <a:srcRect b="14286"/>
          <a:stretch>
            <a:fillRect/>
          </a:stretch>
        </p:blipFill>
        <p:spPr bwMode="auto">
          <a:xfrm>
            <a:off x="152400" y="6124208"/>
            <a:ext cx="5410200" cy="270510"/>
          </a:xfrm>
          <a:prstGeom prst="rect">
            <a:avLst/>
          </a:prstGeom>
          <a:noFill/>
          <a:ln w="9525">
            <a:noFill/>
            <a:miter lim="800000"/>
            <a:headEnd/>
            <a:tailEnd/>
          </a:ln>
          <a:effectLst/>
        </p:spPr>
      </p:pic>
      <p:pic>
        <p:nvPicPr>
          <p:cNvPr id="26" name="Picture 14"/>
          <p:cNvPicPr>
            <a:picLocks noChangeAspect="1" noChangeArrowheads="1"/>
          </p:cNvPicPr>
          <p:nvPr/>
        </p:nvPicPr>
        <p:blipFill>
          <a:blip r:embed="rId3" cstate="print"/>
          <a:srcRect l="8451" b="8948"/>
          <a:stretch>
            <a:fillRect/>
          </a:stretch>
        </p:blipFill>
        <p:spPr bwMode="auto">
          <a:xfrm>
            <a:off x="4038600" y="6121866"/>
            <a:ext cx="4953000" cy="287358"/>
          </a:xfrm>
          <a:prstGeom prst="rect">
            <a:avLst/>
          </a:prstGeom>
          <a:noFill/>
          <a:ln w="9525">
            <a:noFill/>
            <a:miter lim="800000"/>
            <a:headEnd/>
            <a:tailEnd/>
          </a:ln>
          <a:effectLst/>
        </p:spPr>
      </p:pic>
      <p:sp>
        <p:nvSpPr>
          <p:cNvPr id="13" name="Rectangle 12"/>
          <p:cNvSpPr>
            <a:spLocks noChangeArrowheads="1"/>
          </p:cNvSpPr>
          <p:nvPr/>
        </p:nvSpPr>
        <p:spPr bwMode="auto">
          <a:xfrm>
            <a:off x="146304" y="6391656"/>
            <a:ext cx="8845296"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5" name="Footer Placeholder 4"/>
          <p:cNvSpPr>
            <a:spLocks noGrp="1"/>
          </p:cNvSpPr>
          <p:nvPr>
            <p:ph type="ftr" sz="quarter" idx="11"/>
          </p:nvPr>
        </p:nvSpPr>
        <p:spPr/>
        <p:txBody>
          <a:bodyPr/>
          <a:lstStyle/>
          <a:p>
            <a:pPr>
              <a:defRPr/>
            </a:pPr>
            <a:r>
              <a:rPr lang="en-US" smtClean="0"/>
              <a:t>Northwest Portland Area Indian Health Board</a:t>
            </a:r>
            <a:endParaRPr lang="en-US"/>
          </a:p>
        </p:txBody>
      </p:sp>
      <p:sp>
        <p:nvSpPr>
          <p:cNvPr id="4" name="Date Placeholder 3"/>
          <p:cNvSpPr>
            <a:spLocks noGrp="1"/>
          </p:cNvSpPr>
          <p:nvPr>
            <p:ph type="dt" sz="half" idx="10"/>
          </p:nvPr>
        </p:nvSpPr>
        <p:spPr/>
        <p:txBody>
          <a:bodyPr/>
          <a:lstStyle/>
          <a:p>
            <a:pPr>
              <a:defRPr/>
            </a:pPr>
            <a:fld id="{E33D031F-996A-4724-8582-5867369960EB}" type="datetime1">
              <a:rPr lang="en-US" smtClean="0"/>
              <a:pPr>
                <a:defRPr/>
              </a:pPr>
              <a:t>8/5/2016</a:t>
            </a:fld>
            <a:endParaRPr lang="en-US" dirty="0"/>
          </a:p>
        </p:txBody>
      </p:sp>
      <p:pic>
        <p:nvPicPr>
          <p:cNvPr id="24" name="Picture 38"/>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7277100" y="4724400"/>
            <a:ext cx="2400300" cy="1771650"/>
          </a:xfrm>
          <a:prstGeom prst="rect">
            <a:avLst/>
          </a:prstGeom>
          <a:noFill/>
          <a:ln w="9525">
            <a:noFill/>
            <a:miter lim="800000"/>
            <a:headEnd/>
            <a:tailEnd/>
          </a:ln>
          <a:effectLst/>
        </p:spPr>
      </p:pic>
    </p:spTree>
    <p:extLst>
      <p:ext uri="{BB962C8B-B14F-4D97-AF65-F5344CB8AC3E}">
        <p14:creationId xmlns:p14="http://schemas.microsoft.com/office/powerpoint/2010/main" val="565014378"/>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6556248" cy="758952"/>
          </a:xfrm>
        </p:spPr>
        <p:txBody>
          <a:bodyPr/>
          <a:lstStyle/>
          <a:p>
            <a:r>
              <a:rPr kumimoji="0" lang="en-US" smtClean="0"/>
              <a:t>Click to edit Master title style</a:t>
            </a:r>
            <a:endParaRPr kumimoji="0" lang="en-US" dirty="0"/>
          </a:p>
        </p:txBody>
      </p:sp>
      <p:sp>
        <p:nvSpPr>
          <p:cNvPr id="5" name="Date Placeholder 4"/>
          <p:cNvSpPr>
            <a:spLocks noGrp="1"/>
          </p:cNvSpPr>
          <p:nvPr>
            <p:ph type="dt" sz="half" idx="10"/>
          </p:nvPr>
        </p:nvSpPr>
        <p:spPr>
          <a:xfrm>
            <a:off x="5791200" y="6409944"/>
            <a:ext cx="3044952" cy="365760"/>
          </a:xfrm>
        </p:spPr>
        <p:txBody>
          <a:bodyPr/>
          <a:lstStyle/>
          <a:p>
            <a:pPr>
              <a:defRPr/>
            </a:pPr>
            <a:fld id="{99C1AACC-9C05-42C1-BC30-99ECD8D0919B}" type="datetime1">
              <a:rPr lang="en-US" smtClean="0"/>
              <a:pPr>
                <a:defRPr/>
              </a:pPr>
              <a:t>8/5/2016</a:t>
            </a:fld>
            <a:endParaRPr lang="en-US" dirty="0"/>
          </a:p>
        </p:txBody>
      </p:sp>
      <p:sp>
        <p:nvSpPr>
          <p:cNvPr id="6" name="Footer Placeholder 5"/>
          <p:cNvSpPr>
            <a:spLocks noGrp="1"/>
          </p:cNvSpPr>
          <p:nvPr>
            <p:ph type="ftr" sz="quarter" idx="11"/>
          </p:nvPr>
        </p:nvSpPr>
        <p:spPr/>
        <p:txBody>
          <a:bodyPr/>
          <a:lstStyle/>
          <a:p>
            <a:pPr>
              <a:defRPr/>
            </a:pPr>
            <a:r>
              <a:rPr lang="en-US" smtClean="0"/>
              <a:t>Northwest Portland Area Indian Health Board</a:t>
            </a:r>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pic>
        <p:nvPicPr>
          <p:cNvPr id="9" name="Picture 38"/>
          <p:cNvPicPr>
            <a:picLocks noChangeAspect="1" noChangeArrowheads="1"/>
          </p:cNvPicPr>
          <p:nvPr/>
        </p:nvPicPr>
        <p:blipFill>
          <a:blip r:embed="rId2" cstate="print">
            <a:clrChange>
              <a:clrFrom>
                <a:srgbClr val="000000"/>
              </a:clrFrom>
              <a:clrTo>
                <a:srgbClr val="000000">
                  <a:alpha val="0"/>
                </a:srgbClr>
              </a:clrTo>
            </a:clrChange>
          </a:blip>
          <a:srcRect/>
          <a:stretch>
            <a:fillRect/>
          </a:stretch>
        </p:blipFill>
        <p:spPr bwMode="auto">
          <a:xfrm>
            <a:off x="6743700" y="0"/>
            <a:ext cx="2400300" cy="1771650"/>
          </a:xfrm>
          <a:prstGeom prst="rect">
            <a:avLst/>
          </a:prstGeom>
          <a:noFill/>
          <a:ln w="9525">
            <a:noFill/>
            <a:miter lim="800000"/>
            <a:headEnd/>
            <a:tailEnd/>
          </a:ln>
          <a:effectLst/>
        </p:spPr>
      </p:pic>
    </p:spTree>
    <p:extLst>
      <p:ext uri="{BB962C8B-B14F-4D97-AF65-F5344CB8AC3E}">
        <p14:creationId xmlns:p14="http://schemas.microsoft.com/office/powerpoint/2010/main" val="1483737007"/>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a:p>
        </p:txBody>
      </p:sp>
      <p:pic>
        <p:nvPicPr>
          <p:cNvPr id="8" name="Picture 8" descr="NPAIHBtransparentTEA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228600"/>
            <a:ext cx="12192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 40"/>
          <p:cNvGrpSpPr>
            <a:grpSpLocks/>
          </p:cNvGrpSpPr>
          <p:nvPr/>
        </p:nvGrpSpPr>
        <p:grpSpPr bwMode="auto">
          <a:xfrm>
            <a:off x="0" y="1295400"/>
            <a:ext cx="9144000" cy="180975"/>
            <a:chOff x="0" y="816"/>
            <a:chExt cx="5760" cy="114"/>
          </a:xfrm>
        </p:grpSpPr>
        <p:pic>
          <p:nvPicPr>
            <p:cNvPr id="10"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5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4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2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1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7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6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5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4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1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3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Text Placeholder 2"/>
          <p:cNvSpPr>
            <a:spLocks noGrp="1"/>
          </p:cNvSpPr>
          <p:nvPr>
            <p:ph type="body" idx="1"/>
          </p:nvPr>
        </p:nvSpPr>
        <p:spPr>
          <a:xfrm>
            <a:off x="457200" y="1524000"/>
            <a:ext cx="4040188"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4040188" cy="3962400"/>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24000"/>
            <a:ext cx="4041775"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962401"/>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a:xfrm>
            <a:off x="1371600" y="76200"/>
            <a:ext cx="7315200" cy="1143000"/>
          </a:xfrm>
        </p:spPr>
        <p:txBody>
          <a:bodyPr/>
          <a:lstStyle/>
          <a:p>
            <a:r>
              <a:rPr lang="en-US" smtClean="0"/>
              <a:t>Click to edit Master title style</a:t>
            </a:r>
            <a:endParaRPr lang="en-US" dirty="0"/>
          </a:p>
        </p:txBody>
      </p:sp>
      <p:sp>
        <p:nvSpPr>
          <p:cNvPr id="4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2" name="Rectangle 4"/>
          <p:cNvSpPr>
            <a:spLocks noGrp="1" noChangeArrowheads="1"/>
          </p:cNvSpPr>
          <p:nvPr>
            <p:ph type="dt" sz="half" idx="11"/>
          </p:nvPr>
        </p:nvSpPr>
        <p:spPr/>
        <p:txBody>
          <a:bodyPr/>
          <a:lstStyle>
            <a:lvl1pPr>
              <a:defRPr/>
            </a:lvl1pPr>
          </a:lstStyle>
          <a:p>
            <a:pPr>
              <a:defRPr/>
            </a:pPr>
            <a:fld id="{4C699761-FCD6-4A3A-9C5B-1FA8ACABAD58}" type="datetime1">
              <a:rPr lang="en-US" smtClean="0"/>
              <a:t>8/5/2016</a:t>
            </a:fld>
            <a:endParaRPr lang="en-US" dirty="0"/>
          </a:p>
        </p:txBody>
      </p:sp>
      <p:sp>
        <p:nvSpPr>
          <p:cNvPr id="43" name="Rectangle 6"/>
          <p:cNvSpPr>
            <a:spLocks noGrp="1" noChangeArrowheads="1"/>
          </p:cNvSpPr>
          <p:nvPr>
            <p:ph type="sldNum" sz="quarter" idx="12"/>
          </p:nvPr>
        </p:nvSpPr>
        <p:spPr/>
        <p:txBody>
          <a:bodyPr/>
          <a:lstStyle>
            <a:lvl1pPr>
              <a:defRPr/>
            </a:lvl1pPr>
          </a:lstStyle>
          <a:p>
            <a:pPr>
              <a:defRPr/>
            </a:pPr>
            <a:fld id="{CB6203E3-14E0-487D-8702-21990404B29C}" type="slidenum">
              <a:rPr lang="en-US"/>
              <a:pPr>
                <a:defRPr/>
              </a:pPr>
              <a:t>‹#›</a:t>
            </a:fld>
            <a:endParaRPr lang="en-US"/>
          </a:p>
        </p:txBody>
      </p:sp>
    </p:spTree>
    <p:extLst>
      <p:ext uri="{BB962C8B-B14F-4D97-AF65-F5344CB8AC3E}">
        <p14:creationId xmlns:p14="http://schemas.microsoft.com/office/powerpoint/2010/main" val="3447591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pPr>
              <a:defRPr/>
            </a:pPr>
            <a:fld id="{DDCB479E-F001-4F54-8B20-893F85995A22}" type="datetime1">
              <a:rPr lang="en-US" smtClean="0"/>
              <a:pPr>
                <a:defRPr/>
              </a:pPr>
              <a:t>8/5/2016</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pPr>
              <a:defRPr/>
            </a:pPr>
            <a:r>
              <a:rPr lang="en-US" smtClean="0"/>
              <a:t>Northwest Portland Area Indian Health Board</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dirty="0"/>
          </a:p>
        </p:txBody>
      </p:sp>
      <p:grpSp>
        <p:nvGrpSpPr>
          <p:cNvPr id="28" name="Group 27"/>
          <p:cNvGrpSpPr/>
          <p:nvPr/>
        </p:nvGrpSpPr>
        <p:grpSpPr>
          <a:xfrm>
            <a:off x="4207778" y="6096000"/>
            <a:ext cx="762000" cy="762000"/>
            <a:chOff x="1143000" y="228600"/>
            <a:chExt cx="762000" cy="762000"/>
          </a:xfrm>
        </p:grpSpPr>
        <p:sp>
          <p:nvSpPr>
            <p:cNvPr id="29" name="Oval 28"/>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0" name="Oval 29"/>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pic>
          <p:nvPicPr>
            <p:cNvPr id="31" name="Picture 30" descr="NPAIHBtransparent.gif"/>
            <p:cNvPicPr>
              <a:picLocks noChangeAspect="1"/>
            </p:cNvPicPr>
            <p:nvPr/>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32" name="Picture 38"/>
          <p:cNvPicPr>
            <a:picLocks noChangeAspect="1" noChangeArrowheads="1"/>
          </p:cNvPicPr>
          <p:nvPr/>
        </p:nvPicPr>
        <p:blipFill>
          <a:blip r:embed="rId3" cstate="print">
            <a:clrChange>
              <a:clrFrom>
                <a:srgbClr val="000000"/>
              </a:clrFrom>
              <a:clrTo>
                <a:srgbClr val="000000">
                  <a:alpha val="0"/>
                </a:srgbClr>
              </a:clrTo>
            </a:clrChange>
          </a:blip>
          <a:srcRect/>
          <a:stretch>
            <a:fillRect/>
          </a:stretch>
        </p:blipFill>
        <p:spPr bwMode="auto">
          <a:xfrm>
            <a:off x="6743700" y="0"/>
            <a:ext cx="2400300" cy="1771650"/>
          </a:xfrm>
          <a:prstGeom prst="rect">
            <a:avLst/>
          </a:prstGeom>
          <a:noFill/>
          <a:ln w="9525">
            <a:noFill/>
            <a:miter lim="800000"/>
            <a:headEnd/>
            <a:tailEnd/>
          </a:ln>
          <a:effectLst/>
        </p:spPr>
      </p:pic>
    </p:spTree>
    <p:extLst>
      <p:ext uri="{BB962C8B-B14F-4D97-AF65-F5344CB8AC3E}">
        <p14:creationId xmlns:p14="http://schemas.microsoft.com/office/powerpoint/2010/main" val="534859634"/>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D76614AD-6FEF-4D06-9F5D-99C8E4991DB9}" type="datetime1">
              <a:rPr lang="en-US" smtClean="0"/>
              <a:pPr>
                <a:defRPr/>
              </a:pPr>
              <a:t>8/5/2016</a:t>
            </a:fld>
            <a:endParaRPr lang="en-US" dirty="0"/>
          </a:p>
        </p:txBody>
      </p:sp>
      <p:sp>
        <p:nvSpPr>
          <p:cNvPr id="4" name="Footer Placeholder 3"/>
          <p:cNvSpPr>
            <a:spLocks noGrp="1"/>
          </p:cNvSpPr>
          <p:nvPr>
            <p:ph type="ftr" sz="quarter" idx="11"/>
          </p:nvPr>
        </p:nvSpPr>
        <p:spPr/>
        <p:txBody>
          <a:bodyPr/>
          <a:lstStyle/>
          <a:p>
            <a:pPr>
              <a:defRPr/>
            </a:pPr>
            <a:r>
              <a:rPr lang="en-US" smtClean="0"/>
              <a:t>Northwest Portland Area Indian Health Board</a:t>
            </a:r>
            <a:endParaRPr lang="en-US"/>
          </a:p>
        </p:txBody>
      </p:sp>
    </p:spTree>
    <p:extLst>
      <p:ext uri="{BB962C8B-B14F-4D97-AF65-F5344CB8AC3E}">
        <p14:creationId xmlns:p14="http://schemas.microsoft.com/office/powerpoint/2010/main" val="3527470875"/>
      </p:ext>
    </p:extLst>
  </p:cSld>
  <p:clrMapOvr>
    <a:masterClrMapping/>
  </p:clrMapOvr>
  <p:hf hdr="0"/>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2" name="Date Placeholder 1"/>
          <p:cNvSpPr>
            <a:spLocks noGrp="1"/>
          </p:cNvSpPr>
          <p:nvPr>
            <p:ph type="dt" sz="half" idx="10"/>
          </p:nvPr>
        </p:nvSpPr>
        <p:spPr/>
        <p:txBody>
          <a:bodyPr/>
          <a:lstStyle/>
          <a:p>
            <a:pPr>
              <a:defRPr/>
            </a:pPr>
            <a:fld id="{D76614AD-6FEF-4D06-9F5D-99C8E4991DB9}" type="datetime1">
              <a:rPr lang="en-US" smtClean="0"/>
              <a:pPr>
                <a:defRPr/>
              </a:pPr>
              <a:t>8/5/2016</a:t>
            </a:fld>
            <a:endParaRPr lang="en-US" dirty="0"/>
          </a:p>
        </p:txBody>
      </p:sp>
      <p:sp>
        <p:nvSpPr>
          <p:cNvPr id="3" name="Footer Placeholder 2"/>
          <p:cNvSpPr>
            <a:spLocks noGrp="1"/>
          </p:cNvSpPr>
          <p:nvPr>
            <p:ph type="ftr" sz="quarter" idx="11"/>
          </p:nvPr>
        </p:nvSpPr>
        <p:spPr/>
        <p:txBody>
          <a:bodyPr/>
          <a:lstStyle/>
          <a:p>
            <a:pPr>
              <a:defRPr/>
            </a:pPr>
            <a:r>
              <a:rPr lang="en-US" smtClean="0"/>
              <a:t>Northwest Portland Area Indian Health Board</a:t>
            </a:r>
            <a:endParaRPr lang="en-US"/>
          </a:p>
        </p:txBody>
      </p:sp>
      <p:grpSp>
        <p:nvGrpSpPr>
          <p:cNvPr id="11" name="Group 10"/>
          <p:cNvGrpSpPr/>
          <p:nvPr/>
        </p:nvGrpSpPr>
        <p:grpSpPr>
          <a:xfrm>
            <a:off x="4351789" y="6103690"/>
            <a:ext cx="762000" cy="762000"/>
            <a:chOff x="1143000" y="228600"/>
            <a:chExt cx="762000" cy="762000"/>
          </a:xfrm>
        </p:grpSpPr>
        <p:sp>
          <p:nvSpPr>
            <p:cNvPr id="12" name="Oval 11"/>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Oval 12"/>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pic>
          <p:nvPicPr>
            <p:cNvPr id="14" name="Picture 13" descr="NPAIHBtransparent.gif"/>
            <p:cNvPicPr>
              <a:picLocks noChangeAspect="1"/>
            </p:cNvPicPr>
            <p:nvPr/>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extLst>
      <p:ext uri="{BB962C8B-B14F-4D97-AF65-F5344CB8AC3E}">
        <p14:creationId xmlns:p14="http://schemas.microsoft.com/office/powerpoint/2010/main" val="496964962"/>
      </p:ext>
    </p:extLst>
  </p:cSld>
  <p:clrMapOvr>
    <a:masterClrMapping/>
  </p:clrMapOvr>
  <p:hf hdr="0"/>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3" name="Rectangle 12"/>
          <p:cNvSpPr/>
          <p:nvPr/>
        </p:nvSpPr>
        <p:spPr>
          <a:xfrm>
            <a:off x="152400" y="609600"/>
            <a:ext cx="2743200" cy="5867400"/>
          </a:xfrm>
          <a:prstGeom prst="rect">
            <a:avLst/>
          </a:prstGeom>
          <a:solidFill>
            <a:schemeClr val="accent6">
              <a:lumMod val="40000"/>
              <a:lumOff val="60000"/>
            </a:schemeClr>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hasCustomPrompt="1"/>
          </p:nvPr>
        </p:nvSpPr>
        <p:spPr>
          <a:xfrm>
            <a:off x="381000" y="1143000"/>
            <a:ext cx="2362200" cy="1371600"/>
          </a:xfrm>
        </p:spPr>
        <p:txBody>
          <a:bodyPr anchor="b">
            <a:noAutofit/>
          </a:bodyPr>
          <a:lstStyle>
            <a:lvl1pPr algn="l">
              <a:buNone/>
              <a:defRPr sz="2400" b="1" baseline="0">
                <a:solidFill>
                  <a:schemeClr val="accent1">
                    <a:lumMod val="75000"/>
                  </a:schemeClr>
                </a:solidFill>
                <a:latin typeface="Maiandra GD" pitchFamily="34" charset="0"/>
              </a:defRPr>
            </a:lvl1pPr>
          </a:lstStyle>
          <a:p>
            <a:r>
              <a:rPr kumimoji="0" lang="en-US" dirty="0" smtClean="0"/>
              <a:t>Northwest Portland Area Indian Health Board</a:t>
            </a:r>
            <a:endParaRPr kumimoji="0" lang="en-US" dirty="0"/>
          </a:p>
        </p:txBody>
      </p:sp>
      <p:sp>
        <p:nvSpPr>
          <p:cNvPr id="3" name="Text Placeholder 2"/>
          <p:cNvSpPr>
            <a:spLocks noGrp="1"/>
          </p:cNvSpPr>
          <p:nvPr>
            <p:ph type="body" idx="2" hasCustomPrompt="1"/>
          </p:nvPr>
        </p:nvSpPr>
        <p:spPr>
          <a:xfrm>
            <a:off x="381000" y="2514601"/>
            <a:ext cx="2362200" cy="609600"/>
          </a:xfrm>
        </p:spPr>
        <p:txBody>
          <a:bodyPr/>
          <a:lstStyle>
            <a:lvl1pPr marL="0" indent="0">
              <a:spcAft>
                <a:spcPts val="1000"/>
              </a:spcAft>
              <a:buNone/>
              <a:defRPr sz="1600" i="1">
                <a:solidFill>
                  <a:schemeClr val="accent6">
                    <a:lumMod val="50000"/>
                  </a:schemeClr>
                </a:solidFill>
                <a:latin typeface="Corbel" pitchFamily="34" charset="0"/>
              </a:defRPr>
            </a:lvl1pPr>
            <a:lvl2pPr>
              <a:buNone/>
              <a:defRPr sz="1200"/>
            </a:lvl2pPr>
            <a:lvl3pPr>
              <a:buNone/>
              <a:defRPr sz="1000"/>
            </a:lvl3pPr>
            <a:lvl4pPr>
              <a:buNone/>
              <a:defRPr sz="900"/>
            </a:lvl4pPr>
            <a:lvl5pPr>
              <a:buNone/>
              <a:defRPr sz="900"/>
            </a:lvl5pPr>
          </a:lstStyle>
          <a:p>
            <a:pPr lvl="0" eaLnBrk="1" latinLnBrk="0" hangingPunct="1"/>
            <a:r>
              <a:rPr kumimoji="0" lang="en-US" dirty="0" smtClean="0"/>
              <a:t>Indian Leadership for Indian Health</a:t>
            </a:r>
          </a:p>
          <a:p>
            <a:pPr lvl="0" eaLnBrk="1" latinLnBrk="0" hangingPunct="1"/>
            <a:endParaRPr kumimoji="0" lang="en-US" dirty="0" smtClean="0"/>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5" name="Date Placeholder 4"/>
          <p:cNvSpPr>
            <a:spLocks noGrp="1"/>
          </p:cNvSpPr>
          <p:nvPr>
            <p:ph type="dt" sz="half" idx="10"/>
          </p:nvPr>
        </p:nvSpPr>
        <p:spPr/>
        <p:txBody>
          <a:bodyPr/>
          <a:lstStyle/>
          <a:p>
            <a:pPr>
              <a:defRPr/>
            </a:pPr>
            <a:fld id="{633D3557-E47B-4890-9855-8AC432716EC8}" type="datetime1">
              <a:rPr lang="en-US" smtClean="0"/>
              <a:pPr>
                <a:defRPr/>
              </a:pPr>
              <a:t>8/5/2016</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pPr>
              <a:defRPr/>
            </a:pPr>
            <a:r>
              <a:rPr lang="en-US" smtClean="0"/>
              <a:t>Northwest Portland Area Indian Health Board</a:t>
            </a:r>
            <a:endParaRPr lang="en-US"/>
          </a:p>
        </p:txBody>
      </p:sp>
      <p:pic>
        <p:nvPicPr>
          <p:cNvPr id="22" name="Picture 14"/>
          <p:cNvPicPr>
            <a:picLocks noChangeAspect="1" noChangeArrowheads="1"/>
          </p:cNvPicPr>
          <p:nvPr/>
        </p:nvPicPr>
        <p:blipFill>
          <a:blip r:embed="rId2" cstate="print"/>
          <a:srcRect t="82979" r="44348" b="4255"/>
          <a:stretch>
            <a:fillRect/>
          </a:stretch>
        </p:blipFill>
        <p:spPr bwMode="auto">
          <a:xfrm>
            <a:off x="152400" y="6248400"/>
            <a:ext cx="2743200" cy="152400"/>
          </a:xfrm>
          <a:prstGeom prst="rect">
            <a:avLst/>
          </a:prstGeom>
          <a:noFill/>
          <a:ln w="9525">
            <a:noFill/>
            <a:miter lim="800000"/>
            <a:headEnd/>
            <a:tailEnd/>
          </a:ln>
          <a:effectLst/>
        </p:spPr>
      </p:pic>
      <p:grpSp>
        <p:nvGrpSpPr>
          <p:cNvPr id="26" name="Group 25"/>
          <p:cNvGrpSpPr/>
          <p:nvPr/>
        </p:nvGrpSpPr>
        <p:grpSpPr>
          <a:xfrm>
            <a:off x="1143000" y="228600"/>
            <a:ext cx="762000" cy="762000"/>
            <a:chOff x="1143000" y="228600"/>
            <a:chExt cx="762000" cy="762000"/>
          </a:xfrm>
        </p:grpSpPr>
        <p:sp>
          <p:nvSpPr>
            <p:cNvPr id="10" name="Oval 9"/>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Oval 10"/>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pic>
          <p:nvPicPr>
            <p:cNvPr id="23" name="Picture 22" descr="NPAIHBtransparent.gif"/>
            <p:cNvPicPr>
              <a:picLocks noChangeAspect="1"/>
            </p:cNvPicPr>
            <p:nvPr/>
          </p:nvPicPr>
          <p:blipFill>
            <a:blip r:embed="rId3"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
        <p:nvSpPr>
          <p:cNvPr id="25" name="TextBox 24"/>
          <p:cNvSpPr txBox="1"/>
          <p:nvPr/>
        </p:nvSpPr>
        <p:spPr>
          <a:xfrm>
            <a:off x="381000" y="5046677"/>
            <a:ext cx="2362200" cy="1574790"/>
          </a:xfrm>
          <a:prstGeom prst="rect">
            <a:avLst/>
          </a:prstGeom>
          <a:noFill/>
        </p:spPr>
        <p:txBody>
          <a:bodyPr wrap="square" rtlCol="0">
            <a:spAutoFit/>
          </a:bodyPr>
          <a:lstStyle/>
          <a:p>
            <a:pPr fontAlgn="auto">
              <a:spcBef>
                <a:spcPct val="20000"/>
              </a:spcBef>
              <a:spcAft>
                <a:spcPts val="1000"/>
              </a:spcAft>
              <a:buClr>
                <a:srgbClr val="D16349"/>
              </a:buClr>
              <a:buSzPct val="85000"/>
              <a:buFont typeface="Wingdings 2"/>
              <a:buNone/>
              <a:defRPr/>
            </a:pPr>
            <a:r>
              <a:rPr lang="en-US" sz="1400" i="1" dirty="0" smtClean="0">
                <a:solidFill>
                  <a:prstClr val="black">
                    <a:lumMod val="95000"/>
                    <a:lumOff val="5000"/>
                  </a:prstClr>
                </a:solidFill>
                <a:latin typeface="Corbel" pitchFamily="34" charset="0"/>
              </a:rPr>
              <a:t>2121 SW Broadway, Suite 300 </a:t>
            </a:r>
            <a:br>
              <a:rPr lang="en-US" sz="1400" i="1" dirty="0" smtClean="0">
                <a:solidFill>
                  <a:prstClr val="black">
                    <a:lumMod val="95000"/>
                    <a:lumOff val="5000"/>
                  </a:prstClr>
                </a:solidFill>
                <a:latin typeface="Corbel" pitchFamily="34" charset="0"/>
              </a:rPr>
            </a:br>
            <a:r>
              <a:rPr lang="en-US" sz="1400" i="1" dirty="0" smtClean="0">
                <a:solidFill>
                  <a:prstClr val="black">
                    <a:lumMod val="95000"/>
                    <a:lumOff val="5000"/>
                  </a:prstClr>
                </a:solidFill>
                <a:latin typeface="Corbel" pitchFamily="34" charset="0"/>
              </a:rPr>
              <a:t>Portland, Oregon 97201 </a:t>
            </a:r>
            <a:br>
              <a:rPr lang="en-US" sz="1400" i="1" dirty="0" smtClean="0">
                <a:solidFill>
                  <a:prstClr val="black">
                    <a:lumMod val="95000"/>
                    <a:lumOff val="5000"/>
                  </a:prstClr>
                </a:solidFill>
                <a:latin typeface="Corbel" pitchFamily="34" charset="0"/>
              </a:rPr>
            </a:br>
            <a:r>
              <a:rPr lang="en-US" sz="1400" i="1" dirty="0" smtClean="0">
                <a:solidFill>
                  <a:prstClr val="black">
                    <a:lumMod val="95000"/>
                    <a:lumOff val="5000"/>
                  </a:prstClr>
                </a:solidFill>
                <a:latin typeface="Corbel" pitchFamily="34" charset="0"/>
              </a:rPr>
              <a:t>Phone: (503) 228-4185 </a:t>
            </a:r>
            <a:br>
              <a:rPr lang="en-US" sz="1400" i="1" dirty="0" smtClean="0">
                <a:solidFill>
                  <a:prstClr val="black">
                    <a:lumMod val="95000"/>
                    <a:lumOff val="5000"/>
                  </a:prstClr>
                </a:solidFill>
                <a:latin typeface="Corbel" pitchFamily="34" charset="0"/>
              </a:rPr>
            </a:br>
            <a:r>
              <a:rPr lang="en-US" sz="1400" i="1" dirty="0" smtClean="0">
                <a:solidFill>
                  <a:prstClr val="black">
                    <a:lumMod val="95000"/>
                    <a:lumOff val="5000"/>
                  </a:prstClr>
                </a:solidFill>
                <a:latin typeface="Corbel" pitchFamily="34" charset="0"/>
              </a:rPr>
              <a:t>Fax: (503) 228-8182 </a:t>
            </a:r>
            <a:br>
              <a:rPr lang="en-US" sz="1400" i="1" dirty="0" smtClean="0">
                <a:solidFill>
                  <a:prstClr val="black">
                    <a:lumMod val="95000"/>
                    <a:lumOff val="5000"/>
                  </a:prstClr>
                </a:solidFill>
                <a:latin typeface="Corbel" pitchFamily="34" charset="0"/>
              </a:rPr>
            </a:br>
            <a:endParaRPr lang="en-US" sz="1400" i="1" u="sng" dirty="0" smtClean="0">
              <a:solidFill>
                <a:srgbClr val="8CADAE">
                  <a:lumMod val="50000"/>
                </a:srgbClr>
              </a:solidFill>
              <a:latin typeface="Corbel" pitchFamily="34" charset="0"/>
            </a:endParaRPr>
          </a:p>
          <a:p>
            <a:endParaRPr lang="en-US" dirty="0">
              <a:solidFill>
                <a:prstClr val="black"/>
              </a:solidFill>
            </a:endParaRPr>
          </a:p>
        </p:txBody>
      </p:sp>
    </p:spTree>
    <p:extLst>
      <p:ext uri="{BB962C8B-B14F-4D97-AF65-F5344CB8AC3E}">
        <p14:creationId xmlns:p14="http://schemas.microsoft.com/office/powerpoint/2010/main" val="332230942"/>
      </p:ext>
    </p:extLst>
  </p:cSld>
  <p:clrMapOvr>
    <a:overrideClrMapping bg1="lt1" tx1="dk1" bg2="lt2" tx2="dk2" accent1="accent1" accent2="accent2" accent3="accent3" accent4="accent4" accent5="accent5" accent6="accent6" hlink="hlink" folHlink="folHlink"/>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5" name="Date Placeholder 4"/>
          <p:cNvSpPr>
            <a:spLocks noGrp="1"/>
          </p:cNvSpPr>
          <p:nvPr>
            <p:ph type="dt" sz="half" idx="10"/>
          </p:nvPr>
        </p:nvSpPr>
        <p:spPr>
          <a:xfrm>
            <a:off x="5788152" y="6404984"/>
            <a:ext cx="3044952" cy="365760"/>
          </a:xfrm>
        </p:spPr>
        <p:txBody>
          <a:bodyPr/>
          <a:lstStyle/>
          <a:p>
            <a:pPr>
              <a:defRPr/>
            </a:pPr>
            <a:fld id="{D76614AD-6FEF-4D06-9F5D-99C8E4991DB9}" type="datetime1">
              <a:rPr lang="en-US" smtClean="0"/>
              <a:pPr>
                <a:defRPr/>
              </a:pPr>
              <a:t>8/5/2016</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pPr>
              <a:defRPr/>
            </a:pPr>
            <a:r>
              <a:rPr lang="en-US" smtClean="0"/>
              <a:t>Northwest Portland Area Indian Health Board</a:t>
            </a:r>
            <a:endParaRPr lang="en-US"/>
          </a:p>
        </p:txBody>
      </p:sp>
      <p:grpSp>
        <p:nvGrpSpPr>
          <p:cNvPr id="24" name="Group 23"/>
          <p:cNvGrpSpPr/>
          <p:nvPr/>
        </p:nvGrpSpPr>
        <p:grpSpPr>
          <a:xfrm>
            <a:off x="1219200" y="152400"/>
            <a:ext cx="762000" cy="762000"/>
            <a:chOff x="1143000" y="228600"/>
            <a:chExt cx="762000" cy="762000"/>
          </a:xfrm>
        </p:grpSpPr>
        <p:sp>
          <p:nvSpPr>
            <p:cNvPr id="25" name="Oval 24"/>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6" name="Oval 25"/>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pic>
          <p:nvPicPr>
            <p:cNvPr id="27" name="Picture 26" descr="NPAIHBtransparent.gif"/>
            <p:cNvPicPr>
              <a:picLocks noChangeAspect="1"/>
            </p:cNvPicPr>
            <p:nvPr/>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extLst>
      <p:ext uri="{BB962C8B-B14F-4D97-AF65-F5344CB8AC3E}">
        <p14:creationId xmlns:p14="http://schemas.microsoft.com/office/powerpoint/2010/main" val="2858554412"/>
      </p:ext>
    </p:extLst>
  </p:cSld>
  <p:clrMapOvr>
    <a:masterClrMapping/>
  </p:clrMapOvr>
  <p:hf hdr="0"/>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393B861A-A127-47B7-818E-E12A20BCA820}" type="datetime1">
              <a:rPr lang="en-US" smtClean="0"/>
              <a:pPr>
                <a:defRPr/>
              </a:pPr>
              <a:t>8/5/2016</a:t>
            </a:fld>
            <a:endParaRPr lang="en-US" dirty="0"/>
          </a:p>
        </p:txBody>
      </p:sp>
      <p:sp>
        <p:nvSpPr>
          <p:cNvPr id="5" name="Footer Placeholder 4"/>
          <p:cNvSpPr>
            <a:spLocks noGrp="1"/>
          </p:cNvSpPr>
          <p:nvPr>
            <p:ph type="ftr" sz="quarter" idx="11"/>
          </p:nvPr>
        </p:nvSpPr>
        <p:spPr/>
        <p:txBody>
          <a:bodyPr/>
          <a:lstStyle/>
          <a:p>
            <a:pPr>
              <a:defRPr/>
            </a:pPr>
            <a:r>
              <a:rPr lang="en-US" smtClean="0"/>
              <a:t>Northwest Portland Area Indian Health Board</a:t>
            </a:r>
            <a:endParaRPr lang="en-US"/>
          </a:p>
        </p:txBody>
      </p:sp>
      <p:sp>
        <p:nvSpPr>
          <p:cNvPr id="6" name="Slide Number Placeholder 5"/>
          <p:cNvSpPr>
            <a:spLocks noGrp="1"/>
          </p:cNvSpPr>
          <p:nvPr>
            <p:ph type="sldNum" sz="quarter" idx="12"/>
          </p:nvPr>
        </p:nvSpPr>
        <p:spPr>
          <a:xfrm>
            <a:off x="4343400" y="1040174"/>
            <a:ext cx="457200" cy="441325"/>
          </a:xfrm>
          <a:prstGeom prst="rect">
            <a:avLst/>
          </a:prstGeom>
        </p:spPr>
        <p:txBody>
          <a:bodyPr/>
          <a:lstStyle/>
          <a:p>
            <a:pPr>
              <a:defRPr/>
            </a:pPr>
            <a:fld id="{3DFAF7C3-0F95-4C85-975D-9A37BECF18AA}" type="slidenum">
              <a:rPr lang="en-US" smtClean="0">
                <a:solidFill>
                  <a:prstClr val="black"/>
                </a:solidFill>
              </a:rPr>
              <a:pPr>
                <a:defRPr/>
              </a:pPr>
              <a:t>‹#›</a:t>
            </a:fld>
            <a:endParaRPr lang="en-US">
              <a:solidFill>
                <a:prstClr val="black"/>
              </a:solidFill>
            </a:endParaRPr>
          </a:p>
        </p:txBody>
      </p:sp>
      <p:sp>
        <p:nvSpPr>
          <p:cNvPr id="7" name="Rectangle 6"/>
          <p:cNvSpPr/>
          <p:nvPr/>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2821611541"/>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6915912" y="3009901"/>
            <a:ext cx="457200" cy="441325"/>
          </a:xfrm>
          <a:prstGeom prst="rect">
            <a:avLst/>
          </a:prstGeom>
        </p:spPr>
        <p:txBody>
          <a:bodyPr/>
          <a:lstStyle/>
          <a:p>
            <a:pPr>
              <a:defRPr/>
            </a:pPr>
            <a:fld id="{D5A1A56A-FD96-4698-B86D-D60C5B2B4EA0}" type="slidenum">
              <a:rPr lang="en-US" smtClean="0">
                <a:solidFill>
                  <a:prstClr val="black"/>
                </a:solidFill>
              </a:rPr>
              <a:pPr>
                <a:defRPr/>
              </a:pPr>
              <a:t>‹#›</a:t>
            </a:fld>
            <a:endParaRPr lang="en-US">
              <a:solidFill>
                <a:prstClr val="black"/>
              </a:solidFill>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32344FD1-BBFA-4CB3-B0CD-1AC0F956EDAD}" type="datetime1">
              <a:rPr lang="en-US" smtClean="0"/>
              <a:pPr>
                <a:defRPr/>
              </a:pPr>
              <a:t>8/5/2016</a:t>
            </a:fld>
            <a:endParaRPr lang="en-US" dirty="0"/>
          </a:p>
        </p:txBody>
      </p:sp>
      <p:sp>
        <p:nvSpPr>
          <p:cNvPr id="5" name="Footer Placeholder 4"/>
          <p:cNvSpPr>
            <a:spLocks noGrp="1"/>
          </p:cNvSpPr>
          <p:nvPr>
            <p:ph type="ftr" sz="quarter" idx="11"/>
          </p:nvPr>
        </p:nvSpPr>
        <p:spPr/>
        <p:txBody>
          <a:bodyPr/>
          <a:lstStyle/>
          <a:p>
            <a:pPr>
              <a:defRPr/>
            </a:pPr>
            <a:r>
              <a:rPr lang="en-US" smtClean="0"/>
              <a:t>Northwest Portland Area Indian Health Board</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extLst>
      <p:ext uri="{BB962C8B-B14F-4D97-AF65-F5344CB8AC3E}">
        <p14:creationId xmlns:p14="http://schemas.microsoft.com/office/powerpoint/2010/main" val="3360883876"/>
      </p:ext>
    </p:extLst>
  </p:cSld>
  <p:clrMapOvr>
    <a:overrideClrMapping bg1="lt1" tx1="dk1" bg2="lt2" tx2="dk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D76614AD-6FEF-4D06-9F5D-99C8E4991DB9}" type="datetime1">
              <a:rPr lang="en-US" smtClean="0"/>
              <a:pPr>
                <a:defRPr/>
              </a:pPr>
              <a:t>8/5/2016</a:t>
            </a:fld>
            <a:endParaRPr lang="en-US" dirty="0"/>
          </a:p>
        </p:txBody>
      </p:sp>
      <p:sp>
        <p:nvSpPr>
          <p:cNvPr id="5" name="Footer Placeholder 4"/>
          <p:cNvSpPr>
            <a:spLocks noGrp="1"/>
          </p:cNvSpPr>
          <p:nvPr>
            <p:ph type="ftr" sz="quarter" idx="11"/>
          </p:nvPr>
        </p:nvSpPr>
        <p:spPr/>
        <p:txBody>
          <a:bodyPr/>
          <a:lstStyle/>
          <a:p>
            <a:pPr>
              <a:defRPr/>
            </a:pPr>
            <a:r>
              <a:rPr lang="en-US" smtClean="0"/>
              <a:t>Northwest Portland Area Indian Health Board</a:t>
            </a:r>
            <a:endParaRPr lang="en-US"/>
          </a:p>
        </p:txBody>
      </p:sp>
    </p:spTree>
    <p:extLst>
      <p:ext uri="{BB962C8B-B14F-4D97-AF65-F5344CB8AC3E}">
        <p14:creationId xmlns:p14="http://schemas.microsoft.com/office/powerpoint/2010/main" val="856430509"/>
      </p:ext>
    </p:extLst>
  </p:cSld>
  <p:clrMapOvr>
    <a:masterClrMapping/>
  </p:clrMapOvr>
  <p:timing>
    <p:tnLst>
      <p:par>
        <p:cTn id="1" dur="indefinite" restart="never" nodeType="tmRoot"/>
      </p:par>
    </p:tnLst>
  </p:timing>
  <p:hf hd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 name="Group 39"/>
          <p:cNvGrpSpPr>
            <a:grpSpLocks/>
          </p:cNvGrpSpPr>
          <p:nvPr/>
        </p:nvGrpSpPr>
        <p:grpSpPr bwMode="auto">
          <a:xfrm>
            <a:off x="0" y="0"/>
            <a:ext cx="9144000" cy="1476375"/>
            <a:chOff x="0" y="0"/>
            <a:chExt cx="9144000" cy="1476375"/>
          </a:xfrm>
        </p:grpSpPr>
        <p:grpSp>
          <p:nvGrpSpPr>
            <p:cNvPr id="3" name="Group 7"/>
            <p:cNvGrpSpPr>
              <a:grpSpLocks/>
            </p:cNvGrpSpPr>
            <p:nvPr/>
          </p:nvGrpSpPr>
          <p:grpSpPr bwMode="auto">
            <a:xfrm>
              <a:off x="0" y="0"/>
              <a:ext cx="9144000" cy="1295400"/>
              <a:chOff x="0" y="0"/>
              <a:chExt cx="9144000" cy="1295400"/>
            </a:xfrm>
          </p:grpSpPr>
          <p:sp>
            <p:nvSpPr>
              <p:cNvPr id="3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a:p>
            </p:txBody>
          </p:sp>
          <p:pic>
            <p:nvPicPr>
              <p:cNvPr id="36" name="Picture 8" descr="NPAIHBtransparentTEA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228600"/>
                <a:ext cx="12192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 name="Group 40"/>
            <p:cNvGrpSpPr>
              <a:grpSpLocks/>
            </p:cNvGrpSpPr>
            <p:nvPr/>
          </p:nvGrpSpPr>
          <p:grpSpPr bwMode="auto">
            <a:xfrm>
              <a:off x="0" y="1295400"/>
              <a:ext cx="9144000" cy="180975"/>
              <a:chOff x="0" y="816"/>
              <a:chExt cx="5760" cy="114"/>
            </a:xfrm>
          </p:grpSpPr>
          <p:pic>
            <p:nvPicPr>
              <p:cNvPr id="5"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5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4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2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1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7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6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5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4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3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3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3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3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1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3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3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37" name="Rectangle 2"/>
          <p:cNvSpPr txBox="1">
            <a:spLocks noChangeArrowheads="1"/>
          </p:cNvSpPr>
          <p:nvPr/>
        </p:nvSpPr>
        <p:spPr bwMode="auto">
          <a:xfrm>
            <a:off x="1371600" y="76200"/>
            <a:ext cx="7315200" cy="1143000"/>
          </a:xfrm>
          <a:prstGeom prst="rect">
            <a:avLst/>
          </a:prstGeom>
          <a:noFill/>
          <a:ln w="9525">
            <a:noFill/>
            <a:miter lim="800000"/>
            <a:headEnd/>
            <a:tailEnd/>
          </a:ln>
        </p:spPr>
        <p:txBody>
          <a:bodyPr anchor="ctr"/>
          <a:lstStyle>
            <a:lvl1pPr algn="l">
              <a:defRPr/>
            </a:lvl1pPr>
          </a:lstStyle>
          <a:p>
            <a:pPr eaLnBrk="0" hangingPunct="0">
              <a:defRPr/>
            </a:pPr>
            <a:r>
              <a:rPr lang="en-US" sz="4000" kern="0" dirty="0" smtClean="0">
                <a:solidFill>
                  <a:srgbClr val="990000"/>
                </a:solidFill>
                <a:latin typeface="Georgia" pitchFamily="18" charset="0"/>
                <a:ea typeface="+mj-ea"/>
                <a:cs typeface="+mj-cs"/>
              </a:rPr>
              <a:t>Click to edit Master title style</a:t>
            </a:r>
          </a:p>
        </p:txBody>
      </p:sp>
      <p:sp>
        <p:nvSpPr>
          <p:cNvPr id="38" name="Rectangle 5"/>
          <p:cNvSpPr>
            <a:spLocks noGrp="1" noChangeArrowheads="1"/>
          </p:cNvSpPr>
          <p:nvPr>
            <p:ph type="ftr" sz="quarter" idx="10"/>
          </p:nvPr>
        </p:nvSpPr>
        <p:spPr/>
        <p:txBody>
          <a:bodyPr/>
          <a:lstStyle>
            <a:lvl1pPr algn="ctr">
              <a:defRPr sz="1200">
                <a:solidFill>
                  <a:srgbClr val="800000"/>
                </a:solidFill>
                <a:latin typeface="Gill Sans MT" pitchFamily="34" charset="0"/>
              </a:defRPr>
            </a:lvl1pPr>
          </a:lstStyle>
          <a:p>
            <a:pPr>
              <a:defRPr/>
            </a:pPr>
            <a:r>
              <a:rPr lang="en-US"/>
              <a:t>Northwest Portland Area Indian Health Board</a:t>
            </a:r>
          </a:p>
        </p:txBody>
      </p:sp>
      <p:sp>
        <p:nvSpPr>
          <p:cNvPr id="39" name="Rectangle 38"/>
          <p:cNvSpPr>
            <a:spLocks noGrp="1" noChangeArrowheads="1"/>
          </p:cNvSpPr>
          <p:nvPr>
            <p:ph type="dt" sz="half" idx="11"/>
          </p:nvPr>
        </p:nvSpPr>
        <p:spPr/>
        <p:txBody>
          <a:bodyPr/>
          <a:lstStyle>
            <a:lvl1pPr>
              <a:defRPr sz="1200">
                <a:solidFill>
                  <a:srgbClr val="800000"/>
                </a:solidFill>
                <a:latin typeface="Gill Sans MT" pitchFamily="34" charset="0"/>
              </a:defRPr>
            </a:lvl1pPr>
          </a:lstStyle>
          <a:p>
            <a:pPr>
              <a:defRPr/>
            </a:pPr>
            <a:fld id="{AB7AF3C6-FD82-4C9A-AC78-AEA69765FE1C}" type="datetime1">
              <a:rPr lang="en-US" smtClean="0"/>
              <a:t>8/5/2016</a:t>
            </a:fld>
            <a:endParaRPr lang="en-US" dirty="0"/>
          </a:p>
        </p:txBody>
      </p:sp>
      <p:sp>
        <p:nvSpPr>
          <p:cNvPr id="40" name="Rectangle 6"/>
          <p:cNvSpPr>
            <a:spLocks noGrp="1" noChangeArrowheads="1"/>
          </p:cNvSpPr>
          <p:nvPr>
            <p:ph type="sldNum" sz="quarter" idx="12"/>
          </p:nvPr>
        </p:nvSpPr>
        <p:spPr/>
        <p:txBody>
          <a:bodyPr/>
          <a:lstStyle>
            <a:lvl1pPr algn="r">
              <a:defRPr sz="1200">
                <a:solidFill>
                  <a:srgbClr val="800000"/>
                </a:solidFill>
                <a:latin typeface="Georgia" pitchFamily="18" charset="0"/>
              </a:defRPr>
            </a:lvl1pPr>
          </a:lstStyle>
          <a:p>
            <a:pPr>
              <a:defRPr/>
            </a:pPr>
            <a:fld id="{D1623B99-1ED2-464A-A64D-65F65DA6F680}" type="slidenum">
              <a:rPr lang="en-US"/>
              <a:pPr>
                <a:defRPr/>
              </a:pPr>
              <a:t>‹#›</a:t>
            </a:fld>
            <a:endParaRPr lang="en-US"/>
          </a:p>
        </p:txBody>
      </p:sp>
    </p:spTree>
    <p:extLst>
      <p:ext uri="{BB962C8B-B14F-4D97-AF65-F5344CB8AC3E}">
        <p14:creationId xmlns:p14="http://schemas.microsoft.com/office/powerpoint/2010/main" val="2247289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a:defRPr/>
              </a:pPr>
              <a:endParaRPr lang="en-US"/>
            </a:p>
          </p:txBody>
        </p:sp>
        <p:pic>
          <p:nvPicPr>
            <p:cNvPr id="8" name="Picture 8" descr="NPAIHBtransparentTEA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685800" cy="57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5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4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2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1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7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6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5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4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3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1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0"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5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4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2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Picture 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1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2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Picture 2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7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2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6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5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4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3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Picture 3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3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3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1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Picture 3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3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Picture 3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Picture 3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Picture 3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 name="Picture 3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685800"/>
            <a:ext cx="5111750" cy="5562600"/>
          </a:xfrm>
        </p:spPr>
        <p:txBody>
          <a:bodyPr/>
          <a:lstStyle>
            <a:lvl1pPr>
              <a:defRPr sz="3200"/>
            </a:lvl1pPr>
            <a:lvl2pPr marL="914400" indent="-457200">
              <a:buSzPct val="85000"/>
              <a:defRPr sz="2800"/>
            </a:lvl2pPr>
            <a:lvl3pPr marL="1262063" indent="-347663">
              <a:defRPr sz="2400"/>
            </a:lvl3pPr>
            <a:lvl4pPr marL="1719263" indent="-347663">
              <a:defRPr sz="2000"/>
            </a:lvl4pPr>
            <a:lvl5pPr marL="2176463" indent="-347663">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DA7346DC-3F55-4A22-9D45-854EC142E00C}" type="datetime1">
              <a:rPr lang="en-US" smtClean="0"/>
              <a:t>8/5/2016</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30CA668B-8499-44CB-8DBF-E71F04736C6F}" type="slidenum">
              <a:rPr lang="en-US"/>
              <a:pPr>
                <a:defRPr/>
              </a:pPr>
              <a:t>‹#›</a:t>
            </a:fld>
            <a:endParaRPr lang="en-US"/>
          </a:p>
        </p:txBody>
      </p:sp>
    </p:spTree>
    <p:extLst>
      <p:ext uri="{BB962C8B-B14F-4D97-AF65-F5344CB8AC3E}">
        <p14:creationId xmlns:p14="http://schemas.microsoft.com/office/powerpoint/2010/main" val="2954625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a:defRPr/>
              </a:pPr>
              <a:endParaRPr lang="en-US"/>
            </a:p>
          </p:txBody>
        </p:sp>
        <p:pic>
          <p:nvPicPr>
            <p:cNvPr id="8" name="Picture 8" descr="NPAIHBtransparentTEA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685800" cy="575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5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4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2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1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7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6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5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4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3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1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3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3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0"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5"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5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4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2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Picture 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1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2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 name="Picture 2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7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2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6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5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4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3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Picture 3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3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3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1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Picture 3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3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Picture 3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Picture 3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Picture 3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 name="Picture 3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5" name="Picture Placeholder 2"/>
          <p:cNvSpPr>
            <a:spLocks noGrp="1"/>
          </p:cNvSpPr>
          <p:nvPr>
            <p:ph type="pic" idx="1"/>
          </p:nvPr>
        </p:nvSpPr>
        <p:spPr>
          <a:xfrm>
            <a:off x="3581400" y="762000"/>
            <a:ext cx="5410200" cy="5334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dirty="0"/>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8D5544A7-69AD-47FD-940D-8574A8E49653}" type="datetime1">
              <a:rPr lang="en-US" smtClean="0"/>
              <a:t>8/5/2016</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C061EB8B-474A-4A40-848D-D3F87B3EB5EA}" type="slidenum">
              <a:rPr lang="en-US"/>
              <a:pPr>
                <a:defRPr/>
              </a:pPr>
              <a:t>‹#›</a:t>
            </a:fld>
            <a:endParaRPr lang="en-US"/>
          </a:p>
        </p:txBody>
      </p:sp>
    </p:spTree>
    <p:extLst>
      <p:ext uri="{BB962C8B-B14F-4D97-AF65-F5344CB8AC3E}">
        <p14:creationId xmlns:p14="http://schemas.microsoft.com/office/powerpoint/2010/main" val="3060484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34"/>
          <p:cNvGrpSpPr>
            <a:grpSpLocks/>
          </p:cNvGrpSpPr>
          <p:nvPr/>
        </p:nvGrpSpPr>
        <p:grpSpPr bwMode="auto">
          <a:xfrm>
            <a:off x="0" y="0"/>
            <a:ext cx="9144000" cy="1476375"/>
            <a:chOff x="0" y="0"/>
            <a:chExt cx="9144000" cy="1476375"/>
          </a:xfrm>
        </p:grpSpPr>
        <p:grpSp>
          <p:nvGrpSpPr>
            <p:cNvPr id="5" name="Group 38"/>
            <p:cNvGrpSpPr>
              <a:grpSpLocks/>
            </p:cNvGrpSpPr>
            <p:nvPr/>
          </p:nvGrpSpPr>
          <p:grpSpPr bwMode="auto">
            <a:xfrm>
              <a:off x="0" y="0"/>
              <a:ext cx="9144000" cy="1295400"/>
              <a:chOff x="0" y="0"/>
              <a:chExt cx="9144000" cy="1295400"/>
            </a:xfrm>
          </p:grpSpPr>
          <p:sp>
            <p:nvSpPr>
              <p:cNvPr id="3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a:defRPr/>
                </a:pPr>
                <a:endParaRPr lang="en-US"/>
              </a:p>
            </p:txBody>
          </p:sp>
          <p:pic>
            <p:nvPicPr>
              <p:cNvPr id="38" name="Picture 8" descr="NPAIHBtransparentTEA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228600"/>
                <a:ext cx="12192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 name="Group 40"/>
            <p:cNvGrpSpPr>
              <a:grpSpLocks/>
            </p:cNvGrpSpPr>
            <p:nvPr/>
          </p:nvGrpSpPr>
          <p:grpSpPr bwMode="auto">
            <a:xfrm>
              <a:off x="0" y="1295400"/>
              <a:ext cx="9144000" cy="180975"/>
              <a:chOff x="0" y="816"/>
              <a:chExt cx="5760" cy="114"/>
            </a:xfrm>
          </p:grpSpPr>
          <p:pic>
            <p:nvPicPr>
              <p:cNvPr id="7"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5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4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3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2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2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1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0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2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9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8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7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2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6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5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4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3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3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3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3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1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Picture 3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00"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3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92"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3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4"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 name="Picture 3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6"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8" y="816"/>
                <a:ext cx="19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2" name="Title 1"/>
          <p:cNvSpPr>
            <a:spLocks noGrp="1"/>
          </p:cNvSpPr>
          <p:nvPr>
            <p:ph type="title"/>
          </p:nvPr>
        </p:nvSpPr>
        <p:spPr>
          <a:xfrm>
            <a:off x="1295400" y="152400"/>
            <a:ext cx="7696200" cy="1066800"/>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9" name="Date Placeholder 69"/>
          <p:cNvSpPr>
            <a:spLocks noGrp="1"/>
          </p:cNvSpPr>
          <p:nvPr>
            <p:ph type="dt" sz="half" idx="10"/>
          </p:nvPr>
        </p:nvSpPr>
        <p:spPr/>
        <p:txBody>
          <a:bodyPr/>
          <a:lstStyle>
            <a:lvl1pPr>
              <a:defRPr/>
            </a:lvl1pPr>
          </a:lstStyle>
          <a:p>
            <a:pPr>
              <a:defRPr/>
            </a:pPr>
            <a:fld id="{D3637329-14DD-4FC6-A738-E7491AFBDFCB}" type="datetime1">
              <a:rPr lang="en-US" smtClean="0"/>
              <a:t>8/5/2016</a:t>
            </a:fld>
            <a:endParaRPr lang="en-US" dirty="0"/>
          </a:p>
        </p:txBody>
      </p:sp>
      <p:sp>
        <p:nvSpPr>
          <p:cNvPr id="40" name="Slide Number Placeholder 70"/>
          <p:cNvSpPr>
            <a:spLocks noGrp="1"/>
          </p:cNvSpPr>
          <p:nvPr>
            <p:ph type="sldNum" sz="quarter" idx="11"/>
          </p:nvPr>
        </p:nvSpPr>
        <p:spPr/>
        <p:txBody>
          <a:bodyPr/>
          <a:lstStyle>
            <a:lvl1pPr>
              <a:defRPr/>
            </a:lvl1pPr>
          </a:lstStyle>
          <a:p>
            <a:pPr>
              <a:defRPr/>
            </a:pPr>
            <a:fld id="{3DFAF7C3-0F95-4C85-975D-9A37BECF18AA}" type="slidenum">
              <a:rPr lang="en-US"/>
              <a:pPr>
                <a:defRPr/>
              </a:pPr>
              <a:t>‹#›</a:t>
            </a:fld>
            <a:endParaRPr lang="en-US"/>
          </a:p>
        </p:txBody>
      </p:sp>
      <p:sp>
        <p:nvSpPr>
          <p:cNvPr id="41" name="Footer Placeholder 71"/>
          <p:cNvSpPr>
            <a:spLocks noGrp="1"/>
          </p:cNvSpPr>
          <p:nvPr>
            <p:ph type="ftr" sz="quarter" idx="12"/>
          </p:nvPr>
        </p:nvSpPr>
        <p:spPr/>
        <p:txBody>
          <a:bodyPr/>
          <a:lstStyle>
            <a:lvl1pPr>
              <a:defRPr/>
            </a:lvl1pPr>
          </a:lstStyle>
          <a:p>
            <a:pPr>
              <a:defRPr/>
            </a:pPr>
            <a:r>
              <a:rPr lang="en-US"/>
              <a:t>Northwest Portland Area Indian Health Board</a:t>
            </a:r>
          </a:p>
        </p:txBody>
      </p:sp>
    </p:spTree>
    <p:extLst>
      <p:ext uri="{BB962C8B-B14F-4D97-AF65-F5344CB8AC3E}">
        <p14:creationId xmlns:p14="http://schemas.microsoft.com/office/powerpoint/2010/main" val="557256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image" Target="../media/image8.gif"/></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8.gif"/></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theme" Target="../theme/theme5.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8.gi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1"/>
          <p:cNvSpPr>
            <a:spLocks noGrp="1" noChangeArrowheads="1"/>
          </p:cNvSpPr>
          <p:nvPr>
            <p:ph type="body" idx="1"/>
          </p:nvPr>
        </p:nvSpPr>
        <p:spPr bwMode="auto">
          <a:xfrm>
            <a:off x="457200" y="1600200"/>
            <a:ext cx="82296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a:p>
            <a:pPr lvl="2"/>
            <a:r>
              <a:rPr lang="en-US" smtClean="0"/>
              <a:t> Third level</a:t>
            </a:r>
          </a:p>
          <a:p>
            <a:pPr lvl="3"/>
            <a:r>
              <a:rPr lang="en-US" smtClean="0"/>
              <a:t> Fourth level</a:t>
            </a:r>
          </a:p>
          <a:p>
            <a:pPr lvl="4"/>
            <a:r>
              <a:rPr lang="en-US" smtClean="0"/>
              <a:t> Fifth level</a:t>
            </a:r>
          </a:p>
        </p:txBody>
      </p:sp>
      <p:sp>
        <p:nvSpPr>
          <p:cNvPr id="1027" name="Rectangle 2"/>
          <p:cNvSpPr>
            <a:spLocks noGrp="1" noChangeArrowheads="1"/>
          </p:cNvSpPr>
          <p:nvPr>
            <p:ph type="title"/>
          </p:nvPr>
        </p:nvSpPr>
        <p:spPr bwMode="auto">
          <a:xfrm>
            <a:off x="1371600" y="76200"/>
            <a:ext cx="7315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5" name="Rectangle 5"/>
          <p:cNvSpPr>
            <a:spLocks noGrp="1" noChangeArrowheads="1"/>
          </p:cNvSpPr>
          <p:nvPr>
            <p:ph type="ftr" sz="quarter" idx="3"/>
          </p:nvPr>
        </p:nvSpPr>
        <p:spPr bwMode="auto">
          <a:xfrm>
            <a:off x="2667000" y="6461125"/>
            <a:ext cx="38100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800000"/>
                </a:solidFill>
                <a:latin typeface="Gill Sans MT" pitchFamily="34" charset="0"/>
              </a:defRPr>
            </a:lvl1pPr>
          </a:lstStyle>
          <a:p>
            <a:pPr>
              <a:defRPr/>
            </a:pPr>
            <a:r>
              <a:rPr lang="en-US"/>
              <a:t>Northwest Portland Area Indian Health Board</a:t>
            </a:r>
          </a:p>
        </p:txBody>
      </p:sp>
      <p:sp>
        <p:nvSpPr>
          <p:cNvPr id="66" name="Rectangle 4"/>
          <p:cNvSpPr>
            <a:spLocks noGrp="1" noChangeArrowheads="1"/>
          </p:cNvSpPr>
          <p:nvPr>
            <p:ph type="dt" sz="half" idx="2"/>
          </p:nvPr>
        </p:nvSpPr>
        <p:spPr bwMode="auto">
          <a:xfrm>
            <a:off x="457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800000"/>
                </a:solidFill>
                <a:latin typeface="Gill Sans MT" pitchFamily="34" charset="0"/>
              </a:defRPr>
            </a:lvl1pPr>
          </a:lstStyle>
          <a:p>
            <a:pPr>
              <a:defRPr/>
            </a:pPr>
            <a:fld id="{8F5BEA16-5E9F-4BE0-8F81-21682088CFE3}" type="datetime1">
              <a:rPr lang="en-US" smtClean="0"/>
              <a:t>8/5/2016</a:t>
            </a:fld>
            <a:endParaRPr lang="en-US" dirty="0"/>
          </a:p>
        </p:txBody>
      </p:sp>
      <p:sp>
        <p:nvSpPr>
          <p:cNvPr id="67" name="Rectangle 6"/>
          <p:cNvSpPr>
            <a:spLocks noGrp="1" noChangeArrowheads="1"/>
          </p:cNvSpPr>
          <p:nvPr>
            <p:ph type="sldNum" sz="quarter" idx="4"/>
          </p:nvPr>
        </p:nvSpPr>
        <p:spPr bwMode="auto">
          <a:xfrm>
            <a:off x="6553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800000"/>
                </a:solidFill>
                <a:latin typeface="Georgia" pitchFamily="18" charset="0"/>
              </a:defRPr>
            </a:lvl1pPr>
          </a:lstStyle>
          <a:p>
            <a:pPr>
              <a:defRPr/>
            </a:pPr>
            <a:fld id="{6810C665-0A41-4103-81B3-8EB360A4787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Lst>
  <p:hf sldNum="0" hdr="0"/>
  <p:txStyles>
    <p:titleStyle>
      <a:lvl1pPr algn="l" rtl="0" eaLnBrk="1" fontAlgn="base" hangingPunct="1">
        <a:spcBef>
          <a:spcPct val="0"/>
        </a:spcBef>
        <a:spcAft>
          <a:spcPct val="0"/>
        </a:spcAft>
        <a:defRPr sz="4000">
          <a:solidFill>
            <a:srgbClr val="990000"/>
          </a:solidFill>
          <a:latin typeface="Georgia" pitchFamily="18" charset="0"/>
          <a:ea typeface="+mj-ea"/>
          <a:cs typeface="+mj-cs"/>
        </a:defRPr>
      </a:lvl1pPr>
      <a:lvl2pPr algn="l" rtl="0" eaLnBrk="1" fontAlgn="base" hangingPunct="1">
        <a:spcBef>
          <a:spcPct val="0"/>
        </a:spcBef>
        <a:spcAft>
          <a:spcPct val="0"/>
        </a:spcAft>
        <a:defRPr sz="4000">
          <a:solidFill>
            <a:srgbClr val="990000"/>
          </a:solidFill>
          <a:latin typeface="Georgia" pitchFamily="18" charset="0"/>
        </a:defRPr>
      </a:lvl2pPr>
      <a:lvl3pPr algn="l" rtl="0" eaLnBrk="1" fontAlgn="base" hangingPunct="1">
        <a:spcBef>
          <a:spcPct val="0"/>
        </a:spcBef>
        <a:spcAft>
          <a:spcPct val="0"/>
        </a:spcAft>
        <a:defRPr sz="4000">
          <a:solidFill>
            <a:srgbClr val="990000"/>
          </a:solidFill>
          <a:latin typeface="Georgia" pitchFamily="18" charset="0"/>
        </a:defRPr>
      </a:lvl3pPr>
      <a:lvl4pPr algn="l" rtl="0" eaLnBrk="1" fontAlgn="base" hangingPunct="1">
        <a:spcBef>
          <a:spcPct val="0"/>
        </a:spcBef>
        <a:spcAft>
          <a:spcPct val="0"/>
        </a:spcAft>
        <a:defRPr sz="4000">
          <a:solidFill>
            <a:srgbClr val="990000"/>
          </a:solidFill>
          <a:latin typeface="Georgia" pitchFamily="18" charset="0"/>
        </a:defRPr>
      </a:lvl4pPr>
      <a:lvl5pPr algn="l" rtl="0" eaLnBrk="1" fontAlgn="base" hangingPunct="1">
        <a:spcBef>
          <a:spcPct val="0"/>
        </a:spcBef>
        <a:spcAft>
          <a:spcPct val="0"/>
        </a:spcAft>
        <a:defRPr sz="4000">
          <a:solidFill>
            <a:srgbClr val="990000"/>
          </a:solidFill>
          <a:latin typeface="Georgia" pitchFamily="18" charset="0"/>
        </a:defRPr>
      </a:lvl5pPr>
      <a:lvl6pPr marL="457200" algn="ctr" rtl="0" eaLnBrk="1" fontAlgn="base" hangingPunct="1">
        <a:spcBef>
          <a:spcPct val="0"/>
        </a:spcBef>
        <a:spcAft>
          <a:spcPct val="0"/>
        </a:spcAft>
        <a:defRPr sz="4400" u="sng">
          <a:solidFill>
            <a:srgbClr val="990000"/>
          </a:solidFill>
          <a:latin typeface="Arial Black" pitchFamily="34" charset="0"/>
        </a:defRPr>
      </a:lvl6pPr>
      <a:lvl7pPr marL="914400" algn="ctr" rtl="0" eaLnBrk="1" fontAlgn="base" hangingPunct="1">
        <a:spcBef>
          <a:spcPct val="0"/>
        </a:spcBef>
        <a:spcAft>
          <a:spcPct val="0"/>
        </a:spcAft>
        <a:defRPr sz="4400" u="sng">
          <a:solidFill>
            <a:srgbClr val="990000"/>
          </a:solidFill>
          <a:latin typeface="Arial Black" pitchFamily="34" charset="0"/>
        </a:defRPr>
      </a:lvl7pPr>
      <a:lvl8pPr marL="1371600" algn="ctr" rtl="0" eaLnBrk="1" fontAlgn="base" hangingPunct="1">
        <a:spcBef>
          <a:spcPct val="0"/>
        </a:spcBef>
        <a:spcAft>
          <a:spcPct val="0"/>
        </a:spcAft>
        <a:defRPr sz="4400" u="sng">
          <a:solidFill>
            <a:srgbClr val="990000"/>
          </a:solidFill>
          <a:latin typeface="Arial Black" pitchFamily="34" charset="0"/>
        </a:defRPr>
      </a:lvl8pPr>
      <a:lvl9pPr marL="1828800" algn="ctr" rtl="0" eaLnBrk="1" fontAlgn="base" hangingPunct="1">
        <a:spcBef>
          <a:spcPct val="0"/>
        </a:spcBef>
        <a:spcAft>
          <a:spcPct val="0"/>
        </a:spcAft>
        <a:defRPr sz="4400" u="sng">
          <a:solidFill>
            <a:srgbClr val="990000"/>
          </a:solidFill>
          <a:latin typeface="Arial Black" pitchFamily="34" charset="0"/>
        </a:defRPr>
      </a:lvl9pPr>
    </p:titleStyle>
    <p:bodyStyle>
      <a:lvl1pPr marL="342900" indent="-342900" algn="l" rtl="0" eaLnBrk="1" fontAlgn="base" hangingPunct="1">
        <a:spcBef>
          <a:spcPct val="20000"/>
        </a:spcBef>
        <a:spcAft>
          <a:spcPct val="0"/>
        </a:spcAft>
        <a:buClr>
          <a:srgbClr val="715C29"/>
        </a:buClr>
        <a:buSzPct val="95000"/>
        <a:buFont typeface="Arial" charset="0"/>
        <a:buChar char="•"/>
        <a:defRPr sz="3600">
          <a:solidFill>
            <a:schemeClr val="tx1"/>
          </a:solidFill>
          <a:latin typeface="Trebuchet MS" pitchFamily="34" charset="0"/>
          <a:ea typeface="+mn-ea"/>
          <a:cs typeface="+mn-cs"/>
        </a:defRPr>
      </a:lvl1pPr>
      <a:lvl2pPr marL="742950" indent="-285750" algn="l" rtl="0" eaLnBrk="1" fontAlgn="base" hangingPunct="1">
        <a:spcBef>
          <a:spcPct val="20000"/>
        </a:spcBef>
        <a:spcAft>
          <a:spcPct val="0"/>
        </a:spcAft>
        <a:buClr>
          <a:srgbClr val="008080"/>
        </a:buClr>
        <a:buSzPct val="100000"/>
        <a:buFont typeface="Wingdings" pitchFamily="2" charset="2"/>
        <a:buChar char="§"/>
        <a:defRPr lang="en-US" sz="3400" dirty="0">
          <a:solidFill>
            <a:schemeClr val="tx1"/>
          </a:solidFill>
          <a:latin typeface="Trebuchet MS" pitchFamily="34" charset="0"/>
        </a:defRPr>
      </a:lvl2pPr>
      <a:lvl3pPr marL="1143000" indent="-228600" algn="l" rtl="0" eaLnBrk="1" fontAlgn="base" hangingPunct="1">
        <a:spcBef>
          <a:spcPct val="20000"/>
        </a:spcBef>
        <a:spcAft>
          <a:spcPct val="0"/>
        </a:spcAft>
        <a:buClr>
          <a:srgbClr val="B40000"/>
        </a:buClr>
        <a:buSzPct val="100000"/>
        <a:buFont typeface="Arial" charset="0"/>
        <a:buChar char="•"/>
        <a:defRPr sz="2800">
          <a:solidFill>
            <a:schemeClr val="tx1"/>
          </a:solidFill>
          <a:latin typeface="Trebuchet MS" pitchFamily="34" charset="0"/>
        </a:defRPr>
      </a:lvl3pPr>
      <a:lvl4pPr marL="1600200" indent="-228600" algn="l" rtl="0" eaLnBrk="1" fontAlgn="base" hangingPunct="1">
        <a:spcBef>
          <a:spcPct val="20000"/>
        </a:spcBef>
        <a:spcAft>
          <a:spcPct val="0"/>
        </a:spcAft>
        <a:buClr>
          <a:srgbClr val="644646"/>
        </a:buClr>
        <a:buSzPct val="100000"/>
        <a:buFont typeface="Trebuchet MS" pitchFamily="34" charset="0"/>
        <a:buChar char="—"/>
        <a:defRPr sz="2800" i="1">
          <a:solidFill>
            <a:schemeClr val="tx1"/>
          </a:solidFill>
          <a:latin typeface="Trebuchet MS" pitchFamily="34" charset="0"/>
        </a:defRPr>
      </a:lvl4pPr>
      <a:lvl5pPr marL="2057400" indent="-228600" algn="l" rtl="0" eaLnBrk="1" fontAlgn="base" hangingPunct="1">
        <a:spcBef>
          <a:spcPct val="20000"/>
        </a:spcBef>
        <a:spcAft>
          <a:spcPct val="0"/>
        </a:spcAft>
        <a:buFont typeface="Trebuchet MS" pitchFamily="34" charset="0"/>
        <a:buChar char="—"/>
        <a:defRPr sz="2400" i="1">
          <a:solidFill>
            <a:schemeClr val="tx1"/>
          </a:solidFill>
          <a:latin typeface="Trebuchet MS" pitchFamily="34" charset="0"/>
        </a:defRPr>
      </a:lvl5pPr>
      <a:lvl6pPr marL="2514600" indent="-228600" algn="l" rtl="0" eaLnBrk="1" fontAlgn="base" hangingPunct="1">
        <a:spcBef>
          <a:spcPct val="20000"/>
        </a:spcBef>
        <a:spcAft>
          <a:spcPct val="0"/>
        </a:spcAft>
        <a:buBlip>
          <a:blip r:embed="rId12"/>
        </a:buBlip>
        <a:defRPr sz="3200" i="1">
          <a:solidFill>
            <a:schemeClr val="tx1"/>
          </a:solidFill>
          <a:latin typeface="+mn-lt"/>
        </a:defRPr>
      </a:lvl6pPr>
      <a:lvl7pPr marL="2971800" indent="-228600" algn="l" rtl="0" eaLnBrk="1" fontAlgn="base" hangingPunct="1">
        <a:spcBef>
          <a:spcPct val="20000"/>
        </a:spcBef>
        <a:spcAft>
          <a:spcPct val="0"/>
        </a:spcAft>
        <a:buBlip>
          <a:blip r:embed="rId12"/>
        </a:buBlip>
        <a:defRPr sz="3200" i="1">
          <a:solidFill>
            <a:schemeClr val="tx1"/>
          </a:solidFill>
          <a:latin typeface="+mn-lt"/>
        </a:defRPr>
      </a:lvl7pPr>
      <a:lvl8pPr marL="3429000" indent="-228600" algn="l" rtl="0" eaLnBrk="1" fontAlgn="base" hangingPunct="1">
        <a:spcBef>
          <a:spcPct val="20000"/>
        </a:spcBef>
        <a:spcAft>
          <a:spcPct val="0"/>
        </a:spcAft>
        <a:buBlip>
          <a:blip r:embed="rId12"/>
        </a:buBlip>
        <a:defRPr sz="3200" i="1">
          <a:solidFill>
            <a:schemeClr val="tx1"/>
          </a:solidFill>
          <a:latin typeface="+mn-lt"/>
        </a:defRPr>
      </a:lvl8pPr>
      <a:lvl9pPr marL="3886200" indent="-228600" algn="l" rtl="0" eaLnBrk="1" fontAlgn="base" hangingPunct="1">
        <a:spcBef>
          <a:spcPct val="20000"/>
        </a:spcBef>
        <a:spcAft>
          <a:spcPct val="0"/>
        </a:spcAft>
        <a:buBlip>
          <a:blip r:embed="rId12"/>
        </a:buBlip>
        <a:defRPr sz="32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defRPr/>
            </a:pPr>
            <a:fld id="{17A3CF3C-A45C-4EA7-ACA4-7A251E637373}" type="datetime1">
              <a:rPr lang="en-US" smtClean="0"/>
              <a:t>8/5/2016</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defRPr/>
            </a:pPr>
            <a:r>
              <a:rPr lang="en-US" smtClean="0"/>
              <a:t>Northwest Portland Area Indian Health Board</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2" name="Title Placeholder 21"/>
          <p:cNvSpPr>
            <a:spLocks noGrp="1"/>
          </p:cNvSpPr>
          <p:nvPr>
            <p:ph type="title"/>
          </p:nvPr>
        </p:nvSpPr>
        <p:spPr>
          <a:xfrm>
            <a:off x="152400" y="228600"/>
            <a:ext cx="8839200" cy="1066800"/>
          </a:xfrm>
          <a:prstGeom prst="rect">
            <a:avLst/>
          </a:prstGeom>
        </p:spPr>
        <p:txBody>
          <a:bodyPr vert="horz" anchor="ctr">
            <a:no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grpSp>
        <p:nvGrpSpPr>
          <p:cNvPr id="21" name="Group 20"/>
          <p:cNvGrpSpPr/>
          <p:nvPr/>
        </p:nvGrpSpPr>
        <p:grpSpPr>
          <a:xfrm>
            <a:off x="4191000" y="6096000"/>
            <a:ext cx="762000" cy="762000"/>
            <a:chOff x="1143000" y="228600"/>
            <a:chExt cx="762000" cy="762000"/>
          </a:xfrm>
        </p:grpSpPr>
        <p:sp>
          <p:nvSpPr>
            <p:cNvPr id="24" name="Oval 23"/>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Oval 24"/>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26" name="Picture 25" descr="NPAIHBtransparent.gif"/>
            <p:cNvPicPr>
              <a:picLocks noChangeAspect="1"/>
            </p:cNvPicPr>
            <p:nvPr/>
          </p:nvPicPr>
          <p:blipFill>
            <a:blip r:embed="rId14"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extLst>
      <p:ext uri="{BB962C8B-B14F-4D97-AF65-F5344CB8AC3E}">
        <p14:creationId xmlns:p14="http://schemas.microsoft.com/office/powerpoint/2010/main" val="1095839035"/>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Lst>
  <p:timing>
    <p:tnLst>
      <p:par>
        <p:cTn id="1" dur="indefinite" restart="never" nodeType="tmRoot"/>
      </p:par>
    </p:tnLst>
  </p:timing>
  <p:hf sldNum="0" hdr="0"/>
  <p:txStyles>
    <p:titleStyle>
      <a:lvl1pPr algn="ctr" rtl="0" eaLnBrk="1" latinLnBrk="0" hangingPunct="1">
        <a:spcBef>
          <a:spcPct val="0"/>
        </a:spcBef>
        <a:buNone/>
        <a:defRPr kumimoji="0" sz="44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1"/>
          <p:cNvSpPr>
            <a:spLocks noGrp="1" noChangeArrowheads="1"/>
          </p:cNvSpPr>
          <p:nvPr>
            <p:ph type="body" idx="1"/>
          </p:nvPr>
        </p:nvSpPr>
        <p:spPr bwMode="auto">
          <a:xfrm>
            <a:off x="457200" y="16002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a:p>
            <a:pPr lvl="2"/>
            <a:r>
              <a:rPr lang="en-US" smtClean="0"/>
              <a:t> Third level</a:t>
            </a:r>
          </a:p>
          <a:p>
            <a:pPr lvl="3"/>
            <a:r>
              <a:rPr lang="en-US" smtClean="0"/>
              <a:t> Fourth level</a:t>
            </a:r>
          </a:p>
          <a:p>
            <a:pPr lvl="4"/>
            <a:r>
              <a:rPr lang="en-US" smtClean="0"/>
              <a:t> Fifth level</a:t>
            </a:r>
          </a:p>
        </p:txBody>
      </p:sp>
      <p:sp>
        <p:nvSpPr>
          <p:cNvPr id="1027"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5" name="Rectangle 5"/>
          <p:cNvSpPr>
            <a:spLocks noGrp="1" noChangeArrowheads="1"/>
          </p:cNvSpPr>
          <p:nvPr>
            <p:ph type="ftr" sz="quarter" idx="3"/>
          </p:nvPr>
        </p:nvSpPr>
        <p:spPr bwMode="auto">
          <a:xfrm>
            <a:off x="2667000" y="6461125"/>
            <a:ext cx="38100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800000"/>
                </a:solidFill>
                <a:latin typeface="Gill Sans MT" pitchFamily="34" charset="0"/>
              </a:defRPr>
            </a:lvl1pPr>
          </a:lstStyle>
          <a:p>
            <a:pPr fontAlgn="base">
              <a:spcBef>
                <a:spcPct val="0"/>
              </a:spcBef>
              <a:spcAft>
                <a:spcPct val="0"/>
              </a:spcAft>
              <a:defRPr/>
            </a:pPr>
            <a:r>
              <a:rPr lang="en-US"/>
              <a:t>Northwest Portland Area Indian Health Board</a:t>
            </a:r>
          </a:p>
        </p:txBody>
      </p:sp>
      <p:sp>
        <p:nvSpPr>
          <p:cNvPr id="66" name="Rectangle 4"/>
          <p:cNvSpPr>
            <a:spLocks noGrp="1" noChangeArrowheads="1"/>
          </p:cNvSpPr>
          <p:nvPr>
            <p:ph type="dt" sz="half" idx="2"/>
          </p:nvPr>
        </p:nvSpPr>
        <p:spPr bwMode="auto">
          <a:xfrm>
            <a:off x="457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800000"/>
                </a:solidFill>
                <a:latin typeface="Gill Sans MT" pitchFamily="34" charset="0"/>
              </a:defRPr>
            </a:lvl1pPr>
          </a:lstStyle>
          <a:p>
            <a:pPr fontAlgn="base">
              <a:spcBef>
                <a:spcPct val="0"/>
              </a:spcBef>
              <a:spcAft>
                <a:spcPct val="0"/>
              </a:spcAft>
              <a:defRPr/>
            </a:pPr>
            <a:fld id="{3085BCA4-3FD3-45B0-8BAC-265689212AA9}" type="datetime1">
              <a:rPr lang="en-US" smtClean="0"/>
              <a:t>8/5/2016</a:t>
            </a:fld>
            <a:endParaRPr lang="en-US" dirty="0"/>
          </a:p>
        </p:txBody>
      </p:sp>
      <p:sp>
        <p:nvSpPr>
          <p:cNvPr id="67" name="Rectangle 6"/>
          <p:cNvSpPr>
            <a:spLocks noGrp="1" noChangeArrowheads="1"/>
          </p:cNvSpPr>
          <p:nvPr>
            <p:ph type="sldNum" sz="quarter" idx="4"/>
          </p:nvPr>
        </p:nvSpPr>
        <p:spPr bwMode="auto">
          <a:xfrm>
            <a:off x="6553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800000"/>
                </a:solidFill>
                <a:latin typeface="Georgia" pitchFamily="18" charset="0"/>
              </a:defRPr>
            </a:lvl1pPr>
          </a:lstStyle>
          <a:p>
            <a:pPr fontAlgn="base">
              <a:spcBef>
                <a:spcPct val="0"/>
              </a:spcBef>
              <a:spcAft>
                <a:spcPct val="0"/>
              </a:spcAft>
              <a:defRPr/>
            </a:pPr>
            <a:fld id="{7AD814E6-D563-43F1-AFB9-B14F28545724}"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443272782"/>
      </p:ext>
    </p:extLst>
  </p:cSld>
  <p:clrMap bg1="lt1" tx1="dk1" bg2="lt2" tx2="dk2" accent1="accent1" accent2="accent2" accent3="accent3" accent4="accent4" accent5="accent5" accent6="accent6" hlink="hlink" folHlink="folHlink"/>
  <p:sldLayoutIdLst>
    <p:sldLayoutId id="2147483862" r:id="rId1"/>
    <p:sldLayoutId id="2147483863" r:id="rId2"/>
    <p:sldLayoutId id="2147483864" r:id="rId3"/>
    <p:sldLayoutId id="2147483865" r:id="rId4"/>
    <p:sldLayoutId id="2147483866" r:id="rId5"/>
    <p:sldLayoutId id="2147483867" r:id="rId6"/>
    <p:sldLayoutId id="2147483868" r:id="rId7"/>
    <p:sldLayoutId id="2147483869" r:id="rId8"/>
    <p:sldLayoutId id="2147483870" r:id="rId9"/>
    <p:sldLayoutId id="2147483871" r:id="rId10"/>
    <p:sldLayoutId id="2147483872" r:id="rId11"/>
  </p:sldLayoutIdLst>
  <p:hf sldNum="0" hdr="0"/>
  <p:txStyles>
    <p:titleStyle>
      <a:lvl1pPr algn="l" rtl="0" eaLnBrk="1" fontAlgn="base" hangingPunct="1">
        <a:spcBef>
          <a:spcPct val="0"/>
        </a:spcBef>
        <a:spcAft>
          <a:spcPct val="0"/>
        </a:spcAft>
        <a:defRPr sz="4000">
          <a:solidFill>
            <a:srgbClr val="990000"/>
          </a:solidFill>
          <a:latin typeface="Georgia" pitchFamily="18" charset="0"/>
          <a:ea typeface="+mj-ea"/>
          <a:cs typeface="+mj-cs"/>
        </a:defRPr>
      </a:lvl1pPr>
      <a:lvl2pPr algn="l" rtl="0" eaLnBrk="1" fontAlgn="base" hangingPunct="1">
        <a:spcBef>
          <a:spcPct val="0"/>
        </a:spcBef>
        <a:spcAft>
          <a:spcPct val="0"/>
        </a:spcAft>
        <a:defRPr sz="4000">
          <a:solidFill>
            <a:srgbClr val="990000"/>
          </a:solidFill>
          <a:latin typeface="Georgia" pitchFamily="18" charset="0"/>
        </a:defRPr>
      </a:lvl2pPr>
      <a:lvl3pPr algn="l" rtl="0" eaLnBrk="1" fontAlgn="base" hangingPunct="1">
        <a:spcBef>
          <a:spcPct val="0"/>
        </a:spcBef>
        <a:spcAft>
          <a:spcPct val="0"/>
        </a:spcAft>
        <a:defRPr sz="4000">
          <a:solidFill>
            <a:srgbClr val="990000"/>
          </a:solidFill>
          <a:latin typeface="Georgia" pitchFamily="18" charset="0"/>
        </a:defRPr>
      </a:lvl3pPr>
      <a:lvl4pPr algn="l" rtl="0" eaLnBrk="1" fontAlgn="base" hangingPunct="1">
        <a:spcBef>
          <a:spcPct val="0"/>
        </a:spcBef>
        <a:spcAft>
          <a:spcPct val="0"/>
        </a:spcAft>
        <a:defRPr sz="4000">
          <a:solidFill>
            <a:srgbClr val="990000"/>
          </a:solidFill>
          <a:latin typeface="Georgia" pitchFamily="18" charset="0"/>
        </a:defRPr>
      </a:lvl4pPr>
      <a:lvl5pPr algn="l" rtl="0" eaLnBrk="1" fontAlgn="base" hangingPunct="1">
        <a:spcBef>
          <a:spcPct val="0"/>
        </a:spcBef>
        <a:spcAft>
          <a:spcPct val="0"/>
        </a:spcAft>
        <a:defRPr sz="4000">
          <a:solidFill>
            <a:srgbClr val="990000"/>
          </a:solidFill>
          <a:latin typeface="Georgia" pitchFamily="18" charset="0"/>
        </a:defRPr>
      </a:lvl5pPr>
      <a:lvl6pPr marL="457200" algn="ctr" rtl="0" eaLnBrk="1" fontAlgn="base" hangingPunct="1">
        <a:spcBef>
          <a:spcPct val="0"/>
        </a:spcBef>
        <a:spcAft>
          <a:spcPct val="0"/>
        </a:spcAft>
        <a:defRPr sz="4400" u="sng">
          <a:solidFill>
            <a:srgbClr val="990000"/>
          </a:solidFill>
          <a:latin typeface="Arial Black" pitchFamily="34" charset="0"/>
        </a:defRPr>
      </a:lvl6pPr>
      <a:lvl7pPr marL="914400" algn="ctr" rtl="0" eaLnBrk="1" fontAlgn="base" hangingPunct="1">
        <a:spcBef>
          <a:spcPct val="0"/>
        </a:spcBef>
        <a:spcAft>
          <a:spcPct val="0"/>
        </a:spcAft>
        <a:defRPr sz="4400" u="sng">
          <a:solidFill>
            <a:srgbClr val="990000"/>
          </a:solidFill>
          <a:latin typeface="Arial Black" pitchFamily="34" charset="0"/>
        </a:defRPr>
      </a:lvl7pPr>
      <a:lvl8pPr marL="1371600" algn="ctr" rtl="0" eaLnBrk="1" fontAlgn="base" hangingPunct="1">
        <a:spcBef>
          <a:spcPct val="0"/>
        </a:spcBef>
        <a:spcAft>
          <a:spcPct val="0"/>
        </a:spcAft>
        <a:defRPr sz="4400" u="sng">
          <a:solidFill>
            <a:srgbClr val="990000"/>
          </a:solidFill>
          <a:latin typeface="Arial Black" pitchFamily="34" charset="0"/>
        </a:defRPr>
      </a:lvl8pPr>
      <a:lvl9pPr marL="1828800" algn="ctr" rtl="0" eaLnBrk="1" fontAlgn="base" hangingPunct="1">
        <a:spcBef>
          <a:spcPct val="0"/>
        </a:spcBef>
        <a:spcAft>
          <a:spcPct val="0"/>
        </a:spcAft>
        <a:defRPr sz="4400" u="sng">
          <a:solidFill>
            <a:srgbClr val="990000"/>
          </a:solidFill>
          <a:latin typeface="Arial Black" pitchFamily="34" charset="0"/>
        </a:defRPr>
      </a:lvl9pPr>
    </p:titleStyle>
    <p:bodyStyle>
      <a:lvl1pPr marL="342900" indent="-342900" algn="l" rtl="0" eaLnBrk="1" fontAlgn="base" hangingPunct="1">
        <a:spcBef>
          <a:spcPct val="20000"/>
        </a:spcBef>
        <a:spcAft>
          <a:spcPct val="0"/>
        </a:spcAft>
        <a:buClr>
          <a:srgbClr val="715C29"/>
        </a:buClr>
        <a:buSzPct val="95000"/>
        <a:buFont typeface="Arial" charset="0"/>
        <a:buChar char="•"/>
        <a:defRPr sz="3600">
          <a:solidFill>
            <a:schemeClr val="tx1"/>
          </a:solidFill>
          <a:latin typeface="Trebuchet MS" pitchFamily="34" charset="0"/>
          <a:ea typeface="+mn-ea"/>
          <a:cs typeface="+mn-cs"/>
        </a:defRPr>
      </a:lvl1pPr>
      <a:lvl2pPr marL="742950" indent="-285750" algn="l" rtl="0" eaLnBrk="1" fontAlgn="base" hangingPunct="1">
        <a:spcBef>
          <a:spcPct val="20000"/>
        </a:spcBef>
        <a:spcAft>
          <a:spcPct val="0"/>
        </a:spcAft>
        <a:buClr>
          <a:srgbClr val="008080"/>
        </a:buClr>
        <a:buSzPct val="100000"/>
        <a:buFont typeface="Wingdings" pitchFamily="2" charset="2"/>
        <a:buChar char="§"/>
        <a:defRPr lang="en-US" sz="3400" dirty="0">
          <a:solidFill>
            <a:schemeClr val="tx1"/>
          </a:solidFill>
          <a:latin typeface="Trebuchet MS" pitchFamily="34" charset="0"/>
        </a:defRPr>
      </a:lvl2pPr>
      <a:lvl3pPr marL="1143000" indent="-228600" algn="l" rtl="0" eaLnBrk="1" fontAlgn="base" hangingPunct="1">
        <a:spcBef>
          <a:spcPct val="20000"/>
        </a:spcBef>
        <a:spcAft>
          <a:spcPct val="0"/>
        </a:spcAft>
        <a:buClr>
          <a:srgbClr val="B40000"/>
        </a:buClr>
        <a:buSzPct val="100000"/>
        <a:buFont typeface="Arial" charset="0"/>
        <a:buChar char="•"/>
        <a:defRPr sz="2800">
          <a:solidFill>
            <a:schemeClr val="tx1"/>
          </a:solidFill>
          <a:latin typeface="Trebuchet MS" pitchFamily="34" charset="0"/>
        </a:defRPr>
      </a:lvl3pPr>
      <a:lvl4pPr marL="1600200" indent="-228600" algn="l" rtl="0" eaLnBrk="1" fontAlgn="base" hangingPunct="1">
        <a:spcBef>
          <a:spcPct val="20000"/>
        </a:spcBef>
        <a:spcAft>
          <a:spcPct val="0"/>
        </a:spcAft>
        <a:buClr>
          <a:srgbClr val="644646"/>
        </a:buClr>
        <a:buSzPct val="100000"/>
        <a:buFont typeface="Trebuchet MS" pitchFamily="34" charset="0"/>
        <a:buChar char="—"/>
        <a:defRPr sz="2800" i="1">
          <a:solidFill>
            <a:schemeClr val="tx1"/>
          </a:solidFill>
          <a:latin typeface="Trebuchet MS" pitchFamily="34" charset="0"/>
        </a:defRPr>
      </a:lvl4pPr>
      <a:lvl5pPr marL="2057400" indent="-228600" algn="l" rtl="0" eaLnBrk="1" fontAlgn="base" hangingPunct="1">
        <a:spcBef>
          <a:spcPct val="20000"/>
        </a:spcBef>
        <a:spcAft>
          <a:spcPct val="0"/>
        </a:spcAft>
        <a:buFont typeface="Trebuchet MS" pitchFamily="34" charset="0"/>
        <a:buChar char="—"/>
        <a:defRPr sz="2400" i="1">
          <a:solidFill>
            <a:schemeClr val="tx1"/>
          </a:solidFill>
          <a:latin typeface="Trebuchet MS" pitchFamily="34" charset="0"/>
        </a:defRPr>
      </a:lvl5pPr>
      <a:lvl6pPr marL="2514600" indent="-228600" algn="l" rtl="0" eaLnBrk="1" fontAlgn="base" hangingPunct="1">
        <a:spcBef>
          <a:spcPct val="20000"/>
        </a:spcBef>
        <a:spcAft>
          <a:spcPct val="0"/>
        </a:spcAft>
        <a:buBlip>
          <a:blip r:embed="rId13"/>
        </a:buBlip>
        <a:defRPr sz="3200" i="1">
          <a:solidFill>
            <a:schemeClr val="tx1"/>
          </a:solidFill>
          <a:latin typeface="+mn-lt"/>
        </a:defRPr>
      </a:lvl6pPr>
      <a:lvl7pPr marL="2971800" indent="-228600" algn="l" rtl="0" eaLnBrk="1" fontAlgn="base" hangingPunct="1">
        <a:spcBef>
          <a:spcPct val="20000"/>
        </a:spcBef>
        <a:spcAft>
          <a:spcPct val="0"/>
        </a:spcAft>
        <a:buBlip>
          <a:blip r:embed="rId13"/>
        </a:buBlip>
        <a:defRPr sz="3200" i="1">
          <a:solidFill>
            <a:schemeClr val="tx1"/>
          </a:solidFill>
          <a:latin typeface="+mn-lt"/>
        </a:defRPr>
      </a:lvl7pPr>
      <a:lvl8pPr marL="3429000" indent="-228600" algn="l" rtl="0" eaLnBrk="1" fontAlgn="base" hangingPunct="1">
        <a:spcBef>
          <a:spcPct val="20000"/>
        </a:spcBef>
        <a:spcAft>
          <a:spcPct val="0"/>
        </a:spcAft>
        <a:buBlip>
          <a:blip r:embed="rId13"/>
        </a:buBlip>
        <a:defRPr sz="3200" i="1">
          <a:solidFill>
            <a:schemeClr val="tx1"/>
          </a:solidFill>
          <a:latin typeface="+mn-lt"/>
        </a:defRPr>
      </a:lvl8pPr>
      <a:lvl9pPr marL="3886200" indent="-228600" algn="l" rtl="0" eaLnBrk="1" fontAlgn="base" hangingPunct="1">
        <a:spcBef>
          <a:spcPct val="20000"/>
        </a:spcBef>
        <a:spcAft>
          <a:spcPct val="0"/>
        </a:spcAft>
        <a:buBlip>
          <a:blip r:embed="rId13"/>
        </a:buBlip>
        <a:defRPr sz="32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fontAlgn="auto">
              <a:spcBef>
                <a:spcPts val="0"/>
              </a:spcBef>
              <a:spcAft>
                <a:spcPts val="0"/>
              </a:spcAft>
            </a:pPr>
            <a:fld id="{1AA6E88C-5333-4D60-8777-D14059819B9D}" type="datetime1">
              <a:rPr lang="en-US" smtClean="0">
                <a:latin typeface="Georgia"/>
              </a:rPr>
              <a:t>8/5/2016</a:t>
            </a:fld>
            <a:endParaRPr lang="en-US">
              <a:latin typeface="Georgia"/>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fontAlgn="auto">
              <a:spcBef>
                <a:spcPts val="0"/>
              </a:spcBef>
              <a:spcAft>
                <a:spcPts val="0"/>
              </a:spcAft>
            </a:pPr>
            <a:r>
              <a:rPr lang="en-US" smtClean="0">
                <a:latin typeface="Georgia"/>
              </a:rPr>
              <a:t>Northwest Portland Area Indian Health Board</a:t>
            </a:r>
            <a:endParaRPr lang="en-US">
              <a:latin typeface="Georgia"/>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dirty="0">
              <a:solidFill>
                <a:prstClr val="black"/>
              </a:solidFill>
              <a:latin typeface="Georgia"/>
            </a:endParaRPr>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pPr fontAlgn="auto">
              <a:spcBef>
                <a:spcPts val="0"/>
              </a:spcBef>
              <a:spcAft>
                <a:spcPts val="0"/>
              </a:spcAft>
            </a:pPr>
            <a:endParaRPr lang="en-US" sz="1800">
              <a:solidFill>
                <a:prstClr val="black"/>
              </a:solidFill>
              <a:latin typeface="Georgia"/>
            </a:endParaRPr>
          </a:p>
        </p:txBody>
      </p:sp>
      <p:sp>
        <p:nvSpPr>
          <p:cNvPr id="22" name="Title Placeholder 21"/>
          <p:cNvSpPr>
            <a:spLocks noGrp="1"/>
          </p:cNvSpPr>
          <p:nvPr>
            <p:ph type="title"/>
          </p:nvPr>
        </p:nvSpPr>
        <p:spPr>
          <a:xfrm>
            <a:off x="152400" y="228600"/>
            <a:ext cx="8839200" cy="1066800"/>
          </a:xfrm>
          <a:prstGeom prst="rect">
            <a:avLst/>
          </a:prstGeom>
        </p:spPr>
        <p:txBody>
          <a:bodyPr vert="horz" anchor="ctr">
            <a:no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grpSp>
        <p:nvGrpSpPr>
          <p:cNvPr id="21" name="Group 20"/>
          <p:cNvGrpSpPr/>
          <p:nvPr/>
        </p:nvGrpSpPr>
        <p:grpSpPr>
          <a:xfrm>
            <a:off x="4191000" y="6096000"/>
            <a:ext cx="762000" cy="762000"/>
            <a:chOff x="1143000" y="228600"/>
            <a:chExt cx="762000" cy="762000"/>
          </a:xfrm>
        </p:grpSpPr>
        <p:sp>
          <p:nvSpPr>
            <p:cNvPr id="24" name="Oval 23"/>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sp>
          <p:nvSpPr>
            <p:cNvPr id="25" name="Oval 24"/>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pPr>
              <a:endParaRPr lang="en-US" sz="1800">
                <a:solidFill>
                  <a:prstClr val="white"/>
                </a:solidFill>
              </a:endParaRPr>
            </a:p>
          </p:txBody>
        </p:sp>
        <p:pic>
          <p:nvPicPr>
            <p:cNvPr id="26" name="Picture 25" descr="NPAIHBtransparent.gif"/>
            <p:cNvPicPr>
              <a:picLocks noChangeAspect="1"/>
            </p:cNvPicPr>
            <p:nvPr/>
          </p:nvPicPr>
          <p:blipFill>
            <a:blip r:embed="rId14"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extLst>
      <p:ext uri="{BB962C8B-B14F-4D97-AF65-F5344CB8AC3E}">
        <p14:creationId xmlns:p14="http://schemas.microsoft.com/office/powerpoint/2010/main" val="676368046"/>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 id="2147483885" r:id="rId12"/>
  </p:sldLayoutIdLst>
  <p:timing>
    <p:tnLst>
      <p:par>
        <p:cTn id="1" dur="indefinite" restart="never" nodeType="tmRoot"/>
      </p:par>
    </p:tnLst>
  </p:timing>
  <p:hf sldNum="0" hdr="0"/>
  <p:txStyles>
    <p:titleStyle>
      <a:lvl1pPr algn="ctr" rtl="0" eaLnBrk="1" latinLnBrk="0" hangingPunct="1">
        <a:spcBef>
          <a:spcPct val="0"/>
        </a:spcBef>
        <a:buNone/>
        <a:defRPr kumimoji="0" sz="44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defRPr/>
            </a:pPr>
            <a:fld id="{D76614AD-6FEF-4D06-9F5D-99C8E4991DB9}" type="datetime1">
              <a:rPr lang="en-US" smtClean="0"/>
              <a:pPr>
                <a:defRPr/>
              </a:pPr>
              <a:t>8/5/2016</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defRPr/>
            </a:pPr>
            <a:r>
              <a:rPr lang="en-US" smtClean="0"/>
              <a:t>Northwest Portland Area Indian Health Board</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lang="en-US" dirty="0">
              <a:solidFill>
                <a:prstClr val="black"/>
              </a:solidFill>
            </a:endParaRPr>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lang="en-US">
              <a:solidFill>
                <a:prstClr val="black"/>
              </a:solidFill>
            </a:endParaRPr>
          </a:p>
        </p:txBody>
      </p:sp>
      <p:sp>
        <p:nvSpPr>
          <p:cNvPr id="22" name="Title Placeholder 21"/>
          <p:cNvSpPr>
            <a:spLocks noGrp="1"/>
          </p:cNvSpPr>
          <p:nvPr>
            <p:ph type="title"/>
          </p:nvPr>
        </p:nvSpPr>
        <p:spPr>
          <a:xfrm>
            <a:off x="152400" y="228600"/>
            <a:ext cx="8839200" cy="1066800"/>
          </a:xfrm>
          <a:prstGeom prst="rect">
            <a:avLst/>
          </a:prstGeom>
        </p:spPr>
        <p:txBody>
          <a:bodyPr vert="horz" anchor="ctr">
            <a:no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grpSp>
        <p:nvGrpSpPr>
          <p:cNvPr id="21" name="Group 20"/>
          <p:cNvGrpSpPr/>
          <p:nvPr/>
        </p:nvGrpSpPr>
        <p:grpSpPr>
          <a:xfrm>
            <a:off x="4191000" y="6096000"/>
            <a:ext cx="762000" cy="762000"/>
            <a:chOff x="1143000" y="228600"/>
            <a:chExt cx="762000" cy="762000"/>
          </a:xfrm>
        </p:grpSpPr>
        <p:sp>
          <p:nvSpPr>
            <p:cNvPr id="24" name="Oval 23"/>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5" name="Oval 24"/>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pic>
          <p:nvPicPr>
            <p:cNvPr id="26" name="Picture 25" descr="NPAIHBtransparent.gif"/>
            <p:cNvPicPr>
              <a:picLocks noChangeAspect="1"/>
            </p:cNvPicPr>
            <p:nvPr/>
          </p:nvPicPr>
          <p:blipFill>
            <a:blip r:embed="rId14"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extLst>
      <p:ext uri="{BB962C8B-B14F-4D97-AF65-F5344CB8AC3E}">
        <p14:creationId xmlns:p14="http://schemas.microsoft.com/office/powerpoint/2010/main" val="351298342"/>
      </p:ext>
    </p:extLst>
  </p:cSld>
  <p:clrMap bg1="lt1" tx1="dk1" bg2="lt2" tx2="dk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 id="2147483898" r:id="rId12"/>
  </p:sldLayoutIdLst>
  <p:timing>
    <p:tnLst>
      <p:par>
        <p:cTn id="1" dur="indefinite" restart="never" nodeType="tmRoot"/>
      </p:par>
    </p:tnLst>
  </p:timing>
  <p:hf hdr="0"/>
  <p:txStyles>
    <p:titleStyle>
      <a:lvl1pPr algn="ctr" rtl="0" eaLnBrk="1" latinLnBrk="0" hangingPunct="1">
        <a:spcBef>
          <a:spcPct val="0"/>
        </a:spcBef>
        <a:buNone/>
        <a:defRPr kumimoji="0" sz="44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tif"/><Relationship Id="rId2" Type="http://schemas.openxmlformats.org/officeDocument/2006/relationships/notesSlide" Target="../notesSlides/notesSlide1.xml"/><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47.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8.xml"/><Relationship Id="rId1" Type="http://schemas.openxmlformats.org/officeDocument/2006/relationships/tags" Target="../tags/tag1.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371600" y="2981770"/>
            <a:ext cx="6400800" cy="1285430"/>
          </a:xfrm>
        </p:spPr>
        <p:txBody>
          <a:bodyPr/>
          <a:lstStyle/>
          <a:p>
            <a:pPr algn="l"/>
            <a:r>
              <a:rPr lang="en-US" dirty="0" smtClean="0"/>
              <a:t>Presented by:</a:t>
            </a:r>
          </a:p>
          <a:p>
            <a:pPr algn="l"/>
            <a:r>
              <a:rPr lang="en-US" dirty="0" smtClean="0"/>
              <a:t>Nanette Star Yandell, MPH</a:t>
            </a:r>
          </a:p>
          <a:p>
            <a:pPr algn="l"/>
            <a:r>
              <a:rPr lang="en-US" dirty="0" smtClean="0"/>
              <a:t>Project Director &amp; Epidemiologist</a:t>
            </a:r>
          </a:p>
          <a:p>
            <a:pPr algn="l"/>
            <a:r>
              <a:rPr lang="en-US" dirty="0" smtClean="0"/>
              <a:t>nyandell@npaihb.org</a:t>
            </a:r>
          </a:p>
          <a:p>
            <a:endParaRPr lang="en-US" dirty="0" smtClean="0"/>
          </a:p>
          <a:p>
            <a:endParaRPr lang="en-US" dirty="0"/>
          </a:p>
        </p:txBody>
      </p:sp>
      <p:sp>
        <p:nvSpPr>
          <p:cNvPr id="3" name="Title 2"/>
          <p:cNvSpPr>
            <a:spLocks noGrp="1"/>
          </p:cNvSpPr>
          <p:nvPr>
            <p:ph type="ctrTitle"/>
          </p:nvPr>
        </p:nvSpPr>
        <p:spPr/>
        <p:txBody>
          <a:bodyPr/>
          <a:lstStyle/>
          <a:p>
            <a:r>
              <a:rPr lang="en-US" sz="3600" dirty="0" smtClean="0"/>
              <a:t>NWTEC 2016 Survey Results</a:t>
            </a:r>
            <a:endParaRPr lang="en-US" sz="36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944" y="4201226"/>
            <a:ext cx="2115312" cy="1908048"/>
          </a:xfrm>
          <a:prstGeom prst="rect">
            <a:avLst/>
          </a:prstGeom>
        </p:spPr>
      </p:pic>
    </p:spTree>
    <p:extLst>
      <p:ext uri="{BB962C8B-B14F-4D97-AF65-F5344CB8AC3E}">
        <p14:creationId xmlns:p14="http://schemas.microsoft.com/office/powerpoint/2010/main" val="32499070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76200"/>
            <a:ext cx="8915400" cy="1143000"/>
          </a:xfrm>
        </p:spPr>
        <p:txBody>
          <a:bodyPr/>
          <a:lstStyle/>
          <a:p>
            <a:r>
              <a:rPr lang="en-US" dirty="0">
                <a:solidFill>
                  <a:prstClr val="black"/>
                </a:solidFill>
              </a:rPr>
              <a:t>Policy, Systems &amp; Environment</a:t>
            </a:r>
            <a:endParaRPr lang="en-US" sz="3600" dirty="0">
              <a:solidFill>
                <a:srgbClr val="000000"/>
              </a:solidFill>
            </a:endParaRPr>
          </a:p>
        </p:txBody>
      </p:sp>
      <p:sp>
        <p:nvSpPr>
          <p:cNvPr id="13" name="TextBox 12"/>
          <p:cNvSpPr txBox="1"/>
          <p:nvPr/>
        </p:nvSpPr>
        <p:spPr>
          <a:xfrm>
            <a:off x="304800" y="1981200"/>
            <a:ext cx="4724400" cy="3600986"/>
          </a:xfrm>
          <a:prstGeom prst="rect">
            <a:avLst/>
          </a:prstGeom>
          <a:noFill/>
        </p:spPr>
        <p:txBody>
          <a:bodyPr wrap="square" rtlCol="0">
            <a:spAutoFit/>
          </a:bodyPr>
          <a:lstStyle/>
          <a:p>
            <a:r>
              <a:rPr lang="en-US" u="sng" dirty="0" smtClean="0">
                <a:solidFill>
                  <a:prstClr val="black"/>
                </a:solidFill>
                <a:latin typeface="Georgia"/>
              </a:rPr>
              <a:t>Policy</a:t>
            </a:r>
            <a:r>
              <a:rPr lang="en-US" dirty="0" smtClean="0">
                <a:solidFill>
                  <a:prstClr val="black"/>
                </a:solidFill>
                <a:latin typeface="Georgia"/>
              </a:rPr>
              <a:t> passing </a:t>
            </a:r>
            <a:r>
              <a:rPr lang="en-US" dirty="0">
                <a:solidFill>
                  <a:prstClr val="black"/>
                </a:solidFill>
                <a:latin typeface="Georgia"/>
              </a:rPr>
              <a:t>of or change to a law, ordinance, resolution, </a:t>
            </a:r>
            <a:r>
              <a:rPr lang="en-US" dirty="0" smtClean="0">
                <a:solidFill>
                  <a:prstClr val="black"/>
                </a:solidFill>
                <a:latin typeface="Georgia"/>
              </a:rPr>
              <a:t>regulation </a:t>
            </a:r>
            <a:r>
              <a:rPr lang="en-US" dirty="0">
                <a:solidFill>
                  <a:prstClr val="black"/>
                </a:solidFill>
                <a:latin typeface="Georgia"/>
              </a:rPr>
              <a:t>or rule designed to guide or influence </a:t>
            </a:r>
            <a:r>
              <a:rPr lang="en-US" dirty="0" smtClean="0">
                <a:solidFill>
                  <a:prstClr val="black"/>
                </a:solidFill>
                <a:latin typeface="Georgia"/>
              </a:rPr>
              <a:t>behavior </a:t>
            </a:r>
          </a:p>
          <a:p>
            <a:endParaRPr lang="en-US" sz="1800" dirty="0" smtClean="0">
              <a:solidFill>
                <a:prstClr val="black"/>
              </a:solidFill>
              <a:latin typeface="Georgia"/>
            </a:endParaRPr>
          </a:p>
          <a:p>
            <a:r>
              <a:rPr lang="en-US" u="sng" dirty="0" smtClean="0">
                <a:solidFill>
                  <a:prstClr val="black"/>
                </a:solidFill>
                <a:latin typeface="Georgia"/>
              </a:rPr>
              <a:t>System</a:t>
            </a:r>
            <a:r>
              <a:rPr lang="en-US" dirty="0" smtClean="0">
                <a:solidFill>
                  <a:prstClr val="black"/>
                </a:solidFill>
                <a:latin typeface="Georgia"/>
              </a:rPr>
              <a:t> involves </a:t>
            </a:r>
            <a:r>
              <a:rPr lang="en-US" dirty="0">
                <a:solidFill>
                  <a:prstClr val="black"/>
                </a:solidFill>
                <a:latin typeface="Georgia"/>
              </a:rPr>
              <a:t>change made to organizational </a:t>
            </a:r>
            <a:r>
              <a:rPr lang="en-US" dirty="0" smtClean="0">
                <a:solidFill>
                  <a:prstClr val="black"/>
                </a:solidFill>
                <a:latin typeface="Georgia"/>
              </a:rPr>
              <a:t>procedures </a:t>
            </a:r>
            <a:endParaRPr lang="en-US" dirty="0">
              <a:solidFill>
                <a:prstClr val="black"/>
              </a:solidFill>
              <a:latin typeface="Georgia"/>
            </a:endParaRPr>
          </a:p>
          <a:p>
            <a:endParaRPr lang="en-US" sz="1800" dirty="0" smtClean="0">
              <a:solidFill>
                <a:prstClr val="black"/>
              </a:solidFill>
              <a:latin typeface="Georgia"/>
            </a:endParaRPr>
          </a:p>
          <a:p>
            <a:r>
              <a:rPr lang="en-US" u="sng" dirty="0" smtClean="0">
                <a:solidFill>
                  <a:prstClr val="black"/>
                </a:solidFill>
                <a:latin typeface="Georgia"/>
              </a:rPr>
              <a:t>Environment</a:t>
            </a:r>
            <a:r>
              <a:rPr lang="en-US" dirty="0" smtClean="0">
                <a:solidFill>
                  <a:prstClr val="black"/>
                </a:solidFill>
                <a:latin typeface="Georgia"/>
              </a:rPr>
              <a:t> change </a:t>
            </a:r>
            <a:r>
              <a:rPr lang="en-US" dirty="0">
                <a:solidFill>
                  <a:prstClr val="black"/>
                </a:solidFill>
                <a:latin typeface="Georgia"/>
              </a:rPr>
              <a:t>made to the physical surroundings </a:t>
            </a:r>
          </a:p>
        </p:txBody>
      </p:sp>
      <p:pic>
        <p:nvPicPr>
          <p:cNvPr id="15" name="Picture 14"/>
          <p:cNvPicPr>
            <a:picLocks noChangeAspect="1"/>
          </p:cNvPicPr>
          <p:nvPr/>
        </p:nvPicPr>
        <p:blipFill>
          <a:blip r:embed="rId3"/>
          <a:stretch>
            <a:fillRect/>
          </a:stretch>
        </p:blipFill>
        <p:spPr>
          <a:xfrm rot="21142200">
            <a:off x="4918351" y="1788854"/>
            <a:ext cx="1698175" cy="2378397"/>
          </a:xfrm>
          <a:prstGeom prst="rect">
            <a:avLst/>
          </a:prstGeom>
          <a:ln>
            <a:solidFill>
              <a:schemeClr val="tx1"/>
            </a:solidFill>
          </a:ln>
        </p:spPr>
      </p:pic>
      <p:pic>
        <p:nvPicPr>
          <p:cNvPr id="16" name="Picture 15"/>
          <p:cNvPicPr>
            <a:picLocks noChangeAspect="1"/>
          </p:cNvPicPr>
          <p:nvPr/>
        </p:nvPicPr>
        <p:blipFill>
          <a:blip r:embed="rId4"/>
          <a:stretch>
            <a:fillRect/>
          </a:stretch>
        </p:blipFill>
        <p:spPr>
          <a:xfrm rot="348833">
            <a:off x="6889152" y="3594062"/>
            <a:ext cx="1881894" cy="2509192"/>
          </a:xfrm>
          <a:prstGeom prst="rect">
            <a:avLst/>
          </a:prstGeom>
          <a:ln>
            <a:solidFill>
              <a:schemeClr val="tx1"/>
            </a:solidFill>
          </a:ln>
        </p:spPr>
      </p:pic>
    </p:spTree>
    <p:extLst>
      <p:ext uri="{BB962C8B-B14F-4D97-AF65-F5344CB8AC3E}">
        <p14:creationId xmlns:p14="http://schemas.microsoft.com/office/powerpoint/2010/main" val="33947936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chemeClr val="tx1"/>
                </a:solidFill>
              </a:rPr>
              <a:t>Top 5 Physical Activity PSEs</a:t>
            </a:r>
            <a:endParaRPr lang="en-US" sz="4000" dirty="0">
              <a:solidFill>
                <a:schemeClr val="tx1"/>
              </a:solidFill>
            </a:endParaRP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a:xfrm>
            <a:off x="304800" y="6400800"/>
            <a:ext cx="3581400" cy="365760"/>
          </a:xfrm>
        </p:spPr>
        <p:txBody>
          <a:bodyPr/>
          <a:lstStyle/>
          <a:p>
            <a:pPr>
              <a:defRPr/>
            </a:pPr>
            <a:r>
              <a:rPr lang="en-US" smtClean="0"/>
              <a:t>Northwest Portland Area Indian Health Board</a:t>
            </a:r>
            <a:endParaRPr lang="en-US"/>
          </a:p>
        </p:txBody>
      </p:sp>
      <p:graphicFrame>
        <p:nvGraphicFramePr>
          <p:cNvPr id="9" name="Chart 8"/>
          <p:cNvGraphicFramePr>
            <a:graphicFrameLocks/>
          </p:cNvGraphicFramePr>
          <p:nvPr>
            <p:extLst>
              <p:ext uri="{D42A27DB-BD31-4B8C-83A1-F6EECF244321}">
                <p14:modId xmlns:p14="http://schemas.microsoft.com/office/powerpoint/2010/main" val="2571549147"/>
              </p:ext>
            </p:extLst>
          </p:nvPr>
        </p:nvGraphicFramePr>
        <p:xfrm>
          <a:off x="228600" y="1371600"/>
          <a:ext cx="8305799" cy="5105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089986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solidFill>
                  <a:schemeClr val="tx1"/>
                </a:solidFill>
              </a:rPr>
              <a:t>Identified Opportunities</a:t>
            </a:r>
            <a:endParaRPr lang="en-US" sz="4000" dirty="0">
              <a:solidFill>
                <a:schemeClr val="tx1"/>
              </a:solidFill>
            </a:endParaRP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a:xfrm>
            <a:off x="304800" y="6400800"/>
            <a:ext cx="3581400" cy="365760"/>
          </a:xfrm>
        </p:spPr>
        <p:txBody>
          <a:bodyPr/>
          <a:lstStyle/>
          <a:p>
            <a:pPr>
              <a:defRPr/>
            </a:pPr>
            <a:r>
              <a:rPr lang="en-US" smtClean="0"/>
              <a:t>Northwest Portland Area Indian Health Board</a:t>
            </a:r>
            <a:endParaRPr lang="en-US"/>
          </a:p>
        </p:txBody>
      </p:sp>
      <p:sp>
        <p:nvSpPr>
          <p:cNvPr id="10" name="Rectangle 9"/>
          <p:cNvSpPr/>
          <p:nvPr/>
        </p:nvSpPr>
        <p:spPr>
          <a:xfrm>
            <a:off x="228600" y="5895019"/>
            <a:ext cx="8001000" cy="307777"/>
          </a:xfrm>
          <a:prstGeom prst="rect">
            <a:avLst/>
          </a:prstGeom>
        </p:spPr>
        <p:txBody>
          <a:bodyPr wrap="square">
            <a:spAutoFit/>
          </a:bodyPr>
          <a:lstStyle/>
          <a:p>
            <a:pPr marL="0" indent="0">
              <a:buNone/>
            </a:pPr>
            <a:r>
              <a:rPr lang="en-US" sz="1400" i="1" dirty="0"/>
              <a:t>Percent </a:t>
            </a:r>
            <a:r>
              <a:rPr lang="en-US" sz="1400" i="1" dirty="0" smtClean="0"/>
              <a:t>reporting “identified as issue but not yet in-process”</a:t>
            </a:r>
            <a:endParaRPr lang="en-US" sz="1400" i="1" dirty="0"/>
          </a:p>
        </p:txBody>
      </p:sp>
      <p:graphicFrame>
        <p:nvGraphicFramePr>
          <p:cNvPr id="11" name="Chart 10"/>
          <p:cNvGraphicFramePr>
            <a:graphicFrameLocks/>
          </p:cNvGraphicFramePr>
          <p:nvPr>
            <p:extLst>
              <p:ext uri="{D42A27DB-BD31-4B8C-83A1-F6EECF244321}">
                <p14:modId xmlns:p14="http://schemas.microsoft.com/office/powerpoint/2010/main" val="2805543743"/>
              </p:ext>
            </p:extLst>
          </p:nvPr>
        </p:nvGraphicFramePr>
        <p:xfrm>
          <a:off x="457200" y="1353082"/>
          <a:ext cx="8001000" cy="46958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513087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Top 5 Food &amp; Nutrition PSEs</a:t>
            </a:r>
            <a:endParaRPr lang="en-US" dirty="0">
              <a:solidFill>
                <a:schemeClr val="tx1"/>
              </a:solidFill>
            </a:endParaRP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a:xfrm>
            <a:off x="304800" y="6400800"/>
            <a:ext cx="3581400" cy="365760"/>
          </a:xfrm>
        </p:spPr>
        <p:txBody>
          <a:bodyPr/>
          <a:lstStyle/>
          <a:p>
            <a:pPr>
              <a:defRPr/>
            </a:pPr>
            <a:r>
              <a:rPr lang="en-US" smtClean="0"/>
              <a:t>Northwest Portland Area Indian Health Board</a:t>
            </a:r>
            <a:endParaRPr lang="en-US"/>
          </a:p>
        </p:txBody>
      </p:sp>
      <p:graphicFrame>
        <p:nvGraphicFramePr>
          <p:cNvPr id="10" name="Chart 9"/>
          <p:cNvGraphicFramePr>
            <a:graphicFrameLocks/>
          </p:cNvGraphicFramePr>
          <p:nvPr>
            <p:extLst>
              <p:ext uri="{D42A27DB-BD31-4B8C-83A1-F6EECF244321}">
                <p14:modId xmlns:p14="http://schemas.microsoft.com/office/powerpoint/2010/main" val="551152614"/>
              </p:ext>
            </p:extLst>
          </p:nvPr>
        </p:nvGraphicFramePr>
        <p:xfrm>
          <a:off x="152400" y="1205202"/>
          <a:ext cx="8839200" cy="528161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670013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Identified Opportunities</a:t>
            </a:r>
            <a:endParaRPr lang="en-US" dirty="0">
              <a:solidFill>
                <a:schemeClr val="tx1"/>
              </a:solidFill>
            </a:endParaRP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a:xfrm>
            <a:off x="304800" y="6400800"/>
            <a:ext cx="3581400" cy="365760"/>
          </a:xfrm>
        </p:spPr>
        <p:txBody>
          <a:bodyPr/>
          <a:lstStyle/>
          <a:p>
            <a:pPr>
              <a:defRPr/>
            </a:pPr>
            <a:r>
              <a:rPr lang="en-US" dirty="0" smtClean="0"/>
              <a:t>Northwest Portland Area Indian Health Board</a:t>
            </a:r>
            <a:endParaRPr lang="en-US" dirty="0"/>
          </a:p>
        </p:txBody>
      </p:sp>
      <p:graphicFrame>
        <p:nvGraphicFramePr>
          <p:cNvPr id="8" name="Chart 7"/>
          <p:cNvGraphicFramePr>
            <a:graphicFrameLocks/>
          </p:cNvGraphicFramePr>
          <p:nvPr>
            <p:extLst>
              <p:ext uri="{D42A27DB-BD31-4B8C-83A1-F6EECF244321}">
                <p14:modId xmlns:p14="http://schemas.microsoft.com/office/powerpoint/2010/main" val="3801070028"/>
              </p:ext>
            </p:extLst>
          </p:nvPr>
        </p:nvGraphicFramePr>
        <p:xfrm>
          <a:off x="214365" y="1371600"/>
          <a:ext cx="8686800" cy="4467225"/>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8"/>
          <p:cNvSpPr/>
          <p:nvPr/>
        </p:nvSpPr>
        <p:spPr>
          <a:xfrm>
            <a:off x="228600" y="5895019"/>
            <a:ext cx="8001000" cy="307777"/>
          </a:xfrm>
          <a:prstGeom prst="rect">
            <a:avLst/>
          </a:prstGeom>
        </p:spPr>
        <p:txBody>
          <a:bodyPr wrap="square">
            <a:spAutoFit/>
          </a:bodyPr>
          <a:lstStyle/>
          <a:p>
            <a:pPr marL="0" indent="0">
              <a:buNone/>
            </a:pPr>
            <a:r>
              <a:rPr lang="en-US" sz="1400" i="1" dirty="0"/>
              <a:t>Percent </a:t>
            </a:r>
            <a:r>
              <a:rPr lang="en-US" sz="1400" i="1" dirty="0" smtClean="0"/>
              <a:t>reporting “identified as issue but not yet in-process”</a:t>
            </a:r>
            <a:endParaRPr lang="en-US" sz="1400" i="1" dirty="0"/>
          </a:p>
        </p:txBody>
      </p:sp>
    </p:spTree>
    <p:extLst>
      <p:ext uri="{BB962C8B-B14F-4D97-AF65-F5344CB8AC3E}">
        <p14:creationId xmlns:p14="http://schemas.microsoft.com/office/powerpoint/2010/main" val="23106883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089" y="228600"/>
            <a:ext cx="8839200" cy="1066800"/>
          </a:xfrm>
        </p:spPr>
        <p:txBody>
          <a:bodyPr/>
          <a:lstStyle/>
          <a:p>
            <a:r>
              <a:rPr lang="en-US" sz="4000" dirty="0" smtClean="0">
                <a:solidFill>
                  <a:schemeClr val="tx1"/>
                </a:solidFill>
              </a:rPr>
              <a:t>Top </a:t>
            </a:r>
            <a:r>
              <a:rPr lang="en-US" sz="4000" dirty="0">
                <a:solidFill>
                  <a:schemeClr val="tx1"/>
                </a:solidFill>
              </a:rPr>
              <a:t>5 </a:t>
            </a:r>
            <a:r>
              <a:rPr lang="en-US" sz="4000" dirty="0" smtClean="0">
                <a:solidFill>
                  <a:schemeClr val="tx1"/>
                </a:solidFill>
              </a:rPr>
              <a:t>Commercial Tobacco PSEs</a:t>
            </a:r>
            <a:r>
              <a:rPr lang="en-US" sz="3200" dirty="0"/>
              <a:t/>
            </a:r>
            <a:br>
              <a:rPr lang="en-US" sz="3200" dirty="0"/>
            </a:br>
            <a:endParaRPr lang="en-US" sz="3200" dirty="0">
              <a:solidFill>
                <a:schemeClr val="tx1"/>
              </a:solidFill>
            </a:endParaRP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a:xfrm>
            <a:off x="304800" y="6400800"/>
            <a:ext cx="3581400" cy="365760"/>
          </a:xfrm>
        </p:spPr>
        <p:txBody>
          <a:bodyPr/>
          <a:lstStyle/>
          <a:p>
            <a:pPr>
              <a:defRPr/>
            </a:pPr>
            <a:r>
              <a:rPr lang="en-US" smtClean="0"/>
              <a:t>Northwest Portland Area Indian Health Board</a:t>
            </a:r>
            <a:endParaRPr lang="en-US"/>
          </a:p>
        </p:txBody>
      </p:sp>
      <p:graphicFrame>
        <p:nvGraphicFramePr>
          <p:cNvPr id="9" name="Chart 8"/>
          <p:cNvGraphicFramePr>
            <a:graphicFrameLocks/>
          </p:cNvGraphicFramePr>
          <p:nvPr>
            <p:extLst>
              <p:ext uri="{D42A27DB-BD31-4B8C-83A1-F6EECF244321}">
                <p14:modId xmlns:p14="http://schemas.microsoft.com/office/powerpoint/2010/main" val="3901990789"/>
              </p:ext>
            </p:extLst>
          </p:nvPr>
        </p:nvGraphicFramePr>
        <p:xfrm>
          <a:off x="152400" y="1390650"/>
          <a:ext cx="8763000" cy="50101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8125291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500" dirty="0" smtClean="0">
                <a:solidFill>
                  <a:schemeClr val="tx1"/>
                </a:solidFill>
              </a:rPr>
              <a:t>Identified Opportunities</a:t>
            </a:r>
            <a:endParaRPr lang="en-US" sz="4500" dirty="0">
              <a:solidFill>
                <a:schemeClr val="tx1"/>
              </a:solidFill>
            </a:endParaRP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a:xfrm>
            <a:off x="304800" y="6400800"/>
            <a:ext cx="3581400" cy="365760"/>
          </a:xfrm>
        </p:spPr>
        <p:txBody>
          <a:bodyPr/>
          <a:lstStyle/>
          <a:p>
            <a:pPr>
              <a:defRPr/>
            </a:pPr>
            <a:r>
              <a:rPr lang="en-US" smtClean="0"/>
              <a:t>Northwest Portland Area Indian Health Board</a:t>
            </a:r>
            <a:endParaRPr lang="en-US"/>
          </a:p>
        </p:txBody>
      </p:sp>
      <p:sp>
        <p:nvSpPr>
          <p:cNvPr id="10" name="Rectangle 9"/>
          <p:cNvSpPr/>
          <p:nvPr/>
        </p:nvSpPr>
        <p:spPr>
          <a:xfrm>
            <a:off x="216040" y="5948224"/>
            <a:ext cx="8001000" cy="307777"/>
          </a:xfrm>
          <a:prstGeom prst="rect">
            <a:avLst/>
          </a:prstGeom>
        </p:spPr>
        <p:txBody>
          <a:bodyPr wrap="square">
            <a:spAutoFit/>
          </a:bodyPr>
          <a:lstStyle/>
          <a:p>
            <a:pPr marL="0" indent="0">
              <a:buNone/>
            </a:pPr>
            <a:r>
              <a:rPr lang="en-US" sz="1400" i="1" dirty="0"/>
              <a:t>Percent </a:t>
            </a:r>
            <a:r>
              <a:rPr lang="en-US" sz="1400" i="1" dirty="0" smtClean="0"/>
              <a:t>reporting “identified as issue but not yet in-process”</a:t>
            </a:r>
            <a:endParaRPr lang="en-US" sz="1400" i="1" dirty="0"/>
          </a:p>
        </p:txBody>
      </p:sp>
      <p:graphicFrame>
        <p:nvGraphicFramePr>
          <p:cNvPr id="8" name="Chart 7"/>
          <p:cNvGraphicFramePr>
            <a:graphicFrameLocks/>
          </p:cNvGraphicFramePr>
          <p:nvPr>
            <p:extLst>
              <p:ext uri="{D42A27DB-BD31-4B8C-83A1-F6EECF244321}">
                <p14:modId xmlns:p14="http://schemas.microsoft.com/office/powerpoint/2010/main" val="1050146461"/>
              </p:ext>
            </p:extLst>
          </p:nvPr>
        </p:nvGraphicFramePr>
        <p:xfrm>
          <a:off x="457200" y="1296666"/>
          <a:ext cx="8305800" cy="465825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175530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Top 5 Health System PSEs</a:t>
            </a:r>
            <a:endParaRPr lang="en-US" dirty="0">
              <a:solidFill>
                <a:schemeClr val="tx1"/>
              </a:solidFill>
            </a:endParaRP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a:xfrm>
            <a:off x="304800" y="6400800"/>
            <a:ext cx="3581400" cy="365760"/>
          </a:xfrm>
        </p:spPr>
        <p:txBody>
          <a:bodyPr/>
          <a:lstStyle/>
          <a:p>
            <a:pPr>
              <a:defRPr/>
            </a:pPr>
            <a:r>
              <a:rPr lang="en-US" smtClean="0"/>
              <a:t>Northwest Portland Area Indian Health Board</a:t>
            </a:r>
            <a:endParaRPr lang="en-US"/>
          </a:p>
        </p:txBody>
      </p:sp>
      <p:graphicFrame>
        <p:nvGraphicFramePr>
          <p:cNvPr id="9" name="Chart 8"/>
          <p:cNvGraphicFramePr>
            <a:graphicFrameLocks/>
          </p:cNvGraphicFramePr>
          <p:nvPr>
            <p:extLst>
              <p:ext uri="{D42A27DB-BD31-4B8C-83A1-F6EECF244321}">
                <p14:modId xmlns:p14="http://schemas.microsoft.com/office/powerpoint/2010/main" val="1084975079"/>
              </p:ext>
            </p:extLst>
          </p:nvPr>
        </p:nvGraphicFramePr>
        <p:xfrm>
          <a:off x="152400" y="1390650"/>
          <a:ext cx="8839200" cy="49339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742640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Identified Opportunities</a:t>
            </a:r>
            <a:endParaRPr lang="en-US" dirty="0">
              <a:solidFill>
                <a:schemeClr val="tx1"/>
              </a:solidFill>
            </a:endParaRP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a:xfrm>
            <a:off x="304800" y="6400800"/>
            <a:ext cx="3581400" cy="365760"/>
          </a:xfrm>
        </p:spPr>
        <p:txBody>
          <a:bodyPr/>
          <a:lstStyle/>
          <a:p>
            <a:pPr>
              <a:defRPr/>
            </a:pPr>
            <a:r>
              <a:rPr lang="en-US" smtClean="0"/>
              <a:t>Northwest Portland Area Indian Health Board</a:t>
            </a:r>
            <a:endParaRPr lang="en-US"/>
          </a:p>
        </p:txBody>
      </p:sp>
      <p:sp>
        <p:nvSpPr>
          <p:cNvPr id="10" name="Rectangle 9"/>
          <p:cNvSpPr/>
          <p:nvPr/>
        </p:nvSpPr>
        <p:spPr>
          <a:xfrm>
            <a:off x="216040" y="5948224"/>
            <a:ext cx="8001000" cy="307777"/>
          </a:xfrm>
          <a:prstGeom prst="rect">
            <a:avLst/>
          </a:prstGeom>
        </p:spPr>
        <p:txBody>
          <a:bodyPr wrap="square">
            <a:spAutoFit/>
          </a:bodyPr>
          <a:lstStyle/>
          <a:p>
            <a:pPr marL="0" indent="0">
              <a:buNone/>
            </a:pPr>
            <a:r>
              <a:rPr lang="en-US" sz="1400" i="1" dirty="0"/>
              <a:t>Percent </a:t>
            </a:r>
            <a:r>
              <a:rPr lang="en-US" sz="1400" i="1" dirty="0" smtClean="0"/>
              <a:t>reporting “identified as issue but not yet in-process”</a:t>
            </a:r>
            <a:endParaRPr lang="en-US" sz="1400" i="1" dirty="0"/>
          </a:p>
        </p:txBody>
      </p:sp>
      <p:graphicFrame>
        <p:nvGraphicFramePr>
          <p:cNvPr id="7" name="Chart 6"/>
          <p:cNvGraphicFramePr>
            <a:graphicFrameLocks/>
          </p:cNvGraphicFramePr>
          <p:nvPr>
            <p:extLst>
              <p:ext uri="{D42A27DB-BD31-4B8C-83A1-F6EECF244321}">
                <p14:modId xmlns:p14="http://schemas.microsoft.com/office/powerpoint/2010/main" val="4204456033"/>
              </p:ext>
            </p:extLst>
          </p:nvPr>
        </p:nvGraphicFramePr>
        <p:xfrm>
          <a:off x="609600" y="1390650"/>
          <a:ext cx="7329487" cy="471146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552487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Northwest Portland Area Indian Health Board</a:t>
            </a:r>
            <a:endParaRPr lang="en-US" dirty="0"/>
          </a:p>
        </p:txBody>
      </p:sp>
      <p:sp>
        <p:nvSpPr>
          <p:cNvPr id="3" name="Text Placeholder 2"/>
          <p:cNvSpPr>
            <a:spLocks noGrp="1"/>
          </p:cNvSpPr>
          <p:nvPr>
            <p:ph type="body" idx="2"/>
          </p:nvPr>
        </p:nvSpPr>
        <p:spPr/>
        <p:txBody>
          <a:bodyPr>
            <a:normAutofit/>
          </a:bodyPr>
          <a:lstStyle/>
          <a:p>
            <a:pPr eaLnBrk="1" fontAlgn="auto" hangingPunct="1">
              <a:buFont typeface="Wingdings 2"/>
              <a:buNone/>
              <a:defRPr/>
            </a:pPr>
            <a:r>
              <a:rPr lang="en-US" dirty="0" smtClean="0"/>
              <a:t>Indian Leadership for Indian Health</a:t>
            </a:r>
            <a:endParaRPr lang="en-US" dirty="0"/>
          </a:p>
        </p:txBody>
      </p:sp>
      <p:sp>
        <p:nvSpPr>
          <p:cNvPr id="4" name="Content Placeholder 3"/>
          <p:cNvSpPr>
            <a:spLocks noGrp="1"/>
          </p:cNvSpPr>
          <p:nvPr>
            <p:ph sz="quarter" idx="1"/>
          </p:nvPr>
        </p:nvSpPr>
        <p:spPr>
          <a:xfrm>
            <a:off x="2895600" y="838200"/>
            <a:ext cx="6019800" cy="5562600"/>
          </a:xfrm>
          <a:solidFill>
            <a:schemeClr val="bg1"/>
          </a:solidFill>
        </p:spPr>
        <p:txBody>
          <a:bodyPr>
            <a:normAutofit/>
          </a:bodyPr>
          <a:lstStyle/>
          <a:p>
            <a:pPr marL="609600" indent="-609600" eaLnBrk="1" fontAlgn="auto" hangingPunct="1">
              <a:lnSpc>
                <a:spcPct val="80000"/>
              </a:lnSpc>
              <a:spcAft>
                <a:spcPts val="0"/>
              </a:spcAft>
              <a:buFont typeface="Wingdings 2"/>
              <a:buNone/>
              <a:defRPr/>
            </a:pPr>
            <a:endParaRPr lang="en-US" sz="2400" dirty="0" smtClean="0"/>
          </a:p>
          <a:p>
            <a:pPr marL="609600" indent="-609600" eaLnBrk="1" fontAlgn="auto" hangingPunct="1">
              <a:lnSpc>
                <a:spcPct val="80000"/>
              </a:lnSpc>
              <a:spcAft>
                <a:spcPts val="0"/>
              </a:spcAft>
              <a:buFont typeface="Wingdings 2"/>
              <a:buNone/>
              <a:defRPr/>
            </a:pPr>
            <a:endParaRPr lang="en-US" sz="2400" dirty="0"/>
          </a:p>
          <a:p>
            <a:pPr marL="0" indent="0" eaLnBrk="1" fontAlgn="auto" hangingPunct="1">
              <a:lnSpc>
                <a:spcPct val="80000"/>
              </a:lnSpc>
              <a:spcAft>
                <a:spcPts val="0"/>
              </a:spcAft>
              <a:buFont typeface="Wingdings 2"/>
              <a:buNone/>
              <a:defRPr/>
            </a:pPr>
            <a:endParaRPr lang="en-US" sz="2400" dirty="0" smtClean="0"/>
          </a:p>
          <a:p>
            <a:pPr marL="609600" indent="-609600" eaLnBrk="1" fontAlgn="auto" hangingPunct="1">
              <a:lnSpc>
                <a:spcPct val="80000"/>
              </a:lnSpc>
              <a:spcAft>
                <a:spcPts val="0"/>
              </a:spcAft>
              <a:buFont typeface="Wingdings 2"/>
              <a:buNone/>
              <a:defRPr/>
            </a:pPr>
            <a:endParaRPr lang="en-US" sz="2400" dirty="0" smtClean="0"/>
          </a:p>
          <a:p>
            <a:pPr marL="274320" indent="-274320" eaLnBrk="1" fontAlgn="auto" hangingPunct="1">
              <a:spcAft>
                <a:spcPts val="0"/>
              </a:spcAft>
              <a:buFont typeface="Wingdings 2"/>
              <a:buChar char=""/>
              <a:defRPr/>
            </a:pPr>
            <a:endParaRPr lang="en-US" dirty="0"/>
          </a:p>
        </p:txBody>
      </p:sp>
      <p:sp>
        <p:nvSpPr>
          <p:cNvPr id="6" name="TextBox 5"/>
          <p:cNvSpPr txBox="1"/>
          <p:nvPr/>
        </p:nvSpPr>
        <p:spPr>
          <a:xfrm>
            <a:off x="3044952" y="4087528"/>
            <a:ext cx="5791200" cy="738664"/>
          </a:xfrm>
          <a:prstGeom prst="rect">
            <a:avLst/>
          </a:prstGeom>
          <a:noFill/>
        </p:spPr>
        <p:txBody>
          <a:bodyPr wrap="square" rtlCol="0">
            <a:spAutoFit/>
          </a:bodyPr>
          <a:lstStyle/>
          <a:p>
            <a:pPr algn="ctr">
              <a:lnSpc>
                <a:spcPct val="150000"/>
              </a:lnSpc>
            </a:pPr>
            <a:r>
              <a:rPr lang="en-US" sz="2800" dirty="0" smtClean="0">
                <a:solidFill>
                  <a:schemeClr val="accent1"/>
                </a:solidFill>
              </a:rPr>
              <a:t>Northwest Tribal Epidemiology Center</a:t>
            </a:r>
            <a:endParaRPr lang="en-US" sz="2800" dirty="0">
              <a:solidFill>
                <a:schemeClr val="accent1"/>
              </a:solidFill>
            </a:endParaRPr>
          </a:p>
        </p:txBody>
      </p:sp>
      <p:pic>
        <p:nvPicPr>
          <p:cNvPr id="7" name="Picture 6"/>
          <p:cNvPicPr>
            <a:picLocks noChangeAspect="1"/>
          </p:cNvPicPr>
          <p:nvPr/>
        </p:nvPicPr>
        <p:blipFill>
          <a:blip r:embed="rId4"/>
          <a:stretch>
            <a:fillRect/>
          </a:stretch>
        </p:blipFill>
        <p:spPr>
          <a:xfrm>
            <a:off x="24284" y="3124200"/>
            <a:ext cx="2405153" cy="1849074"/>
          </a:xfrm>
          <a:prstGeom prst="rect">
            <a:avLst/>
          </a:prstGeom>
        </p:spPr>
      </p:pic>
      <p:sp>
        <p:nvSpPr>
          <p:cNvPr id="8" name="Date Placeholder 7"/>
          <p:cNvSpPr>
            <a:spLocks noGrp="1"/>
          </p:cNvSpPr>
          <p:nvPr>
            <p:ph type="dt" sz="half" idx="10"/>
          </p:nvPr>
        </p:nvSpPr>
        <p:spPr/>
        <p:txBody>
          <a:bodyPr/>
          <a:lstStyle/>
          <a:p>
            <a:pPr>
              <a:defRPr/>
            </a:pPr>
            <a:endParaRPr lang="en-US" dirty="0"/>
          </a:p>
        </p:txBody>
      </p:sp>
      <p:sp>
        <p:nvSpPr>
          <p:cNvPr id="9" name="Footer Placeholder 8"/>
          <p:cNvSpPr>
            <a:spLocks noGrp="1"/>
          </p:cNvSpPr>
          <p:nvPr>
            <p:ph type="ftr" sz="quarter" idx="11"/>
          </p:nvPr>
        </p:nvSpPr>
        <p:spPr/>
        <p:txBody>
          <a:bodyPr/>
          <a:lstStyle/>
          <a:p>
            <a:pPr>
              <a:defRPr/>
            </a:pPr>
            <a:r>
              <a:rPr lang="en-US" smtClean="0"/>
              <a:t>Northwest Portland Area Indian Health Board</a:t>
            </a:r>
            <a:endParaRPr lang="en-US"/>
          </a:p>
        </p:txBody>
      </p:sp>
      <p:sp>
        <p:nvSpPr>
          <p:cNvPr id="10" name="TextBox 9"/>
          <p:cNvSpPr txBox="1"/>
          <p:nvPr/>
        </p:nvSpPr>
        <p:spPr>
          <a:xfrm>
            <a:off x="3257774" y="1828800"/>
            <a:ext cx="5791200" cy="1189493"/>
          </a:xfrm>
          <a:prstGeom prst="rect">
            <a:avLst/>
          </a:prstGeom>
          <a:noFill/>
        </p:spPr>
        <p:txBody>
          <a:bodyPr wrap="square" rtlCol="0">
            <a:spAutoFit/>
          </a:bodyPr>
          <a:lstStyle/>
          <a:p>
            <a:pPr algn="ctr">
              <a:lnSpc>
                <a:spcPct val="150000"/>
              </a:lnSpc>
            </a:pPr>
            <a:r>
              <a:rPr lang="en-US" sz="5400" dirty="0" smtClean="0">
                <a:solidFill>
                  <a:schemeClr val="accent1"/>
                </a:solidFill>
              </a:rPr>
              <a:t>Thank you!</a:t>
            </a:r>
            <a:endParaRPr lang="en-US" sz="5400" dirty="0">
              <a:solidFill>
                <a:schemeClr val="accent1"/>
              </a:solidFill>
            </a:endParaRPr>
          </a:p>
        </p:txBody>
      </p:sp>
    </p:spTree>
    <p:custDataLst>
      <p:tags r:id="rId1"/>
    </p:custDataLst>
    <p:extLst>
      <p:ext uri="{BB962C8B-B14F-4D97-AF65-F5344CB8AC3E}">
        <p14:creationId xmlns:p14="http://schemas.microsoft.com/office/powerpoint/2010/main" val="34721290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Introduction</a:t>
            </a:r>
            <a:endParaRPr lang="en-US" dirty="0">
              <a:solidFill>
                <a:schemeClr val="tx1"/>
              </a:solidFill>
            </a:endParaRP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r>
              <a:rPr lang="en-US" smtClean="0"/>
              <a:t>Northwest Portland Area Indian Health Board</a:t>
            </a:r>
            <a:endParaRPr lang="en-US"/>
          </a:p>
        </p:txBody>
      </p:sp>
      <p:sp>
        <p:nvSpPr>
          <p:cNvPr id="5" name="Content Placeholder 4"/>
          <p:cNvSpPr>
            <a:spLocks noGrp="1"/>
          </p:cNvSpPr>
          <p:nvPr>
            <p:ph sz="quarter" idx="1"/>
          </p:nvPr>
        </p:nvSpPr>
        <p:spPr/>
        <p:txBody>
          <a:bodyPr>
            <a:normAutofit/>
          </a:bodyPr>
          <a:lstStyle/>
          <a:p>
            <a:r>
              <a:rPr lang="en-US" sz="3600" dirty="0" smtClean="0"/>
              <a:t>Survey conducted in Fall 2015</a:t>
            </a:r>
          </a:p>
          <a:p>
            <a:r>
              <a:rPr lang="en-US" sz="3600" dirty="0" smtClean="0"/>
              <a:t>Completed by 26 Tribes</a:t>
            </a:r>
          </a:p>
          <a:p>
            <a:r>
              <a:rPr lang="en-US" sz="3600" dirty="0" smtClean="0"/>
              <a:t>Purpose:</a:t>
            </a:r>
          </a:p>
          <a:p>
            <a:pPr lvl="1"/>
            <a:r>
              <a:rPr lang="en-US" sz="3600" dirty="0" smtClean="0"/>
              <a:t>Feedback for </a:t>
            </a:r>
            <a:r>
              <a:rPr lang="en-US" sz="3600" dirty="0" err="1" smtClean="0"/>
              <a:t>EpiCenter</a:t>
            </a:r>
            <a:endParaRPr lang="en-US" sz="3600" dirty="0" smtClean="0"/>
          </a:p>
          <a:p>
            <a:pPr lvl="1"/>
            <a:r>
              <a:rPr lang="en-US" sz="3600" dirty="0" smtClean="0"/>
              <a:t>Health Priorities</a:t>
            </a:r>
          </a:p>
          <a:p>
            <a:pPr lvl="1"/>
            <a:r>
              <a:rPr lang="en-US" sz="3600" dirty="0" smtClean="0"/>
              <a:t>Public Health Policies</a:t>
            </a:r>
          </a:p>
        </p:txBody>
      </p:sp>
    </p:spTree>
    <p:extLst>
      <p:ext uri="{BB962C8B-B14F-4D97-AF65-F5344CB8AC3E}">
        <p14:creationId xmlns:p14="http://schemas.microsoft.com/office/powerpoint/2010/main" val="36268950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What is the </a:t>
            </a:r>
            <a:r>
              <a:rPr lang="en-US" dirty="0" err="1" smtClean="0">
                <a:solidFill>
                  <a:schemeClr val="tx1"/>
                </a:solidFill>
              </a:rPr>
              <a:t>EpiCenter</a:t>
            </a:r>
            <a:r>
              <a:rPr lang="en-US" dirty="0" smtClean="0">
                <a:solidFill>
                  <a:schemeClr val="tx1"/>
                </a:solidFill>
              </a:rPr>
              <a:t> doing well?</a:t>
            </a:r>
            <a:endParaRPr lang="en-US" dirty="0">
              <a:solidFill>
                <a:schemeClr val="tx1"/>
              </a:solidFill>
            </a:endParaRP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r>
              <a:rPr lang="en-US" smtClean="0"/>
              <a:t>Northwest Portland Area Indian Health Board</a:t>
            </a:r>
            <a:endParaRPr lang="en-US"/>
          </a:p>
        </p:txBody>
      </p:sp>
      <p:sp>
        <p:nvSpPr>
          <p:cNvPr id="5" name="Content Placeholder 4"/>
          <p:cNvSpPr>
            <a:spLocks noGrp="1"/>
          </p:cNvSpPr>
          <p:nvPr>
            <p:ph sz="quarter" idx="1"/>
          </p:nvPr>
        </p:nvSpPr>
        <p:spPr/>
        <p:txBody>
          <a:bodyPr>
            <a:normAutofit/>
          </a:bodyPr>
          <a:lstStyle/>
          <a:p>
            <a:pPr>
              <a:buFont typeface="Wingdings" panose="05000000000000000000" pitchFamily="2" charset="2"/>
              <a:buChar char="ü"/>
            </a:pPr>
            <a:r>
              <a:rPr lang="en-US" sz="3600" dirty="0" smtClean="0"/>
              <a:t>Data reports</a:t>
            </a:r>
          </a:p>
          <a:p>
            <a:pPr lvl="1">
              <a:buFont typeface="Wingdings" panose="05000000000000000000" pitchFamily="2" charset="2"/>
              <a:buChar char="ü"/>
            </a:pPr>
            <a:r>
              <a:rPr lang="en-US" sz="3100" dirty="0"/>
              <a:t>http://www.npaihb.org/resource-lib/</a:t>
            </a:r>
            <a:endParaRPr lang="en-US" sz="3100" dirty="0" smtClean="0"/>
          </a:p>
          <a:p>
            <a:pPr>
              <a:buFont typeface="Wingdings" panose="05000000000000000000" pitchFamily="2" charset="2"/>
              <a:buChar char="ü"/>
            </a:pPr>
            <a:r>
              <a:rPr lang="en-US" sz="3600" dirty="0" smtClean="0"/>
              <a:t>Public health information – general</a:t>
            </a:r>
          </a:p>
          <a:p>
            <a:pPr>
              <a:buFont typeface="Wingdings" panose="05000000000000000000" pitchFamily="2" charset="2"/>
              <a:buChar char="ü"/>
            </a:pPr>
            <a:r>
              <a:rPr lang="en-US" sz="3600" dirty="0" smtClean="0"/>
              <a:t>Grants, financial assistance</a:t>
            </a:r>
          </a:p>
          <a:p>
            <a:pPr>
              <a:buFont typeface="Wingdings" panose="05000000000000000000" pitchFamily="2" charset="2"/>
              <a:buChar char="ü"/>
            </a:pPr>
            <a:r>
              <a:rPr lang="en-US" sz="3600" dirty="0" smtClean="0"/>
              <a:t>Responsive and friendly staff</a:t>
            </a:r>
          </a:p>
          <a:p>
            <a:pPr marL="0" indent="0">
              <a:buNone/>
            </a:pPr>
            <a:endParaRPr lang="en-US" sz="3600" dirty="0" smtClean="0"/>
          </a:p>
        </p:txBody>
      </p:sp>
    </p:spTree>
    <p:extLst>
      <p:ext uri="{BB962C8B-B14F-4D97-AF65-F5344CB8AC3E}">
        <p14:creationId xmlns:p14="http://schemas.microsoft.com/office/powerpoint/2010/main" val="41866172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What can we improve?</a:t>
            </a:r>
            <a:endParaRPr lang="en-US" dirty="0">
              <a:solidFill>
                <a:schemeClr val="tx1"/>
              </a:solidFill>
            </a:endParaRPr>
          </a:p>
        </p:txBody>
      </p:sp>
      <p:sp>
        <p:nvSpPr>
          <p:cNvPr id="4" name="Footer Placeholder 3"/>
          <p:cNvSpPr>
            <a:spLocks noGrp="1"/>
          </p:cNvSpPr>
          <p:nvPr>
            <p:ph type="ftr" sz="quarter" idx="11"/>
          </p:nvPr>
        </p:nvSpPr>
        <p:spPr/>
        <p:txBody>
          <a:bodyPr/>
          <a:lstStyle/>
          <a:p>
            <a:pPr>
              <a:defRPr/>
            </a:pPr>
            <a:r>
              <a:rPr lang="en-US" smtClean="0"/>
              <a:t>Northwest Portland Area Indian Health Board</a:t>
            </a:r>
            <a:endParaRPr lang="en-US"/>
          </a:p>
        </p:txBody>
      </p:sp>
      <p:sp>
        <p:nvSpPr>
          <p:cNvPr id="5" name="Content Placeholder 4"/>
          <p:cNvSpPr>
            <a:spLocks noGrp="1"/>
          </p:cNvSpPr>
          <p:nvPr>
            <p:ph sz="quarter" idx="1"/>
          </p:nvPr>
        </p:nvSpPr>
        <p:spPr>
          <a:xfrm>
            <a:off x="152400" y="1527048"/>
            <a:ext cx="8839200" cy="4797552"/>
          </a:xfrm>
        </p:spPr>
        <p:txBody>
          <a:bodyPr>
            <a:normAutofit fontScale="92500" lnSpcReduction="10000"/>
          </a:bodyPr>
          <a:lstStyle/>
          <a:p>
            <a:pPr>
              <a:buFont typeface="Wingdings" panose="05000000000000000000" pitchFamily="2" charset="2"/>
              <a:buChar char="q"/>
            </a:pPr>
            <a:r>
              <a:rPr lang="en-US" sz="3600" dirty="0" smtClean="0"/>
              <a:t>More outreach to programs outside of administration</a:t>
            </a:r>
          </a:p>
          <a:p>
            <a:pPr>
              <a:buFont typeface="Wingdings" panose="05000000000000000000" pitchFamily="2" charset="2"/>
              <a:buChar char="q"/>
            </a:pPr>
            <a:r>
              <a:rPr lang="en-US" sz="3600" dirty="0" smtClean="0"/>
              <a:t>Tribal government public health policy</a:t>
            </a:r>
          </a:p>
          <a:p>
            <a:pPr>
              <a:buFont typeface="Wingdings" panose="05000000000000000000" pitchFamily="2" charset="2"/>
              <a:buChar char="q"/>
            </a:pPr>
            <a:r>
              <a:rPr lang="en-US" sz="3600" dirty="0" smtClean="0"/>
              <a:t>Provide best practices, esp. tribally adapted &amp; culturally appropriate</a:t>
            </a:r>
          </a:p>
          <a:p>
            <a:pPr>
              <a:buFont typeface="Wingdings" panose="05000000000000000000" pitchFamily="2" charset="2"/>
              <a:buChar char="q"/>
            </a:pPr>
            <a:r>
              <a:rPr lang="en-US" sz="3600" dirty="0" smtClean="0"/>
              <a:t>Tribal data warehouse</a:t>
            </a:r>
          </a:p>
          <a:p>
            <a:pPr>
              <a:buFont typeface="Wingdings" panose="05000000000000000000" pitchFamily="2" charset="2"/>
              <a:buChar char="q"/>
            </a:pPr>
            <a:r>
              <a:rPr lang="en-US" sz="3600" dirty="0" smtClean="0"/>
              <a:t>Technical Assistance for </a:t>
            </a:r>
            <a:r>
              <a:rPr lang="en-US" sz="3600" dirty="0" err="1" smtClean="0"/>
              <a:t>NextGen</a:t>
            </a:r>
            <a:endParaRPr lang="en-US" sz="3600" dirty="0" smtClean="0"/>
          </a:p>
          <a:p>
            <a:pPr>
              <a:buFont typeface="Wingdings" panose="05000000000000000000" pitchFamily="2" charset="2"/>
              <a:buChar char="q"/>
            </a:pPr>
            <a:r>
              <a:rPr lang="en-US" sz="3600" dirty="0" smtClean="0"/>
              <a:t>Better communication of what the </a:t>
            </a:r>
            <a:r>
              <a:rPr lang="en-US" sz="3600" dirty="0" err="1" smtClean="0"/>
              <a:t>EpiCenter</a:t>
            </a:r>
            <a:r>
              <a:rPr lang="en-US" sz="3600" dirty="0" smtClean="0"/>
              <a:t> does</a:t>
            </a:r>
          </a:p>
          <a:p>
            <a:pPr marL="0" indent="0">
              <a:buNone/>
            </a:pPr>
            <a:endParaRPr lang="en-US" sz="3600" dirty="0" smtClean="0"/>
          </a:p>
        </p:txBody>
      </p:sp>
    </p:spTree>
    <p:extLst>
      <p:ext uri="{BB962C8B-B14F-4D97-AF65-F5344CB8AC3E}">
        <p14:creationId xmlns:p14="http://schemas.microsoft.com/office/powerpoint/2010/main" val="11493454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Epicenter Services</a:t>
            </a:r>
            <a:endParaRPr lang="en-US" dirty="0">
              <a:solidFill>
                <a:schemeClr val="tx1"/>
              </a:solidFill>
            </a:endParaRP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r>
              <a:rPr lang="en-US" smtClean="0"/>
              <a:t>Northwest Portland Area Indian Health Board</a:t>
            </a:r>
            <a:endParaRPr lang="en-US"/>
          </a:p>
        </p:txBody>
      </p:sp>
      <p:sp>
        <p:nvSpPr>
          <p:cNvPr id="5" name="Content Placeholder 4"/>
          <p:cNvSpPr>
            <a:spLocks noGrp="1"/>
          </p:cNvSpPr>
          <p:nvPr>
            <p:ph sz="quarter" idx="1"/>
          </p:nvPr>
        </p:nvSpPr>
        <p:spPr>
          <a:xfrm>
            <a:off x="152400" y="1447800"/>
            <a:ext cx="8839200" cy="4651248"/>
          </a:xfrm>
        </p:spPr>
        <p:txBody>
          <a:bodyPr>
            <a:normAutofit/>
          </a:bodyPr>
          <a:lstStyle/>
          <a:p>
            <a:pPr marL="0" indent="0" algn="ctr">
              <a:buNone/>
            </a:pPr>
            <a:r>
              <a:rPr lang="en-US" sz="2800" dirty="0" smtClean="0"/>
              <a:t>Data products such as fact sheets and health profiles were the most commonly used</a:t>
            </a:r>
          </a:p>
          <a:p>
            <a:endParaRPr lang="en-US" sz="2800" dirty="0" smtClean="0"/>
          </a:p>
        </p:txBody>
      </p:sp>
      <p:graphicFrame>
        <p:nvGraphicFramePr>
          <p:cNvPr id="8" name="Chart 7"/>
          <p:cNvGraphicFramePr>
            <a:graphicFrameLocks/>
          </p:cNvGraphicFramePr>
          <p:nvPr>
            <p:extLst>
              <p:ext uri="{D42A27DB-BD31-4B8C-83A1-F6EECF244321}">
                <p14:modId xmlns:p14="http://schemas.microsoft.com/office/powerpoint/2010/main" val="276457875"/>
              </p:ext>
            </p:extLst>
          </p:nvPr>
        </p:nvGraphicFramePr>
        <p:xfrm>
          <a:off x="533400" y="2209800"/>
          <a:ext cx="7467600" cy="414575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489384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Top Three Health Priorities </a:t>
            </a:r>
            <a:endParaRPr lang="en-US" dirty="0">
              <a:solidFill>
                <a:schemeClr val="tx1"/>
              </a:solidFill>
            </a:endParaRP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r>
              <a:rPr lang="en-US" smtClean="0"/>
              <a:t>Northwest Portland Area Indian Health Board</a:t>
            </a:r>
            <a:endParaRPr lang="en-US"/>
          </a:p>
        </p:txBody>
      </p:sp>
      <p:sp>
        <p:nvSpPr>
          <p:cNvPr id="5" name="Content Placeholder 4"/>
          <p:cNvSpPr>
            <a:spLocks noGrp="1"/>
          </p:cNvSpPr>
          <p:nvPr>
            <p:ph sz="quarter" idx="1"/>
          </p:nvPr>
        </p:nvSpPr>
        <p:spPr/>
        <p:txBody>
          <a:bodyPr/>
          <a:lstStyle/>
          <a:p>
            <a:pPr marL="742950" indent="-742950">
              <a:buFont typeface="+mj-lt"/>
              <a:buAutoNum type="arabicPeriod"/>
            </a:pPr>
            <a:r>
              <a:rPr lang="en-US" sz="3600" dirty="0" smtClean="0"/>
              <a:t>Overweight and obesity (10)</a:t>
            </a:r>
          </a:p>
          <a:p>
            <a:pPr marL="742950" indent="-742950">
              <a:buFont typeface="+mj-lt"/>
              <a:buAutoNum type="arabicPeriod"/>
            </a:pPr>
            <a:r>
              <a:rPr lang="en-US" sz="3600" dirty="0" smtClean="0"/>
              <a:t>Substance Abuse (7)</a:t>
            </a:r>
          </a:p>
          <a:p>
            <a:pPr marL="742950" indent="-742950">
              <a:buFont typeface="+mj-lt"/>
              <a:buAutoNum type="arabicPeriod"/>
            </a:pPr>
            <a:r>
              <a:rPr lang="en-US" sz="3600" dirty="0" smtClean="0"/>
              <a:t>Mental health (6)</a:t>
            </a:r>
          </a:p>
          <a:p>
            <a:pPr marL="0" indent="0">
              <a:buNone/>
            </a:pPr>
            <a:endParaRPr lang="en-US" dirty="0"/>
          </a:p>
        </p:txBody>
      </p:sp>
      <p:pic>
        <p:nvPicPr>
          <p:cNvPr id="6" name="Picture 5"/>
          <p:cNvPicPr>
            <a:picLocks noChangeAspect="1"/>
          </p:cNvPicPr>
          <p:nvPr/>
        </p:nvPicPr>
        <p:blipFill>
          <a:blip r:embed="rId3"/>
          <a:stretch>
            <a:fillRect/>
          </a:stretch>
        </p:blipFill>
        <p:spPr>
          <a:xfrm>
            <a:off x="2286000" y="3599540"/>
            <a:ext cx="4843463" cy="2424076"/>
          </a:xfrm>
          <a:prstGeom prst="rect">
            <a:avLst/>
          </a:prstGeom>
          <a:ln>
            <a:solidFill>
              <a:schemeClr val="tx1"/>
            </a:solidFill>
          </a:ln>
        </p:spPr>
      </p:pic>
    </p:spTree>
    <p:extLst>
      <p:ext uri="{BB962C8B-B14F-4D97-AF65-F5344CB8AC3E}">
        <p14:creationId xmlns:p14="http://schemas.microsoft.com/office/powerpoint/2010/main" val="15364185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28600"/>
            <a:ext cx="8991600" cy="1066800"/>
          </a:xfrm>
        </p:spPr>
        <p:txBody>
          <a:bodyPr/>
          <a:lstStyle/>
          <a:p>
            <a:r>
              <a:rPr lang="en-US" sz="4000" dirty="0" err="1" smtClean="0">
                <a:solidFill>
                  <a:schemeClr val="tx1"/>
                </a:solidFill>
              </a:rPr>
              <a:t>EpiCenter</a:t>
            </a:r>
            <a:r>
              <a:rPr lang="en-US" sz="4000" dirty="0" smtClean="0">
                <a:solidFill>
                  <a:schemeClr val="tx1"/>
                </a:solidFill>
              </a:rPr>
              <a:t> could do more about…</a:t>
            </a:r>
            <a:endParaRPr lang="en-US" sz="4000" dirty="0">
              <a:solidFill>
                <a:schemeClr val="tx1"/>
              </a:solidFill>
            </a:endParaRPr>
          </a:p>
        </p:txBody>
      </p:sp>
      <p:sp>
        <p:nvSpPr>
          <p:cNvPr id="3" name="Date Placeholder 2"/>
          <p:cNvSpPr>
            <a:spLocks noGrp="1"/>
          </p:cNvSpPr>
          <p:nvPr>
            <p:ph type="dt" sz="half" idx="10"/>
          </p:nvPr>
        </p:nvSpPr>
        <p:spPr/>
        <p:txBody>
          <a:bodyPr/>
          <a:lstStyle/>
          <a:p>
            <a:pPr>
              <a:defRPr/>
            </a:pPr>
            <a:fld id="{773C4A8E-4CC8-431A-849A-7878B4C13597}" type="datetime1">
              <a:rPr lang="en-US" smtClean="0"/>
              <a:t>8/5/2016</a:t>
            </a:fld>
            <a:endParaRPr lang="en-US" dirty="0"/>
          </a:p>
        </p:txBody>
      </p:sp>
      <p:sp>
        <p:nvSpPr>
          <p:cNvPr id="4" name="Footer Placeholder 3"/>
          <p:cNvSpPr>
            <a:spLocks noGrp="1"/>
          </p:cNvSpPr>
          <p:nvPr>
            <p:ph type="ftr" sz="quarter" idx="11"/>
          </p:nvPr>
        </p:nvSpPr>
        <p:spPr/>
        <p:txBody>
          <a:bodyPr/>
          <a:lstStyle/>
          <a:p>
            <a:pPr>
              <a:defRPr/>
            </a:pPr>
            <a:r>
              <a:rPr lang="en-US" smtClean="0"/>
              <a:t>Northwest Portland Area Indian Health Board</a:t>
            </a:r>
            <a:endParaRPr lang="en-US"/>
          </a:p>
        </p:txBody>
      </p:sp>
      <p:graphicFrame>
        <p:nvGraphicFramePr>
          <p:cNvPr id="7" name="Chart 6"/>
          <p:cNvGraphicFramePr>
            <a:graphicFrameLocks/>
          </p:cNvGraphicFramePr>
          <p:nvPr>
            <p:extLst>
              <p:ext uri="{D42A27DB-BD31-4B8C-83A1-F6EECF244321}">
                <p14:modId xmlns:p14="http://schemas.microsoft.com/office/powerpoint/2010/main" val="3024879382"/>
              </p:ext>
            </p:extLst>
          </p:nvPr>
        </p:nvGraphicFramePr>
        <p:xfrm>
          <a:off x="228600" y="1447800"/>
          <a:ext cx="8458200" cy="50292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603482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err="1" smtClean="0">
                <a:solidFill>
                  <a:schemeClr val="tx1"/>
                </a:solidFill>
              </a:rPr>
              <a:t>EpiCenter</a:t>
            </a:r>
            <a:r>
              <a:rPr lang="en-US" sz="4000" dirty="0" smtClean="0">
                <a:solidFill>
                  <a:schemeClr val="tx1"/>
                </a:solidFill>
              </a:rPr>
              <a:t> is doing well to address…</a:t>
            </a:r>
            <a:endParaRPr lang="en-US" sz="4000" dirty="0">
              <a:solidFill>
                <a:schemeClr val="tx1"/>
              </a:solidFill>
            </a:endParaRPr>
          </a:p>
        </p:txBody>
      </p:sp>
      <p:sp>
        <p:nvSpPr>
          <p:cNvPr id="4" name="Footer Placeholder 3"/>
          <p:cNvSpPr>
            <a:spLocks noGrp="1"/>
          </p:cNvSpPr>
          <p:nvPr>
            <p:ph type="ftr" sz="quarter" idx="11"/>
          </p:nvPr>
        </p:nvSpPr>
        <p:spPr/>
        <p:txBody>
          <a:bodyPr/>
          <a:lstStyle/>
          <a:p>
            <a:pPr>
              <a:defRPr/>
            </a:pPr>
            <a:r>
              <a:rPr lang="en-US" smtClean="0"/>
              <a:t>Northwest Portland Area Indian Health Board</a:t>
            </a:r>
            <a:endParaRPr lang="en-US"/>
          </a:p>
        </p:txBody>
      </p:sp>
      <p:graphicFrame>
        <p:nvGraphicFramePr>
          <p:cNvPr id="6" name="Chart 5"/>
          <p:cNvGraphicFramePr>
            <a:graphicFrameLocks/>
          </p:cNvGraphicFramePr>
          <p:nvPr>
            <p:extLst>
              <p:ext uri="{D42A27DB-BD31-4B8C-83A1-F6EECF244321}">
                <p14:modId xmlns:p14="http://schemas.microsoft.com/office/powerpoint/2010/main" val="4266537135"/>
              </p:ext>
            </p:extLst>
          </p:nvPr>
        </p:nvGraphicFramePr>
        <p:xfrm>
          <a:off x="838200" y="1447800"/>
          <a:ext cx="7238999" cy="5105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988914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solidFill>
                  <a:schemeClr val="tx1"/>
                </a:solidFill>
              </a:rPr>
              <a:t>Top Sexual Health Priorities</a:t>
            </a:r>
            <a:endParaRPr lang="en-US" sz="5400" dirty="0">
              <a:solidFill>
                <a:schemeClr val="tx1"/>
              </a:solidFill>
            </a:endParaRP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r>
              <a:rPr lang="en-US" smtClean="0"/>
              <a:t>Northwest Portland Area Indian Health Board</a:t>
            </a:r>
            <a:endParaRPr lang="en-US"/>
          </a:p>
        </p:txBody>
      </p:sp>
      <p:graphicFrame>
        <p:nvGraphicFramePr>
          <p:cNvPr id="8" name="Chart 7"/>
          <p:cNvGraphicFramePr>
            <a:graphicFrameLocks/>
          </p:cNvGraphicFramePr>
          <p:nvPr>
            <p:extLst>
              <p:ext uri="{D42A27DB-BD31-4B8C-83A1-F6EECF244321}">
                <p14:modId xmlns:p14="http://schemas.microsoft.com/office/powerpoint/2010/main" val="4050474915"/>
              </p:ext>
            </p:extLst>
          </p:nvPr>
        </p:nvGraphicFramePr>
        <p:xfrm>
          <a:off x="1219200" y="1676400"/>
          <a:ext cx="6448426" cy="446722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0460156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_rels/them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_rels/them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_rels/them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image" Target="../media/image6.jpeg"/></Relationships>
</file>

<file path=ppt/theme/theme1.xml><?xml version="1.0" encoding="utf-8"?>
<a:theme xmlns:a="http://schemas.openxmlformats.org/drawingml/2006/main" name="WEAVENW_QBM 102815">
  <a:themeElements>
    <a:clrScheme name="Custom 6">
      <a:dk1>
        <a:sysClr val="windowText" lastClr="000000"/>
      </a:dk1>
      <a:lt1>
        <a:sysClr val="window" lastClr="FFFFFF"/>
      </a:lt1>
      <a:dk2>
        <a:srgbClr val="4F271C"/>
      </a:dk2>
      <a:lt2>
        <a:srgbClr val="F8EDC5"/>
      </a:lt2>
      <a:accent1>
        <a:srgbClr val="3891A7"/>
      </a:accent1>
      <a:accent2>
        <a:srgbClr val="F1DB8C"/>
      </a:accent2>
      <a:accent3>
        <a:srgbClr val="C32D2E"/>
      </a:accent3>
      <a:accent4>
        <a:srgbClr val="637F26"/>
      </a:accent4>
      <a:accent5>
        <a:srgbClr val="964305"/>
      </a:accent5>
      <a:accent6>
        <a:srgbClr val="475A8D"/>
      </a:accent6>
      <a:hlink>
        <a:srgbClr val="8DC765"/>
      </a:hlink>
      <a:folHlink>
        <a:srgbClr val="AA8A14"/>
      </a:folHlink>
    </a:clrScheme>
    <a:fontScheme name="NPAIHB1">
      <a:majorFont>
        <a:latin typeface="Georgia"/>
        <a:ea typeface=""/>
        <a:cs typeface=""/>
      </a:majorFont>
      <a:minorFont>
        <a:latin typeface="Trebuchet MS"/>
        <a:ea typeface=""/>
        <a:cs typeface=""/>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WEAVENW_Theme1">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extLst>
    <a:ext uri="{05A4C25C-085E-4340-85A3-A5531E510DB2}">
      <thm15:themeFamily xmlns:thm15="http://schemas.microsoft.com/office/thememl/2012/main" xmlns="" name="WEAVENW_Theme1" id="{52EB4607-32DA-42C0-B51B-39EC063A6042}" vid="{5E5A173C-D12E-452E-B46D-AF5A74923B53}"/>
    </a:ext>
  </a:extLst>
</a:theme>
</file>

<file path=ppt/theme/theme3.xml><?xml version="1.0" encoding="utf-8"?>
<a:theme xmlns:a="http://schemas.openxmlformats.org/drawingml/2006/main" name="AvalancheTemplate_9703">
  <a:themeElements>
    <a:clrScheme name="Custom 2">
      <a:dk1>
        <a:sysClr val="windowText" lastClr="000000"/>
      </a:dk1>
      <a:lt1>
        <a:sysClr val="window" lastClr="FFFFFF"/>
      </a:lt1>
      <a:dk2>
        <a:srgbClr val="4F271C"/>
      </a:dk2>
      <a:lt2>
        <a:srgbClr val="F8EDC5"/>
      </a:lt2>
      <a:accent1>
        <a:srgbClr val="3891A7"/>
      </a:accent1>
      <a:accent2>
        <a:srgbClr val="F1DB8C"/>
      </a:accent2>
      <a:accent3>
        <a:srgbClr val="C32D2E"/>
      </a:accent3>
      <a:accent4>
        <a:srgbClr val="637F26"/>
      </a:accent4>
      <a:accent5>
        <a:srgbClr val="964305"/>
      </a:accent5>
      <a:accent6>
        <a:srgbClr val="475A8D"/>
      </a:accent6>
      <a:hlink>
        <a:srgbClr val="4F271C"/>
      </a:hlink>
      <a:folHlink>
        <a:srgbClr val="AA8A14"/>
      </a:folHlink>
    </a:clrScheme>
    <a:fontScheme name="NPAIHB1">
      <a:majorFont>
        <a:latin typeface="Georgia"/>
        <a:ea typeface=""/>
        <a:cs typeface=""/>
      </a:majorFont>
      <a:minorFont>
        <a:latin typeface="Trebuchet MS"/>
        <a:ea typeface=""/>
        <a:cs typeface=""/>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WEAVENW_Theme1">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extLst>
    <a:ext uri="{05A4C25C-085E-4340-85A3-A5531E510DB2}">
      <thm15:themeFamily xmlns:thm15="http://schemas.microsoft.com/office/thememl/2012/main" xmlns="" name="WEAVENW_Theme1" id="{52EB4607-32DA-42C0-B51B-39EC063A6042}" vid="{5E5A173C-D12E-452E-B46D-AF5A74923B53}"/>
    </a:ext>
  </a:extLst>
</a:theme>
</file>

<file path=ppt/theme/theme5.xml><?xml version="1.0" encoding="utf-8"?>
<a:theme xmlns:a="http://schemas.openxmlformats.org/drawingml/2006/main" name="2_WEAVENW_Theme1">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extLst>
    <a:ext uri="{05A4C25C-085E-4340-85A3-A5531E510DB2}">
      <thm15:themeFamily xmlns:thm15="http://schemas.microsoft.com/office/thememl/2012/main" xmlns="" name="WEAVENW_Theme1" id="{52EB4607-32DA-42C0-B51B-39EC063A6042}" vid="{5E5A173C-D12E-452E-B46D-AF5A74923B53}"/>
    </a:ext>
  </a:ext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WEAVENW_QBM 102815.potx</Template>
  <TotalTime>6022</TotalTime>
  <Words>1098</Words>
  <Application>Microsoft Office PowerPoint</Application>
  <PresentationFormat>On-screen Show (4:3)</PresentationFormat>
  <Paragraphs>176</Paragraphs>
  <Slides>19</Slides>
  <Notes>19</Notes>
  <HiddenSlides>0</HiddenSlides>
  <MMClips>0</MMClips>
  <ScaleCrop>false</ScaleCrop>
  <HeadingPairs>
    <vt:vector size="4" baseType="variant">
      <vt:variant>
        <vt:lpstr>Theme</vt:lpstr>
      </vt:variant>
      <vt:variant>
        <vt:i4>5</vt:i4>
      </vt:variant>
      <vt:variant>
        <vt:lpstr>Slide Titles</vt:lpstr>
      </vt:variant>
      <vt:variant>
        <vt:i4>19</vt:i4>
      </vt:variant>
    </vt:vector>
  </HeadingPairs>
  <TitlesOfParts>
    <vt:vector size="24" baseType="lpstr">
      <vt:lpstr>WEAVENW_QBM 102815</vt:lpstr>
      <vt:lpstr>WEAVENW_Theme1</vt:lpstr>
      <vt:lpstr>AvalancheTemplate_9703</vt:lpstr>
      <vt:lpstr>1_WEAVENW_Theme1</vt:lpstr>
      <vt:lpstr>2_WEAVENW_Theme1</vt:lpstr>
      <vt:lpstr>NWTEC 2016 Survey Results</vt:lpstr>
      <vt:lpstr>Introduction</vt:lpstr>
      <vt:lpstr>What is the EpiCenter doing well?</vt:lpstr>
      <vt:lpstr>What can we improve?</vt:lpstr>
      <vt:lpstr>Epicenter Services</vt:lpstr>
      <vt:lpstr>Top Three Health Priorities </vt:lpstr>
      <vt:lpstr>EpiCenter could do more about…</vt:lpstr>
      <vt:lpstr>EpiCenter is doing well to address…</vt:lpstr>
      <vt:lpstr>Top Sexual Health Priorities</vt:lpstr>
      <vt:lpstr>Policy, Systems &amp; Environment</vt:lpstr>
      <vt:lpstr>Top 5 Physical Activity PSEs</vt:lpstr>
      <vt:lpstr>Identified Opportunities</vt:lpstr>
      <vt:lpstr>Top 5 Food &amp; Nutrition PSEs</vt:lpstr>
      <vt:lpstr>Identified Opportunities</vt:lpstr>
      <vt:lpstr>Top 5 Commercial Tobacco PSEs </vt:lpstr>
      <vt:lpstr>Identified Opportunities</vt:lpstr>
      <vt:lpstr>Top 5 Health System PSEs</vt:lpstr>
      <vt:lpstr>Identified Opportunities</vt:lpstr>
      <vt:lpstr>Northwest Portland Area Indian Health Board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Ticey Casey</dc:creator>
  <cp:lastModifiedBy>Lisa Griggs</cp:lastModifiedBy>
  <cp:revision>222</cp:revision>
  <cp:lastPrinted>2016-08-04T19:42:48Z</cp:lastPrinted>
  <dcterms:created xsi:type="dcterms:W3CDTF">2012-05-08T16:58:41Z</dcterms:created>
  <dcterms:modified xsi:type="dcterms:W3CDTF">2016-08-05T19:27:03Z</dcterms:modified>
</cp:coreProperties>
</file>