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notesSlides/notesSlide9.xml" ContentType="application/vnd.openxmlformats-officedocument.presentationml.notesSlide+xml"/>
  <Override PartName="/ppt/charts/chart2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6"/>
  </p:notesMasterIdLst>
  <p:sldIdLst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56" r:id="rId17"/>
    <p:sldId id="257" r:id="rId18"/>
    <p:sldId id="261" r:id="rId19"/>
    <p:sldId id="258" r:id="rId20"/>
    <p:sldId id="260" r:id="rId21"/>
    <p:sldId id="259" r:id="rId22"/>
    <p:sldId id="262" r:id="rId23"/>
    <p:sldId id="263" r:id="rId24"/>
    <p:sldId id="264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6247" autoAdjust="0"/>
  </p:normalViewPr>
  <p:slideViewPr>
    <p:cSldViewPr>
      <p:cViewPr>
        <p:scale>
          <a:sx n="70" d="100"/>
          <a:sy n="70" d="100"/>
        </p:scale>
        <p:origin x="-2814" y="-2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2014</c:v>
                </c:pt>
              </c:strCache>
            </c:strRef>
          </c:tx>
          <c:marker>
            <c:symbol val="none"/>
          </c:marker>
          <c:cat>
            <c:strRef>
              <c:f>Sheet1!$A$2:$A$9</c:f>
              <c:strCache>
                <c:ptCount val="8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</c:strCache>
            </c:strRef>
          </c:cat>
          <c:val>
            <c:numRef>
              <c:f>Sheet1!$B$2:$B$9</c:f>
              <c:numCache>
                <c:formatCode>#,##0</c:formatCode>
                <c:ptCount val="8"/>
                <c:pt idx="0">
                  <c:v>6910</c:v>
                </c:pt>
                <c:pt idx="1">
                  <c:v>8222</c:v>
                </c:pt>
                <c:pt idx="2">
                  <c:v>9363</c:v>
                </c:pt>
                <c:pt idx="3">
                  <c:v>8640</c:v>
                </c:pt>
                <c:pt idx="4">
                  <c:v>9085</c:v>
                </c:pt>
                <c:pt idx="5">
                  <c:v>8901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2015</c:v>
                </c:pt>
              </c:strCache>
            </c:strRef>
          </c:tx>
          <c:marker>
            <c:symbol val="none"/>
          </c:marker>
          <c:cat>
            <c:strRef>
              <c:f>Sheet1!$A$2:$A$9</c:f>
              <c:strCache>
                <c:ptCount val="8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</c:strCache>
            </c:strRef>
          </c:cat>
          <c:val>
            <c:numRef>
              <c:f>Sheet1!$C$2:$C$9</c:f>
              <c:numCache>
                <c:formatCode>#,##0</c:formatCode>
                <c:ptCount val="8"/>
                <c:pt idx="0">
                  <c:v>8058</c:v>
                </c:pt>
                <c:pt idx="1">
                  <c:v>7779</c:v>
                </c:pt>
                <c:pt idx="2">
                  <c:v>8895</c:v>
                </c:pt>
                <c:pt idx="3">
                  <c:v>8692</c:v>
                </c:pt>
                <c:pt idx="4">
                  <c:v>9629</c:v>
                </c:pt>
                <c:pt idx="5">
                  <c:v>9701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4096512"/>
        <c:axId val="84098048"/>
      </c:lineChart>
      <c:catAx>
        <c:axId val="84096512"/>
        <c:scaling>
          <c:orientation val="minMax"/>
        </c:scaling>
        <c:delete val="0"/>
        <c:axPos val="b"/>
        <c:majorTickMark val="out"/>
        <c:minorTickMark val="none"/>
        <c:tickLblPos val="nextTo"/>
        <c:crossAx val="84098048"/>
        <c:crosses val="autoZero"/>
        <c:auto val="1"/>
        <c:lblAlgn val="ctr"/>
        <c:lblOffset val="100"/>
        <c:noMultiLvlLbl val="0"/>
      </c:catAx>
      <c:valAx>
        <c:axId val="84098048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8409651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2015</c:v>
                </c:pt>
              </c:strCache>
            </c:strRef>
          </c:tx>
          <c:marker>
            <c:symbol val="none"/>
          </c:marker>
          <c:cat>
            <c:strRef>
              <c:f>Sheet1!$A$2:$A$9</c:f>
              <c:strCache>
                <c:ptCount val="8"/>
                <c:pt idx="0">
                  <c:v>Wk 1</c:v>
                </c:pt>
                <c:pt idx="1">
                  <c:v>Wk 2</c:v>
                </c:pt>
                <c:pt idx="2">
                  <c:v>Wk 3</c:v>
                </c:pt>
                <c:pt idx="3">
                  <c:v>Wk 4</c:v>
                </c:pt>
                <c:pt idx="4">
                  <c:v>Wk 5</c:v>
                </c:pt>
                <c:pt idx="5">
                  <c:v>Wk 6</c:v>
                </c:pt>
                <c:pt idx="6">
                  <c:v>Wk 7</c:v>
                </c:pt>
                <c:pt idx="7">
                  <c:v>Wk 8 </c:v>
                </c:pt>
              </c:strCache>
            </c:strRef>
          </c:cat>
          <c:val>
            <c:numRef>
              <c:f>Sheet1!$B$2:$B$9</c:f>
              <c:numCache>
                <c:formatCode>#,##0</c:formatCode>
                <c:ptCount val="8"/>
                <c:pt idx="0">
                  <c:v>2979</c:v>
                </c:pt>
                <c:pt idx="1">
                  <c:v>3261</c:v>
                </c:pt>
                <c:pt idx="2">
                  <c:v>3741</c:v>
                </c:pt>
                <c:pt idx="3">
                  <c:v>3230</c:v>
                </c:pt>
                <c:pt idx="4">
                  <c:v>2337</c:v>
                </c:pt>
                <c:pt idx="5">
                  <c:v>4175</c:v>
                </c:pt>
                <c:pt idx="6">
                  <c:v>4680</c:v>
                </c:pt>
                <c:pt idx="7">
                  <c:v>3020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5709952"/>
        <c:axId val="85711488"/>
      </c:lineChart>
      <c:catAx>
        <c:axId val="85709952"/>
        <c:scaling>
          <c:orientation val="minMax"/>
        </c:scaling>
        <c:delete val="0"/>
        <c:axPos val="b"/>
        <c:majorTickMark val="out"/>
        <c:minorTickMark val="none"/>
        <c:tickLblPos val="nextTo"/>
        <c:crossAx val="85711488"/>
        <c:crosses val="autoZero"/>
        <c:auto val="1"/>
        <c:lblAlgn val="ctr"/>
        <c:lblOffset val="100"/>
        <c:noMultiLvlLbl val="0"/>
      </c:catAx>
      <c:valAx>
        <c:axId val="85711488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8570995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4CC5E9-3059-4191-9DFD-2B466280F173}" type="datetimeFigureOut">
              <a:rPr lang="en-US" smtClean="0"/>
              <a:t>8/5/2016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E0810B-3FD5-4B71-B9C7-CA851BB7BD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21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6425BF-18A1-4FB6-8270-2F9982C2502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Administer survey in 2016 or 2017.</a:t>
            </a:r>
            <a:r>
              <a:rPr lang="en-US" baseline="0" dirty="0" smtClean="0"/>
              <a:t> Implemented 6 month secret pal activity &amp; secret pal board. Upcoming fruit water and fruit. Healthier snack choices in vending machines.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6425BF-18A1-4FB6-8270-2F9982C2502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6381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Give dates for 2016 Native Fitness</a:t>
            </a:r>
            <a:r>
              <a:rPr lang="en-US" baseline="0" dirty="0" smtClean="0"/>
              <a:t> – funded by I.H.S. Diabetes Program.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6425BF-18A1-4FB6-8270-2F9982C2502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1559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 can also talk about our own personal goals for the year.</a:t>
            </a:r>
            <a:r>
              <a:rPr lang="en-US" baseline="0" dirty="0" smtClean="0"/>
              <a:t> </a:t>
            </a:r>
            <a:r>
              <a:rPr lang="en-US" dirty="0"/>
              <a:t>End of the year survey/feedback on brown bag presentations, weekly workouts, fitness challenges etc.</a:t>
            </a:r>
          </a:p>
          <a:p>
            <a:r>
              <a:rPr lang="en-US" dirty="0"/>
              <a:t>Involvement of staff when planning annual picnic, holiday party &amp; other activities – blood drive!</a:t>
            </a:r>
          </a:p>
          <a:p>
            <a:r>
              <a:rPr lang="en-US" dirty="0"/>
              <a:t>Participate in other sustainability at work or other wellness work challenges</a:t>
            </a:r>
          </a:p>
          <a:p>
            <a:r>
              <a:rPr lang="en-US" dirty="0"/>
              <a:t>Continue to support &amp; provide wellness activities, tools, resources for our Tribes</a:t>
            </a:r>
          </a:p>
          <a:p>
            <a:r>
              <a:rPr lang="en-US" dirty="0"/>
              <a:t>Continue to provide healthy food options for all staff, project meetings &amp; conferences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6425BF-18A1-4FB6-8270-2F9982C2502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6240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10</a:t>
            </a:r>
            <a:r>
              <a:rPr lang="en-US" baseline="0" dirty="0" smtClean="0"/>
              <a:t> committee members plus an additional 2.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6425BF-18A1-4FB6-8270-2F9982C2502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6615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 contact info.</a:t>
            </a:r>
            <a:r>
              <a:rPr lang="en-US" baseline="0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6425BF-18A1-4FB6-8270-2F9982C2502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2291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11 NPAIHB employees</a:t>
            </a:r>
            <a:r>
              <a:rPr lang="en-US" baseline="0" dirty="0" smtClean="0"/>
              <a:t> plus 1 employee relative. 10 females and 2 males.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0810B-3FD5-4B71-B9C7-CA851BB7BDE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3659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Each runner has 3 legs.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0810B-3FD5-4B71-B9C7-CA851BB7BDE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1399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0810B-3FD5-4B71-B9C7-CA851BB7BDE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2342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Food – two days worth</a:t>
            </a:r>
            <a:r>
              <a:rPr lang="en-US" baseline="0" dirty="0" smtClean="0"/>
              <a:t> of meals, and snacks on the road</a:t>
            </a:r>
          </a:p>
          <a:p>
            <a:r>
              <a:rPr lang="en-US" baseline="0" dirty="0" smtClean="0"/>
              <a:t>	- 2 dinners by hosts</a:t>
            </a:r>
          </a:p>
          <a:p>
            <a:r>
              <a:rPr lang="en-US" baseline="0" dirty="0" smtClean="0"/>
              <a:t>	- 1 dinner for end of race</a:t>
            </a:r>
          </a:p>
          <a:p>
            <a:endParaRPr lang="en-US" baseline="0" dirty="0" smtClean="0"/>
          </a:p>
          <a:p>
            <a:r>
              <a:rPr lang="en-US" baseline="0" dirty="0" smtClean="0"/>
              <a:t>Travel – gas only since don’t need to rent vans</a:t>
            </a:r>
          </a:p>
          <a:p>
            <a:endParaRPr lang="en-US" baseline="0" dirty="0" smtClean="0"/>
          </a:p>
          <a:p>
            <a:r>
              <a:rPr lang="en-US" baseline="0" dirty="0" smtClean="0"/>
              <a:t>Lodging – end of race place to eat dinner, shower, and stay the night before the drive back to Portland</a:t>
            </a:r>
          </a:p>
          <a:p>
            <a:endParaRPr lang="en-US" dirty="0" smtClean="0"/>
          </a:p>
          <a:p>
            <a:r>
              <a:rPr lang="en-US" dirty="0" smtClean="0"/>
              <a:t>Racing gear – uniform</a:t>
            </a:r>
            <a:r>
              <a:rPr lang="en-US" baseline="0" dirty="0" smtClean="0"/>
              <a:t> shirts to easily identify your runner, required nighttime gear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0810B-3FD5-4B71-B9C7-CA851BB7BDE7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1406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H2C goes by a lottery system each year.</a:t>
            </a:r>
            <a:r>
              <a:rPr lang="en-US" baseline="0" dirty="0" smtClean="0"/>
              <a:t> Teams who have run before and teams who have applied but we’re turned down get </a:t>
            </a:r>
            <a:r>
              <a:rPr lang="en-US" baseline="0" dirty="0" err="1" smtClean="0"/>
              <a:t>priorty</a:t>
            </a:r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0810B-3FD5-4B71-B9C7-CA851BB7BDE7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3317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895838" eaLnBrk="0" fontAlgn="base" hangingPunct="0">
              <a:spcBef>
                <a:spcPct val="30000"/>
              </a:spcBef>
              <a:spcAft>
                <a:spcPct val="0"/>
              </a:spcAft>
              <a:defRPr/>
            </a:pPr>
            <a:r>
              <a:rPr lang="en-US" dirty="0"/>
              <a:t>Wellness Mission: </a:t>
            </a:r>
            <a:r>
              <a:rPr lang="en-US" i="1" dirty="0"/>
              <a:t>“The Wellness Committee is committed to create &amp; support opportunities for Wellness by promoting a safe &amp; healthy workspace through a respect for ourselves &amp; the organization.”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6425BF-18A1-4FB6-8270-2F9982C2502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634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0810B-3FD5-4B71-B9C7-CA851BB7BDE7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443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Staff retreat &amp; holiday</a:t>
            </a:r>
            <a:r>
              <a:rPr lang="en-US" baseline="0" dirty="0" smtClean="0"/>
              <a:t> party at the end of the year. $1,080.00 was raised for hot dog feed. Add our HANDS team.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6425BF-18A1-4FB6-8270-2F9982C2502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634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0221"/>
            <a:r>
              <a:rPr lang="en-US" dirty="0" smtClean="0"/>
              <a:t>All staff vote on Picnic</a:t>
            </a:r>
            <a:r>
              <a:rPr lang="en-US" baseline="0" dirty="0" smtClean="0"/>
              <a:t> location/date, holiday party &amp; food. Wellness fund covers $35-50 depending on activity – used to buy gifts, decorations, food. If we go over the amount, we ask staff for donations to cover the cost of the gift if the wellness fund and/or project can’t cover the funds. Brown Bag luncheon- “Recommendations to reality: Translating Nutrition to the Table” by </a:t>
            </a:r>
            <a:r>
              <a:rPr lang="en-US" baseline="0" dirty="0" err="1" smtClean="0"/>
              <a:t>EpiCenter</a:t>
            </a:r>
            <a:r>
              <a:rPr lang="en-US" baseline="0" dirty="0" smtClean="0"/>
              <a:t> Director VWM – Dietician. “Healthy Holiday Cooking”.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6425BF-18A1-4FB6-8270-2F9982C2502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6337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All staff vote on Picnic</a:t>
            </a:r>
            <a:r>
              <a:rPr lang="en-US" baseline="0" dirty="0" smtClean="0"/>
              <a:t> location/date, holiday party &amp; food. Employee fund covers $30-50 depending on activity – used to buy gifts, decorations, food. If we go over the amount, we ask staff for donations to cover the cost of the gift if the wellness fund and/or project can’t cover the funds. Candice to mention process of acquiring donations for toiletries and bags for less fortunate.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6425BF-18A1-4FB6-8270-2F9982C2502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6337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3 Treadmill desks,</a:t>
            </a:r>
            <a:r>
              <a:rPr lang="en-US" baseline="0" dirty="0" smtClean="0"/>
              <a:t> </a:t>
            </a:r>
            <a:r>
              <a:rPr lang="en-US" dirty="0" smtClean="0"/>
              <a:t>Lactation/Changing room – some</a:t>
            </a:r>
            <a:r>
              <a:rPr lang="en-US" baseline="0" dirty="0" smtClean="0"/>
              <a:t> Tribe’s had to pass a resolution for mother’s to breastfeed in the office. </a:t>
            </a:r>
            <a:r>
              <a:rPr lang="en-US" dirty="0" smtClean="0"/>
              <a:t>Private cubicle area,</a:t>
            </a:r>
            <a:r>
              <a:rPr lang="en-US" baseline="0" dirty="0" smtClean="0"/>
              <a:t> </a:t>
            </a:r>
            <a:r>
              <a:rPr lang="en-US" dirty="0" smtClean="0"/>
              <a:t>Sit-stand desk</a:t>
            </a:r>
            <a:r>
              <a:rPr lang="en-US" baseline="0" dirty="0" smtClean="0"/>
              <a:t> – started with one employee purchasing the desk in January of 2014. As of 2.15 16 staff have a sit-stand desk. </a:t>
            </a:r>
            <a:r>
              <a:rPr lang="en-US" dirty="0" smtClean="0"/>
              <a:t>Shower/changing room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6425BF-18A1-4FB6-8270-2F9982C2502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76447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Groups</a:t>
            </a:r>
            <a:r>
              <a:rPr lang="en-US" baseline="0" dirty="0" smtClean="0"/>
              <a:t> of </a:t>
            </a:r>
            <a:r>
              <a:rPr lang="en-US" dirty="0" smtClean="0"/>
              <a:t>3-5 staff each week take part in weekly</a:t>
            </a:r>
            <a:r>
              <a:rPr lang="en-US" baseline="0" dirty="0" smtClean="0"/>
              <a:t> runs/workouts. Turnout = more w/ calendar reminders.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6425BF-18A1-4FB6-8270-2F9982C2502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7870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0221" eaLnBrk="0" fontAlgn="base" hangingPunct="0">
              <a:spcBef>
                <a:spcPct val="30000"/>
              </a:spcBef>
              <a:spcAft>
                <a:spcPct val="0"/>
              </a:spcAft>
              <a:defRPr/>
            </a:pPr>
            <a:r>
              <a:rPr lang="en-US" baseline="0" dirty="0" smtClean="0"/>
              <a:t>25 participants in 2016. We’ve led each week in the “Urban Category” since week 1 out of 7 other organizations w/ an average of 8,357 minutes.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6425BF-18A1-4FB6-8270-2F9982C2502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5322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6425BF-18A1-4FB6-8270-2F9982C2502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62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B7B50-AAAF-48BE-A6C4-E7EEDB3D93B0}" type="datetimeFigureOut">
              <a:rPr lang="en-US" smtClean="0"/>
              <a:t>8/5/2016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78864-A7EA-410D-BCE5-1EEBCB592A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B7B50-AAAF-48BE-A6C4-E7EEDB3D93B0}" type="datetimeFigureOut">
              <a:rPr lang="en-US" smtClean="0"/>
              <a:t>8/5/2016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78864-A7EA-410D-BCE5-1EEBCB592A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B7B50-AAAF-48BE-A6C4-E7EEDB3D93B0}" type="datetimeFigureOut">
              <a:rPr lang="en-US" smtClean="0"/>
              <a:t>8/5/2016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78864-A7EA-410D-BCE5-1EEBCB592A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40470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25750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npaihb1.bmp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312150" y="6161088"/>
            <a:ext cx="831850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204502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34745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8" descr="npaihb1.bmp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312150" y="6161088"/>
            <a:ext cx="831850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122018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npaihb1.bmp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312150" y="6161088"/>
            <a:ext cx="831850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756589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88884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8208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B7B50-AAAF-48BE-A6C4-E7EEDB3D93B0}" type="datetimeFigureOut">
              <a:rPr lang="en-US" smtClean="0"/>
              <a:t>8/5/2016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78864-A7EA-410D-BCE5-1EEBCB592A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15697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98053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0004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B7B50-AAAF-48BE-A6C4-E7EEDB3D93B0}" type="datetimeFigureOut">
              <a:rPr lang="en-US" smtClean="0"/>
              <a:t>8/5/2016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78864-A7EA-410D-BCE5-1EEBCB592A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B7B50-AAAF-48BE-A6C4-E7EEDB3D93B0}" type="datetimeFigureOut">
              <a:rPr lang="en-US" smtClean="0"/>
              <a:t>8/5/2016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78864-A7EA-410D-BCE5-1EEBCB592AF0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B7B50-AAAF-48BE-A6C4-E7EEDB3D93B0}" type="datetimeFigureOut">
              <a:rPr lang="en-US" smtClean="0"/>
              <a:t>8/5/2016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78864-A7EA-410D-BCE5-1EEBCB592A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B7B50-AAAF-48BE-A6C4-E7EEDB3D93B0}" type="datetimeFigureOut">
              <a:rPr lang="en-US" smtClean="0"/>
              <a:t>8/5/2016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78864-A7EA-410D-BCE5-1EEBCB592A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B7B50-AAAF-48BE-A6C4-E7EEDB3D93B0}" type="datetimeFigureOut">
              <a:rPr lang="en-US" smtClean="0"/>
              <a:t>8/5/2016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78864-A7EA-410D-BCE5-1EEBCB592A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B7B50-AAAF-48BE-A6C4-E7EEDB3D93B0}" type="datetimeFigureOut">
              <a:rPr lang="en-US" smtClean="0"/>
              <a:t>8/5/2016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3D78864-A7EA-410D-BCE5-1EEBCB592A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B7B50-AAAF-48BE-A6C4-E7EEDB3D93B0}" type="datetimeFigureOut">
              <a:rPr lang="en-US" smtClean="0"/>
              <a:t>8/5/2016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78864-A7EA-410D-BCE5-1EEBCB592A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44EB7B50-AAAF-48BE-A6C4-E7EEDB3D93B0}" type="datetimeFigureOut">
              <a:rPr lang="en-US" smtClean="0"/>
              <a:t>8/5/2016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3D78864-A7EA-410D-BCE5-1EEBCB592AF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7" descr="flatstitch feathers.jpg"/>
          <p:cNvPicPr>
            <a:picLocks noChangeAspect="1"/>
          </p:cNvPicPr>
          <p:nvPr userDrawn="1"/>
        </p:nvPicPr>
        <p:blipFill rotWithShape="1">
          <a:blip r:embed="rId13"/>
          <a:srcRect r="10491" b="323"/>
          <a:stretch/>
        </p:blipFill>
        <p:spPr bwMode="auto">
          <a:xfrm>
            <a:off x="959199" y="0"/>
            <a:ext cx="8184801" cy="1329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npaihb1.bmp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312150" y="6161088"/>
            <a:ext cx="831850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7" descr="flatstitch feathers.jpg"/>
          <p:cNvPicPr>
            <a:picLocks noChangeAspect="1"/>
          </p:cNvPicPr>
          <p:nvPr userDrawn="1"/>
        </p:nvPicPr>
        <p:blipFill rotWithShape="1">
          <a:blip r:embed="rId13"/>
          <a:srcRect r="10491" b="323"/>
          <a:stretch/>
        </p:blipFill>
        <p:spPr bwMode="auto">
          <a:xfrm flipH="1" flipV="1">
            <a:off x="0" y="5528821"/>
            <a:ext cx="8184801" cy="1329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90951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8.png"/><Relationship Id="rId7" Type="http://schemas.microsoft.com/office/2007/relationships/hdphoto" Target="../media/hdphoto5.wd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0.jpeg"/><Relationship Id="rId5" Type="http://schemas.microsoft.com/office/2007/relationships/hdphoto" Target="../media/hdphoto4.wdp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bwermy@npaihb.org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://www.npaihb.org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microsoft.com/office/2007/relationships/hdphoto" Target="../media/hdphoto6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4" Type="http://schemas.microsoft.com/office/2007/relationships/hdphoto" Target="../media/hdphoto7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6" Type="http://schemas.microsoft.com/office/2007/relationships/hdphoto" Target="../media/hdphoto7.wdp"/><Relationship Id="rId5" Type="http://schemas.openxmlformats.org/officeDocument/2006/relationships/image" Target="../media/image26.pn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microsoft.com/office/2007/relationships/hdphoto" Target="../media/hdphoto7.wdp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pn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6" Type="http://schemas.microsoft.com/office/2007/relationships/hdphoto" Target="../media/hdphoto7.wdp"/><Relationship Id="rId5" Type="http://schemas.openxmlformats.org/officeDocument/2006/relationships/image" Target="../media/image26.pn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microsoft.com/office/2007/relationships/hdphoto" Target="../media/hdphoto7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microsoft.com/office/2007/relationships/hdphoto" Target="../media/hdphoto7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microsoft.com/office/2007/relationships/hdphoto" Target="../media/hdphoto7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microsoft.com/office/2007/relationships/hdphoto" Target="../media/hdphoto7.wdp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7.jpeg"/><Relationship Id="rId7" Type="http://schemas.microsoft.com/office/2007/relationships/hdphoto" Target="../media/hdphoto1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2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381000" y="1447800"/>
            <a:ext cx="8382000" cy="2514600"/>
          </a:xfrm>
          <a:prstGeom prst="rect">
            <a:avLst/>
          </a:prstGeom>
        </p:spPr>
        <p:txBody>
          <a:bodyPr/>
          <a:lstStyle/>
          <a:p>
            <a:r>
              <a:rPr lang="en-US" sz="4000" b="1" i="1" dirty="0" smtClean="0"/>
              <a:t>Wellness @ Work</a:t>
            </a:r>
            <a:r>
              <a:rPr lang="en-US" sz="4000" i="1" dirty="0" smtClean="0"/>
              <a:t>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Northwest Portland Area Indian Health Board</a:t>
            </a:r>
            <a:br>
              <a:rPr lang="en-US" sz="3200" dirty="0" smtClean="0"/>
            </a:br>
            <a:r>
              <a:rPr lang="en-US" sz="3200" dirty="0" smtClean="0"/>
              <a:t> </a:t>
            </a:r>
            <a:r>
              <a:rPr lang="en-US" sz="2400" dirty="0" smtClean="0"/>
              <a:t>Portland, OR </a:t>
            </a:r>
            <a:endParaRPr lang="en-US" sz="2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143000" y="4114800"/>
            <a:ext cx="7010400" cy="1752600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sz="2000" b="1" dirty="0" smtClean="0"/>
              <a:t>Birdie Wermy</a:t>
            </a:r>
            <a:r>
              <a:rPr lang="en-US" sz="2000" dirty="0" smtClean="0"/>
              <a:t>, MPH (</a:t>
            </a:r>
            <a:r>
              <a:rPr lang="en-US" sz="2000" i="1" dirty="0" smtClean="0"/>
              <a:t>S. Cheyenne</a:t>
            </a:r>
            <a:r>
              <a:rPr lang="en-US" sz="2000" dirty="0" smtClean="0"/>
              <a:t>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004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762000"/>
            <a:ext cx="9144000" cy="1143000"/>
          </a:xfrm>
          <a:prstGeom prst="rect">
            <a:avLst/>
          </a:prstGeom>
        </p:spPr>
        <p:txBody>
          <a:bodyPr/>
          <a:lstStyle/>
          <a:p>
            <a:r>
              <a:rPr lang="en-US" sz="3600" i="1" dirty="0"/>
              <a:t>2015 NPAIHB Wellness </a:t>
            </a:r>
            <a:r>
              <a:rPr lang="en-US" sz="3600" i="1" dirty="0" smtClean="0"/>
              <a:t>Survey</a:t>
            </a:r>
            <a:br>
              <a:rPr lang="en-US" sz="3600" i="1" dirty="0" smtClean="0"/>
            </a:br>
            <a:r>
              <a:rPr lang="en-US" sz="3600" i="1" dirty="0" smtClean="0"/>
              <a:t> </a:t>
            </a:r>
            <a:endParaRPr lang="en-US" sz="36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14400" y="2057400"/>
            <a:ext cx="7467600" cy="3733800"/>
          </a:xfrm>
          <a:prstGeom prst="rect">
            <a:avLst/>
          </a:prstGeom>
        </p:spPr>
        <p:txBody>
          <a:bodyPr/>
          <a:lstStyle/>
          <a:p>
            <a:r>
              <a:rPr lang="en-US" sz="2000" b="1" dirty="0"/>
              <a:t>Survey was </a:t>
            </a:r>
            <a:r>
              <a:rPr lang="en-US" sz="2000" b="1" dirty="0" smtClean="0"/>
              <a:t>previously completed </a:t>
            </a:r>
            <a:r>
              <a:rPr lang="en-US" sz="2000" b="1" dirty="0"/>
              <a:t>in </a:t>
            </a:r>
            <a:r>
              <a:rPr lang="en-US" sz="2000" b="1" dirty="0" smtClean="0"/>
              <a:t>2012 &amp; 2015</a:t>
            </a:r>
          </a:p>
          <a:p>
            <a:endParaRPr lang="en-US" sz="2000" dirty="0"/>
          </a:p>
          <a:p>
            <a:r>
              <a:rPr lang="en-US" sz="2000" b="1" dirty="0"/>
              <a:t>2.02.15 – Wellness Survey administered to all staff in office (40) 8 </a:t>
            </a:r>
            <a:r>
              <a:rPr lang="en-US" sz="2000" b="1" dirty="0" smtClean="0"/>
              <a:t>questions</a:t>
            </a:r>
          </a:p>
          <a:p>
            <a:pPr>
              <a:spcBef>
                <a:spcPts val="0"/>
              </a:spcBef>
            </a:pPr>
            <a:endParaRPr lang="en-US" sz="2000" dirty="0"/>
          </a:p>
          <a:p>
            <a:r>
              <a:rPr lang="en-US" sz="2000" b="1" dirty="0"/>
              <a:t>29 respondents; 28 use their 30 </a:t>
            </a:r>
            <a:r>
              <a:rPr lang="en-US" sz="2000" b="1" dirty="0" err="1"/>
              <a:t>mins</a:t>
            </a:r>
            <a:r>
              <a:rPr lang="en-US" sz="2000" b="1" dirty="0"/>
              <a:t> of Wellness @ work</a:t>
            </a:r>
          </a:p>
          <a:p>
            <a:pPr lvl="1"/>
            <a:r>
              <a:rPr lang="en-US" sz="1800" dirty="0"/>
              <a:t>24 staff members reported their use in 2014</a:t>
            </a:r>
          </a:p>
          <a:p>
            <a:pPr lvl="1"/>
            <a:r>
              <a:rPr lang="en-US" sz="1800" dirty="0"/>
              <a:t>Others use it at the gym</a:t>
            </a:r>
          </a:p>
          <a:p>
            <a:pPr lvl="1"/>
            <a:r>
              <a:rPr lang="en-US" sz="1800" dirty="0"/>
              <a:t>Cycle</a:t>
            </a:r>
          </a:p>
          <a:p>
            <a:pPr lvl="1"/>
            <a:r>
              <a:rPr lang="en-US" sz="1800" dirty="0"/>
              <a:t>Swim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3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762000"/>
            <a:ext cx="8229600" cy="1066800"/>
          </a:xfrm>
          <a:prstGeom prst="rect">
            <a:avLst/>
          </a:prstGeom>
        </p:spPr>
        <p:txBody>
          <a:bodyPr/>
          <a:lstStyle/>
          <a:p>
            <a:r>
              <a:rPr lang="en-US" sz="4000" i="1" dirty="0"/>
              <a:t>Wellness </a:t>
            </a:r>
            <a:r>
              <a:rPr lang="en-US" sz="4000" i="1" dirty="0" smtClean="0"/>
              <a:t>Conferences</a:t>
            </a:r>
            <a:endParaRPr lang="en-US" sz="4000" i="1" dirty="0"/>
          </a:p>
        </p:txBody>
      </p:sp>
      <p:sp>
        <p:nvSpPr>
          <p:cNvPr id="7" name="Rectangle 6"/>
          <p:cNvSpPr/>
          <p:nvPr/>
        </p:nvSpPr>
        <p:spPr>
          <a:xfrm>
            <a:off x="76201" y="1655263"/>
            <a:ext cx="12889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C00000"/>
                </a:solidFill>
              </a:rPr>
              <a:t>Native Fitness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9847" y="3944930"/>
            <a:ext cx="415489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rgbClr val="000000"/>
                </a:solidFill>
              </a:rPr>
              <a:t>Aging Well &amp; </a:t>
            </a:r>
            <a:r>
              <a:rPr lang="en-US" sz="1400" dirty="0" smtClean="0">
                <a:solidFill>
                  <a:srgbClr val="000000"/>
                </a:solidFill>
              </a:rPr>
              <a:t>Sports </a:t>
            </a:r>
            <a:r>
              <a:rPr lang="en-US" sz="1400" dirty="0">
                <a:solidFill>
                  <a:srgbClr val="000000"/>
                </a:solidFill>
              </a:rPr>
              <a:t>Speed System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005986" y="1716818"/>
            <a:ext cx="150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 smtClean="0">
                <a:solidFill>
                  <a:srgbClr val="000000"/>
                </a:solidFill>
              </a:rPr>
              <a:t>Sept. 1-2, 2015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 smtClean="0">
                <a:solidFill>
                  <a:srgbClr val="000000"/>
                </a:solidFill>
              </a:rPr>
              <a:t>Beaverton, OR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4294967295"/>
          </p:nvPr>
        </p:nvSpPr>
        <p:spPr>
          <a:xfrm>
            <a:off x="4272926" y="1752600"/>
            <a:ext cx="3956674" cy="4343400"/>
          </a:xfrm>
          <a:prstGeom prst="rect">
            <a:avLst/>
          </a:prstGeom>
        </p:spPr>
        <p:txBody>
          <a:bodyPr/>
          <a:lstStyle/>
          <a:p>
            <a:r>
              <a:rPr lang="en-US" sz="1400" b="1" dirty="0" smtClean="0"/>
              <a:t>Native Fitness Training </a:t>
            </a:r>
          </a:p>
          <a:p>
            <a:pPr lvl="1"/>
            <a:r>
              <a:rPr lang="en-US" sz="1400" dirty="0" smtClean="0"/>
              <a:t>Beaverton, OR </a:t>
            </a:r>
          </a:p>
          <a:p>
            <a:pPr lvl="1"/>
            <a:r>
              <a:rPr lang="en-US" sz="1400" dirty="0" smtClean="0"/>
              <a:t>Sept. 1-2 2015 </a:t>
            </a:r>
            <a:endParaRPr lang="en-US" sz="1400" dirty="0"/>
          </a:p>
          <a:p>
            <a:r>
              <a:rPr lang="en-US" sz="1400" b="1" dirty="0"/>
              <a:t>Native Women’s &amp; Men’s Wellness Conference </a:t>
            </a:r>
            <a:endParaRPr lang="en-US" sz="1400" b="1" dirty="0" smtClean="0"/>
          </a:p>
          <a:p>
            <a:pPr lvl="1"/>
            <a:r>
              <a:rPr lang="en-US" sz="1400" dirty="0" smtClean="0"/>
              <a:t>San </a:t>
            </a:r>
            <a:r>
              <a:rPr lang="en-US" sz="1400" dirty="0"/>
              <a:t>Diego, CA. </a:t>
            </a:r>
            <a:endParaRPr lang="en-US" sz="1400" dirty="0" smtClean="0"/>
          </a:p>
          <a:p>
            <a:pPr lvl="1"/>
            <a:r>
              <a:rPr lang="en-US" sz="1400" dirty="0" smtClean="0"/>
              <a:t>2013, 2014 &amp; 2015</a:t>
            </a:r>
          </a:p>
          <a:p>
            <a:r>
              <a:rPr lang="en-US" sz="1400" b="1" dirty="0"/>
              <a:t>Wellness @ Work Steering Committee - quarterly</a:t>
            </a:r>
          </a:p>
          <a:p>
            <a:pPr lvl="1"/>
            <a:r>
              <a:rPr lang="en-US" sz="1400" dirty="0"/>
              <a:t>Oregon Public Health Institute</a:t>
            </a:r>
          </a:p>
          <a:p>
            <a:r>
              <a:rPr lang="en-US" sz="1400" b="1" dirty="0"/>
              <a:t>Improve Employee Health &amp; Well Being - </a:t>
            </a:r>
            <a:r>
              <a:rPr lang="en-US" sz="1400" dirty="0"/>
              <a:t>OPHI Webinar</a:t>
            </a:r>
            <a:endParaRPr lang="en-US" sz="1400" b="1" dirty="0"/>
          </a:p>
          <a:p>
            <a:r>
              <a:rPr lang="en-US" sz="1400" b="1" dirty="0"/>
              <a:t>Sedentary Work: </a:t>
            </a:r>
            <a:r>
              <a:rPr lang="en-US" sz="1400" dirty="0"/>
              <a:t>Implications &amp; Interventions for Worker Safety &amp; Health </a:t>
            </a:r>
          </a:p>
          <a:p>
            <a:r>
              <a:rPr lang="en-US" sz="1400" b="1" dirty="0"/>
              <a:t>Moore Institute Symposium – </a:t>
            </a:r>
            <a:r>
              <a:rPr lang="en-US" sz="1400" dirty="0"/>
              <a:t>Nutrition of Girls &amp; Women in Oregon </a:t>
            </a:r>
          </a:p>
          <a:p>
            <a:pPr marL="0" indent="0">
              <a:buNone/>
            </a:pPr>
            <a:endParaRPr lang="en-US" sz="1800" dirty="0" smtClean="0"/>
          </a:p>
          <a:p>
            <a:endParaRPr lang="en-US" sz="18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38" b="19797"/>
          <a:stretch/>
        </p:blipFill>
        <p:spPr>
          <a:xfrm>
            <a:off x="119847" y="2312592"/>
            <a:ext cx="4170116" cy="14807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4262134"/>
            <a:ext cx="3353802" cy="18880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48183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762000"/>
            <a:ext cx="8229600" cy="1066800"/>
          </a:xfrm>
          <a:prstGeom prst="rect">
            <a:avLst/>
          </a:prstGeom>
        </p:spPr>
        <p:txBody>
          <a:bodyPr/>
          <a:lstStyle/>
          <a:p>
            <a:r>
              <a:rPr lang="en-US" sz="4000" i="1" dirty="0" smtClean="0"/>
              <a:t>2016 Goals</a:t>
            </a:r>
            <a:endParaRPr lang="en-US" sz="40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14400" y="1752600"/>
            <a:ext cx="7315200" cy="4572000"/>
          </a:xfrm>
          <a:prstGeom prst="rect">
            <a:avLst/>
          </a:prstGeom>
        </p:spPr>
        <p:txBody>
          <a:bodyPr/>
          <a:lstStyle/>
          <a:p>
            <a:r>
              <a:rPr lang="en-US" sz="2400" dirty="0" smtClean="0"/>
              <a:t>Send weekly workouts/monthly wellness tips</a:t>
            </a:r>
          </a:p>
          <a:p>
            <a:r>
              <a:rPr lang="en-US" sz="2400" dirty="0" smtClean="0"/>
              <a:t>Initiate 8 week challenge (summer)</a:t>
            </a:r>
          </a:p>
          <a:p>
            <a:pPr lvl="1"/>
            <a:r>
              <a:rPr lang="en-US" sz="2000" dirty="0" smtClean="0"/>
              <a:t>Participate in other Tribal fitness challenges</a:t>
            </a:r>
          </a:p>
          <a:p>
            <a:pPr lvl="1"/>
            <a:r>
              <a:rPr lang="en-US" sz="2000" dirty="0" smtClean="0"/>
              <a:t>Shamrock run, Race for the Cure, AIDS walk</a:t>
            </a:r>
          </a:p>
          <a:p>
            <a:r>
              <a:rPr lang="en-US" sz="2400" dirty="0" smtClean="0"/>
              <a:t>Continue to implement suggestions from NPAIHB Wellness survey</a:t>
            </a:r>
          </a:p>
          <a:p>
            <a:pPr lvl="1"/>
            <a:r>
              <a:rPr lang="en-US" sz="2000" dirty="0" smtClean="0"/>
              <a:t>Secret Pal board – 6 months</a:t>
            </a:r>
          </a:p>
          <a:p>
            <a:pPr lvl="1"/>
            <a:r>
              <a:rPr lang="en-US" sz="2000" dirty="0" smtClean="0"/>
              <a:t>Brown bag presentation(s)</a:t>
            </a:r>
          </a:p>
          <a:p>
            <a:pPr lvl="1"/>
            <a:r>
              <a:rPr lang="en-US" sz="2000" dirty="0" smtClean="0"/>
              <a:t>Yoga sessions/videos &amp; other weekly workouts (bike riding &amp; meditation etc.)</a:t>
            </a:r>
          </a:p>
          <a:p>
            <a:r>
              <a:rPr lang="en-US" sz="2400" dirty="0" smtClean="0"/>
              <a:t>HANDS Hood to Coast Team (August)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2810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762000"/>
            <a:ext cx="7543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000" b="1" dirty="0" smtClean="0">
                <a:solidFill>
                  <a:srgbClr val="000000"/>
                </a:solidFill>
              </a:rPr>
              <a:t>NPAIHB Wellness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000" b="1" dirty="0" smtClean="0">
                <a:solidFill>
                  <a:srgbClr val="000000"/>
                </a:solidFill>
              </a:rPr>
              <a:t>Committee Members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4000" b="1" dirty="0">
              <a:solidFill>
                <a:srgbClr val="000000"/>
              </a:solidFill>
            </a:endParaRPr>
          </a:p>
        </p:txBody>
      </p:sp>
      <p:pic>
        <p:nvPicPr>
          <p:cNvPr id="1026" name="Picture 2" descr="image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5282" y="2971800"/>
            <a:ext cx="914400" cy="13716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026" t="10635" r="22660"/>
          <a:stretch/>
        </p:blipFill>
        <p:spPr>
          <a:xfrm>
            <a:off x="8125282" y="1447801"/>
            <a:ext cx="931335" cy="1253192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902" t="15860" r="14294"/>
          <a:stretch/>
        </p:blipFill>
        <p:spPr>
          <a:xfrm>
            <a:off x="8217985" y="4612366"/>
            <a:ext cx="755010" cy="1405379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1406165" y="5582089"/>
            <a:ext cx="6629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 smtClean="0">
                <a:solidFill>
                  <a:srgbClr val="000000"/>
                </a:solidFill>
              </a:rPr>
              <a:t>Left to right (back row): Victoria (co-chair), Colbie, Jacqueline, Luella, Ryan, Nora (front row): Tara, Tanya, Birdie (chair) &amp; baby Eddie </a:t>
            </a:r>
            <a:endParaRPr lang="en-US" sz="1400" dirty="0">
              <a:solidFill>
                <a:srgbClr val="00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" t="9214" r="998" b="16095"/>
          <a:stretch/>
        </p:blipFill>
        <p:spPr>
          <a:xfrm>
            <a:off x="1676400" y="2170705"/>
            <a:ext cx="6088930" cy="3144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627275" y="2456527"/>
            <a:ext cx="533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4000" b="1" dirty="0" smtClean="0">
                <a:solidFill>
                  <a:srgbClr val="000000"/>
                </a:solidFill>
              </a:rPr>
              <a:t>2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4000" b="1" dirty="0" smtClean="0">
                <a:solidFill>
                  <a:srgbClr val="000000"/>
                </a:solidFill>
              </a:rPr>
              <a:t>0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4000" b="1" dirty="0" smtClean="0">
                <a:solidFill>
                  <a:srgbClr val="000000"/>
                </a:solidFill>
              </a:rPr>
              <a:t>1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4000" b="1" dirty="0">
                <a:solidFill>
                  <a:srgbClr val="000000"/>
                </a:solidFill>
              </a:rPr>
              <a:t>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125282" y="2700993"/>
            <a:ext cx="914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Candice</a:t>
            </a: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17985" y="4343400"/>
            <a:ext cx="755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Tam</a:t>
            </a: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217985" y="6017745"/>
            <a:ext cx="755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Erik</a:t>
            </a:r>
            <a:endParaRPr 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010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76200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i="1" dirty="0" err="1" smtClean="0"/>
              <a:t>A’ho</a:t>
            </a:r>
            <a:r>
              <a:rPr lang="en-US" i="1" dirty="0" smtClean="0"/>
              <a:t> (Thank You</a:t>
            </a:r>
            <a:r>
              <a:rPr lang="en-US" i="1" dirty="0"/>
              <a:t>)!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838200" y="1981200"/>
            <a:ext cx="7391400" cy="4297363"/>
          </a:xfrm>
          <a:prstGeom prst="rect">
            <a:avLst/>
          </a:prstGeom>
        </p:spPr>
        <p:txBody>
          <a:bodyPr/>
          <a:lstStyle/>
          <a:p>
            <a:pPr marL="109728" indent="0" algn="ctr">
              <a:buNone/>
            </a:pPr>
            <a:r>
              <a:rPr lang="en-US" sz="2000" b="1" u="sng" dirty="0" smtClean="0"/>
              <a:t>NPAIHB Wellness Committee Contact</a:t>
            </a:r>
          </a:p>
          <a:p>
            <a:pPr marL="109728" indent="0" algn="ctr">
              <a:buNone/>
            </a:pPr>
            <a:r>
              <a:rPr lang="en-US" sz="2000" b="1" dirty="0" smtClean="0"/>
              <a:t>Birdie </a:t>
            </a:r>
            <a:r>
              <a:rPr lang="en-US" sz="2000" b="1" dirty="0"/>
              <a:t>Wermy</a:t>
            </a:r>
            <a:r>
              <a:rPr lang="en-US" sz="2000" dirty="0"/>
              <a:t>, MPH (</a:t>
            </a:r>
            <a:r>
              <a:rPr lang="en-US" sz="2000" i="1" dirty="0"/>
              <a:t>S. Cheyenne</a:t>
            </a:r>
            <a:r>
              <a:rPr lang="en-US" sz="2000" dirty="0"/>
              <a:t>) </a:t>
            </a:r>
          </a:p>
          <a:p>
            <a:pPr marL="109728" indent="0" algn="ctr">
              <a:buNone/>
            </a:pPr>
            <a:r>
              <a:rPr lang="en-US" sz="1800" dirty="0" smtClean="0">
                <a:hlinkClick r:id="rId3"/>
              </a:rPr>
              <a:t>bwermy@npaihb.org</a:t>
            </a:r>
            <a:r>
              <a:rPr lang="en-US" sz="1800" dirty="0" smtClean="0"/>
              <a:t> </a:t>
            </a:r>
            <a:endParaRPr lang="en-US" sz="1800" dirty="0"/>
          </a:p>
          <a:p>
            <a:pPr marL="109728" indent="0" algn="ctr">
              <a:buNone/>
            </a:pPr>
            <a:r>
              <a:rPr lang="en-US" sz="1800" dirty="0" smtClean="0"/>
              <a:t>Direct Line 503-416-3252 </a:t>
            </a:r>
          </a:p>
          <a:p>
            <a:pPr marL="109728" indent="0" algn="ctr">
              <a:buNone/>
            </a:pPr>
            <a:endParaRPr lang="en-US" sz="2000" dirty="0"/>
          </a:p>
          <a:p>
            <a:pPr marL="109728" indent="0" algn="ctr">
              <a:buNone/>
            </a:pPr>
            <a:endParaRPr lang="en-US" sz="2000" dirty="0" smtClean="0"/>
          </a:p>
          <a:p>
            <a:pPr marL="109728" indent="0" algn="ctr">
              <a:buNone/>
            </a:pPr>
            <a:endParaRPr lang="en-US" sz="2000" dirty="0"/>
          </a:p>
          <a:p>
            <a:pPr marL="109728" indent="0" algn="ctr">
              <a:buNone/>
            </a:pPr>
            <a:r>
              <a:rPr lang="en-US" sz="2400" b="1" dirty="0"/>
              <a:t>Northwest Portland Area Indian Health Board</a:t>
            </a:r>
          </a:p>
          <a:p>
            <a:pPr marL="109728" indent="0" algn="ctr">
              <a:buNone/>
            </a:pPr>
            <a:r>
              <a:rPr lang="en-US" sz="1800" dirty="0"/>
              <a:t>2121 SW </a:t>
            </a:r>
            <a:r>
              <a:rPr lang="en-US" sz="1800" dirty="0" smtClean="0"/>
              <a:t>Broadway, </a:t>
            </a:r>
            <a:r>
              <a:rPr lang="en-US" sz="1800" dirty="0"/>
              <a:t>Suite </a:t>
            </a:r>
            <a:r>
              <a:rPr lang="en-US" sz="1800" dirty="0" smtClean="0"/>
              <a:t>300 </a:t>
            </a:r>
          </a:p>
          <a:p>
            <a:pPr marL="109728" indent="0" algn="ctr">
              <a:buNone/>
            </a:pPr>
            <a:r>
              <a:rPr lang="en-US" sz="1800" dirty="0" smtClean="0"/>
              <a:t>Portland</a:t>
            </a:r>
            <a:r>
              <a:rPr lang="en-US" sz="1800" dirty="0"/>
              <a:t>, </a:t>
            </a:r>
            <a:r>
              <a:rPr lang="en-US" sz="1800" dirty="0" smtClean="0"/>
              <a:t>Oregon 97201 </a:t>
            </a:r>
          </a:p>
          <a:p>
            <a:pPr marL="109728" indent="0" algn="ctr">
              <a:buNone/>
            </a:pPr>
            <a:r>
              <a:rPr lang="en-US" sz="1800" dirty="0" smtClean="0">
                <a:hlinkClick r:id="rId4"/>
              </a:rPr>
              <a:t>www.npaihb.org</a:t>
            </a:r>
            <a:r>
              <a:rPr lang="en-US" sz="1800" dirty="0" smtClean="0"/>
              <a:t> 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722031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154" b="90000" l="1029" r="992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" y="152400"/>
            <a:ext cx="3473824" cy="2362200"/>
          </a:xfrm>
          <a:prstGeom prst="rect">
            <a:avLst/>
          </a:prstGeom>
        </p:spPr>
      </p:pic>
      <p:pic>
        <p:nvPicPr>
          <p:cNvPr id="2050" name="Picture 2" descr="http://admin.hoodtocoastrelay.com/page-images/images/Hood%20to%20Coast%20-%20Parent%20Logo%20v1%20NO%20PRESENTIN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044" y="914400"/>
            <a:ext cx="3314700" cy="2527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scontent.xx.fbcdn.net/v/t1.0-9/13524489_10154255095163769_3345573593542566493_n.jpg?oh=e9ef9f1457b3a3b521d3d0e7d7fa926a&amp;oe=581D76A9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2" t="15542" r="5544"/>
          <a:stretch/>
        </p:blipFill>
        <p:spPr bwMode="auto">
          <a:xfrm>
            <a:off x="3875313" y="3657600"/>
            <a:ext cx="4680857" cy="24254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 rot="19140000">
            <a:off x="438635" y="1989764"/>
            <a:ext cx="5654968" cy="667608"/>
          </a:xfrm>
        </p:spPr>
        <p:txBody>
          <a:bodyPr/>
          <a:lstStyle/>
          <a:p>
            <a:pPr algn="ctr"/>
            <a:r>
              <a:rPr lang="en-US" dirty="0" smtClean="0"/>
              <a:t>Introducing team hands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half" idx="2"/>
          </p:nvPr>
        </p:nvSpPr>
        <p:spPr>
          <a:xfrm rot="19140000">
            <a:off x="195018" y="2702404"/>
            <a:ext cx="7077564" cy="623314"/>
          </a:xfrm>
        </p:spPr>
        <p:txBody>
          <a:bodyPr>
            <a:noAutofit/>
          </a:bodyPr>
          <a:lstStyle/>
          <a:p>
            <a:pPr algn="ctr"/>
            <a:r>
              <a:rPr lang="en-US" sz="2400" i="1" dirty="0" smtClean="0">
                <a:solidFill>
                  <a:srgbClr val="002060"/>
                </a:solidFill>
              </a:rPr>
              <a:t>“HEALTHY ACTIVE NATIVES DOING SOMETHING”</a:t>
            </a:r>
          </a:p>
          <a:p>
            <a:pPr algn="ctr"/>
            <a:endParaRPr lang="en-US" sz="2800" i="1" dirty="0"/>
          </a:p>
        </p:txBody>
      </p:sp>
      <p:sp>
        <p:nvSpPr>
          <p:cNvPr id="2" name="TextBox 1"/>
          <p:cNvSpPr txBox="1"/>
          <p:nvPr/>
        </p:nvSpPr>
        <p:spPr>
          <a:xfrm>
            <a:off x="3499224" y="6083073"/>
            <a:ext cx="564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Front row: Nora, Birdie, Monika, Antoinette. </a:t>
            </a:r>
            <a:r>
              <a:rPr lang="en-US" sz="1200" dirty="0"/>
              <a:t>Back row: Ryan, Jessica, Stephanie, Maggie, Celena. </a:t>
            </a:r>
            <a:r>
              <a:rPr lang="en-US" sz="1200" dirty="0" smtClean="0"/>
              <a:t>Not pictured: Erik, Nanette &amp; Gavin.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4428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WHAT IS Hood to Coast?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3048000" y="6080760"/>
            <a:ext cx="3200400" cy="548640"/>
          </a:xfrm>
        </p:spPr>
        <p:txBody>
          <a:bodyPr>
            <a:noAutofit/>
          </a:bodyPr>
          <a:lstStyle/>
          <a:p>
            <a:pPr algn="ctr"/>
            <a:r>
              <a:rPr lang="en-US" sz="2800" b="1" dirty="0"/>
              <a:t>The Mother of All Relays</a:t>
            </a:r>
            <a:r>
              <a:rPr lang="en-US" sz="2800" b="1" dirty="0" smtClean="0"/>
              <a:t>!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838200" y="1143000"/>
            <a:ext cx="3200400" cy="3108960"/>
          </a:xfrm>
        </p:spPr>
        <p:txBody>
          <a:bodyPr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600" dirty="0">
                <a:latin typeface="Calibri"/>
                <a:ea typeface="Calibri"/>
                <a:cs typeface="Times New Roman"/>
              </a:rPr>
              <a:t>DATES:</a:t>
            </a:r>
            <a:r>
              <a:rPr lang="en-US" sz="1600" b="0" dirty="0">
                <a:latin typeface="Calibri"/>
                <a:ea typeface="Calibri"/>
                <a:cs typeface="Times New Roman"/>
              </a:rPr>
              <a:t> </a:t>
            </a:r>
            <a:r>
              <a:rPr lang="en-US" sz="1600" b="0" dirty="0" smtClean="0">
                <a:latin typeface="Calibri"/>
                <a:ea typeface="Calibri"/>
                <a:cs typeface="Times New Roman"/>
              </a:rPr>
              <a:t>August </a:t>
            </a:r>
            <a:r>
              <a:rPr lang="en-US" sz="1600" b="0" dirty="0">
                <a:latin typeface="Calibri"/>
                <a:ea typeface="Calibri"/>
                <a:cs typeface="Times New Roman"/>
              </a:rPr>
              <a:t>26 - 27, 2016 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600" dirty="0">
                <a:latin typeface="Calibri"/>
                <a:ea typeface="Calibri"/>
                <a:cs typeface="Times New Roman"/>
              </a:rPr>
              <a:t>TOTAL TEAMS:</a:t>
            </a:r>
            <a:r>
              <a:rPr lang="en-US" sz="1600" b="0" dirty="0">
                <a:latin typeface="Calibri"/>
                <a:ea typeface="Calibri"/>
                <a:cs typeface="Times New Roman"/>
              </a:rPr>
              <a:t> </a:t>
            </a:r>
            <a:r>
              <a:rPr lang="en-US" sz="1600" b="0" dirty="0" smtClean="0">
                <a:latin typeface="Calibri"/>
                <a:ea typeface="Calibri"/>
                <a:cs typeface="Times New Roman"/>
              </a:rPr>
              <a:t>1,050 </a:t>
            </a:r>
            <a:r>
              <a:rPr lang="en-US" sz="1600" b="0" dirty="0">
                <a:latin typeface="Calibri"/>
                <a:ea typeface="Calibri"/>
                <a:cs typeface="Times New Roman"/>
              </a:rPr>
              <a:t>teams of 12 runners (</a:t>
            </a:r>
            <a:r>
              <a:rPr lang="en-US" sz="1600" b="0" dirty="0" smtClean="0">
                <a:latin typeface="Calibri"/>
                <a:ea typeface="Calibri"/>
                <a:cs typeface="Times New Roman"/>
              </a:rPr>
              <a:t>minimum of 8</a:t>
            </a:r>
            <a:r>
              <a:rPr lang="en-US" sz="1600" b="0" dirty="0">
                <a:latin typeface="Calibri"/>
                <a:ea typeface="Calibri"/>
                <a:cs typeface="Times New Roman"/>
              </a:rPr>
              <a:t>)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600" dirty="0">
                <a:latin typeface="Calibri"/>
                <a:ea typeface="Calibri"/>
                <a:cs typeface="Times New Roman"/>
              </a:rPr>
              <a:t>RACE COURSE:</a:t>
            </a:r>
            <a:r>
              <a:rPr lang="en-US" sz="1600" b="0" dirty="0">
                <a:latin typeface="Calibri"/>
                <a:ea typeface="Calibri"/>
                <a:cs typeface="Times New Roman"/>
              </a:rPr>
              <a:t> </a:t>
            </a:r>
            <a:r>
              <a:rPr lang="en-US" sz="1600" b="0" dirty="0" smtClean="0">
                <a:latin typeface="Calibri"/>
                <a:ea typeface="Calibri"/>
                <a:cs typeface="Times New Roman"/>
              </a:rPr>
              <a:t>Hood </a:t>
            </a:r>
            <a:r>
              <a:rPr lang="en-US" sz="1600" b="0" dirty="0">
                <a:latin typeface="Calibri"/>
                <a:ea typeface="Calibri"/>
                <a:cs typeface="Times New Roman"/>
              </a:rPr>
              <a:t>To Coast is 198 miles long. 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600" dirty="0">
                <a:latin typeface="Calibri"/>
                <a:ea typeface="Calibri"/>
                <a:cs typeface="Times New Roman"/>
              </a:rPr>
              <a:t>TOTAL PARTICIPANTS: </a:t>
            </a:r>
            <a:r>
              <a:rPr lang="en-US" sz="1600" b="0" dirty="0" smtClean="0">
                <a:latin typeface="Calibri"/>
                <a:ea typeface="Calibri"/>
                <a:cs typeface="Times New Roman"/>
              </a:rPr>
              <a:t>The </a:t>
            </a:r>
            <a:r>
              <a:rPr lang="en-US" sz="1600" b="0" dirty="0">
                <a:latin typeface="Calibri"/>
                <a:ea typeface="Calibri"/>
                <a:cs typeface="Times New Roman"/>
              </a:rPr>
              <a:t>2016 event will include 12,600 runners and 3,600 volunteers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600" dirty="0">
                <a:latin typeface="Calibri"/>
                <a:ea typeface="Calibri"/>
                <a:cs typeface="Times New Roman"/>
              </a:rPr>
              <a:t>ORIGIN: </a:t>
            </a:r>
            <a:r>
              <a:rPr lang="en-US" sz="1600" b="0" dirty="0" smtClean="0">
                <a:latin typeface="Calibri"/>
                <a:ea typeface="Calibri"/>
                <a:cs typeface="Times New Roman"/>
              </a:rPr>
              <a:t>HTC </a:t>
            </a:r>
            <a:r>
              <a:rPr lang="en-US" sz="1600" b="0" dirty="0">
                <a:latin typeface="Calibri"/>
                <a:ea typeface="Calibri"/>
                <a:cs typeface="Times New Roman"/>
              </a:rPr>
              <a:t>began in 1982 with 8 teams and has filled the team cap on the opening </a:t>
            </a:r>
            <a:r>
              <a:rPr lang="en-US" sz="1600" b="0" dirty="0" smtClean="0">
                <a:latin typeface="Calibri"/>
                <a:ea typeface="Calibri"/>
                <a:cs typeface="Times New Roman"/>
              </a:rPr>
              <a:t>day </a:t>
            </a:r>
            <a:r>
              <a:rPr lang="en-US" sz="1600" b="0" dirty="0">
                <a:latin typeface="Calibri"/>
                <a:ea typeface="Calibri"/>
                <a:cs typeface="Times New Roman"/>
              </a:rPr>
              <a:t>of registration for the last 18 years straight</a:t>
            </a:r>
            <a:r>
              <a:rPr lang="en-US" sz="1600" b="0" dirty="0" smtClean="0">
                <a:latin typeface="Calibri"/>
                <a:ea typeface="Calibri"/>
                <a:cs typeface="Times New Roman"/>
              </a:rPr>
              <a:t>!</a:t>
            </a:r>
            <a:endParaRPr lang="en-US" sz="1600" b="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350520"/>
          </a:xfrm>
        </p:spPr>
        <p:txBody>
          <a:bodyPr/>
          <a:lstStyle/>
          <a:p>
            <a:pPr algn="ctr"/>
            <a:r>
              <a:rPr lang="en-US" dirty="0" smtClean="0"/>
              <a:t>Course Map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447800"/>
            <a:ext cx="45720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154" b="90000" l="1029" r="992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802" y="5181600"/>
            <a:ext cx="2057400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52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Team Hands Vans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800" dirty="0" smtClean="0"/>
              <a:t>Van 1</a:t>
            </a:r>
            <a:endParaRPr lang="en-US" sz="1800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RUNNERS:</a:t>
            </a:r>
            <a:endParaRPr lang="en-US" sz="3200" dirty="0">
              <a:latin typeface="Calibri"/>
              <a:ea typeface="Calibri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(1) Maggie</a:t>
            </a:r>
            <a:endParaRPr lang="en-US" sz="3200" dirty="0">
              <a:latin typeface="Calibri"/>
              <a:ea typeface="Calibri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(2) Birdie</a:t>
            </a:r>
            <a:endParaRPr lang="en-US" sz="3200" dirty="0">
              <a:latin typeface="Calibri"/>
              <a:ea typeface="Calibri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(3) Jessica</a:t>
            </a:r>
            <a:endParaRPr lang="en-US" sz="3200" dirty="0">
              <a:latin typeface="Calibri"/>
              <a:ea typeface="Calibri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(4) Nora </a:t>
            </a:r>
            <a:endParaRPr lang="en-US" sz="3200" dirty="0">
              <a:latin typeface="Calibri"/>
              <a:ea typeface="Calibri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(5) Erik 	</a:t>
            </a:r>
            <a:endParaRPr lang="en-US" sz="3200" dirty="0">
              <a:latin typeface="Calibri"/>
              <a:ea typeface="Calibri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(6) Gavin</a:t>
            </a:r>
            <a:endParaRPr lang="en-US" sz="3200" dirty="0">
              <a:latin typeface="Calibri"/>
              <a:ea typeface="Calibri"/>
              <a:cs typeface="Times New Roman"/>
            </a:endParaRP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800" dirty="0" smtClean="0"/>
              <a:t>Van 2</a:t>
            </a:r>
            <a:endParaRPr lang="en-US" sz="1800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dirty="0">
                <a:solidFill>
                  <a:srgbClr val="00B050"/>
                </a:solidFill>
                <a:latin typeface="Calibri"/>
                <a:ea typeface="Calibri"/>
                <a:cs typeface="Times New Roman"/>
              </a:rPr>
              <a:t>RUNNERS:</a:t>
            </a:r>
            <a:endParaRPr lang="en-US" sz="3200" dirty="0">
              <a:latin typeface="Calibri"/>
              <a:ea typeface="Calibri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dirty="0">
                <a:solidFill>
                  <a:srgbClr val="00B050"/>
                </a:solidFill>
                <a:latin typeface="Calibri"/>
                <a:ea typeface="Calibri"/>
                <a:cs typeface="Times New Roman"/>
              </a:rPr>
              <a:t>(7) Celena </a:t>
            </a:r>
            <a:endParaRPr lang="en-US" sz="3200" dirty="0">
              <a:latin typeface="Calibri"/>
              <a:ea typeface="Calibri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dirty="0">
                <a:solidFill>
                  <a:srgbClr val="00B050"/>
                </a:solidFill>
                <a:latin typeface="Calibri"/>
                <a:ea typeface="Calibri"/>
                <a:cs typeface="Times New Roman"/>
              </a:rPr>
              <a:t>(8) Antoinette</a:t>
            </a:r>
            <a:endParaRPr lang="en-US" sz="3200" dirty="0">
              <a:latin typeface="Calibri"/>
              <a:ea typeface="Calibri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dirty="0">
                <a:solidFill>
                  <a:srgbClr val="00B050"/>
                </a:solidFill>
                <a:latin typeface="Calibri"/>
                <a:ea typeface="Calibri"/>
                <a:cs typeface="Times New Roman"/>
              </a:rPr>
              <a:t>(9) Monika</a:t>
            </a:r>
            <a:endParaRPr lang="en-US" sz="3200" dirty="0">
              <a:latin typeface="Calibri"/>
              <a:ea typeface="Calibri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dirty="0">
                <a:solidFill>
                  <a:srgbClr val="00B050"/>
                </a:solidFill>
                <a:latin typeface="Calibri"/>
                <a:ea typeface="Calibri"/>
                <a:cs typeface="Times New Roman"/>
              </a:rPr>
              <a:t>(10) Nanette</a:t>
            </a:r>
            <a:endParaRPr lang="en-US" sz="3200" dirty="0">
              <a:latin typeface="Calibri"/>
              <a:ea typeface="Calibri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dirty="0">
                <a:solidFill>
                  <a:srgbClr val="00B050"/>
                </a:solidFill>
                <a:latin typeface="Calibri"/>
                <a:ea typeface="Calibri"/>
                <a:cs typeface="Times New Roman"/>
              </a:rPr>
              <a:t>(11) Stephanie </a:t>
            </a:r>
            <a:endParaRPr lang="en-US" sz="3200" dirty="0">
              <a:latin typeface="Calibri"/>
              <a:ea typeface="Calibri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dirty="0">
                <a:solidFill>
                  <a:srgbClr val="00B050"/>
                </a:solidFill>
                <a:latin typeface="Calibri"/>
                <a:ea typeface="Calibri"/>
                <a:cs typeface="Times New Roman"/>
              </a:rPr>
              <a:t>(12) Ryan</a:t>
            </a:r>
            <a:endParaRPr lang="en-US" sz="3200" dirty="0">
              <a:latin typeface="Calibri"/>
              <a:ea typeface="Calibri"/>
              <a:cs typeface="Times New Roman"/>
            </a:endParaRPr>
          </a:p>
          <a:p>
            <a:endParaRPr lang="en-US" dirty="0"/>
          </a:p>
        </p:txBody>
      </p:sp>
      <p:pic>
        <p:nvPicPr>
          <p:cNvPr id="10" name="Picture 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1600199"/>
            <a:ext cx="1332230" cy="1019175"/>
          </a:xfrm>
          <a:prstGeom prst="rect">
            <a:avLst/>
          </a:prstGeom>
        </p:spPr>
      </p:pic>
      <p:pic>
        <p:nvPicPr>
          <p:cNvPr id="11" name="Picture 1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1211" y="1600199"/>
            <a:ext cx="1276350" cy="947420"/>
          </a:xfrm>
          <a:prstGeom prst="rect">
            <a:avLst/>
          </a:prstGeom>
        </p:spPr>
      </p:pic>
      <p:pic>
        <p:nvPicPr>
          <p:cNvPr id="14" name="Picture 13"/>
          <p:cNvPicPr/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154" b="90000" l="1029" r="992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802" y="5181600"/>
            <a:ext cx="2057400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30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How it Works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1760135" y="1764192"/>
            <a:ext cx="1175796" cy="1175796"/>
          </a:xfrm>
          <a:prstGeom prst="roundRect">
            <a:avLst>
              <a:gd name="adj" fmla="val 10000"/>
            </a:avLst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5000" r="-15000"/>
            </a:stretch>
          </a:blipFill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5" name="Group 4"/>
          <p:cNvGrpSpPr/>
          <p:nvPr/>
        </p:nvGrpSpPr>
        <p:grpSpPr>
          <a:xfrm>
            <a:off x="1588765" y="3132466"/>
            <a:ext cx="1687010" cy="1668133"/>
            <a:chOff x="522165" y="865097"/>
            <a:chExt cx="1175796" cy="1525677"/>
          </a:xfrm>
        </p:grpSpPr>
        <p:sp>
          <p:nvSpPr>
            <p:cNvPr id="41" name="Rounded Rectangle 40"/>
            <p:cNvSpPr/>
            <p:nvPr/>
          </p:nvSpPr>
          <p:spPr>
            <a:xfrm>
              <a:off x="522165" y="865097"/>
              <a:ext cx="1175796" cy="1525677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2" name="Rounded Rectangle 5"/>
            <p:cNvSpPr/>
            <p:nvPr/>
          </p:nvSpPr>
          <p:spPr>
            <a:xfrm>
              <a:off x="556603" y="899535"/>
              <a:ext cx="1106920" cy="145680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8100" tIns="38100" rIns="38100" bIns="38100" numCol="1" spcCol="1270" anchor="t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0" kern="1200" dirty="0"/>
                <a:t>TIMBERLINE </a:t>
              </a:r>
              <a:r>
                <a:rPr lang="en-US" sz="1400" b="1" i="0" kern="1200" dirty="0" smtClean="0"/>
                <a:t>LODGE</a:t>
              </a:r>
            </a:p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dirty="0" smtClean="0"/>
                <a:t>(Mt. Hood)</a:t>
              </a:r>
              <a:endParaRPr lang="en-US" sz="1400" i="0" kern="1200" dirty="0"/>
            </a:p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1400" kern="1200" dirty="0">
                  <a:solidFill>
                    <a:srgbClr val="FF0000"/>
                  </a:solidFill>
                </a:rPr>
                <a:t>VAN 1 START</a:t>
              </a:r>
            </a:p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1400" kern="1200" dirty="0">
                  <a:solidFill>
                    <a:srgbClr val="00B050"/>
                  </a:solidFill>
                </a:rPr>
                <a:t>VAN 2 drive to SANDY, OR to START</a:t>
              </a:r>
            </a:p>
          </p:txBody>
        </p:sp>
      </p:grpSp>
      <p:sp>
        <p:nvSpPr>
          <p:cNvPr id="7" name="Rounded Rectangle 6"/>
          <p:cNvSpPr/>
          <p:nvPr/>
        </p:nvSpPr>
        <p:spPr>
          <a:xfrm>
            <a:off x="3733800" y="1764192"/>
            <a:ext cx="1175796" cy="1175796"/>
          </a:xfrm>
          <a:prstGeom prst="roundRect">
            <a:avLst>
              <a:gd name="adj" fmla="val 10000"/>
            </a:avLst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7000" r="-17000"/>
            </a:stretch>
          </a:blipFill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8" name="Group 7"/>
          <p:cNvGrpSpPr/>
          <p:nvPr/>
        </p:nvGrpSpPr>
        <p:grpSpPr>
          <a:xfrm>
            <a:off x="3486817" y="3125125"/>
            <a:ext cx="1669761" cy="1668133"/>
            <a:chOff x="2204457" y="880241"/>
            <a:chExt cx="1175796" cy="1510533"/>
          </a:xfrm>
        </p:grpSpPr>
        <p:sp>
          <p:nvSpPr>
            <p:cNvPr id="37" name="Rounded Rectangle 36"/>
            <p:cNvSpPr/>
            <p:nvPr/>
          </p:nvSpPr>
          <p:spPr>
            <a:xfrm>
              <a:off x="2204457" y="880241"/>
              <a:ext cx="1175796" cy="1510533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Rounded Rectangle 10"/>
            <p:cNvSpPr/>
            <p:nvPr/>
          </p:nvSpPr>
          <p:spPr>
            <a:xfrm>
              <a:off x="2238895" y="914679"/>
              <a:ext cx="1106920" cy="144165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4290" tIns="34290" rIns="34290" bIns="34290" numCol="1" spcCol="1270" anchor="t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kern="1200" dirty="0"/>
                <a:t>SANDY </a:t>
              </a:r>
              <a:r>
                <a:rPr lang="en-US" sz="1400" b="1" kern="1200" dirty="0" smtClean="0"/>
                <a:t>HIGH SCHOOL </a:t>
              </a:r>
            </a:p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0" kern="1200" dirty="0" smtClean="0"/>
                <a:t>(</a:t>
              </a:r>
              <a:r>
                <a:rPr lang="en-US" sz="1400" b="0" kern="1200" dirty="0"/>
                <a:t>37400 SE Bluff Rd Sandy, OR)</a:t>
              </a:r>
            </a:p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1400" kern="1200" dirty="0">
                  <a:solidFill>
                    <a:srgbClr val="00B050"/>
                  </a:solidFill>
                </a:rPr>
                <a:t>VAN 2 RUN</a:t>
              </a:r>
            </a:p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1400" kern="1200" dirty="0">
                  <a:solidFill>
                    <a:srgbClr val="FF0000"/>
                  </a:solidFill>
                </a:rPr>
                <a:t>VAN 1 REST in PORTLAND, OR</a:t>
              </a:r>
            </a:p>
          </p:txBody>
        </p:sp>
      </p:grpSp>
      <p:sp>
        <p:nvSpPr>
          <p:cNvPr id="10" name="Rounded Rectangle 9"/>
          <p:cNvSpPr/>
          <p:nvPr/>
        </p:nvSpPr>
        <p:spPr>
          <a:xfrm>
            <a:off x="5606004" y="1764192"/>
            <a:ext cx="1175796" cy="1175796"/>
          </a:xfrm>
          <a:prstGeom prst="roundRect">
            <a:avLst>
              <a:gd name="adj" fmla="val 10000"/>
            </a:avLst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5000" r="-15000"/>
            </a:stretch>
          </a:blipFill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1" name="Group 10"/>
          <p:cNvGrpSpPr/>
          <p:nvPr/>
        </p:nvGrpSpPr>
        <p:grpSpPr>
          <a:xfrm>
            <a:off x="5487741" y="3132466"/>
            <a:ext cx="1674758" cy="1668133"/>
            <a:chOff x="3933606" y="885273"/>
            <a:chExt cx="1293758" cy="1505501"/>
          </a:xfrm>
        </p:grpSpPr>
        <p:sp>
          <p:nvSpPr>
            <p:cNvPr id="33" name="Rounded Rectangle 32"/>
            <p:cNvSpPr/>
            <p:nvPr/>
          </p:nvSpPr>
          <p:spPr>
            <a:xfrm>
              <a:off x="3933606" y="885273"/>
              <a:ext cx="1293758" cy="150550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Rounded Rectangle 15"/>
            <p:cNvSpPr/>
            <p:nvPr/>
          </p:nvSpPr>
          <p:spPr>
            <a:xfrm>
              <a:off x="3968044" y="919711"/>
              <a:ext cx="1259320" cy="14366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8100" tIns="38100" rIns="38100" bIns="38100" numCol="1" spcCol="1270" anchor="t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kern="1200" dirty="0"/>
                <a:t>HAWTHORNE BRIDGE </a:t>
              </a:r>
            </a:p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0" kern="1200" dirty="0"/>
                <a:t>(Portland, OR)</a:t>
              </a:r>
            </a:p>
            <a:p>
              <a:pPr marL="57150" lvl="1" indent="-57150" defTabSz="400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1400" kern="1200" dirty="0">
                  <a:solidFill>
                    <a:srgbClr val="FF0000"/>
                  </a:solidFill>
                </a:rPr>
                <a:t>VAN 1 RUN</a:t>
              </a:r>
            </a:p>
            <a:p>
              <a:pPr marL="57150" lvl="1" indent="-57150" defTabSz="400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1400" kern="1200" dirty="0">
                  <a:solidFill>
                    <a:srgbClr val="00B050"/>
                  </a:solidFill>
                </a:rPr>
                <a:t>VAN 2 REST in SCAPPOOSE, OR 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276600" y="2210826"/>
            <a:ext cx="226488" cy="282527"/>
            <a:chOff x="5050741" y="613534"/>
            <a:chExt cx="226488" cy="282527"/>
          </a:xfrm>
        </p:grpSpPr>
        <p:sp>
          <p:nvSpPr>
            <p:cNvPr id="31" name="Right Arrow 30"/>
            <p:cNvSpPr/>
            <p:nvPr/>
          </p:nvSpPr>
          <p:spPr>
            <a:xfrm rot="21579899">
              <a:off x="5050741" y="613534"/>
              <a:ext cx="226488" cy="282527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dk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dk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dk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" name="Right Arrow 17"/>
            <p:cNvSpPr/>
            <p:nvPr/>
          </p:nvSpPr>
          <p:spPr>
            <a:xfrm rot="21579899">
              <a:off x="5050742" y="670238"/>
              <a:ext cx="158542" cy="16951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200" kern="120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239000" y="2192356"/>
            <a:ext cx="990600" cy="282527"/>
            <a:chOff x="6873637" y="611465"/>
            <a:chExt cx="226485" cy="282527"/>
          </a:xfrm>
        </p:grpSpPr>
        <p:sp>
          <p:nvSpPr>
            <p:cNvPr id="27" name="Right Arrow 26"/>
            <p:cNvSpPr/>
            <p:nvPr/>
          </p:nvSpPr>
          <p:spPr>
            <a:xfrm rot="11730">
              <a:off x="6873637" y="611465"/>
              <a:ext cx="226485" cy="282527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dk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dk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dk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Right Arrow 22"/>
            <p:cNvSpPr/>
            <p:nvPr/>
          </p:nvSpPr>
          <p:spPr>
            <a:xfrm rot="11730">
              <a:off x="6873637" y="667854"/>
              <a:ext cx="158540" cy="16951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200" kern="1200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181600" y="2231854"/>
            <a:ext cx="226485" cy="282527"/>
            <a:chOff x="8696531" y="612089"/>
            <a:chExt cx="226485" cy="282527"/>
          </a:xfrm>
        </p:grpSpPr>
        <p:sp>
          <p:nvSpPr>
            <p:cNvPr id="23" name="Right Arrow 22"/>
            <p:cNvSpPr/>
            <p:nvPr/>
          </p:nvSpPr>
          <p:spPr>
            <a:xfrm rot="21590992">
              <a:off x="8696531" y="612089"/>
              <a:ext cx="226485" cy="282527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dk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dk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dk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Right Arrow 27"/>
            <p:cNvSpPr/>
            <p:nvPr/>
          </p:nvSpPr>
          <p:spPr>
            <a:xfrm rot="21590992">
              <a:off x="8696531" y="668683"/>
              <a:ext cx="158540" cy="16951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200" kern="1200"/>
            </a:p>
          </p:txBody>
        </p:sp>
      </p:grpSp>
      <p:pic>
        <p:nvPicPr>
          <p:cNvPr id="43" name="Picture 42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4" y="1255432"/>
            <a:ext cx="1629613" cy="2518491"/>
          </a:xfrm>
          <a:prstGeom prst="rect">
            <a:avLst/>
          </a:prstGeom>
        </p:spPr>
      </p:pic>
      <p:pic>
        <p:nvPicPr>
          <p:cNvPr id="26" name="Picture 25"/>
          <p:cNvPicPr/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154" b="90000" l="1029" r="992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802" y="5181600"/>
            <a:ext cx="2057400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478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How it Works</a:t>
            </a: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4801834" y="2044027"/>
            <a:ext cx="226484" cy="282527"/>
            <a:chOff x="3227849" y="618340"/>
            <a:chExt cx="226484" cy="282527"/>
          </a:xfrm>
        </p:grpSpPr>
        <p:sp>
          <p:nvSpPr>
            <p:cNvPr id="35" name="Right Arrow 34"/>
            <p:cNvSpPr/>
            <p:nvPr/>
          </p:nvSpPr>
          <p:spPr>
            <a:xfrm rot="2373">
              <a:off x="3227849" y="618340"/>
              <a:ext cx="226484" cy="282527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dk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dk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dk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Right Arrow 12"/>
            <p:cNvSpPr/>
            <p:nvPr/>
          </p:nvSpPr>
          <p:spPr>
            <a:xfrm rot="2373">
              <a:off x="3227849" y="674822"/>
              <a:ext cx="158539" cy="16951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200" kern="1200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881446" y="2044687"/>
            <a:ext cx="226488" cy="282527"/>
            <a:chOff x="5050741" y="613534"/>
            <a:chExt cx="226488" cy="282527"/>
          </a:xfrm>
        </p:grpSpPr>
        <p:sp>
          <p:nvSpPr>
            <p:cNvPr id="31" name="Right Arrow 30"/>
            <p:cNvSpPr/>
            <p:nvPr/>
          </p:nvSpPr>
          <p:spPr>
            <a:xfrm rot="21579899">
              <a:off x="5050741" y="613534"/>
              <a:ext cx="226488" cy="282527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dk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dk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dk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" name="Right Arrow 17"/>
            <p:cNvSpPr/>
            <p:nvPr/>
          </p:nvSpPr>
          <p:spPr>
            <a:xfrm rot="21579899">
              <a:off x="5050742" y="670238"/>
              <a:ext cx="158542" cy="16951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200" kern="1200"/>
            </a:p>
          </p:txBody>
        </p:sp>
      </p:grpSp>
      <p:sp>
        <p:nvSpPr>
          <p:cNvPr id="13" name="Rounded Rectangle 12"/>
          <p:cNvSpPr/>
          <p:nvPr/>
        </p:nvSpPr>
        <p:spPr>
          <a:xfrm>
            <a:off x="1393091" y="1524000"/>
            <a:ext cx="1175796" cy="1175796"/>
          </a:xfrm>
          <a:prstGeom prst="roundRect">
            <a:avLst>
              <a:gd name="adj" fmla="val 10000"/>
            </a:avLst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7000" r="-17000"/>
            </a:stretch>
          </a:blipFill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4" name="Group 13"/>
          <p:cNvGrpSpPr/>
          <p:nvPr/>
        </p:nvGrpSpPr>
        <p:grpSpPr>
          <a:xfrm>
            <a:off x="947717" y="2828389"/>
            <a:ext cx="1968827" cy="2111579"/>
            <a:chOff x="5779933" y="842639"/>
            <a:chExt cx="1175796" cy="1548135"/>
          </a:xfrm>
        </p:grpSpPr>
        <p:sp>
          <p:nvSpPr>
            <p:cNvPr id="29" name="Rounded Rectangle 28"/>
            <p:cNvSpPr/>
            <p:nvPr/>
          </p:nvSpPr>
          <p:spPr>
            <a:xfrm>
              <a:off x="5779933" y="842639"/>
              <a:ext cx="1175796" cy="1548135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Rounded Rectangle 20"/>
            <p:cNvSpPr/>
            <p:nvPr/>
          </p:nvSpPr>
          <p:spPr>
            <a:xfrm>
              <a:off x="5814371" y="877077"/>
              <a:ext cx="1106920" cy="147925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8100" tIns="38100" rIns="38100" bIns="38100" numCol="1" spcCol="1270" anchor="t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kern="1200" dirty="0"/>
                <a:t>COLUMBIA FAIRGROUNDS</a:t>
              </a:r>
            </a:p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kern="1200" dirty="0"/>
                <a:t>(58892 </a:t>
              </a:r>
              <a:r>
                <a:rPr lang="en-US" sz="1400" kern="1200" dirty="0" err="1"/>
                <a:t>Saulser</a:t>
              </a:r>
              <a:r>
                <a:rPr lang="en-US" sz="1400" kern="1200" dirty="0"/>
                <a:t> Rd, St Helens, OR 97051)</a:t>
              </a:r>
            </a:p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1400" kern="1200" dirty="0">
                  <a:solidFill>
                    <a:srgbClr val="00B050"/>
                  </a:solidFill>
                </a:rPr>
                <a:t>VAN 2 RUN</a:t>
              </a:r>
            </a:p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1400" kern="1200" dirty="0">
                  <a:solidFill>
                    <a:srgbClr val="FF0000"/>
                  </a:solidFill>
                </a:rPr>
                <a:t>VAN 1 REST  in SLEEPING AREA  at this exchange (TENTS/in VAN)</a:t>
              </a:r>
            </a:p>
          </p:txBody>
        </p:sp>
      </p:grpSp>
      <p:sp>
        <p:nvSpPr>
          <p:cNvPr id="16" name="Rounded Rectangle 15"/>
          <p:cNvSpPr/>
          <p:nvPr/>
        </p:nvSpPr>
        <p:spPr>
          <a:xfrm>
            <a:off x="3373655" y="1521212"/>
            <a:ext cx="1175796" cy="1175796"/>
          </a:xfrm>
          <a:prstGeom prst="roundRect">
            <a:avLst>
              <a:gd name="adj" fmla="val 10000"/>
            </a:avLst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5000" r="-15000"/>
            </a:stretch>
          </a:blipFill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7" name="Group 16"/>
          <p:cNvGrpSpPr/>
          <p:nvPr/>
        </p:nvGrpSpPr>
        <p:grpSpPr>
          <a:xfrm>
            <a:off x="3139740" y="2828389"/>
            <a:ext cx="1676835" cy="2111579"/>
            <a:chOff x="7605779" y="867519"/>
            <a:chExt cx="1175796" cy="1523255"/>
          </a:xfrm>
        </p:grpSpPr>
        <p:sp>
          <p:nvSpPr>
            <p:cNvPr id="25" name="Rounded Rectangle 24"/>
            <p:cNvSpPr/>
            <p:nvPr/>
          </p:nvSpPr>
          <p:spPr>
            <a:xfrm>
              <a:off x="7605779" y="867519"/>
              <a:ext cx="1175796" cy="1523255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Rounded Rectangle 25"/>
            <p:cNvSpPr/>
            <p:nvPr/>
          </p:nvSpPr>
          <p:spPr>
            <a:xfrm>
              <a:off x="7640217" y="901957"/>
              <a:ext cx="1106920" cy="14543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1910" tIns="41910" rIns="41910" bIns="41910" numCol="1" spcCol="1270" anchor="t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kern="1200" dirty="0"/>
                <a:t>BIRKENFELD</a:t>
              </a:r>
              <a:r>
                <a:rPr lang="en-US" sz="1400" kern="1200" dirty="0"/>
                <a:t> (13950 Hwy 202 </a:t>
              </a:r>
              <a:r>
                <a:rPr lang="en-US" sz="1400" kern="1200" dirty="0" err="1"/>
                <a:t>Birkenfeld</a:t>
              </a:r>
              <a:r>
                <a:rPr lang="en-US" sz="1400" kern="1200" dirty="0"/>
                <a:t>, OR 97016)</a:t>
              </a:r>
            </a:p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1400" kern="1200" dirty="0">
                  <a:solidFill>
                    <a:srgbClr val="FF0000"/>
                  </a:solidFill>
                </a:rPr>
                <a:t>VAN 1 RUN</a:t>
              </a:r>
            </a:p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1400" kern="1200" dirty="0">
                  <a:solidFill>
                    <a:srgbClr val="00B050"/>
                  </a:solidFill>
                </a:rPr>
                <a:t>VAN 2 REST in SLEEPING AREA  at this exchange (TENTS/in VAN)</a:t>
              </a:r>
            </a:p>
            <a:p>
              <a:pPr marL="57150" lvl="1" indent="-57150" algn="l" defTabSz="400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900" kern="1200" dirty="0"/>
            </a:p>
          </p:txBody>
        </p:sp>
      </p:grpSp>
      <p:sp>
        <p:nvSpPr>
          <p:cNvPr id="19" name="Rounded Rectangle 18"/>
          <p:cNvSpPr/>
          <p:nvPr/>
        </p:nvSpPr>
        <p:spPr>
          <a:xfrm>
            <a:off x="5341025" y="1521212"/>
            <a:ext cx="1175796" cy="1175796"/>
          </a:xfrm>
          <a:prstGeom prst="roundRect">
            <a:avLst>
              <a:gd name="adj" fmla="val 10000"/>
            </a:avLst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7000" r="-17000"/>
            </a:stretch>
          </a:blipFill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0" name="Group 19"/>
          <p:cNvGrpSpPr/>
          <p:nvPr/>
        </p:nvGrpSpPr>
        <p:grpSpPr>
          <a:xfrm>
            <a:off x="5054157" y="2828389"/>
            <a:ext cx="1749531" cy="2111579"/>
            <a:chOff x="9311228" y="848412"/>
            <a:chExt cx="1175796" cy="1542362"/>
          </a:xfrm>
        </p:grpSpPr>
        <p:sp>
          <p:nvSpPr>
            <p:cNvPr id="21" name="Rounded Rectangle 20"/>
            <p:cNvSpPr/>
            <p:nvPr/>
          </p:nvSpPr>
          <p:spPr>
            <a:xfrm>
              <a:off x="9311228" y="848412"/>
              <a:ext cx="1175796" cy="1542362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Rounded Rectangle 30"/>
            <p:cNvSpPr/>
            <p:nvPr/>
          </p:nvSpPr>
          <p:spPr>
            <a:xfrm>
              <a:off x="9345666" y="882850"/>
              <a:ext cx="1106920" cy="14734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4290" tIns="34290" rIns="34290" bIns="34290" numCol="1" spcCol="1270" anchor="t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kern="1200" dirty="0"/>
                <a:t>ASTORIA</a:t>
              </a:r>
              <a:r>
                <a:rPr lang="en-US" sz="1400" kern="1200" dirty="0"/>
                <a:t> </a:t>
              </a:r>
            </a:p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kern="1200" dirty="0"/>
                <a:t>(87232 Hwy 202 Astoria, OR 97103)</a:t>
              </a:r>
            </a:p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1400" kern="1200" dirty="0">
                  <a:solidFill>
                    <a:srgbClr val="00B050"/>
                  </a:solidFill>
                </a:rPr>
                <a:t>VAN 2 FINISH</a:t>
              </a:r>
            </a:p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1400" kern="1200" dirty="0">
                  <a:solidFill>
                    <a:srgbClr val="FF0000"/>
                  </a:solidFill>
                </a:rPr>
                <a:t>VAN 1 drive to  SEASIDE, OR to END</a:t>
              </a:r>
            </a:p>
          </p:txBody>
        </p:sp>
      </p:grpSp>
      <p:pic>
        <p:nvPicPr>
          <p:cNvPr id="43" name="Picture 42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315853"/>
            <a:ext cx="2079434" cy="3586515"/>
          </a:xfrm>
          <a:prstGeom prst="rect">
            <a:avLst/>
          </a:prstGeom>
        </p:spPr>
      </p:pic>
      <p:grpSp>
        <p:nvGrpSpPr>
          <p:cNvPr id="33" name="Group 32"/>
          <p:cNvGrpSpPr/>
          <p:nvPr/>
        </p:nvGrpSpPr>
        <p:grpSpPr>
          <a:xfrm>
            <a:off x="254007" y="2060650"/>
            <a:ext cx="990600" cy="282527"/>
            <a:chOff x="6873637" y="611465"/>
            <a:chExt cx="226485" cy="282527"/>
          </a:xfrm>
        </p:grpSpPr>
        <p:sp>
          <p:nvSpPr>
            <p:cNvPr id="34" name="Right Arrow 33"/>
            <p:cNvSpPr/>
            <p:nvPr/>
          </p:nvSpPr>
          <p:spPr>
            <a:xfrm rot="11730">
              <a:off x="6873637" y="611465"/>
              <a:ext cx="226485" cy="282527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dk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dk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dk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Right Arrow 22"/>
            <p:cNvSpPr/>
            <p:nvPr/>
          </p:nvSpPr>
          <p:spPr>
            <a:xfrm rot="11730">
              <a:off x="6873637" y="667854"/>
              <a:ext cx="158540" cy="16951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200" kern="1200"/>
            </a:p>
          </p:txBody>
        </p:sp>
      </p:grpSp>
      <p:pic>
        <p:nvPicPr>
          <p:cNvPr id="28" name="Picture 27"/>
          <p:cNvPicPr/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154" b="90000" l="1029" r="992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802" y="5181600"/>
            <a:ext cx="2057400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285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4294967295"/>
          </p:nvPr>
        </p:nvSpPr>
        <p:spPr>
          <a:xfrm>
            <a:off x="228600" y="2209800"/>
            <a:ext cx="4343400" cy="3352800"/>
          </a:xfrm>
          <a:prstGeom prst="rect">
            <a:avLst/>
          </a:prstGeom>
        </p:spPr>
        <p:txBody>
          <a:bodyPr/>
          <a:lstStyle/>
          <a:p>
            <a:r>
              <a:rPr lang="en-US" sz="2400" dirty="0" smtClean="0"/>
              <a:t>NPAIHB Wellness Activities</a:t>
            </a:r>
          </a:p>
          <a:p>
            <a:pPr lvl="1"/>
            <a:r>
              <a:rPr lang="en-US" sz="2000" dirty="0" smtClean="0"/>
              <a:t>Monthly wellness tips &amp; weekly workouts led by staff</a:t>
            </a:r>
          </a:p>
          <a:p>
            <a:pPr lvl="1"/>
            <a:r>
              <a:rPr lang="en-US" sz="2000" dirty="0" smtClean="0"/>
              <a:t>Spokane challenge</a:t>
            </a:r>
            <a:endParaRPr lang="en-US" sz="2000" dirty="0"/>
          </a:p>
          <a:p>
            <a:pPr lvl="1"/>
            <a:r>
              <a:rPr lang="en-US" sz="2000" dirty="0" smtClean="0"/>
              <a:t>NPAIHB 8 </a:t>
            </a:r>
            <a:r>
              <a:rPr lang="en-US" sz="2000" dirty="0" err="1" smtClean="0"/>
              <a:t>wk</a:t>
            </a:r>
            <a:r>
              <a:rPr lang="en-US" sz="2000" dirty="0" smtClean="0"/>
              <a:t> fitness challenge – 3</a:t>
            </a:r>
            <a:r>
              <a:rPr lang="en-US" sz="2000" baseline="30000" dirty="0" smtClean="0"/>
              <a:t>rd</a:t>
            </a:r>
            <a:r>
              <a:rPr lang="en-US" sz="2000" dirty="0" smtClean="0"/>
              <a:t> annual </a:t>
            </a:r>
          </a:p>
          <a:p>
            <a:pPr lvl="1"/>
            <a:r>
              <a:rPr lang="en-US" sz="2000" dirty="0" smtClean="0"/>
              <a:t>Monthly Birthday recognition</a:t>
            </a:r>
          </a:p>
          <a:p>
            <a:pPr lvl="2"/>
            <a:r>
              <a:rPr lang="en-US" sz="1600" dirty="0" smtClean="0"/>
              <a:t>Healthy all staff food</a:t>
            </a:r>
          </a:p>
          <a:p>
            <a:pPr lvl="1"/>
            <a:r>
              <a:rPr lang="en-US" sz="2000" dirty="0" smtClean="0"/>
              <a:t>Quarterly potlucks</a:t>
            </a:r>
          </a:p>
          <a:p>
            <a:pPr lvl="1"/>
            <a:endParaRPr lang="en-US" sz="2000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762000"/>
            <a:ext cx="8229600" cy="10668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sz="4000" i="1" kern="0" dirty="0" smtClean="0">
                <a:solidFill>
                  <a:srgbClr val="000000"/>
                </a:solidFill>
              </a:rPr>
              <a:t>Wellness @ Work</a:t>
            </a:r>
            <a:endParaRPr lang="en-US" sz="4000" i="1" kern="0" dirty="0">
              <a:solidFill>
                <a:srgbClr val="00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2362200"/>
            <a:ext cx="4141694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04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Fundraising Efforts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600" b="1" dirty="0" smtClean="0"/>
              <a:t>Why raise money?</a:t>
            </a:r>
            <a:endParaRPr lang="en-US" sz="1600" b="1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1600" dirty="0" smtClean="0"/>
              <a:t>Registration fee: $1,670.00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b="0" dirty="0" smtClean="0"/>
              <a:t>Food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b="0" dirty="0" smtClean="0"/>
              <a:t>Travel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b="0" dirty="0" smtClean="0"/>
              <a:t>Lodging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b="0" dirty="0" smtClean="0"/>
              <a:t>Racing gear </a:t>
            </a:r>
            <a:r>
              <a:rPr lang="en-US" sz="1400" b="0" dirty="0" smtClean="0"/>
              <a:t>e.g. shirts, reflective vests, flashlights, flashers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 smtClean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en-US" sz="1600" b="1" dirty="0" smtClean="0"/>
              <a:t>Fundraising efforts</a:t>
            </a:r>
            <a:endParaRPr lang="en-US" sz="1600" b="1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>
            <a:no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1600" dirty="0"/>
              <a:t>Luncheons: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600" dirty="0" err="1"/>
              <a:t>Posole</a:t>
            </a:r>
            <a:r>
              <a:rPr lang="en-US" sz="1600" dirty="0"/>
              <a:t> bowls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600" dirty="0"/>
              <a:t>Spaghetti feed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600" dirty="0"/>
              <a:t>Hot dog feed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600" dirty="0" smtClean="0"/>
              <a:t>Pie/Bake </a:t>
            </a:r>
            <a:r>
              <a:rPr lang="en-US" sz="1600" dirty="0"/>
              <a:t>sale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600" dirty="0"/>
              <a:t>Indian Taco sale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 smtClean="0"/>
              <a:t>Pop can recycling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 smtClean="0"/>
              <a:t>QBM Auction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 smtClean="0"/>
              <a:t>Treats and small snacks for a dollar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600" b="1" dirty="0" smtClean="0"/>
              <a:t>$4,000 GOAL – $2,000 currently</a:t>
            </a:r>
          </a:p>
        </p:txBody>
      </p:sp>
      <p:pic>
        <p:nvPicPr>
          <p:cNvPr id="4" name="Picture 3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154" b="90000" l="1029" r="992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802" y="5181600"/>
            <a:ext cx="2057400" cy="1447800"/>
          </a:xfrm>
          <a:prstGeom prst="rect">
            <a:avLst/>
          </a:prstGeom>
        </p:spPr>
      </p:pic>
      <p:pic>
        <p:nvPicPr>
          <p:cNvPr id="1026" name="Picture 2" descr="https://scontent.xx.fbcdn.net/v/t1.0-9/13532783_10154277831118769_2049415484863867346_n.jpg?oh=57acb5179fd8395d258b87b712f5eaf0&amp;oe=57ED062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38" y="3763384"/>
            <a:ext cx="4402668" cy="2476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  <p:pic>
        <p:nvPicPr>
          <p:cNvPr id="1028" name="Picture 4" descr="https://scontent.xx.fbcdn.net/v/t1.0-9/13557806_10209244765412345_1622371243452019857_n.jpg?oh=eaf4bfe3f6e365283f04cff02d3d9951&amp;oe=5820622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1828800"/>
            <a:ext cx="1467998" cy="19573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3081429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Why do it?!?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Calibri"/>
                <a:ea typeface="Calibri"/>
                <a:cs typeface="Times New Roman"/>
              </a:rPr>
              <a:t>We 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LOVE </a:t>
            </a:r>
            <a:r>
              <a:rPr lang="en-US" dirty="0">
                <a:latin typeface="Calibri"/>
                <a:ea typeface="Calibri"/>
                <a:cs typeface="Times New Roman"/>
              </a:rPr>
              <a:t>Wellness</a:t>
            </a:r>
          </a:p>
          <a:p>
            <a:pPr marL="685800" lvl="4" indent="-512064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Calibri"/>
                <a:ea typeface="Calibri"/>
                <a:cs typeface="Times New Roman"/>
              </a:rPr>
              <a:t>NPAIHB advocates for wellness in the workplace and we take advantage </a:t>
            </a:r>
          </a:p>
          <a:p>
            <a:pPr mar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/>
                <a:ea typeface="Calibri"/>
                <a:cs typeface="Times New Roman"/>
              </a:rPr>
              <a:t>We </a:t>
            </a:r>
            <a:r>
              <a:rPr lang="en-US" dirty="0">
                <a:latin typeface="Calibri"/>
                <a:ea typeface="Calibri"/>
                <a:cs typeface="Times New Roman"/>
              </a:rPr>
              <a:t>feel lucky!</a:t>
            </a:r>
          </a:p>
          <a:p>
            <a:pPr marL="685800" lvl="4" indent="-512064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/>
              <a:t>More than 2,800 teams from all 50 states and over 38 countries applied and ONLY 1,050 got in!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/>
                <a:ea typeface="Calibri"/>
                <a:cs typeface="Times New Roman"/>
              </a:rPr>
              <a:t>We are Healthy Active Natives Doing Something!</a:t>
            </a:r>
          </a:p>
          <a:p>
            <a:pPr marL="685800" lvl="4" indent="-512064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/>
                <a:ea typeface="Calibri"/>
                <a:cs typeface="Times New Roman"/>
              </a:rPr>
              <a:t>Our team is NOT about becoming expert runners, our team IS about the joy of being physically active and healthy – walk the talk!</a:t>
            </a:r>
          </a:p>
          <a:p>
            <a:pPr marL="173736" lvl="4" indent="0">
              <a:spcBef>
                <a:spcPts val="0"/>
              </a:spcBef>
              <a:buNone/>
            </a:pPr>
            <a:endParaRPr lang="en-US" dirty="0" smtClean="0">
              <a:latin typeface="Calibri"/>
              <a:ea typeface="Calibri"/>
              <a:cs typeface="Times New Roman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i="1" dirty="0" smtClean="0">
                <a:latin typeface="Calibri"/>
                <a:ea typeface="Calibri"/>
                <a:cs typeface="Times New Roman"/>
              </a:rPr>
              <a:t>Hood </a:t>
            </a:r>
            <a:r>
              <a:rPr lang="en-US" i="1" dirty="0">
                <a:latin typeface="Calibri"/>
                <a:ea typeface="Calibri"/>
                <a:cs typeface="Times New Roman"/>
              </a:rPr>
              <a:t>to Coast is rewarding experience. It’s more than just a run. It’s a bonding experience. It’s a way to express what your body can do. And it’s just plain fun! You walk away feeling like “Wow I did that” or more likely “Wow WE did that</a:t>
            </a:r>
            <a:r>
              <a:rPr lang="en-US" i="1" dirty="0" smtClean="0">
                <a:latin typeface="Calibri"/>
                <a:ea typeface="Calibri"/>
                <a:cs typeface="Times New Roman"/>
              </a:rPr>
              <a:t>.”</a:t>
            </a:r>
            <a:endParaRPr lang="en-US" i="1" dirty="0"/>
          </a:p>
        </p:txBody>
      </p:sp>
      <p:pic>
        <p:nvPicPr>
          <p:cNvPr id="4" name="Picture 3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154" b="90000" l="1029" r="992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802" y="5181600"/>
            <a:ext cx="2057400" cy="1447800"/>
          </a:xfrm>
          <a:prstGeom prst="rect">
            <a:avLst/>
          </a:prstGeom>
        </p:spPr>
      </p:pic>
      <p:pic>
        <p:nvPicPr>
          <p:cNvPr id="2050" name="Picture 2" descr="https://scontent.xx.fbcdn.net/v/t1.0-9/13782242_10154326280508769_2028770016090088317_n.jpg?oh=9148c780e7cae0b6f276c8c384529da7&amp;oe=58272D39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677"/>
          <a:stretch/>
        </p:blipFill>
        <p:spPr bwMode="auto">
          <a:xfrm>
            <a:off x="3232532" y="4245900"/>
            <a:ext cx="2209800" cy="2383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529399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Workplace wellness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1100628"/>
            <a:ext cx="4663440" cy="392857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</a:rPr>
              <a:t>Changing the workplace wellness dynamic </a:t>
            </a:r>
            <a:r>
              <a:rPr lang="en-US" b="0" dirty="0" smtClean="0">
                <a:latin typeface="Calibri" panose="020F0502020204030204" pitchFamily="34" charset="0"/>
              </a:rPr>
              <a:t>– more staff are using their 30 minutes of wellness/fitness challenges!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0" dirty="0" smtClean="0">
                <a:latin typeface="Calibri" panose="020F0502020204030204" pitchFamily="34" charset="0"/>
              </a:rPr>
              <a:t>Different group activities! More staff are getting out to exercise!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</a:rPr>
              <a:t>Supportive workplace for everything we do!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0" dirty="0" smtClean="0">
                <a:latin typeface="Calibri" panose="020F0502020204030204" pitchFamily="34" charset="0"/>
              </a:rPr>
              <a:t>Wellness is a big DEAL!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0" dirty="0" smtClean="0">
                <a:latin typeface="Calibri" panose="020F0502020204030204" pitchFamily="34" charset="0"/>
              </a:rPr>
              <a:t>Secretly challenging one another!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</a:rPr>
              <a:t>Discipline</a:t>
            </a:r>
            <a:endParaRPr lang="en-US" dirty="0">
              <a:latin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b="0" dirty="0" smtClean="0">
                <a:latin typeface="Calibri" panose="020F0502020204030204" pitchFamily="34" charset="0"/>
              </a:rPr>
              <a:t>Walk the talk!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</a:rPr>
              <a:t>MORE to come!!!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86" t="6274" r="20753"/>
          <a:stretch/>
        </p:blipFill>
        <p:spPr>
          <a:xfrm>
            <a:off x="5649543" y="1676400"/>
            <a:ext cx="3234773" cy="2743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154" b="90000" l="1029" r="992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802" y="5181600"/>
            <a:ext cx="2057400" cy="1447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3400" y="5431971"/>
            <a:ext cx="624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NPAIHB </a:t>
            </a:r>
            <a:r>
              <a:rPr lang="en-US" b="1" dirty="0" err="1" smtClean="0"/>
              <a:t>teamHANDS</a:t>
            </a:r>
            <a:r>
              <a:rPr lang="en-US" b="1" dirty="0" smtClean="0"/>
              <a:t> Hood to Coast Go Fund Me Page 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https</a:t>
            </a:r>
            <a:r>
              <a:rPr lang="en-US" b="1" dirty="0">
                <a:solidFill>
                  <a:schemeClr val="bg1"/>
                </a:solidFill>
              </a:rPr>
              <a:t>://www.gofundme.com/2uz4nauk</a:t>
            </a:r>
          </a:p>
        </p:txBody>
      </p:sp>
    </p:spTree>
    <p:extLst>
      <p:ext uri="{BB962C8B-B14F-4D97-AF65-F5344CB8AC3E}">
        <p14:creationId xmlns:p14="http://schemas.microsoft.com/office/powerpoint/2010/main" val="110803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8600"/>
            <a:ext cx="7520940" cy="777240"/>
          </a:xfrm>
        </p:spPr>
        <p:txBody>
          <a:bodyPr/>
          <a:lstStyle/>
          <a:p>
            <a:pPr algn="ctr"/>
            <a:r>
              <a:rPr lang="en-US" dirty="0" err="1" smtClean="0"/>
              <a:t>A’Ho</a:t>
            </a:r>
            <a:r>
              <a:rPr lang="en-US" dirty="0" smtClean="0"/>
              <a:t>!</a:t>
            </a:r>
            <a:br>
              <a:rPr lang="en-US" dirty="0" smtClean="0"/>
            </a:br>
            <a:r>
              <a:rPr lang="en-US" dirty="0" smtClean="0"/>
              <a:t> H2C 2016 </a:t>
            </a:r>
            <a:r>
              <a:rPr lang="en-US" dirty="0" err="1" smtClean="0"/>
              <a:t>TeamHANDS</a:t>
            </a:r>
            <a:endParaRPr lang="en-US" dirty="0"/>
          </a:p>
        </p:txBody>
      </p:sp>
      <p:pic>
        <p:nvPicPr>
          <p:cNvPr id="4" name="Picture 2" descr="https://scontent.xx.fbcdn.net/v/t1.0-9/13524489_10154255095163769_3345573593542566493_n.jpg?oh=e9ef9f1457b3a3b521d3d0e7d7fa926a&amp;oe=581D76A9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2" t="15542" r="5544"/>
          <a:stretch/>
        </p:blipFill>
        <p:spPr bwMode="auto">
          <a:xfrm>
            <a:off x="1229678" y="1152405"/>
            <a:ext cx="6706868" cy="34752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  <p:pic>
        <p:nvPicPr>
          <p:cNvPr id="5" name="Picture 4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154" b="90000" l="1029" r="992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802" y="5181600"/>
            <a:ext cx="2057400" cy="14478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38200" y="5421082"/>
            <a:ext cx="5715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NPAIHB </a:t>
            </a:r>
            <a:r>
              <a:rPr lang="en-US" b="1" dirty="0" err="1"/>
              <a:t>teamHANDS</a:t>
            </a:r>
            <a:r>
              <a:rPr lang="en-US" b="1" dirty="0"/>
              <a:t> Hood to Coast Go Fund Me Page </a:t>
            </a:r>
          </a:p>
          <a:p>
            <a:pPr algn="ctr"/>
            <a:r>
              <a:rPr lang="en-US" b="1" dirty="0">
                <a:solidFill>
                  <a:schemeClr val="bg1"/>
                </a:solidFill>
              </a:rPr>
              <a:t>https://www.gofundme.com/2uz4nauk</a:t>
            </a:r>
          </a:p>
        </p:txBody>
      </p:sp>
    </p:spTree>
    <p:extLst>
      <p:ext uri="{BB962C8B-B14F-4D97-AF65-F5344CB8AC3E}">
        <p14:creationId xmlns:p14="http://schemas.microsoft.com/office/powerpoint/2010/main" val="406733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4294967295"/>
          </p:nvPr>
        </p:nvSpPr>
        <p:spPr>
          <a:xfrm>
            <a:off x="228600" y="1905000"/>
            <a:ext cx="4648200" cy="4373563"/>
          </a:xfrm>
          <a:prstGeom prst="rect">
            <a:avLst/>
          </a:prstGeom>
        </p:spPr>
        <p:txBody>
          <a:bodyPr/>
          <a:lstStyle/>
          <a:p>
            <a:r>
              <a:rPr lang="en-US" sz="2400" dirty="0"/>
              <a:t>NPAIHB Wellness Activities</a:t>
            </a:r>
          </a:p>
          <a:p>
            <a:pPr lvl="1"/>
            <a:r>
              <a:rPr lang="en-US" sz="2000" dirty="0" smtClean="0"/>
              <a:t>Executive Director’s </a:t>
            </a:r>
            <a:r>
              <a:rPr lang="en-US" sz="2000" dirty="0"/>
              <a:t>Annual </a:t>
            </a:r>
            <a:r>
              <a:rPr lang="en-US" sz="2000" dirty="0" smtClean="0"/>
              <a:t>Hot Dog Feed/Chili Cook Off </a:t>
            </a:r>
            <a:r>
              <a:rPr lang="en-US" sz="2000" dirty="0"/>
              <a:t>– Oregon Food Bank</a:t>
            </a:r>
          </a:p>
          <a:p>
            <a:pPr lvl="1"/>
            <a:r>
              <a:rPr lang="en-US" sz="2000" dirty="0"/>
              <a:t>Annual </a:t>
            </a:r>
            <a:r>
              <a:rPr lang="en-US" sz="2000" dirty="0" smtClean="0"/>
              <a:t>Picnic </a:t>
            </a:r>
            <a:endParaRPr lang="en-US" sz="2000" dirty="0"/>
          </a:p>
          <a:p>
            <a:pPr lvl="1"/>
            <a:r>
              <a:rPr lang="en-US" sz="2000" dirty="0" smtClean="0"/>
              <a:t>Annual Indian </a:t>
            </a:r>
            <a:r>
              <a:rPr lang="en-US" sz="2000" dirty="0"/>
              <a:t>Day Celebration </a:t>
            </a:r>
            <a:endParaRPr lang="en-US" sz="2000" dirty="0" smtClean="0"/>
          </a:p>
          <a:p>
            <a:pPr lvl="1"/>
            <a:r>
              <a:rPr lang="en-US" sz="2000" dirty="0" smtClean="0"/>
              <a:t>Co-Ed Basketball team (5 staff)</a:t>
            </a:r>
          </a:p>
          <a:p>
            <a:pPr lvl="1"/>
            <a:r>
              <a:rPr lang="en-US" sz="2000" dirty="0" err="1" smtClean="0"/>
              <a:t>TeamHANDS</a:t>
            </a:r>
            <a:r>
              <a:rPr lang="en-US" sz="2000" dirty="0" smtClean="0"/>
              <a:t> Hood 2 Coast Team </a:t>
            </a:r>
            <a:endParaRPr lang="en-US" sz="2000" dirty="0"/>
          </a:p>
          <a:p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762000"/>
            <a:ext cx="8229600" cy="10668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sz="4000" i="1" kern="0" dirty="0" smtClean="0">
                <a:solidFill>
                  <a:srgbClr val="000000"/>
                </a:solidFill>
              </a:rPr>
              <a:t>Wellness @ Work</a:t>
            </a:r>
            <a:endParaRPr lang="en-US" sz="4000" i="1" kern="0" dirty="0">
              <a:solidFill>
                <a:srgbClr val="00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1981200"/>
            <a:ext cx="3200400" cy="4141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90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14400" y="1524000"/>
            <a:ext cx="7315200" cy="46021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z="2400" dirty="0" smtClean="0"/>
              <a:t>Spokane Challenge – 6 weeks </a:t>
            </a:r>
          </a:p>
          <a:p>
            <a:pPr lvl="0"/>
            <a:r>
              <a:rPr lang="en-US" sz="2400" dirty="0" smtClean="0"/>
              <a:t>Valentine’s </a:t>
            </a:r>
            <a:r>
              <a:rPr lang="en-US" sz="2400" dirty="0"/>
              <a:t>Day </a:t>
            </a:r>
            <a:r>
              <a:rPr lang="en-US" sz="2400" dirty="0" smtClean="0"/>
              <a:t>Potluck</a:t>
            </a:r>
          </a:p>
          <a:p>
            <a:pPr lvl="1"/>
            <a:r>
              <a:rPr lang="en-US" sz="2000" dirty="0" smtClean="0"/>
              <a:t>optional </a:t>
            </a:r>
            <a:r>
              <a:rPr lang="en-US" sz="2000" dirty="0"/>
              <a:t>workplace activity – February</a:t>
            </a:r>
          </a:p>
          <a:p>
            <a:pPr lvl="0"/>
            <a:r>
              <a:rPr lang="en-US" sz="2400" dirty="0"/>
              <a:t>St. Patrick’s Day Potluck </a:t>
            </a:r>
            <a:r>
              <a:rPr lang="en-US" sz="2400" dirty="0" smtClean="0"/>
              <a:t>– March</a:t>
            </a:r>
          </a:p>
          <a:p>
            <a:pPr lvl="0"/>
            <a:r>
              <a:rPr lang="en-US" sz="2400" dirty="0" smtClean="0"/>
              <a:t>Graduate Recognition Potluck – June </a:t>
            </a:r>
          </a:p>
          <a:p>
            <a:pPr lvl="0"/>
            <a:r>
              <a:rPr lang="en-US" sz="2400" dirty="0" smtClean="0"/>
              <a:t>2nd Annual 8 </a:t>
            </a:r>
            <a:r>
              <a:rPr lang="en-US" sz="2400" dirty="0"/>
              <a:t>week summer challenge – staff awarded with </a:t>
            </a:r>
            <a:r>
              <a:rPr lang="en-US" sz="2400" dirty="0" smtClean="0"/>
              <a:t>NPAIHB shirt</a:t>
            </a:r>
          </a:p>
          <a:p>
            <a:pPr lvl="0"/>
            <a:r>
              <a:rPr lang="en-US" sz="2400" dirty="0" smtClean="0"/>
              <a:t>2 Brown Bag luncheon presentations – nutrition </a:t>
            </a:r>
            <a:endParaRPr lang="en-US" sz="24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762000"/>
            <a:ext cx="8229600" cy="10668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sz="4000" i="1" kern="0" dirty="0" smtClean="0">
                <a:solidFill>
                  <a:srgbClr val="000000"/>
                </a:solidFill>
              </a:rPr>
              <a:t>2015 Accomplishments</a:t>
            </a:r>
            <a:endParaRPr lang="en-US" sz="4000" i="1" kern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7094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762000"/>
            <a:ext cx="8229600" cy="1066800"/>
          </a:xfrm>
          <a:prstGeom prst="rect">
            <a:avLst/>
          </a:prstGeom>
        </p:spPr>
        <p:txBody>
          <a:bodyPr/>
          <a:lstStyle/>
          <a:p>
            <a:r>
              <a:rPr lang="en-US" sz="4000" i="1" dirty="0" smtClean="0"/>
              <a:t>2015 </a:t>
            </a:r>
            <a:r>
              <a:rPr lang="en-US" sz="4000" i="1" dirty="0"/>
              <a:t>Accomplishments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838200" y="1524000"/>
            <a:ext cx="7315200" cy="46021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z="2200" dirty="0" smtClean="0"/>
              <a:t>Box </a:t>
            </a:r>
            <a:r>
              <a:rPr lang="en-US" sz="2200" dirty="0"/>
              <a:t>of toiletries – NARA/Indian Day Celebration</a:t>
            </a:r>
          </a:p>
          <a:p>
            <a:pPr lvl="0"/>
            <a:r>
              <a:rPr lang="en-US" sz="2200" dirty="0" smtClean="0"/>
              <a:t>3 baby showers </a:t>
            </a:r>
          </a:p>
          <a:p>
            <a:pPr lvl="0"/>
            <a:r>
              <a:rPr lang="en-US" sz="2200" dirty="0" smtClean="0"/>
              <a:t>Annual all staff picnic @ Oaks Amusement Park – August</a:t>
            </a:r>
          </a:p>
          <a:p>
            <a:pPr lvl="0"/>
            <a:r>
              <a:rPr lang="en-US" sz="2200" dirty="0" smtClean="0"/>
              <a:t>NICWA </a:t>
            </a:r>
            <a:r>
              <a:rPr lang="en-US" sz="2200" dirty="0"/>
              <a:t>gifting program – partnered with BIA for Christmas gift tags</a:t>
            </a:r>
          </a:p>
          <a:p>
            <a:pPr lvl="0"/>
            <a:r>
              <a:rPr lang="en-US" sz="2200" dirty="0" smtClean="0"/>
              <a:t>Hot Dog Feed – Oregon Food Bank – December </a:t>
            </a:r>
          </a:p>
          <a:p>
            <a:pPr lvl="0"/>
            <a:r>
              <a:rPr lang="en-US" sz="2200" dirty="0" smtClean="0"/>
              <a:t>Holiday </a:t>
            </a:r>
            <a:r>
              <a:rPr lang="en-US" sz="2200" dirty="0"/>
              <a:t>Party (</a:t>
            </a:r>
            <a:r>
              <a:rPr lang="en-US" sz="2200" dirty="0" smtClean="0"/>
              <a:t>Jon’s Incredible </a:t>
            </a:r>
            <a:r>
              <a:rPr lang="en-US" sz="2200" dirty="0"/>
              <a:t>Pizza</a:t>
            </a:r>
            <a:r>
              <a:rPr lang="en-US" sz="2200" dirty="0" smtClean="0"/>
              <a:t>)– December</a:t>
            </a:r>
          </a:p>
          <a:p>
            <a:pPr lvl="0"/>
            <a:r>
              <a:rPr lang="en-US" sz="2200" dirty="0" smtClean="0"/>
              <a:t>Oregonian Newspaper – Top Workplace award</a:t>
            </a:r>
          </a:p>
          <a:p>
            <a:pPr lvl="0"/>
            <a:r>
              <a:rPr lang="en-US" sz="2200" dirty="0" smtClean="0">
                <a:solidFill>
                  <a:srgbClr val="000000"/>
                </a:solidFill>
              </a:rPr>
              <a:t>Sit-stand </a:t>
            </a:r>
            <a:r>
              <a:rPr lang="en-US" sz="2200" dirty="0">
                <a:solidFill>
                  <a:srgbClr val="000000"/>
                </a:solidFill>
              </a:rPr>
              <a:t>desks installed &amp; used daily – 35 total (out of 43 staff)</a:t>
            </a:r>
          </a:p>
          <a:p>
            <a:pPr lvl="0"/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0387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2869" y="1828800"/>
            <a:ext cx="1903931" cy="2462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98" y="1828800"/>
            <a:ext cx="2622189" cy="15929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2869" y="4400550"/>
            <a:ext cx="1982484" cy="160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457200" y="762000"/>
            <a:ext cx="8229600" cy="10668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sz="4000" i="1" kern="0" dirty="0" smtClean="0">
                <a:solidFill>
                  <a:srgbClr val="000000"/>
                </a:solidFill>
              </a:rPr>
              <a:t>Workplace Wellness</a:t>
            </a:r>
            <a:endParaRPr lang="en-US" sz="4000" i="1" kern="0" dirty="0">
              <a:solidFill>
                <a:srgbClr val="00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52" t="13471" r="8247" b="29484"/>
          <a:stretch/>
        </p:blipFill>
        <p:spPr>
          <a:xfrm>
            <a:off x="3124200" y="1828800"/>
            <a:ext cx="3393650" cy="39121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3763652"/>
            <a:ext cx="2946400" cy="1657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8282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38200" y="762000"/>
            <a:ext cx="7374999" cy="1143000"/>
          </a:xfrm>
          <a:prstGeom prst="rect">
            <a:avLst/>
          </a:prstGeom>
        </p:spPr>
        <p:txBody>
          <a:bodyPr/>
          <a:lstStyle/>
          <a:p>
            <a:r>
              <a:rPr lang="en-US" sz="4000" i="1" dirty="0"/>
              <a:t>Weekly 3-5 </a:t>
            </a:r>
            <a:r>
              <a:rPr lang="en-US" sz="4000" i="1" dirty="0" smtClean="0"/>
              <a:t>Mile Runs</a:t>
            </a:r>
            <a:endParaRPr lang="en-US" sz="4000" i="1" dirty="0"/>
          </a:p>
        </p:txBody>
      </p:sp>
      <p:pic>
        <p:nvPicPr>
          <p:cNvPr id="4" name="Content Placeholder 5"/>
          <p:cNvPicPr>
            <a:picLocks noGrp="1" noChangeAspect="1"/>
          </p:cNvPicPr>
          <p:nvPr>
            <p:ph idx="4294967295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266" y="1752600"/>
            <a:ext cx="3702905" cy="15279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34" t="27500" r="2464" b="9643"/>
          <a:stretch/>
        </p:blipFill>
        <p:spPr bwMode="auto">
          <a:xfrm>
            <a:off x="838200" y="3810000"/>
            <a:ext cx="3193039" cy="190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1092572" y="3364468"/>
            <a:ext cx="26842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000000"/>
                </a:solidFill>
              </a:rPr>
              <a:t>Hawthorne Bridge run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55" t="24343" r="49562" b="13596"/>
          <a:stretch/>
        </p:blipFill>
        <p:spPr bwMode="auto">
          <a:xfrm>
            <a:off x="4580395" y="1831622"/>
            <a:ext cx="1828800" cy="31947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Content Placeholder 3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33" y="1866493"/>
            <a:ext cx="2133600" cy="2844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ectangle 8"/>
          <p:cNvSpPr/>
          <p:nvPr/>
        </p:nvSpPr>
        <p:spPr>
          <a:xfrm>
            <a:off x="5257800" y="5373163"/>
            <a:ext cx="30315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000000"/>
                </a:solidFill>
              </a:rPr>
              <a:t>Charthouse Restaurant run </a:t>
            </a:r>
          </a:p>
        </p:txBody>
      </p:sp>
    </p:spTree>
    <p:extLst>
      <p:ext uri="{BB962C8B-B14F-4D97-AF65-F5344CB8AC3E}">
        <p14:creationId xmlns:p14="http://schemas.microsoft.com/office/powerpoint/2010/main" val="427407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762000"/>
            <a:ext cx="8229600" cy="1066800"/>
          </a:xfrm>
          <a:prstGeom prst="rect">
            <a:avLst/>
          </a:prstGeom>
        </p:spPr>
        <p:txBody>
          <a:bodyPr/>
          <a:lstStyle/>
          <a:p>
            <a:r>
              <a:rPr lang="en-US" sz="4000" i="1" dirty="0"/>
              <a:t>Fitness Challenges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953000" y="1676400"/>
            <a:ext cx="3352800" cy="4068763"/>
          </a:xfrm>
          <a:prstGeom prst="rect">
            <a:avLst/>
          </a:prstGeom>
        </p:spPr>
        <p:txBody>
          <a:bodyPr/>
          <a:lstStyle/>
          <a:p>
            <a:r>
              <a:rPr lang="en-US" sz="2000" dirty="0" smtClean="0"/>
              <a:t>2014 &amp; 2015 - 6 </a:t>
            </a:r>
            <a:r>
              <a:rPr lang="en-US" sz="2000" dirty="0"/>
              <a:t>week Spokane Fitness Challenge</a:t>
            </a:r>
          </a:p>
          <a:p>
            <a:r>
              <a:rPr lang="en-US" sz="2000" dirty="0" smtClean="0"/>
              <a:t>24 &amp; 25 </a:t>
            </a:r>
            <a:r>
              <a:rPr lang="en-US" sz="2000" dirty="0"/>
              <a:t>participants</a:t>
            </a:r>
          </a:p>
          <a:p>
            <a:r>
              <a:rPr lang="en-US" sz="2000" dirty="0"/>
              <a:t>Log weekly minutes with a minimum goal of 150/week</a:t>
            </a:r>
          </a:p>
          <a:p>
            <a:r>
              <a:rPr lang="en-US" sz="2000" dirty="0"/>
              <a:t>Aggregate reports</a:t>
            </a:r>
          </a:p>
          <a:p>
            <a:r>
              <a:rPr lang="en-US" sz="2000" dirty="0" smtClean="0"/>
              <a:t>Incentives</a:t>
            </a:r>
          </a:p>
          <a:p>
            <a:r>
              <a:rPr lang="en-US" sz="2000" dirty="0" smtClean="0"/>
              <a:t>2016 update – 8 week </a:t>
            </a:r>
          </a:p>
          <a:p>
            <a:pPr lvl="1"/>
            <a:r>
              <a:rPr lang="en-US" sz="1600" dirty="0" smtClean="0"/>
              <a:t>1.08.16-3.07.16</a:t>
            </a:r>
          </a:p>
          <a:p>
            <a:pPr marL="457200" lvl="1" indent="0">
              <a:buNone/>
            </a:pPr>
            <a:endParaRPr lang="en-US" sz="1600" dirty="0"/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68197189"/>
              </p:ext>
            </p:extLst>
          </p:nvPr>
        </p:nvGraphicFramePr>
        <p:xfrm>
          <a:off x="-14140" y="1600200"/>
          <a:ext cx="4953000" cy="342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2183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762000"/>
            <a:ext cx="8229600" cy="10668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sz="4000" i="1" kern="0" smtClean="0">
                <a:solidFill>
                  <a:srgbClr val="000000"/>
                </a:solidFill>
              </a:rPr>
              <a:t>Fitness Challenges</a:t>
            </a:r>
            <a:endParaRPr lang="en-US" sz="4000" i="1" kern="0" dirty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953000" y="1676400"/>
            <a:ext cx="3352800" cy="4068763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b="1" kern="0" dirty="0" smtClean="0">
                <a:solidFill>
                  <a:srgbClr val="000000"/>
                </a:solidFill>
              </a:rPr>
              <a:t>2014</a:t>
            </a:r>
            <a:r>
              <a:rPr lang="en-US" sz="2000" kern="0" dirty="0" smtClean="0">
                <a:solidFill>
                  <a:srgbClr val="000000"/>
                </a:solidFill>
              </a:rPr>
              <a:t> NPAIHB 8 week Fitness Challenge</a:t>
            </a:r>
          </a:p>
          <a:p>
            <a:r>
              <a:rPr lang="en-US" sz="2000" kern="0" dirty="0" smtClean="0">
                <a:solidFill>
                  <a:srgbClr val="FF0000"/>
                </a:solidFill>
              </a:rPr>
              <a:t>18</a:t>
            </a:r>
            <a:r>
              <a:rPr lang="en-US" sz="2000" kern="0" dirty="0" smtClean="0">
                <a:solidFill>
                  <a:srgbClr val="000000"/>
                </a:solidFill>
              </a:rPr>
              <a:t> participants – honor system </a:t>
            </a:r>
          </a:p>
          <a:p>
            <a:r>
              <a:rPr lang="en-US" sz="2000" b="1" kern="0" dirty="0" smtClean="0">
                <a:solidFill>
                  <a:srgbClr val="000000"/>
                </a:solidFill>
              </a:rPr>
              <a:t>2015</a:t>
            </a:r>
            <a:r>
              <a:rPr lang="en-US" sz="2000" kern="0" dirty="0" smtClean="0">
                <a:solidFill>
                  <a:srgbClr val="000000"/>
                </a:solidFill>
              </a:rPr>
              <a:t> NPAIHB 8 week Fitness Challenge</a:t>
            </a:r>
          </a:p>
          <a:p>
            <a:r>
              <a:rPr lang="en-US" sz="2000" kern="0" dirty="0" smtClean="0">
                <a:solidFill>
                  <a:srgbClr val="FF0000"/>
                </a:solidFill>
              </a:rPr>
              <a:t>22</a:t>
            </a:r>
            <a:r>
              <a:rPr lang="en-US" sz="2000" kern="0" dirty="0" smtClean="0">
                <a:solidFill>
                  <a:srgbClr val="000000"/>
                </a:solidFill>
              </a:rPr>
              <a:t> participants</a:t>
            </a:r>
          </a:p>
          <a:p>
            <a:r>
              <a:rPr lang="en-US" sz="2000" kern="0" dirty="0" smtClean="0">
                <a:solidFill>
                  <a:srgbClr val="000000"/>
                </a:solidFill>
              </a:rPr>
              <a:t>T-shirt incentive &amp; raffle drawing</a:t>
            </a:r>
          </a:p>
          <a:p>
            <a:r>
              <a:rPr lang="en-US" sz="2000" b="1" kern="0" dirty="0" smtClean="0">
                <a:solidFill>
                  <a:srgbClr val="000000"/>
                </a:solidFill>
              </a:rPr>
              <a:t>2016</a:t>
            </a:r>
            <a:r>
              <a:rPr lang="en-US" sz="2000" kern="0" dirty="0" smtClean="0">
                <a:solidFill>
                  <a:srgbClr val="000000"/>
                </a:solidFill>
              </a:rPr>
              <a:t> NPAIHB 8 week Fitness Challenge</a:t>
            </a:r>
          </a:p>
          <a:p>
            <a:r>
              <a:rPr lang="en-US" sz="2000" kern="0" dirty="0" smtClean="0">
                <a:solidFill>
                  <a:srgbClr val="FF0000"/>
                </a:solidFill>
              </a:rPr>
              <a:t>32</a:t>
            </a:r>
            <a:r>
              <a:rPr lang="en-US" sz="2000" kern="0" dirty="0" smtClean="0">
                <a:solidFill>
                  <a:srgbClr val="000000"/>
                </a:solidFill>
              </a:rPr>
              <a:t> participants!!</a:t>
            </a: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3125192005"/>
              </p:ext>
            </p:extLst>
          </p:nvPr>
        </p:nvGraphicFramePr>
        <p:xfrm>
          <a:off x="152400" y="1397000"/>
          <a:ext cx="4648200" cy="401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65056" y="5486400"/>
            <a:ext cx="464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000000"/>
                </a:solidFill>
              </a:rPr>
              <a:t>2015 NPAIHB staff </a:t>
            </a:r>
            <a:r>
              <a:rPr lang="en-US" b="1" dirty="0" err="1" smtClean="0">
                <a:solidFill>
                  <a:srgbClr val="000000"/>
                </a:solidFill>
              </a:rPr>
              <a:t>avg</a:t>
            </a:r>
            <a:r>
              <a:rPr lang="en-US" b="1" dirty="0" smtClean="0">
                <a:solidFill>
                  <a:srgbClr val="000000"/>
                </a:solidFill>
              </a:rPr>
              <a:t> = 3,427 mins/</a:t>
            </a:r>
            <a:r>
              <a:rPr lang="en-US" b="1" dirty="0" err="1" smtClean="0">
                <a:solidFill>
                  <a:srgbClr val="000000"/>
                </a:solidFill>
              </a:rPr>
              <a:t>wk</a:t>
            </a:r>
            <a:r>
              <a:rPr lang="en-US" b="1" dirty="0" smtClean="0">
                <a:solidFill>
                  <a:srgbClr val="000000"/>
                </a:solidFill>
              </a:rPr>
              <a:t> Individual </a:t>
            </a:r>
            <a:r>
              <a:rPr lang="en-US" b="1" dirty="0" err="1" smtClean="0">
                <a:solidFill>
                  <a:srgbClr val="000000"/>
                </a:solidFill>
              </a:rPr>
              <a:t>avg</a:t>
            </a:r>
            <a:r>
              <a:rPr lang="en-US" b="1" dirty="0" smtClean="0">
                <a:solidFill>
                  <a:srgbClr val="000000"/>
                </a:solidFill>
              </a:rPr>
              <a:t> = 163 mins/</a:t>
            </a:r>
            <a:r>
              <a:rPr lang="en-US" b="1" dirty="0" err="1" smtClean="0">
                <a:solidFill>
                  <a:srgbClr val="000000"/>
                </a:solidFill>
              </a:rPr>
              <a:t>wk</a:t>
            </a:r>
            <a:endParaRPr lang="en-US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56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roncoTemplate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485</TotalTime>
  <Words>1566</Words>
  <Application>Microsoft Office PowerPoint</Application>
  <PresentationFormat>On-screen Show (4:3)</PresentationFormat>
  <Paragraphs>257</Paragraphs>
  <Slides>23</Slides>
  <Notes>20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Angles</vt:lpstr>
      <vt:lpstr>BroncoTemplate</vt:lpstr>
      <vt:lpstr>Wellness @ Work   Northwest Portland Area Indian Health Board  Portland, OR </vt:lpstr>
      <vt:lpstr>PowerPoint Presentation</vt:lpstr>
      <vt:lpstr>PowerPoint Presentation</vt:lpstr>
      <vt:lpstr>PowerPoint Presentation</vt:lpstr>
      <vt:lpstr>2015 Accomplishments </vt:lpstr>
      <vt:lpstr>PowerPoint Presentation</vt:lpstr>
      <vt:lpstr>Weekly 3-5 Mile Runs</vt:lpstr>
      <vt:lpstr>Fitness Challenges</vt:lpstr>
      <vt:lpstr>PowerPoint Presentation</vt:lpstr>
      <vt:lpstr>2015 NPAIHB Wellness Survey  </vt:lpstr>
      <vt:lpstr>Wellness Conferences</vt:lpstr>
      <vt:lpstr>2016 Goals</vt:lpstr>
      <vt:lpstr>PowerPoint Presentation</vt:lpstr>
      <vt:lpstr>A’ho (Thank You)! </vt:lpstr>
      <vt:lpstr>Introducing team hands</vt:lpstr>
      <vt:lpstr>WHAT IS Hood to Coast?</vt:lpstr>
      <vt:lpstr>Team Hands Vans</vt:lpstr>
      <vt:lpstr>How it Works</vt:lpstr>
      <vt:lpstr>How it Works</vt:lpstr>
      <vt:lpstr>Fundraising Efforts</vt:lpstr>
      <vt:lpstr>Why do it?!?</vt:lpstr>
      <vt:lpstr>Workplace wellness</vt:lpstr>
      <vt:lpstr>A’Ho!  H2C 2016 TeamHANDS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Hood to Coast</dc:title>
  <dc:creator>Monika Damron</dc:creator>
  <cp:lastModifiedBy>Lisa Griggs</cp:lastModifiedBy>
  <cp:revision>39</cp:revision>
  <dcterms:created xsi:type="dcterms:W3CDTF">2016-07-21T17:19:34Z</dcterms:created>
  <dcterms:modified xsi:type="dcterms:W3CDTF">2016-08-05T12:43:34Z</dcterms:modified>
</cp:coreProperties>
</file>