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notesMasterIdLst>
    <p:notesMasterId r:id="rId27"/>
  </p:notesMasterIdLst>
  <p:handoutMasterIdLst>
    <p:handoutMasterId r:id="rId28"/>
  </p:handoutMasterIdLst>
  <p:sldIdLst>
    <p:sldId id="457" r:id="rId2"/>
    <p:sldId id="539" r:id="rId3"/>
    <p:sldId id="538" r:id="rId4"/>
    <p:sldId id="526" r:id="rId5"/>
    <p:sldId id="528" r:id="rId6"/>
    <p:sldId id="543" r:id="rId7"/>
    <p:sldId id="542" r:id="rId8"/>
    <p:sldId id="533" r:id="rId9"/>
    <p:sldId id="534" r:id="rId10"/>
    <p:sldId id="535" r:id="rId11"/>
    <p:sldId id="536" r:id="rId12"/>
    <p:sldId id="530" r:id="rId13"/>
    <p:sldId id="532" r:id="rId14"/>
    <p:sldId id="488" r:id="rId15"/>
    <p:sldId id="487" r:id="rId16"/>
    <p:sldId id="490" r:id="rId17"/>
    <p:sldId id="522" r:id="rId18"/>
    <p:sldId id="521" r:id="rId19"/>
    <p:sldId id="489" r:id="rId20"/>
    <p:sldId id="491" r:id="rId21"/>
    <p:sldId id="514" r:id="rId22"/>
    <p:sldId id="523" r:id="rId23"/>
    <p:sldId id="515" r:id="rId24"/>
    <p:sldId id="517" r:id="rId25"/>
    <p:sldId id="513" r:id="rId26"/>
  </p:sldIdLst>
  <p:sldSz cx="9144000" cy="6858000" type="screen4x3"/>
  <p:notesSz cx="7023100" cy="93091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703" autoAdjust="0"/>
  </p:normalViewPr>
  <p:slideViewPr>
    <p:cSldViewPr>
      <p:cViewPr varScale="1">
        <p:scale>
          <a:sx n="82" d="100"/>
          <a:sy n="82" d="100"/>
        </p:scale>
        <p:origin x="-2454" y="-78"/>
      </p:cViewPr>
      <p:guideLst>
        <p:guide orient="horz" pos="2160"/>
        <p:guide pos="2880"/>
      </p:guideLst>
    </p:cSldViewPr>
  </p:slideViewPr>
  <p:notesTextViewPr>
    <p:cViewPr>
      <p:scale>
        <a:sx n="200" d="100"/>
        <a:sy n="200" d="100"/>
      </p:scale>
      <p:origin x="0" y="0"/>
    </p:cViewPr>
  </p:notesTextViewPr>
  <p:sorterViewPr>
    <p:cViewPr>
      <p:scale>
        <a:sx n="79" d="100"/>
        <a:sy n="7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3980" cy="465773"/>
          </a:xfrm>
          <a:prstGeom prst="rect">
            <a:avLst/>
          </a:prstGeom>
        </p:spPr>
        <p:txBody>
          <a:bodyPr vert="horz" lIns="91567" tIns="45783" rIns="91567" bIns="45783" rtlCol="0"/>
          <a:lstStyle>
            <a:lvl1pPr algn="l">
              <a:defRPr sz="1200"/>
            </a:lvl1pPr>
          </a:lstStyle>
          <a:p>
            <a:endParaRPr lang="en-US"/>
          </a:p>
        </p:txBody>
      </p:sp>
      <p:sp>
        <p:nvSpPr>
          <p:cNvPr id="3" name="Date Placeholder 2"/>
          <p:cNvSpPr>
            <a:spLocks noGrp="1"/>
          </p:cNvSpPr>
          <p:nvPr>
            <p:ph type="dt" sz="quarter" idx="1"/>
          </p:nvPr>
        </p:nvSpPr>
        <p:spPr>
          <a:xfrm>
            <a:off x="3977532" y="1"/>
            <a:ext cx="3043980" cy="465773"/>
          </a:xfrm>
          <a:prstGeom prst="rect">
            <a:avLst/>
          </a:prstGeom>
        </p:spPr>
        <p:txBody>
          <a:bodyPr vert="horz" lIns="91567" tIns="45783" rIns="91567" bIns="45783" rtlCol="0"/>
          <a:lstStyle>
            <a:lvl1pPr algn="r">
              <a:defRPr sz="1200"/>
            </a:lvl1pPr>
          </a:lstStyle>
          <a:p>
            <a:fld id="{25235B15-4278-4F7D-A303-3851778946D0}" type="datetimeFigureOut">
              <a:rPr lang="en-US" smtClean="0"/>
              <a:pPr/>
              <a:t>8/4/2016</a:t>
            </a:fld>
            <a:endParaRPr lang="en-US"/>
          </a:p>
        </p:txBody>
      </p:sp>
      <p:sp>
        <p:nvSpPr>
          <p:cNvPr id="4" name="Footer Placeholder 3"/>
          <p:cNvSpPr>
            <a:spLocks noGrp="1"/>
          </p:cNvSpPr>
          <p:nvPr>
            <p:ph type="ftr" sz="quarter" idx="2"/>
          </p:nvPr>
        </p:nvSpPr>
        <p:spPr>
          <a:xfrm>
            <a:off x="1" y="8841739"/>
            <a:ext cx="3043980" cy="465773"/>
          </a:xfrm>
          <a:prstGeom prst="rect">
            <a:avLst/>
          </a:prstGeom>
        </p:spPr>
        <p:txBody>
          <a:bodyPr vert="horz" lIns="91567" tIns="45783" rIns="91567" bIns="45783" rtlCol="0" anchor="b"/>
          <a:lstStyle>
            <a:lvl1pPr algn="l">
              <a:defRPr sz="1200"/>
            </a:lvl1pPr>
          </a:lstStyle>
          <a:p>
            <a:endParaRPr lang="en-US"/>
          </a:p>
        </p:txBody>
      </p:sp>
      <p:sp>
        <p:nvSpPr>
          <p:cNvPr id="5" name="Slide Number Placeholder 4"/>
          <p:cNvSpPr>
            <a:spLocks noGrp="1"/>
          </p:cNvSpPr>
          <p:nvPr>
            <p:ph type="sldNum" sz="quarter" idx="3"/>
          </p:nvPr>
        </p:nvSpPr>
        <p:spPr>
          <a:xfrm>
            <a:off x="3977532" y="8841739"/>
            <a:ext cx="3043980" cy="465773"/>
          </a:xfrm>
          <a:prstGeom prst="rect">
            <a:avLst/>
          </a:prstGeom>
        </p:spPr>
        <p:txBody>
          <a:bodyPr vert="horz" lIns="91567" tIns="45783" rIns="91567" bIns="45783" rtlCol="0" anchor="b"/>
          <a:lstStyle>
            <a:lvl1pPr algn="r">
              <a:defRPr sz="1200"/>
            </a:lvl1pPr>
          </a:lstStyle>
          <a:p>
            <a:fld id="{32AD9426-F060-419C-A34C-4C8A21753A59}" type="slidenum">
              <a:rPr lang="en-US" smtClean="0"/>
              <a:pPr/>
              <a:t>‹#›</a:t>
            </a:fld>
            <a:endParaRPr lang="en-US"/>
          </a:p>
        </p:txBody>
      </p:sp>
    </p:spTree>
    <p:extLst>
      <p:ext uri="{BB962C8B-B14F-4D97-AF65-F5344CB8AC3E}">
        <p14:creationId xmlns:p14="http://schemas.microsoft.com/office/powerpoint/2010/main" val="39431185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07" tIns="46654" rIns="93307" bIns="46654" rtlCol="0"/>
          <a:lstStyle>
            <a:lvl1pPr algn="l">
              <a:defRPr sz="1200"/>
            </a:lvl1pPr>
          </a:lstStyle>
          <a:p>
            <a:endParaRPr lang="en-US"/>
          </a:p>
        </p:txBody>
      </p:sp>
      <p:sp>
        <p:nvSpPr>
          <p:cNvPr id="3" name="Date Placeholder 2"/>
          <p:cNvSpPr>
            <a:spLocks noGrp="1"/>
          </p:cNvSpPr>
          <p:nvPr>
            <p:ph type="dt" idx="1"/>
          </p:nvPr>
        </p:nvSpPr>
        <p:spPr>
          <a:xfrm>
            <a:off x="3978131" y="0"/>
            <a:ext cx="3043343" cy="465455"/>
          </a:xfrm>
          <a:prstGeom prst="rect">
            <a:avLst/>
          </a:prstGeom>
        </p:spPr>
        <p:txBody>
          <a:bodyPr vert="horz" lIns="93307" tIns="46654" rIns="93307" bIns="46654" rtlCol="0"/>
          <a:lstStyle>
            <a:lvl1pPr algn="r">
              <a:defRPr sz="1200"/>
            </a:lvl1pPr>
          </a:lstStyle>
          <a:p>
            <a:fld id="{7D2502FA-F8EB-469C-9490-72CD0A3E30E2}" type="datetimeFigureOut">
              <a:rPr lang="en-US" smtClean="0"/>
              <a:pPr/>
              <a:t>8/4/2016</a:t>
            </a:fld>
            <a:endParaRPr lang="en-US"/>
          </a:p>
        </p:txBody>
      </p:sp>
      <p:sp>
        <p:nvSpPr>
          <p:cNvPr id="4" name="Slide Image Placeholder 3"/>
          <p:cNvSpPr>
            <a:spLocks noGrp="1" noRot="1" noChangeAspect="1"/>
          </p:cNvSpPr>
          <p:nvPr>
            <p:ph type="sldImg" idx="2"/>
          </p:nvPr>
        </p:nvSpPr>
        <p:spPr>
          <a:xfrm>
            <a:off x="1184275" y="696913"/>
            <a:ext cx="4654550" cy="3490912"/>
          </a:xfrm>
          <a:prstGeom prst="rect">
            <a:avLst/>
          </a:prstGeom>
          <a:noFill/>
          <a:ln w="12700">
            <a:solidFill>
              <a:prstClr val="black"/>
            </a:solidFill>
          </a:ln>
        </p:spPr>
        <p:txBody>
          <a:bodyPr vert="horz" lIns="93307" tIns="46654" rIns="93307" bIns="46654" rtlCol="0" anchor="ctr"/>
          <a:lstStyle/>
          <a:p>
            <a:endParaRPr lang="en-US"/>
          </a:p>
        </p:txBody>
      </p:sp>
      <p:sp>
        <p:nvSpPr>
          <p:cNvPr id="5" name="Notes Placeholder 4"/>
          <p:cNvSpPr>
            <a:spLocks noGrp="1"/>
          </p:cNvSpPr>
          <p:nvPr>
            <p:ph type="body" sz="quarter" idx="3"/>
          </p:nvPr>
        </p:nvSpPr>
        <p:spPr>
          <a:xfrm>
            <a:off x="702310" y="4421824"/>
            <a:ext cx="5618480" cy="4189095"/>
          </a:xfrm>
          <a:prstGeom prst="rect">
            <a:avLst/>
          </a:prstGeom>
        </p:spPr>
        <p:txBody>
          <a:bodyPr vert="horz" lIns="93307" tIns="46654" rIns="93307" bIns="466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1"/>
            <a:ext cx="3043343" cy="465455"/>
          </a:xfrm>
          <a:prstGeom prst="rect">
            <a:avLst/>
          </a:prstGeom>
        </p:spPr>
        <p:txBody>
          <a:bodyPr vert="horz" lIns="93307" tIns="46654" rIns="93307" bIns="46654" rtlCol="0" anchor="b"/>
          <a:lstStyle>
            <a:lvl1pPr algn="l">
              <a:defRPr sz="1200"/>
            </a:lvl1pPr>
          </a:lstStyle>
          <a:p>
            <a:endParaRPr lang="en-US"/>
          </a:p>
        </p:txBody>
      </p:sp>
      <p:sp>
        <p:nvSpPr>
          <p:cNvPr id="7" name="Slide Number Placeholder 6"/>
          <p:cNvSpPr>
            <a:spLocks noGrp="1"/>
          </p:cNvSpPr>
          <p:nvPr>
            <p:ph type="sldNum" sz="quarter" idx="5"/>
          </p:nvPr>
        </p:nvSpPr>
        <p:spPr>
          <a:xfrm>
            <a:off x="3978131" y="8842031"/>
            <a:ext cx="3043343" cy="465455"/>
          </a:xfrm>
          <a:prstGeom prst="rect">
            <a:avLst/>
          </a:prstGeom>
        </p:spPr>
        <p:txBody>
          <a:bodyPr vert="horz" lIns="93307" tIns="46654" rIns="93307" bIns="46654" rtlCol="0" anchor="b"/>
          <a:lstStyle>
            <a:lvl1pPr algn="r">
              <a:defRPr sz="1200"/>
            </a:lvl1pPr>
          </a:lstStyle>
          <a:p>
            <a:fld id="{CA426E1C-57F7-4A85-BF8E-7A33950BE469}" type="slidenum">
              <a:rPr lang="en-US" smtClean="0"/>
              <a:pPr/>
              <a:t>‹#›</a:t>
            </a:fld>
            <a:endParaRPr lang="en-US"/>
          </a:p>
        </p:txBody>
      </p:sp>
    </p:spTree>
    <p:extLst>
      <p:ext uri="{BB962C8B-B14F-4D97-AF65-F5344CB8AC3E}">
        <p14:creationId xmlns:p14="http://schemas.microsoft.com/office/powerpoint/2010/main" val="3444307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CA426E1C-57F7-4A85-BF8E-7A33950BE469}" type="slidenum">
              <a:rPr lang="en-US" smtClean="0"/>
              <a:pPr/>
              <a:t>1</a:t>
            </a:fld>
            <a:endParaRPr lang="en-US"/>
          </a:p>
        </p:txBody>
      </p:sp>
    </p:spTree>
    <p:extLst>
      <p:ext uri="{BB962C8B-B14F-4D97-AF65-F5344CB8AC3E}">
        <p14:creationId xmlns:p14="http://schemas.microsoft.com/office/powerpoint/2010/main" val="1941425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51122" indent="-288893" eaLnBrk="0" hangingPunct="0">
              <a:defRPr>
                <a:solidFill>
                  <a:schemeClr val="tx1"/>
                </a:solidFill>
                <a:latin typeface="Arial" pitchFamily="34" charset="0"/>
              </a:defRPr>
            </a:lvl2pPr>
            <a:lvl3pPr marL="1155573" indent="-231115" eaLnBrk="0" hangingPunct="0">
              <a:defRPr>
                <a:solidFill>
                  <a:schemeClr val="tx1"/>
                </a:solidFill>
                <a:latin typeface="Arial" pitchFamily="34" charset="0"/>
              </a:defRPr>
            </a:lvl3pPr>
            <a:lvl4pPr marL="1617802" indent="-231115" eaLnBrk="0" hangingPunct="0">
              <a:defRPr>
                <a:solidFill>
                  <a:schemeClr val="tx1"/>
                </a:solidFill>
                <a:latin typeface="Arial" pitchFamily="34" charset="0"/>
              </a:defRPr>
            </a:lvl4pPr>
            <a:lvl5pPr marL="2080031" indent="-231115" eaLnBrk="0" hangingPunct="0">
              <a:defRPr>
                <a:solidFill>
                  <a:schemeClr val="tx1"/>
                </a:solidFill>
                <a:latin typeface="Arial" pitchFamily="34" charset="0"/>
              </a:defRPr>
            </a:lvl5pPr>
            <a:lvl6pPr marL="2542261" indent="-231115" eaLnBrk="0" fontAlgn="base" hangingPunct="0">
              <a:spcBef>
                <a:spcPct val="0"/>
              </a:spcBef>
              <a:spcAft>
                <a:spcPct val="0"/>
              </a:spcAft>
              <a:defRPr>
                <a:solidFill>
                  <a:schemeClr val="tx1"/>
                </a:solidFill>
                <a:latin typeface="Arial" pitchFamily="34" charset="0"/>
              </a:defRPr>
            </a:lvl6pPr>
            <a:lvl7pPr marL="3004490" indent="-231115" eaLnBrk="0" fontAlgn="base" hangingPunct="0">
              <a:spcBef>
                <a:spcPct val="0"/>
              </a:spcBef>
              <a:spcAft>
                <a:spcPct val="0"/>
              </a:spcAft>
              <a:defRPr>
                <a:solidFill>
                  <a:schemeClr val="tx1"/>
                </a:solidFill>
                <a:latin typeface="Arial" pitchFamily="34" charset="0"/>
              </a:defRPr>
            </a:lvl7pPr>
            <a:lvl8pPr marL="3466719" indent="-231115" eaLnBrk="0" fontAlgn="base" hangingPunct="0">
              <a:spcBef>
                <a:spcPct val="0"/>
              </a:spcBef>
              <a:spcAft>
                <a:spcPct val="0"/>
              </a:spcAft>
              <a:defRPr>
                <a:solidFill>
                  <a:schemeClr val="tx1"/>
                </a:solidFill>
                <a:latin typeface="Arial" pitchFamily="34" charset="0"/>
              </a:defRPr>
            </a:lvl8pPr>
            <a:lvl9pPr marL="3928948" indent="-231115" eaLnBrk="0" fontAlgn="base" hangingPunct="0">
              <a:spcBef>
                <a:spcPct val="0"/>
              </a:spcBef>
              <a:spcAft>
                <a:spcPct val="0"/>
              </a:spcAft>
              <a:defRPr>
                <a:solidFill>
                  <a:schemeClr val="tx1"/>
                </a:solidFill>
                <a:latin typeface="Arial" pitchFamily="34" charset="0"/>
              </a:defRPr>
            </a:lvl9pPr>
          </a:lstStyle>
          <a:p>
            <a:pPr eaLnBrk="1" hangingPunct="1"/>
            <a:fld id="{D34D6BC4-D617-4BCD-B7DB-4DCC23593A21}" type="slidenum">
              <a:rPr lang="en-US" smtClean="0"/>
              <a:pPr eaLnBrk="1" hangingPunct="1"/>
              <a:t>13</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endParaRPr lang="en-US" sz="1000" dirty="0">
              <a:latin typeface="Arial" pitchFamily="34" charset="0"/>
            </a:endParaRPr>
          </a:p>
        </p:txBody>
      </p:sp>
    </p:spTree>
    <p:extLst>
      <p:ext uri="{BB962C8B-B14F-4D97-AF65-F5344CB8AC3E}">
        <p14:creationId xmlns:p14="http://schemas.microsoft.com/office/powerpoint/2010/main" val="3419492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848735EA-EDA8-42D9-A0A4-A267D122D9E2}" type="slidenum">
              <a:rPr lang="en-US" altLang="en-US"/>
              <a:pPr/>
              <a:t>14</a:t>
            </a:fld>
            <a:endParaRPr lang="en-US" altLang="en-US"/>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baseline="0" dirty="0" smtClean="0">
              <a:latin typeface="Arial" charset="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Arial" charset="0"/>
                <a:cs typeface="+mn-cs"/>
              </a:rPr>
              <a:t>Many Tribal Communities in the lower 48 have experienced similar barriers to consistent, high quality, culturally competent care as Alaska Native communities have. Instead of continuing to struggle with a </a:t>
            </a:r>
            <a:r>
              <a:rPr lang="en-US" dirty="0" smtClean="0"/>
              <a:t>health system that doesn’t work for native communities The Alaska Native Tribal Health Consortium</a:t>
            </a:r>
            <a:r>
              <a:rPr lang="en-US" baseline="0" dirty="0" smtClean="0"/>
              <a:t> has put significant work into </a:t>
            </a:r>
            <a:r>
              <a:rPr lang="en-US" dirty="0" smtClean="0"/>
              <a:t>supporting innovative initiatives that has</a:t>
            </a:r>
            <a:r>
              <a:rPr lang="en-US" baseline="0" dirty="0" smtClean="0"/>
              <a:t> brought</a:t>
            </a:r>
            <a:r>
              <a:rPr lang="en-US" dirty="0" smtClean="0"/>
              <a:t> more native providers into the system</a:t>
            </a:r>
            <a:r>
              <a:rPr lang="en-US" baseline="0" dirty="0" smtClean="0"/>
              <a:t> and restructured the health care delivery system to meet the needs of the Alaska Native people and meet them where they are. There is no reason to continue to try to fit a square peg into a round hole. We have an opportunity with the expansion of CHAP to the lower 48 to replicate that success and reshape the health care delivery system for our communities that will begin to chip away at the damage done by years of little or no care, historical trauma, and a health care system that doesn’t encourage our young people to become providers or take the unique needs of our communities into account. </a:t>
            </a:r>
            <a:r>
              <a:rPr lang="en-US" dirty="0" smtClean="0">
                <a:latin typeface="Arial" charset="0"/>
                <a:cs typeface="+mn-cs"/>
              </a:rPr>
              <a:t>While the CHAP program was</a:t>
            </a:r>
            <a:r>
              <a:rPr lang="en-US" baseline="0" dirty="0" smtClean="0">
                <a:latin typeface="Arial" charset="0"/>
                <a:cs typeface="+mn-cs"/>
              </a:rPr>
              <a:t> founded on the community health aide provider, it would be a mistake to expand the program without the other two provider categories in the program:  DHATs and BHAs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latin typeface="Arial" charset="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latin typeface="Arial" charset="0"/>
                <a:cs typeface="+mn-cs"/>
              </a:rPr>
              <a:t>There is significant lack of access to care for both oral and behavioral health. This is an opportunity to attach the head back to the rest of the body.</a:t>
            </a:r>
            <a:endParaRPr lang="en-US" dirty="0" smtClean="0">
              <a:latin typeface="Arial" charset="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eaLnBrk="1" hangingPunct="1">
              <a:defRPr/>
            </a:pPr>
            <a:endParaRPr lang="en-US" dirty="0">
              <a:latin typeface="Arial" charset="0"/>
              <a:cs typeface="+mn-cs"/>
            </a:endParaRPr>
          </a:p>
        </p:txBody>
      </p:sp>
    </p:spTree>
    <p:extLst>
      <p:ext uri="{BB962C8B-B14F-4D97-AF65-F5344CB8AC3E}">
        <p14:creationId xmlns:p14="http://schemas.microsoft.com/office/powerpoint/2010/main" val="3048732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3C732511-13BF-4BFC-9100-644BB5DFAF7E}" type="slidenum">
              <a:rPr lang="en-US" altLang="en-US"/>
              <a:pPr/>
              <a:t>15</a:t>
            </a:fld>
            <a:endParaRPr lang="en-US" altLang="en-US"/>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Even though Tribes do not need the expansion of CHAP in order to move forward with integrating DHATs into their dental programs, they do need it </a:t>
            </a:r>
            <a:r>
              <a:rPr lang="en-US" sz="1200" i="1" kern="1200" dirty="0" smtClean="0">
                <a:solidFill>
                  <a:schemeClr val="tx1"/>
                </a:solidFill>
                <a:effectLst/>
                <a:latin typeface="+mn-lt"/>
                <a:ea typeface="+mn-ea"/>
                <a:cs typeface="+mn-cs"/>
              </a:rPr>
              <a:t>or state authorization</a:t>
            </a:r>
            <a:r>
              <a:rPr lang="en-US" sz="1200" kern="1200" dirty="0" smtClean="0">
                <a:solidFill>
                  <a:schemeClr val="tx1"/>
                </a:solidFill>
                <a:effectLst/>
                <a:latin typeface="+mn-lt"/>
                <a:ea typeface="+mn-ea"/>
                <a:cs typeface="+mn-cs"/>
              </a:rPr>
              <a:t> in order to use their Indian Health Service funding once DHATs are practicing. This funding is particularly important for Tribes with fewer resources and the least access to care.  The state authorization pathway has been fought</a:t>
            </a:r>
            <a:r>
              <a:rPr lang="en-US" sz="1200" kern="1200" baseline="0" dirty="0" smtClean="0">
                <a:solidFill>
                  <a:schemeClr val="tx1"/>
                </a:solidFill>
                <a:effectLst/>
                <a:latin typeface="+mn-lt"/>
                <a:ea typeface="+mn-ea"/>
                <a:cs typeface="+mn-cs"/>
              </a:rPr>
              <a:t> and</a:t>
            </a:r>
            <a:r>
              <a:rPr lang="en-US" sz="1200" kern="1200" dirty="0" smtClean="0">
                <a:solidFill>
                  <a:schemeClr val="tx1"/>
                </a:solidFill>
                <a:effectLst/>
                <a:latin typeface="+mn-lt"/>
                <a:ea typeface="+mn-ea"/>
                <a:cs typeface="+mn-cs"/>
              </a:rPr>
              <a:t> in every states by the American Dental Association (ADA) at tremendous costs to Tribes. The longer we are faced with this route as the only option, the longer our members will endure lack of access to care. This new draft policy and any required change of federal legislation or administrative rules could offer a more reliable and expedited pathway to proven oral health care solutions.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3510414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a:t>
            </a:r>
            <a:r>
              <a:rPr lang="en-US" baseline="0" dirty="0" smtClean="0"/>
              <a:t> for the CHAP expansion to be complete, and include all of the providers currently serving Native communities in Alaska, there will need to be a legislative fix. After losing a court battle in Alaska to prevent DHATs from providing services in Native Villages, the ADA lobbied hard to include language in the </a:t>
            </a:r>
            <a:r>
              <a:rPr lang="en-US" baseline="0" dirty="0" err="1" smtClean="0"/>
              <a:t>permanant</a:t>
            </a:r>
            <a:r>
              <a:rPr lang="en-US" baseline="0" dirty="0" smtClean="0"/>
              <a:t> reauthorization of the Indian Health Care Improvement act that has served as an unnecessary barrier to oral health care. Tribal leaders now must go to the state and ask permission to use these providers and still be able to use their IHS resources to support the care provided by DHATs. </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16</a:t>
            </a:fld>
            <a:endParaRPr lang="en-US"/>
          </a:p>
        </p:txBody>
      </p:sp>
    </p:spTree>
    <p:extLst>
      <p:ext uri="{BB962C8B-B14F-4D97-AF65-F5344CB8AC3E}">
        <p14:creationId xmlns:p14="http://schemas.microsoft.com/office/powerpoint/2010/main" val="256090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it</a:t>
            </a:r>
            <a:r>
              <a:rPr lang="en-US" baseline="0" dirty="0" smtClean="0"/>
              <a:t> is important to recognize that we already have DHATs practicing in the lower 48.  Daniel Kennedy has been providing services at the Swinomish Indian Tribal Community since the beginning of this year.. A licensing code and board were established, providing sovereign tribal authority for all of their dental providers, including DHATs to practice at Swinomish.</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17</a:t>
            </a:fld>
            <a:endParaRPr lang="en-US"/>
          </a:p>
        </p:txBody>
      </p:sp>
    </p:spTree>
    <p:extLst>
      <p:ext uri="{BB962C8B-B14F-4D97-AF65-F5344CB8AC3E}">
        <p14:creationId xmlns:p14="http://schemas.microsoft.com/office/powerpoint/2010/main" val="3974552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in Oregon, there are two tribes</a:t>
            </a:r>
            <a:r>
              <a:rPr lang="en-US" baseline="0" dirty="0" smtClean="0"/>
              <a:t> with 4 students at the ANTHC DHAT Educational Program.  Confederated Tribes of Coos, Lower Umpqua and Siuslaw Indians and the Coquille Indian Tribe will have DHATs practicing at their clinics under the authority of a state dental pilot program.  </a:t>
            </a:r>
          </a:p>
          <a:p>
            <a:endParaRPr lang="en-US" baseline="0" dirty="0" smtClean="0"/>
          </a:p>
          <a:p>
            <a:r>
              <a:rPr lang="en-US" baseline="0" dirty="0" smtClean="0"/>
              <a:t>DHATs are becoming a reality for Tribes in the lower 48, even without CHAP expansion, but as I said before, the ability to use IHS resources to fund the DHAT programs is a key ingredient to expanding DHATs to more tribes who want to employ them.  CHAP expansion and possible legislative fixes is one pathway to do that.</a:t>
            </a:r>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18</a:t>
            </a:fld>
            <a:endParaRPr lang="en-US"/>
          </a:p>
        </p:txBody>
      </p:sp>
    </p:spTree>
    <p:extLst>
      <p:ext uri="{BB962C8B-B14F-4D97-AF65-F5344CB8AC3E}">
        <p14:creationId xmlns:p14="http://schemas.microsoft.com/office/powerpoint/2010/main" val="37172109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9EF04D4C-C3D5-4473-A602-11A3E9325BFC}" type="slidenum">
              <a:rPr lang="en-US" altLang="en-US"/>
              <a:pPr/>
              <a:t>19</a:t>
            </a:fld>
            <a:endParaRPr lang="en-US" alt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dirty="0" smtClean="0"/>
              <a:t>Barriers to providing appropriate behavioral health care in our tribal </a:t>
            </a:r>
            <a:r>
              <a:rPr lang="en-US" dirty="0" err="1" smtClean="0"/>
              <a:t>communites</a:t>
            </a:r>
            <a:r>
              <a:rPr lang="en-US" dirty="0" smtClean="0"/>
              <a:t> have been; inadequate staffing levels, lack of available psychiatrist for adults and children, adult and child psychologist to see clients in need of specialized treatment and assessments, cultural competency, Native American staff, and funding. Other issues include inadequate prevention, education, and screening for early identification of youth or adults at risk for suicide. In order for these barriers to be addressed effectively we need to look at solutions that encourage</a:t>
            </a:r>
            <a:r>
              <a:rPr lang="en-US" baseline="0" dirty="0" smtClean="0"/>
              <a:t> and support more Native American and Alaska Native Staff and just like with oral health and physical health, we need to look at the current delivery system and the needs of our communities and find solutions like the Behavioral Health Aide providers that can start us down the path of a more responsive and successful behavioral health care delivery system.</a:t>
            </a:r>
            <a:endParaRPr lang="en-US" dirty="0"/>
          </a:p>
        </p:txBody>
      </p:sp>
    </p:spTree>
    <p:extLst>
      <p:ext uri="{BB962C8B-B14F-4D97-AF65-F5344CB8AC3E}">
        <p14:creationId xmlns:p14="http://schemas.microsoft.com/office/powerpoint/2010/main" val="157628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CEEF92F9-82A7-44E9-B3DF-5E7F7285B8A2}" type="slidenum">
              <a:rPr lang="en-US" altLang="en-US"/>
              <a:pPr/>
              <a:t>20</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sz="1200" kern="1200" dirty="0" smtClean="0">
                <a:solidFill>
                  <a:schemeClr val="tx1"/>
                </a:solidFill>
                <a:effectLst/>
                <a:latin typeface="+mn-lt"/>
                <a:ea typeface="+mn-ea"/>
                <a:cs typeface="+mn-cs"/>
              </a:rPr>
              <a:t>IHS should not adopt a national certification board.  Instead, IHS should allow each of the IHS Area Offices to establish a Federal CHAP Certification Board.  Tribes in the Area should then have the option to participate in CHAP or not.  It is suggested that IHS look closely at the existing certification board in Alaska and licensing board at Swinomish when considering strategies and options for the nationalization of the CHAP program. It would be counterproductive to create national licensing processes, rules, regulations, and/or laws that would hinder, prohibit or make irrelevant the existing Tribal infrastructure and successful licensing and certification entities in Alaska and Washington. Any nationalization of the CHAP program should respect the sovereignty of Tribes currently using one or all of the providers in the CHAP program. The IHS should also consider whether Area specific certification boards would be more appropriate as it would allow Areas to tailor their CHAP programs to best meet their current needs. It would also ensure that successful programs like Alaska would not be adversely affected by changes made at the federal level in the program. </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21869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CEEF92F9-82A7-44E9-B3DF-5E7F7285B8A2}" type="slidenum">
              <a:rPr lang="en-US" altLang="en-US"/>
              <a:pPr/>
              <a:t>21</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sz="1200" kern="1200" dirty="0" smtClean="0">
                <a:solidFill>
                  <a:schemeClr val="tx1"/>
                </a:solidFill>
                <a:effectLst/>
                <a:latin typeface="+mn-lt"/>
                <a:ea typeface="+mn-ea"/>
                <a:cs typeface="+mn-cs"/>
              </a:rPr>
              <a:t>Due to the magnitude of the proposed transformation of the health care delivery system in Indian country in the lower 48, we suggest that IHS kicks off the national dialogue with </a:t>
            </a:r>
            <a:r>
              <a:rPr lang="en-US" sz="1200" b="1" kern="1200" dirty="0" smtClean="0">
                <a:solidFill>
                  <a:schemeClr val="tx1"/>
                </a:solidFill>
                <a:effectLst/>
                <a:latin typeface="+mn-lt"/>
                <a:ea typeface="+mn-ea"/>
                <a:cs typeface="+mn-cs"/>
              </a:rPr>
              <a:t>a 2-3 day national conference</a:t>
            </a:r>
            <a:r>
              <a:rPr lang="en-US" sz="1200" kern="1200" dirty="0" smtClean="0">
                <a:solidFill>
                  <a:schemeClr val="tx1"/>
                </a:solidFill>
                <a:effectLst/>
                <a:latin typeface="+mn-lt"/>
                <a:ea typeface="+mn-ea"/>
                <a:cs typeface="+mn-cs"/>
              </a:rPr>
              <a:t> to discuss with Tribes this program expansion. The CHAP program is well known in Alaska but less understood in the rest of Indian country. Tribal leaders and providers all over Indian country need adequate time to become educated in order to foster meaningful participation. </a:t>
            </a:r>
          </a:p>
          <a:p>
            <a:r>
              <a:rPr lang="en-US" sz="1200" kern="1200" dirty="0" smtClean="0">
                <a:solidFill>
                  <a:schemeClr val="tx1"/>
                </a:solidFill>
                <a:effectLst/>
                <a:latin typeface="+mn-lt"/>
                <a:ea typeface="+mn-ea"/>
                <a:cs typeface="+mn-cs"/>
              </a:rPr>
              <a:t>Finally, we believe that having the right expertise in the room through the nationalization process is of paramount importance. We suggest a nationalization workgroup be immediately formed that includes at a minimum the following individuals and/or expertise:</a:t>
            </a:r>
          </a:p>
          <a:p>
            <a:pPr lvl="0"/>
            <a:r>
              <a:rPr lang="en-US" sz="1200" kern="1200" dirty="0" smtClean="0">
                <a:solidFill>
                  <a:schemeClr val="tx1"/>
                </a:solidFill>
                <a:effectLst/>
                <a:latin typeface="+mn-lt"/>
                <a:ea typeface="+mn-ea"/>
                <a:cs typeface="+mn-cs"/>
              </a:rPr>
              <a:t>Indian Health Law experts familiar with the CHAP program</a:t>
            </a:r>
          </a:p>
          <a:p>
            <a:pPr lvl="0"/>
            <a:r>
              <a:rPr lang="en-US" sz="1200" kern="1200" dirty="0" smtClean="0">
                <a:solidFill>
                  <a:schemeClr val="tx1"/>
                </a:solidFill>
                <a:effectLst/>
                <a:latin typeface="+mn-lt"/>
                <a:ea typeface="+mn-ea"/>
                <a:cs typeface="+mn-cs"/>
              </a:rPr>
              <a:t>National Indian Health Policy experts familiar with the CHAP program</a:t>
            </a:r>
          </a:p>
          <a:p>
            <a:pPr lvl="0"/>
            <a:r>
              <a:rPr lang="en-US" sz="1200" kern="1200" dirty="0" smtClean="0">
                <a:solidFill>
                  <a:schemeClr val="tx1"/>
                </a:solidFill>
                <a:effectLst/>
                <a:latin typeface="+mn-lt"/>
                <a:ea typeface="+mn-ea"/>
                <a:cs typeface="+mn-cs"/>
              </a:rPr>
              <a:t>Indian Health Policy experts from each of the IHS Areas</a:t>
            </a:r>
          </a:p>
          <a:p>
            <a:pPr lvl="0"/>
            <a:r>
              <a:rPr lang="en-US" sz="1200" kern="1200" dirty="0" smtClean="0">
                <a:solidFill>
                  <a:schemeClr val="tx1"/>
                </a:solidFill>
                <a:effectLst/>
                <a:latin typeface="+mn-lt"/>
                <a:ea typeface="+mn-ea"/>
                <a:cs typeface="+mn-cs"/>
              </a:rPr>
              <a:t>Providers or individual representing different provider disciplines, including a Community Health Practitioner, a Dental Health Aide Therapist, and a Behavioral Health Practitioner, alongside a doctor, dentist, and behavioral health provider. </a:t>
            </a:r>
          </a:p>
          <a:p>
            <a:pPr lvl="0"/>
            <a:r>
              <a:rPr lang="en-US" sz="1200" kern="1200" dirty="0" smtClean="0">
                <a:solidFill>
                  <a:schemeClr val="tx1"/>
                </a:solidFill>
                <a:effectLst/>
                <a:latin typeface="+mn-lt"/>
                <a:ea typeface="+mn-ea"/>
                <a:cs typeface="+mn-cs"/>
              </a:rPr>
              <a:t>A representative from the Alaska CHAP board</a:t>
            </a:r>
          </a:p>
          <a:p>
            <a:pPr lvl="0"/>
            <a:r>
              <a:rPr lang="en-US" sz="1200" kern="1200" dirty="0" smtClean="0">
                <a:solidFill>
                  <a:schemeClr val="tx1"/>
                </a:solidFill>
                <a:effectLst/>
                <a:latin typeface="+mn-lt"/>
                <a:ea typeface="+mn-ea"/>
                <a:cs typeface="+mn-cs"/>
              </a:rPr>
              <a:t>A representative from the Alaska Native Tribal Health Consortium</a:t>
            </a:r>
          </a:p>
          <a:p>
            <a:pPr lvl="0"/>
            <a:r>
              <a:rPr lang="en-US" sz="1200" kern="1200" dirty="0" smtClean="0">
                <a:solidFill>
                  <a:schemeClr val="tx1"/>
                </a:solidFill>
                <a:effectLst/>
                <a:latin typeface="+mn-lt"/>
                <a:ea typeface="+mn-ea"/>
                <a:cs typeface="+mn-cs"/>
              </a:rPr>
              <a:t>A representative from the Swinomish licensing board</a:t>
            </a:r>
          </a:p>
          <a:p>
            <a:pPr lvl="0"/>
            <a:r>
              <a:rPr lang="en-US" sz="1200" kern="1200" dirty="0" smtClean="0">
                <a:solidFill>
                  <a:schemeClr val="tx1"/>
                </a:solidFill>
                <a:effectLst/>
                <a:latin typeface="+mn-lt"/>
                <a:ea typeface="+mn-ea"/>
                <a:cs typeface="+mn-cs"/>
              </a:rPr>
              <a:t>A representative from the National Congress of American Indians</a:t>
            </a:r>
          </a:p>
          <a:p>
            <a:pPr lvl="0"/>
            <a:r>
              <a:rPr lang="en-US" sz="1200" kern="1200" dirty="0" smtClean="0">
                <a:solidFill>
                  <a:schemeClr val="tx1"/>
                </a:solidFill>
                <a:effectLst/>
                <a:latin typeface="+mn-lt"/>
                <a:ea typeface="+mn-ea"/>
                <a:cs typeface="+mn-cs"/>
              </a:rPr>
              <a:t>A representative from the National Indian Health Board</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21869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fld id="{CEEF92F9-82A7-44E9-B3DF-5E7F7285B8A2}" type="slidenum">
              <a:rPr lang="en-US" altLang="en-US"/>
              <a:pPr/>
              <a:t>23</a:t>
            </a:fld>
            <a:endParaRPr lang="en-U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sz="1200" b="1" kern="1200" dirty="0" smtClean="0">
                <a:solidFill>
                  <a:schemeClr val="tx1"/>
                </a:solidFill>
                <a:effectLst/>
                <a:latin typeface="+mn-lt"/>
                <a:ea typeface="+mn-ea"/>
                <a:cs typeface="+mn-cs"/>
              </a:rPr>
              <a:t>Ensure the Success of an Expansion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 with any significant change to the health care delivery system, there are professions with a vested interest in maintaining the status quo. The expansion of the CHAP program to the lower 48 will upset that status quo. It will be of paramount importance that the culture of professionals within the agency and serving Tribal communities throughout the country be one of acceptance. Without the support and advocacy of providers within the IHS, any expansion will be vulnerable to failure, obstructed, and potentially unsuccessful.  The IHS leadership must begin to lay the groundwork now to change the culture of providers within the agency and insist that they accept and embrace new ideas to foster reformation of the health care delivery system in Indian country. </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21869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Community Health Aide Program Certification Board sets standards for the community health aide program and certifies individuals as community health aides and practitioners, dental health aides (including primary dental health aides, dental health aide hygienists, expanded function dental health aides, and dental health aide therapists), and behavioral health aides and practitioners. Each of these individuals is subject to specific requirements and engages in a specific scope of practice set forth in these Standards. For historical reasons, these various health aides are often referred</a:t>
            </a:r>
            <a:r>
              <a:rPr lang="en-US" baseline="0" dirty="0" smtClean="0"/>
              <a:t> </a:t>
            </a:r>
            <a:r>
              <a:rPr lang="en-US" dirty="0" smtClean="0"/>
              <a:t>to generically as “community health aides.”</a:t>
            </a:r>
            <a:endParaRPr lang="en-US" dirty="0"/>
          </a:p>
        </p:txBody>
      </p:sp>
      <p:sp>
        <p:nvSpPr>
          <p:cNvPr id="4" name="Slide Number Placeholder 3"/>
          <p:cNvSpPr>
            <a:spLocks noGrp="1"/>
          </p:cNvSpPr>
          <p:nvPr>
            <p:ph type="sldNum" sz="quarter" idx="10"/>
          </p:nvPr>
        </p:nvSpPr>
        <p:spPr/>
        <p:txBody>
          <a:bodyPr/>
          <a:lstStyle/>
          <a:p>
            <a:fld id="{3FD47AFF-0996-4DF8-8DC1-4B41CD28842C}" type="slidenum">
              <a:rPr lang="en-US" smtClean="0"/>
              <a:t>4</a:t>
            </a:fld>
            <a:endParaRPr lang="en-US"/>
          </a:p>
        </p:txBody>
      </p:sp>
    </p:spTree>
    <p:extLst>
      <p:ext uri="{BB962C8B-B14F-4D97-AF65-F5344CB8AC3E}">
        <p14:creationId xmlns:p14="http://schemas.microsoft.com/office/powerpoint/2010/main" val="8327485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Template letter </a:t>
            </a:r>
          </a:p>
          <a:p>
            <a:r>
              <a:rPr lang="en-US" dirty="0" smtClean="0"/>
              <a:t>Encourage your Tribe to send a letter of support for the concept of expansion even if there is not support for particular providers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24</a:t>
            </a:fld>
            <a:endParaRPr lang="en-US"/>
          </a:p>
        </p:txBody>
      </p:sp>
    </p:spTree>
    <p:extLst>
      <p:ext uri="{BB962C8B-B14F-4D97-AF65-F5344CB8AC3E}">
        <p14:creationId xmlns:p14="http://schemas.microsoft.com/office/powerpoint/2010/main" val="3561418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CHAs are selected</a:t>
            </a:r>
            <a:r>
              <a:rPr lang="en-US" baseline="0" dirty="0" smtClean="0"/>
              <a:t> by their communities to receive training.  Training centers are located in Anchorage, Bethel, Nome and Sitka.  There are 4 sessions of CHA training, each of which lasts 3 to 4 weeks.  Between sessions, CHAs work in their clinics completing a skills list and practicum.  After successfully completing the four session training curriculum and clinical skill </a:t>
            </a:r>
            <a:r>
              <a:rPr lang="en-US" baseline="0" dirty="0" err="1" smtClean="0"/>
              <a:t>preceptroship</a:t>
            </a:r>
            <a:r>
              <a:rPr lang="en-US" baseline="0" dirty="0" smtClean="0"/>
              <a:t> and exam, the CHA qualifies as a </a:t>
            </a:r>
            <a:r>
              <a:rPr lang="en-US" baseline="0" dirty="0" err="1" smtClean="0"/>
              <a:t>CHPractitioners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3FD47AFF-0996-4DF8-8DC1-4B41CD28842C}" type="slidenum">
              <a:rPr lang="en-US" smtClean="0"/>
              <a:t>5</a:t>
            </a:fld>
            <a:endParaRPr lang="en-US"/>
          </a:p>
        </p:txBody>
      </p:sp>
    </p:spTree>
    <p:extLst>
      <p:ext uri="{BB962C8B-B14F-4D97-AF65-F5344CB8AC3E}">
        <p14:creationId xmlns:p14="http://schemas.microsoft.com/office/powerpoint/2010/main" val="2272347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Offline versions require initial Internet access.</a:t>
            </a:r>
          </a:p>
          <a:p>
            <a:pPr marL="232720" indent="-232720">
              <a:buFont typeface="Wingdings" pitchFamily="2" charset="2"/>
              <a:buChar char="§"/>
              <a:defRPr/>
            </a:pPr>
            <a:r>
              <a:rPr lang="en-US" dirty="0">
                <a:solidFill>
                  <a:srgbClr val="0070C0"/>
                </a:solidFill>
              </a:rPr>
              <a:t>A guide to the CHA/P for every patient encounter</a:t>
            </a:r>
          </a:p>
          <a:p>
            <a:pPr marL="232720" indent="-232720">
              <a:buFont typeface="Wingdings" pitchFamily="2" charset="2"/>
              <a:buChar char="§"/>
              <a:defRPr/>
            </a:pPr>
            <a:r>
              <a:rPr lang="en-US" dirty="0">
                <a:solidFill>
                  <a:srgbClr val="0070C0"/>
                </a:solidFill>
              </a:rPr>
              <a:t>Identifies </a:t>
            </a:r>
            <a:r>
              <a:rPr lang="en-US" dirty="0">
                <a:solidFill>
                  <a:srgbClr val="0070C0"/>
                </a:solidFill>
                <a:sym typeface="Wingdings" pitchFamily="2" charset="2"/>
              </a:rPr>
              <a:t>specific section to guide exam and assessment  and determine plan </a:t>
            </a:r>
          </a:p>
          <a:p>
            <a:pPr marL="232720" indent="-232720">
              <a:buFont typeface="Wingdings" pitchFamily="2" charset="2"/>
              <a:buChar char="§"/>
              <a:defRPr/>
            </a:pPr>
            <a:r>
              <a:rPr lang="en-US" dirty="0">
                <a:solidFill>
                  <a:srgbClr val="0070C0"/>
                </a:solidFill>
                <a:sym typeface="Wingdings" pitchFamily="2" charset="2"/>
              </a:rPr>
              <a:t>Online: </a:t>
            </a:r>
            <a:r>
              <a:rPr lang="en-US" dirty="0" err="1">
                <a:solidFill>
                  <a:srgbClr val="0070C0"/>
                </a:solidFill>
                <a:sym typeface="Wingdings" pitchFamily="2" charset="2"/>
              </a:rPr>
              <a:t>eCHAM</a:t>
            </a:r>
            <a:r>
              <a:rPr lang="en-US" dirty="0">
                <a:solidFill>
                  <a:srgbClr val="0070C0"/>
                </a:solidFill>
                <a:sym typeface="Wingdings" pitchFamily="2" charset="2"/>
              </a:rPr>
              <a:t> Website </a:t>
            </a:r>
          </a:p>
          <a:p>
            <a:pPr marL="232720" indent="-232720">
              <a:buFont typeface="Wingdings" pitchFamily="2" charset="2"/>
              <a:buChar char="§"/>
              <a:defRPr/>
            </a:pPr>
            <a:r>
              <a:rPr lang="en-US" dirty="0">
                <a:solidFill>
                  <a:srgbClr val="0070C0"/>
                </a:solidFill>
                <a:sym typeface="Wingdings" pitchFamily="2" charset="2"/>
              </a:rPr>
              <a:t>Offline: </a:t>
            </a:r>
            <a:r>
              <a:rPr lang="en-US" dirty="0" err="1">
                <a:solidFill>
                  <a:srgbClr val="0070C0"/>
                </a:solidFill>
                <a:sym typeface="Wingdings" pitchFamily="2" charset="2"/>
              </a:rPr>
              <a:t>iCHAM</a:t>
            </a:r>
            <a:r>
              <a:rPr lang="en-US" dirty="0">
                <a:solidFill>
                  <a:srgbClr val="0070C0"/>
                </a:solidFill>
                <a:sym typeface="Wingdings" pitchFamily="2" charset="2"/>
              </a:rPr>
              <a:t> (iPad app)</a:t>
            </a:r>
          </a:p>
          <a:p>
            <a:pPr marL="232720" indent="-232720">
              <a:buFont typeface="Wingdings" pitchFamily="2" charset="2"/>
              <a:buChar char="§"/>
              <a:defRPr/>
            </a:pPr>
            <a:r>
              <a:rPr lang="en-US" dirty="0">
                <a:solidFill>
                  <a:srgbClr val="0070C0"/>
                </a:solidFill>
                <a:sym typeface="Wingdings" pitchFamily="2" charset="2"/>
              </a:rPr>
              <a:t>Backups: </a:t>
            </a:r>
            <a:r>
              <a:rPr lang="en-US" dirty="0" err="1">
                <a:solidFill>
                  <a:srgbClr val="0070C0"/>
                </a:solidFill>
                <a:sym typeface="Wingdings" pitchFamily="2" charset="2"/>
              </a:rPr>
              <a:t>ePub</a:t>
            </a:r>
            <a:r>
              <a:rPr lang="en-US" dirty="0">
                <a:solidFill>
                  <a:srgbClr val="0070C0"/>
                </a:solidFill>
                <a:sym typeface="Wingdings" pitchFamily="2" charset="2"/>
              </a:rPr>
              <a:t> and PDF</a:t>
            </a:r>
          </a:p>
          <a:p>
            <a:pPr marL="232720" indent="-232720">
              <a:buFont typeface="Wingdings" pitchFamily="2" charset="2"/>
              <a:buChar char="§"/>
              <a:defRPr/>
            </a:pPr>
            <a:r>
              <a:rPr lang="en-US" dirty="0">
                <a:solidFill>
                  <a:srgbClr val="0070C0"/>
                </a:solidFill>
                <a:sym typeface="Wingdings" pitchFamily="2" charset="2"/>
              </a:rPr>
              <a:t>Personalization features (bookmarks, comments, highlights)</a:t>
            </a:r>
          </a:p>
          <a:p>
            <a:endParaRPr lang="en-US" dirty="0"/>
          </a:p>
        </p:txBody>
      </p:sp>
      <p:sp>
        <p:nvSpPr>
          <p:cNvPr id="4" name="Slide Number Placeholder 3"/>
          <p:cNvSpPr>
            <a:spLocks noGrp="1"/>
          </p:cNvSpPr>
          <p:nvPr>
            <p:ph type="sldNum" sz="quarter" idx="10"/>
          </p:nvPr>
        </p:nvSpPr>
        <p:spPr/>
        <p:txBody>
          <a:bodyPr/>
          <a:lstStyle/>
          <a:p>
            <a:fld id="{3FD47AFF-0996-4DF8-8DC1-4B41CD28842C}" type="slidenum">
              <a:rPr lang="en-US" smtClean="0"/>
              <a:t>7</a:t>
            </a:fld>
            <a:endParaRPr lang="en-US"/>
          </a:p>
        </p:txBody>
      </p:sp>
    </p:spTree>
    <p:extLst>
      <p:ext uri="{BB962C8B-B14F-4D97-AF65-F5344CB8AC3E}">
        <p14:creationId xmlns:p14="http://schemas.microsoft.com/office/powerpoint/2010/main" val="2745464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51122" indent="-288893">
              <a:defRPr>
                <a:solidFill>
                  <a:schemeClr val="tx1"/>
                </a:solidFill>
                <a:latin typeface="Arial" charset="0"/>
              </a:defRPr>
            </a:lvl2pPr>
            <a:lvl3pPr marL="1155573" indent="-231115">
              <a:defRPr>
                <a:solidFill>
                  <a:schemeClr val="tx1"/>
                </a:solidFill>
                <a:latin typeface="Arial" charset="0"/>
              </a:defRPr>
            </a:lvl3pPr>
            <a:lvl4pPr marL="1617802" indent="-231115">
              <a:defRPr>
                <a:solidFill>
                  <a:schemeClr val="tx1"/>
                </a:solidFill>
                <a:latin typeface="Arial" charset="0"/>
              </a:defRPr>
            </a:lvl4pPr>
            <a:lvl5pPr marL="2080031" indent="-231115">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fld id="{5D7E317C-2605-45B3-8872-12D215A2A33F}" type="slidenum">
              <a:rPr lang="en-US" altLang="en-US" smtClean="0">
                <a:solidFill>
                  <a:prstClr val="black"/>
                </a:solidFill>
              </a:rPr>
              <a:pPr/>
              <a:t>8</a:t>
            </a:fld>
            <a:endParaRPr lang="en-US" altLang="en-US" smtClean="0">
              <a:solidFill>
                <a:prstClr val="black"/>
              </a:solidFill>
            </a:endParaRPr>
          </a:p>
        </p:txBody>
      </p:sp>
    </p:spTree>
    <p:extLst>
      <p:ext uri="{BB962C8B-B14F-4D97-AF65-F5344CB8AC3E}">
        <p14:creationId xmlns:p14="http://schemas.microsoft.com/office/powerpoint/2010/main" val="3061762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There are four levels of BHA certification (BHA-I, BHA-II, BHA-III, and BH Practitioner)</a:t>
            </a:r>
          </a:p>
          <a:p>
            <a:endParaRPr lang="en-US" altLang="en-US" dirty="0" smtClean="0"/>
          </a:p>
          <a:p>
            <a:r>
              <a:rPr lang="en-US" altLang="en-US" dirty="0" smtClean="0"/>
              <a:t>The scope of practice 1) varies by level and 2) build upon each other</a:t>
            </a:r>
          </a:p>
          <a:p>
            <a:endParaRPr lang="en-US" altLang="en-US" dirty="0" smtClean="0"/>
          </a:p>
          <a:p>
            <a:r>
              <a:rPr lang="en-US" altLang="en-US" dirty="0" smtClean="0"/>
              <a:t>Provide services across the continuum from prevention, early intervention, intervention, and post-</a:t>
            </a:r>
            <a:r>
              <a:rPr lang="en-US" altLang="en-US" dirty="0" err="1" smtClean="0"/>
              <a:t>vention</a:t>
            </a:r>
            <a:endParaRPr lang="en-US" altLang="en-US" dirty="0" smtClean="0"/>
          </a:p>
          <a:p>
            <a:endParaRPr lang="en-US" altLang="en-US" dirty="0" smtClean="0"/>
          </a:p>
          <a:p>
            <a:r>
              <a:rPr lang="en-US" altLang="en-US" dirty="0" smtClean="0"/>
              <a:t>Per the Certification Standards and Procedures, these are the services BHAs are trained to provide</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51122" indent="-288893">
              <a:defRPr>
                <a:solidFill>
                  <a:schemeClr val="tx1"/>
                </a:solidFill>
                <a:latin typeface="Arial" charset="0"/>
              </a:defRPr>
            </a:lvl2pPr>
            <a:lvl3pPr marL="1155573" indent="-231115">
              <a:defRPr>
                <a:solidFill>
                  <a:schemeClr val="tx1"/>
                </a:solidFill>
                <a:latin typeface="Arial" charset="0"/>
              </a:defRPr>
            </a:lvl3pPr>
            <a:lvl4pPr marL="1617802" indent="-231115">
              <a:defRPr>
                <a:solidFill>
                  <a:schemeClr val="tx1"/>
                </a:solidFill>
                <a:latin typeface="Arial" charset="0"/>
              </a:defRPr>
            </a:lvl4pPr>
            <a:lvl5pPr marL="2080031" indent="-231115">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fld id="{DE96A5AB-0E60-47B2-9EA2-15A6129B59C4}" type="slidenum">
              <a:rPr lang="en-US" altLang="en-US" smtClean="0">
                <a:solidFill>
                  <a:prstClr val="black"/>
                </a:solidFill>
              </a:rPr>
              <a:pPr/>
              <a:t>9</a:t>
            </a:fld>
            <a:endParaRPr lang="en-US" altLang="en-US" smtClean="0">
              <a:solidFill>
                <a:prstClr val="black"/>
              </a:solidFill>
            </a:endParaRPr>
          </a:p>
        </p:txBody>
      </p:sp>
    </p:spTree>
    <p:extLst>
      <p:ext uri="{BB962C8B-B14F-4D97-AF65-F5344CB8AC3E}">
        <p14:creationId xmlns:p14="http://schemas.microsoft.com/office/powerpoint/2010/main" val="968678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3336" indent="-173336">
              <a:spcBef>
                <a:spcPct val="0"/>
              </a:spcBef>
              <a:buFontTx/>
              <a:buChar char="•"/>
            </a:pPr>
            <a:r>
              <a:rPr lang="en-US" dirty="0">
                <a:latin typeface="Calibri" charset="0"/>
              </a:rPr>
              <a:t>Individual (grief and loss, case management, substance abuse assessment and treatment, skills building)</a:t>
            </a:r>
          </a:p>
          <a:p>
            <a:pPr marL="173336" indent="-173336">
              <a:spcBef>
                <a:spcPct val="0"/>
              </a:spcBef>
              <a:buFontTx/>
              <a:buChar char="•"/>
            </a:pPr>
            <a:r>
              <a:rPr lang="en-US" dirty="0">
                <a:latin typeface="Calibri" charset="0"/>
              </a:rPr>
              <a:t>Elder (case management, welfare checks, community luncheons, appointments, housing or other resource applications, psychoeducation)</a:t>
            </a:r>
          </a:p>
          <a:p>
            <a:pPr marL="173336" indent="-173336">
              <a:spcBef>
                <a:spcPct val="0"/>
              </a:spcBef>
              <a:buFontTx/>
              <a:buChar char="•"/>
            </a:pPr>
            <a:r>
              <a:rPr lang="en-US" dirty="0">
                <a:latin typeface="Calibri" charset="0"/>
              </a:rPr>
              <a:t>Youth (IEP meetings, skill development, anti-bullying activities, youth groups, presentations, culture camps)</a:t>
            </a:r>
          </a:p>
          <a:p>
            <a:pPr marL="173336" indent="-173336">
              <a:spcBef>
                <a:spcPct val="0"/>
              </a:spcBef>
              <a:buFontTx/>
              <a:buChar char="•"/>
            </a:pPr>
            <a:r>
              <a:rPr lang="en-US" dirty="0">
                <a:latin typeface="Calibri" charset="0"/>
              </a:rPr>
              <a:t>Family (case management, resource identification and coordination, referrals, ICWA, WIC assistance, disability and Medicaid applications</a:t>
            </a:r>
            <a:r>
              <a:rPr lang="en-US" dirty="0" smtClean="0">
                <a:latin typeface="Calibri" charset="0"/>
              </a:rPr>
              <a:t>)</a:t>
            </a:r>
          </a:p>
          <a:p>
            <a:pPr marL="173336" indent="-173336">
              <a:spcBef>
                <a:spcPct val="0"/>
              </a:spcBef>
              <a:buFontTx/>
              <a:buChar char="•"/>
            </a:pPr>
            <a:endParaRPr lang="en-US" dirty="0">
              <a:latin typeface="Calibri" charset="0"/>
            </a:endParaRPr>
          </a:p>
        </p:txBody>
      </p:sp>
      <p:sp>
        <p:nvSpPr>
          <p:cNvPr id="3482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51122" indent="-288893">
              <a:defRPr>
                <a:solidFill>
                  <a:schemeClr val="tx1"/>
                </a:solidFill>
                <a:latin typeface="Arial" charset="0"/>
              </a:defRPr>
            </a:lvl2pPr>
            <a:lvl3pPr marL="1155573" indent="-231115">
              <a:defRPr>
                <a:solidFill>
                  <a:schemeClr val="tx1"/>
                </a:solidFill>
                <a:latin typeface="Arial" charset="0"/>
              </a:defRPr>
            </a:lvl3pPr>
            <a:lvl4pPr marL="1617802" indent="-231115">
              <a:defRPr>
                <a:solidFill>
                  <a:schemeClr val="tx1"/>
                </a:solidFill>
                <a:latin typeface="Arial" charset="0"/>
              </a:defRPr>
            </a:lvl4pPr>
            <a:lvl5pPr marL="2080031" indent="-231115">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a:defRPr/>
            </a:pPr>
            <a:fld id="{5A3D46EC-1E97-6840-9A27-21E1B2BAB781}" type="slidenum">
              <a:rPr lang="en-US" altLang="en-US" smtClean="0"/>
              <a:pPr>
                <a:defRPr/>
              </a:pPr>
              <a:t>10</a:t>
            </a:fld>
            <a:endParaRPr lang="en-US" altLang="en-US" smtClean="0"/>
          </a:p>
        </p:txBody>
      </p:sp>
    </p:spTree>
    <p:extLst>
      <p:ext uri="{BB962C8B-B14F-4D97-AF65-F5344CB8AC3E}">
        <p14:creationId xmlns:p14="http://schemas.microsoft.com/office/powerpoint/2010/main" val="3903390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b="1" dirty="0" smtClean="0">
                <a:latin typeface="Calibri" charset="0"/>
              </a:rPr>
              <a:t>Serving Community:</a:t>
            </a:r>
          </a:p>
          <a:p>
            <a:pPr marL="173336" indent="-173336">
              <a:spcBef>
                <a:spcPct val="0"/>
              </a:spcBef>
              <a:buFontTx/>
              <a:buChar char="•"/>
            </a:pPr>
            <a:r>
              <a:rPr lang="en-US" dirty="0" smtClean="0">
                <a:latin typeface="Calibri" charset="0"/>
              </a:rPr>
              <a:t>Meetings (building community partnerships, meeting coordination and logistics, facilitation, identify elders and presenters)</a:t>
            </a:r>
          </a:p>
          <a:p>
            <a:pPr marL="173336" indent="-173336">
              <a:spcBef>
                <a:spcPct val="0"/>
              </a:spcBef>
              <a:buFontTx/>
              <a:buChar char="•"/>
            </a:pPr>
            <a:r>
              <a:rPr lang="en-US" dirty="0" smtClean="0">
                <a:latin typeface="Calibri" charset="0"/>
              </a:rPr>
              <a:t>Activities (drum making, berry picking, walks/runs, health fair, craft events, exercise groups, family fun nights)</a:t>
            </a:r>
          </a:p>
          <a:p>
            <a:pPr marL="173336" indent="-173336">
              <a:spcBef>
                <a:spcPct val="0"/>
              </a:spcBef>
              <a:buFontTx/>
              <a:buChar char="•"/>
            </a:pPr>
            <a:r>
              <a:rPr lang="en-US" dirty="0" smtClean="0">
                <a:latin typeface="Calibri" charset="0"/>
              </a:rPr>
              <a:t>Psychoeducation (information about different topics, how they effect health and well-being, reviving traditional knowledge and practices to address modern-day issues)</a:t>
            </a:r>
          </a:p>
          <a:p>
            <a:pPr marL="173336" indent="-173336">
              <a:spcBef>
                <a:spcPct val="0"/>
              </a:spcBef>
              <a:buFontTx/>
              <a:buChar char="•"/>
            </a:pPr>
            <a:endParaRPr lang="en-US" dirty="0" smtClean="0">
              <a:latin typeface="Calibri" charset="0"/>
            </a:endParaRPr>
          </a:p>
        </p:txBody>
      </p:sp>
      <p:sp>
        <p:nvSpPr>
          <p:cNvPr id="3584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51122" indent="-288893">
              <a:defRPr>
                <a:solidFill>
                  <a:schemeClr val="tx1"/>
                </a:solidFill>
                <a:latin typeface="Arial" charset="0"/>
              </a:defRPr>
            </a:lvl2pPr>
            <a:lvl3pPr marL="1155573" indent="-231115">
              <a:defRPr>
                <a:solidFill>
                  <a:schemeClr val="tx1"/>
                </a:solidFill>
                <a:latin typeface="Arial" charset="0"/>
              </a:defRPr>
            </a:lvl3pPr>
            <a:lvl4pPr marL="1617802" indent="-231115">
              <a:defRPr>
                <a:solidFill>
                  <a:schemeClr val="tx1"/>
                </a:solidFill>
                <a:latin typeface="Arial" charset="0"/>
              </a:defRPr>
            </a:lvl4pPr>
            <a:lvl5pPr marL="2080031" indent="-231115">
              <a:defRPr>
                <a:solidFill>
                  <a:schemeClr val="tx1"/>
                </a:solidFill>
                <a:latin typeface="Arial" charset="0"/>
              </a:defRPr>
            </a:lvl5pPr>
            <a:lvl6pPr marL="2542261" indent="-231115" eaLnBrk="0" fontAlgn="base" hangingPunct="0">
              <a:spcBef>
                <a:spcPct val="0"/>
              </a:spcBef>
              <a:spcAft>
                <a:spcPct val="0"/>
              </a:spcAft>
              <a:defRPr>
                <a:solidFill>
                  <a:schemeClr val="tx1"/>
                </a:solidFill>
                <a:latin typeface="Arial" charset="0"/>
              </a:defRPr>
            </a:lvl6pPr>
            <a:lvl7pPr marL="3004490" indent="-231115" eaLnBrk="0" fontAlgn="base" hangingPunct="0">
              <a:spcBef>
                <a:spcPct val="0"/>
              </a:spcBef>
              <a:spcAft>
                <a:spcPct val="0"/>
              </a:spcAft>
              <a:defRPr>
                <a:solidFill>
                  <a:schemeClr val="tx1"/>
                </a:solidFill>
                <a:latin typeface="Arial" charset="0"/>
              </a:defRPr>
            </a:lvl7pPr>
            <a:lvl8pPr marL="3466719" indent="-231115" eaLnBrk="0" fontAlgn="base" hangingPunct="0">
              <a:spcBef>
                <a:spcPct val="0"/>
              </a:spcBef>
              <a:spcAft>
                <a:spcPct val="0"/>
              </a:spcAft>
              <a:defRPr>
                <a:solidFill>
                  <a:schemeClr val="tx1"/>
                </a:solidFill>
                <a:latin typeface="Arial" charset="0"/>
              </a:defRPr>
            </a:lvl8pPr>
            <a:lvl9pPr marL="3928948" indent="-231115" eaLnBrk="0" fontAlgn="base" hangingPunct="0">
              <a:spcBef>
                <a:spcPct val="0"/>
              </a:spcBef>
              <a:spcAft>
                <a:spcPct val="0"/>
              </a:spcAft>
              <a:defRPr>
                <a:solidFill>
                  <a:schemeClr val="tx1"/>
                </a:solidFill>
                <a:latin typeface="Arial" charset="0"/>
              </a:defRPr>
            </a:lvl9pPr>
          </a:lstStyle>
          <a:p>
            <a:pPr>
              <a:defRPr/>
            </a:pPr>
            <a:fld id="{B614A380-E4F9-0D4D-BA7B-C2DB0DD1E10D}" type="slidenum">
              <a:rPr lang="en-US" altLang="en-US" smtClean="0"/>
              <a:pPr>
                <a:defRPr/>
              </a:pPr>
              <a:t>11</a:t>
            </a:fld>
            <a:endParaRPr lang="en-US" altLang="en-US" smtClean="0"/>
          </a:p>
        </p:txBody>
      </p:sp>
    </p:spTree>
    <p:extLst>
      <p:ext uri="{BB962C8B-B14F-4D97-AF65-F5344CB8AC3E}">
        <p14:creationId xmlns:p14="http://schemas.microsoft.com/office/powerpoint/2010/main" val="3852882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51122" indent="-288893" eaLnBrk="0" hangingPunct="0">
              <a:defRPr>
                <a:solidFill>
                  <a:schemeClr val="tx1"/>
                </a:solidFill>
                <a:latin typeface="Arial" pitchFamily="34" charset="0"/>
              </a:defRPr>
            </a:lvl2pPr>
            <a:lvl3pPr marL="1155573" indent="-231115" eaLnBrk="0" hangingPunct="0">
              <a:defRPr>
                <a:solidFill>
                  <a:schemeClr val="tx1"/>
                </a:solidFill>
                <a:latin typeface="Arial" pitchFamily="34" charset="0"/>
              </a:defRPr>
            </a:lvl3pPr>
            <a:lvl4pPr marL="1617802" indent="-231115" eaLnBrk="0" hangingPunct="0">
              <a:defRPr>
                <a:solidFill>
                  <a:schemeClr val="tx1"/>
                </a:solidFill>
                <a:latin typeface="Arial" pitchFamily="34" charset="0"/>
              </a:defRPr>
            </a:lvl4pPr>
            <a:lvl5pPr marL="2080031" indent="-231115" eaLnBrk="0" hangingPunct="0">
              <a:defRPr>
                <a:solidFill>
                  <a:schemeClr val="tx1"/>
                </a:solidFill>
                <a:latin typeface="Arial" pitchFamily="34" charset="0"/>
              </a:defRPr>
            </a:lvl5pPr>
            <a:lvl6pPr marL="2542261" indent="-231115" eaLnBrk="0" fontAlgn="base" hangingPunct="0">
              <a:spcBef>
                <a:spcPct val="0"/>
              </a:spcBef>
              <a:spcAft>
                <a:spcPct val="0"/>
              </a:spcAft>
              <a:defRPr>
                <a:solidFill>
                  <a:schemeClr val="tx1"/>
                </a:solidFill>
                <a:latin typeface="Arial" pitchFamily="34" charset="0"/>
              </a:defRPr>
            </a:lvl6pPr>
            <a:lvl7pPr marL="3004490" indent="-231115" eaLnBrk="0" fontAlgn="base" hangingPunct="0">
              <a:spcBef>
                <a:spcPct val="0"/>
              </a:spcBef>
              <a:spcAft>
                <a:spcPct val="0"/>
              </a:spcAft>
              <a:defRPr>
                <a:solidFill>
                  <a:schemeClr val="tx1"/>
                </a:solidFill>
                <a:latin typeface="Arial" pitchFamily="34" charset="0"/>
              </a:defRPr>
            </a:lvl7pPr>
            <a:lvl8pPr marL="3466719" indent="-231115" eaLnBrk="0" fontAlgn="base" hangingPunct="0">
              <a:spcBef>
                <a:spcPct val="0"/>
              </a:spcBef>
              <a:spcAft>
                <a:spcPct val="0"/>
              </a:spcAft>
              <a:defRPr>
                <a:solidFill>
                  <a:schemeClr val="tx1"/>
                </a:solidFill>
                <a:latin typeface="Arial" pitchFamily="34" charset="0"/>
              </a:defRPr>
            </a:lvl8pPr>
            <a:lvl9pPr marL="3928948" indent="-231115" eaLnBrk="0" fontAlgn="base" hangingPunct="0">
              <a:spcBef>
                <a:spcPct val="0"/>
              </a:spcBef>
              <a:spcAft>
                <a:spcPct val="0"/>
              </a:spcAft>
              <a:defRPr>
                <a:solidFill>
                  <a:schemeClr val="tx1"/>
                </a:solidFill>
                <a:latin typeface="Arial" pitchFamily="34" charset="0"/>
              </a:defRPr>
            </a:lvl9pPr>
          </a:lstStyle>
          <a:p>
            <a:pPr eaLnBrk="1" hangingPunct="1"/>
            <a:fld id="{AE507DAE-25DE-4704-903C-A1B4D9F91EE9}" type="slidenum">
              <a:rPr lang="en-US" altLang="en-US" smtClean="0"/>
              <a:pPr eaLnBrk="1" hangingPunct="1"/>
              <a:t>12</a:t>
            </a:fld>
            <a:endParaRPr lang="en-US" alt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latin typeface="Arial" pitchFamily="34" charset="0"/>
            </a:endParaRPr>
          </a:p>
        </p:txBody>
      </p:sp>
    </p:spTree>
    <p:extLst>
      <p:ext uri="{BB962C8B-B14F-4D97-AF65-F5344CB8AC3E}">
        <p14:creationId xmlns:p14="http://schemas.microsoft.com/office/powerpoint/2010/main" val="14943437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2" name="Group 55"/>
          <p:cNvGrpSpPr>
            <a:grpSpLocks/>
          </p:cNvGrpSpPr>
          <p:nvPr/>
        </p:nvGrpSpPr>
        <p:grpSpPr bwMode="auto">
          <a:xfrm>
            <a:off x="228600" y="5715000"/>
            <a:ext cx="3962400" cy="1022350"/>
            <a:chOff x="4876800" y="5835650"/>
            <a:chExt cx="3962400" cy="1022350"/>
          </a:xfrm>
        </p:grpSpPr>
        <p:grpSp>
          <p:nvGrpSpPr>
            <p:cNvPr id="3"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fontAlgn="base">
                  <a:lnSpc>
                    <a:spcPts val="2000"/>
                  </a:lnSpc>
                  <a:spcBef>
                    <a:spcPct val="0"/>
                  </a:spcBef>
                  <a:spcAft>
                    <a:spcPct val="0"/>
                  </a:spcAft>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fontAlgn="base">
                  <a:lnSpc>
                    <a:spcPts val="2000"/>
                  </a:lnSpc>
                  <a:spcBef>
                    <a:spcPct val="0"/>
                  </a:spcBef>
                  <a:spcAft>
                    <a:spcPct val="0"/>
                  </a:spcAft>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fontAlgn="base">
                  <a:spcBef>
                    <a:spcPct val="0"/>
                  </a:spcBef>
                  <a:spcAft>
                    <a:spcPct val="0"/>
                  </a:spcAft>
                  <a:defRPr/>
                </a:pPr>
                <a:r>
                  <a:rPr lang="en-US" sz="1100" i="1" dirty="0">
                    <a:solidFill>
                      <a:srgbClr val="C32D2E">
                        <a:lumMod val="50000"/>
                      </a:srgb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5"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670085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5" name="Picture 8" descr="NPAIHBtransparentTEAL"/>
          <p:cNvPicPr>
            <a:picLocks noChangeAspect="1" noChangeArrowheads="1"/>
          </p:cNvPicPr>
          <p:nvPr/>
        </p:nvPicPr>
        <p:blipFill>
          <a:blip r:embed="rId2" cstate="print"/>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E253DE7B-745C-42BE-BC43-20FB2A747D52}" type="datetime1">
              <a:rPr lang="en-US"/>
              <a:pPr>
                <a:defRPr/>
              </a:pPr>
              <a:t>8/4/2016</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5B00CDE4-46D5-40E2-8287-C94D0F6386C6}" type="slidenum">
              <a:rPr lang="en-US"/>
              <a:pPr>
                <a:defRPr/>
              </a:pPr>
              <a:t>‹#›</a:t>
            </a:fld>
            <a:endParaRPr lang="en-US"/>
          </a:p>
        </p:txBody>
      </p:sp>
      <p:sp>
        <p:nvSpPr>
          <p:cNvPr id="32" name="Footer Placeholder 64"/>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795369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pPr fontAlgn="base">
              <a:spcBef>
                <a:spcPct val="0"/>
              </a:spcBef>
              <a:spcAft>
                <a:spcPct val="0"/>
              </a:spcAft>
              <a:defRPr/>
            </a:pPr>
            <a:r>
              <a:rPr lang="en-US" smtClean="0"/>
              <a:t>Northwest Portland Area Indian Health Board</a:t>
            </a:r>
            <a:endParaRPr lang="en-US"/>
          </a:p>
        </p:txBody>
      </p:sp>
      <p:sp>
        <p:nvSpPr>
          <p:cNvPr id="5" name="Date Placeholder 4"/>
          <p:cNvSpPr>
            <a:spLocks noGrp="1"/>
          </p:cNvSpPr>
          <p:nvPr>
            <p:ph type="dt" sz="half" idx="11"/>
          </p:nvPr>
        </p:nvSpPr>
        <p:spPr/>
        <p:txBody>
          <a:bodyPr/>
          <a:lstStyle/>
          <a:p>
            <a:pPr fontAlgn="base">
              <a:spcBef>
                <a:spcPct val="0"/>
              </a:spcBef>
              <a:spcAft>
                <a:spcPct val="0"/>
              </a:spcAft>
              <a:defRPr/>
            </a:pPr>
            <a:fld id="{11B48FDB-D342-4F06-80C3-CC7634C7F97A}" type="datetime1">
              <a:rPr lang="en-US" smtClean="0"/>
              <a:pPr fontAlgn="base">
                <a:spcBef>
                  <a:spcPct val="0"/>
                </a:spcBef>
                <a:spcAft>
                  <a:spcPct val="0"/>
                </a:spcAft>
                <a:defRPr/>
              </a:pPr>
              <a:t>8/4/2016</a:t>
            </a:fld>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7AD814E6-D563-43F1-AFB9-B14F2854572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40612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F2ABD2-BDF5-084E-8E77-F965560DF6C3}" type="datetimeFigureOut">
              <a:rPr lang="en-US" smtClean="0"/>
              <a:t>8/4/2016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2EC3479-2FE1-F844-9B56-BB965D2EDF03}" type="slidenum">
              <a:rPr lang="en-US" smtClean="0"/>
              <a:t>‹#›</a:t>
            </a:fld>
            <a:endParaRPr lang="en-US" dirty="0"/>
          </a:p>
        </p:txBody>
      </p:sp>
    </p:spTree>
    <p:extLst>
      <p:ext uri="{BB962C8B-B14F-4D97-AF65-F5344CB8AC3E}">
        <p14:creationId xmlns:p14="http://schemas.microsoft.com/office/powerpoint/2010/main" val="131579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8"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9"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0"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1"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0"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1"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2"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3"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4"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5"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6"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7"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06CAB8FA-0CA9-447D-9F83-4F017373320A}" type="datetime1">
              <a:rPr lang="en-US"/>
              <a:pPr>
                <a:defRPr/>
              </a:pPr>
              <a:t>8/4/2016</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5309953-E140-4B1E-8A10-F48E1039D203}" type="slidenum">
              <a:rPr lang="en-US"/>
              <a:pPr>
                <a:defRPr/>
              </a:pPr>
              <a:t>‹#›</a:t>
            </a:fld>
            <a:endParaRPr lang="en-US"/>
          </a:p>
        </p:txBody>
      </p:sp>
    </p:spTree>
    <p:extLst>
      <p:ext uri="{BB962C8B-B14F-4D97-AF65-F5344CB8AC3E}">
        <p14:creationId xmlns:p14="http://schemas.microsoft.com/office/powerpoint/2010/main" val="3313856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8F2AE402-5289-45B8-A47F-7A4AF228A7D7}" type="datetime1">
              <a:rPr lang="en-US"/>
              <a:pPr>
                <a:defRPr/>
              </a:pPr>
              <a:t>8/4/2016</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15193B26-2E81-4076-9D4E-54206969BE5E}" type="slidenum">
              <a:rPr lang="en-US"/>
              <a:pPr>
                <a:defRPr/>
              </a:pPr>
              <a:t>‹#›</a:t>
            </a:fld>
            <a:endParaRPr lang="en-US"/>
          </a:p>
        </p:txBody>
      </p:sp>
    </p:spTree>
    <p:extLst>
      <p:ext uri="{BB962C8B-B14F-4D97-AF65-F5344CB8AC3E}">
        <p14:creationId xmlns:p14="http://schemas.microsoft.com/office/powerpoint/2010/main" val="3946168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7"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B630F59D-564F-4BA3-8B26-72E1794B03DE}" type="datetime1">
              <a:rPr lang="en-US"/>
              <a:pPr>
                <a:defRPr/>
              </a:pPr>
              <a:t>8/4/2016</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524F8FBB-DFE3-4ABA-A41D-865664A8BAAB}" type="slidenum">
              <a:rPr lang="en-US"/>
              <a:pPr>
                <a:defRPr/>
              </a:pPr>
              <a:t>‹#›</a:t>
            </a:fld>
            <a:endParaRPr lang="en-US"/>
          </a:p>
        </p:txBody>
      </p:sp>
    </p:spTree>
    <p:extLst>
      <p:ext uri="{BB962C8B-B14F-4D97-AF65-F5344CB8AC3E}">
        <p14:creationId xmlns:p14="http://schemas.microsoft.com/office/powerpoint/2010/main" val="3948086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1D53844B-0E79-4C7E-B9CA-73CE2D04DECA}" type="datetime1">
              <a:rPr lang="en-US"/>
              <a:pPr>
                <a:defRPr/>
              </a:pPr>
              <a:t>8/4/2016</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FFCEA058-F945-4C6D-A0CA-275994C823A1}" type="slidenum">
              <a:rPr lang="en-US"/>
              <a:pPr>
                <a:defRPr/>
              </a:pPr>
              <a:t>‹#›</a:t>
            </a:fld>
            <a:endParaRPr lang="en-US"/>
          </a:p>
        </p:txBody>
      </p:sp>
    </p:spTree>
    <p:extLst>
      <p:ext uri="{BB962C8B-B14F-4D97-AF65-F5344CB8AC3E}">
        <p14:creationId xmlns:p14="http://schemas.microsoft.com/office/powerpoint/2010/main" val="2105078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fontAlgn="base" hangingPunct="0">
              <a:spcBef>
                <a:spcPct val="0"/>
              </a:spcBef>
              <a:spcAft>
                <a:spcPct val="0"/>
              </a:spcAft>
              <a:defRPr/>
            </a:pPr>
            <a:r>
              <a:rPr lang="en-US" sz="4000" kern="0" dirty="0" smtClean="0">
                <a:solidFill>
                  <a:srgbClr val="990000"/>
                </a:solidFill>
                <a:latin typeface="Georgia" pitchFamily="18" charset="0"/>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29C1E1A0-7579-46A4-9B31-62303218D472}" type="datetime1">
              <a:rPr lang="en-US"/>
              <a:pPr>
                <a:defRPr/>
              </a:pPr>
              <a:t>8/4/2016</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9C7D06AE-20E0-49C7-9537-E8A2F28FCB5F}" type="slidenum">
              <a:rPr lang="en-US"/>
              <a:pPr>
                <a:defRPr/>
              </a:pPr>
              <a:t>‹#›</a:t>
            </a:fld>
            <a:endParaRPr lang="en-US"/>
          </a:p>
        </p:txBody>
      </p:sp>
    </p:spTree>
    <p:extLst>
      <p:ext uri="{BB962C8B-B14F-4D97-AF65-F5344CB8AC3E}">
        <p14:creationId xmlns:p14="http://schemas.microsoft.com/office/powerpoint/2010/main" val="1636592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0E013360-9D32-4BC0-B11F-F5811241E569}" type="datetime1">
              <a:rPr lang="en-US"/>
              <a:pPr>
                <a:defRPr/>
              </a:pPr>
              <a:t>8/4/2016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7A45780A-57F3-42C7-8BF9-787D1861F4C6}" type="slidenum">
              <a:rPr lang="en-US"/>
              <a:pPr>
                <a:defRPr/>
              </a:pPr>
              <a:t>‹#›</a:t>
            </a:fld>
            <a:endParaRPr lang="en-US"/>
          </a:p>
        </p:txBody>
      </p:sp>
    </p:spTree>
    <p:extLst>
      <p:ext uri="{BB962C8B-B14F-4D97-AF65-F5344CB8AC3E}">
        <p14:creationId xmlns:p14="http://schemas.microsoft.com/office/powerpoint/2010/main" val="1535144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3"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6"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9"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11D3D07F-3835-40D7-A82C-B279B5D3BD2C}" type="datetime1">
              <a:rPr lang="en-US"/>
              <a:pPr>
                <a:defRPr/>
              </a:pPr>
              <a:t>8/4/2016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0331DCAE-C361-4A00-AC5F-A732ED1645DB}" type="slidenum">
              <a:rPr lang="en-US"/>
              <a:pPr>
                <a:defRPr/>
              </a:pPr>
              <a:t>‹#›</a:t>
            </a:fld>
            <a:endParaRPr lang="en-US"/>
          </a:p>
        </p:txBody>
      </p:sp>
    </p:spTree>
    <p:extLst>
      <p:ext uri="{BB962C8B-B14F-4D97-AF65-F5344CB8AC3E}">
        <p14:creationId xmlns:p14="http://schemas.microsoft.com/office/powerpoint/2010/main" val="491463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7388EE67-193F-41AF-BF5F-84B72BD915BE}" type="datetime1">
              <a:rPr lang="en-US"/>
              <a:pPr>
                <a:defRPr/>
              </a:pPr>
              <a:t>8/4/2016</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51F9AE4C-5693-4CD2-966E-0A68C244430A}" type="slidenum">
              <a:rPr lang="en-US"/>
              <a:pPr>
                <a:defRPr/>
              </a:pPr>
              <a:t>‹#›</a:t>
            </a:fld>
            <a:endParaRPr lang="en-US"/>
          </a:p>
        </p:txBody>
      </p:sp>
      <p:sp>
        <p:nvSpPr>
          <p:cNvPr id="41" name="Footer Placeholder 71"/>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2842274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457200" y="1600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fontAlgn="base">
              <a:spcBef>
                <a:spcPct val="0"/>
              </a:spcBef>
              <a:spcAft>
                <a:spcPct val="0"/>
              </a:spcAft>
              <a:defRPr/>
            </a:pPr>
            <a:r>
              <a:rPr lang="en-US"/>
              <a:t>Northwest Portland Area Indian Health Board</a:t>
            </a:r>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fontAlgn="base">
              <a:spcBef>
                <a:spcPct val="0"/>
              </a:spcBef>
              <a:spcAft>
                <a:spcPct val="0"/>
              </a:spcAft>
              <a:defRPr/>
            </a:pPr>
            <a:fld id="{11B48FDB-D342-4F06-80C3-CC7634C7F97A}" type="datetime1">
              <a:rPr lang="en-US"/>
              <a:pPr fontAlgn="base">
                <a:spcBef>
                  <a:spcPct val="0"/>
                </a:spcBef>
                <a:spcAft>
                  <a:spcPct val="0"/>
                </a:spcAft>
                <a:defRPr/>
              </a:pPr>
              <a:t>8/4/2016</a:t>
            </a:fld>
            <a:endParaRPr lang="en-US" dirty="0"/>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fontAlgn="base">
              <a:spcBef>
                <a:spcPct val="0"/>
              </a:spcBef>
              <a:spcAft>
                <a:spcPct val="0"/>
              </a:spcAft>
              <a:defRPr/>
            </a:pPr>
            <a:fld id="{7AD814E6-D563-43F1-AFB9-B14F28545724}"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354427453"/>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1" r:id="rId11"/>
    <p:sldLayoutId id="2147483792" r:id="rId12"/>
  </p:sldLayoutIdLst>
  <p:hf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4"/>
        </a:buBlip>
        <a:defRPr sz="3200" i="1">
          <a:solidFill>
            <a:schemeClr val="tx1"/>
          </a:solidFill>
          <a:latin typeface="+mn-lt"/>
        </a:defRPr>
      </a:lvl6pPr>
      <a:lvl7pPr marL="2971800" indent="-228600" algn="l" rtl="0" eaLnBrk="1" fontAlgn="base" hangingPunct="1">
        <a:spcBef>
          <a:spcPct val="20000"/>
        </a:spcBef>
        <a:spcAft>
          <a:spcPct val="0"/>
        </a:spcAft>
        <a:buBlip>
          <a:blip r:embed="rId14"/>
        </a:buBlip>
        <a:defRPr sz="3200" i="1">
          <a:solidFill>
            <a:schemeClr val="tx1"/>
          </a:solidFill>
          <a:latin typeface="+mn-lt"/>
        </a:defRPr>
      </a:lvl7pPr>
      <a:lvl8pPr marL="3429000" indent="-228600" algn="l" rtl="0" eaLnBrk="1" fontAlgn="base" hangingPunct="1">
        <a:spcBef>
          <a:spcPct val="20000"/>
        </a:spcBef>
        <a:spcAft>
          <a:spcPct val="0"/>
        </a:spcAft>
        <a:buBlip>
          <a:blip r:embed="rId14"/>
        </a:buBlip>
        <a:defRPr sz="3200" i="1">
          <a:solidFill>
            <a:schemeClr val="tx1"/>
          </a:solidFill>
          <a:latin typeface="+mn-lt"/>
        </a:defRPr>
      </a:lvl8pPr>
      <a:lvl9pPr marL="3886200" indent="-228600" algn="l" rtl="0" eaLnBrk="1" fontAlgn="base" hangingPunct="1">
        <a:spcBef>
          <a:spcPct val="20000"/>
        </a:spcBef>
        <a:spcAft>
          <a:spcPct val="0"/>
        </a:spcAft>
        <a:buBlip>
          <a:blip r:embed="rId14"/>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81000" y="533400"/>
            <a:ext cx="8382000" cy="2133600"/>
          </a:xfrm>
        </p:spPr>
        <p:txBody>
          <a:bodyPr/>
          <a:lstStyle/>
          <a:p>
            <a:r>
              <a:rPr lang="en-US" sz="4800" dirty="0" smtClean="0">
                <a:solidFill>
                  <a:schemeClr val="bg1"/>
                </a:solidFill>
              </a:rPr>
              <a:t>CHAP Expansion: </a:t>
            </a:r>
            <a:br>
              <a:rPr lang="en-US" sz="4800" dirty="0" smtClean="0">
                <a:solidFill>
                  <a:schemeClr val="bg1"/>
                </a:solidFill>
              </a:rPr>
            </a:br>
            <a:r>
              <a:rPr lang="en-US" dirty="0" smtClean="0">
                <a:solidFill>
                  <a:schemeClr val="bg1"/>
                </a:solidFill>
              </a:rPr>
              <a:t>Opportunities for Best Possible Outcomes in Lower 48</a:t>
            </a:r>
            <a:endParaRPr lang="en-US" dirty="0">
              <a:solidFill>
                <a:schemeClr val="bg1"/>
              </a:solidFill>
            </a:endParaRPr>
          </a:p>
        </p:txBody>
      </p:sp>
      <p:sp>
        <p:nvSpPr>
          <p:cNvPr id="2" name="Subtitle 1"/>
          <p:cNvSpPr>
            <a:spLocks noGrp="1"/>
          </p:cNvSpPr>
          <p:nvPr>
            <p:ph type="subTitle" idx="1"/>
          </p:nvPr>
        </p:nvSpPr>
        <p:spPr/>
        <p:txBody>
          <a:bodyPr>
            <a:noAutofit/>
          </a:bodyPr>
          <a:lstStyle/>
          <a:p>
            <a:endParaRPr lang="en-US" sz="1800" b="0" dirty="0" smtClean="0"/>
          </a:p>
          <a:p>
            <a:r>
              <a:rPr lang="en-US" sz="2400" b="0" dirty="0" smtClean="0"/>
              <a:t>August 10, 2016</a:t>
            </a:r>
          </a:p>
          <a:p>
            <a:r>
              <a:rPr lang="en-US" sz="2400" b="0" dirty="0" smtClean="0"/>
              <a:t>NPAIHB QBM</a:t>
            </a:r>
            <a:endParaRPr lang="en-US" sz="2400" dirty="0" smtClean="0"/>
          </a:p>
          <a:p>
            <a:r>
              <a:rPr lang="en-US" sz="2400" b="0" dirty="0" smtClean="0"/>
              <a:t>Pam Johnson, Native Dental Therapy Initiative Specialist</a:t>
            </a:r>
          </a:p>
        </p:txBody>
      </p:sp>
    </p:spTree>
    <p:custDataLst>
      <p:tags r:id="rId1"/>
    </p:custDataLst>
    <p:extLst>
      <p:ext uri="{BB962C8B-B14F-4D97-AF65-F5344CB8AC3E}">
        <p14:creationId xmlns:p14="http://schemas.microsoft.com/office/powerpoint/2010/main" val="4202995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US" sz="4000" dirty="0" smtClean="0">
                <a:solidFill>
                  <a:srgbClr val="4F81BD"/>
                </a:solidFill>
                <a:latin typeface="Garamond"/>
                <a:cs typeface="Garamond"/>
              </a:rPr>
              <a:t>Who do BHAs </a:t>
            </a:r>
            <a:r>
              <a:rPr lang="en-US" sz="4000" dirty="0">
                <a:solidFill>
                  <a:srgbClr val="4F81BD"/>
                </a:solidFill>
                <a:latin typeface="Garamond"/>
                <a:cs typeface="Garamond"/>
              </a:rPr>
              <a:t>provide services to?</a:t>
            </a:r>
          </a:p>
        </p:txBody>
      </p:sp>
      <p:grpSp>
        <p:nvGrpSpPr>
          <p:cNvPr id="40962" name="Group 9"/>
          <p:cNvGrpSpPr>
            <a:grpSpLocks/>
          </p:cNvGrpSpPr>
          <p:nvPr/>
        </p:nvGrpSpPr>
        <p:grpSpPr bwMode="auto">
          <a:xfrm>
            <a:off x="152400" y="1554163"/>
            <a:ext cx="3468688" cy="2682875"/>
            <a:chOff x="3159324" y="1646133"/>
            <a:chExt cx="5715000" cy="3924300"/>
          </a:xfrm>
        </p:grpSpPr>
        <p:pic>
          <p:nvPicPr>
            <p:cNvPr id="40973"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59324" y="1646133"/>
              <a:ext cx="5715000" cy="3924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3159324" y="5294106"/>
              <a:ext cx="1705345" cy="276327"/>
            </a:xfrm>
            <a:prstGeom prst="rect">
              <a:avLst/>
            </a:prstGeom>
            <a:noFill/>
          </p:spPr>
          <p:txBody>
            <a:bodyPr wrap="none">
              <a:spAutoFit/>
            </a:bodyPr>
            <a:lstStyle/>
            <a:p>
              <a:pPr>
                <a:defRPr/>
              </a:pPr>
              <a:r>
                <a:rPr lang="en-US" sz="1200" dirty="0">
                  <a:solidFill>
                    <a:schemeClr val="bg1">
                      <a:lumMod val="65000"/>
                    </a:schemeClr>
                  </a:solidFill>
                  <a:latin typeface="Arial" panose="020B0604020202020204" pitchFamily="34" charset="0"/>
                </a:rPr>
                <a:t>The Blues &amp; the News</a:t>
              </a:r>
            </a:p>
          </p:txBody>
        </p:sp>
      </p:grpSp>
      <p:grpSp>
        <p:nvGrpSpPr>
          <p:cNvPr id="40963" name="Group 13"/>
          <p:cNvGrpSpPr>
            <a:grpSpLocks/>
          </p:cNvGrpSpPr>
          <p:nvPr/>
        </p:nvGrpSpPr>
        <p:grpSpPr bwMode="auto">
          <a:xfrm>
            <a:off x="2933700" y="2605088"/>
            <a:ext cx="2247900" cy="3116262"/>
            <a:chOff x="3315191" y="1934911"/>
            <a:chExt cx="2513617" cy="3772048"/>
          </a:xfrm>
        </p:grpSpPr>
        <p:pic>
          <p:nvPicPr>
            <p:cNvPr id="40971" name="Picture 1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15191" y="1934911"/>
              <a:ext cx="2513617" cy="37720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40972" name="TextBox 12"/>
            <p:cNvSpPr txBox="1">
              <a:spLocks noChangeArrowheads="1"/>
            </p:cNvSpPr>
            <p:nvPr/>
          </p:nvSpPr>
          <p:spPr bwMode="auto">
            <a:xfrm>
              <a:off x="3469446" y="5216185"/>
              <a:ext cx="20744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t>Alaska Native Tribal Health Consortium</a:t>
              </a:r>
            </a:p>
          </p:txBody>
        </p:sp>
      </p:grpSp>
      <p:sp>
        <p:nvSpPr>
          <p:cNvPr id="15" name="TextBox 14"/>
          <p:cNvSpPr txBox="1"/>
          <p:nvPr/>
        </p:nvSpPr>
        <p:spPr>
          <a:xfrm>
            <a:off x="304800" y="4425950"/>
            <a:ext cx="1101725" cy="523875"/>
          </a:xfrm>
          <a:prstGeom prst="rect">
            <a:avLst/>
          </a:prstGeom>
          <a:noFill/>
        </p:spPr>
        <p:txBody>
          <a:bodyPr wrap="none">
            <a:spAutoFit/>
          </a:bodyPr>
          <a:lstStyle/>
          <a:p>
            <a:pPr>
              <a:defRPr/>
            </a:pPr>
            <a:r>
              <a:rPr lang="en-US" sz="2800" dirty="0">
                <a:solidFill>
                  <a:srgbClr val="C00000"/>
                </a:solidFill>
                <a:latin typeface="+mj-lt"/>
              </a:rPr>
              <a:t>Elders</a:t>
            </a:r>
          </a:p>
        </p:txBody>
      </p:sp>
      <p:sp>
        <p:nvSpPr>
          <p:cNvPr id="16" name="TextBox 15"/>
          <p:cNvSpPr txBox="1"/>
          <p:nvPr/>
        </p:nvSpPr>
        <p:spPr>
          <a:xfrm>
            <a:off x="1681163" y="5197475"/>
            <a:ext cx="1062037" cy="523875"/>
          </a:xfrm>
          <a:prstGeom prst="rect">
            <a:avLst/>
          </a:prstGeom>
          <a:noFill/>
        </p:spPr>
        <p:txBody>
          <a:bodyPr wrap="none">
            <a:spAutoFit/>
          </a:bodyPr>
          <a:lstStyle/>
          <a:p>
            <a:pPr>
              <a:defRPr/>
            </a:pPr>
            <a:r>
              <a:rPr lang="en-US" sz="2800" dirty="0">
                <a:solidFill>
                  <a:srgbClr val="C00000"/>
                </a:solidFill>
                <a:latin typeface="+mj-lt"/>
              </a:rPr>
              <a:t>Youth</a:t>
            </a:r>
          </a:p>
        </p:txBody>
      </p:sp>
      <p:sp>
        <p:nvSpPr>
          <p:cNvPr id="17" name="TextBox 16"/>
          <p:cNvSpPr txBox="1"/>
          <p:nvPr/>
        </p:nvSpPr>
        <p:spPr>
          <a:xfrm>
            <a:off x="5486400" y="4283075"/>
            <a:ext cx="1414463" cy="523875"/>
          </a:xfrm>
          <a:prstGeom prst="rect">
            <a:avLst/>
          </a:prstGeom>
          <a:noFill/>
        </p:spPr>
        <p:txBody>
          <a:bodyPr wrap="none">
            <a:spAutoFit/>
          </a:bodyPr>
          <a:lstStyle/>
          <a:p>
            <a:pPr>
              <a:defRPr/>
            </a:pPr>
            <a:r>
              <a:rPr lang="en-US" sz="2800" dirty="0">
                <a:solidFill>
                  <a:srgbClr val="C00000"/>
                </a:solidFill>
                <a:latin typeface="+mj-lt"/>
              </a:rPr>
              <a:t>Families</a:t>
            </a:r>
          </a:p>
        </p:txBody>
      </p:sp>
      <p:sp>
        <p:nvSpPr>
          <p:cNvPr id="18" name="TextBox 17"/>
          <p:cNvSpPr txBox="1"/>
          <p:nvPr/>
        </p:nvSpPr>
        <p:spPr>
          <a:xfrm>
            <a:off x="6858000" y="5045075"/>
            <a:ext cx="2209800" cy="523875"/>
          </a:xfrm>
          <a:prstGeom prst="rect">
            <a:avLst/>
          </a:prstGeom>
          <a:noFill/>
        </p:spPr>
        <p:txBody>
          <a:bodyPr>
            <a:spAutoFit/>
          </a:bodyPr>
          <a:lstStyle/>
          <a:p>
            <a:pPr>
              <a:defRPr/>
            </a:pPr>
            <a:r>
              <a:rPr lang="en-US" sz="2800" dirty="0">
                <a:solidFill>
                  <a:srgbClr val="C00000"/>
                </a:solidFill>
                <a:latin typeface="+mj-lt"/>
              </a:rPr>
              <a:t>Individuals</a:t>
            </a:r>
          </a:p>
        </p:txBody>
      </p:sp>
      <p:grpSp>
        <p:nvGrpSpPr>
          <p:cNvPr id="40968" name="Group 20"/>
          <p:cNvGrpSpPr>
            <a:grpSpLocks/>
          </p:cNvGrpSpPr>
          <p:nvPr/>
        </p:nvGrpSpPr>
        <p:grpSpPr bwMode="auto">
          <a:xfrm>
            <a:off x="5094288" y="1554163"/>
            <a:ext cx="3925887" cy="2770187"/>
            <a:chOff x="5093712" y="1775980"/>
            <a:chExt cx="3925941" cy="2771130"/>
          </a:xfrm>
        </p:grpSpPr>
        <p:pic>
          <p:nvPicPr>
            <p:cNvPr id="40969" name="Picture 1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93712" y="1775980"/>
              <a:ext cx="3925941" cy="27272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5181025" y="4270791"/>
              <a:ext cx="1581172" cy="276319"/>
            </a:xfrm>
            <a:prstGeom prst="rect">
              <a:avLst/>
            </a:prstGeom>
            <a:noFill/>
          </p:spPr>
          <p:txBody>
            <a:bodyPr wrap="none">
              <a:spAutoFit/>
            </a:bodyPr>
            <a:lstStyle/>
            <a:p>
              <a:pPr>
                <a:defRPr/>
              </a:pPr>
              <a:r>
                <a:rPr lang="en-US" sz="1200" dirty="0">
                  <a:solidFill>
                    <a:schemeClr val="bg1">
                      <a:lumMod val="50000"/>
                    </a:schemeClr>
                  </a:solidFill>
                  <a:latin typeface="Arial" panose="020B0604020202020204" pitchFamily="34" charset="0"/>
                </a:rPr>
                <a:t>National Geographic</a:t>
              </a:r>
            </a:p>
          </p:txBody>
        </p:sp>
      </p:grpSp>
    </p:spTree>
    <p:extLst>
      <p:ext uri="{BB962C8B-B14F-4D97-AF65-F5344CB8AC3E}">
        <p14:creationId xmlns:p14="http://schemas.microsoft.com/office/powerpoint/2010/main" val="568681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normAutofit fontScale="90000"/>
          </a:bodyPr>
          <a:lstStyle/>
          <a:p>
            <a:pPr eaLnBrk="1" hangingPunct="1"/>
            <a:r>
              <a:rPr lang="en-US" b="1" dirty="0">
                <a:solidFill>
                  <a:srgbClr val="4F81BD"/>
                </a:solidFill>
                <a:latin typeface="Garamond"/>
                <a:cs typeface="Garamond"/>
              </a:rPr>
              <a:t>BHAs also serve their communities </a:t>
            </a:r>
          </a:p>
        </p:txBody>
      </p:sp>
      <p:grpSp>
        <p:nvGrpSpPr>
          <p:cNvPr id="43010" name="Group 10"/>
          <p:cNvGrpSpPr>
            <a:grpSpLocks/>
          </p:cNvGrpSpPr>
          <p:nvPr/>
        </p:nvGrpSpPr>
        <p:grpSpPr bwMode="auto">
          <a:xfrm>
            <a:off x="152400" y="1670050"/>
            <a:ext cx="3429000" cy="2605088"/>
            <a:chOff x="533400" y="3429000"/>
            <a:chExt cx="4038599" cy="2662237"/>
          </a:xfrm>
        </p:grpSpPr>
        <p:pic>
          <p:nvPicPr>
            <p:cNvPr id="43017"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1500" y="3429000"/>
              <a:ext cx="4000499" cy="266223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533400" y="5843021"/>
              <a:ext cx="1637876" cy="220636"/>
            </a:xfrm>
            <a:prstGeom prst="rect">
              <a:avLst/>
            </a:prstGeom>
            <a:noFill/>
          </p:spPr>
          <p:txBody>
            <a:bodyPr wrap="none">
              <a:spAutoFit/>
            </a:bodyPr>
            <a:lstStyle/>
            <a:p>
              <a:pPr>
                <a:defRPr/>
              </a:pPr>
              <a:r>
                <a:rPr lang="en-US" sz="1200" dirty="0">
                  <a:solidFill>
                    <a:schemeClr val="bg1">
                      <a:lumMod val="50000"/>
                    </a:schemeClr>
                  </a:solidFill>
                  <a:latin typeface="Arial" panose="020B0604020202020204" pitchFamily="34" charset="0"/>
                </a:rPr>
                <a:t>Alaska Dispatch News</a:t>
              </a:r>
            </a:p>
          </p:txBody>
        </p:sp>
      </p:grpSp>
      <p:grpSp>
        <p:nvGrpSpPr>
          <p:cNvPr id="43011" name="Group 8"/>
          <p:cNvGrpSpPr>
            <a:grpSpLocks/>
          </p:cNvGrpSpPr>
          <p:nvPr/>
        </p:nvGrpSpPr>
        <p:grpSpPr bwMode="auto">
          <a:xfrm>
            <a:off x="2667000" y="3346450"/>
            <a:ext cx="3200400" cy="2414588"/>
            <a:chOff x="4491644" y="1981200"/>
            <a:chExt cx="4461856" cy="2921807"/>
          </a:xfrm>
        </p:grpSpPr>
        <p:pic>
          <p:nvPicPr>
            <p:cNvPr id="43015"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981200"/>
              <a:ext cx="4381500" cy="291578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491644" y="4647516"/>
              <a:ext cx="1803777" cy="255491"/>
            </a:xfrm>
            <a:prstGeom prst="rect">
              <a:avLst/>
            </a:prstGeom>
            <a:noFill/>
          </p:spPr>
          <p:txBody>
            <a:bodyPr wrap="none">
              <a:spAutoFit/>
            </a:bodyPr>
            <a:lstStyle/>
            <a:p>
              <a:pPr>
                <a:defRPr/>
              </a:pPr>
              <a:r>
                <a:rPr lang="en-US" sz="1200" dirty="0">
                  <a:solidFill>
                    <a:schemeClr val="bg1">
                      <a:lumMod val="50000"/>
                    </a:schemeClr>
                  </a:solidFill>
                  <a:latin typeface="Arial" panose="020B0604020202020204" pitchFamily="34" charset="0"/>
                </a:rPr>
                <a:t>Alaska Dispatch News</a:t>
              </a:r>
            </a:p>
          </p:txBody>
        </p:sp>
      </p:grpSp>
      <p:grpSp>
        <p:nvGrpSpPr>
          <p:cNvPr id="43012" name="Group 14"/>
          <p:cNvGrpSpPr>
            <a:grpSpLocks/>
          </p:cNvGrpSpPr>
          <p:nvPr/>
        </p:nvGrpSpPr>
        <p:grpSpPr bwMode="auto">
          <a:xfrm>
            <a:off x="5378450" y="1635125"/>
            <a:ext cx="3695700" cy="2462213"/>
            <a:chOff x="5378268" y="1794220"/>
            <a:chExt cx="3695628" cy="2462212"/>
          </a:xfrm>
        </p:grpSpPr>
        <p:pic>
          <p:nvPicPr>
            <p:cNvPr id="43013" name="Picture 1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78268" y="1794220"/>
              <a:ext cx="3695628" cy="246221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6121204" y="3962744"/>
              <a:ext cx="927082" cy="276225"/>
            </a:xfrm>
            <a:prstGeom prst="rect">
              <a:avLst/>
            </a:prstGeom>
          </p:spPr>
          <p:txBody>
            <a:bodyPr wrap="none">
              <a:spAutoFit/>
            </a:bodyPr>
            <a:lstStyle/>
            <a:p>
              <a:pPr>
                <a:defRPr/>
              </a:pPr>
              <a:r>
                <a:rPr lang="en-US" sz="1200" dirty="0">
                  <a:latin typeface="+mj-lt"/>
                </a:rPr>
                <a:t>fenton.com</a:t>
              </a:r>
            </a:p>
          </p:txBody>
        </p:sp>
      </p:grpSp>
    </p:spTree>
    <p:extLst>
      <p:ext uri="{BB962C8B-B14F-4D97-AF65-F5344CB8AC3E}">
        <p14:creationId xmlns:p14="http://schemas.microsoft.com/office/powerpoint/2010/main" val="29929361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609600" y="283923"/>
            <a:ext cx="7924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3600" b="1" dirty="0" smtClean="0">
                <a:solidFill>
                  <a:srgbClr val="0089BB"/>
                </a:solidFill>
                <a:latin typeface="Arial Bold" pitchFamily="34" charset="0"/>
                <a:cs typeface="Arial Bold" pitchFamily="34" charset="0"/>
              </a:rPr>
              <a:t>Types of Dental Health Aides (DHA)</a:t>
            </a:r>
            <a:endParaRPr lang="en-US" altLang="en-US" sz="3600" b="1" dirty="0">
              <a:solidFill>
                <a:srgbClr val="0089BB"/>
              </a:solidFill>
              <a:latin typeface="Arial Bold" pitchFamily="34" charset="0"/>
              <a:cs typeface="Arial Bold" pitchFamily="34" charset="0"/>
            </a:endParaRPr>
          </a:p>
        </p:txBody>
      </p:sp>
      <p:sp>
        <p:nvSpPr>
          <p:cNvPr id="10243" name="Rectangle 3"/>
          <p:cNvSpPr>
            <a:spLocks noChangeArrowheads="1"/>
          </p:cNvSpPr>
          <p:nvPr/>
        </p:nvSpPr>
        <p:spPr bwMode="auto">
          <a:xfrm>
            <a:off x="170950" y="1457195"/>
            <a:ext cx="4262437"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20000"/>
              </a:spcBef>
              <a:buSzPct val="90000"/>
              <a:buFont typeface="Arial" panose="020B0604020202020204" pitchFamily="34" charset="0"/>
              <a:buChar char="•"/>
            </a:pPr>
            <a:r>
              <a:rPr lang="en-US" altLang="en-US" sz="2000" b="1" dirty="0">
                <a:solidFill>
                  <a:srgbClr val="93979C"/>
                </a:solidFill>
              </a:rPr>
              <a:t>Primary DHA </a:t>
            </a:r>
            <a:r>
              <a:rPr lang="en-US" altLang="en-US" sz="2000" b="1" dirty="0" smtClean="0">
                <a:solidFill>
                  <a:srgbClr val="93979C"/>
                </a:solidFill>
              </a:rPr>
              <a:t>(CDHC)</a:t>
            </a:r>
            <a:endParaRPr lang="en-US" altLang="en-US" sz="2000" dirty="0">
              <a:solidFill>
                <a:srgbClr val="93979C"/>
              </a:solidFill>
            </a:endParaRPr>
          </a:p>
          <a:p>
            <a:pPr lvl="1" eaLnBrk="1" hangingPunct="1">
              <a:spcBef>
                <a:spcPct val="20000"/>
              </a:spcBef>
              <a:buSzPct val="75000"/>
              <a:buFont typeface="Arial" panose="020B0604020202020204" pitchFamily="34" charset="0"/>
              <a:buChar char="•"/>
            </a:pPr>
            <a:r>
              <a:rPr lang="en-US" altLang="en-US" sz="2000" dirty="0" smtClean="0">
                <a:solidFill>
                  <a:srgbClr val="93979C"/>
                </a:solidFill>
              </a:rPr>
              <a:t>Oral Health Educators</a:t>
            </a:r>
            <a:endParaRPr lang="en-US" altLang="en-US" sz="2000" dirty="0">
              <a:solidFill>
                <a:srgbClr val="93979C"/>
              </a:solidFill>
            </a:endParaRPr>
          </a:p>
          <a:p>
            <a:pPr eaLnBrk="1" hangingPunct="1">
              <a:spcBef>
                <a:spcPct val="20000"/>
              </a:spcBef>
              <a:buSzPct val="90000"/>
              <a:buFont typeface="Arial" panose="020B0604020202020204" pitchFamily="34" charset="0"/>
              <a:buChar char="•"/>
            </a:pPr>
            <a:r>
              <a:rPr lang="en-US" altLang="en-US" sz="2000" b="1" dirty="0" smtClean="0">
                <a:solidFill>
                  <a:srgbClr val="93979C"/>
                </a:solidFill>
              </a:rPr>
              <a:t>The </a:t>
            </a:r>
            <a:r>
              <a:rPr lang="en-US" altLang="en-US" sz="2000" b="1" dirty="0">
                <a:solidFill>
                  <a:srgbClr val="93979C"/>
                </a:solidFill>
              </a:rPr>
              <a:t>Expanded Function DHA</a:t>
            </a:r>
          </a:p>
          <a:p>
            <a:pPr lvl="1" eaLnBrk="1" hangingPunct="1">
              <a:spcBef>
                <a:spcPct val="20000"/>
              </a:spcBef>
              <a:buSzPct val="75000"/>
              <a:buFont typeface="Arial" panose="020B0604020202020204" pitchFamily="34" charset="0"/>
              <a:buChar char="•"/>
            </a:pPr>
            <a:r>
              <a:rPr lang="en-US" altLang="en-US" sz="2000" dirty="0">
                <a:solidFill>
                  <a:srgbClr val="93979C"/>
                </a:solidFill>
              </a:rPr>
              <a:t>Restorations, cleanings, temporary </a:t>
            </a:r>
            <a:r>
              <a:rPr lang="en-US" altLang="en-US" sz="2000" dirty="0" smtClean="0">
                <a:solidFill>
                  <a:srgbClr val="93979C"/>
                </a:solidFill>
              </a:rPr>
              <a:t>fillings</a:t>
            </a:r>
          </a:p>
          <a:p>
            <a:pPr eaLnBrk="1" hangingPunct="1">
              <a:spcBef>
                <a:spcPct val="20000"/>
              </a:spcBef>
              <a:buSzPct val="90000"/>
              <a:buFont typeface="Arial" panose="020B0604020202020204" pitchFamily="34" charset="0"/>
              <a:buChar char="•"/>
            </a:pPr>
            <a:r>
              <a:rPr lang="en-US" altLang="en-US" sz="2000" b="1" dirty="0">
                <a:solidFill>
                  <a:srgbClr val="93979C"/>
                </a:solidFill>
              </a:rPr>
              <a:t>DHA Hygienist</a:t>
            </a:r>
          </a:p>
          <a:p>
            <a:pPr lvl="1" eaLnBrk="1" hangingPunct="1">
              <a:spcBef>
                <a:spcPct val="20000"/>
              </a:spcBef>
              <a:buSzPct val="90000"/>
              <a:buFont typeface="Arial" panose="020B0604020202020204" pitchFamily="34" charset="0"/>
              <a:buChar char="•"/>
            </a:pPr>
            <a:r>
              <a:rPr lang="en-US" altLang="en-US" sz="2000" dirty="0">
                <a:solidFill>
                  <a:srgbClr val="93979C"/>
                </a:solidFill>
              </a:rPr>
              <a:t>Local </a:t>
            </a:r>
            <a:r>
              <a:rPr lang="en-US" altLang="en-US" sz="2000" dirty="0" smtClean="0">
                <a:solidFill>
                  <a:srgbClr val="93979C"/>
                </a:solidFill>
              </a:rPr>
              <a:t>anesthesia</a:t>
            </a:r>
            <a:endParaRPr lang="en-US" altLang="en-US" sz="2000" dirty="0">
              <a:solidFill>
                <a:srgbClr val="93979C"/>
              </a:solidFill>
            </a:endParaRPr>
          </a:p>
          <a:p>
            <a:pPr eaLnBrk="1" hangingPunct="1">
              <a:spcBef>
                <a:spcPct val="20000"/>
              </a:spcBef>
              <a:buSzPct val="90000"/>
              <a:buFont typeface="Arial" panose="020B0604020202020204" pitchFamily="34" charset="0"/>
              <a:buChar char="•"/>
            </a:pPr>
            <a:r>
              <a:rPr lang="en-US" altLang="en-US" sz="2000" b="1" dirty="0">
                <a:solidFill>
                  <a:srgbClr val="93979C"/>
                </a:solidFill>
              </a:rPr>
              <a:t>DHA Therapist </a:t>
            </a:r>
            <a:r>
              <a:rPr lang="en-US" altLang="en-US" sz="2000" b="1" dirty="0" smtClean="0">
                <a:solidFill>
                  <a:srgbClr val="93979C"/>
                </a:solidFill>
              </a:rPr>
              <a:t>(DHAT)</a:t>
            </a:r>
          </a:p>
          <a:p>
            <a:pPr lvl="1" eaLnBrk="1" hangingPunct="1">
              <a:spcBef>
                <a:spcPct val="20000"/>
              </a:spcBef>
              <a:buSzPct val="90000"/>
              <a:buFont typeface="Arial" panose="020B0604020202020204" pitchFamily="34" charset="0"/>
              <a:buChar char="•"/>
            </a:pPr>
            <a:r>
              <a:rPr lang="en-US" altLang="en-US" sz="2000" dirty="0" smtClean="0">
                <a:solidFill>
                  <a:srgbClr val="93979C"/>
                </a:solidFill>
              </a:rPr>
              <a:t>Prevention, operative, urgent</a:t>
            </a:r>
            <a:endParaRPr lang="en-US" altLang="en-US" sz="2000" dirty="0">
              <a:solidFill>
                <a:srgbClr val="93979C"/>
              </a:solidFill>
            </a:endParaRPr>
          </a:p>
        </p:txBody>
      </p:sp>
      <p:pic>
        <p:nvPicPr>
          <p:cNvPr id="10244" name="Picture 4" descr="IMGP04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261533"/>
            <a:ext cx="4410205" cy="3429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tangle 1"/>
          <p:cNvSpPr>
            <a:spLocks noChangeArrowheads="1"/>
          </p:cNvSpPr>
          <p:nvPr/>
        </p:nvSpPr>
        <p:spPr bwMode="auto">
          <a:xfrm>
            <a:off x="4757802" y="4711541"/>
            <a:ext cx="4038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sz="1600" dirty="0">
                <a:solidFill>
                  <a:srgbClr val="0089BB"/>
                </a:solidFill>
              </a:rPr>
              <a:t>Chelsea Shoemaker, Bonnie Johnson, Corrina Cadzow (DHAT students) providing fluoride varnish treatment for a Head Start student.</a:t>
            </a:r>
          </a:p>
        </p:txBody>
      </p:sp>
      <p:sp>
        <p:nvSpPr>
          <p:cNvPr id="11270" name="Rectangle 2"/>
          <p:cNvSpPr>
            <a:spLocks noChangeArrowheads="1"/>
          </p:cNvSpPr>
          <p:nvPr/>
        </p:nvSpPr>
        <p:spPr bwMode="auto">
          <a:xfrm>
            <a:off x="457199" y="5114795"/>
            <a:ext cx="338613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sz="2400" b="1" dirty="0" smtClean="0">
                <a:solidFill>
                  <a:srgbClr val="0089BB"/>
                </a:solidFill>
                <a:latin typeface="Museo Slab 500"/>
                <a:cs typeface="Museo Slab 500"/>
              </a:rPr>
              <a:t>Supervised providers</a:t>
            </a:r>
          </a:p>
          <a:p>
            <a:pPr algn="ctr">
              <a:defRPr/>
            </a:pPr>
            <a:endParaRPr lang="en-US" sz="2400" b="1" dirty="0" smtClean="0">
              <a:solidFill>
                <a:srgbClr val="0089BB"/>
              </a:solidFill>
              <a:latin typeface="Museo Slab 500"/>
              <a:cs typeface="Museo Slab 500"/>
            </a:endParaRPr>
          </a:p>
          <a:p>
            <a:pPr algn="ctr">
              <a:defRPr/>
            </a:pPr>
            <a:r>
              <a:rPr lang="en-US" sz="2400" b="1" dirty="0" smtClean="0">
                <a:solidFill>
                  <a:schemeClr val="bg1">
                    <a:lumMod val="85000"/>
                  </a:schemeClr>
                </a:solidFill>
                <a:latin typeface="Museo Slab 500"/>
                <a:cs typeface="Museo Slab 500"/>
              </a:rPr>
              <a:t>Teams led by Licensed Dentists</a:t>
            </a:r>
            <a:endParaRPr lang="en-US" b="1" dirty="0">
              <a:solidFill>
                <a:schemeClr val="bg1">
                  <a:lumMod val="85000"/>
                </a:schemeClr>
              </a:solidFill>
            </a:endParaRPr>
          </a:p>
        </p:txBody>
      </p:sp>
    </p:spTree>
    <p:extLst>
      <p:ext uri="{BB962C8B-B14F-4D97-AF65-F5344CB8AC3E}">
        <p14:creationId xmlns:p14="http://schemas.microsoft.com/office/powerpoint/2010/main" val="18769468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524000" y="228600"/>
            <a:ext cx="5791200" cy="1046096"/>
          </a:xfrm>
        </p:spPr>
        <p:txBody>
          <a:bodyPr/>
          <a:lstStyle/>
          <a:p>
            <a:pPr>
              <a:defRPr/>
            </a:pPr>
            <a:r>
              <a:rPr lang="en-US" sz="3600" dirty="0" smtClean="0">
                <a:solidFill>
                  <a:srgbClr val="0089BB"/>
                </a:solidFill>
                <a:latin typeface="Arial Bold" pitchFamily="34" charset="0"/>
                <a:cs typeface="Arial Bold" pitchFamily="34" charset="0"/>
              </a:rPr>
              <a:t>DHA Success</a:t>
            </a:r>
          </a:p>
        </p:txBody>
      </p:sp>
      <p:sp>
        <p:nvSpPr>
          <p:cNvPr id="19459" name="Rectangle 3"/>
          <p:cNvSpPr>
            <a:spLocks noGrp="1" noChangeArrowheads="1"/>
          </p:cNvSpPr>
          <p:nvPr>
            <p:ph type="body" idx="1"/>
          </p:nvPr>
        </p:nvSpPr>
        <p:spPr>
          <a:xfrm>
            <a:off x="304800" y="2057400"/>
            <a:ext cx="3417830" cy="4445287"/>
          </a:xfrm>
        </p:spPr>
        <p:txBody>
          <a:bodyPr>
            <a:noAutofit/>
          </a:bodyPr>
          <a:lstStyle/>
          <a:p>
            <a:pPr>
              <a:buFont typeface="Arial" pitchFamily="34" charset="0"/>
              <a:buChar char="•"/>
            </a:pPr>
            <a:r>
              <a:rPr lang="en-US" dirty="0">
                <a:solidFill>
                  <a:srgbClr val="93979C"/>
                </a:solidFill>
                <a:latin typeface="Arial" pitchFamily="34" charset="0"/>
                <a:cs typeface="Arial" pitchFamily="34" charset="0"/>
              </a:rPr>
              <a:t>5</a:t>
            </a:r>
            <a:r>
              <a:rPr lang="en-US" b="0" i="0" dirty="0" smtClean="0">
                <a:solidFill>
                  <a:srgbClr val="93979C"/>
                </a:solidFill>
                <a:latin typeface="Arial" pitchFamily="34" charset="0"/>
                <a:cs typeface="Arial" pitchFamily="34" charset="0"/>
              </a:rPr>
              <a:t>1 certified DHA</a:t>
            </a:r>
          </a:p>
          <a:p>
            <a:pPr>
              <a:buFont typeface="Arial" pitchFamily="34" charset="0"/>
              <a:buChar char="•"/>
            </a:pPr>
            <a:r>
              <a:rPr lang="en-US" b="0" i="0" dirty="0" smtClean="0">
                <a:solidFill>
                  <a:srgbClr val="93979C"/>
                </a:solidFill>
                <a:latin typeface="Arial" pitchFamily="34" charset="0"/>
                <a:cs typeface="Arial" pitchFamily="34" charset="0"/>
              </a:rPr>
              <a:t>DHAT in 80+ communities</a:t>
            </a:r>
          </a:p>
          <a:p>
            <a:pPr>
              <a:buFont typeface="Arial" pitchFamily="34" charset="0"/>
              <a:buChar char="•"/>
            </a:pPr>
            <a:r>
              <a:rPr lang="en-US" dirty="0" smtClean="0">
                <a:solidFill>
                  <a:srgbClr val="93979C"/>
                </a:solidFill>
                <a:latin typeface="Arial" pitchFamily="34" charset="0"/>
                <a:cs typeface="Arial" pitchFamily="34" charset="0"/>
              </a:rPr>
              <a:t>40,000+ access to direct care</a:t>
            </a:r>
          </a:p>
        </p:txBody>
      </p:sp>
      <p:sp>
        <p:nvSpPr>
          <p:cNvPr id="19460" name="Text Box 4"/>
          <p:cNvSpPr txBox="1">
            <a:spLocks noChangeArrowheads="1"/>
          </p:cNvSpPr>
          <p:nvPr/>
        </p:nvSpPr>
        <p:spPr bwMode="auto">
          <a:xfrm>
            <a:off x="6689725" y="277971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19462" name="TextBox 2"/>
          <p:cNvSpPr txBox="1">
            <a:spLocks noChangeArrowheads="1"/>
          </p:cNvSpPr>
          <p:nvPr/>
        </p:nvSpPr>
        <p:spPr bwMode="auto">
          <a:xfrm>
            <a:off x="4648200" y="5334000"/>
            <a:ext cx="39830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600" dirty="0" smtClean="0">
                <a:solidFill>
                  <a:srgbClr val="0089BB"/>
                </a:solidFill>
              </a:rPr>
              <a:t>2016 Transitioning Class of DHAT.</a:t>
            </a:r>
            <a:endParaRPr lang="en-US" sz="1600" dirty="0">
              <a:solidFill>
                <a:srgbClr val="0089BB"/>
              </a:solidFill>
            </a:endParaRPr>
          </a:p>
        </p:txBody>
      </p:sp>
      <p:pic>
        <p:nvPicPr>
          <p:cNvPr id="1026" name="Picture 2" descr="Z:\PHOTOS\2016\JUNE 2016\JUNE 2016 PROFESSIONAL DHAT GRAD PHOTOS\groups\16_DAHT_09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52667" y="1752600"/>
            <a:ext cx="537257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9855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p:txBody>
          <a:bodyPr rtlCol="0">
            <a:normAutofit/>
          </a:bodyPr>
          <a:lstStyle/>
          <a:p>
            <a:pPr marL="0" indent="0" eaLnBrk="1" fontAlgn="auto" hangingPunct="1">
              <a:lnSpc>
                <a:spcPct val="80000"/>
              </a:lnSpc>
              <a:spcAft>
                <a:spcPts val="0"/>
              </a:spcAft>
              <a:buFont typeface="Arial" panose="020B0604020202020204" pitchFamily="34" charset="0"/>
              <a:buNone/>
              <a:defRPr/>
            </a:pPr>
            <a:endParaRPr lang="en-US" dirty="0" smtClean="0">
              <a:ea typeface="+mn-ea"/>
              <a:cs typeface="+mn-cs"/>
            </a:endParaRPr>
          </a:p>
          <a:p>
            <a:pPr marL="0" indent="0" eaLnBrk="1" fontAlgn="auto" hangingPunct="1">
              <a:lnSpc>
                <a:spcPct val="80000"/>
              </a:lnSpc>
              <a:spcAft>
                <a:spcPts val="0"/>
              </a:spcAft>
              <a:buFont typeface="Wingdings" panose="05000000000000000000" pitchFamily="2" charset="2"/>
              <a:buNone/>
              <a:defRPr/>
            </a:pPr>
            <a:endParaRPr lang="en-US" dirty="0" smtClean="0">
              <a:ea typeface="+mn-ea"/>
              <a:cs typeface="+mn-cs"/>
            </a:endParaRPr>
          </a:p>
        </p:txBody>
      </p:sp>
      <p:sp>
        <p:nvSpPr>
          <p:cNvPr id="44034" name="Rectangle 2"/>
          <p:cNvSpPr>
            <a:spLocks noGrp="1" noChangeArrowheads="1"/>
          </p:cNvSpPr>
          <p:nvPr>
            <p:ph type="title"/>
          </p:nvPr>
        </p:nvSpPr>
        <p:spPr>
          <a:xfrm>
            <a:off x="1371600" y="35419"/>
            <a:ext cx="7315200" cy="1143000"/>
          </a:xfrm>
        </p:spPr>
        <p:txBody>
          <a:bodyPr/>
          <a:lstStyle/>
          <a:p>
            <a:pPr fontAlgn="auto">
              <a:spcAft>
                <a:spcPts val="0"/>
              </a:spcAft>
              <a:defRPr/>
            </a:pPr>
            <a:r>
              <a:rPr lang="en-US" sz="3200" dirty="0"/>
              <a:t>Expansion of </a:t>
            </a:r>
            <a:r>
              <a:rPr lang="en-US" sz="3200" dirty="0" smtClean="0"/>
              <a:t>CHAP Would </a:t>
            </a:r>
            <a:r>
              <a:rPr lang="en-US" sz="3200" dirty="0"/>
              <a:t>Benefit the Tribes in the Lower 48 </a:t>
            </a:r>
          </a:p>
        </p:txBody>
      </p:sp>
      <p:sp>
        <p:nvSpPr>
          <p:cNvPr id="3" name="TextBox 2"/>
          <p:cNvSpPr txBox="1"/>
          <p:nvPr/>
        </p:nvSpPr>
        <p:spPr>
          <a:xfrm>
            <a:off x="152400" y="1676400"/>
            <a:ext cx="8610600" cy="4801315"/>
          </a:xfrm>
          <a:prstGeom prst="rect">
            <a:avLst/>
          </a:prstGeom>
          <a:noFill/>
        </p:spPr>
        <p:txBody>
          <a:bodyPr wrap="square" rtlCol="0">
            <a:spAutoFit/>
          </a:bodyPr>
          <a:lstStyle/>
          <a:p>
            <a:pPr marL="285750" lvl="0" indent="-285750">
              <a:buFont typeface="Arial"/>
              <a:buChar char="•"/>
            </a:pPr>
            <a:r>
              <a:rPr lang="en-US" dirty="0"/>
              <a:t>Provides routine, preventive, and emergent care within the community</a:t>
            </a:r>
            <a:r>
              <a:rPr lang="en-US" dirty="0" smtClean="0"/>
              <a:t>;</a:t>
            </a:r>
          </a:p>
          <a:p>
            <a:pPr marL="285750" lvl="0" indent="-285750">
              <a:buFont typeface="Arial"/>
              <a:buChar char="•"/>
            </a:pPr>
            <a:endParaRPr lang="en-US" dirty="0"/>
          </a:p>
          <a:p>
            <a:pPr marL="285750" lvl="0" indent="-285750">
              <a:buFont typeface="Arial"/>
              <a:buChar char="•"/>
            </a:pPr>
            <a:r>
              <a:rPr lang="en-US" dirty="0"/>
              <a:t>Respects the knowledge and resources in the Tribal community and grows providers from that source through accessible and achievable training programs</a:t>
            </a:r>
            <a:r>
              <a:rPr lang="en-US" dirty="0" smtClean="0"/>
              <a:t>;</a:t>
            </a:r>
          </a:p>
          <a:p>
            <a:pPr lvl="0"/>
            <a:endParaRPr lang="en-US" dirty="0" smtClean="0"/>
          </a:p>
          <a:p>
            <a:pPr marL="285750" lvl="0" indent="-285750">
              <a:buFont typeface="Arial"/>
              <a:buChar char="•"/>
            </a:pPr>
            <a:r>
              <a:rPr lang="en-US" dirty="0" smtClean="0"/>
              <a:t>Delivers </a:t>
            </a:r>
            <a:r>
              <a:rPr lang="en-US" dirty="0"/>
              <a:t>patient-centered quality care that comes from providers that understand the history, culture, and language of their patients</a:t>
            </a:r>
            <a:r>
              <a:rPr lang="en-US" dirty="0" smtClean="0"/>
              <a:t>;</a:t>
            </a:r>
          </a:p>
          <a:p>
            <a:pPr marL="285750" lvl="0" indent="-285750">
              <a:buFont typeface="Arial"/>
              <a:buChar char="•"/>
            </a:pPr>
            <a:endParaRPr lang="en-US" dirty="0"/>
          </a:p>
          <a:p>
            <a:pPr marL="285750" lvl="0" indent="-285750">
              <a:buFont typeface="Arial"/>
              <a:buChar char="•"/>
            </a:pPr>
            <a:r>
              <a:rPr lang="en-US" dirty="0"/>
              <a:t>Fosters a team approach to delivering health care </a:t>
            </a:r>
            <a:r>
              <a:rPr lang="en-US" dirty="0" smtClean="0"/>
              <a:t>services, increasing </a:t>
            </a:r>
            <a:r>
              <a:rPr lang="en-US" dirty="0"/>
              <a:t>the efficiency of the entire healthcare </a:t>
            </a:r>
            <a:r>
              <a:rPr lang="en-US" dirty="0" smtClean="0"/>
              <a:t>team;</a:t>
            </a:r>
          </a:p>
          <a:p>
            <a:pPr lvl="0"/>
            <a:endParaRPr lang="en-US" dirty="0"/>
          </a:p>
          <a:p>
            <a:pPr marL="285750" lvl="0" indent="-285750">
              <a:buFont typeface="Arial"/>
              <a:buChar char="•"/>
            </a:pPr>
            <a:r>
              <a:rPr lang="en-US" dirty="0"/>
              <a:t>Provides continuity of care in communities that face recruitment and retention challenges;</a:t>
            </a:r>
          </a:p>
          <a:p>
            <a:pPr lvl="0"/>
            <a:endParaRPr lang="en-US" dirty="0" smtClean="0"/>
          </a:p>
          <a:p>
            <a:pPr marL="285750" lvl="0" indent="-285750">
              <a:buFont typeface="Arial"/>
              <a:buChar char="•"/>
            </a:pPr>
            <a:r>
              <a:rPr lang="en-US" dirty="0" smtClean="0"/>
              <a:t>Results </a:t>
            </a:r>
            <a:r>
              <a:rPr lang="en-US" dirty="0"/>
              <a:t>in cost savings to Tribes and individuals that no longer have to travel long distances or receive care outside of the IHS system.</a:t>
            </a:r>
          </a:p>
        </p:txBody>
      </p:sp>
    </p:spTree>
    <p:extLst>
      <p:ext uri="{BB962C8B-B14F-4D97-AF65-F5344CB8AC3E}">
        <p14:creationId xmlns:p14="http://schemas.microsoft.com/office/powerpoint/2010/main" val="612528817"/>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idx="1"/>
          </p:nvPr>
        </p:nvSpPr>
        <p:spPr/>
        <p:txBody>
          <a:bodyPr rtlCol="0">
            <a:normAutofit/>
          </a:bodyPr>
          <a:lstStyle/>
          <a:p>
            <a:pPr algn="ctr" eaLnBrk="1" fontAlgn="auto" hangingPunct="1">
              <a:spcAft>
                <a:spcPts val="0"/>
              </a:spcAft>
              <a:buFont typeface="Wingdings" charset="0"/>
              <a:buNone/>
              <a:defRPr/>
            </a:pPr>
            <a:endParaRPr lang="en-US" sz="2000" dirty="0" smtClean="0">
              <a:ea typeface="+mn-ea"/>
              <a:cs typeface="+mn-cs"/>
            </a:endParaRPr>
          </a:p>
        </p:txBody>
      </p:sp>
      <p:sp>
        <p:nvSpPr>
          <p:cNvPr id="6" name="Title 5"/>
          <p:cNvSpPr>
            <a:spLocks noGrp="1"/>
          </p:cNvSpPr>
          <p:nvPr>
            <p:ph type="title"/>
          </p:nvPr>
        </p:nvSpPr>
        <p:spPr/>
        <p:txBody>
          <a:bodyPr/>
          <a:lstStyle/>
          <a:p>
            <a:r>
              <a:rPr lang="en-US" sz="3200" i="1" dirty="0" smtClean="0"/>
              <a:t>DHATs are critical to CHAP Expansion</a:t>
            </a:r>
            <a:endParaRPr lang="en-US" sz="3200" dirty="0"/>
          </a:p>
        </p:txBody>
      </p:sp>
      <p:pic>
        <p:nvPicPr>
          <p:cNvPr id="3" name="Picture 2" descr="image1.jpeg"/>
          <p:cNvPicPr>
            <a:picLocks noChangeAspect="1"/>
          </p:cNvPicPr>
          <p:nvPr/>
        </p:nvPicPr>
        <p:blipFill>
          <a:blip r:embed="rId3"/>
          <a:stretch>
            <a:fillRect/>
          </a:stretch>
        </p:blipFill>
        <p:spPr>
          <a:xfrm>
            <a:off x="2133600" y="1774071"/>
            <a:ext cx="4657725" cy="4021058"/>
          </a:xfrm>
          <a:prstGeom prst="rect">
            <a:avLst/>
          </a:prstGeom>
          <a:ln w="127000" cap="sq">
            <a:solidFill>
              <a:schemeClr val="accent1">
                <a:lumMod val="75000"/>
              </a:schemeClr>
            </a:solidFill>
            <a:miter lim="800000"/>
          </a:ln>
          <a:effectLst>
            <a:outerShdw blurRad="57150" dist="50800" dir="2700000" algn="tl" rotWithShape="0">
              <a:srgbClr val="000000">
                <a:alpha val="40000"/>
              </a:srgbClr>
            </a:outerShdw>
            <a:softEdge rad="38100"/>
          </a:effectLst>
        </p:spPr>
      </p:pic>
      <p:sp>
        <p:nvSpPr>
          <p:cNvPr id="16388" name="TextBox 1"/>
          <p:cNvSpPr txBox="1">
            <a:spLocks noChangeArrowheads="1"/>
          </p:cNvSpPr>
          <p:nvPr/>
        </p:nvSpPr>
        <p:spPr bwMode="auto">
          <a:xfrm>
            <a:off x="1219200" y="5943600"/>
            <a:ext cx="411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itchFamily="34" charset="-128"/>
              </a:defRPr>
            </a:lvl1pPr>
            <a:lvl2pPr marL="742950" indent="-285750">
              <a:defRPr>
                <a:solidFill>
                  <a:schemeClr val="tx1"/>
                </a:solidFill>
                <a:latin typeface="Arial" panose="020B0604020202020204" pitchFamily="34" charset="0"/>
                <a:ea typeface="ＭＳ Ｐゴシック" pitchFamily="34" charset="-128"/>
              </a:defRPr>
            </a:lvl2pPr>
            <a:lvl3pPr marL="1143000" indent="-228600">
              <a:defRPr>
                <a:solidFill>
                  <a:schemeClr val="tx1"/>
                </a:solidFill>
                <a:latin typeface="Arial" panose="020B0604020202020204" pitchFamily="34" charset="0"/>
                <a:ea typeface="ＭＳ Ｐゴシック" pitchFamily="34" charset="-128"/>
              </a:defRPr>
            </a:lvl3pPr>
            <a:lvl4pPr marL="1600200" indent="-228600">
              <a:defRPr>
                <a:solidFill>
                  <a:schemeClr val="tx1"/>
                </a:solidFill>
                <a:latin typeface="Arial" panose="020B0604020202020204" pitchFamily="34" charset="0"/>
                <a:ea typeface="ＭＳ Ｐゴシック" pitchFamily="34" charset="-128"/>
              </a:defRPr>
            </a:lvl4pPr>
            <a:lvl5pPr marL="2057400" indent="-228600">
              <a:defRPr>
                <a:solidFill>
                  <a:schemeClr val="tx1"/>
                </a:solidFill>
                <a:latin typeface="Arial" panose="020B0604020202020204"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itchFamily="34" charset="-128"/>
              </a:defRPr>
            </a:lvl9pPr>
          </a:lstStyle>
          <a:p>
            <a:pPr algn="ctr" eaLnBrk="1" hangingPunct="1">
              <a:buFont typeface="Wingdings" panose="05000000000000000000" pitchFamily="2" charset="2"/>
              <a:buNone/>
            </a:pPr>
            <a:endParaRPr lang="en-US" altLang="en-US"/>
          </a:p>
        </p:txBody>
      </p:sp>
    </p:spTree>
    <p:extLst>
      <p:ext uri="{BB962C8B-B14F-4D97-AF65-F5344CB8AC3E}">
        <p14:creationId xmlns:p14="http://schemas.microsoft.com/office/powerpoint/2010/main" val="198442921"/>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t>Legislative Fix needed to expand DHAT to lower 48</a:t>
            </a:r>
            <a:endParaRPr lang="en-US" sz="3200" dirty="0"/>
          </a:p>
        </p:txBody>
      </p:sp>
      <p:sp>
        <p:nvSpPr>
          <p:cNvPr id="3" name="Rectangle 2"/>
          <p:cNvSpPr/>
          <p:nvPr/>
        </p:nvSpPr>
        <p:spPr>
          <a:xfrm>
            <a:off x="152400" y="1600200"/>
            <a:ext cx="8839200" cy="4893647"/>
          </a:xfrm>
          <a:prstGeom prst="rect">
            <a:avLst/>
          </a:prstGeom>
        </p:spPr>
        <p:txBody>
          <a:bodyPr wrap="square">
            <a:spAutoFit/>
          </a:bodyPr>
          <a:lstStyle/>
          <a:p>
            <a:pPr>
              <a:defRPr/>
            </a:pPr>
            <a:r>
              <a:rPr lang="en-US" altLang="en-US" sz="2400" dirty="0">
                <a:ea typeface="ＭＳ Ｐゴシック" pitchFamily="34" charset="-128"/>
              </a:rPr>
              <a:t>After losing its court battle in Alaska to prevent DHATs from providing services to Native Villages, the following language was inserted in the re-authorization of the Indian Health Care Improvement Act (as part of the Affordable Care Act):</a:t>
            </a:r>
          </a:p>
          <a:p>
            <a:pPr>
              <a:defRPr/>
            </a:pPr>
            <a:endParaRPr lang="en-US" altLang="en-US" sz="2400" u="sng" dirty="0">
              <a:solidFill>
                <a:srgbClr val="A9432B"/>
              </a:solidFill>
              <a:ea typeface="ＭＳ Ｐゴシック" pitchFamily="34" charset="-128"/>
            </a:endParaRPr>
          </a:p>
          <a:p>
            <a:pPr>
              <a:defRPr/>
            </a:pPr>
            <a:r>
              <a:rPr lang="en-US" altLang="en-US" sz="2400" dirty="0">
                <a:ea typeface="ＭＳ Ｐゴシック" pitchFamily="34" charset="-128"/>
              </a:rPr>
              <a:t>Expansion of the Indian Health Service Community Health Aide Program “</a:t>
            </a:r>
            <a:r>
              <a:rPr lang="en-US" altLang="ja-JP" sz="2400" i="1" dirty="0">
                <a:ea typeface="ＭＳ Ｐゴシック" pitchFamily="34" charset="-128"/>
              </a:rPr>
              <a:t>shall exclude dental health aide therapist services from services covered under the program</a:t>
            </a:r>
            <a:r>
              <a:rPr lang="en-US" altLang="ja-JP" sz="2400" i="1" dirty="0" smtClean="0">
                <a:ea typeface="ＭＳ Ｐゴシック" pitchFamily="34" charset="-128"/>
              </a:rPr>
              <a:t>…” </a:t>
            </a:r>
            <a:r>
              <a:rPr lang="en-US" sz="2400" dirty="0" smtClean="0"/>
              <a:t>Unless </a:t>
            </a:r>
            <a:r>
              <a:rPr lang="en-US" sz="2400" dirty="0"/>
              <a:t>requested by </a:t>
            </a:r>
            <a:r>
              <a:rPr lang="en-US" sz="2400" i="1" dirty="0"/>
              <a:t>“an Indian tribe or tribal organization </a:t>
            </a:r>
            <a:r>
              <a:rPr lang="en-US" sz="2400" i="1" dirty="0" smtClean="0"/>
              <a:t>located </a:t>
            </a:r>
            <a:r>
              <a:rPr lang="en-US" sz="2400" i="1" dirty="0"/>
              <a:t>in a State (other than Alaska) in which the use of dental health aide therapist services or midlevel dental health provider services </a:t>
            </a:r>
            <a:r>
              <a:rPr lang="en-US" sz="2400" i="1" dirty="0">
                <a:solidFill>
                  <a:srgbClr val="C00000"/>
                </a:solidFill>
              </a:rPr>
              <a:t>is authorized under State law</a:t>
            </a:r>
            <a:r>
              <a:rPr lang="en-US" sz="2400" i="1" dirty="0"/>
              <a:t> to supply such services </a:t>
            </a:r>
            <a:r>
              <a:rPr lang="en-US" sz="2400" i="1" dirty="0">
                <a:solidFill>
                  <a:srgbClr val="C00000"/>
                </a:solidFill>
              </a:rPr>
              <a:t>in accordance with State law</a:t>
            </a:r>
            <a:r>
              <a:rPr lang="en-US" sz="2400" i="1" dirty="0"/>
              <a:t>.” </a:t>
            </a:r>
          </a:p>
        </p:txBody>
      </p:sp>
    </p:spTree>
    <p:extLst>
      <p:ext uri="{BB962C8B-B14F-4D97-AF65-F5344CB8AC3E}">
        <p14:creationId xmlns:p14="http://schemas.microsoft.com/office/powerpoint/2010/main" val="509288579"/>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8229600" cy="990600"/>
          </a:xfrm>
        </p:spPr>
        <p:txBody>
          <a:bodyPr/>
          <a:lstStyle/>
          <a:p>
            <a:pPr eaLnBrk="1" fontAlgn="auto" hangingPunct="1">
              <a:spcAft>
                <a:spcPts val="0"/>
              </a:spcAft>
              <a:defRPr/>
            </a:pPr>
            <a:r>
              <a:rPr lang="en-US" sz="3600" dirty="0" smtClean="0">
                <a:ea typeface="+mj-ea"/>
                <a:cs typeface="+mj-cs"/>
              </a:rPr>
              <a:t>Swinomish Indian Tribal Community</a:t>
            </a:r>
            <a:endParaRPr lang="en-US" sz="3600" dirty="0">
              <a:ea typeface="+mj-ea"/>
              <a:cs typeface="+mj-cs"/>
            </a:endParaRPr>
          </a:p>
        </p:txBody>
      </p:sp>
      <p:sp>
        <p:nvSpPr>
          <p:cNvPr id="49155" name="Content Placeholder 2"/>
          <p:cNvSpPr>
            <a:spLocks noGrp="1"/>
          </p:cNvSpPr>
          <p:nvPr>
            <p:ph idx="1"/>
          </p:nvPr>
        </p:nvSpPr>
        <p:spPr>
          <a:xfrm>
            <a:off x="457200" y="1371600"/>
            <a:ext cx="8229600" cy="4876800"/>
          </a:xfrm>
        </p:spPr>
        <p:txBody>
          <a:bodyPr/>
          <a:lstStyle/>
          <a:p>
            <a:pPr marL="0" indent="0" eaLnBrk="1" hangingPunct="1">
              <a:buFont typeface="Arial" panose="020B0604020202020204" pitchFamily="34" charset="0"/>
              <a:buNone/>
            </a:pPr>
            <a:endParaRPr lang="en-US" altLang="en-US" sz="1400" dirty="0" smtClean="0">
              <a:ea typeface="ＭＳ Ｐゴシック" panose="020B0600070205080204" pitchFamily="34" charset="-128"/>
            </a:endParaRPr>
          </a:p>
          <a:p>
            <a:pPr marL="0" indent="0" eaLnBrk="1" hangingPunct="1">
              <a:buFont typeface="Arial" panose="020B0604020202020204" pitchFamily="34" charset="0"/>
              <a:buNone/>
            </a:pPr>
            <a:r>
              <a:rPr lang="en-US" altLang="en-US" sz="1800" dirty="0" smtClean="0">
                <a:ea typeface="ＭＳ Ｐゴシック" panose="020B0600070205080204" pitchFamily="34" charset="-128"/>
              </a:rPr>
              <a:t>On January 4, 2016, Daniel Kennedy, an experienced DHAT, joined the Swinomish Dental Team in making history by becoming the first Tribally licensed Dental Therapist providing services in the lower 48 states.  </a:t>
            </a:r>
          </a:p>
        </p:txBody>
      </p:sp>
      <p:pic>
        <p:nvPicPr>
          <p:cNvPr id="39940" name="Picture 2" descr="IMG_5202.JPG"/>
          <p:cNvPicPr>
            <a:picLocks noChangeAspect="1"/>
          </p:cNvPicPr>
          <p:nvPr/>
        </p:nvPicPr>
        <p:blipFill>
          <a:blip r:embed="rId3"/>
          <a:srcRect/>
          <a:stretch>
            <a:fillRect/>
          </a:stretch>
        </p:blipFill>
        <p:spPr bwMode="auto">
          <a:xfrm>
            <a:off x="2209800" y="2971800"/>
            <a:ext cx="4165600" cy="3124200"/>
          </a:xfrm>
          <a:prstGeom prst="rect">
            <a:avLst/>
          </a:prstGeom>
          <a:ln w="127000" cap="sq">
            <a:solidFill>
              <a:schemeClr val="accent1">
                <a:lumMod val="75000"/>
              </a:schemeClr>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3763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class of 2018.jpg"/>
          <p:cNvPicPr>
            <a:picLocks noGrp="1" noChangeAspect="1"/>
          </p:cNvPicPr>
          <p:nvPr>
            <p:ph sz="half" idx="2"/>
          </p:nvPr>
        </p:nvPicPr>
        <p:blipFill>
          <a:blip r:embed="rId3" cstate="print">
            <a:extLst>
              <a:ext uri="{28A0092B-C50C-407E-A947-70E740481C1C}">
                <a14:useLocalDpi xmlns:a14="http://schemas.microsoft.com/office/drawing/2010/main" val="0"/>
              </a:ext>
            </a:extLst>
          </a:blip>
          <a:srcRect t="-24473" b="-24473"/>
          <a:stretch>
            <a:fillRect/>
          </a:stretch>
        </p:blipFill>
        <p:spPr>
          <a:xfrm>
            <a:off x="4445805" y="1450181"/>
            <a:ext cx="4698195" cy="5407819"/>
          </a:xfrm>
          <a:solidFill>
            <a:schemeClr val="accent1">
              <a:lumMod val="75000"/>
            </a:schemeClr>
          </a:solidFill>
        </p:spPr>
      </p:pic>
      <p:sp>
        <p:nvSpPr>
          <p:cNvPr id="4" name="Title 3"/>
          <p:cNvSpPr>
            <a:spLocks noGrp="1"/>
          </p:cNvSpPr>
          <p:nvPr>
            <p:ph type="title"/>
          </p:nvPr>
        </p:nvSpPr>
        <p:spPr>
          <a:xfrm>
            <a:off x="1676400" y="0"/>
            <a:ext cx="7315200" cy="1143000"/>
          </a:xfrm>
        </p:spPr>
        <p:txBody>
          <a:bodyPr/>
          <a:lstStyle/>
          <a:p>
            <a:pPr>
              <a:defRPr/>
            </a:pPr>
            <a:r>
              <a:rPr lang="en-US" sz="3600" dirty="0" smtClean="0">
                <a:cs typeface="+mj-cs"/>
              </a:rPr>
              <a:t>DHATs coming to Oregon Tribes</a:t>
            </a:r>
            <a:endParaRPr lang="en-US" sz="3600" dirty="0">
              <a:cs typeface="+mj-cs"/>
            </a:endParaRPr>
          </a:p>
        </p:txBody>
      </p:sp>
      <p:pic>
        <p:nvPicPr>
          <p:cNvPr id="8" name="Content Placeholder 7"/>
          <p:cNvPicPr>
            <a:picLocks noGrp="1" noChangeAspect="1"/>
          </p:cNvPicPr>
          <p:nvPr>
            <p:ph sz="half" idx="1"/>
          </p:nvPr>
        </p:nvPicPr>
        <p:blipFill>
          <a:blip r:embed="rId4" cstate="print">
            <a:extLst>
              <a:ext uri="{28A0092B-C50C-407E-A947-70E740481C1C}">
                <a14:useLocalDpi xmlns:a14="http://schemas.microsoft.com/office/drawing/2010/main" val="0"/>
              </a:ext>
            </a:extLst>
          </a:blip>
          <a:srcRect l="17441" r="17441"/>
          <a:stretch>
            <a:fillRect/>
          </a:stretch>
        </p:blipFill>
        <p:spPr>
          <a:xfrm rot="5400000">
            <a:off x="554636" y="1578964"/>
            <a:ext cx="3310329" cy="3810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extBox 1"/>
          <p:cNvSpPr txBox="1"/>
          <p:nvPr/>
        </p:nvSpPr>
        <p:spPr>
          <a:xfrm>
            <a:off x="381000" y="5410200"/>
            <a:ext cx="3505200" cy="923330"/>
          </a:xfrm>
          <a:prstGeom prst="rect">
            <a:avLst/>
          </a:prstGeom>
          <a:noFill/>
        </p:spPr>
        <p:txBody>
          <a:bodyPr wrap="square" rtlCol="0">
            <a:spAutoFit/>
          </a:bodyPr>
          <a:lstStyle/>
          <a:p>
            <a:pPr algn="ctr"/>
            <a:r>
              <a:rPr lang="en-US" dirty="0" smtClean="0"/>
              <a:t>Naomi Petrie, Conf. Tribes of Coos, Lower Umpqua and Siuslaw Indians, Class of 2017</a:t>
            </a:r>
            <a:endParaRPr lang="en-US" dirty="0"/>
          </a:p>
        </p:txBody>
      </p:sp>
      <p:sp>
        <p:nvSpPr>
          <p:cNvPr id="5" name="TextBox 4"/>
          <p:cNvSpPr txBox="1"/>
          <p:nvPr/>
        </p:nvSpPr>
        <p:spPr>
          <a:xfrm>
            <a:off x="5715000" y="2514600"/>
            <a:ext cx="2337499" cy="369332"/>
          </a:xfrm>
          <a:prstGeom prst="rect">
            <a:avLst/>
          </a:prstGeom>
          <a:noFill/>
        </p:spPr>
        <p:txBody>
          <a:bodyPr wrap="none" rtlCol="0">
            <a:spAutoFit/>
          </a:bodyPr>
          <a:lstStyle/>
          <a:p>
            <a:r>
              <a:rPr lang="en-US" dirty="0" smtClean="0"/>
              <a:t>Oregon Class of 2018</a:t>
            </a:r>
            <a:endParaRPr lang="en-US" dirty="0"/>
          </a:p>
        </p:txBody>
      </p:sp>
    </p:spTree>
    <p:extLst>
      <p:ext uri="{BB962C8B-B14F-4D97-AF65-F5344CB8AC3E}">
        <p14:creationId xmlns:p14="http://schemas.microsoft.com/office/powerpoint/2010/main" val="39228372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p:txBody>
          <a:bodyPr/>
          <a:lstStyle/>
          <a:p>
            <a:pPr eaLnBrk="1" hangingPunct="1">
              <a:lnSpc>
                <a:spcPct val="80000"/>
              </a:lnSpc>
            </a:pPr>
            <a:endParaRPr lang="en-US" altLang="en-US" sz="1800" dirty="0" smtClean="0">
              <a:ea typeface="ＭＳ Ｐゴシック" pitchFamily="34" charset="-128"/>
            </a:endParaRPr>
          </a:p>
          <a:p>
            <a:pPr eaLnBrk="1" hangingPunct="1">
              <a:lnSpc>
                <a:spcPct val="80000"/>
              </a:lnSpc>
            </a:pPr>
            <a:endParaRPr lang="en-US" altLang="en-US" sz="1800" dirty="0" smtClean="0">
              <a:ea typeface="ＭＳ Ｐゴシック" pitchFamily="34" charset="-128"/>
            </a:endParaRPr>
          </a:p>
          <a:p>
            <a:pPr eaLnBrk="1" hangingPunct="1">
              <a:lnSpc>
                <a:spcPct val="80000"/>
              </a:lnSpc>
            </a:pPr>
            <a:endParaRPr lang="en-US" altLang="en-US" sz="1800" dirty="0" smtClean="0">
              <a:ea typeface="ＭＳ Ｐゴシック" pitchFamily="34" charset="-128"/>
            </a:endParaRPr>
          </a:p>
          <a:p>
            <a:pPr eaLnBrk="1" hangingPunct="1">
              <a:lnSpc>
                <a:spcPct val="80000"/>
              </a:lnSpc>
            </a:pPr>
            <a:endParaRPr lang="en-US" altLang="en-US" sz="1800" dirty="0" smtClean="0">
              <a:ea typeface="ＭＳ Ｐゴシック" pitchFamily="34" charset="-128"/>
            </a:endParaRPr>
          </a:p>
          <a:p>
            <a:pPr eaLnBrk="1" hangingPunct="1">
              <a:lnSpc>
                <a:spcPct val="80000"/>
              </a:lnSpc>
              <a:buFont typeface="Wingdings" panose="05000000000000000000" pitchFamily="2" charset="2"/>
              <a:buNone/>
            </a:pPr>
            <a:endParaRPr lang="en-US" altLang="en-US" sz="1800" dirty="0" smtClean="0">
              <a:ea typeface="ＭＳ Ｐゴシック" pitchFamily="34" charset="-128"/>
            </a:endParaRPr>
          </a:p>
        </p:txBody>
      </p:sp>
      <p:sp>
        <p:nvSpPr>
          <p:cNvPr id="46082" name="Rectangle 2"/>
          <p:cNvSpPr>
            <a:spLocks noGrp="1" noChangeArrowheads="1"/>
          </p:cNvSpPr>
          <p:nvPr>
            <p:ph type="title"/>
          </p:nvPr>
        </p:nvSpPr>
        <p:spPr/>
        <p:txBody>
          <a:bodyPr>
            <a:normAutofit fontScale="90000"/>
          </a:bodyPr>
          <a:lstStyle/>
          <a:p>
            <a:pPr fontAlgn="auto">
              <a:lnSpc>
                <a:spcPct val="70000"/>
              </a:lnSpc>
              <a:spcAft>
                <a:spcPts val="0"/>
              </a:spcAft>
              <a:defRPr/>
            </a:pPr>
            <a:r>
              <a:rPr lang="en-US" sz="3100" dirty="0"/>
              <a:t>Behavioral Health Aides </a:t>
            </a:r>
            <a:r>
              <a:rPr lang="en-US" sz="3100" dirty="0" smtClean="0"/>
              <a:t>Can </a:t>
            </a:r>
            <a:r>
              <a:rPr lang="en-US" sz="3100" dirty="0"/>
              <a:t>Play a Key Role in </a:t>
            </a:r>
            <a:r>
              <a:rPr lang="en-US" sz="3100" dirty="0" smtClean="0"/>
              <a:t>Mental </a:t>
            </a:r>
            <a:r>
              <a:rPr lang="en-US" sz="3100" dirty="0"/>
              <a:t>Health and Substance </a:t>
            </a:r>
            <a:r>
              <a:rPr lang="en-US" sz="3100" dirty="0" smtClean="0"/>
              <a:t>Abuse Care </a:t>
            </a:r>
            <a:r>
              <a:rPr lang="en-US" dirty="0"/>
              <a:t/>
            </a:r>
            <a:br>
              <a:rPr lang="en-US" dirty="0"/>
            </a:br>
            <a:endParaRPr lang="en-US" dirty="0"/>
          </a:p>
        </p:txBody>
      </p:sp>
      <p:sp>
        <p:nvSpPr>
          <p:cNvPr id="3" name="Rectangle 2"/>
          <p:cNvSpPr/>
          <p:nvPr/>
        </p:nvSpPr>
        <p:spPr>
          <a:xfrm>
            <a:off x="457200" y="1582341"/>
            <a:ext cx="7543800" cy="1754327"/>
          </a:xfrm>
          <a:prstGeom prst="rect">
            <a:avLst/>
          </a:prstGeom>
        </p:spPr>
        <p:txBody>
          <a:bodyPr wrap="square">
            <a:spAutoFit/>
          </a:bodyPr>
          <a:lstStyle/>
          <a:p>
            <a:r>
              <a:rPr lang="en-US" dirty="0"/>
              <a:t>Native communities </a:t>
            </a:r>
            <a:r>
              <a:rPr lang="en-US" dirty="0" smtClean="0"/>
              <a:t>face behavioral health </a:t>
            </a:r>
            <a:r>
              <a:rPr lang="en-US" dirty="0"/>
              <a:t>service delivery issues that are complicated by personnel shortages, limited health care resources, and distances to obtain services. There also are other issues that inhibit access to appropriate behavioral health services. </a:t>
            </a:r>
            <a:r>
              <a:rPr lang="en-US" dirty="0" smtClean="0"/>
              <a:t>These include referrals from school, detention, court, housing, primary care, child welfare, and other systems. </a:t>
            </a:r>
            <a:endParaRPr lang="en-US" dirty="0"/>
          </a:p>
        </p:txBody>
      </p:sp>
      <p:pic>
        <p:nvPicPr>
          <p:cNvPr id="4" name="Picture 3"/>
          <p:cNvPicPr>
            <a:picLocks noChangeAspect="1"/>
          </p:cNvPicPr>
          <p:nvPr/>
        </p:nvPicPr>
        <p:blipFill>
          <a:blip r:embed="rId3"/>
          <a:stretch>
            <a:fillRect/>
          </a:stretch>
        </p:blipFill>
        <p:spPr>
          <a:xfrm>
            <a:off x="3429000" y="3234516"/>
            <a:ext cx="5429250" cy="3257550"/>
          </a:xfrm>
          <a:prstGeom prst="rect">
            <a:avLst/>
          </a:prstGeom>
        </p:spPr>
      </p:pic>
    </p:spTree>
    <p:extLst>
      <p:ext uri="{BB962C8B-B14F-4D97-AF65-F5344CB8AC3E}">
        <p14:creationId xmlns:p14="http://schemas.microsoft.com/office/powerpoint/2010/main" val="2073654692"/>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3200" dirty="0" smtClean="0"/>
              <a:t>June </a:t>
            </a:r>
            <a:r>
              <a:rPr lang="en-US" sz="3200" dirty="0"/>
              <a:t>1, </a:t>
            </a:r>
            <a:r>
              <a:rPr lang="en-US" sz="3200" dirty="0" smtClean="0"/>
              <a:t>2016</a:t>
            </a:r>
            <a:endParaRPr lang="en-US" sz="3200" dirty="0"/>
          </a:p>
          <a:p>
            <a:pPr marL="0" indent="0">
              <a:buNone/>
            </a:pPr>
            <a:endParaRPr lang="en-US" sz="3200" dirty="0" smtClean="0"/>
          </a:p>
          <a:p>
            <a:pPr marL="0" indent="0">
              <a:buNone/>
            </a:pPr>
            <a:r>
              <a:rPr lang="en-US" sz="3200" dirty="0" smtClean="0"/>
              <a:t>Indian </a:t>
            </a:r>
            <a:r>
              <a:rPr lang="en-US" sz="3200" dirty="0"/>
              <a:t>Health Service (IHS) released a Dear Tribal Leader Letter and a policy statement titled, “Creating a National Indian Health Service Community Health Aide Program.” Their goal is to see community health aides utilized to the fullest extent permissible in IHS and tribally run hospitals and clinics </a:t>
            </a:r>
          </a:p>
        </p:txBody>
      </p:sp>
      <p:sp>
        <p:nvSpPr>
          <p:cNvPr id="3" name="Title 2"/>
          <p:cNvSpPr>
            <a:spLocks noGrp="1"/>
          </p:cNvSpPr>
          <p:nvPr>
            <p:ph type="title"/>
          </p:nvPr>
        </p:nvSpPr>
        <p:spPr>
          <a:xfrm>
            <a:off x="1447800" y="28061"/>
            <a:ext cx="7315200" cy="1143000"/>
          </a:xfrm>
        </p:spPr>
        <p:txBody>
          <a:bodyPr/>
          <a:lstStyle/>
          <a:p>
            <a:r>
              <a:rPr lang="en-US" sz="2800" dirty="0" smtClean="0"/>
              <a:t>IHS </a:t>
            </a:r>
            <a:r>
              <a:rPr lang="en-US" sz="2800" dirty="0"/>
              <a:t>Draft Policy Statement Creating a National Community Health Aide Program </a:t>
            </a:r>
          </a:p>
        </p:txBody>
      </p:sp>
    </p:spTree>
    <p:extLst>
      <p:ext uri="{BB962C8B-B14F-4D97-AF65-F5344CB8AC3E}">
        <p14:creationId xmlns:p14="http://schemas.microsoft.com/office/powerpoint/2010/main" val="3798706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wrap="square" numCol="1" anchorCtr="0" compatLnSpc="1">
            <a:prstTxWarp prst="textNoShape">
              <a:avLst/>
            </a:prstTxWarp>
            <a:normAutofit/>
          </a:bodyPr>
          <a:lstStyle/>
          <a:p>
            <a:pPr algn="ctr"/>
            <a:r>
              <a:rPr lang="en-US" sz="3600" dirty="0" smtClean="0"/>
              <a:t>Suggested process comments</a:t>
            </a:r>
            <a:endParaRPr lang="en-US" sz="3600" dirty="0"/>
          </a:p>
        </p:txBody>
      </p:sp>
      <p:sp>
        <p:nvSpPr>
          <p:cNvPr id="2" name="Content Placeholder 1"/>
          <p:cNvSpPr>
            <a:spLocks noGrp="1"/>
          </p:cNvSpPr>
          <p:nvPr>
            <p:ph idx="1"/>
          </p:nvPr>
        </p:nvSpPr>
        <p:spPr/>
        <p:txBody>
          <a:bodyPr/>
          <a:lstStyle/>
          <a:p>
            <a:r>
              <a:rPr lang="en-US" sz="4000" dirty="0" smtClean="0"/>
              <a:t>IHS </a:t>
            </a:r>
            <a:r>
              <a:rPr lang="en-US" sz="4000" dirty="0"/>
              <a:t>must consult and </a:t>
            </a:r>
            <a:r>
              <a:rPr lang="en-US" sz="4000" dirty="0" smtClean="0"/>
              <a:t>work </a:t>
            </a:r>
            <a:r>
              <a:rPr lang="en-US" sz="4000" dirty="0"/>
              <a:t>with each Area </a:t>
            </a:r>
            <a:r>
              <a:rPr lang="en-US" sz="4000" dirty="0" smtClean="0"/>
              <a:t>to </a:t>
            </a:r>
            <a:r>
              <a:rPr lang="en-US" sz="4000" dirty="0"/>
              <a:t>establish regional Federal CHAP Certification Boards</a:t>
            </a:r>
            <a:r>
              <a:rPr lang="en-US" sz="4000" dirty="0" smtClean="0"/>
              <a:t>.</a:t>
            </a:r>
          </a:p>
          <a:p>
            <a:r>
              <a:rPr lang="en-US" sz="4000" dirty="0" smtClean="0"/>
              <a:t>Tribal participation in the CHAP program is optional</a:t>
            </a:r>
          </a:p>
        </p:txBody>
      </p:sp>
    </p:spTree>
    <p:extLst>
      <p:ext uri="{BB962C8B-B14F-4D97-AF65-F5344CB8AC3E}">
        <p14:creationId xmlns:p14="http://schemas.microsoft.com/office/powerpoint/2010/main" val="1899991645"/>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wrap="square" numCol="1" anchorCtr="0" compatLnSpc="1">
            <a:prstTxWarp prst="textNoShape">
              <a:avLst/>
            </a:prstTxWarp>
            <a:normAutofit/>
          </a:bodyPr>
          <a:lstStyle/>
          <a:p>
            <a:pPr algn="ctr"/>
            <a:r>
              <a:rPr lang="en-US" sz="3200" dirty="0" smtClean="0"/>
              <a:t>Suggested Process Comments</a:t>
            </a:r>
            <a:endParaRPr lang="en-US" sz="3600" dirty="0"/>
          </a:p>
        </p:txBody>
      </p:sp>
      <p:sp>
        <p:nvSpPr>
          <p:cNvPr id="2" name="Content Placeholder 1"/>
          <p:cNvSpPr>
            <a:spLocks noGrp="1"/>
          </p:cNvSpPr>
          <p:nvPr>
            <p:ph idx="1"/>
          </p:nvPr>
        </p:nvSpPr>
        <p:spPr/>
        <p:txBody>
          <a:bodyPr/>
          <a:lstStyle/>
          <a:p>
            <a:r>
              <a:rPr lang="en-US" dirty="0" smtClean="0"/>
              <a:t>IHS should host a 2-3 day national conference and workshop to educate tribal and health leaders about the CHAP program and start the dialogue for national expansion.</a:t>
            </a:r>
          </a:p>
        </p:txBody>
      </p:sp>
    </p:spTree>
    <p:extLst>
      <p:ext uri="{BB962C8B-B14F-4D97-AF65-F5344CB8AC3E}">
        <p14:creationId xmlns:p14="http://schemas.microsoft.com/office/powerpoint/2010/main" val="1254503217"/>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IHS should convene a CHAP expansion workgroup with representation from those with experience and expertise in the areas of the providers, certification process, and legal issues</a:t>
            </a:r>
          </a:p>
          <a:p>
            <a:endParaRPr lang="en-US" dirty="0"/>
          </a:p>
        </p:txBody>
      </p:sp>
      <p:sp>
        <p:nvSpPr>
          <p:cNvPr id="3" name="Title 2"/>
          <p:cNvSpPr>
            <a:spLocks noGrp="1"/>
          </p:cNvSpPr>
          <p:nvPr>
            <p:ph type="title"/>
          </p:nvPr>
        </p:nvSpPr>
        <p:spPr/>
        <p:txBody>
          <a:bodyPr/>
          <a:lstStyle/>
          <a:p>
            <a:pPr algn="ctr"/>
            <a:r>
              <a:rPr lang="en-US" sz="3600" dirty="0" smtClean="0"/>
              <a:t>Suggested Process Comments</a:t>
            </a:r>
            <a:endParaRPr lang="en-US" sz="3600" dirty="0"/>
          </a:p>
        </p:txBody>
      </p:sp>
      <p:sp>
        <p:nvSpPr>
          <p:cNvPr id="5" name="Date Placeholder 4"/>
          <p:cNvSpPr>
            <a:spLocks noGrp="1"/>
          </p:cNvSpPr>
          <p:nvPr>
            <p:ph type="dt" sz="half" idx="11"/>
          </p:nvPr>
        </p:nvSpPr>
        <p:spPr/>
        <p:txBody>
          <a:bodyPr/>
          <a:lstStyle/>
          <a:p>
            <a:pPr>
              <a:defRPr/>
            </a:pPr>
            <a:fld id="{06CAB8FA-0CA9-447D-9F83-4F017373320A}" type="datetime1">
              <a:rPr lang="en-US" smtClean="0"/>
              <a:pPr>
                <a:defRPr/>
              </a:pPr>
              <a:t>8/4/2016</a:t>
            </a:fld>
            <a:endParaRPr lang="en-US" dirty="0"/>
          </a:p>
        </p:txBody>
      </p:sp>
      <p:sp>
        <p:nvSpPr>
          <p:cNvPr id="6" name="Slide Number Placeholder 5"/>
          <p:cNvSpPr>
            <a:spLocks noGrp="1"/>
          </p:cNvSpPr>
          <p:nvPr>
            <p:ph type="sldNum" sz="quarter" idx="12"/>
          </p:nvPr>
        </p:nvSpPr>
        <p:spPr/>
        <p:txBody>
          <a:bodyPr/>
          <a:lstStyle/>
          <a:p>
            <a:pPr>
              <a:defRPr/>
            </a:pPr>
            <a:fld id="{25309953-E140-4B1E-8A10-F48E1039D203}" type="slidenum">
              <a:rPr lang="en-US" smtClean="0"/>
              <a:pPr>
                <a:defRPr/>
              </a:pPr>
              <a:t>22</a:t>
            </a:fld>
            <a:endParaRPr lang="en-US"/>
          </a:p>
        </p:txBody>
      </p:sp>
    </p:spTree>
    <p:extLst>
      <p:ext uri="{BB962C8B-B14F-4D97-AF65-F5344CB8AC3E}">
        <p14:creationId xmlns:p14="http://schemas.microsoft.com/office/powerpoint/2010/main" val="14362765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wrap="square" numCol="1" anchorCtr="0" compatLnSpc="1">
            <a:prstTxWarp prst="textNoShape">
              <a:avLst/>
            </a:prstTxWarp>
            <a:noAutofit/>
          </a:bodyPr>
          <a:lstStyle/>
          <a:p>
            <a:pPr algn="ctr"/>
            <a:r>
              <a:rPr lang="en-US" sz="3600" dirty="0" smtClean="0"/>
              <a:t>Suggested Process Comments</a:t>
            </a:r>
            <a:endParaRPr lang="en-US" sz="3600" dirty="0"/>
          </a:p>
        </p:txBody>
      </p:sp>
      <p:sp>
        <p:nvSpPr>
          <p:cNvPr id="2" name="Content Placeholder 1"/>
          <p:cNvSpPr>
            <a:spLocks noGrp="1"/>
          </p:cNvSpPr>
          <p:nvPr>
            <p:ph idx="1"/>
          </p:nvPr>
        </p:nvSpPr>
        <p:spPr>
          <a:xfrm>
            <a:off x="304800" y="2057400"/>
            <a:ext cx="8382000" cy="2362200"/>
          </a:xfrm>
        </p:spPr>
        <p:txBody>
          <a:bodyPr/>
          <a:lstStyle/>
          <a:p>
            <a:pPr marL="0" indent="0" algn="ctr">
              <a:buNone/>
            </a:pPr>
            <a:r>
              <a:rPr lang="en-US" sz="4800" dirty="0"/>
              <a:t>IHS Must Foster an Internal Culture that Supports Mid-Levels to Ensure the Success of an Expansion </a:t>
            </a:r>
          </a:p>
        </p:txBody>
      </p:sp>
    </p:spTree>
    <p:extLst>
      <p:ext uri="{BB962C8B-B14F-4D97-AF65-F5344CB8AC3E}">
        <p14:creationId xmlns:p14="http://schemas.microsoft.com/office/powerpoint/2010/main" val="781938757"/>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52600"/>
            <a:ext cx="8305800" cy="5943600"/>
          </a:xfrm>
        </p:spPr>
        <p:txBody>
          <a:bodyPr/>
          <a:lstStyle/>
          <a:p>
            <a:r>
              <a:rPr lang="en-US" dirty="0" smtClean="0"/>
              <a:t>Encourage your Tribe to send a letter of </a:t>
            </a:r>
            <a:r>
              <a:rPr lang="en-US" dirty="0"/>
              <a:t>support. Template letter </a:t>
            </a:r>
            <a:r>
              <a:rPr lang="en-US" dirty="0" smtClean="0"/>
              <a:t>available</a:t>
            </a:r>
          </a:p>
          <a:p>
            <a:r>
              <a:rPr lang="en-US" b="1" dirty="0" smtClean="0">
                <a:solidFill>
                  <a:srgbClr val="FF0000"/>
                </a:solidFill>
              </a:rPr>
              <a:t>Comments Due October 27, 2016</a:t>
            </a:r>
          </a:p>
          <a:p>
            <a:r>
              <a:rPr lang="en-US" dirty="0" smtClean="0"/>
              <a:t>IHS telephone consultation October </a:t>
            </a:r>
            <a:r>
              <a:rPr lang="en-US" dirty="0"/>
              <a:t>4, 2016 at 12pm PST </a:t>
            </a:r>
            <a:endParaRPr lang="en-US" dirty="0" smtClean="0"/>
          </a:p>
          <a:p>
            <a:r>
              <a:rPr lang="en-US" dirty="0" smtClean="0"/>
              <a:t>In person consultations: </a:t>
            </a:r>
          </a:p>
          <a:p>
            <a:pPr marL="0" indent="0">
              <a:buNone/>
            </a:pPr>
            <a:r>
              <a:rPr lang="en-US" sz="2400" dirty="0" smtClean="0"/>
              <a:t>	NIHB </a:t>
            </a:r>
            <a:r>
              <a:rPr lang="en-US" sz="2400" dirty="0"/>
              <a:t>ACC in Scottsdale on September </a:t>
            </a:r>
            <a:r>
              <a:rPr lang="en-US" sz="2400" dirty="0" smtClean="0"/>
              <a:t>19</a:t>
            </a:r>
            <a:r>
              <a:rPr lang="en-US" sz="2400" baseline="30000" dirty="0" smtClean="0"/>
              <a:t>th</a:t>
            </a:r>
            <a:endParaRPr lang="en-US" sz="2400" dirty="0" smtClean="0"/>
          </a:p>
          <a:p>
            <a:pPr marL="0" indent="0">
              <a:buNone/>
            </a:pPr>
            <a:r>
              <a:rPr lang="en-US" sz="2400" dirty="0" smtClean="0"/>
              <a:t>	NCAI’s </a:t>
            </a:r>
            <a:r>
              <a:rPr lang="en-US" sz="2400" dirty="0"/>
              <a:t>Annual Convention in </a:t>
            </a:r>
            <a:r>
              <a:rPr lang="en-US" sz="2400" dirty="0" smtClean="0"/>
              <a:t>Phoenix, October </a:t>
            </a:r>
            <a:r>
              <a:rPr lang="en-US" sz="2400" dirty="0"/>
              <a:t>9th. </a:t>
            </a:r>
            <a:endParaRPr lang="en-US" sz="2400" b="1" dirty="0" smtClean="0">
              <a:solidFill>
                <a:srgbClr val="FF0000"/>
              </a:solidFill>
            </a:endParaRPr>
          </a:p>
          <a:p>
            <a:endParaRPr lang="en-US" dirty="0"/>
          </a:p>
        </p:txBody>
      </p:sp>
      <p:sp>
        <p:nvSpPr>
          <p:cNvPr id="3" name="Title 2"/>
          <p:cNvSpPr>
            <a:spLocks noGrp="1"/>
          </p:cNvSpPr>
          <p:nvPr>
            <p:ph type="title"/>
          </p:nvPr>
        </p:nvSpPr>
        <p:spPr/>
        <p:txBody>
          <a:bodyPr/>
          <a:lstStyle/>
          <a:p>
            <a:r>
              <a:rPr lang="en-US" dirty="0" smtClean="0"/>
              <a:t> </a:t>
            </a:r>
            <a:r>
              <a:rPr lang="en-US" sz="4400" dirty="0" smtClean="0"/>
              <a:t>Next Steps</a:t>
            </a:r>
            <a:endParaRPr lang="en-US" sz="4400" dirty="0"/>
          </a:p>
        </p:txBody>
      </p:sp>
    </p:spTree>
    <p:extLst>
      <p:ext uri="{BB962C8B-B14F-4D97-AF65-F5344CB8AC3E}">
        <p14:creationId xmlns:p14="http://schemas.microsoft.com/office/powerpoint/2010/main" val="33036900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r>
              <a:rPr lang="en-US" sz="4000" dirty="0" smtClean="0"/>
              <a:t>QUESTIONS?</a:t>
            </a:r>
            <a:endParaRPr lang="en-US" sz="4000" dirty="0"/>
          </a:p>
        </p:txBody>
      </p:sp>
      <p:pic>
        <p:nvPicPr>
          <p:cNvPr id="43011" name="Picture 21"/>
          <p:cNvPicPr>
            <a:picLocks noChangeAspect="1" noChangeArrowheads="1"/>
          </p:cNvPicPr>
          <p:nvPr/>
        </p:nvPicPr>
        <p:blipFill>
          <a:blip r:embed="rId2"/>
          <a:srcRect l="226" r="226"/>
          <a:stretch>
            <a:fillRect/>
          </a:stretch>
        </p:blipFill>
        <p:spPr bwMode="auto">
          <a:xfrm>
            <a:off x="2128837" y="152400"/>
            <a:ext cx="4886325" cy="2895600"/>
          </a:xfrm>
          <a:prstGeom prst="rect">
            <a:avLst/>
          </a:prstGeom>
          <a:ln w="127000" cap="sq">
            <a:solidFill>
              <a:schemeClr val="accent1">
                <a:lumMod val="75000"/>
              </a:schemeClr>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946197"/>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67135" y="1676400"/>
            <a:ext cx="8839200" cy="5029200"/>
          </a:xfrm>
        </p:spPr>
        <p:txBody>
          <a:bodyPr/>
          <a:lstStyle/>
          <a:p>
            <a:pPr marL="0" indent="0">
              <a:buNone/>
            </a:pPr>
            <a:r>
              <a:rPr lang="en-US" dirty="0" smtClean="0"/>
              <a:t>The Community Health Aide Program is a tribally-created, tribally-run healthcare delivery system in Alaska that uses a series of practitioners, recruited from their communities, to improve oral, behavioral, and overall health outcomes. They have served as the frontline of healthcare in their communities since the 1960s.</a:t>
            </a:r>
            <a:endParaRPr lang="en-US" dirty="0"/>
          </a:p>
        </p:txBody>
      </p:sp>
      <p:sp>
        <p:nvSpPr>
          <p:cNvPr id="2" name="Title 1"/>
          <p:cNvSpPr>
            <a:spLocks noGrp="1"/>
          </p:cNvSpPr>
          <p:nvPr>
            <p:ph type="title"/>
          </p:nvPr>
        </p:nvSpPr>
        <p:spPr/>
        <p:txBody>
          <a:bodyPr/>
          <a:lstStyle/>
          <a:p>
            <a:r>
              <a:rPr lang="en-US" dirty="0" smtClean="0"/>
              <a:t>   What is CHAP?</a:t>
            </a:r>
            <a:endParaRPr lang="en-US" dirty="0"/>
          </a:p>
        </p:txBody>
      </p:sp>
    </p:spTree>
    <p:extLst>
      <p:ext uri="{BB962C8B-B14F-4D97-AF65-F5344CB8AC3E}">
        <p14:creationId xmlns:p14="http://schemas.microsoft.com/office/powerpoint/2010/main" val="3937645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0135"/>
            <a:ext cx="8229600" cy="1089498"/>
          </a:xfrm>
        </p:spPr>
        <p:txBody>
          <a:bodyPr>
            <a:noAutofit/>
          </a:bodyPr>
          <a:lstStyle/>
          <a:p>
            <a:r>
              <a:rPr lang="en-US" sz="6600" b="1" dirty="0" smtClean="0">
                <a:solidFill>
                  <a:srgbClr val="0089BB"/>
                </a:solidFill>
                <a:latin typeface="Garamond" panose="02020404030301010803" pitchFamily="18" charset="0"/>
                <a:cs typeface="Museo Slab 500"/>
              </a:rPr>
              <a:t>Certification</a:t>
            </a:r>
            <a:endParaRPr lang="en-US" sz="6600" b="1" dirty="0">
              <a:latin typeface="Garamond" panose="02020404030301010803" pitchFamily="18" charset="0"/>
            </a:endParaRPr>
          </a:p>
        </p:txBody>
      </p:sp>
      <p:sp>
        <p:nvSpPr>
          <p:cNvPr id="3" name="Content Placeholder 2"/>
          <p:cNvSpPr>
            <a:spLocks noGrp="1"/>
          </p:cNvSpPr>
          <p:nvPr>
            <p:ph idx="1"/>
          </p:nvPr>
        </p:nvSpPr>
        <p:spPr>
          <a:xfrm>
            <a:off x="609600" y="1905000"/>
            <a:ext cx="7555347" cy="4472169"/>
          </a:xfrm>
        </p:spPr>
        <p:txBody>
          <a:bodyPr>
            <a:normAutofit fontScale="85000" lnSpcReduction="20000"/>
          </a:bodyPr>
          <a:lstStyle/>
          <a:p>
            <a:pPr marL="0" indent="0">
              <a:lnSpc>
                <a:spcPct val="80000"/>
              </a:lnSpc>
              <a:buClr>
                <a:schemeClr val="tx2"/>
              </a:buClr>
              <a:buNone/>
            </a:pPr>
            <a:r>
              <a:rPr lang="en-US" sz="3900" b="1" dirty="0">
                <a:latin typeface="Garamond" panose="02020404030301010803" pitchFamily="18" charset="0"/>
              </a:rPr>
              <a:t>CHAP Certification Board</a:t>
            </a:r>
          </a:p>
          <a:p>
            <a:pPr marL="684212" lvl="3" indent="0">
              <a:lnSpc>
                <a:spcPct val="80000"/>
              </a:lnSpc>
              <a:buClr>
                <a:schemeClr val="tx2"/>
              </a:buClr>
              <a:buSzPct val="70000"/>
              <a:buNone/>
            </a:pPr>
            <a:r>
              <a:rPr lang="en-US" sz="3900" i="0" dirty="0">
                <a:latin typeface="Garamond" panose="02020404030301010803" pitchFamily="18" charset="0"/>
              </a:rPr>
              <a:t>Federal Authority, 11 members </a:t>
            </a:r>
          </a:p>
          <a:p>
            <a:pPr marL="0" indent="0">
              <a:lnSpc>
                <a:spcPct val="80000"/>
              </a:lnSpc>
              <a:buClr>
                <a:schemeClr val="tx2"/>
              </a:buClr>
              <a:buNone/>
            </a:pPr>
            <a:endParaRPr lang="en-US" sz="3900" dirty="0">
              <a:latin typeface="Garamond" panose="02020404030301010803" pitchFamily="18" charset="0"/>
            </a:endParaRPr>
          </a:p>
          <a:p>
            <a:pPr marL="0" indent="0">
              <a:lnSpc>
                <a:spcPct val="80000"/>
              </a:lnSpc>
              <a:buClr>
                <a:schemeClr val="tx2"/>
              </a:buClr>
              <a:buNone/>
            </a:pPr>
            <a:r>
              <a:rPr lang="en-US" sz="3900" b="1" dirty="0" smtClean="0">
                <a:latin typeface="Garamond" panose="02020404030301010803" pitchFamily="18" charset="0"/>
              </a:rPr>
              <a:t>Standards and Procedures</a:t>
            </a:r>
            <a:endParaRPr lang="en-US" sz="3900" b="1" dirty="0">
              <a:latin typeface="Garamond" panose="02020404030301010803" pitchFamily="18" charset="0"/>
            </a:endParaRPr>
          </a:p>
          <a:p>
            <a:pPr marL="684212" lvl="3" indent="0">
              <a:lnSpc>
                <a:spcPct val="80000"/>
              </a:lnSpc>
              <a:buClr>
                <a:schemeClr val="tx2"/>
              </a:buClr>
              <a:buSzPct val="70000"/>
              <a:buNone/>
            </a:pPr>
            <a:r>
              <a:rPr lang="en-US" sz="3900" i="0" dirty="0" smtClean="0">
                <a:latin typeface="Garamond" panose="02020404030301010803" pitchFamily="18" charset="0"/>
              </a:rPr>
              <a:t>Individuals, Training Centers, Curricula</a:t>
            </a:r>
            <a:endParaRPr lang="en-US" sz="3900" i="0" dirty="0">
              <a:latin typeface="Garamond" panose="02020404030301010803" pitchFamily="18" charset="0"/>
            </a:endParaRPr>
          </a:p>
          <a:p>
            <a:pPr marL="0" indent="0">
              <a:lnSpc>
                <a:spcPct val="80000"/>
              </a:lnSpc>
              <a:buClr>
                <a:schemeClr val="tx2"/>
              </a:buClr>
              <a:buNone/>
            </a:pPr>
            <a:endParaRPr lang="en-US" sz="3900" dirty="0">
              <a:latin typeface="Garamond" panose="02020404030301010803" pitchFamily="18" charset="0"/>
            </a:endParaRPr>
          </a:p>
          <a:p>
            <a:pPr marL="0" indent="0">
              <a:lnSpc>
                <a:spcPct val="80000"/>
              </a:lnSpc>
              <a:buClr>
                <a:schemeClr val="tx2"/>
              </a:buClr>
              <a:buNone/>
            </a:pPr>
            <a:r>
              <a:rPr lang="en-US" sz="3900" b="1" dirty="0" smtClean="0">
                <a:latin typeface="Garamond" panose="02020404030301010803" pitchFamily="18" charset="0"/>
              </a:rPr>
              <a:t>468 </a:t>
            </a:r>
            <a:r>
              <a:rPr lang="en-US" sz="3900" b="1" dirty="0">
                <a:latin typeface="Garamond" panose="02020404030301010803" pitchFamily="18" charset="0"/>
              </a:rPr>
              <a:t>individuals certified</a:t>
            </a:r>
          </a:p>
          <a:p>
            <a:pPr marL="738187" lvl="3" indent="0">
              <a:lnSpc>
                <a:spcPct val="80000"/>
              </a:lnSpc>
              <a:spcAft>
                <a:spcPts val="1000"/>
              </a:spcAft>
              <a:buClr>
                <a:schemeClr val="tx2"/>
              </a:buClr>
              <a:buSzPct val="70000"/>
              <a:buNone/>
            </a:pPr>
            <a:r>
              <a:rPr lang="en-US" sz="3900" i="0" dirty="0" smtClean="0">
                <a:latin typeface="Garamond" panose="02020404030301010803" pitchFamily="18" charset="0"/>
              </a:rPr>
              <a:t>357 CHA/Ps certified</a:t>
            </a:r>
          </a:p>
          <a:p>
            <a:pPr marL="738187" lvl="3" indent="0">
              <a:lnSpc>
                <a:spcPct val="80000"/>
              </a:lnSpc>
              <a:spcAft>
                <a:spcPts val="1000"/>
              </a:spcAft>
              <a:buClr>
                <a:schemeClr val="tx2"/>
              </a:buClr>
              <a:buSzPct val="70000"/>
              <a:buNone/>
            </a:pPr>
            <a:r>
              <a:rPr lang="en-US" sz="3900" i="0" dirty="0" smtClean="0">
                <a:latin typeface="Garamond" panose="02020404030301010803" pitchFamily="18" charset="0"/>
              </a:rPr>
              <a:t>63 </a:t>
            </a:r>
            <a:r>
              <a:rPr lang="en-US" sz="3900" i="0" dirty="0">
                <a:latin typeface="Garamond" panose="02020404030301010803" pitchFamily="18" charset="0"/>
              </a:rPr>
              <a:t>Dental Health Aides certified</a:t>
            </a:r>
          </a:p>
          <a:p>
            <a:pPr marL="738187" lvl="3" indent="0">
              <a:lnSpc>
                <a:spcPct val="80000"/>
              </a:lnSpc>
              <a:buClr>
                <a:schemeClr val="tx2"/>
              </a:buClr>
              <a:buSzPct val="70000"/>
              <a:buNone/>
            </a:pPr>
            <a:r>
              <a:rPr lang="en-US" sz="3900" i="0" dirty="0" smtClean="0">
                <a:latin typeface="Garamond" panose="02020404030301010803" pitchFamily="18" charset="0"/>
              </a:rPr>
              <a:t>48 </a:t>
            </a:r>
            <a:r>
              <a:rPr lang="en-US" sz="3900" i="0" dirty="0">
                <a:latin typeface="Garamond" panose="02020404030301010803" pitchFamily="18" charset="0"/>
              </a:rPr>
              <a:t>Behavioral Health Aides certified</a:t>
            </a:r>
          </a:p>
          <a:p>
            <a:pPr marL="0" indent="0">
              <a:buNone/>
            </a:pPr>
            <a:endParaRPr lang="en-US" dirty="0"/>
          </a:p>
        </p:txBody>
      </p:sp>
    </p:spTree>
    <p:extLst>
      <p:ext uri="{BB962C8B-B14F-4D97-AF65-F5344CB8AC3E}">
        <p14:creationId xmlns:p14="http://schemas.microsoft.com/office/powerpoint/2010/main" val="743964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1350"/>
            <a:ext cx="8686800" cy="1143000"/>
          </a:xfrm>
        </p:spPr>
        <p:txBody>
          <a:bodyPr>
            <a:noAutofit/>
          </a:bodyPr>
          <a:lstStyle/>
          <a:p>
            <a:pPr algn="l"/>
            <a:r>
              <a:rPr lang="en-US" sz="3600" b="1" dirty="0" smtClean="0">
                <a:solidFill>
                  <a:srgbClr val="0089BB"/>
                </a:solidFill>
                <a:latin typeface="Garamond" panose="02020404030301010803" pitchFamily="18" charset="0"/>
                <a:cs typeface="Museo Slab 500"/>
              </a:rPr>
              <a:t>Community Health Aides and</a:t>
            </a:r>
            <a:br>
              <a:rPr lang="en-US" sz="3600" b="1" dirty="0" smtClean="0">
                <a:solidFill>
                  <a:srgbClr val="0089BB"/>
                </a:solidFill>
                <a:latin typeface="Garamond" panose="02020404030301010803" pitchFamily="18" charset="0"/>
                <a:cs typeface="Museo Slab 500"/>
              </a:rPr>
            </a:br>
            <a:r>
              <a:rPr lang="en-US" sz="3600" b="1" dirty="0" smtClean="0">
                <a:solidFill>
                  <a:srgbClr val="0089BB"/>
                </a:solidFill>
                <a:latin typeface="Garamond" panose="02020404030301010803" pitchFamily="18" charset="0"/>
                <a:cs typeface="Museo Slab 500"/>
              </a:rPr>
              <a:t>Community Health Practitioners</a:t>
            </a:r>
            <a:endParaRPr lang="en-US" sz="3600" dirty="0"/>
          </a:p>
        </p:txBody>
      </p:sp>
      <p:pic>
        <p:nvPicPr>
          <p:cNvPr id="5" name="Picture 8" descr="T:\Familly Med brochure\Fam Med brochure 2012 06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24400" y="2819400"/>
            <a:ext cx="3534450" cy="2650837"/>
          </a:xfrm>
          <a:prstGeom prst="rect">
            <a:avLst/>
          </a:prstGeom>
          <a:ln w="19050">
            <a:solidFill>
              <a:srgbClr val="0089BB"/>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 y="1752600"/>
            <a:ext cx="4078912" cy="4401205"/>
          </a:xfrm>
          <a:prstGeom prst="rect">
            <a:avLst/>
          </a:prstGeom>
          <a:noFill/>
        </p:spPr>
        <p:txBody>
          <a:bodyPr wrap="square" rtlCol="0">
            <a:spAutoFit/>
          </a:bodyPr>
          <a:lstStyle/>
          <a:p>
            <a:r>
              <a:rPr lang="en-US" sz="2800" dirty="0"/>
              <a:t>There are 5 levels of Community Health Aides that build upon each </a:t>
            </a:r>
            <a:r>
              <a:rPr lang="en-US" sz="2800" dirty="0" smtClean="0"/>
              <a:t>other: </a:t>
            </a:r>
          </a:p>
          <a:p>
            <a:endParaRPr lang="en-US" sz="2800" dirty="0"/>
          </a:p>
          <a:p>
            <a:r>
              <a:rPr lang="en-US" sz="2800" dirty="0" smtClean="0"/>
              <a:t>Community </a:t>
            </a:r>
            <a:r>
              <a:rPr lang="en-US" sz="2800" dirty="0"/>
              <a:t>Health </a:t>
            </a:r>
            <a:r>
              <a:rPr lang="en-US" sz="2800" dirty="0" smtClean="0"/>
              <a:t>Aide I</a:t>
            </a:r>
            <a:r>
              <a:rPr lang="en-US" sz="2800" dirty="0"/>
              <a:t>, CHA II, CHA III, CHA </a:t>
            </a:r>
            <a:r>
              <a:rPr lang="en-US" sz="2800" dirty="0" smtClean="0"/>
              <a:t>IV </a:t>
            </a:r>
            <a:r>
              <a:rPr lang="en-US" sz="2800" dirty="0"/>
              <a:t>and the top level, Community Health Practitioner (CHP). </a:t>
            </a:r>
          </a:p>
        </p:txBody>
      </p:sp>
    </p:spTree>
    <p:extLst>
      <p:ext uri="{BB962C8B-B14F-4D97-AF65-F5344CB8AC3E}">
        <p14:creationId xmlns:p14="http://schemas.microsoft.com/office/powerpoint/2010/main" val="38808344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600200"/>
            <a:ext cx="8610600" cy="4953000"/>
          </a:xfrm>
        </p:spPr>
        <p:txBody>
          <a:bodyPr/>
          <a:lstStyle/>
          <a:p>
            <a:pPr marL="0" indent="0">
              <a:buNone/>
            </a:pPr>
            <a:r>
              <a:rPr lang="en-US" sz="2400" dirty="0"/>
              <a:t>Depending on their level of certification, CHAs can provide services such as</a:t>
            </a:r>
            <a:r>
              <a:rPr lang="en-US" sz="2400" dirty="0" smtClean="0"/>
              <a:t>:</a:t>
            </a:r>
          </a:p>
          <a:p>
            <a:pPr marL="0" indent="0">
              <a:buNone/>
            </a:pPr>
            <a:endParaRPr lang="en-US" sz="1000" dirty="0"/>
          </a:p>
          <a:p>
            <a:pPr lvl="0"/>
            <a:r>
              <a:rPr lang="en-US" sz="2400" dirty="0"/>
              <a:t>Emergency first aid</a:t>
            </a:r>
          </a:p>
          <a:p>
            <a:pPr lvl="0"/>
            <a:r>
              <a:rPr lang="en-US" sz="2400" dirty="0"/>
              <a:t>Patient examinations </a:t>
            </a:r>
          </a:p>
          <a:p>
            <a:pPr lvl="0"/>
            <a:r>
              <a:rPr lang="en-US" sz="2400" dirty="0" smtClean="0"/>
              <a:t>Carrying </a:t>
            </a:r>
            <a:r>
              <a:rPr lang="en-US" sz="2400" dirty="0"/>
              <a:t>out treatment recommendations</a:t>
            </a:r>
          </a:p>
          <a:p>
            <a:pPr lvl="0"/>
            <a:r>
              <a:rPr lang="en-US" sz="2400" dirty="0"/>
              <a:t>Patient and family focused education and instruction</a:t>
            </a:r>
          </a:p>
          <a:p>
            <a:pPr lvl="0"/>
            <a:r>
              <a:rPr lang="en-US" sz="2400" dirty="0"/>
              <a:t>Preventive health programs</a:t>
            </a:r>
          </a:p>
          <a:p>
            <a:pPr lvl="0"/>
            <a:r>
              <a:rPr lang="en-US" sz="2400" dirty="0"/>
              <a:t>Infection and disease control</a:t>
            </a:r>
          </a:p>
          <a:p>
            <a:pPr lvl="0"/>
            <a:r>
              <a:rPr lang="en-US" sz="2400" dirty="0"/>
              <a:t>Immunizations </a:t>
            </a:r>
          </a:p>
          <a:p>
            <a:pPr lvl="0"/>
            <a:r>
              <a:rPr lang="en-US" sz="2400" dirty="0"/>
              <a:t>Store and dispense prescription drugs (with physician instructions)</a:t>
            </a:r>
          </a:p>
          <a:p>
            <a:pPr marL="454025">
              <a:buClr>
                <a:srgbClr val="0070C0"/>
              </a:buClr>
              <a:buFont typeface="Wingdings" panose="05000000000000000000" pitchFamily="2" charset="2"/>
              <a:buChar char="v"/>
            </a:pPr>
            <a:endParaRPr lang="en-US" b="1" dirty="0">
              <a:latin typeface="Garamond" panose="02020404030301010803" pitchFamily="18" charset="0"/>
            </a:endParaRPr>
          </a:p>
          <a:p>
            <a:endParaRPr lang="en-US" dirty="0"/>
          </a:p>
        </p:txBody>
      </p:sp>
      <p:sp>
        <p:nvSpPr>
          <p:cNvPr id="3" name="Title 2"/>
          <p:cNvSpPr>
            <a:spLocks noGrp="1"/>
          </p:cNvSpPr>
          <p:nvPr>
            <p:ph type="title"/>
          </p:nvPr>
        </p:nvSpPr>
        <p:spPr>
          <a:xfrm>
            <a:off x="1817477" y="40964"/>
            <a:ext cx="7315200" cy="1143000"/>
          </a:xfrm>
        </p:spPr>
        <p:txBody>
          <a:bodyPr/>
          <a:lstStyle/>
          <a:p>
            <a:r>
              <a:rPr lang="en-US" dirty="0" smtClean="0"/>
              <a:t>What can CHA/P’s do?</a:t>
            </a:r>
            <a:endParaRPr lang="en-US" dirty="0"/>
          </a:p>
        </p:txBody>
      </p:sp>
    </p:spTree>
    <p:extLst>
      <p:ext uri="{BB962C8B-B14F-4D97-AF65-F5344CB8AC3E}">
        <p14:creationId xmlns:p14="http://schemas.microsoft.com/office/powerpoint/2010/main" val="90495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1828800"/>
            <a:ext cx="6400800" cy="400110"/>
          </a:xfrm>
          <a:prstGeom prst="rect">
            <a:avLst/>
          </a:prstGeom>
          <a:noFill/>
        </p:spPr>
        <p:txBody>
          <a:bodyPr wrap="square" rtlCol="0">
            <a:spAutoFit/>
          </a:bodyPr>
          <a:lstStyle/>
          <a:p>
            <a:r>
              <a:rPr lang="en-US" sz="2000" dirty="0" smtClean="0">
                <a:solidFill>
                  <a:srgbClr val="0089BB"/>
                </a:solidFill>
              </a:rPr>
              <a:t>Alaska Community Health Aide/Practitioner Manual</a:t>
            </a:r>
            <a:endParaRPr lang="en-US" sz="2000" dirty="0">
              <a:solidFill>
                <a:srgbClr val="0089BB"/>
              </a:solidFill>
            </a:endParaRPr>
          </a:p>
        </p:txBody>
      </p:sp>
      <p:pic>
        <p:nvPicPr>
          <p:cNvPr id="2050" name="Picture 2" descr="U:\CHAM\eCHAM\eCHAM logo full color.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48000" y="304800"/>
            <a:ext cx="3323820" cy="850721"/>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T:\DLN\Course Development\Main List Course\Photo Library\eCHAM Announcement\eCHAM-Promo\059B0780.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38400" y="2514600"/>
            <a:ext cx="5829300" cy="3885121"/>
          </a:xfrm>
          <a:prstGeom prst="rect">
            <a:avLst/>
          </a:prstGeom>
          <a:noFill/>
          <a:ln w="19050">
            <a:solidFill>
              <a:srgbClr val="0089BB"/>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0924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3"/>
          <p:cNvSpPr>
            <a:spLocks noGrp="1"/>
          </p:cNvSpPr>
          <p:nvPr>
            <p:ph idx="1"/>
          </p:nvPr>
        </p:nvSpPr>
        <p:spPr>
          <a:xfrm>
            <a:off x="3657600" y="1066800"/>
            <a:ext cx="5257800" cy="5257800"/>
          </a:xfrm>
        </p:spPr>
        <p:txBody>
          <a:bodyPr>
            <a:normAutofit fontScale="92500" lnSpcReduction="10000"/>
          </a:bodyPr>
          <a:lstStyle/>
          <a:p>
            <a:pPr>
              <a:spcAft>
                <a:spcPts val="1200"/>
              </a:spcAft>
              <a:buFont typeface="Wingdings" panose="05000000000000000000" pitchFamily="2" charset="2"/>
              <a:buChar char="§"/>
            </a:pPr>
            <a:r>
              <a:rPr lang="en-US" altLang="en-US" sz="2800" dirty="0" smtClean="0">
                <a:latin typeface="Garamond" panose="02020404030301010803" pitchFamily="18" charset="0"/>
              </a:rPr>
              <a:t>Village-based counselors to provide culturally-informed, community-based, clinical services</a:t>
            </a:r>
          </a:p>
          <a:p>
            <a:pPr>
              <a:spcAft>
                <a:spcPts val="1200"/>
              </a:spcAft>
              <a:buFont typeface="Wingdings" panose="05000000000000000000" pitchFamily="2" charset="2"/>
              <a:buChar char="§"/>
            </a:pPr>
            <a:r>
              <a:rPr lang="en-US" sz="2800" dirty="0" smtClean="0">
                <a:latin typeface="Garamond" panose="02020404030301010803" pitchFamily="18" charset="0"/>
              </a:rPr>
              <a:t>Provide behavioral health prevention, </a:t>
            </a:r>
            <a:br>
              <a:rPr lang="en-US" sz="2800" dirty="0" smtClean="0">
                <a:latin typeface="Garamond" panose="02020404030301010803" pitchFamily="18" charset="0"/>
              </a:rPr>
            </a:br>
            <a:r>
              <a:rPr lang="en-US" sz="2800" dirty="0" smtClean="0">
                <a:latin typeface="Garamond" panose="02020404030301010803" pitchFamily="18" charset="0"/>
              </a:rPr>
              <a:t>intervention, aftercare, and </a:t>
            </a:r>
            <a:r>
              <a:rPr lang="en-US" sz="2800" dirty="0" err="1" smtClean="0">
                <a:latin typeface="Garamond" panose="02020404030301010803" pitchFamily="18" charset="0"/>
              </a:rPr>
              <a:t>postvention</a:t>
            </a:r>
            <a:endParaRPr lang="en-US" altLang="en-US" sz="2800" dirty="0" smtClean="0">
              <a:latin typeface="Garamond" panose="02020404030301010803" pitchFamily="18" charset="0"/>
            </a:endParaRPr>
          </a:p>
          <a:p>
            <a:pPr>
              <a:spcAft>
                <a:spcPts val="1200"/>
              </a:spcAft>
              <a:buFont typeface="Wingdings" panose="05000000000000000000" pitchFamily="2" charset="2"/>
              <a:buChar char="§"/>
            </a:pPr>
            <a:r>
              <a:rPr lang="en-US" altLang="en-US" sz="2800" dirty="0" smtClean="0">
                <a:latin typeface="Garamond" panose="02020404030301010803" pitchFamily="18" charset="0"/>
              </a:rPr>
              <a:t>Training and practicum requirements</a:t>
            </a:r>
          </a:p>
          <a:p>
            <a:pPr>
              <a:spcAft>
                <a:spcPts val="1200"/>
              </a:spcAft>
              <a:buFont typeface="Wingdings" panose="05000000000000000000" pitchFamily="2" charset="2"/>
              <a:buChar char="§"/>
            </a:pPr>
            <a:r>
              <a:rPr lang="en-US" altLang="en-US" sz="2800" dirty="0" smtClean="0">
                <a:latin typeface="Garamond" panose="02020404030301010803" pitchFamily="18" charset="0"/>
              </a:rPr>
              <a:t>On-the-job training</a:t>
            </a:r>
          </a:p>
          <a:p>
            <a:pPr>
              <a:spcAft>
                <a:spcPts val="1200"/>
              </a:spcAft>
              <a:buFont typeface="Wingdings" panose="05000000000000000000" pitchFamily="2" charset="2"/>
              <a:buChar char="§"/>
            </a:pPr>
            <a:r>
              <a:rPr lang="en-US" altLang="en-US" sz="2800" dirty="0" smtClean="0">
                <a:latin typeface="Garamond" panose="02020404030301010803" pitchFamily="18" charset="0"/>
              </a:rPr>
              <a:t>Four levels of certification </a:t>
            </a:r>
          </a:p>
        </p:txBody>
      </p:sp>
      <p:pic>
        <p:nvPicPr>
          <p:cNvPr id="11268"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81000" y="1295400"/>
            <a:ext cx="2579658" cy="4038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39387760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447800" y="152400"/>
            <a:ext cx="8229600" cy="853771"/>
          </a:xfrm>
        </p:spPr>
        <p:txBody>
          <a:bodyPr>
            <a:noAutofit/>
          </a:bodyPr>
          <a:lstStyle/>
          <a:p>
            <a:r>
              <a:rPr lang="en-US" altLang="en-US" b="1" dirty="0" smtClean="0">
                <a:solidFill>
                  <a:srgbClr val="0089BB"/>
                </a:solidFill>
                <a:latin typeface="Garamond" panose="02020404030301010803" pitchFamily="18" charset="0"/>
              </a:rPr>
              <a:t>BHA Scope of practice </a:t>
            </a:r>
          </a:p>
        </p:txBody>
      </p:sp>
      <p:sp>
        <p:nvSpPr>
          <p:cNvPr id="15363" name="Content Placeholder 2"/>
          <p:cNvSpPr>
            <a:spLocks noGrp="1"/>
          </p:cNvSpPr>
          <p:nvPr>
            <p:ph sz="half" idx="1"/>
          </p:nvPr>
        </p:nvSpPr>
        <p:spPr>
          <a:xfrm>
            <a:off x="228600" y="1676400"/>
            <a:ext cx="4038600" cy="4997754"/>
          </a:xfrm>
        </p:spPr>
        <p:txBody>
          <a:bodyPr>
            <a:normAutofit/>
          </a:bodyPr>
          <a:lstStyle/>
          <a:p>
            <a:pPr marL="0" indent="0">
              <a:buNone/>
              <a:defRPr/>
            </a:pPr>
            <a:r>
              <a:rPr lang="en-US" altLang="en-US" b="1" dirty="0">
                <a:solidFill>
                  <a:schemeClr val="tx2"/>
                </a:solidFill>
                <a:latin typeface="Garamond" panose="02020404030301010803" pitchFamily="18" charset="0"/>
              </a:rPr>
              <a:t>BHA-I</a:t>
            </a:r>
          </a:p>
          <a:p>
            <a:r>
              <a:rPr lang="en-US" altLang="en-US" sz="2400" dirty="0" smtClean="0">
                <a:latin typeface="Garamond" panose="02020404030301010803" pitchFamily="18" charset="0"/>
              </a:rPr>
              <a:t>Screening</a:t>
            </a:r>
          </a:p>
          <a:p>
            <a:r>
              <a:rPr lang="en-US" altLang="en-US" sz="2400" dirty="0" smtClean="0">
                <a:latin typeface="Garamond" panose="02020404030301010803" pitchFamily="18" charset="0"/>
              </a:rPr>
              <a:t>Initial intake process</a:t>
            </a:r>
          </a:p>
          <a:p>
            <a:r>
              <a:rPr lang="en-US" altLang="en-US" sz="2400" dirty="0" smtClean="0">
                <a:latin typeface="Garamond" panose="02020404030301010803" pitchFamily="18" charset="0"/>
              </a:rPr>
              <a:t>Case management</a:t>
            </a:r>
          </a:p>
          <a:p>
            <a:r>
              <a:rPr lang="en-US" altLang="en-US" sz="2400" dirty="0" smtClean="0">
                <a:latin typeface="Garamond" panose="02020404030301010803" pitchFamily="18" charset="0"/>
              </a:rPr>
              <a:t>Community education, prevention, early intervention</a:t>
            </a:r>
            <a:br>
              <a:rPr lang="en-US" altLang="en-US" sz="2400" dirty="0" smtClean="0">
                <a:latin typeface="Garamond" panose="02020404030301010803" pitchFamily="18" charset="0"/>
              </a:rPr>
            </a:br>
            <a:endParaRPr lang="en-US" altLang="en-US" sz="2400" dirty="0" smtClean="0">
              <a:latin typeface="Garamond" panose="02020404030301010803" pitchFamily="18" charset="0"/>
            </a:endParaRPr>
          </a:p>
          <a:p>
            <a:pPr marL="0" indent="0">
              <a:buNone/>
              <a:defRPr/>
            </a:pPr>
            <a:r>
              <a:rPr lang="en-US" altLang="en-US" b="1" dirty="0" smtClean="0">
                <a:solidFill>
                  <a:schemeClr val="tx2"/>
                </a:solidFill>
                <a:latin typeface="Garamond" panose="02020404030301010803" pitchFamily="18" charset="0"/>
              </a:rPr>
              <a:t>BHA-II</a:t>
            </a:r>
            <a:endParaRPr lang="en-US" altLang="en-US" b="1" dirty="0">
              <a:solidFill>
                <a:schemeClr val="tx2"/>
              </a:solidFill>
              <a:latin typeface="Garamond" panose="02020404030301010803" pitchFamily="18" charset="0"/>
            </a:endParaRPr>
          </a:p>
          <a:p>
            <a:r>
              <a:rPr lang="en-US" altLang="en-US" sz="2400" dirty="0" smtClean="0">
                <a:latin typeface="Garamond" panose="02020404030301010803" pitchFamily="18" charset="0"/>
              </a:rPr>
              <a:t>Substance abuse assessment and treatment</a:t>
            </a:r>
          </a:p>
        </p:txBody>
      </p:sp>
      <p:sp>
        <p:nvSpPr>
          <p:cNvPr id="10" name="Content Placeholder 9"/>
          <p:cNvSpPr>
            <a:spLocks noGrp="1"/>
          </p:cNvSpPr>
          <p:nvPr>
            <p:ph sz="half" idx="2"/>
          </p:nvPr>
        </p:nvSpPr>
        <p:spPr>
          <a:xfrm>
            <a:off x="4523362" y="1676400"/>
            <a:ext cx="4620638" cy="4997753"/>
          </a:xfrm>
        </p:spPr>
        <p:txBody>
          <a:bodyPr>
            <a:normAutofit/>
          </a:bodyPr>
          <a:lstStyle/>
          <a:p>
            <a:pPr marL="0" indent="0">
              <a:buNone/>
              <a:defRPr/>
            </a:pPr>
            <a:r>
              <a:rPr lang="en-US" altLang="en-US" b="1" dirty="0">
                <a:solidFill>
                  <a:schemeClr val="tx2"/>
                </a:solidFill>
                <a:latin typeface="Garamond" panose="02020404030301010803" pitchFamily="18" charset="0"/>
              </a:rPr>
              <a:t>BHA-III</a:t>
            </a:r>
          </a:p>
          <a:p>
            <a:pPr>
              <a:defRPr/>
            </a:pPr>
            <a:r>
              <a:rPr lang="en-US" altLang="en-US" sz="2400" dirty="0" smtClean="0">
                <a:latin typeface="Garamond" panose="02020404030301010803" pitchFamily="18" charset="0"/>
              </a:rPr>
              <a:t>Rehabilitative </a:t>
            </a:r>
            <a:r>
              <a:rPr lang="en-US" altLang="en-US" sz="2400" dirty="0">
                <a:latin typeface="Garamond" panose="02020404030301010803" pitchFamily="18" charset="0"/>
              </a:rPr>
              <a:t>services for clients with co-occurring disorders</a:t>
            </a:r>
          </a:p>
          <a:p>
            <a:pPr>
              <a:defRPr/>
            </a:pPr>
            <a:r>
              <a:rPr lang="en-US" altLang="en-US" sz="2400" dirty="0">
                <a:latin typeface="Garamond" panose="02020404030301010803" pitchFamily="18" charset="0"/>
              </a:rPr>
              <a:t>Quality assurance case reviews</a:t>
            </a:r>
          </a:p>
          <a:p>
            <a:pPr>
              <a:defRPr/>
            </a:pPr>
            <a:endParaRPr lang="en-US" altLang="en-US" dirty="0" smtClean="0">
              <a:latin typeface="Garamond" panose="02020404030301010803" pitchFamily="18" charset="0"/>
            </a:endParaRPr>
          </a:p>
          <a:p>
            <a:pPr>
              <a:defRPr/>
            </a:pPr>
            <a:endParaRPr lang="en-US" altLang="en-US" dirty="0">
              <a:latin typeface="Garamond" panose="02020404030301010803" pitchFamily="18" charset="0"/>
            </a:endParaRPr>
          </a:p>
          <a:p>
            <a:pPr marL="0" indent="0">
              <a:buNone/>
              <a:defRPr/>
            </a:pPr>
            <a:r>
              <a:rPr lang="en-US" altLang="en-US" b="1" dirty="0">
                <a:solidFill>
                  <a:schemeClr val="tx2"/>
                </a:solidFill>
                <a:latin typeface="Garamond" panose="02020404030301010803" pitchFamily="18" charset="0"/>
              </a:rPr>
              <a:t>BHP</a:t>
            </a:r>
          </a:p>
          <a:p>
            <a:pPr>
              <a:defRPr/>
            </a:pPr>
            <a:r>
              <a:rPr lang="en-US" altLang="en-US" sz="2400" dirty="0">
                <a:latin typeface="Garamond" panose="02020404030301010803" pitchFamily="18" charset="0"/>
              </a:rPr>
              <a:t>Team leadership</a:t>
            </a:r>
          </a:p>
          <a:p>
            <a:pPr>
              <a:defRPr/>
            </a:pPr>
            <a:r>
              <a:rPr lang="en-US" altLang="en-US" sz="2400" dirty="0" smtClean="0">
                <a:latin typeface="Garamond" panose="02020404030301010803" pitchFamily="18" charset="0"/>
              </a:rPr>
              <a:t>Mentor/support </a:t>
            </a:r>
            <a:r>
              <a:rPr lang="en-US" altLang="en-US" sz="2400" dirty="0">
                <a:latin typeface="Garamond" panose="02020404030301010803" pitchFamily="18" charset="0"/>
              </a:rPr>
              <a:t>BHA-I, II, </a:t>
            </a:r>
            <a:r>
              <a:rPr lang="en-US" altLang="en-US" sz="2400" dirty="0" smtClean="0">
                <a:latin typeface="Garamond" panose="02020404030301010803" pitchFamily="18" charset="0"/>
              </a:rPr>
              <a:t/>
            </a:r>
            <a:br>
              <a:rPr lang="en-US" altLang="en-US" sz="2400" dirty="0" smtClean="0">
                <a:latin typeface="Garamond" panose="02020404030301010803" pitchFamily="18" charset="0"/>
              </a:rPr>
            </a:br>
            <a:r>
              <a:rPr lang="en-US" altLang="en-US" sz="2400" dirty="0" smtClean="0">
                <a:latin typeface="Garamond" panose="02020404030301010803" pitchFamily="18" charset="0"/>
              </a:rPr>
              <a:t>and </a:t>
            </a:r>
            <a:r>
              <a:rPr lang="en-US" altLang="en-US" sz="2400" dirty="0">
                <a:latin typeface="Garamond" panose="02020404030301010803" pitchFamily="18" charset="0"/>
              </a:rPr>
              <a:t>III</a:t>
            </a:r>
          </a:p>
          <a:p>
            <a:endParaRPr lang="en-US" dirty="0"/>
          </a:p>
        </p:txBody>
      </p:sp>
    </p:spTree>
    <p:extLst>
      <p:ext uri="{BB962C8B-B14F-4D97-AF65-F5344CB8AC3E}">
        <p14:creationId xmlns:p14="http://schemas.microsoft.com/office/powerpoint/2010/main" val="138986843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LABELS" val="1"/>
  <p:tag name="PARTLISTDEFAULT" val="1"/>
  <p:tag name="INCORRECTPOINTVALUE" val="0"/>
  <p:tag name="AUTOADJUSTPARTRANGE" val="True"/>
  <p:tag name="FIBNUMRESULTS" val="5"/>
  <p:tag name="PRRESPONSE2" val="9"/>
  <p:tag name="PRRESPONSE6" val="5"/>
  <p:tag name="PRRESPONSE10" val="1"/>
  <p:tag name="CSVFORMAT" val="0"/>
  <p:tag name="RESPCOUNTERFORMAT" val="0"/>
  <p:tag name="ALLOWDUPLICATES" val="False"/>
  <p:tag name="REVIEWONLY" val="False"/>
  <p:tag name="RACEANIMATIONSPEED" val="3"/>
  <p:tag name="BUBBLENAMEVISIBLE" val="True"/>
  <p:tag name="CUSTOMGRIDBACKCOLOR" val="-2830136"/>
  <p:tag name="USESCHEMECOLORS" val="True"/>
  <p:tag name="GRIDROTATIONINTERVAL" val="2"/>
  <p:tag name="CHARTCOLORS" val="0"/>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INCLUDENONRESPONDERS" val="Fals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RESETCHARTS" val="True"/>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MULTIRESPDIVISOR" val="1"/>
  <p:tag name="SAVECSVWITHSESSION" val="True"/>
  <p:tag name="DISPLAYNAME" val="True"/>
  <p:tag name="PRRESPONSE7" val="4"/>
  <p:tag name="POLLINGCYCLE" val="2"/>
  <p:tag name="STDCHART" val="1"/>
  <p:tag name="RESPTABLESTYLE" val="-1"/>
  <p:tag name="CUSTOMCELLBACKCOLOR1" val="-657956"/>
  <p:tag name="PRRESPONSE4" val="7"/>
  <p:tag name="ADVANCEDSETTINGSVIEW" val="False"/>
  <p:tag name="DELIMITERS" val="3.1"/>
  <p:tag name="POWERPOINTVERSION" val="14.0"/>
  <p:tag name="TASKPANEKEY" val="331a7e86-707b-4175-a12d-ab538d5f50f0"/>
  <p:tag name="TPFULLVERSION" val="4.3.2.1178"/>
  <p:tag name="EXPANDSHOWBAR" val="True"/>
  <p:tag name="LUIDIAENABLED" val="False"/>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AvalancheTemplate_9703">
  <a:themeElements>
    <a:clrScheme name="Custom 2">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4F271C"/>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11092</TotalTime>
  <Words>2878</Words>
  <Application>Microsoft Office PowerPoint</Application>
  <PresentationFormat>On-screen Show (4:3)</PresentationFormat>
  <Paragraphs>208</Paragraphs>
  <Slides>25</Slides>
  <Notes>20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AvalancheTemplate_9703</vt:lpstr>
      <vt:lpstr>CHAP Expansion:  Opportunities for Best Possible Outcomes in Lower 48</vt:lpstr>
      <vt:lpstr>IHS Draft Policy Statement Creating a National Community Health Aide Program </vt:lpstr>
      <vt:lpstr>   What is CHAP?</vt:lpstr>
      <vt:lpstr>Certification</vt:lpstr>
      <vt:lpstr>Community Health Aides and Community Health Practitioners</vt:lpstr>
      <vt:lpstr>What can CHA/P’s do?</vt:lpstr>
      <vt:lpstr>PowerPoint Presentation</vt:lpstr>
      <vt:lpstr>PowerPoint Presentation</vt:lpstr>
      <vt:lpstr>BHA Scope of practice </vt:lpstr>
      <vt:lpstr>Who do BHAs provide services to?</vt:lpstr>
      <vt:lpstr>BHAs also serve their communities </vt:lpstr>
      <vt:lpstr>PowerPoint Presentation</vt:lpstr>
      <vt:lpstr>DHA Success</vt:lpstr>
      <vt:lpstr>Expansion of CHAP Would Benefit the Tribes in the Lower 48 </vt:lpstr>
      <vt:lpstr>DHATs are critical to CHAP Expansion</vt:lpstr>
      <vt:lpstr>Legislative Fix needed to expand DHAT to lower 48</vt:lpstr>
      <vt:lpstr>Swinomish Indian Tribal Community</vt:lpstr>
      <vt:lpstr>DHATs coming to Oregon Tribes</vt:lpstr>
      <vt:lpstr>Behavioral Health Aides Can Play a Key Role in Mental Health and Substance Abuse Care  </vt:lpstr>
      <vt:lpstr>Suggested process comments</vt:lpstr>
      <vt:lpstr>Suggested Process Comments</vt:lpstr>
      <vt:lpstr>Suggested Process Comments</vt:lpstr>
      <vt:lpstr>Suggested Process Comments</vt:lpstr>
      <vt:lpstr> Next Steps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Scraig</dc:creator>
  <cp:lastModifiedBy>Lisa Griggs</cp:lastModifiedBy>
  <cp:revision>359</cp:revision>
  <cp:lastPrinted>2014-10-20T14:23:42Z</cp:lastPrinted>
  <dcterms:created xsi:type="dcterms:W3CDTF">2012-02-04T16:52:15Z</dcterms:created>
  <dcterms:modified xsi:type="dcterms:W3CDTF">2016-08-04T13:22:44Z</dcterms:modified>
</cp:coreProperties>
</file>