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8" r:id="rId3"/>
    <p:sldId id="276" r:id="rId4"/>
    <p:sldId id="257" r:id="rId5"/>
    <p:sldId id="270" r:id="rId6"/>
    <p:sldId id="272" r:id="rId7"/>
    <p:sldId id="288" r:id="rId8"/>
    <p:sldId id="289" r:id="rId9"/>
    <p:sldId id="279" r:id="rId10"/>
    <p:sldId id="280" r:id="rId11"/>
    <p:sldId id="282" r:id="rId12"/>
    <p:sldId id="283" r:id="rId13"/>
    <p:sldId id="284" r:id="rId14"/>
    <p:sldId id="285" r:id="rId15"/>
    <p:sldId id="286" r:id="rId16"/>
    <p:sldId id="287" r:id="rId17"/>
    <p:sldId id="281" r:id="rId18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34" autoAdjust="0"/>
    <p:restoredTop sz="94639" autoAdjust="0"/>
  </p:normalViewPr>
  <p:slideViewPr>
    <p:cSldViewPr snapToGrid="0">
      <p:cViewPr varScale="1">
        <p:scale>
          <a:sx n="67" d="100"/>
          <a:sy n="67" d="100"/>
        </p:scale>
        <p:origin x="1296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-3846" y="-120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8858361151237016E-2"/>
          <c:y val="1.9971165564774157E-2"/>
          <c:w val="0.70363157972134205"/>
          <c:h val="0.89001035935885042"/>
        </c:manualLayout>
      </c:layout>
      <c:pie3DChart>
        <c:varyColors val="1"/>
        <c:ser>
          <c:idx val="0"/>
          <c:order val="0"/>
          <c:explosion val="25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Arial Black" panose="020B0A040201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Sheet1!$F$33:$F$37</c:f>
              <c:strCache>
                <c:ptCount val="5"/>
                <c:pt idx="0">
                  <c:v>Medicaid</c:v>
                </c:pt>
                <c:pt idx="1">
                  <c:v>Medicare</c:v>
                </c:pt>
                <c:pt idx="2">
                  <c:v>Commercial</c:v>
                </c:pt>
                <c:pt idx="3">
                  <c:v>Other Govt</c:v>
                </c:pt>
                <c:pt idx="4">
                  <c:v>Self-Pay</c:v>
                </c:pt>
              </c:strCache>
            </c:strRef>
          </c:cat>
          <c:val>
            <c:numRef>
              <c:f>Sheet1!$G$33:$G$37</c:f>
              <c:numCache>
                <c:formatCode>0%</c:formatCode>
                <c:ptCount val="5"/>
                <c:pt idx="0">
                  <c:v>0.33102848127455398</c:v>
                </c:pt>
                <c:pt idx="1">
                  <c:v>0.50726690471004521</c:v>
                </c:pt>
                <c:pt idx="2">
                  <c:v>0.13391734376517403</c:v>
                </c:pt>
                <c:pt idx="3">
                  <c:v>1.8142104485292104E-2</c:v>
                </c:pt>
                <c:pt idx="4">
                  <c:v>9.6451657649346788E-3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8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8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800"/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defRPr sz="1800"/>
            </a:pPr>
            <a:endParaRPr lang="en-US"/>
          </a:p>
        </c:txPr>
      </c:legendEntry>
      <c:legendEntry>
        <c:idx val="4"/>
        <c:txPr>
          <a:bodyPr/>
          <a:lstStyle/>
          <a:p>
            <a:pPr>
              <a:defRPr sz="1800"/>
            </a:pPr>
            <a:endParaRPr lang="en-US"/>
          </a:p>
        </c:txPr>
      </c:legendEntry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2.9026067654652009E-2"/>
                  <c:y val="-1.3747200375313231E-2"/>
                </c:manualLayout>
              </c:layout>
              <c:spPr/>
              <c:txPr>
                <a:bodyPr/>
                <a:lstStyle/>
                <a:p>
                  <a:pPr>
                    <a:defRPr sz="1400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2860364215430738E-3"/>
                  <c:y val="-0.26548859102319811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spPr/>
              <c:txPr>
                <a:bodyPr/>
                <a:lstStyle/>
                <a:p>
                  <a:pPr>
                    <a:defRPr sz="1400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Sheet1!$F$3:$F$5</c:f>
              <c:strCache>
                <c:ptCount val="3"/>
                <c:pt idx="0">
                  <c:v>Medicaid</c:v>
                </c:pt>
                <c:pt idx="1">
                  <c:v>Medicare</c:v>
                </c:pt>
                <c:pt idx="2">
                  <c:v>Commercial</c:v>
                </c:pt>
              </c:strCache>
            </c:strRef>
          </c:cat>
          <c:val>
            <c:numRef>
              <c:f>Sheet1!$G$3:$G$5</c:f>
              <c:numCache>
                <c:formatCode>0%</c:formatCode>
                <c:ptCount val="3"/>
                <c:pt idx="0">
                  <c:v>3.4706256679076335E-2</c:v>
                </c:pt>
                <c:pt idx="1">
                  <c:v>0.95804141896457118</c:v>
                </c:pt>
                <c:pt idx="2">
                  <c:v>7.2523243563524346E-3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4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4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400"/>
            </a:pPr>
            <a:endParaRPr lang="en-US"/>
          </a:p>
        </c:txPr>
      </c:legendEntry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ABA09B3-261A-4EB8-A020-4D44357F046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6AEBDCE-63A7-44A3-8A33-0CA6DF32B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427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BC5C342-771E-4FAF-92C5-BEBC31F0EE1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46DA164-90C7-4B36-9C16-6D1C3F2F7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133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0" y="0"/>
            <a:ext cx="1557338" cy="6878638"/>
            <a:chOff x="0" y="-6"/>
            <a:chExt cx="981" cy="4333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kumimoji="1" lang="en-US" dirty="0"/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kumimoji="1" lang="en-US" dirty="0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>
                <a:gd name="T0" fmla="*/ 343 w 344"/>
                <a:gd name="T1" fmla="*/ 52 h 647"/>
                <a:gd name="T2" fmla="*/ 343 w 344"/>
                <a:gd name="T3" fmla="*/ 194 h 647"/>
                <a:gd name="T4" fmla="*/ 335 w 344"/>
                <a:gd name="T5" fmla="*/ 188 h 647"/>
                <a:gd name="T6" fmla="*/ 315 w 344"/>
                <a:gd name="T7" fmla="*/ 188 h 647"/>
                <a:gd name="T8" fmla="*/ 300 w 344"/>
                <a:gd name="T9" fmla="*/ 194 h 647"/>
                <a:gd name="T10" fmla="*/ 284 w 344"/>
                <a:gd name="T11" fmla="*/ 209 h 647"/>
                <a:gd name="T12" fmla="*/ 242 w 344"/>
                <a:gd name="T13" fmla="*/ 261 h 647"/>
                <a:gd name="T14" fmla="*/ 146 w 344"/>
                <a:gd name="T15" fmla="*/ 366 h 647"/>
                <a:gd name="T16" fmla="*/ 50 w 344"/>
                <a:gd name="T17" fmla="*/ 475 h 647"/>
                <a:gd name="T18" fmla="*/ 30 w 344"/>
                <a:gd name="T19" fmla="*/ 505 h 647"/>
                <a:gd name="T20" fmla="*/ 17 w 344"/>
                <a:gd name="T21" fmla="*/ 535 h 647"/>
                <a:gd name="T22" fmla="*/ 10 w 344"/>
                <a:gd name="T23" fmla="*/ 582 h 647"/>
                <a:gd name="T24" fmla="*/ 0 w 344"/>
                <a:gd name="T25" fmla="*/ 646 h 647"/>
                <a:gd name="T26" fmla="*/ 0 w 344"/>
                <a:gd name="T27" fmla="*/ 365 h 647"/>
                <a:gd name="T28" fmla="*/ 5 w 344"/>
                <a:gd name="T29" fmla="*/ 392 h 647"/>
                <a:gd name="T30" fmla="*/ 10 w 344"/>
                <a:gd name="T31" fmla="*/ 404 h 647"/>
                <a:gd name="T32" fmla="*/ 20 w 344"/>
                <a:gd name="T33" fmla="*/ 410 h 647"/>
                <a:gd name="T34" fmla="*/ 30 w 344"/>
                <a:gd name="T35" fmla="*/ 413 h 647"/>
                <a:gd name="T36" fmla="*/ 45 w 344"/>
                <a:gd name="T37" fmla="*/ 413 h 647"/>
                <a:gd name="T38" fmla="*/ 60 w 344"/>
                <a:gd name="T39" fmla="*/ 407 h 647"/>
                <a:gd name="T40" fmla="*/ 257 w 344"/>
                <a:gd name="T41" fmla="*/ 190 h 647"/>
                <a:gd name="T42" fmla="*/ 297 w 344"/>
                <a:gd name="T43" fmla="*/ 138 h 647"/>
                <a:gd name="T44" fmla="*/ 312 w 344"/>
                <a:gd name="T45" fmla="*/ 111 h 647"/>
                <a:gd name="T46" fmla="*/ 325 w 344"/>
                <a:gd name="T47" fmla="*/ 84 h 647"/>
                <a:gd name="T48" fmla="*/ 335 w 344"/>
                <a:gd name="T49" fmla="*/ 39 h 647"/>
                <a:gd name="T50" fmla="*/ 343 w 344"/>
                <a:gd name="T51" fmla="*/ 0 h 647"/>
                <a:gd name="T52" fmla="*/ 343 w 344"/>
                <a:gd name="T53" fmla="*/ 11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>
                <a:gd name="T0" fmla="*/ 264 w 265"/>
                <a:gd name="T1" fmla="*/ 52 h 392"/>
                <a:gd name="T2" fmla="*/ 264 w 265"/>
                <a:gd name="T3" fmla="*/ 194 h 392"/>
                <a:gd name="T4" fmla="*/ 256 w 265"/>
                <a:gd name="T5" fmla="*/ 188 h 392"/>
                <a:gd name="T6" fmla="*/ 236 w 265"/>
                <a:gd name="T7" fmla="*/ 188 h 392"/>
                <a:gd name="T8" fmla="*/ 221 w 265"/>
                <a:gd name="T9" fmla="*/ 194 h 392"/>
                <a:gd name="T10" fmla="*/ 205 w 265"/>
                <a:gd name="T11" fmla="*/ 209 h 392"/>
                <a:gd name="T12" fmla="*/ 162 w 265"/>
                <a:gd name="T13" fmla="*/ 261 h 392"/>
                <a:gd name="T14" fmla="*/ 66 w 265"/>
                <a:gd name="T15" fmla="*/ 366 h 392"/>
                <a:gd name="T16" fmla="*/ 45 w 265"/>
                <a:gd name="T17" fmla="*/ 391 h 392"/>
                <a:gd name="T18" fmla="*/ 0 w 265"/>
                <a:gd name="T19" fmla="*/ 391 h 392"/>
                <a:gd name="T20" fmla="*/ 178 w 265"/>
                <a:gd name="T21" fmla="*/ 190 h 392"/>
                <a:gd name="T22" fmla="*/ 218 w 265"/>
                <a:gd name="T23" fmla="*/ 138 h 392"/>
                <a:gd name="T24" fmla="*/ 233 w 265"/>
                <a:gd name="T25" fmla="*/ 111 h 392"/>
                <a:gd name="T26" fmla="*/ 246 w 265"/>
                <a:gd name="T27" fmla="*/ 84 h 392"/>
                <a:gd name="T28" fmla="*/ 256 w 265"/>
                <a:gd name="T29" fmla="*/ 39 h 392"/>
                <a:gd name="T30" fmla="*/ 264 w 265"/>
                <a:gd name="T31" fmla="*/ 0 h 392"/>
                <a:gd name="T32" fmla="*/ 264 w 265"/>
                <a:gd name="T33" fmla="*/ 11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>
                <a:gd name="T0" fmla="*/ 345 w 346"/>
                <a:gd name="T1" fmla="*/ 0 h 575"/>
                <a:gd name="T2" fmla="*/ 343 w 346"/>
                <a:gd name="T3" fmla="*/ 122 h 575"/>
                <a:gd name="T4" fmla="*/ 336 w 346"/>
                <a:gd name="T5" fmla="*/ 116 h 575"/>
                <a:gd name="T6" fmla="*/ 315 w 346"/>
                <a:gd name="T7" fmla="*/ 116 h 575"/>
                <a:gd name="T8" fmla="*/ 300 w 346"/>
                <a:gd name="T9" fmla="*/ 122 h 575"/>
                <a:gd name="T10" fmla="*/ 285 w 346"/>
                <a:gd name="T11" fmla="*/ 137 h 575"/>
                <a:gd name="T12" fmla="*/ 242 w 346"/>
                <a:gd name="T13" fmla="*/ 188 h 575"/>
                <a:gd name="T14" fmla="*/ 146 w 346"/>
                <a:gd name="T15" fmla="*/ 294 h 575"/>
                <a:gd name="T16" fmla="*/ 50 w 346"/>
                <a:gd name="T17" fmla="*/ 403 h 575"/>
                <a:gd name="T18" fmla="*/ 30 w 346"/>
                <a:gd name="T19" fmla="*/ 433 h 575"/>
                <a:gd name="T20" fmla="*/ 17 w 346"/>
                <a:gd name="T21" fmla="*/ 463 h 575"/>
                <a:gd name="T22" fmla="*/ 10 w 346"/>
                <a:gd name="T23" fmla="*/ 510 h 575"/>
                <a:gd name="T24" fmla="*/ 0 w 346"/>
                <a:gd name="T25" fmla="*/ 574 h 575"/>
                <a:gd name="T26" fmla="*/ 0 w 346"/>
                <a:gd name="T27" fmla="*/ 293 h 575"/>
                <a:gd name="T28" fmla="*/ 5 w 346"/>
                <a:gd name="T29" fmla="*/ 320 h 575"/>
                <a:gd name="T30" fmla="*/ 10 w 346"/>
                <a:gd name="T31" fmla="*/ 332 h 575"/>
                <a:gd name="T32" fmla="*/ 20 w 346"/>
                <a:gd name="T33" fmla="*/ 338 h 575"/>
                <a:gd name="T34" fmla="*/ 30 w 346"/>
                <a:gd name="T35" fmla="*/ 341 h 575"/>
                <a:gd name="T36" fmla="*/ 45 w 346"/>
                <a:gd name="T37" fmla="*/ 341 h 575"/>
                <a:gd name="T38" fmla="*/ 60 w 346"/>
                <a:gd name="T39" fmla="*/ 335 h 575"/>
                <a:gd name="T40" fmla="*/ 257 w 346"/>
                <a:gd name="T41" fmla="*/ 117 h 575"/>
                <a:gd name="T42" fmla="*/ 298 w 346"/>
                <a:gd name="T43" fmla="*/ 66 h 575"/>
                <a:gd name="T44" fmla="*/ 313 w 346"/>
                <a:gd name="T45" fmla="*/ 39 h 575"/>
                <a:gd name="T46" fmla="*/ 326 w 346"/>
                <a:gd name="T47" fmla="*/ 12 h 575"/>
                <a:gd name="T48" fmla="*/ 329 w 346"/>
                <a:gd name="T49" fmla="*/ 0 h 575"/>
                <a:gd name="T50" fmla="*/ 345 w 346"/>
                <a:gd name="T51" fmla="*/ 3 h 575"/>
                <a:gd name="T52" fmla="*/ 343 w 346"/>
                <a:gd name="T53" fmla="*/ 45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kumimoji="1" lang="en-US" dirty="0"/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kumimoji="1" lang="en-US" dirty="0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>
                <a:gd name="T0" fmla="*/ 343 w 344"/>
                <a:gd name="T1" fmla="*/ 52 h 647"/>
                <a:gd name="T2" fmla="*/ 343 w 344"/>
                <a:gd name="T3" fmla="*/ 194 h 647"/>
                <a:gd name="T4" fmla="*/ 335 w 344"/>
                <a:gd name="T5" fmla="*/ 188 h 647"/>
                <a:gd name="T6" fmla="*/ 315 w 344"/>
                <a:gd name="T7" fmla="*/ 188 h 647"/>
                <a:gd name="T8" fmla="*/ 300 w 344"/>
                <a:gd name="T9" fmla="*/ 194 h 647"/>
                <a:gd name="T10" fmla="*/ 284 w 344"/>
                <a:gd name="T11" fmla="*/ 209 h 647"/>
                <a:gd name="T12" fmla="*/ 242 w 344"/>
                <a:gd name="T13" fmla="*/ 261 h 647"/>
                <a:gd name="T14" fmla="*/ 146 w 344"/>
                <a:gd name="T15" fmla="*/ 366 h 647"/>
                <a:gd name="T16" fmla="*/ 50 w 344"/>
                <a:gd name="T17" fmla="*/ 475 h 647"/>
                <a:gd name="T18" fmla="*/ 30 w 344"/>
                <a:gd name="T19" fmla="*/ 505 h 647"/>
                <a:gd name="T20" fmla="*/ 17 w 344"/>
                <a:gd name="T21" fmla="*/ 535 h 647"/>
                <a:gd name="T22" fmla="*/ 10 w 344"/>
                <a:gd name="T23" fmla="*/ 582 h 647"/>
                <a:gd name="T24" fmla="*/ 0 w 344"/>
                <a:gd name="T25" fmla="*/ 646 h 647"/>
                <a:gd name="T26" fmla="*/ 0 w 344"/>
                <a:gd name="T27" fmla="*/ 365 h 647"/>
                <a:gd name="T28" fmla="*/ 5 w 344"/>
                <a:gd name="T29" fmla="*/ 392 h 647"/>
                <a:gd name="T30" fmla="*/ 10 w 344"/>
                <a:gd name="T31" fmla="*/ 404 h 647"/>
                <a:gd name="T32" fmla="*/ 20 w 344"/>
                <a:gd name="T33" fmla="*/ 410 h 647"/>
                <a:gd name="T34" fmla="*/ 30 w 344"/>
                <a:gd name="T35" fmla="*/ 413 h 647"/>
                <a:gd name="T36" fmla="*/ 45 w 344"/>
                <a:gd name="T37" fmla="*/ 413 h 647"/>
                <a:gd name="T38" fmla="*/ 60 w 344"/>
                <a:gd name="T39" fmla="*/ 407 h 647"/>
                <a:gd name="T40" fmla="*/ 257 w 344"/>
                <a:gd name="T41" fmla="*/ 190 h 647"/>
                <a:gd name="T42" fmla="*/ 297 w 344"/>
                <a:gd name="T43" fmla="*/ 138 h 647"/>
                <a:gd name="T44" fmla="*/ 312 w 344"/>
                <a:gd name="T45" fmla="*/ 111 h 647"/>
                <a:gd name="T46" fmla="*/ 325 w 344"/>
                <a:gd name="T47" fmla="*/ 84 h 647"/>
                <a:gd name="T48" fmla="*/ 335 w 344"/>
                <a:gd name="T49" fmla="*/ 39 h 647"/>
                <a:gd name="T50" fmla="*/ 343 w 344"/>
                <a:gd name="T51" fmla="*/ 0 h 647"/>
                <a:gd name="T52" fmla="*/ 343 w 344"/>
                <a:gd name="T53" fmla="*/ 11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>
                <a:gd name="T0" fmla="*/ 345 w 349"/>
                <a:gd name="T1" fmla="*/ 52 h 149"/>
                <a:gd name="T2" fmla="*/ 348 w 349"/>
                <a:gd name="T3" fmla="*/ 144 h 149"/>
                <a:gd name="T4" fmla="*/ 0 w 349"/>
                <a:gd name="T5" fmla="*/ 148 h 149"/>
                <a:gd name="T6" fmla="*/ 299 w 349"/>
                <a:gd name="T7" fmla="*/ 143 h 149"/>
                <a:gd name="T8" fmla="*/ 315 w 349"/>
                <a:gd name="T9" fmla="*/ 111 h 149"/>
                <a:gd name="T10" fmla="*/ 328 w 349"/>
                <a:gd name="T11" fmla="*/ 84 h 149"/>
                <a:gd name="T12" fmla="*/ 338 w 349"/>
                <a:gd name="T13" fmla="*/ 39 h 149"/>
                <a:gd name="T14" fmla="*/ 345 w 349"/>
                <a:gd name="T15" fmla="*/ 0 h 149"/>
                <a:gd name="T16" fmla="*/ 345 w 349"/>
                <a:gd name="T17" fmla="*/ 11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>
                <a:gd name="T0" fmla="*/ 345 w 346"/>
                <a:gd name="T1" fmla="*/ 0 h 574"/>
                <a:gd name="T2" fmla="*/ 343 w 346"/>
                <a:gd name="T3" fmla="*/ 122 h 574"/>
                <a:gd name="T4" fmla="*/ 336 w 346"/>
                <a:gd name="T5" fmla="*/ 116 h 574"/>
                <a:gd name="T6" fmla="*/ 315 w 346"/>
                <a:gd name="T7" fmla="*/ 116 h 574"/>
                <a:gd name="T8" fmla="*/ 300 w 346"/>
                <a:gd name="T9" fmla="*/ 122 h 574"/>
                <a:gd name="T10" fmla="*/ 285 w 346"/>
                <a:gd name="T11" fmla="*/ 137 h 574"/>
                <a:gd name="T12" fmla="*/ 242 w 346"/>
                <a:gd name="T13" fmla="*/ 188 h 574"/>
                <a:gd name="T14" fmla="*/ 146 w 346"/>
                <a:gd name="T15" fmla="*/ 294 h 574"/>
                <a:gd name="T16" fmla="*/ 50 w 346"/>
                <a:gd name="T17" fmla="*/ 402 h 574"/>
                <a:gd name="T18" fmla="*/ 30 w 346"/>
                <a:gd name="T19" fmla="*/ 432 h 574"/>
                <a:gd name="T20" fmla="*/ 17 w 346"/>
                <a:gd name="T21" fmla="*/ 462 h 574"/>
                <a:gd name="T22" fmla="*/ 10 w 346"/>
                <a:gd name="T23" fmla="*/ 509 h 574"/>
                <a:gd name="T24" fmla="*/ 0 w 346"/>
                <a:gd name="T25" fmla="*/ 573 h 574"/>
                <a:gd name="T26" fmla="*/ 0 w 346"/>
                <a:gd name="T27" fmla="*/ 292 h 574"/>
                <a:gd name="T28" fmla="*/ 5 w 346"/>
                <a:gd name="T29" fmla="*/ 319 h 574"/>
                <a:gd name="T30" fmla="*/ 10 w 346"/>
                <a:gd name="T31" fmla="*/ 331 h 574"/>
                <a:gd name="T32" fmla="*/ 20 w 346"/>
                <a:gd name="T33" fmla="*/ 337 h 574"/>
                <a:gd name="T34" fmla="*/ 30 w 346"/>
                <a:gd name="T35" fmla="*/ 340 h 574"/>
                <a:gd name="T36" fmla="*/ 45 w 346"/>
                <a:gd name="T37" fmla="*/ 340 h 574"/>
                <a:gd name="T38" fmla="*/ 60 w 346"/>
                <a:gd name="T39" fmla="*/ 334 h 574"/>
                <a:gd name="T40" fmla="*/ 257 w 346"/>
                <a:gd name="T41" fmla="*/ 117 h 574"/>
                <a:gd name="T42" fmla="*/ 298 w 346"/>
                <a:gd name="T43" fmla="*/ 66 h 574"/>
                <a:gd name="T44" fmla="*/ 313 w 346"/>
                <a:gd name="T45" fmla="*/ 39 h 574"/>
                <a:gd name="T46" fmla="*/ 326 w 346"/>
                <a:gd name="T47" fmla="*/ 12 h 574"/>
                <a:gd name="T48" fmla="*/ 329 w 346"/>
                <a:gd name="T49" fmla="*/ 0 h 574"/>
                <a:gd name="T50" fmla="*/ 345 w 346"/>
                <a:gd name="T51" fmla="*/ 3 h 574"/>
                <a:gd name="T52" fmla="*/ 343 w 346"/>
                <a:gd name="T53" fmla="*/ 45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>
                <a:gd name="T0" fmla="*/ 153 w 154"/>
                <a:gd name="T1" fmla="*/ 3 h 294"/>
                <a:gd name="T2" fmla="*/ 50 w 154"/>
                <a:gd name="T3" fmla="*/ 122 h 294"/>
                <a:gd name="T4" fmla="*/ 30 w 154"/>
                <a:gd name="T5" fmla="*/ 152 h 294"/>
                <a:gd name="T6" fmla="*/ 17 w 154"/>
                <a:gd name="T7" fmla="*/ 182 h 294"/>
                <a:gd name="T8" fmla="*/ 10 w 154"/>
                <a:gd name="T9" fmla="*/ 229 h 294"/>
                <a:gd name="T10" fmla="*/ 0 w 154"/>
                <a:gd name="T11" fmla="*/ 293 h 294"/>
                <a:gd name="T12" fmla="*/ 0 w 154"/>
                <a:gd name="T13" fmla="*/ 12 h 294"/>
                <a:gd name="T14" fmla="*/ 5 w 154"/>
                <a:gd name="T15" fmla="*/ 39 h 294"/>
                <a:gd name="T16" fmla="*/ 10 w 154"/>
                <a:gd name="T17" fmla="*/ 51 h 294"/>
                <a:gd name="T18" fmla="*/ 20 w 154"/>
                <a:gd name="T19" fmla="*/ 57 h 294"/>
                <a:gd name="T20" fmla="*/ 30 w 154"/>
                <a:gd name="T21" fmla="*/ 60 h 294"/>
                <a:gd name="T22" fmla="*/ 45 w 154"/>
                <a:gd name="T23" fmla="*/ 60 h 294"/>
                <a:gd name="T24" fmla="*/ 60 w 154"/>
                <a:gd name="T25" fmla="*/ 54 h 294"/>
                <a:gd name="T26" fmla="*/ 110 w 154"/>
                <a:gd name="T27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1" name="Rectangle 32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34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" name="Text Box 58"/>
          <p:cNvSpPr txBox="1">
            <a:spLocks noChangeArrowheads="1"/>
          </p:cNvSpPr>
          <p:nvPr/>
        </p:nvSpPr>
        <p:spPr bwMode="auto">
          <a:xfrm>
            <a:off x="0" y="-12700"/>
            <a:ext cx="1371600" cy="6870700"/>
          </a:xfrm>
          <a:prstGeom prst="rect">
            <a:avLst/>
          </a:prstGeom>
          <a:solidFill>
            <a:srgbClr val="8000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2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</p:txBody>
      </p:sp>
      <p:pic>
        <p:nvPicPr>
          <p:cNvPr id="35" name="Picture 59" descr="IMG_06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99" t="17999" r="32001" b="27600"/>
          <a:stretch>
            <a:fillRect/>
          </a:stretch>
        </p:blipFill>
        <p:spPr bwMode="auto">
          <a:xfrm>
            <a:off x="339725" y="228600"/>
            <a:ext cx="650875" cy="3200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60" descr="IMG_06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00" t="17999" r="57600" b="27600"/>
          <a:stretch>
            <a:fillRect/>
          </a:stretch>
        </p:blipFill>
        <p:spPr bwMode="auto">
          <a:xfrm>
            <a:off x="381000" y="3657600"/>
            <a:ext cx="609600" cy="2895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738438" y="1381125"/>
            <a:ext cx="6253162" cy="23336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1613" y="4124325"/>
            <a:ext cx="6249987" cy="12858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8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2743200" y="5410200"/>
            <a:ext cx="6248400" cy="457200"/>
          </a:xfrm>
          <a:prstGeom prst="rect">
            <a:avLst/>
          </a:prstGeom>
        </p:spPr>
        <p:txBody>
          <a:bodyPr wrap="none"/>
          <a:lstStyle>
            <a:lvl1pPr>
              <a:defRPr sz="3200" b="1">
                <a:latin typeface="+mn-lt"/>
              </a:defRPr>
            </a:lvl1pPr>
          </a:lstStyle>
          <a:p>
            <a:fld id="{B3CCCC28-09C9-44CF-9D56-4FAB59B78F43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39" name="Rectangle 5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007FE2F-B0F5-4583-BAE8-5FE20339C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903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5"/>
          <p:cNvSpPr>
            <a:spLocks noGrp="1" noChangeArrowheads="1"/>
          </p:cNvSpPr>
          <p:nvPr>
            <p:ph type="ftr" sz="quarter" idx="10"/>
          </p:nvPr>
        </p:nvSpPr>
        <p:spPr>
          <a:xfrm>
            <a:off x="3733800" y="63246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007FE2F-B0F5-4583-BAE8-5FE20339C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465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0"/>
          </p:nvPr>
        </p:nvSpPr>
        <p:spPr>
          <a:xfrm>
            <a:off x="3733800" y="63246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007FE2F-B0F5-4583-BAE8-5FE20339C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2498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0"/>
          </p:nvPr>
        </p:nvSpPr>
        <p:spPr>
          <a:xfrm>
            <a:off x="3733800" y="63246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007FE2F-B0F5-4583-BAE8-5FE20339C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89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5"/>
          <p:cNvSpPr>
            <a:spLocks noGrp="1" noChangeArrowheads="1"/>
          </p:cNvSpPr>
          <p:nvPr>
            <p:ph type="ftr" sz="quarter" idx="10"/>
          </p:nvPr>
        </p:nvSpPr>
        <p:spPr>
          <a:xfrm>
            <a:off x="3733800" y="63246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007FE2F-B0F5-4583-BAE8-5FE20339C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18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938" y="228600"/>
            <a:ext cx="1871662" cy="601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0188" y="228600"/>
            <a:ext cx="5467350" cy="601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5"/>
          <p:cNvSpPr>
            <a:spLocks noGrp="1" noChangeArrowheads="1"/>
          </p:cNvSpPr>
          <p:nvPr>
            <p:ph type="ftr" sz="quarter" idx="10"/>
          </p:nvPr>
        </p:nvSpPr>
        <p:spPr>
          <a:xfrm>
            <a:off x="3733800" y="63246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007FE2F-B0F5-4583-BAE8-5FE20339C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677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500188" y="228600"/>
            <a:ext cx="74914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00188" y="1524000"/>
            <a:ext cx="3668712" cy="22812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321300" y="1524000"/>
            <a:ext cx="3670300" cy="22812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500188" y="3957638"/>
            <a:ext cx="3668712" cy="2281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21300" y="3957638"/>
            <a:ext cx="3670300" cy="2281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5"/>
          <p:cNvSpPr>
            <a:spLocks noGrp="1" noChangeArrowheads="1"/>
          </p:cNvSpPr>
          <p:nvPr>
            <p:ph type="ftr" sz="quarter" idx="10"/>
          </p:nvPr>
        </p:nvSpPr>
        <p:spPr>
          <a:xfrm>
            <a:off x="3733800" y="63246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3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007FE2F-B0F5-4583-BAE8-5FE20339C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6785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291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0"/>
          <p:cNvSpPr>
            <a:spLocks noGrp="1"/>
          </p:cNvSpPr>
          <p:nvPr>
            <p:ph sz="quarter" idx="12"/>
          </p:nvPr>
        </p:nvSpPr>
        <p:spPr bwMode="gray">
          <a:xfrm>
            <a:off x="411479" y="1097280"/>
            <a:ext cx="8330184" cy="4882896"/>
          </a:xfrm>
          <a:prstGeom prst="rect">
            <a:avLst/>
          </a:prstGeom>
        </p:spPr>
        <p:txBody>
          <a:bodyPr rtlCol="0"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22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174625" marR="0" indent="-173038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itle Placeholder 10"/>
          <p:cNvSpPr>
            <a:spLocks noGrp="1"/>
          </p:cNvSpPr>
          <p:nvPr>
            <p:ph type="title"/>
          </p:nvPr>
        </p:nvSpPr>
        <p:spPr bwMode="gray">
          <a:xfrm>
            <a:off x="411480" y="274320"/>
            <a:ext cx="8330184" cy="3334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183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0" y="0"/>
            <a:ext cx="1557338" cy="6878638"/>
            <a:chOff x="0" y="-6"/>
            <a:chExt cx="981" cy="4333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kumimoji="1" lang="en-US" dirty="0"/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kumimoji="1" lang="en-US" dirty="0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>
                <a:gd name="T0" fmla="*/ 343 w 344"/>
                <a:gd name="T1" fmla="*/ 52 h 647"/>
                <a:gd name="T2" fmla="*/ 343 w 344"/>
                <a:gd name="T3" fmla="*/ 194 h 647"/>
                <a:gd name="T4" fmla="*/ 335 w 344"/>
                <a:gd name="T5" fmla="*/ 188 h 647"/>
                <a:gd name="T6" fmla="*/ 315 w 344"/>
                <a:gd name="T7" fmla="*/ 188 h 647"/>
                <a:gd name="T8" fmla="*/ 300 w 344"/>
                <a:gd name="T9" fmla="*/ 194 h 647"/>
                <a:gd name="T10" fmla="*/ 284 w 344"/>
                <a:gd name="T11" fmla="*/ 209 h 647"/>
                <a:gd name="T12" fmla="*/ 242 w 344"/>
                <a:gd name="T13" fmla="*/ 261 h 647"/>
                <a:gd name="T14" fmla="*/ 146 w 344"/>
                <a:gd name="T15" fmla="*/ 366 h 647"/>
                <a:gd name="T16" fmla="*/ 50 w 344"/>
                <a:gd name="T17" fmla="*/ 475 h 647"/>
                <a:gd name="T18" fmla="*/ 30 w 344"/>
                <a:gd name="T19" fmla="*/ 505 h 647"/>
                <a:gd name="T20" fmla="*/ 17 w 344"/>
                <a:gd name="T21" fmla="*/ 535 h 647"/>
                <a:gd name="T22" fmla="*/ 10 w 344"/>
                <a:gd name="T23" fmla="*/ 582 h 647"/>
                <a:gd name="T24" fmla="*/ 0 w 344"/>
                <a:gd name="T25" fmla="*/ 646 h 647"/>
                <a:gd name="T26" fmla="*/ 0 w 344"/>
                <a:gd name="T27" fmla="*/ 365 h 647"/>
                <a:gd name="T28" fmla="*/ 5 w 344"/>
                <a:gd name="T29" fmla="*/ 392 h 647"/>
                <a:gd name="T30" fmla="*/ 10 w 344"/>
                <a:gd name="T31" fmla="*/ 404 h 647"/>
                <a:gd name="T32" fmla="*/ 20 w 344"/>
                <a:gd name="T33" fmla="*/ 410 h 647"/>
                <a:gd name="T34" fmla="*/ 30 w 344"/>
                <a:gd name="T35" fmla="*/ 413 h 647"/>
                <a:gd name="T36" fmla="*/ 45 w 344"/>
                <a:gd name="T37" fmla="*/ 413 h 647"/>
                <a:gd name="T38" fmla="*/ 60 w 344"/>
                <a:gd name="T39" fmla="*/ 407 h 647"/>
                <a:gd name="T40" fmla="*/ 257 w 344"/>
                <a:gd name="T41" fmla="*/ 190 h 647"/>
                <a:gd name="T42" fmla="*/ 297 w 344"/>
                <a:gd name="T43" fmla="*/ 138 h 647"/>
                <a:gd name="T44" fmla="*/ 312 w 344"/>
                <a:gd name="T45" fmla="*/ 111 h 647"/>
                <a:gd name="T46" fmla="*/ 325 w 344"/>
                <a:gd name="T47" fmla="*/ 84 h 647"/>
                <a:gd name="T48" fmla="*/ 335 w 344"/>
                <a:gd name="T49" fmla="*/ 39 h 647"/>
                <a:gd name="T50" fmla="*/ 343 w 344"/>
                <a:gd name="T51" fmla="*/ 0 h 647"/>
                <a:gd name="T52" fmla="*/ 343 w 344"/>
                <a:gd name="T53" fmla="*/ 11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>
                <a:gd name="T0" fmla="*/ 264 w 265"/>
                <a:gd name="T1" fmla="*/ 52 h 392"/>
                <a:gd name="T2" fmla="*/ 264 w 265"/>
                <a:gd name="T3" fmla="*/ 194 h 392"/>
                <a:gd name="T4" fmla="*/ 256 w 265"/>
                <a:gd name="T5" fmla="*/ 188 h 392"/>
                <a:gd name="T6" fmla="*/ 236 w 265"/>
                <a:gd name="T7" fmla="*/ 188 h 392"/>
                <a:gd name="T8" fmla="*/ 221 w 265"/>
                <a:gd name="T9" fmla="*/ 194 h 392"/>
                <a:gd name="T10" fmla="*/ 205 w 265"/>
                <a:gd name="T11" fmla="*/ 209 h 392"/>
                <a:gd name="T12" fmla="*/ 162 w 265"/>
                <a:gd name="T13" fmla="*/ 261 h 392"/>
                <a:gd name="T14" fmla="*/ 66 w 265"/>
                <a:gd name="T15" fmla="*/ 366 h 392"/>
                <a:gd name="T16" fmla="*/ 45 w 265"/>
                <a:gd name="T17" fmla="*/ 391 h 392"/>
                <a:gd name="T18" fmla="*/ 0 w 265"/>
                <a:gd name="T19" fmla="*/ 391 h 392"/>
                <a:gd name="T20" fmla="*/ 178 w 265"/>
                <a:gd name="T21" fmla="*/ 190 h 392"/>
                <a:gd name="T22" fmla="*/ 218 w 265"/>
                <a:gd name="T23" fmla="*/ 138 h 392"/>
                <a:gd name="T24" fmla="*/ 233 w 265"/>
                <a:gd name="T25" fmla="*/ 111 h 392"/>
                <a:gd name="T26" fmla="*/ 246 w 265"/>
                <a:gd name="T27" fmla="*/ 84 h 392"/>
                <a:gd name="T28" fmla="*/ 256 w 265"/>
                <a:gd name="T29" fmla="*/ 39 h 392"/>
                <a:gd name="T30" fmla="*/ 264 w 265"/>
                <a:gd name="T31" fmla="*/ 0 h 392"/>
                <a:gd name="T32" fmla="*/ 264 w 265"/>
                <a:gd name="T33" fmla="*/ 11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>
                <a:gd name="T0" fmla="*/ 345 w 346"/>
                <a:gd name="T1" fmla="*/ 0 h 575"/>
                <a:gd name="T2" fmla="*/ 343 w 346"/>
                <a:gd name="T3" fmla="*/ 122 h 575"/>
                <a:gd name="T4" fmla="*/ 336 w 346"/>
                <a:gd name="T5" fmla="*/ 116 h 575"/>
                <a:gd name="T6" fmla="*/ 315 w 346"/>
                <a:gd name="T7" fmla="*/ 116 h 575"/>
                <a:gd name="T8" fmla="*/ 300 w 346"/>
                <a:gd name="T9" fmla="*/ 122 h 575"/>
                <a:gd name="T10" fmla="*/ 285 w 346"/>
                <a:gd name="T11" fmla="*/ 137 h 575"/>
                <a:gd name="T12" fmla="*/ 242 w 346"/>
                <a:gd name="T13" fmla="*/ 188 h 575"/>
                <a:gd name="T14" fmla="*/ 146 w 346"/>
                <a:gd name="T15" fmla="*/ 294 h 575"/>
                <a:gd name="T16" fmla="*/ 50 w 346"/>
                <a:gd name="T17" fmla="*/ 403 h 575"/>
                <a:gd name="T18" fmla="*/ 30 w 346"/>
                <a:gd name="T19" fmla="*/ 433 h 575"/>
                <a:gd name="T20" fmla="*/ 17 w 346"/>
                <a:gd name="T21" fmla="*/ 463 h 575"/>
                <a:gd name="T22" fmla="*/ 10 w 346"/>
                <a:gd name="T23" fmla="*/ 510 h 575"/>
                <a:gd name="T24" fmla="*/ 0 w 346"/>
                <a:gd name="T25" fmla="*/ 574 h 575"/>
                <a:gd name="T26" fmla="*/ 0 w 346"/>
                <a:gd name="T27" fmla="*/ 293 h 575"/>
                <a:gd name="T28" fmla="*/ 5 w 346"/>
                <a:gd name="T29" fmla="*/ 320 h 575"/>
                <a:gd name="T30" fmla="*/ 10 w 346"/>
                <a:gd name="T31" fmla="*/ 332 h 575"/>
                <a:gd name="T32" fmla="*/ 20 w 346"/>
                <a:gd name="T33" fmla="*/ 338 h 575"/>
                <a:gd name="T34" fmla="*/ 30 w 346"/>
                <a:gd name="T35" fmla="*/ 341 h 575"/>
                <a:gd name="T36" fmla="*/ 45 w 346"/>
                <a:gd name="T37" fmla="*/ 341 h 575"/>
                <a:gd name="T38" fmla="*/ 60 w 346"/>
                <a:gd name="T39" fmla="*/ 335 h 575"/>
                <a:gd name="T40" fmla="*/ 257 w 346"/>
                <a:gd name="T41" fmla="*/ 117 h 575"/>
                <a:gd name="T42" fmla="*/ 298 w 346"/>
                <a:gd name="T43" fmla="*/ 66 h 575"/>
                <a:gd name="T44" fmla="*/ 313 w 346"/>
                <a:gd name="T45" fmla="*/ 39 h 575"/>
                <a:gd name="T46" fmla="*/ 326 w 346"/>
                <a:gd name="T47" fmla="*/ 12 h 575"/>
                <a:gd name="T48" fmla="*/ 329 w 346"/>
                <a:gd name="T49" fmla="*/ 0 h 575"/>
                <a:gd name="T50" fmla="*/ 345 w 346"/>
                <a:gd name="T51" fmla="*/ 3 h 575"/>
                <a:gd name="T52" fmla="*/ 343 w 346"/>
                <a:gd name="T53" fmla="*/ 45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kumimoji="1" lang="en-US" dirty="0"/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kumimoji="1" lang="en-US" dirty="0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>
                <a:gd name="T0" fmla="*/ 343 w 344"/>
                <a:gd name="T1" fmla="*/ 52 h 647"/>
                <a:gd name="T2" fmla="*/ 343 w 344"/>
                <a:gd name="T3" fmla="*/ 194 h 647"/>
                <a:gd name="T4" fmla="*/ 335 w 344"/>
                <a:gd name="T5" fmla="*/ 188 h 647"/>
                <a:gd name="T6" fmla="*/ 315 w 344"/>
                <a:gd name="T7" fmla="*/ 188 h 647"/>
                <a:gd name="T8" fmla="*/ 300 w 344"/>
                <a:gd name="T9" fmla="*/ 194 h 647"/>
                <a:gd name="T10" fmla="*/ 284 w 344"/>
                <a:gd name="T11" fmla="*/ 209 h 647"/>
                <a:gd name="T12" fmla="*/ 242 w 344"/>
                <a:gd name="T13" fmla="*/ 261 h 647"/>
                <a:gd name="T14" fmla="*/ 146 w 344"/>
                <a:gd name="T15" fmla="*/ 366 h 647"/>
                <a:gd name="T16" fmla="*/ 50 w 344"/>
                <a:gd name="T17" fmla="*/ 475 h 647"/>
                <a:gd name="T18" fmla="*/ 30 w 344"/>
                <a:gd name="T19" fmla="*/ 505 h 647"/>
                <a:gd name="T20" fmla="*/ 17 w 344"/>
                <a:gd name="T21" fmla="*/ 535 h 647"/>
                <a:gd name="T22" fmla="*/ 10 w 344"/>
                <a:gd name="T23" fmla="*/ 582 h 647"/>
                <a:gd name="T24" fmla="*/ 0 w 344"/>
                <a:gd name="T25" fmla="*/ 646 h 647"/>
                <a:gd name="T26" fmla="*/ 0 w 344"/>
                <a:gd name="T27" fmla="*/ 365 h 647"/>
                <a:gd name="T28" fmla="*/ 5 w 344"/>
                <a:gd name="T29" fmla="*/ 392 h 647"/>
                <a:gd name="T30" fmla="*/ 10 w 344"/>
                <a:gd name="T31" fmla="*/ 404 h 647"/>
                <a:gd name="T32" fmla="*/ 20 w 344"/>
                <a:gd name="T33" fmla="*/ 410 h 647"/>
                <a:gd name="T34" fmla="*/ 30 w 344"/>
                <a:gd name="T35" fmla="*/ 413 h 647"/>
                <a:gd name="T36" fmla="*/ 45 w 344"/>
                <a:gd name="T37" fmla="*/ 413 h 647"/>
                <a:gd name="T38" fmla="*/ 60 w 344"/>
                <a:gd name="T39" fmla="*/ 407 h 647"/>
                <a:gd name="T40" fmla="*/ 257 w 344"/>
                <a:gd name="T41" fmla="*/ 190 h 647"/>
                <a:gd name="T42" fmla="*/ 297 w 344"/>
                <a:gd name="T43" fmla="*/ 138 h 647"/>
                <a:gd name="T44" fmla="*/ 312 w 344"/>
                <a:gd name="T45" fmla="*/ 111 h 647"/>
                <a:gd name="T46" fmla="*/ 325 w 344"/>
                <a:gd name="T47" fmla="*/ 84 h 647"/>
                <a:gd name="T48" fmla="*/ 335 w 344"/>
                <a:gd name="T49" fmla="*/ 39 h 647"/>
                <a:gd name="T50" fmla="*/ 343 w 344"/>
                <a:gd name="T51" fmla="*/ 0 h 647"/>
                <a:gd name="T52" fmla="*/ 343 w 344"/>
                <a:gd name="T53" fmla="*/ 11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>
                <a:gd name="T0" fmla="*/ 345 w 349"/>
                <a:gd name="T1" fmla="*/ 52 h 149"/>
                <a:gd name="T2" fmla="*/ 348 w 349"/>
                <a:gd name="T3" fmla="*/ 144 h 149"/>
                <a:gd name="T4" fmla="*/ 0 w 349"/>
                <a:gd name="T5" fmla="*/ 148 h 149"/>
                <a:gd name="T6" fmla="*/ 299 w 349"/>
                <a:gd name="T7" fmla="*/ 143 h 149"/>
                <a:gd name="T8" fmla="*/ 315 w 349"/>
                <a:gd name="T9" fmla="*/ 111 h 149"/>
                <a:gd name="T10" fmla="*/ 328 w 349"/>
                <a:gd name="T11" fmla="*/ 84 h 149"/>
                <a:gd name="T12" fmla="*/ 338 w 349"/>
                <a:gd name="T13" fmla="*/ 39 h 149"/>
                <a:gd name="T14" fmla="*/ 345 w 349"/>
                <a:gd name="T15" fmla="*/ 0 h 149"/>
                <a:gd name="T16" fmla="*/ 345 w 349"/>
                <a:gd name="T17" fmla="*/ 11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>
                <a:gd name="T0" fmla="*/ 345 w 346"/>
                <a:gd name="T1" fmla="*/ 0 h 574"/>
                <a:gd name="T2" fmla="*/ 343 w 346"/>
                <a:gd name="T3" fmla="*/ 122 h 574"/>
                <a:gd name="T4" fmla="*/ 336 w 346"/>
                <a:gd name="T5" fmla="*/ 116 h 574"/>
                <a:gd name="T6" fmla="*/ 315 w 346"/>
                <a:gd name="T7" fmla="*/ 116 h 574"/>
                <a:gd name="T8" fmla="*/ 300 w 346"/>
                <a:gd name="T9" fmla="*/ 122 h 574"/>
                <a:gd name="T10" fmla="*/ 285 w 346"/>
                <a:gd name="T11" fmla="*/ 137 h 574"/>
                <a:gd name="T12" fmla="*/ 242 w 346"/>
                <a:gd name="T13" fmla="*/ 188 h 574"/>
                <a:gd name="T14" fmla="*/ 146 w 346"/>
                <a:gd name="T15" fmla="*/ 294 h 574"/>
                <a:gd name="T16" fmla="*/ 50 w 346"/>
                <a:gd name="T17" fmla="*/ 402 h 574"/>
                <a:gd name="T18" fmla="*/ 30 w 346"/>
                <a:gd name="T19" fmla="*/ 432 h 574"/>
                <a:gd name="T20" fmla="*/ 17 w 346"/>
                <a:gd name="T21" fmla="*/ 462 h 574"/>
                <a:gd name="T22" fmla="*/ 10 w 346"/>
                <a:gd name="T23" fmla="*/ 509 h 574"/>
                <a:gd name="T24" fmla="*/ 0 w 346"/>
                <a:gd name="T25" fmla="*/ 573 h 574"/>
                <a:gd name="T26" fmla="*/ 0 w 346"/>
                <a:gd name="T27" fmla="*/ 292 h 574"/>
                <a:gd name="T28" fmla="*/ 5 w 346"/>
                <a:gd name="T29" fmla="*/ 319 h 574"/>
                <a:gd name="T30" fmla="*/ 10 w 346"/>
                <a:gd name="T31" fmla="*/ 331 h 574"/>
                <a:gd name="T32" fmla="*/ 20 w 346"/>
                <a:gd name="T33" fmla="*/ 337 h 574"/>
                <a:gd name="T34" fmla="*/ 30 w 346"/>
                <a:gd name="T35" fmla="*/ 340 h 574"/>
                <a:gd name="T36" fmla="*/ 45 w 346"/>
                <a:gd name="T37" fmla="*/ 340 h 574"/>
                <a:gd name="T38" fmla="*/ 60 w 346"/>
                <a:gd name="T39" fmla="*/ 334 h 574"/>
                <a:gd name="T40" fmla="*/ 257 w 346"/>
                <a:gd name="T41" fmla="*/ 117 h 574"/>
                <a:gd name="T42" fmla="*/ 298 w 346"/>
                <a:gd name="T43" fmla="*/ 66 h 574"/>
                <a:gd name="T44" fmla="*/ 313 w 346"/>
                <a:gd name="T45" fmla="*/ 39 h 574"/>
                <a:gd name="T46" fmla="*/ 326 w 346"/>
                <a:gd name="T47" fmla="*/ 12 h 574"/>
                <a:gd name="T48" fmla="*/ 329 w 346"/>
                <a:gd name="T49" fmla="*/ 0 h 574"/>
                <a:gd name="T50" fmla="*/ 345 w 346"/>
                <a:gd name="T51" fmla="*/ 3 h 574"/>
                <a:gd name="T52" fmla="*/ 343 w 346"/>
                <a:gd name="T53" fmla="*/ 45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>
                <a:gd name="T0" fmla="*/ 153 w 154"/>
                <a:gd name="T1" fmla="*/ 3 h 294"/>
                <a:gd name="T2" fmla="*/ 50 w 154"/>
                <a:gd name="T3" fmla="*/ 122 h 294"/>
                <a:gd name="T4" fmla="*/ 30 w 154"/>
                <a:gd name="T5" fmla="*/ 152 h 294"/>
                <a:gd name="T6" fmla="*/ 17 w 154"/>
                <a:gd name="T7" fmla="*/ 182 h 294"/>
                <a:gd name="T8" fmla="*/ 10 w 154"/>
                <a:gd name="T9" fmla="*/ 229 h 294"/>
                <a:gd name="T10" fmla="*/ 0 w 154"/>
                <a:gd name="T11" fmla="*/ 293 h 294"/>
                <a:gd name="T12" fmla="*/ 0 w 154"/>
                <a:gd name="T13" fmla="*/ 12 h 294"/>
                <a:gd name="T14" fmla="*/ 5 w 154"/>
                <a:gd name="T15" fmla="*/ 39 h 294"/>
                <a:gd name="T16" fmla="*/ 10 w 154"/>
                <a:gd name="T17" fmla="*/ 51 h 294"/>
                <a:gd name="T18" fmla="*/ 20 w 154"/>
                <a:gd name="T19" fmla="*/ 57 h 294"/>
                <a:gd name="T20" fmla="*/ 30 w 154"/>
                <a:gd name="T21" fmla="*/ 60 h 294"/>
                <a:gd name="T22" fmla="*/ 45 w 154"/>
                <a:gd name="T23" fmla="*/ 60 h 294"/>
                <a:gd name="T24" fmla="*/ 60 w 154"/>
                <a:gd name="T25" fmla="*/ 54 h 294"/>
                <a:gd name="T26" fmla="*/ 110 w 154"/>
                <a:gd name="T27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1" name="Rectangle 32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34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" name="Text Box 58"/>
          <p:cNvSpPr txBox="1">
            <a:spLocks noChangeArrowheads="1"/>
          </p:cNvSpPr>
          <p:nvPr/>
        </p:nvSpPr>
        <p:spPr bwMode="auto">
          <a:xfrm>
            <a:off x="0" y="-12700"/>
            <a:ext cx="1371600" cy="6870700"/>
          </a:xfrm>
          <a:prstGeom prst="rect">
            <a:avLst/>
          </a:prstGeom>
          <a:solidFill>
            <a:srgbClr val="8000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2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</p:txBody>
      </p:sp>
      <p:pic>
        <p:nvPicPr>
          <p:cNvPr id="35" name="Picture 59" descr="IMG_06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99" t="17999" r="32001" b="27600"/>
          <a:stretch>
            <a:fillRect/>
          </a:stretch>
        </p:blipFill>
        <p:spPr bwMode="auto">
          <a:xfrm>
            <a:off x="339725" y="228600"/>
            <a:ext cx="650875" cy="3200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60" descr="IMG_06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00" t="17999" r="57600" b="27600"/>
          <a:stretch>
            <a:fillRect/>
          </a:stretch>
        </p:blipFill>
        <p:spPr bwMode="auto">
          <a:xfrm>
            <a:off x="381000" y="3657600"/>
            <a:ext cx="609600" cy="2895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738438" y="1381125"/>
            <a:ext cx="6253162" cy="23336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1613" y="4124325"/>
            <a:ext cx="6249987" cy="12858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8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2743200" y="5410200"/>
            <a:ext cx="6248400" cy="457200"/>
          </a:xfrm>
          <a:prstGeom prst="rect">
            <a:avLst/>
          </a:prstGeom>
        </p:spPr>
        <p:txBody>
          <a:bodyPr wrap="none"/>
          <a:lstStyle>
            <a:lvl1pPr>
              <a:defRPr sz="3200" b="1">
                <a:latin typeface="+mn-lt"/>
              </a:defRPr>
            </a:lvl1pPr>
          </a:lstStyle>
          <a:p>
            <a:fld id="{B3CCCC28-09C9-44CF-9D56-4FAB59B78F43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39" name="Rectangle 5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007FE2F-B0F5-4583-BAE8-5FE20339C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908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0" y="0"/>
            <a:ext cx="1557338" cy="6878638"/>
            <a:chOff x="0" y="-6"/>
            <a:chExt cx="981" cy="4333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kumimoji="1" lang="en-US" dirty="0"/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kumimoji="1" lang="en-US" dirty="0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>
                <a:gd name="T0" fmla="*/ 343 w 344"/>
                <a:gd name="T1" fmla="*/ 52 h 647"/>
                <a:gd name="T2" fmla="*/ 343 w 344"/>
                <a:gd name="T3" fmla="*/ 194 h 647"/>
                <a:gd name="T4" fmla="*/ 335 w 344"/>
                <a:gd name="T5" fmla="*/ 188 h 647"/>
                <a:gd name="T6" fmla="*/ 315 w 344"/>
                <a:gd name="T7" fmla="*/ 188 h 647"/>
                <a:gd name="T8" fmla="*/ 300 w 344"/>
                <a:gd name="T9" fmla="*/ 194 h 647"/>
                <a:gd name="T10" fmla="*/ 284 w 344"/>
                <a:gd name="T11" fmla="*/ 209 h 647"/>
                <a:gd name="T12" fmla="*/ 242 w 344"/>
                <a:gd name="T13" fmla="*/ 261 h 647"/>
                <a:gd name="T14" fmla="*/ 146 w 344"/>
                <a:gd name="T15" fmla="*/ 366 h 647"/>
                <a:gd name="T16" fmla="*/ 50 w 344"/>
                <a:gd name="T17" fmla="*/ 475 h 647"/>
                <a:gd name="T18" fmla="*/ 30 w 344"/>
                <a:gd name="T19" fmla="*/ 505 h 647"/>
                <a:gd name="T20" fmla="*/ 17 w 344"/>
                <a:gd name="T21" fmla="*/ 535 h 647"/>
                <a:gd name="T22" fmla="*/ 10 w 344"/>
                <a:gd name="T23" fmla="*/ 582 h 647"/>
                <a:gd name="T24" fmla="*/ 0 w 344"/>
                <a:gd name="T25" fmla="*/ 646 h 647"/>
                <a:gd name="T26" fmla="*/ 0 w 344"/>
                <a:gd name="T27" fmla="*/ 365 h 647"/>
                <a:gd name="T28" fmla="*/ 5 w 344"/>
                <a:gd name="T29" fmla="*/ 392 h 647"/>
                <a:gd name="T30" fmla="*/ 10 w 344"/>
                <a:gd name="T31" fmla="*/ 404 h 647"/>
                <a:gd name="T32" fmla="*/ 20 w 344"/>
                <a:gd name="T33" fmla="*/ 410 h 647"/>
                <a:gd name="T34" fmla="*/ 30 w 344"/>
                <a:gd name="T35" fmla="*/ 413 h 647"/>
                <a:gd name="T36" fmla="*/ 45 w 344"/>
                <a:gd name="T37" fmla="*/ 413 h 647"/>
                <a:gd name="T38" fmla="*/ 60 w 344"/>
                <a:gd name="T39" fmla="*/ 407 h 647"/>
                <a:gd name="T40" fmla="*/ 257 w 344"/>
                <a:gd name="T41" fmla="*/ 190 h 647"/>
                <a:gd name="T42" fmla="*/ 297 w 344"/>
                <a:gd name="T43" fmla="*/ 138 h 647"/>
                <a:gd name="T44" fmla="*/ 312 w 344"/>
                <a:gd name="T45" fmla="*/ 111 h 647"/>
                <a:gd name="T46" fmla="*/ 325 w 344"/>
                <a:gd name="T47" fmla="*/ 84 h 647"/>
                <a:gd name="T48" fmla="*/ 335 w 344"/>
                <a:gd name="T49" fmla="*/ 39 h 647"/>
                <a:gd name="T50" fmla="*/ 343 w 344"/>
                <a:gd name="T51" fmla="*/ 0 h 647"/>
                <a:gd name="T52" fmla="*/ 343 w 344"/>
                <a:gd name="T53" fmla="*/ 11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>
                <a:gd name="T0" fmla="*/ 264 w 265"/>
                <a:gd name="T1" fmla="*/ 52 h 392"/>
                <a:gd name="T2" fmla="*/ 264 w 265"/>
                <a:gd name="T3" fmla="*/ 194 h 392"/>
                <a:gd name="T4" fmla="*/ 256 w 265"/>
                <a:gd name="T5" fmla="*/ 188 h 392"/>
                <a:gd name="T6" fmla="*/ 236 w 265"/>
                <a:gd name="T7" fmla="*/ 188 h 392"/>
                <a:gd name="T8" fmla="*/ 221 w 265"/>
                <a:gd name="T9" fmla="*/ 194 h 392"/>
                <a:gd name="T10" fmla="*/ 205 w 265"/>
                <a:gd name="T11" fmla="*/ 209 h 392"/>
                <a:gd name="T12" fmla="*/ 162 w 265"/>
                <a:gd name="T13" fmla="*/ 261 h 392"/>
                <a:gd name="T14" fmla="*/ 66 w 265"/>
                <a:gd name="T15" fmla="*/ 366 h 392"/>
                <a:gd name="T16" fmla="*/ 45 w 265"/>
                <a:gd name="T17" fmla="*/ 391 h 392"/>
                <a:gd name="T18" fmla="*/ 0 w 265"/>
                <a:gd name="T19" fmla="*/ 391 h 392"/>
                <a:gd name="T20" fmla="*/ 178 w 265"/>
                <a:gd name="T21" fmla="*/ 190 h 392"/>
                <a:gd name="T22" fmla="*/ 218 w 265"/>
                <a:gd name="T23" fmla="*/ 138 h 392"/>
                <a:gd name="T24" fmla="*/ 233 w 265"/>
                <a:gd name="T25" fmla="*/ 111 h 392"/>
                <a:gd name="T26" fmla="*/ 246 w 265"/>
                <a:gd name="T27" fmla="*/ 84 h 392"/>
                <a:gd name="T28" fmla="*/ 256 w 265"/>
                <a:gd name="T29" fmla="*/ 39 h 392"/>
                <a:gd name="T30" fmla="*/ 264 w 265"/>
                <a:gd name="T31" fmla="*/ 0 h 392"/>
                <a:gd name="T32" fmla="*/ 264 w 265"/>
                <a:gd name="T33" fmla="*/ 11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>
                <a:gd name="T0" fmla="*/ 345 w 346"/>
                <a:gd name="T1" fmla="*/ 0 h 575"/>
                <a:gd name="T2" fmla="*/ 343 w 346"/>
                <a:gd name="T3" fmla="*/ 122 h 575"/>
                <a:gd name="T4" fmla="*/ 336 w 346"/>
                <a:gd name="T5" fmla="*/ 116 h 575"/>
                <a:gd name="T6" fmla="*/ 315 w 346"/>
                <a:gd name="T7" fmla="*/ 116 h 575"/>
                <a:gd name="T8" fmla="*/ 300 w 346"/>
                <a:gd name="T9" fmla="*/ 122 h 575"/>
                <a:gd name="T10" fmla="*/ 285 w 346"/>
                <a:gd name="T11" fmla="*/ 137 h 575"/>
                <a:gd name="T12" fmla="*/ 242 w 346"/>
                <a:gd name="T13" fmla="*/ 188 h 575"/>
                <a:gd name="T14" fmla="*/ 146 w 346"/>
                <a:gd name="T15" fmla="*/ 294 h 575"/>
                <a:gd name="T16" fmla="*/ 50 w 346"/>
                <a:gd name="T17" fmla="*/ 403 h 575"/>
                <a:gd name="T18" fmla="*/ 30 w 346"/>
                <a:gd name="T19" fmla="*/ 433 h 575"/>
                <a:gd name="T20" fmla="*/ 17 w 346"/>
                <a:gd name="T21" fmla="*/ 463 h 575"/>
                <a:gd name="T22" fmla="*/ 10 w 346"/>
                <a:gd name="T23" fmla="*/ 510 h 575"/>
                <a:gd name="T24" fmla="*/ 0 w 346"/>
                <a:gd name="T25" fmla="*/ 574 h 575"/>
                <a:gd name="T26" fmla="*/ 0 w 346"/>
                <a:gd name="T27" fmla="*/ 293 h 575"/>
                <a:gd name="T28" fmla="*/ 5 w 346"/>
                <a:gd name="T29" fmla="*/ 320 h 575"/>
                <a:gd name="T30" fmla="*/ 10 w 346"/>
                <a:gd name="T31" fmla="*/ 332 h 575"/>
                <a:gd name="T32" fmla="*/ 20 w 346"/>
                <a:gd name="T33" fmla="*/ 338 h 575"/>
                <a:gd name="T34" fmla="*/ 30 w 346"/>
                <a:gd name="T35" fmla="*/ 341 h 575"/>
                <a:gd name="T36" fmla="*/ 45 w 346"/>
                <a:gd name="T37" fmla="*/ 341 h 575"/>
                <a:gd name="T38" fmla="*/ 60 w 346"/>
                <a:gd name="T39" fmla="*/ 335 h 575"/>
                <a:gd name="T40" fmla="*/ 257 w 346"/>
                <a:gd name="T41" fmla="*/ 117 h 575"/>
                <a:gd name="T42" fmla="*/ 298 w 346"/>
                <a:gd name="T43" fmla="*/ 66 h 575"/>
                <a:gd name="T44" fmla="*/ 313 w 346"/>
                <a:gd name="T45" fmla="*/ 39 h 575"/>
                <a:gd name="T46" fmla="*/ 326 w 346"/>
                <a:gd name="T47" fmla="*/ 12 h 575"/>
                <a:gd name="T48" fmla="*/ 329 w 346"/>
                <a:gd name="T49" fmla="*/ 0 h 575"/>
                <a:gd name="T50" fmla="*/ 345 w 346"/>
                <a:gd name="T51" fmla="*/ 3 h 575"/>
                <a:gd name="T52" fmla="*/ 343 w 346"/>
                <a:gd name="T53" fmla="*/ 45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kumimoji="1" lang="en-US" dirty="0"/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kumimoji="1" lang="en-US" dirty="0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>
                <a:gd name="T0" fmla="*/ 343 w 344"/>
                <a:gd name="T1" fmla="*/ 52 h 647"/>
                <a:gd name="T2" fmla="*/ 343 w 344"/>
                <a:gd name="T3" fmla="*/ 194 h 647"/>
                <a:gd name="T4" fmla="*/ 335 w 344"/>
                <a:gd name="T5" fmla="*/ 188 h 647"/>
                <a:gd name="T6" fmla="*/ 315 w 344"/>
                <a:gd name="T7" fmla="*/ 188 h 647"/>
                <a:gd name="T8" fmla="*/ 300 w 344"/>
                <a:gd name="T9" fmla="*/ 194 h 647"/>
                <a:gd name="T10" fmla="*/ 284 w 344"/>
                <a:gd name="T11" fmla="*/ 209 h 647"/>
                <a:gd name="T12" fmla="*/ 242 w 344"/>
                <a:gd name="T13" fmla="*/ 261 h 647"/>
                <a:gd name="T14" fmla="*/ 146 w 344"/>
                <a:gd name="T15" fmla="*/ 366 h 647"/>
                <a:gd name="T16" fmla="*/ 50 w 344"/>
                <a:gd name="T17" fmla="*/ 475 h 647"/>
                <a:gd name="T18" fmla="*/ 30 w 344"/>
                <a:gd name="T19" fmla="*/ 505 h 647"/>
                <a:gd name="T20" fmla="*/ 17 w 344"/>
                <a:gd name="T21" fmla="*/ 535 h 647"/>
                <a:gd name="T22" fmla="*/ 10 w 344"/>
                <a:gd name="T23" fmla="*/ 582 h 647"/>
                <a:gd name="T24" fmla="*/ 0 w 344"/>
                <a:gd name="T25" fmla="*/ 646 h 647"/>
                <a:gd name="T26" fmla="*/ 0 w 344"/>
                <a:gd name="T27" fmla="*/ 365 h 647"/>
                <a:gd name="T28" fmla="*/ 5 w 344"/>
                <a:gd name="T29" fmla="*/ 392 h 647"/>
                <a:gd name="T30" fmla="*/ 10 w 344"/>
                <a:gd name="T31" fmla="*/ 404 h 647"/>
                <a:gd name="T32" fmla="*/ 20 w 344"/>
                <a:gd name="T33" fmla="*/ 410 h 647"/>
                <a:gd name="T34" fmla="*/ 30 w 344"/>
                <a:gd name="T35" fmla="*/ 413 h 647"/>
                <a:gd name="T36" fmla="*/ 45 w 344"/>
                <a:gd name="T37" fmla="*/ 413 h 647"/>
                <a:gd name="T38" fmla="*/ 60 w 344"/>
                <a:gd name="T39" fmla="*/ 407 h 647"/>
                <a:gd name="T40" fmla="*/ 257 w 344"/>
                <a:gd name="T41" fmla="*/ 190 h 647"/>
                <a:gd name="T42" fmla="*/ 297 w 344"/>
                <a:gd name="T43" fmla="*/ 138 h 647"/>
                <a:gd name="T44" fmla="*/ 312 w 344"/>
                <a:gd name="T45" fmla="*/ 111 h 647"/>
                <a:gd name="T46" fmla="*/ 325 w 344"/>
                <a:gd name="T47" fmla="*/ 84 h 647"/>
                <a:gd name="T48" fmla="*/ 335 w 344"/>
                <a:gd name="T49" fmla="*/ 39 h 647"/>
                <a:gd name="T50" fmla="*/ 343 w 344"/>
                <a:gd name="T51" fmla="*/ 0 h 647"/>
                <a:gd name="T52" fmla="*/ 343 w 344"/>
                <a:gd name="T53" fmla="*/ 11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>
                <a:gd name="T0" fmla="*/ 345 w 349"/>
                <a:gd name="T1" fmla="*/ 52 h 149"/>
                <a:gd name="T2" fmla="*/ 348 w 349"/>
                <a:gd name="T3" fmla="*/ 144 h 149"/>
                <a:gd name="T4" fmla="*/ 0 w 349"/>
                <a:gd name="T5" fmla="*/ 148 h 149"/>
                <a:gd name="T6" fmla="*/ 299 w 349"/>
                <a:gd name="T7" fmla="*/ 143 h 149"/>
                <a:gd name="T8" fmla="*/ 315 w 349"/>
                <a:gd name="T9" fmla="*/ 111 h 149"/>
                <a:gd name="T10" fmla="*/ 328 w 349"/>
                <a:gd name="T11" fmla="*/ 84 h 149"/>
                <a:gd name="T12" fmla="*/ 338 w 349"/>
                <a:gd name="T13" fmla="*/ 39 h 149"/>
                <a:gd name="T14" fmla="*/ 345 w 349"/>
                <a:gd name="T15" fmla="*/ 0 h 149"/>
                <a:gd name="T16" fmla="*/ 345 w 349"/>
                <a:gd name="T17" fmla="*/ 11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>
                <a:gd name="T0" fmla="*/ 345 w 346"/>
                <a:gd name="T1" fmla="*/ 0 h 574"/>
                <a:gd name="T2" fmla="*/ 343 w 346"/>
                <a:gd name="T3" fmla="*/ 122 h 574"/>
                <a:gd name="T4" fmla="*/ 336 w 346"/>
                <a:gd name="T5" fmla="*/ 116 h 574"/>
                <a:gd name="T6" fmla="*/ 315 w 346"/>
                <a:gd name="T7" fmla="*/ 116 h 574"/>
                <a:gd name="T8" fmla="*/ 300 w 346"/>
                <a:gd name="T9" fmla="*/ 122 h 574"/>
                <a:gd name="T10" fmla="*/ 285 w 346"/>
                <a:gd name="T11" fmla="*/ 137 h 574"/>
                <a:gd name="T12" fmla="*/ 242 w 346"/>
                <a:gd name="T13" fmla="*/ 188 h 574"/>
                <a:gd name="T14" fmla="*/ 146 w 346"/>
                <a:gd name="T15" fmla="*/ 294 h 574"/>
                <a:gd name="T16" fmla="*/ 50 w 346"/>
                <a:gd name="T17" fmla="*/ 402 h 574"/>
                <a:gd name="T18" fmla="*/ 30 w 346"/>
                <a:gd name="T19" fmla="*/ 432 h 574"/>
                <a:gd name="T20" fmla="*/ 17 w 346"/>
                <a:gd name="T21" fmla="*/ 462 h 574"/>
                <a:gd name="T22" fmla="*/ 10 w 346"/>
                <a:gd name="T23" fmla="*/ 509 h 574"/>
                <a:gd name="T24" fmla="*/ 0 w 346"/>
                <a:gd name="T25" fmla="*/ 573 h 574"/>
                <a:gd name="T26" fmla="*/ 0 w 346"/>
                <a:gd name="T27" fmla="*/ 292 h 574"/>
                <a:gd name="T28" fmla="*/ 5 w 346"/>
                <a:gd name="T29" fmla="*/ 319 h 574"/>
                <a:gd name="T30" fmla="*/ 10 w 346"/>
                <a:gd name="T31" fmla="*/ 331 h 574"/>
                <a:gd name="T32" fmla="*/ 20 w 346"/>
                <a:gd name="T33" fmla="*/ 337 h 574"/>
                <a:gd name="T34" fmla="*/ 30 w 346"/>
                <a:gd name="T35" fmla="*/ 340 h 574"/>
                <a:gd name="T36" fmla="*/ 45 w 346"/>
                <a:gd name="T37" fmla="*/ 340 h 574"/>
                <a:gd name="T38" fmla="*/ 60 w 346"/>
                <a:gd name="T39" fmla="*/ 334 h 574"/>
                <a:gd name="T40" fmla="*/ 257 w 346"/>
                <a:gd name="T41" fmla="*/ 117 h 574"/>
                <a:gd name="T42" fmla="*/ 298 w 346"/>
                <a:gd name="T43" fmla="*/ 66 h 574"/>
                <a:gd name="T44" fmla="*/ 313 w 346"/>
                <a:gd name="T45" fmla="*/ 39 h 574"/>
                <a:gd name="T46" fmla="*/ 326 w 346"/>
                <a:gd name="T47" fmla="*/ 12 h 574"/>
                <a:gd name="T48" fmla="*/ 329 w 346"/>
                <a:gd name="T49" fmla="*/ 0 h 574"/>
                <a:gd name="T50" fmla="*/ 345 w 346"/>
                <a:gd name="T51" fmla="*/ 3 h 574"/>
                <a:gd name="T52" fmla="*/ 343 w 346"/>
                <a:gd name="T53" fmla="*/ 45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>
                <a:gd name="T0" fmla="*/ 153 w 154"/>
                <a:gd name="T1" fmla="*/ 3 h 294"/>
                <a:gd name="T2" fmla="*/ 50 w 154"/>
                <a:gd name="T3" fmla="*/ 122 h 294"/>
                <a:gd name="T4" fmla="*/ 30 w 154"/>
                <a:gd name="T5" fmla="*/ 152 h 294"/>
                <a:gd name="T6" fmla="*/ 17 w 154"/>
                <a:gd name="T7" fmla="*/ 182 h 294"/>
                <a:gd name="T8" fmla="*/ 10 w 154"/>
                <a:gd name="T9" fmla="*/ 229 h 294"/>
                <a:gd name="T10" fmla="*/ 0 w 154"/>
                <a:gd name="T11" fmla="*/ 293 h 294"/>
                <a:gd name="T12" fmla="*/ 0 w 154"/>
                <a:gd name="T13" fmla="*/ 12 h 294"/>
                <a:gd name="T14" fmla="*/ 5 w 154"/>
                <a:gd name="T15" fmla="*/ 39 h 294"/>
                <a:gd name="T16" fmla="*/ 10 w 154"/>
                <a:gd name="T17" fmla="*/ 51 h 294"/>
                <a:gd name="T18" fmla="*/ 20 w 154"/>
                <a:gd name="T19" fmla="*/ 57 h 294"/>
                <a:gd name="T20" fmla="*/ 30 w 154"/>
                <a:gd name="T21" fmla="*/ 60 h 294"/>
                <a:gd name="T22" fmla="*/ 45 w 154"/>
                <a:gd name="T23" fmla="*/ 60 h 294"/>
                <a:gd name="T24" fmla="*/ 60 w 154"/>
                <a:gd name="T25" fmla="*/ 54 h 294"/>
                <a:gd name="T26" fmla="*/ 110 w 154"/>
                <a:gd name="T27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1" name="Rectangle 32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34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" name="Text Box 58"/>
          <p:cNvSpPr txBox="1">
            <a:spLocks noChangeArrowheads="1"/>
          </p:cNvSpPr>
          <p:nvPr/>
        </p:nvSpPr>
        <p:spPr bwMode="auto">
          <a:xfrm>
            <a:off x="0" y="-12700"/>
            <a:ext cx="1371600" cy="6870700"/>
          </a:xfrm>
          <a:prstGeom prst="rect">
            <a:avLst/>
          </a:prstGeom>
          <a:solidFill>
            <a:srgbClr val="8000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2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</p:txBody>
      </p:sp>
      <p:pic>
        <p:nvPicPr>
          <p:cNvPr id="35" name="Picture 59" descr="IMG_06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99" t="17999" r="32001" b="27600"/>
          <a:stretch>
            <a:fillRect/>
          </a:stretch>
        </p:blipFill>
        <p:spPr bwMode="auto">
          <a:xfrm>
            <a:off x="339725" y="228600"/>
            <a:ext cx="650875" cy="3200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60" descr="IMG_06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00" t="17999" r="57600" b="27600"/>
          <a:stretch>
            <a:fillRect/>
          </a:stretch>
        </p:blipFill>
        <p:spPr bwMode="auto">
          <a:xfrm>
            <a:off x="381000" y="3657600"/>
            <a:ext cx="609600" cy="2895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738438" y="1381125"/>
            <a:ext cx="6253162" cy="23336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1613" y="4124325"/>
            <a:ext cx="6249987" cy="12858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8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2743200" y="5410200"/>
            <a:ext cx="6248400" cy="457200"/>
          </a:xfrm>
          <a:prstGeom prst="rect">
            <a:avLst/>
          </a:prstGeom>
        </p:spPr>
        <p:txBody>
          <a:bodyPr wrap="none"/>
          <a:lstStyle>
            <a:lvl1pPr>
              <a:defRPr sz="3200" b="1">
                <a:latin typeface="+mn-lt"/>
              </a:defRPr>
            </a:lvl1pPr>
          </a:lstStyle>
          <a:p>
            <a:fld id="{B3CCCC28-09C9-44CF-9D56-4FAB59B78F43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39" name="Rectangle 5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007FE2F-B0F5-4583-BAE8-5FE20339C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629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733800" y="63246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007FE2F-B0F5-4583-BAE8-5FE20339C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835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5"/>
          <p:cNvSpPr>
            <a:spLocks noGrp="1" noChangeArrowheads="1"/>
          </p:cNvSpPr>
          <p:nvPr>
            <p:ph type="ftr" sz="quarter" idx="10"/>
          </p:nvPr>
        </p:nvSpPr>
        <p:spPr>
          <a:xfrm>
            <a:off x="3733800" y="63246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37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5"/>
          <p:cNvSpPr>
            <a:spLocks noGrp="1" noChangeArrowheads="1"/>
          </p:cNvSpPr>
          <p:nvPr>
            <p:ph type="ftr" sz="quarter" idx="10"/>
          </p:nvPr>
        </p:nvSpPr>
        <p:spPr>
          <a:xfrm>
            <a:off x="3733800" y="63246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007FE2F-B0F5-4583-BAE8-5FE20339C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580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0"/>
          </p:nvPr>
        </p:nvSpPr>
        <p:spPr>
          <a:xfrm>
            <a:off x="3733800" y="63246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007FE2F-B0F5-4583-BAE8-5FE20339C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815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5"/>
          <p:cNvSpPr>
            <a:spLocks noGrp="1" noChangeArrowheads="1"/>
          </p:cNvSpPr>
          <p:nvPr>
            <p:ph type="ftr" sz="quarter" idx="10"/>
          </p:nvPr>
        </p:nvSpPr>
        <p:spPr>
          <a:xfrm>
            <a:off x="3733800" y="63246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3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007FE2F-B0F5-4583-BAE8-5FE20339C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24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5"/>
          <p:cNvSpPr>
            <a:spLocks noGrp="1" noChangeArrowheads="1"/>
          </p:cNvSpPr>
          <p:nvPr>
            <p:ph type="ftr" sz="quarter" idx="10"/>
          </p:nvPr>
        </p:nvSpPr>
        <p:spPr>
          <a:xfrm>
            <a:off x="3733800" y="63246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007FE2F-B0F5-4583-BAE8-5FE20339C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882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-9525"/>
            <a:ext cx="1459149" cy="6878638"/>
            <a:chOff x="0" y="-6"/>
            <a:chExt cx="981" cy="4333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820" name="Rectangle 4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kumimoji="1" lang="en-US" dirty="0"/>
            </a:p>
          </p:txBody>
        </p:sp>
        <p:sp>
          <p:nvSpPr>
            <p:cNvPr id="34821" name="Rectangle 5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822" name="Rectangle 6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kumimoji="1" lang="en-US" dirty="0"/>
            </a:p>
          </p:txBody>
        </p:sp>
        <p:sp>
          <p:nvSpPr>
            <p:cNvPr id="34823" name="Freeform 7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>
                <a:gd name="T0" fmla="*/ 343 w 344"/>
                <a:gd name="T1" fmla="*/ 52 h 647"/>
                <a:gd name="T2" fmla="*/ 343 w 344"/>
                <a:gd name="T3" fmla="*/ 194 h 647"/>
                <a:gd name="T4" fmla="*/ 335 w 344"/>
                <a:gd name="T5" fmla="*/ 188 h 647"/>
                <a:gd name="T6" fmla="*/ 315 w 344"/>
                <a:gd name="T7" fmla="*/ 188 h 647"/>
                <a:gd name="T8" fmla="*/ 300 w 344"/>
                <a:gd name="T9" fmla="*/ 194 h 647"/>
                <a:gd name="T10" fmla="*/ 284 w 344"/>
                <a:gd name="T11" fmla="*/ 209 h 647"/>
                <a:gd name="T12" fmla="*/ 242 w 344"/>
                <a:gd name="T13" fmla="*/ 261 h 647"/>
                <a:gd name="T14" fmla="*/ 146 w 344"/>
                <a:gd name="T15" fmla="*/ 366 h 647"/>
                <a:gd name="T16" fmla="*/ 50 w 344"/>
                <a:gd name="T17" fmla="*/ 475 h 647"/>
                <a:gd name="T18" fmla="*/ 30 w 344"/>
                <a:gd name="T19" fmla="*/ 505 h 647"/>
                <a:gd name="T20" fmla="*/ 17 w 344"/>
                <a:gd name="T21" fmla="*/ 535 h 647"/>
                <a:gd name="T22" fmla="*/ 10 w 344"/>
                <a:gd name="T23" fmla="*/ 582 h 647"/>
                <a:gd name="T24" fmla="*/ 0 w 344"/>
                <a:gd name="T25" fmla="*/ 646 h 647"/>
                <a:gd name="T26" fmla="*/ 0 w 344"/>
                <a:gd name="T27" fmla="*/ 365 h 647"/>
                <a:gd name="T28" fmla="*/ 5 w 344"/>
                <a:gd name="T29" fmla="*/ 392 h 647"/>
                <a:gd name="T30" fmla="*/ 10 w 344"/>
                <a:gd name="T31" fmla="*/ 404 h 647"/>
                <a:gd name="T32" fmla="*/ 20 w 344"/>
                <a:gd name="T33" fmla="*/ 410 h 647"/>
                <a:gd name="T34" fmla="*/ 30 w 344"/>
                <a:gd name="T35" fmla="*/ 413 h 647"/>
                <a:gd name="T36" fmla="*/ 45 w 344"/>
                <a:gd name="T37" fmla="*/ 413 h 647"/>
                <a:gd name="T38" fmla="*/ 60 w 344"/>
                <a:gd name="T39" fmla="*/ 407 h 647"/>
                <a:gd name="T40" fmla="*/ 257 w 344"/>
                <a:gd name="T41" fmla="*/ 190 h 647"/>
                <a:gd name="T42" fmla="*/ 297 w 344"/>
                <a:gd name="T43" fmla="*/ 138 h 647"/>
                <a:gd name="T44" fmla="*/ 312 w 344"/>
                <a:gd name="T45" fmla="*/ 111 h 647"/>
                <a:gd name="T46" fmla="*/ 325 w 344"/>
                <a:gd name="T47" fmla="*/ 84 h 647"/>
                <a:gd name="T48" fmla="*/ 335 w 344"/>
                <a:gd name="T49" fmla="*/ 39 h 647"/>
                <a:gd name="T50" fmla="*/ 343 w 344"/>
                <a:gd name="T51" fmla="*/ 0 h 647"/>
                <a:gd name="T52" fmla="*/ 343 w 344"/>
                <a:gd name="T53" fmla="*/ 11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824" name="Freeform 8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825" name="Freeform 9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826" name="Freeform 10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827" name="Freeform 11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828" name="Freeform 12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>
                <a:gd name="T0" fmla="*/ 264 w 265"/>
                <a:gd name="T1" fmla="*/ 52 h 392"/>
                <a:gd name="T2" fmla="*/ 264 w 265"/>
                <a:gd name="T3" fmla="*/ 194 h 392"/>
                <a:gd name="T4" fmla="*/ 256 w 265"/>
                <a:gd name="T5" fmla="*/ 188 h 392"/>
                <a:gd name="T6" fmla="*/ 236 w 265"/>
                <a:gd name="T7" fmla="*/ 188 h 392"/>
                <a:gd name="T8" fmla="*/ 221 w 265"/>
                <a:gd name="T9" fmla="*/ 194 h 392"/>
                <a:gd name="T10" fmla="*/ 205 w 265"/>
                <a:gd name="T11" fmla="*/ 209 h 392"/>
                <a:gd name="T12" fmla="*/ 162 w 265"/>
                <a:gd name="T13" fmla="*/ 261 h 392"/>
                <a:gd name="T14" fmla="*/ 66 w 265"/>
                <a:gd name="T15" fmla="*/ 366 h 392"/>
                <a:gd name="T16" fmla="*/ 45 w 265"/>
                <a:gd name="T17" fmla="*/ 391 h 392"/>
                <a:gd name="T18" fmla="*/ 0 w 265"/>
                <a:gd name="T19" fmla="*/ 391 h 392"/>
                <a:gd name="T20" fmla="*/ 178 w 265"/>
                <a:gd name="T21" fmla="*/ 190 h 392"/>
                <a:gd name="T22" fmla="*/ 218 w 265"/>
                <a:gd name="T23" fmla="*/ 138 h 392"/>
                <a:gd name="T24" fmla="*/ 233 w 265"/>
                <a:gd name="T25" fmla="*/ 111 h 392"/>
                <a:gd name="T26" fmla="*/ 246 w 265"/>
                <a:gd name="T27" fmla="*/ 84 h 392"/>
                <a:gd name="T28" fmla="*/ 256 w 265"/>
                <a:gd name="T29" fmla="*/ 39 h 392"/>
                <a:gd name="T30" fmla="*/ 264 w 265"/>
                <a:gd name="T31" fmla="*/ 0 h 392"/>
                <a:gd name="T32" fmla="*/ 264 w 265"/>
                <a:gd name="T33" fmla="*/ 11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829" name="Freeform 13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830" name="Freeform 14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>
                <a:gd name="T0" fmla="*/ 345 w 346"/>
                <a:gd name="T1" fmla="*/ 0 h 575"/>
                <a:gd name="T2" fmla="*/ 343 w 346"/>
                <a:gd name="T3" fmla="*/ 122 h 575"/>
                <a:gd name="T4" fmla="*/ 336 w 346"/>
                <a:gd name="T5" fmla="*/ 116 h 575"/>
                <a:gd name="T6" fmla="*/ 315 w 346"/>
                <a:gd name="T7" fmla="*/ 116 h 575"/>
                <a:gd name="T8" fmla="*/ 300 w 346"/>
                <a:gd name="T9" fmla="*/ 122 h 575"/>
                <a:gd name="T10" fmla="*/ 285 w 346"/>
                <a:gd name="T11" fmla="*/ 137 h 575"/>
                <a:gd name="T12" fmla="*/ 242 w 346"/>
                <a:gd name="T13" fmla="*/ 188 h 575"/>
                <a:gd name="T14" fmla="*/ 146 w 346"/>
                <a:gd name="T15" fmla="*/ 294 h 575"/>
                <a:gd name="T16" fmla="*/ 50 w 346"/>
                <a:gd name="T17" fmla="*/ 403 h 575"/>
                <a:gd name="T18" fmla="*/ 30 w 346"/>
                <a:gd name="T19" fmla="*/ 433 h 575"/>
                <a:gd name="T20" fmla="*/ 17 w 346"/>
                <a:gd name="T21" fmla="*/ 463 h 575"/>
                <a:gd name="T22" fmla="*/ 10 w 346"/>
                <a:gd name="T23" fmla="*/ 510 h 575"/>
                <a:gd name="T24" fmla="*/ 0 w 346"/>
                <a:gd name="T25" fmla="*/ 574 h 575"/>
                <a:gd name="T26" fmla="*/ 0 w 346"/>
                <a:gd name="T27" fmla="*/ 293 h 575"/>
                <a:gd name="T28" fmla="*/ 5 w 346"/>
                <a:gd name="T29" fmla="*/ 320 h 575"/>
                <a:gd name="T30" fmla="*/ 10 w 346"/>
                <a:gd name="T31" fmla="*/ 332 h 575"/>
                <a:gd name="T32" fmla="*/ 20 w 346"/>
                <a:gd name="T33" fmla="*/ 338 h 575"/>
                <a:gd name="T34" fmla="*/ 30 w 346"/>
                <a:gd name="T35" fmla="*/ 341 h 575"/>
                <a:gd name="T36" fmla="*/ 45 w 346"/>
                <a:gd name="T37" fmla="*/ 341 h 575"/>
                <a:gd name="T38" fmla="*/ 60 w 346"/>
                <a:gd name="T39" fmla="*/ 335 h 575"/>
                <a:gd name="T40" fmla="*/ 257 w 346"/>
                <a:gd name="T41" fmla="*/ 117 h 575"/>
                <a:gd name="T42" fmla="*/ 298 w 346"/>
                <a:gd name="T43" fmla="*/ 66 h 575"/>
                <a:gd name="T44" fmla="*/ 313 w 346"/>
                <a:gd name="T45" fmla="*/ 39 h 575"/>
                <a:gd name="T46" fmla="*/ 326 w 346"/>
                <a:gd name="T47" fmla="*/ 12 h 575"/>
                <a:gd name="T48" fmla="*/ 329 w 346"/>
                <a:gd name="T49" fmla="*/ 0 h 575"/>
                <a:gd name="T50" fmla="*/ 345 w 346"/>
                <a:gd name="T51" fmla="*/ 3 h 575"/>
                <a:gd name="T52" fmla="*/ 343 w 346"/>
                <a:gd name="T53" fmla="*/ 45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831" name="Rectangle 15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832" name="Rectangle 16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kumimoji="1" lang="en-US" dirty="0"/>
            </a:p>
          </p:txBody>
        </p:sp>
        <p:sp>
          <p:nvSpPr>
            <p:cNvPr id="34833" name="Rectangle 17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834" name="Rectangle 18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kumimoji="1" lang="en-US" dirty="0"/>
            </a:p>
          </p:txBody>
        </p:sp>
        <p:sp>
          <p:nvSpPr>
            <p:cNvPr id="34835" name="Freeform 19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836" name="Freeform 20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837" name="Freeform 21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838" name="Freeform 22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839" name="Freeform 23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>
                <a:gd name="T0" fmla="*/ 343 w 344"/>
                <a:gd name="T1" fmla="*/ 52 h 647"/>
                <a:gd name="T2" fmla="*/ 343 w 344"/>
                <a:gd name="T3" fmla="*/ 194 h 647"/>
                <a:gd name="T4" fmla="*/ 335 w 344"/>
                <a:gd name="T5" fmla="*/ 188 h 647"/>
                <a:gd name="T6" fmla="*/ 315 w 344"/>
                <a:gd name="T7" fmla="*/ 188 h 647"/>
                <a:gd name="T8" fmla="*/ 300 w 344"/>
                <a:gd name="T9" fmla="*/ 194 h 647"/>
                <a:gd name="T10" fmla="*/ 284 w 344"/>
                <a:gd name="T11" fmla="*/ 209 h 647"/>
                <a:gd name="T12" fmla="*/ 242 w 344"/>
                <a:gd name="T13" fmla="*/ 261 h 647"/>
                <a:gd name="T14" fmla="*/ 146 w 344"/>
                <a:gd name="T15" fmla="*/ 366 h 647"/>
                <a:gd name="T16" fmla="*/ 50 w 344"/>
                <a:gd name="T17" fmla="*/ 475 h 647"/>
                <a:gd name="T18" fmla="*/ 30 w 344"/>
                <a:gd name="T19" fmla="*/ 505 h 647"/>
                <a:gd name="T20" fmla="*/ 17 w 344"/>
                <a:gd name="T21" fmla="*/ 535 h 647"/>
                <a:gd name="T22" fmla="*/ 10 w 344"/>
                <a:gd name="T23" fmla="*/ 582 h 647"/>
                <a:gd name="T24" fmla="*/ 0 w 344"/>
                <a:gd name="T25" fmla="*/ 646 h 647"/>
                <a:gd name="T26" fmla="*/ 0 w 344"/>
                <a:gd name="T27" fmla="*/ 365 h 647"/>
                <a:gd name="T28" fmla="*/ 5 w 344"/>
                <a:gd name="T29" fmla="*/ 392 h 647"/>
                <a:gd name="T30" fmla="*/ 10 w 344"/>
                <a:gd name="T31" fmla="*/ 404 h 647"/>
                <a:gd name="T32" fmla="*/ 20 w 344"/>
                <a:gd name="T33" fmla="*/ 410 h 647"/>
                <a:gd name="T34" fmla="*/ 30 w 344"/>
                <a:gd name="T35" fmla="*/ 413 h 647"/>
                <a:gd name="T36" fmla="*/ 45 w 344"/>
                <a:gd name="T37" fmla="*/ 413 h 647"/>
                <a:gd name="T38" fmla="*/ 60 w 344"/>
                <a:gd name="T39" fmla="*/ 407 h 647"/>
                <a:gd name="T40" fmla="*/ 257 w 344"/>
                <a:gd name="T41" fmla="*/ 190 h 647"/>
                <a:gd name="T42" fmla="*/ 297 w 344"/>
                <a:gd name="T43" fmla="*/ 138 h 647"/>
                <a:gd name="T44" fmla="*/ 312 w 344"/>
                <a:gd name="T45" fmla="*/ 111 h 647"/>
                <a:gd name="T46" fmla="*/ 325 w 344"/>
                <a:gd name="T47" fmla="*/ 84 h 647"/>
                <a:gd name="T48" fmla="*/ 335 w 344"/>
                <a:gd name="T49" fmla="*/ 39 h 647"/>
                <a:gd name="T50" fmla="*/ 343 w 344"/>
                <a:gd name="T51" fmla="*/ 0 h 647"/>
                <a:gd name="T52" fmla="*/ 343 w 344"/>
                <a:gd name="T53" fmla="*/ 11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840" name="Freeform 24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>
                <a:gd name="T0" fmla="*/ 345 w 349"/>
                <a:gd name="T1" fmla="*/ 52 h 149"/>
                <a:gd name="T2" fmla="*/ 348 w 349"/>
                <a:gd name="T3" fmla="*/ 144 h 149"/>
                <a:gd name="T4" fmla="*/ 0 w 349"/>
                <a:gd name="T5" fmla="*/ 148 h 149"/>
                <a:gd name="T6" fmla="*/ 299 w 349"/>
                <a:gd name="T7" fmla="*/ 143 h 149"/>
                <a:gd name="T8" fmla="*/ 315 w 349"/>
                <a:gd name="T9" fmla="*/ 111 h 149"/>
                <a:gd name="T10" fmla="*/ 328 w 349"/>
                <a:gd name="T11" fmla="*/ 84 h 149"/>
                <a:gd name="T12" fmla="*/ 338 w 349"/>
                <a:gd name="T13" fmla="*/ 39 h 149"/>
                <a:gd name="T14" fmla="*/ 345 w 349"/>
                <a:gd name="T15" fmla="*/ 0 h 149"/>
                <a:gd name="T16" fmla="*/ 345 w 349"/>
                <a:gd name="T17" fmla="*/ 11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841" name="Freeform 25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842" name="Freeform 26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>
                <a:gd name="T0" fmla="*/ 345 w 346"/>
                <a:gd name="T1" fmla="*/ 0 h 574"/>
                <a:gd name="T2" fmla="*/ 343 w 346"/>
                <a:gd name="T3" fmla="*/ 122 h 574"/>
                <a:gd name="T4" fmla="*/ 336 w 346"/>
                <a:gd name="T5" fmla="*/ 116 h 574"/>
                <a:gd name="T6" fmla="*/ 315 w 346"/>
                <a:gd name="T7" fmla="*/ 116 h 574"/>
                <a:gd name="T8" fmla="*/ 300 w 346"/>
                <a:gd name="T9" fmla="*/ 122 h 574"/>
                <a:gd name="T10" fmla="*/ 285 w 346"/>
                <a:gd name="T11" fmla="*/ 137 h 574"/>
                <a:gd name="T12" fmla="*/ 242 w 346"/>
                <a:gd name="T13" fmla="*/ 188 h 574"/>
                <a:gd name="T14" fmla="*/ 146 w 346"/>
                <a:gd name="T15" fmla="*/ 294 h 574"/>
                <a:gd name="T16" fmla="*/ 50 w 346"/>
                <a:gd name="T17" fmla="*/ 402 h 574"/>
                <a:gd name="T18" fmla="*/ 30 w 346"/>
                <a:gd name="T19" fmla="*/ 432 h 574"/>
                <a:gd name="T20" fmla="*/ 17 w 346"/>
                <a:gd name="T21" fmla="*/ 462 h 574"/>
                <a:gd name="T22" fmla="*/ 10 w 346"/>
                <a:gd name="T23" fmla="*/ 509 h 574"/>
                <a:gd name="T24" fmla="*/ 0 w 346"/>
                <a:gd name="T25" fmla="*/ 573 h 574"/>
                <a:gd name="T26" fmla="*/ 0 w 346"/>
                <a:gd name="T27" fmla="*/ 292 h 574"/>
                <a:gd name="T28" fmla="*/ 5 w 346"/>
                <a:gd name="T29" fmla="*/ 319 h 574"/>
                <a:gd name="T30" fmla="*/ 10 w 346"/>
                <a:gd name="T31" fmla="*/ 331 h 574"/>
                <a:gd name="T32" fmla="*/ 20 w 346"/>
                <a:gd name="T33" fmla="*/ 337 h 574"/>
                <a:gd name="T34" fmla="*/ 30 w 346"/>
                <a:gd name="T35" fmla="*/ 340 h 574"/>
                <a:gd name="T36" fmla="*/ 45 w 346"/>
                <a:gd name="T37" fmla="*/ 340 h 574"/>
                <a:gd name="T38" fmla="*/ 60 w 346"/>
                <a:gd name="T39" fmla="*/ 334 h 574"/>
                <a:gd name="T40" fmla="*/ 257 w 346"/>
                <a:gd name="T41" fmla="*/ 117 h 574"/>
                <a:gd name="T42" fmla="*/ 298 w 346"/>
                <a:gd name="T43" fmla="*/ 66 h 574"/>
                <a:gd name="T44" fmla="*/ 313 w 346"/>
                <a:gd name="T45" fmla="*/ 39 h 574"/>
                <a:gd name="T46" fmla="*/ 326 w 346"/>
                <a:gd name="T47" fmla="*/ 12 h 574"/>
                <a:gd name="T48" fmla="*/ 329 w 346"/>
                <a:gd name="T49" fmla="*/ 0 h 574"/>
                <a:gd name="T50" fmla="*/ 345 w 346"/>
                <a:gd name="T51" fmla="*/ 3 h 574"/>
                <a:gd name="T52" fmla="*/ 343 w 346"/>
                <a:gd name="T53" fmla="*/ 45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843" name="Freeform 27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>
                <a:gd name="T0" fmla="*/ 153 w 154"/>
                <a:gd name="T1" fmla="*/ 3 h 294"/>
                <a:gd name="T2" fmla="*/ 50 w 154"/>
                <a:gd name="T3" fmla="*/ 122 h 294"/>
                <a:gd name="T4" fmla="*/ 30 w 154"/>
                <a:gd name="T5" fmla="*/ 152 h 294"/>
                <a:gd name="T6" fmla="*/ 17 w 154"/>
                <a:gd name="T7" fmla="*/ 182 h 294"/>
                <a:gd name="T8" fmla="*/ 10 w 154"/>
                <a:gd name="T9" fmla="*/ 229 h 294"/>
                <a:gd name="T10" fmla="*/ 0 w 154"/>
                <a:gd name="T11" fmla="*/ 293 h 294"/>
                <a:gd name="T12" fmla="*/ 0 w 154"/>
                <a:gd name="T13" fmla="*/ 12 h 294"/>
                <a:gd name="T14" fmla="*/ 5 w 154"/>
                <a:gd name="T15" fmla="*/ 39 h 294"/>
                <a:gd name="T16" fmla="*/ 10 w 154"/>
                <a:gd name="T17" fmla="*/ 51 h 294"/>
                <a:gd name="T18" fmla="*/ 20 w 154"/>
                <a:gd name="T19" fmla="*/ 57 h 294"/>
                <a:gd name="T20" fmla="*/ 30 w 154"/>
                <a:gd name="T21" fmla="*/ 60 h 294"/>
                <a:gd name="T22" fmla="*/ 45 w 154"/>
                <a:gd name="T23" fmla="*/ 60 h 294"/>
                <a:gd name="T24" fmla="*/ 60 w 154"/>
                <a:gd name="T25" fmla="*/ 54 h 294"/>
                <a:gd name="T26" fmla="*/ 110 w 154"/>
                <a:gd name="T27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844" name="Freeform 28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845" name="Rectangle 29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63" name="Line 30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4" name="Line 31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7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1500188" y="228600"/>
            <a:ext cx="749141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00188" y="1524000"/>
            <a:ext cx="7491412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3" name="Text Box 37"/>
          <p:cNvSpPr txBox="1">
            <a:spLocks noChangeArrowheads="1"/>
          </p:cNvSpPr>
          <p:nvPr/>
        </p:nvSpPr>
        <p:spPr bwMode="auto">
          <a:xfrm>
            <a:off x="0" y="-12700"/>
            <a:ext cx="1371600" cy="6870700"/>
          </a:xfrm>
          <a:prstGeom prst="rect">
            <a:avLst/>
          </a:prstGeom>
          <a:solidFill>
            <a:srgbClr val="8000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2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800" dirty="0" smtClean="0">
              <a:latin typeface="Arial" charset="0"/>
            </a:endParaRPr>
          </a:p>
        </p:txBody>
      </p:sp>
      <p:pic>
        <p:nvPicPr>
          <p:cNvPr id="2" name="Picture 38" descr="IMG_0699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00" t="17999" r="57600" b="27600"/>
          <a:stretch>
            <a:fillRect/>
          </a:stretch>
        </p:blipFill>
        <p:spPr bwMode="auto">
          <a:xfrm>
            <a:off x="381000" y="3657600"/>
            <a:ext cx="609600" cy="2895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39" descr="IMG_0699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99" t="17999" r="32001" b="27600"/>
          <a:stretch>
            <a:fillRect/>
          </a:stretch>
        </p:blipFill>
        <p:spPr bwMode="auto">
          <a:xfrm>
            <a:off x="339725" y="228600"/>
            <a:ext cx="650875" cy="3200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7" r:id="rId2"/>
    <p:sldLayoutId id="2147483678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5" r:id="rId16"/>
    <p:sldLayoutId id="2147483676" r:id="rId17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2016805" y="457720"/>
            <a:ext cx="6837049" cy="650789"/>
          </a:xfrm>
        </p:spPr>
        <p:txBody>
          <a:bodyPr/>
          <a:lstStyle/>
          <a:p>
            <a:pPr algn="ctr"/>
            <a:r>
              <a:rPr lang="en-US" sz="3200" b="1" dirty="0" smtClean="0">
                <a:latin typeface="Comic Sans MS" panose="030F0702030302020204" pitchFamily="66" charset="0"/>
              </a:rPr>
              <a:t>Jamestown Health Department</a:t>
            </a:r>
            <a:endParaRPr lang="en-US" sz="3200" b="1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2263761" y="1497127"/>
            <a:ext cx="6343135" cy="1161535"/>
          </a:xfrm>
        </p:spPr>
        <p:txBody>
          <a:bodyPr/>
          <a:lstStyle/>
          <a:p>
            <a:pPr algn="ctr"/>
            <a:r>
              <a:rPr lang="en-US" u="sng" dirty="0" smtClean="0">
                <a:latin typeface="Calibri" panose="020F0502020204030204" pitchFamily="34" charset="0"/>
              </a:rPr>
              <a:t>Agenda</a:t>
            </a:r>
          </a:p>
          <a:p>
            <a:pPr algn="ctr"/>
            <a:endParaRPr lang="en-US" dirty="0" smtClean="0"/>
          </a:p>
          <a:p>
            <a:pPr marL="514350" indent="-514350">
              <a:buClr>
                <a:schemeClr val="accent1"/>
              </a:buClr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Where Are We Now?</a:t>
            </a:r>
          </a:p>
          <a:p>
            <a:pPr marL="514350" indent="-514350">
              <a:buClr>
                <a:schemeClr val="accent1"/>
              </a:buClr>
              <a:buFont typeface="+mj-lt"/>
              <a:buAutoNum type="arabicPeriod"/>
            </a:pPr>
            <a:endParaRPr lang="en-US" dirty="0">
              <a:solidFill>
                <a:srgbClr val="C00000"/>
              </a:solidFill>
            </a:endParaRPr>
          </a:p>
          <a:p>
            <a:pPr marL="514350" indent="-514350">
              <a:buClr>
                <a:schemeClr val="accent1"/>
              </a:buClr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Where Are We Going?</a:t>
            </a:r>
          </a:p>
          <a:p>
            <a:pPr marL="514350" indent="-514350">
              <a:buClr>
                <a:schemeClr val="accent1"/>
              </a:buClr>
              <a:buFont typeface="+mj-lt"/>
              <a:buAutoNum type="arabicPeriod"/>
            </a:pPr>
            <a:endParaRPr lang="en-US" dirty="0">
              <a:solidFill>
                <a:srgbClr val="C00000"/>
              </a:solidFill>
            </a:endParaRPr>
          </a:p>
          <a:p>
            <a:pPr marL="514350" indent="-514350">
              <a:buClr>
                <a:schemeClr val="accent1"/>
              </a:buClr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Challenges</a:t>
            </a:r>
            <a:endParaRPr lang="en-US" dirty="0">
              <a:solidFill>
                <a:srgbClr val="C00000"/>
              </a:solidFill>
            </a:endParaRPr>
          </a:p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9589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2281516" y="1195286"/>
            <a:ext cx="6343135" cy="1161535"/>
          </a:xfrm>
        </p:spPr>
        <p:txBody>
          <a:bodyPr/>
          <a:lstStyle/>
          <a:p>
            <a:pPr algn="ctr"/>
            <a:endParaRPr lang="en-US" u="sng" dirty="0" smtClean="0">
              <a:latin typeface="Calibri" panose="020F0502020204030204" pitchFamily="34" charset="0"/>
            </a:endParaRPr>
          </a:p>
          <a:p>
            <a:pPr>
              <a:buClr>
                <a:schemeClr val="accent1"/>
              </a:buClr>
            </a:pPr>
            <a:r>
              <a:rPr lang="en-US" u="sng" dirty="0" smtClean="0"/>
              <a:t>Operational Goals</a:t>
            </a:r>
          </a:p>
          <a:p>
            <a:pPr>
              <a:buClr>
                <a:schemeClr val="accent1"/>
              </a:buClr>
            </a:pPr>
            <a:endParaRPr lang="en-US" sz="2400" dirty="0"/>
          </a:p>
          <a:p>
            <a:pPr marL="171450" indent="-457200">
              <a:buClr>
                <a:schemeClr val="accent1"/>
              </a:buClr>
              <a:buFont typeface="+mj-lt"/>
              <a:buAutoNum type="arabicPeriod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Let’s Improve the Lives of Our Patients</a:t>
            </a:r>
          </a:p>
          <a:p>
            <a:pPr marL="171450" indent="-457200"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marL="171450" indent="-457200">
              <a:buClr>
                <a:schemeClr val="accent1"/>
              </a:buClr>
              <a:buFont typeface="+mj-lt"/>
              <a:buAutoNum type="arabicPeriod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Let’s Inspire and Develop Our People</a:t>
            </a:r>
          </a:p>
          <a:p>
            <a:pPr marL="171450" indent="-457200"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marL="171450" indent="-457200">
              <a:buClr>
                <a:schemeClr val="accent1"/>
              </a:buClr>
              <a:buFont typeface="+mj-lt"/>
              <a:buAutoNum type="arabicPeriod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Without a Margin, There is No Mission</a:t>
            </a:r>
          </a:p>
          <a:p>
            <a:pPr marL="457200" lvl="1" indent="0">
              <a:buClr>
                <a:schemeClr val="accent1"/>
              </a:buClr>
              <a:buNone/>
            </a:pPr>
            <a:endParaRPr lang="en-US" sz="2400" dirty="0" smtClean="0">
              <a:solidFill>
                <a:srgbClr val="C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939162" y="0"/>
            <a:ext cx="3204838" cy="650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Where Are We Going?</a:t>
            </a:r>
            <a:endParaRPr lang="en-US" sz="2000" b="1" kern="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91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882066" y="1195286"/>
            <a:ext cx="6906827" cy="1161535"/>
          </a:xfrm>
        </p:spPr>
        <p:txBody>
          <a:bodyPr/>
          <a:lstStyle/>
          <a:p>
            <a:pPr algn="ctr"/>
            <a:endParaRPr lang="en-US" u="sng" dirty="0" smtClean="0">
              <a:latin typeface="Calibri" panose="020F0502020204030204" pitchFamily="34" charset="0"/>
            </a:endParaRPr>
          </a:p>
          <a:p>
            <a:pPr>
              <a:buClr>
                <a:schemeClr val="accent1"/>
              </a:buClr>
            </a:pPr>
            <a:r>
              <a:rPr lang="en-US" sz="2800" u="sng" dirty="0" smtClean="0"/>
              <a:t>Let’s Improve the Lives of Our Patients</a:t>
            </a:r>
          </a:p>
          <a:p>
            <a:pPr>
              <a:buClr>
                <a:schemeClr val="accent1"/>
              </a:buClr>
            </a:pPr>
            <a:endParaRPr lang="en-US" sz="2400" dirty="0"/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Create Culture of Patient Centered Care</a:t>
            </a: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2400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Healthy Hearts Initiative</a:t>
            </a: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2400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Improve Patient Experience</a:t>
            </a:r>
          </a:p>
          <a:p>
            <a:pPr marL="457200" lvl="1" indent="0">
              <a:buClr>
                <a:schemeClr val="accent1"/>
              </a:buClr>
              <a:buNone/>
            </a:pPr>
            <a:endParaRPr lang="en-US" sz="2400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QA/Compliance</a:t>
            </a:r>
            <a:endParaRPr lang="en-US" sz="2400" dirty="0" smtClean="0">
              <a:solidFill>
                <a:srgbClr val="C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939162" y="0"/>
            <a:ext cx="3204838" cy="650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Where Are We Going?</a:t>
            </a:r>
            <a:endParaRPr lang="en-US" sz="2000" b="1" kern="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9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882066" y="1195286"/>
            <a:ext cx="6906827" cy="1161535"/>
          </a:xfrm>
        </p:spPr>
        <p:txBody>
          <a:bodyPr/>
          <a:lstStyle/>
          <a:p>
            <a:pPr algn="ctr"/>
            <a:endParaRPr lang="en-US" u="sng" dirty="0" smtClean="0">
              <a:latin typeface="Calibri" panose="020F0502020204030204" pitchFamily="34" charset="0"/>
            </a:endParaRPr>
          </a:p>
          <a:p>
            <a:pPr>
              <a:buClr>
                <a:schemeClr val="accent1"/>
              </a:buClr>
            </a:pPr>
            <a:r>
              <a:rPr lang="en-US" sz="2800" u="sng" dirty="0" smtClean="0"/>
              <a:t>Let’s Inspire and Develop Our People</a:t>
            </a:r>
          </a:p>
          <a:p>
            <a:pPr>
              <a:buClr>
                <a:schemeClr val="accent1"/>
              </a:buClr>
            </a:pPr>
            <a:endParaRPr lang="en-US" sz="2400" dirty="0"/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FLIP – Frontline Leadership Initiative Program</a:t>
            </a: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2400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Give a WOW Program</a:t>
            </a: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2400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Create Happy and Dedicated Staff</a:t>
            </a:r>
          </a:p>
          <a:p>
            <a:pPr marL="457200" lvl="1" indent="0">
              <a:buClr>
                <a:schemeClr val="accent1"/>
              </a:buClr>
              <a:buNone/>
            </a:pPr>
            <a:endParaRPr lang="en-US" sz="2400" dirty="0" smtClean="0">
              <a:solidFill>
                <a:srgbClr val="C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939162" y="0"/>
            <a:ext cx="3204838" cy="650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Where Are We Going?</a:t>
            </a:r>
            <a:endParaRPr lang="en-US" sz="2000" b="1" kern="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91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882066" y="1195286"/>
            <a:ext cx="6906827" cy="1161535"/>
          </a:xfrm>
        </p:spPr>
        <p:txBody>
          <a:bodyPr/>
          <a:lstStyle/>
          <a:p>
            <a:pPr algn="ctr"/>
            <a:endParaRPr lang="en-US" u="sng" dirty="0" smtClean="0">
              <a:latin typeface="Calibri" panose="020F0502020204030204" pitchFamily="34" charset="0"/>
            </a:endParaRPr>
          </a:p>
          <a:p>
            <a:pPr>
              <a:buClr>
                <a:schemeClr val="accent1"/>
              </a:buClr>
            </a:pPr>
            <a:r>
              <a:rPr lang="en-US" sz="2800" u="sng" dirty="0" smtClean="0"/>
              <a:t>Without a Margin, There is No Mission</a:t>
            </a:r>
          </a:p>
          <a:p>
            <a:pPr>
              <a:buClr>
                <a:schemeClr val="accent1"/>
              </a:buClr>
            </a:pPr>
            <a:endParaRPr lang="en-US" sz="2400" dirty="0"/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Communicate Goals and Targets</a:t>
            </a: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2400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Develop Lean Processes</a:t>
            </a: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2400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Increase and Protect Revenue Streams</a:t>
            </a:r>
          </a:p>
          <a:p>
            <a:pPr marL="457200" lvl="1" indent="0">
              <a:buClr>
                <a:schemeClr val="accent1"/>
              </a:buClr>
              <a:buNone/>
            </a:pPr>
            <a:endParaRPr lang="en-US" sz="2400" dirty="0" smtClean="0">
              <a:solidFill>
                <a:srgbClr val="C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939162" y="0"/>
            <a:ext cx="3204838" cy="650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Where Are We Going?</a:t>
            </a:r>
            <a:endParaRPr lang="en-US" sz="2000" b="1" kern="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57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882066" y="1195286"/>
            <a:ext cx="6906827" cy="1161535"/>
          </a:xfrm>
        </p:spPr>
        <p:txBody>
          <a:bodyPr/>
          <a:lstStyle/>
          <a:p>
            <a:pPr algn="ctr"/>
            <a:endParaRPr lang="en-US" u="sng" dirty="0" smtClean="0">
              <a:latin typeface="Calibri" panose="020F0502020204030204" pitchFamily="34" charset="0"/>
            </a:endParaRPr>
          </a:p>
          <a:p>
            <a:pPr>
              <a:buClr>
                <a:schemeClr val="accent1"/>
              </a:buClr>
            </a:pPr>
            <a:r>
              <a:rPr lang="en-US" sz="2800" u="sng" dirty="0" smtClean="0"/>
              <a:t>Tribal Wellness Program</a:t>
            </a:r>
          </a:p>
          <a:p>
            <a:pPr>
              <a:buClr>
                <a:schemeClr val="accent1"/>
              </a:buClr>
            </a:pPr>
            <a:endParaRPr lang="en-US" sz="2400" dirty="0"/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New Diabetes Program</a:t>
            </a: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800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New Community Health Re-design </a:t>
            </a: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800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Better Communication of Programs</a:t>
            </a: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800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Collaboration of Services</a:t>
            </a:r>
          </a:p>
          <a:p>
            <a:pPr marL="457200" lvl="1" indent="0">
              <a:buClr>
                <a:schemeClr val="accent1"/>
              </a:buClr>
              <a:buNone/>
            </a:pPr>
            <a:endParaRPr lang="en-US" sz="2400" dirty="0" smtClean="0">
              <a:solidFill>
                <a:srgbClr val="C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939162" y="0"/>
            <a:ext cx="3204838" cy="650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Where Are We Going?</a:t>
            </a:r>
            <a:endParaRPr lang="en-US" sz="2000" b="1" kern="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30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916356" y="840956"/>
            <a:ext cx="6906827" cy="1161535"/>
          </a:xfrm>
        </p:spPr>
        <p:txBody>
          <a:bodyPr/>
          <a:lstStyle/>
          <a:p>
            <a:pPr algn="ctr"/>
            <a:endParaRPr lang="en-US" u="sng" dirty="0" smtClean="0">
              <a:latin typeface="Calibri" panose="020F0502020204030204" pitchFamily="34" charset="0"/>
            </a:endParaRPr>
          </a:p>
          <a:p>
            <a:pPr>
              <a:buClr>
                <a:schemeClr val="accent1"/>
              </a:buClr>
            </a:pPr>
            <a:r>
              <a:rPr lang="en-US" sz="2800" u="sng" dirty="0" smtClean="0"/>
              <a:t>Government and Policy</a:t>
            </a:r>
          </a:p>
          <a:p>
            <a:pPr>
              <a:buClr>
                <a:schemeClr val="accent1"/>
              </a:buClr>
            </a:pPr>
            <a:endParaRPr lang="en-US" sz="2400" dirty="0"/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Active Participation</a:t>
            </a:r>
          </a:p>
          <a:p>
            <a:pPr lvl="2"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Northwest Portland Area Indian Health Board</a:t>
            </a:r>
          </a:p>
          <a:p>
            <a:pPr lvl="2"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American Indian Health Commission</a:t>
            </a:r>
          </a:p>
          <a:p>
            <a:pPr lvl="2"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Olympic Community of Health</a:t>
            </a:r>
          </a:p>
          <a:p>
            <a:pPr lvl="2"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Self-Governance</a:t>
            </a:r>
          </a:p>
          <a:p>
            <a:pPr lvl="2">
              <a:buClr>
                <a:schemeClr val="accent1"/>
              </a:buClr>
              <a:buFont typeface="Courier New" panose="02070309020205020404" pitchFamily="49" charset="0"/>
              <a:buChar char="o"/>
            </a:pPr>
            <a:endParaRPr lang="en-US" sz="1100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Policy Tracking</a:t>
            </a:r>
          </a:p>
          <a:p>
            <a:pPr lvl="2"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Medicaid 1115 Waiver</a:t>
            </a:r>
          </a:p>
          <a:p>
            <a:pPr lvl="2"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BHO Waiver</a:t>
            </a:r>
          </a:p>
          <a:p>
            <a:pPr lvl="2"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Legal Utilization of Health Net Profit</a:t>
            </a:r>
          </a:p>
          <a:p>
            <a:pPr lvl="2">
              <a:buClr>
                <a:schemeClr val="accent1"/>
              </a:buClr>
              <a:buFont typeface="Courier New" panose="02070309020205020404" pitchFamily="49" charset="0"/>
              <a:buChar char="o"/>
            </a:pPr>
            <a:endParaRPr lang="en-US" sz="2000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939162" y="0"/>
            <a:ext cx="3204838" cy="650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Where Are We Going?</a:t>
            </a:r>
            <a:endParaRPr lang="en-US" sz="2000" b="1" kern="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43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2016805" y="457720"/>
            <a:ext cx="6837049" cy="650789"/>
          </a:xfrm>
        </p:spPr>
        <p:txBody>
          <a:bodyPr/>
          <a:lstStyle/>
          <a:p>
            <a:pPr algn="ctr"/>
            <a:r>
              <a:rPr lang="en-US" sz="3200" b="1" dirty="0" smtClean="0">
                <a:latin typeface="Comic Sans MS" panose="030F0702030302020204" pitchFamily="66" charset="0"/>
              </a:rPr>
              <a:t>Jamestown Health Department</a:t>
            </a:r>
            <a:endParaRPr lang="en-US" sz="3200" b="1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2263761" y="1497127"/>
            <a:ext cx="6343135" cy="1161535"/>
          </a:xfrm>
        </p:spPr>
        <p:txBody>
          <a:bodyPr/>
          <a:lstStyle/>
          <a:p>
            <a:pPr algn="ctr"/>
            <a:endParaRPr lang="en-US" u="sng" dirty="0" smtClean="0">
              <a:latin typeface="Calibri" panose="020F0502020204030204" pitchFamily="34" charset="0"/>
            </a:endParaRPr>
          </a:p>
          <a:p>
            <a:pPr marL="514350" indent="-514350">
              <a:buClr>
                <a:schemeClr val="accent1"/>
              </a:buClr>
              <a:buFont typeface="+mj-lt"/>
              <a:buAutoNum type="arabicPeriod" startAt="3"/>
            </a:pPr>
            <a:r>
              <a:rPr lang="en-US" dirty="0" smtClean="0">
                <a:solidFill>
                  <a:srgbClr val="C00000"/>
                </a:solidFill>
              </a:rPr>
              <a:t>Challenges</a:t>
            </a:r>
          </a:p>
          <a:p>
            <a:pPr>
              <a:buClr>
                <a:schemeClr val="accent1"/>
              </a:buClr>
            </a:pPr>
            <a:endParaRPr lang="en-US" sz="2400" dirty="0">
              <a:solidFill>
                <a:srgbClr val="C00000"/>
              </a:solidFill>
            </a:endParaRP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C00000"/>
                </a:solidFill>
              </a:rPr>
              <a:t>Population Health Management</a:t>
            </a: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2400" dirty="0" smtClean="0">
              <a:solidFill>
                <a:srgbClr val="C00000"/>
              </a:solidFill>
            </a:endParaRP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C00000"/>
                </a:solidFill>
              </a:rPr>
              <a:t>Value-Based Reimbursement</a:t>
            </a:r>
          </a:p>
          <a:p>
            <a:pPr marL="457200" lvl="1" indent="0">
              <a:buClr>
                <a:schemeClr val="accent1"/>
              </a:buClr>
              <a:buNone/>
            </a:pPr>
            <a:endParaRPr lang="en-US" sz="2400" dirty="0" smtClean="0">
              <a:solidFill>
                <a:srgbClr val="C00000"/>
              </a:solidFill>
            </a:endParaRP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C00000"/>
                </a:solidFill>
              </a:rPr>
              <a:t>How Does a Tribal Health System Fit into Evolving National/State Plans</a:t>
            </a:r>
          </a:p>
        </p:txBody>
      </p:sp>
    </p:spTree>
    <p:extLst>
      <p:ext uri="{BB962C8B-B14F-4D97-AF65-F5344CB8AC3E}">
        <p14:creationId xmlns:p14="http://schemas.microsoft.com/office/powerpoint/2010/main" val="23019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910" y="1157635"/>
            <a:ext cx="7342881" cy="3613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481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2016805" y="1079157"/>
            <a:ext cx="6837049" cy="650789"/>
          </a:xfrm>
        </p:spPr>
        <p:txBody>
          <a:bodyPr/>
          <a:lstStyle/>
          <a:p>
            <a:pPr algn="ctr"/>
            <a:r>
              <a:rPr lang="en-US" sz="3600" b="1" dirty="0" smtClean="0"/>
              <a:t>Jamestown Family Health Clinic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2141838" y="1869989"/>
            <a:ext cx="6343135" cy="1161535"/>
          </a:xfrm>
        </p:spPr>
        <p:txBody>
          <a:bodyPr/>
          <a:lstStyle/>
          <a:p>
            <a:pPr algn="ctr"/>
            <a:r>
              <a:rPr lang="en-US" dirty="0" smtClean="0"/>
              <a:t>OVERVIEW</a:t>
            </a:r>
          </a:p>
          <a:p>
            <a:pPr algn="ctr"/>
            <a:r>
              <a:rPr lang="en-US" dirty="0" smtClean="0"/>
              <a:t>(</a:t>
            </a:r>
            <a:r>
              <a:rPr lang="en-US" dirty="0"/>
              <a:t>October 2015 to June 2016)</a:t>
            </a:r>
          </a:p>
          <a:p>
            <a:pPr algn="ctr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504303" y="3377514"/>
            <a:ext cx="568410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Total Patients in </a:t>
            </a:r>
            <a:r>
              <a:rPr lang="en-US" sz="2400" dirty="0"/>
              <a:t>Epic:  </a:t>
            </a:r>
            <a:r>
              <a:rPr lang="en-US" sz="2400" dirty="0" smtClean="0"/>
              <a:t>12,000+</a:t>
            </a:r>
          </a:p>
          <a:p>
            <a:r>
              <a:rPr lang="en-US" sz="2400" dirty="0" smtClean="0"/>
              <a:t>Individual Patients Seen YTD: 10,188</a:t>
            </a:r>
          </a:p>
          <a:p>
            <a:r>
              <a:rPr lang="en-US" sz="2400" dirty="0" smtClean="0"/>
              <a:t>Total </a:t>
            </a:r>
            <a:r>
              <a:rPr lang="en-US" sz="2400" dirty="0"/>
              <a:t>Visits: 	</a:t>
            </a:r>
            <a:r>
              <a:rPr lang="en-US" sz="2400" dirty="0" smtClean="0"/>
              <a:t>   37,009</a:t>
            </a:r>
            <a:endParaRPr lang="en-US" sz="2400" dirty="0"/>
          </a:p>
          <a:p>
            <a:r>
              <a:rPr lang="en-US" sz="2400" dirty="0" smtClean="0"/>
              <a:t>Providers</a:t>
            </a:r>
            <a:r>
              <a:rPr lang="en-US" sz="2400" dirty="0" smtClean="0"/>
              <a:t>:</a:t>
            </a:r>
          </a:p>
          <a:p>
            <a:r>
              <a:rPr lang="en-US" dirty="0"/>
              <a:t>	</a:t>
            </a:r>
            <a:r>
              <a:rPr lang="en-US" sz="2000" dirty="0" smtClean="0"/>
              <a:t>MD/DO: 12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ARNP:     9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PA-C:       5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Counselor:   </a:t>
            </a:r>
            <a:r>
              <a:rPr lang="en-US" sz="2000" dirty="0" smtClean="0"/>
              <a:t>3</a:t>
            </a:r>
            <a:endParaRPr lang="en-US" sz="2000" dirty="0" smtClean="0"/>
          </a:p>
          <a:p>
            <a:r>
              <a:rPr lang="en-US" sz="2000" dirty="0"/>
              <a:t>	</a:t>
            </a:r>
            <a:r>
              <a:rPr lang="en-US" sz="2000" dirty="0" smtClean="0"/>
              <a:t>Pharmacist:  </a:t>
            </a:r>
            <a:r>
              <a:rPr lang="en-US" sz="2000" dirty="0" smtClean="0"/>
              <a:t>1</a:t>
            </a:r>
            <a:endParaRPr lang="en-US" sz="2000" dirty="0" smtClean="0"/>
          </a:p>
          <a:p>
            <a:r>
              <a:rPr lang="en-US" sz="2400" dirty="0"/>
              <a:t>	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939162" y="0"/>
            <a:ext cx="3204838" cy="650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Where Are We Now?</a:t>
            </a:r>
            <a:endParaRPr lang="en-US" sz="2000" b="1" kern="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36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559" y="965473"/>
            <a:ext cx="7072184" cy="770084"/>
          </a:xfrm>
        </p:spPr>
        <p:txBody>
          <a:bodyPr wrap="square">
            <a:spAutoFit/>
          </a:bodyPr>
          <a:lstStyle/>
          <a:p>
            <a:r>
              <a:rPr lang="en-US" dirty="0" smtClean="0"/>
              <a:t>Population Demographics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371730"/>
              </p:ext>
            </p:extLst>
          </p:nvPr>
        </p:nvGraphicFramePr>
        <p:xfrm>
          <a:off x="2033528" y="2343705"/>
          <a:ext cx="2730500" cy="20665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20900"/>
                <a:gridCol w="609600"/>
              </a:tblGrid>
              <a:tr h="229618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effectLst/>
                        </a:rPr>
                        <a:t>Payor Mix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%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229618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effectLst/>
                        </a:rPr>
                        <a:t>Commercial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>
                          <a:effectLst/>
                        </a:rPr>
                        <a:t>35%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229618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>
                          <a:effectLst/>
                        </a:rPr>
                        <a:t>Medicaid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>
                          <a:effectLst/>
                        </a:rPr>
                        <a:t>17%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229618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effectLst/>
                        </a:rPr>
                        <a:t>Medicaid HMO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>
                          <a:effectLst/>
                        </a:rPr>
                        <a:t>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229618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effectLst/>
                        </a:rPr>
                        <a:t>Medicare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>
                          <a:effectLst/>
                        </a:rPr>
                        <a:t>41%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229618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effectLst/>
                        </a:rPr>
                        <a:t>Medicare HMO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>
                          <a:effectLst/>
                        </a:rPr>
                        <a:t>4%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229618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effectLst/>
                        </a:rPr>
                        <a:t>Other Govt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>
                          <a:effectLst/>
                        </a:rPr>
                        <a:t>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229618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effectLst/>
                        </a:rPr>
                        <a:t>Self-pay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>
                          <a:effectLst/>
                        </a:rPr>
                        <a:t>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229618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effectLst/>
                        </a:rPr>
                        <a:t>Worker's Comp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>
                          <a:effectLst/>
                        </a:rPr>
                        <a:t>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989785"/>
              </p:ext>
            </p:extLst>
          </p:nvPr>
        </p:nvGraphicFramePr>
        <p:xfrm>
          <a:off x="5011728" y="2355781"/>
          <a:ext cx="3492500" cy="35166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4100"/>
                <a:gridCol w="609600"/>
                <a:gridCol w="609600"/>
                <a:gridCol w="609600"/>
                <a:gridCol w="609600"/>
              </a:tblGrid>
              <a:tr h="25717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>
                          <a:effectLst/>
                        </a:rPr>
                        <a:t>Age Sex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F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Total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>
                          <a:effectLst/>
                        </a:rPr>
                        <a:t>%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25717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0-12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>
                          <a:effectLst/>
                        </a:rPr>
                        <a:t>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25717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 13-17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68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effectLst/>
                        </a:rPr>
                        <a:t>81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149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1%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25717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 18-29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583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415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998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>
                          <a:effectLst/>
                        </a:rPr>
                        <a:t>7%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25717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 30-39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652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442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1094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>
                          <a:effectLst/>
                        </a:rPr>
                        <a:t>7%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25717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 40-49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785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525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1310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>
                          <a:effectLst/>
                        </a:rPr>
                        <a:t>9%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25717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 50-59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1360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916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2276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>
                          <a:effectLst/>
                        </a:rPr>
                        <a:t>15%</a:t>
                      </a:r>
                      <a:endParaRPr lang="en-US" sz="16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25717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 60-69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2308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1561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3869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>
                          <a:effectLst/>
                        </a:rPr>
                        <a:t>26%</a:t>
                      </a:r>
                      <a:endParaRPr lang="en-US" sz="16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25717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 70-79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1805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1478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3283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>
                          <a:effectLst/>
                        </a:rPr>
                        <a:t>22%</a:t>
                      </a:r>
                      <a:endParaRPr lang="en-US" sz="16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25717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 80-89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847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709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1556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>
                          <a:effectLst/>
                        </a:rPr>
                        <a:t>10%</a:t>
                      </a:r>
                      <a:endParaRPr lang="en-US" sz="16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25717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 90-99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273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183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456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>
                          <a:effectLst/>
                        </a:rPr>
                        <a:t>3%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25717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100+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>
                          <a:effectLst/>
                        </a:rPr>
                        <a:t>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1905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Total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8690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6317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15007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23812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58%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42%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u="none" strike="noStrike">
                          <a:effectLst/>
                        </a:rPr>
                        <a:t>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5939162" y="0"/>
            <a:ext cx="3204838" cy="650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Where Are We Now?</a:t>
            </a:r>
            <a:endParaRPr lang="en-US" sz="2000" b="1" kern="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145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73711" y="943729"/>
            <a:ext cx="7772400" cy="5365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Revenue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664683" y="1901355"/>
            <a:ext cx="7323437" cy="472322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charset="0"/>
              <a:buChar char="•"/>
            </a:pPr>
            <a:r>
              <a:rPr lang="en-US" sz="5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Payer Mix: significant increase in Medicaid revenue</a:t>
            </a:r>
          </a:p>
          <a:p>
            <a:pPr marL="742950" lvl="1" indent="-285750" algn="l">
              <a:buFont typeface="Arial" charset="0"/>
              <a:buChar char="•"/>
            </a:pPr>
            <a:r>
              <a:rPr lang="en-US" sz="4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Currently have about 34% Medicaid; increased by 10%.</a:t>
            </a:r>
          </a:p>
          <a:p>
            <a:pPr marL="742950" lvl="1" indent="-285750" algn="l">
              <a:buFont typeface="Arial" charset="0"/>
              <a:buChar char="•"/>
            </a:pPr>
            <a:r>
              <a:rPr lang="en-US" sz="4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to New Medicaid (Apple Health) and Medicare Patients</a:t>
            </a:r>
          </a:p>
          <a:p>
            <a:pPr marL="285750" indent="-285750" algn="l">
              <a:buFont typeface="Arial" charset="0"/>
              <a:buChar char="•"/>
            </a:pPr>
            <a:r>
              <a:rPr lang="en-US" sz="4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Medicare and Medicaid Encounter Rates </a:t>
            </a:r>
          </a:p>
          <a:p>
            <a:pPr marL="0" lvl="1" algn="l"/>
            <a:r>
              <a:rPr lang="en-US" sz="5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Medicaid:</a:t>
            </a:r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$360</a:t>
            </a:r>
          </a:p>
          <a:p>
            <a:pPr algn="l"/>
            <a:r>
              <a:rPr lang="en-US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Medicare: PPS Rate</a:t>
            </a:r>
          </a:p>
          <a:p>
            <a:pPr marL="1200150" lvl="2" indent="-285750" algn="l">
              <a:buFont typeface="Arial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$160.60 EP  </a:t>
            </a:r>
          </a:p>
          <a:p>
            <a:pPr marL="1200150" lvl="2" indent="-285750" algn="l">
              <a:buFont typeface="Arial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$214.46 NP/AWV/W2M</a:t>
            </a:r>
            <a:endParaRPr lang="en-US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charset="0"/>
              <a:buChar char="•"/>
            </a:pPr>
            <a:endParaRPr lang="en-US" sz="5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charset="0"/>
              <a:buChar char="•"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charset="0"/>
              <a:buChar char="•"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939162" y="0"/>
            <a:ext cx="3204838" cy="650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Where Are We Now?</a:t>
            </a:r>
            <a:endParaRPr lang="en-US" sz="2000" b="1" kern="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30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02901" y="1232772"/>
            <a:ext cx="7772400" cy="7766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Revenue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ysClr val="windowText" lastClr="000000"/>
                </a:solidFill>
                <a:latin typeface="Calibri"/>
              </a:rPr>
              <a:t>Family Medicine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</a:b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386828"/>
              </p:ext>
            </p:extLst>
          </p:nvPr>
        </p:nvGraphicFramePr>
        <p:xfrm>
          <a:off x="1758223" y="2036123"/>
          <a:ext cx="7072184" cy="5076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5939162" y="0"/>
            <a:ext cx="3204838" cy="650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Where Are We Now?</a:t>
            </a:r>
            <a:endParaRPr lang="en-US" sz="2000" b="1" kern="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17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76268" y="1223895"/>
            <a:ext cx="7772400" cy="7766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Revenue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ysClr val="windowText" lastClr="000000"/>
                </a:solidFill>
                <a:latin typeface="Calibri"/>
              </a:rPr>
              <a:t>Healthy Aging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</a:b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3362617"/>
              </p:ext>
            </p:extLst>
          </p:nvPr>
        </p:nvGraphicFramePr>
        <p:xfrm>
          <a:off x="1437141" y="2217544"/>
          <a:ext cx="7180201" cy="4876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 bwMode="auto">
          <a:xfrm>
            <a:off x="5939162" y="0"/>
            <a:ext cx="3204838" cy="650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Where Are We Now?</a:t>
            </a:r>
            <a:endParaRPr lang="en-US" sz="2000" b="1" kern="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39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25930" y="984169"/>
            <a:ext cx="7258050" cy="4342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 smtClean="0">
                <a:solidFill>
                  <a:sysClr val="windowText" lastClr="000000"/>
                </a:solidFill>
                <a:latin typeface="Calibri"/>
              </a:rPr>
              <a:t>Dental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3600" dirty="0" smtClean="0">
                <a:solidFill>
                  <a:sysClr val="windowText" lastClr="000000"/>
                </a:solidFill>
                <a:latin typeface="Calibri"/>
              </a:rPr>
              <a:t>Received 300K Dental Foundation of Washington grant</a:t>
            </a:r>
          </a:p>
          <a:p>
            <a:pPr lvl="1">
              <a:defRPr/>
            </a:pPr>
            <a:endParaRPr lang="en-US" sz="3600" dirty="0" smtClean="0">
              <a:solidFill>
                <a:sysClr val="windowText" lastClr="000000"/>
              </a:solidFill>
              <a:latin typeface="Calibri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Added 4 new dental </a:t>
            </a:r>
            <a:r>
              <a:rPr kumimoji="0" 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operatories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  <a:p>
            <a:pPr lvl="1"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3600" dirty="0" smtClean="0">
                <a:solidFill>
                  <a:sysClr val="windowText" lastClr="000000"/>
                </a:solidFill>
                <a:latin typeface="Calibri"/>
              </a:rPr>
              <a:t>Added Pediatric Dentist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939162" y="0"/>
            <a:ext cx="3204838" cy="650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Where Are We Now?</a:t>
            </a:r>
            <a:endParaRPr lang="en-US" sz="2000" b="1" kern="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5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27826" y="984169"/>
            <a:ext cx="5618285" cy="53633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Tribal Wellness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100" dirty="0" smtClean="0">
                <a:solidFill>
                  <a:sysClr val="windowText" lastClr="000000"/>
                </a:solidFill>
                <a:latin typeface="Calibri"/>
              </a:rPr>
              <a:t>YTD Home Services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Foot and Nail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Care</a:t>
            </a: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100" dirty="0" smtClean="0">
                <a:solidFill>
                  <a:sysClr val="windowText" lastClr="000000"/>
                </a:solidFill>
                <a:latin typeface="Calibri"/>
              </a:rPr>
              <a:t>Respite Care </a:t>
            </a:r>
            <a:r>
              <a:rPr lang="en-US" sz="2100" dirty="0" smtClean="0">
                <a:solidFill>
                  <a:sysClr val="windowText" lastClr="000000"/>
                </a:solidFill>
                <a:latin typeface="Calibri"/>
              </a:rPr>
              <a:t>Clients</a:t>
            </a:r>
            <a:endParaRPr lang="en-US" sz="2100" dirty="0" smtClean="0">
              <a:solidFill>
                <a:sysClr val="windowText" lastClr="000000"/>
              </a:solidFill>
              <a:latin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Respite</a:t>
            </a:r>
            <a:r>
              <a:rPr kumimoji="0" lang="en-US" sz="21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Care </a:t>
            </a:r>
            <a:r>
              <a:rPr kumimoji="0" lang="en-US" sz="21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Hours</a:t>
            </a:r>
            <a:endParaRPr kumimoji="0" lang="en-US" sz="2100" b="0" i="0" u="none" strike="noStrike" kern="1200" cap="none" spc="0" normalizeH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100" baseline="0" dirty="0" smtClean="0">
                <a:solidFill>
                  <a:sysClr val="windowText" lastClr="000000"/>
                </a:solidFill>
                <a:latin typeface="Calibri"/>
              </a:rPr>
              <a:t>Home</a:t>
            </a:r>
            <a:r>
              <a:rPr lang="en-US" sz="2100" dirty="0" smtClean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2100" dirty="0" smtClean="0">
                <a:solidFill>
                  <a:sysClr val="windowText" lastClr="000000"/>
                </a:solidFill>
                <a:latin typeface="Calibri"/>
              </a:rPr>
              <a:t>Visits</a:t>
            </a:r>
            <a:endParaRPr lang="en-US" sz="2100" dirty="0" smtClean="0">
              <a:solidFill>
                <a:sysClr val="windowText" lastClr="000000"/>
              </a:solidFill>
              <a:latin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  <a:defRPr/>
            </a:pPr>
            <a:r>
              <a:rPr lang="en-US" sz="2100" dirty="0" smtClean="0">
                <a:solidFill>
                  <a:sysClr val="windowText" lastClr="000000"/>
                </a:solidFill>
                <a:latin typeface="Calibri"/>
              </a:rPr>
              <a:t>Transports</a:t>
            </a:r>
            <a:endParaRPr lang="en-US" sz="2100" dirty="0" smtClean="0">
              <a:solidFill>
                <a:sysClr val="windowText" lastClr="000000"/>
              </a:solidFill>
              <a:latin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Other</a:t>
            </a:r>
            <a:r>
              <a:rPr kumimoji="0" lang="en-US" sz="21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en-US" sz="21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Services</a:t>
            </a:r>
            <a:endParaRPr kumimoji="0" lang="en-US" sz="2100" b="0" i="0" u="none" strike="noStrike" kern="1200" cap="none" spc="0" normalizeH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100" baseline="0" dirty="0" smtClean="0">
                <a:solidFill>
                  <a:sysClr val="windowText" lastClr="000000"/>
                </a:solidFill>
                <a:latin typeface="Calibri"/>
              </a:rPr>
              <a:t>Phone</a:t>
            </a:r>
            <a:r>
              <a:rPr lang="en-US" sz="2100" dirty="0" smtClean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2100" dirty="0" smtClean="0">
                <a:solidFill>
                  <a:sysClr val="windowText" lastClr="000000"/>
                </a:solidFill>
                <a:latin typeface="Calibri"/>
              </a:rPr>
              <a:t>Calls</a:t>
            </a:r>
            <a:endParaRPr lang="en-US" sz="2100" dirty="0" smtClean="0">
              <a:solidFill>
                <a:sysClr val="windowText" lastClr="000000"/>
              </a:solidFill>
              <a:latin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Flu</a:t>
            </a:r>
            <a:r>
              <a:rPr kumimoji="0" lang="en-US" sz="21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Shot </a:t>
            </a:r>
            <a:r>
              <a:rPr kumimoji="0" lang="en-US" sz="21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Assistance</a:t>
            </a: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939162" y="0"/>
            <a:ext cx="3204838" cy="650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Where Are We Now?</a:t>
            </a:r>
            <a:endParaRPr lang="en-US" sz="2000" b="1" kern="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60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2016805" y="457720"/>
            <a:ext cx="6837049" cy="650789"/>
          </a:xfrm>
        </p:spPr>
        <p:txBody>
          <a:bodyPr/>
          <a:lstStyle/>
          <a:p>
            <a:pPr algn="ctr"/>
            <a:r>
              <a:rPr lang="en-US" sz="3200" b="1" dirty="0" smtClean="0">
                <a:latin typeface="Comic Sans MS" panose="030F0702030302020204" pitchFamily="66" charset="0"/>
              </a:rPr>
              <a:t>Jamestown Health Department</a:t>
            </a:r>
            <a:endParaRPr lang="en-US" sz="3200" b="1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2263761" y="1497127"/>
            <a:ext cx="6343135" cy="1161535"/>
          </a:xfrm>
        </p:spPr>
        <p:txBody>
          <a:bodyPr/>
          <a:lstStyle/>
          <a:p>
            <a:pPr algn="ctr"/>
            <a:endParaRPr lang="en-US" u="sng" dirty="0" smtClean="0">
              <a:latin typeface="Calibri" panose="020F0502020204030204" pitchFamily="34" charset="0"/>
            </a:endParaRPr>
          </a:p>
          <a:p>
            <a:pPr marL="514350" indent="-514350">
              <a:buClr>
                <a:schemeClr val="accent1"/>
              </a:buClr>
              <a:buFont typeface="+mj-lt"/>
              <a:buAutoNum type="arabicPeriod" startAt="2"/>
            </a:pPr>
            <a:r>
              <a:rPr lang="en-US" dirty="0" smtClean="0">
                <a:solidFill>
                  <a:srgbClr val="C00000"/>
                </a:solidFill>
              </a:rPr>
              <a:t>Where Are We Going?</a:t>
            </a:r>
          </a:p>
          <a:p>
            <a:pPr>
              <a:buClr>
                <a:schemeClr val="accent1"/>
              </a:buClr>
            </a:pPr>
            <a:endParaRPr lang="en-US" sz="2400" dirty="0">
              <a:solidFill>
                <a:srgbClr val="C00000"/>
              </a:solidFill>
            </a:endParaRP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C00000"/>
                </a:solidFill>
              </a:rPr>
              <a:t>Operational Goals</a:t>
            </a:r>
          </a:p>
          <a:p>
            <a:pPr marL="457200" lvl="1" indent="0">
              <a:buClr>
                <a:schemeClr val="accent1"/>
              </a:buClr>
              <a:buNone/>
            </a:pPr>
            <a:endParaRPr lang="en-US" sz="2400" dirty="0" smtClean="0">
              <a:solidFill>
                <a:srgbClr val="C00000"/>
              </a:solidFill>
            </a:endParaRP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C00000"/>
                </a:solidFill>
              </a:rPr>
              <a:t>Wellness Program</a:t>
            </a:r>
          </a:p>
          <a:p>
            <a:pPr marL="457200" lvl="1" indent="0">
              <a:buClr>
                <a:schemeClr val="accent1"/>
              </a:buClr>
              <a:buNone/>
            </a:pPr>
            <a:endParaRPr lang="en-US" sz="2400" dirty="0" smtClean="0">
              <a:solidFill>
                <a:srgbClr val="C00000"/>
              </a:solidFill>
            </a:endParaRP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C00000"/>
                </a:solidFill>
              </a:rPr>
              <a:t>Policy and Government</a:t>
            </a:r>
          </a:p>
        </p:txBody>
      </p:sp>
    </p:spTree>
    <p:extLst>
      <p:ext uri="{BB962C8B-B14F-4D97-AF65-F5344CB8AC3E}">
        <p14:creationId xmlns:p14="http://schemas.microsoft.com/office/powerpoint/2010/main" val="363908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IHC">
  <a:themeElements>
    <a:clrScheme name="Custom 2">
      <a:dk1>
        <a:srgbClr val="333300"/>
      </a:dk1>
      <a:lt1>
        <a:srgbClr val="FFFFFF"/>
      </a:lt1>
      <a:dk2>
        <a:srgbClr val="000000"/>
      </a:dk2>
      <a:lt2>
        <a:srgbClr val="969696"/>
      </a:lt2>
      <a:accent1>
        <a:srgbClr val="930506"/>
      </a:accent1>
      <a:accent2>
        <a:srgbClr val="E5D58A"/>
      </a:accent2>
      <a:accent3>
        <a:srgbClr val="FFFFFF"/>
      </a:accent3>
      <a:accent4>
        <a:srgbClr val="2A2A00"/>
      </a:accent4>
      <a:accent5>
        <a:srgbClr val="F0E7C4"/>
      </a:accent5>
      <a:accent6>
        <a:srgbClr val="727226"/>
      </a:accent6>
      <a:hlink>
        <a:srgbClr val="8A8A00"/>
      </a:hlink>
      <a:folHlink>
        <a:srgbClr val="666633"/>
      </a:folHlink>
    </a:clrScheme>
    <a:fontScheme name="Reporting Progress or Statu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Reporting Progress or Status 1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5D58A"/>
        </a:accent1>
        <a:accent2>
          <a:srgbClr val="CCCC00"/>
        </a:accent2>
        <a:accent3>
          <a:srgbClr val="FFFFFF"/>
        </a:accent3>
        <a:accent4>
          <a:srgbClr val="2A2A00"/>
        </a:accent4>
        <a:accent5>
          <a:srgbClr val="F0E7C4"/>
        </a:accent5>
        <a:accent6>
          <a:srgbClr val="B9B900"/>
        </a:accent6>
        <a:hlink>
          <a:srgbClr val="9999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porting Progress or Status 2">
        <a:dk1>
          <a:srgbClr val="000000"/>
        </a:dk1>
        <a:lt1>
          <a:srgbClr val="8EA1C0"/>
        </a:lt1>
        <a:dk2>
          <a:srgbClr val="FFFFFF"/>
        </a:dk2>
        <a:lt2>
          <a:srgbClr val="5F5F5F"/>
        </a:lt2>
        <a:accent1>
          <a:srgbClr val="B6CDDE"/>
        </a:accent1>
        <a:accent2>
          <a:srgbClr val="8A7CA2"/>
        </a:accent2>
        <a:accent3>
          <a:srgbClr val="C6CDDC"/>
        </a:accent3>
        <a:accent4>
          <a:srgbClr val="000000"/>
        </a:accent4>
        <a:accent5>
          <a:srgbClr val="D7E3EC"/>
        </a:accent5>
        <a:accent6>
          <a:srgbClr val="7D7092"/>
        </a:accent6>
        <a:hlink>
          <a:srgbClr val="336699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porting Progress or Status 3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2A2A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3444</TotalTime>
  <Words>487</Words>
  <Application>Microsoft Office PowerPoint</Application>
  <PresentationFormat>On-screen Show (4:3)</PresentationFormat>
  <Paragraphs>233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Arial</vt:lpstr>
      <vt:lpstr>Arial Black</vt:lpstr>
      <vt:lpstr>Calibri</vt:lpstr>
      <vt:lpstr>Comic Sans MS</vt:lpstr>
      <vt:lpstr>Courier New</vt:lpstr>
      <vt:lpstr>Times New Roman</vt:lpstr>
      <vt:lpstr>Wingdings</vt:lpstr>
      <vt:lpstr>AIHC</vt:lpstr>
      <vt:lpstr>Jamestown Health Department</vt:lpstr>
      <vt:lpstr>Jamestown Family Health Clinic</vt:lpstr>
      <vt:lpstr>Population Demographics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Jamestown Health Department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Jamestown Health Department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Benefits Exchange  Activies for 2013</dc:title>
  <dc:creator>Vicki Lowe</dc:creator>
  <cp:lastModifiedBy>Brent D. Simcosky</cp:lastModifiedBy>
  <cp:revision>99</cp:revision>
  <cp:lastPrinted>2016-07-07T20:20:26Z</cp:lastPrinted>
  <dcterms:created xsi:type="dcterms:W3CDTF">2013-10-25T15:16:12Z</dcterms:created>
  <dcterms:modified xsi:type="dcterms:W3CDTF">2016-08-10T15:45:55Z</dcterms:modified>
</cp:coreProperties>
</file>