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notesMasterIdLst>
    <p:notesMasterId r:id="rId24"/>
  </p:notesMasterIdLst>
  <p:handoutMasterIdLst>
    <p:handoutMasterId r:id="rId25"/>
  </p:handoutMasterIdLst>
  <p:sldIdLst>
    <p:sldId id="457" r:id="rId2"/>
    <p:sldId id="539" r:id="rId3"/>
    <p:sldId id="538" r:id="rId4"/>
    <p:sldId id="526" r:id="rId5"/>
    <p:sldId id="528" r:id="rId6"/>
    <p:sldId id="543" r:id="rId7"/>
    <p:sldId id="533" r:id="rId8"/>
    <p:sldId id="534" r:id="rId9"/>
    <p:sldId id="535" r:id="rId10"/>
    <p:sldId id="536" r:id="rId11"/>
    <p:sldId id="530" r:id="rId12"/>
    <p:sldId id="487" r:id="rId13"/>
    <p:sldId id="490" r:id="rId14"/>
    <p:sldId id="522" r:id="rId15"/>
    <p:sldId id="521" r:id="rId16"/>
    <p:sldId id="488" r:id="rId17"/>
    <p:sldId id="491" r:id="rId18"/>
    <p:sldId id="514" r:id="rId19"/>
    <p:sldId id="523" r:id="rId20"/>
    <p:sldId id="515" r:id="rId21"/>
    <p:sldId id="517" r:id="rId22"/>
    <p:sldId id="513" r:id="rId23"/>
  </p:sldIdLst>
  <p:sldSz cx="9144000" cy="6858000" type="screen4x3"/>
  <p:notesSz cx="7023100" cy="93091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066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703" autoAdjust="0"/>
  </p:normalViewPr>
  <p:slideViewPr>
    <p:cSldViewPr>
      <p:cViewPr varScale="1">
        <p:scale>
          <a:sx n="79" d="100"/>
          <a:sy n="79" d="100"/>
        </p:scale>
        <p:origin x="-2104" y="-104"/>
      </p:cViewPr>
      <p:guideLst>
        <p:guide orient="horz" pos="2160"/>
        <p:guide pos="2880"/>
      </p:guideLst>
    </p:cSldViewPr>
  </p:slideViewPr>
  <p:notesTextViewPr>
    <p:cViewPr>
      <p:scale>
        <a:sx n="200" d="100"/>
        <a:sy n="200" d="100"/>
      </p:scale>
      <p:origin x="0" y="0"/>
    </p:cViewPr>
  </p:notesTextViewPr>
  <p:sorterViewPr>
    <p:cViewPr>
      <p:scale>
        <a:sx n="79" d="100"/>
        <a:sy n="79" d="100"/>
      </p:scale>
      <p:origin x="0" y="0"/>
    </p:cViewPr>
  </p:sorterViewPr>
  <p:notesViewPr>
    <p:cSldViewPr snapToGrid="0" snapToObjects="1">
      <p:cViewPr varScale="1">
        <p:scale>
          <a:sx n="85" d="100"/>
          <a:sy n="85" d="100"/>
        </p:scale>
        <p:origin x="-3360" y="-104"/>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tags" Target="tags/tag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3980" cy="465773"/>
          </a:xfrm>
          <a:prstGeom prst="rect">
            <a:avLst/>
          </a:prstGeom>
        </p:spPr>
        <p:txBody>
          <a:bodyPr vert="horz" lIns="91567" tIns="45783" rIns="91567" bIns="45783" rtlCol="0"/>
          <a:lstStyle>
            <a:lvl1pPr algn="l">
              <a:defRPr sz="1200"/>
            </a:lvl1pPr>
          </a:lstStyle>
          <a:p>
            <a:endParaRPr lang="en-US"/>
          </a:p>
        </p:txBody>
      </p:sp>
      <p:sp>
        <p:nvSpPr>
          <p:cNvPr id="3" name="Date Placeholder 2"/>
          <p:cNvSpPr>
            <a:spLocks noGrp="1"/>
          </p:cNvSpPr>
          <p:nvPr>
            <p:ph type="dt" sz="quarter" idx="1"/>
          </p:nvPr>
        </p:nvSpPr>
        <p:spPr>
          <a:xfrm>
            <a:off x="3977532" y="1"/>
            <a:ext cx="3043980" cy="465773"/>
          </a:xfrm>
          <a:prstGeom prst="rect">
            <a:avLst/>
          </a:prstGeom>
        </p:spPr>
        <p:txBody>
          <a:bodyPr vert="horz" lIns="91567" tIns="45783" rIns="91567" bIns="45783" rtlCol="0"/>
          <a:lstStyle>
            <a:lvl1pPr algn="r">
              <a:defRPr sz="1200"/>
            </a:lvl1pPr>
          </a:lstStyle>
          <a:p>
            <a:fld id="{25235B15-4278-4F7D-A303-3851778946D0}" type="datetimeFigureOut">
              <a:rPr lang="en-US" smtClean="0"/>
              <a:pPr/>
              <a:t>8/10/16</a:t>
            </a:fld>
            <a:endParaRPr lang="en-US"/>
          </a:p>
        </p:txBody>
      </p:sp>
      <p:sp>
        <p:nvSpPr>
          <p:cNvPr id="4" name="Footer Placeholder 3"/>
          <p:cNvSpPr>
            <a:spLocks noGrp="1"/>
          </p:cNvSpPr>
          <p:nvPr>
            <p:ph type="ftr" sz="quarter" idx="2"/>
          </p:nvPr>
        </p:nvSpPr>
        <p:spPr>
          <a:xfrm>
            <a:off x="1" y="8841739"/>
            <a:ext cx="3043980" cy="465773"/>
          </a:xfrm>
          <a:prstGeom prst="rect">
            <a:avLst/>
          </a:prstGeom>
        </p:spPr>
        <p:txBody>
          <a:bodyPr vert="horz" lIns="91567" tIns="45783" rIns="91567" bIns="45783" rtlCol="0" anchor="b"/>
          <a:lstStyle>
            <a:lvl1pPr algn="l">
              <a:defRPr sz="1200"/>
            </a:lvl1pPr>
          </a:lstStyle>
          <a:p>
            <a:endParaRPr lang="en-US"/>
          </a:p>
        </p:txBody>
      </p:sp>
      <p:sp>
        <p:nvSpPr>
          <p:cNvPr id="5" name="Slide Number Placeholder 4"/>
          <p:cNvSpPr>
            <a:spLocks noGrp="1"/>
          </p:cNvSpPr>
          <p:nvPr>
            <p:ph type="sldNum" sz="quarter" idx="3"/>
          </p:nvPr>
        </p:nvSpPr>
        <p:spPr>
          <a:xfrm>
            <a:off x="3977532" y="8841739"/>
            <a:ext cx="3043980" cy="465773"/>
          </a:xfrm>
          <a:prstGeom prst="rect">
            <a:avLst/>
          </a:prstGeom>
        </p:spPr>
        <p:txBody>
          <a:bodyPr vert="horz" lIns="91567" tIns="45783" rIns="91567" bIns="45783" rtlCol="0" anchor="b"/>
          <a:lstStyle>
            <a:lvl1pPr algn="r">
              <a:defRPr sz="1200"/>
            </a:lvl1pPr>
          </a:lstStyle>
          <a:p>
            <a:fld id="{32AD9426-F060-419C-A34C-4C8A21753A59}" type="slidenum">
              <a:rPr lang="en-US" smtClean="0"/>
              <a:pPr/>
              <a:t>‹#›</a:t>
            </a:fld>
            <a:endParaRPr lang="en-US"/>
          </a:p>
        </p:txBody>
      </p:sp>
    </p:spTree>
    <p:extLst>
      <p:ext uri="{BB962C8B-B14F-4D97-AF65-F5344CB8AC3E}">
        <p14:creationId xmlns:p14="http://schemas.microsoft.com/office/powerpoint/2010/main" val="3943118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07" tIns="46654" rIns="93307" bIns="46654" rtlCol="0"/>
          <a:lstStyle>
            <a:lvl1pPr algn="l">
              <a:defRPr sz="1200"/>
            </a:lvl1pPr>
          </a:lstStyle>
          <a:p>
            <a:endParaRPr lang="en-US"/>
          </a:p>
        </p:txBody>
      </p:sp>
      <p:sp>
        <p:nvSpPr>
          <p:cNvPr id="3" name="Date Placeholder 2"/>
          <p:cNvSpPr>
            <a:spLocks noGrp="1"/>
          </p:cNvSpPr>
          <p:nvPr>
            <p:ph type="dt" idx="1"/>
          </p:nvPr>
        </p:nvSpPr>
        <p:spPr>
          <a:xfrm>
            <a:off x="3978131" y="0"/>
            <a:ext cx="3043343" cy="465455"/>
          </a:xfrm>
          <a:prstGeom prst="rect">
            <a:avLst/>
          </a:prstGeom>
        </p:spPr>
        <p:txBody>
          <a:bodyPr vert="horz" lIns="93307" tIns="46654" rIns="93307" bIns="46654" rtlCol="0"/>
          <a:lstStyle>
            <a:lvl1pPr algn="r">
              <a:defRPr sz="1200"/>
            </a:lvl1pPr>
          </a:lstStyle>
          <a:p>
            <a:fld id="{7D2502FA-F8EB-469C-9490-72CD0A3E30E2}" type="datetimeFigureOut">
              <a:rPr lang="en-US" smtClean="0"/>
              <a:pPr/>
              <a:t>8/10/16</a:t>
            </a:fld>
            <a:endParaRPr lang="en-US"/>
          </a:p>
        </p:txBody>
      </p:sp>
      <p:sp>
        <p:nvSpPr>
          <p:cNvPr id="4" name="Slide Image Placeholder 3"/>
          <p:cNvSpPr>
            <a:spLocks noGrp="1" noRot="1" noChangeAspect="1"/>
          </p:cNvSpPr>
          <p:nvPr>
            <p:ph type="sldImg" idx="2"/>
          </p:nvPr>
        </p:nvSpPr>
        <p:spPr>
          <a:xfrm>
            <a:off x="1184275" y="696913"/>
            <a:ext cx="4654550" cy="3490912"/>
          </a:xfrm>
          <a:prstGeom prst="rect">
            <a:avLst/>
          </a:prstGeom>
          <a:noFill/>
          <a:ln w="12700">
            <a:solidFill>
              <a:prstClr val="black"/>
            </a:solidFill>
          </a:ln>
        </p:spPr>
        <p:txBody>
          <a:bodyPr vert="horz" lIns="93307" tIns="46654" rIns="93307" bIns="46654" rtlCol="0" anchor="ctr"/>
          <a:lstStyle/>
          <a:p>
            <a:endParaRPr lang="en-US"/>
          </a:p>
        </p:txBody>
      </p:sp>
      <p:sp>
        <p:nvSpPr>
          <p:cNvPr id="5" name="Notes Placeholder 4"/>
          <p:cNvSpPr>
            <a:spLocks noGrp="1"/>
          </p:cNvSpPr>
          <p:nvPr>
            <p:ph type="body" sz="quarter" idx="3"/>
          </p:nvPr>
        </p:nvSpPr>
        <p:spPr>
          <a:xfrm>
            <a:off x="702310" y="4421824"/>
            <a:ext cx="5618480" cy="4189095"/>
          </a:xfrm>
          <a:prstGeom prst="rect">
            <a:avLst/>
          </a:prstGeom>
        </p:spPr>
        <p:txBody>
          <a:bodyPr vert="horz" lIns="93307" tIns="46654" rIns="93307" bIns="466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1"/>
            <a:ext cx="3043343" cy="465455"/>
          </a:xfrm>
          <a:prstGeom prst="rect">
            <a:avLst/>
          </a:prstGeom>
        </p:spPr>
        <p:txBody>
          <a:bodyPr vert="horz" lIns="93307" tIns="46654" rIns="93307" bIns="46654" rtlCol="0" anchor="b"/>
          <a:lstStyle>
            <a:lvl1pPr algn="l">
              <a:defRPr sz="1200"/>
            </a:lvl1pPr>
          </a:lstStyle>
          <a:p>
            <a:endParaRPr lang="en-US"/>
          </a:p>
        </p:txBody>
      </p:sp>
      <p:sp>
        <p:nvSpPr>
          <p:cNvPr id="7" name="Slide Number Placeholder 6"/>
          <p:cNvSpPr>
            <a:spLocks noGrp="1"/>
          </p:cNvSpPr>
          <p:nvPr>
            <p:ph type="sldNum" sz="quarter" idx="5"/>
          </p:nvPr>
        </p:nvSpPr>
        <p:spPr>
          <a:xfrm>
            <a:off x="3978131" y="8842031"/>
            <a:ext cx="3043343" cy="465455"/>
          </a:xfrm>
          <a:prstGeom prst="rect">
            <a:avLst/>
          </a:prstGeom>
        </p:spPr>
        <p:txBody>
          <a:bodyPr vert="horz" lIns="93307" tIns="46654" rIns="93307" bIns="46654" rtlCol="0" anchor="b"/>
          <a:lstStyle>
            <a:lvl1pPr algn="r">
              <a:defRPr sz="1200"/>
            </a:lvl1pPr>
          </a:lstStyle>
          <a:p>
            <a:fld id="{CA426E1C-57F7-4A85-BF8E-7A33950BE469}" type="slidenum">
              <a:rPr lang="en-US" smtClean="0"/>
              <a:pPr/>
              <a:t>‹#›</a:t>
            </a:fld>
            <a:endParaRPr lang="en-US"/>
          </a:p>
        </p:txBody>
      </p:sp>
    </p:spTree>
    <p:extLst>
      <p:ext uri="{BB962C8B-B14F-4D97-AF65-F5344CB8AC3E}">
        <p14:creationId xmlns:p14="http://schemas.microsoft.com/office/powerpoint/2010/main" val="3444307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CA426E1C-57F7-4A85-BF8E-7A33950BE469}" type="slidenum">
              <a:rPr lang="en-US" smtClean="0"/>
              <a:pPr/>
              <a:t>1</a:t>
            </a:fld>
            <a:endParaRPr lang="en-US"/>
          </a:p>
        </p:txBody>
      </p:sp>
    </p:spTree>
    <p:extLst>
      <p:ext uri="{BB962C8B-B14F-4D97-AF65-F5344CB8AC3E}">
        <p14:creationId xmlns:p14="http://schemas.microsoft.com/office/powerpoint/2010/main" val="1941425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b="1" dirty="0" smtClean="0">
                <a:latin typeface="Calibri" charset="0"/>
              </a:rPr>
              <a:t>Serving Community:</a:t>
            </a:r>
          </a:p>
          <a:p>
            <a:pPr marL="173336" indent="-173336">
              <a:spcBef>
                <a:spcPct val="0"/>
              </a:spcBef>
              <a:buFontTx/>
              <a:buChar char="•"/>
            </a:pPr>
            <a:r>
              <a:rPr lang="en-US" dirty="0" smtClean="0">
                <a:latin typeface="Calibri" charset="0"/>
              </a:rPr>
              <a:t>Meetings (building community partnerships, meeting coordination and logistics, facilitation, identify elders and presenters)</a:t>
            </a:r>
          </a:p>
          <a:p>
            <a:pPr marL="173336" indent="-173336">
              <a:spcBef>
                <a:spcPct val="0"/>
              </a:spcBef>
              <a:buFontTx/>
              <a:buChar char="•"/>
            </a:pPr>
            <a:r>
              <a:rPr lang="en-US" dirty="0" smtClean="0">
                <a:latin typeface="Calibri" charset="0"/>
              </a:rPr>
              <a:t>Cultural Activities (drum making, berry picking, walks/runs, health fair, craft events, exercise groups, family fun nights)</a:t>
            </a:r>
          </a:p>
          <a:p>
            <a:pPr marL="173336" indent="-173336">
              <a:spcBef>
                <a:spcPct val="0"/>
              </a:spcBef>
              <a:buFontTx/>
              <a:buChar char="•"/>
            </a:pPr>
            <a:r>
              <a:rPr lang="en-US" dirty="0" smtClean="0">
                <a:latin typeface="Calibri" charset="0"/>
              </a:rPr>
              <a:t>Psychoeducation (information about different topics, how they effect health and well-being, reviving traditional knowledge and practices to address modern-day issues)</a:t>
            </a:r>
          </a:p>
          <a:p>
            <a:pPr marL="173336" indent="-173336">
              <a:spcBef>
                <a:spcPct val="0"/>
              </a:spcBef>
              <a:buFontTx/>
              <a:buChar char="•"/>
            </a:pPr>
            <a:endParaRPr lang="en-US" dirty="0" smtClean="0">
              <a:latin typeface="Calibri" charset="0"/>
            </a:endParaRPr>
          </a:p>
        </p:txBody>
      </p:sp>
      <p:sp>
        <p:nvSpPr>
          <p:cNvPr id="3584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a:defRPr/>
            </a:pPr>
            <a:fld id="{B614A380-E4F9-0D4D-BA7B-C2DB0DD1E10D}" type="slidenum">
              <a:rPr lang="en-US" altLang="en-US" smtClean="0"/>
              <a:pPr>
                <a:defRPr/>
              </a:pPr>
              <a:t>10</a:t>
            </a:fld>
            <a:endParaRPr lang="en-US" altLang="en-US" smtClean="0"/>
          </a:p>
        </p:txBody>
      </p:sp>
    </p:spTree>
    <p:extLst>
      <p:ext uri="{BB962C8B-B14F-4D97-AF65-F5344CB8AC3E}">
        <p14:creationId xmlns:p14="http://schemas.microsoft.com/office/powerpoint/2010/main" val="3852882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51122" indent="-288893" eaLnBrk="0" hangingPunct="0">
              <a:defRPr>
                <a:solidFill>
                  <a:schemeClr val="tx1"/>
                </a:solidFill>
                <a:latin typeface="Arial" pitchFamily="34" charset="0"/>
              </a:defRPr>
            </a:lvl2pPr>
            <a:lvl3pPr marL="1155573" indent="-231115" eaLnBrk="0" hangingPunct="0">
              <a:defRPr>
                <a:solidFill>
                  <a:schemeClr val="tx1"/>
                </a:solidFill>
                <a:latin typeface="Arial" pitchFamily="34" charset="0"/>
              </a:defRPr>
            </a:lvl3pPr>
            <a:lvl4pPr marL="1617802" indent="-231115" eaLnBrk="0" hangingPunct="0">
              <a:defRPr>
                <a:solidFill>
                  <a:schemeClr val="tx1"/>
                </a:solidFill>
                <a:latin typeface="Arial" pitchFamily="34" charset="0"/>
              </a:defRPr>
            </a:lvl4pPr>
            <a:lvl5pPr marL="2080031" indent="-231115" eaLnBrk="0" hangingPunct="0">
              <a:defRPr>
                <a:solidFill>
                  <a:schemeClr val="tx1"/>
                </a:solidFill>
                <a:latin typeface="Arial" pitchFamily="34" charset="0"/>
              </a:defRPr>
            </a:lvl5pPr>
            <a:lvl6pPr marL="2542261" indent="-231115" eaLnBrk="0" fontAlgn="base" hangingPunct="0">
              <a:spcBef>
                <a:spcPct val="0"/>
              </a:spcBef>
              <a:spcAft>
                <a:spcPct val="0"/>
              </a:spcAft>
              <a:defRPr>
                <a:solidFill>
                  <a:schemeClr val="tx1"/>
                </a:solidFill>
                <a:latin typeface="Arial" pitchFamily="34" charset="0"/>
              </a:defRPr>
            </a:lvl6pPr>
            <a:lvl7pPr marL="3004490" indent="-231115" eaLnBrk="0" fontAlgn="base" hangingPunct="0">
              <a:spcBef>
                <a:spcPct val="0"/>
              </a:spcBef>
              <a:spcAft>
                <a:spcPct val="0"/>
              </a:spcAft>
              <a:defRPr>
                <a:solidFill>
                  <a:schemeClr val="tx1"/>
                </a:solidFill>
                <a:latin typeface="Arial" pitchFamily="34" charset="0"/>
              </a:defRPr>
            </a:lvl7pPr>
            <a:lvl8pPr marL="3466719" indent="-231115" eaLnBrk="0" fontAlgn="base" hangingPunct="0">
              <a:spcBef>
                <a:spcPct val="0"/>
              </a:spcBef>
              <a:spcAft>
                <a:spcPct val="0"/>
              </a:spcAft>
              <a:defRPr>
                <a:solidFill>
                  <a:schemeClr val="tx1"/>
                </a:solidFill>
                <a:latin typeface="Arial" pitchFamily="34" charset="0"/>
              </a:defRPr>
            </a:lvl8pPr>
            <a:lvl9pPr marL="3928948" indent="-231115" eaLnBrk="0" fontAlgn="base" hangingPunct="0">
              <a:spcBef>
                <a:spcPct val="0"/>
              </a:spcBef>
              <a:spcAft>
                <a:spcPct val="0"/>
              </a:spcAft>
              <a:defRPr>
                <a:solidFill>
                  <a:schemeClr val="tx1"/>
                </a:solidFill>
                <a:latin typeface="Arial" pitchFamily="34" charset="0"/>
              </a:defRPr>
            </a:lvl9pPr>
          </a:lstStyle>
          <a:p>
            <a:pPr eaLnBrk="1" hangingPunct="1"/>
            <a:fld id="{AE507DAE-25DE-4704-903C-A1B4D9F91EE9}" type="slidenum">
              <a:rPr lang="en-US" altLang="en-US" smtClean="0"/>
              <a:pPr eaLnBrk="1" hangingPunct="1"/>
              <a:t>11</a:t>
            </a:fld>
            <a:endParaRPr lang="en-US" alt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latin typeface="Arial" pitchFamily="34" charset="0"/>
            </a:endParaRPr>
          </a:p>
        </p:txBody>
      </p:sp>
    </p:spTree>
    <p:extLst>
      <p:ext uri="{BB962C8B-B14F-4D97-AF65-F5344CB8AC3E}">
        <p14:creationId xmlns:p14="http://schemas.microsoft.com/office/powerpoint/2010/main" val="1494343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3C732511-13BF-4BFC-9100-644BB5DFAF7E}" type="slidenum">
              <a:rPr lang="en-US" altLang="en-US"/>
              <a:pPr/>
              <a:t>12</a:t>
            </a:fld>
            <a:endParaRPr lang="en-US" altLang="en-US"/>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Even though Tribes do not need the expansion of CHAP in order to move forward with integrating DHATs into their dental programs, they do need it </a:t>
            </a:r>
            <a:r>
              <a:rPr lang="en-US" sz="1200" i="1" kern="1200" dirty="0" smtClean="0">
                <a:solidFill>
                  <a:schemeClr val="tx1"/>
                </a:solidFill>
                <a:effectLst/>
                <a:latin typeface="+mn-lt"/>
                <a:ea typeface="+mn-ea"/>
                <a:cs typeface="+mn-cs"/>
              </a:rPr>
              <a:t>or state authorization</a:t>
            </a:r>
            <a:r>
              <a:rPr lang="en-US" sz="1200" kern="1200" dirty="0" smtClean="0">
                <a:solidFill>
                  <a:schemeClr val="tx1"/>
                </a:solidFill>
                <a:effectLst/>
                <a:latin typeface="+mn-lt"/>
                <a:ea typeface="+mn-ea"/>
                <a:cs typeface="+mn-cs"/>
              </a:rPr>
              <a:t> in order to use their Indian Health Service funding once DHATs are practicing. This funding is particularly important for Tribes with fewer resources and the least access to care.  The state authorization pathway has been fought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every state by the American Dental Association (ADA) at tremendous costs to Tribes. The longer we are faced with this route as the only option, the longer member tribes will endure lack of access to care. This new draft policy and any required change of federal legislation or administrative rules could offer a more reliable and expedited pathway to proven oral health care solutions.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3510414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a:t>
            </a:r>
            <a:r>
              <a:rPr lang="en-US" baseline="0" dirty="0" smtClean="0"/>
              <a:t> for the CHAP expansion to be complete, and include all of the providers currently serving Native communities in Alaska, there will need to be a legislative fix. After losing a court battle in Alaska to prevent DHATs from providing services in Native Villages, the ADA lobbied hard to include language in the </a:t>
            </a:r>
            <a:r>
              <a:rPr lang="en-US" baseline="0" dirty="0" err="1" smtClean="0"/>
              <a:t>permanant</a:t>
            </a:r>
            <a:r>
              <a:rPr lang="en-US" baseline="0" dirty="0" smtClean="0"/>
              <a:t> reauthorization of the Indian Health Care Improvement act that has served as an unnecessary barrier to oral health care. Tribal leaders now must go to the state and ask permission to use these providers and still be able to use their IHS resources to support the care provided by DHATs. </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13</a:t>
            </a:fld>
            <a:endParaRPr lang="en-US"/>
          </a:p>
        </p:txBody>
      </p:sp>
    </p:spTree>
    <p:extLst>
      <p:ext uri="{BB962C8B-B14F-4D97-AF65-F5344CB8AC3E}">
        <p14:creationId xmlns:p14="http://schemas.microsoft.com/office/powerpoint/2010/main" val="256090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it</a:t>
            </a:r>
            <a:r>
              <a:rPr lang="en-US" baseline="0" dirty="0" smtClean="0"/>
              <a:t> is important to recognize that we already have DHATs practicing in the lower 48.  Daniel Kennedy has been providing services at the Swinomish Indian Tribal Community since the beginning of this year.. A licensing code and board were established, providing sovereign tribal authority for all of their dental providers, including DHATs to practice at Swinomish.</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14</a:t>
            </a:fld>
            <a:endParaRPr lang="en-US"/>
          </a:p>
        </p:txBody>
      </p:sp>
    </p:spTree>
    <p:extLst>
      <p:ext uri="{BB962C8B-B14F-4D97-AF65-F5344CB8AC3E}">
        <p14:creationId xmlns:p14="http://schemas.microsoft.com/office/powerpoint/2010/main" val="3974552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Oregon, there are two tribes</a:t>
            </a:r>
            <a:r>
              <a:rPr lang="en-US" baseline="0" dirty="0" smtClean="0"/>
              <a:t> with 4 students at the ANTHC DHAT Educational Program.  Confederated Tribes of Coos, Lower Umpqua and Siuslaw Indians and the Coquille Indian Tribe will have DHATs practicing at their clinics under the authority of a state dental pilot program.  </a:t>
            </a:r>
          </a:p>
          <a:p>
            <a:endParaRPr lang="en-US" baseline="0" dirty="0" smtClean="0"/>
          </a:p>
          <a:p>
            <a:r>
              <a:rPr lang="en-US" baseline="0" dirty="0" smtClean="0"/>
              <a:t>DHATs are becoming a reality for Tribes in the lower 48, even without CHAP expansion, but as I said before, the ability to use IHS resources to fund the DHAT programs is a key ingredient to expanding DHATs to more tribes who want to employ them.  CHAP expansion and possible legislative fixes is one pathway to do that.</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15</a:t>
            </a:fld>
            <a:endParaRPr lang="en-US"/>
          </a:p>
        </p:txBody>
      </p:sp>
    </p:spTree>
    <p:extLst>
      <p:ext uri="{BB962C8B-B14F-4D97-AF65-F5344CB8AC3E}">
        <p14:creationId xmlns:p14="http://schemas.microsoft.com/office/powerpoint/2010/main" val="3717210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848735EA-EDA8-42D9-A0A4-A267D122D9E2}" type="slidenum">
              <a:rPr lang="en-US" altLang="en-US"/>
              <a:pPr/>
              <a:t>16</a:t>
            </a:fld>
            <a:endParaRPr lang="en-US" altLang="en-US"/>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baseline="0" dirty="0" smtClean="0">
              <a:latin typeface="Arial" charset="0"/>
              <a:cs typeface="+mn-cs"/>
            </a:endParaRPr>
          </a:p>
        </p:txBody>
      </p:sp>
    </p:spTree>
    <p:extLst>
      <p:ext uri="{BB962C8B-B14F-4D97-AF65-F5344CB8AC3E}">
        <p14:creationId xmlns:p14="http://schemas.microsoft.com/office/powerpoint/2010/main" val="3048732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CEEF92F9-82A7-44E9-B3DF-5E7F7285B8A2}" type="slidenum">
              <a:rPr lang="en-US" altLang="en-US"/>
              <a:pPr/>
              <a:t>17</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21869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CEEF92F9-82A7-44E9-B3DF-5E7F7285B8A2}" type="slidenum">
              <a:rPr lang="en-US" altLang="en-US"/>
              <a:pPr/>
              <a:t>18</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lvl="0"/>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21869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Finally, we believe that having the right expertise in the room through the nationalization process is of paramount importance. We suggest a nationalization workgroup be immediately formed that includes at a minimum the following individuals and/or expertise:</a:t>
            </a:r>
          </a:p>
          <a:p>
            <a:pPr lvl="0"/>
            <a:r>
              <a:rPr lang="en-US" sz="1200" kern="1200" dirty="0" smtClean="0">
                <a:solidFill>
                  <a:schemeClr val="tx1"/>
                </a:solidFill>
                <a:effectLst/>
                <a:latin typeface="+mn-lt"/>
                <a:ea typeface="+mn-ea"/>
                <a:cs typeface="+mn-cs"/>
              </a:rPr>
              <a:t>Indian Health Law experts familiar with the CHAP program</a:t>
            </a:r>
          </a:p>
          <a:p>
            <a:pPr lvl="0"/>
            <a:r>
              <a:rPr lang="en-US" sz="1200" kern="1200" dirty="0" smtClean="0">
                <a:solidFill>
                  <a:schemeClr val="tx1"/>
                </a:solidFill>
                <a:effectLst/>
                <a:latin typeface="+mn-lt"/>
                <a:ea typeface="+mn-ea"/>
                <a:cs typeface="+mn-cs"/>
              </a:rPr>
              <a:t>National Indian Health Policy experts familiar with the CHAP program</a:t>
            </a:r>
          </a:p>
          <a:p>
            <a:pPr lvl="0"/>
            <a:r>
              <a:rPr lang="en-US" sz="1200" kern="1200" dirty="0" smtClean="0">
                <a:solidFill>
                  <a:schemeClr val="tx1"/>
                </a:solidFill>
                <a:effectLst/>
                <a:latin typeface="+mn-lt"/>
                <a:ea typeface="+mn-ea"/>
                <a:cs typeface="+mn-cs"/>
              </a:rPr>
              <a:t>Indian Health Policy experts from each of the IHS Areas</a:t>
            </a:r>
          </a:p>
          <a:p>
            <a:pPr lvl="0"/>
            <a:r>
              <a:rPr lang="en-US" sz="1200" kern="1200" dirty="0" smtClean="0">
                <a:solidFill>
                  <a:schemeClr val="tx1"/>
                </a:solidFill>
                <a:effectLst/>
                <a:latin typeface="+mn-lt"/>
                <a:ea typeface="+mn-ea"/>
                <a:cs typeface="+mn-cs"/>
              </a:rPr>
              <a:t>Providers or individual representing different provider disciplines, including a Community Health Practitioner, a Dental Health Aide Therapist, and a Behavioral Health Practitioner, alongside a doctor, dentist, and behavioral health provider. </a:t>
            </a:r>
          </a:p>
          <a:p>
            <a:pPr lvl="0"/>
            <a:r>
              <a:rPr lang="en-US" sz="1200" kern="1200" dirty="0" smtClean="0">
                <a:solidFill>
                  <a:schemeClr val="tx1"/>
                </a:solidFill>
                <a:effectLst/>
                <a:latin typeface="+mn-lt"/>
                <a:ea typeface="+mn-ea"/>
                <a:cs typeface="+mn-cs"/>
              </a:rPr>
              <a:t>A representative from the Alaska CHAP board</a:t>
            </a:r>
          </a:p>
          <a:p>
            <a:pPr lvl="0"/>
            <a:r>
              <a:rPr lang="en-US" sz="1200" kern="1200" dirty="0" smtClean="0">
                <a:solidFill>
                  <a:schemeClr val="tx1"/>
                </a:solidFill>
                <a:effectLst/>
                <a:latin typeface="+mn-lt"/>
                <a:ea typeface="+mn-ea"/>
                <a:cs typeface="+mn-cs"/>
              </a:rPr>
              <a:t>A representative from the Alaska Native Tribal Health Consortium</a:t>
            </a:r>
          </a:p>
          <a:p>
            <a:pPr lvl="0"/>
            <a:r>
              <a:rPr lang="en-US" sz="1200" kern="1200" dirty="0" smtClean="0">
                <a:solidFill>
                  <a:schemeClr val="tx1"/>
                </a:solidFill>
                <a:effectLst/>
                <a:latin typeface="+mn-lt"/>
                <a:ea typeface="+mn-ea"/>
                <a:cs typeface="+mn-cs"/>
              </a:rPr>
              <a:t>A representative from the Swinomish licensing board</a:t>
            </a:r>
          </a:p>
          <a:p>
            <a:pPr lvl="0"/>
            <a:r>
              <a:rPr lang="en-US" sz="1200" kern="1200" dirty="0" smtClean="0">
                <a:solidFill>
                  <a:schemeClr val="tx1"/>
                </a:solidFill>
                <a:effectLst/>
                <a:latin typeface="+mn-lt"/>
                <a:ea typeface="+mn-ea"/>
                <a:cs typeface="+mn-cs"/>
              </a:rPr>
              <a:t>A representative from the National Congress of American Indians</a:t>
            </a:r>
          </a:p>
          <a:p>
            <a:pPr lvl="0"/>
            <a:r>
              <a:rPr lang="en-US" sz="1200" kern="1200" dirty="0" smtClean="0">
                <a:solidFill>
                  <a:schemeClr val="tx1"/>
                </a:solidFill>
                <a:effectLst/>
                <a:latin typeface="+mn-lt"/>
                <a:ea typeface="+mn-ea"/>
                <a:cs typeface="+mn-cs"/>
              </a:rPr>
              <a:t>A representative from the National Indian Health Board</a:t>
            </a:r>
          </a:p>
          <a:p>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19</a:t>
            </a:fld>
            <a:endParaRPr lang="en-US"/>
          </a:p>
        </p:txBody>
      </p:sp>
    </p:spTree>
    <p:extLst>
      <p:ext uri="{BB962C8B-B14F-4D97-AF65-F5344CB8AC3E}">
        <p14:creationId xmlns:p14="http://schemas.microsoft.com/office/powerpoint/2010/main" val="352867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426E1C-57F7-4A85-BF8E-7A33950BE469}" type="slidenum">
              <a:rPr lang="en-US" smtClean="0"/>
              <a:pPr/>
              <a:t>2</a:t>
            </a:fld>
            <a:endParaRPr lang="en-US"/>
          </a:p>
        </p:txBody>
      </p:sp>
    </p:spTree>
    <p:extLst>
      <p:ext uri="{BB962C8B-B14F-4D97-AF65-F5344CB8AC3E}">
        <p14:creationId xmlns:p14="http://schemas.microsoft.com/office/powerpoint/2010/main" val="31291954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CEEF92F9-82A7-44E9-B3DF-5E7F7285B8A2}" type="slidenum">
              <a:rPr lang="en-US" altLang="en-US"/>
              <a:pPr/>
              <a:t>20</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218697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21</a:t>
            </a:fld>
            <a:endParaRPr lang="en-US"/>
          </a:p>
        </p:txBody>
      </p:sp>
    </p:spTree>
    <p:extLst>
      <p:ext uri="{BB962C8B-B14F-4D97-AF65-F5344CB8AC3E}">
        <p14:creationId xmlns:p14="http://schemas.microsoft.com/office/powerpoint/2010/main" val="3561418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today we wanted to make sure everyone</a:t>
            </a:r>
            <a:r>
              <a:rPr lang="en-US" baseline="0" dirty="0" smtClean="0"/>
              <a:t> had some basic knowledge of the Community Health Aide Program in Alaska, upon which the nationalization would be based, information about what it might mean for one of our projects—NDTI—and also an update on the IHS consultation process and the Board’s recommendations we outlined in our letter sent in two weeks ago.</a:t>
            </a:r>
          </a:p>
          <a:p>
            <a:endParaRPr lang="en-US" baseline="0" dirty="0" smtClean="0"/>
          </a:p>
          <a:p>
            <a:r>
              <a:rPr lang="en-US" baseline="0" dirty="0" smtClean="0"/>
              <a:t>Before I launch into these next slides, credit to the Alaska Native Tribal Health Consortium. Full disclosure I am not an expert on two of the three legs of the Alaska program, so will do my best to share this information they have pulled together</a:t>
            </a:r>
            <a:r>
              <a:rPr lang="en-US" baseline="0" dirty="0" smtClean="0"/>
              <a:t>.  We also have a much more thorough background piece that we sent out to all tribes, along with our letter to IHS.  Both of those documents can be found on our website on the federal policy page, or contact me or Laura and we can get them to you.</a:t>
            </a:r>
          </a:p>
          <a:p>
            <a:endParaRPr lang="en-US" baseline="0" dirty="0" smtClean="0"/>
          </a:p>
          <a:p>
            <a:r>
              <a:rPr lang="en-US" baseline="0" dirty="0" smtClean="0"/>
              <a:t>As you all know, the concept of community health workers is not new.  They have been used all over the world to expand the reach of medical professionals. </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3</a:t>
            </a:fld>
            <a:endParaRPr lang="en-US"/>
          </a:p>
        </p:txBody>
      </p:sp>
    </p:spTree>
    <p:extLst>
      <p:ext uri="{BB962C8B-B14F-4D97-AF65-F5344CB8AC3E}">
        <p14:creationId xmlns:p14="http://schemas.microsoft.com/office/powerpoint/2010/main" val="2764201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D47AFF-0996-4DF8-8DC1-4B41CD28842C}" type="slidenum">
              <a:rPr lang="en-US" smtClean="0"/>
              <a:t>4</a:t>
            </a:fld>
            <a:endParaRPr lang="en-US"/>
          </a:p>
        </p:txBody>
      </p:sp>
    </p:spTree>
    <p:extLst>
      <p:ext uri="{BB962C8B-B14F-4D97-AF65-F5344CB8AC3E}">
        <p14:creationId xmlns:p14="http://schemas.microsoft.com/office/powerpoint/2010/main" val="832748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CHAs are selected</a:t>
            </a:r>
            <a:r>
              <a:rPr lang="en-US" baseline="0" dirty="0" smtClean="0"/>
              <a:t> by their communities to receive training.  Training centers are located in Anchorage, Bethel, Nome and Sitka.  There are 4 sessions of CHA training, each of which lasts 3 to 4 weeks.  Between sessions, CHAs work in their clinics completing a skills list and practicum.  After successfully completing the four session training curriculum and clinical skill </a:t>
            </a:r>
            <a:r>
              <a:rPr lang="en-US" baseline="0" dirty="0" err="1" smtClean="0"/>
              <a:t>preceptroship</a:t>
            </a:r>
            <a:r>
              <a:rPr lang="en-US" baseline="0" dirty="0" smtClean="0"/>
              <a:t> and exam, the CHA qualifies as a </a:t>
            </a:r>
            <a:r>
              <a:rPr lang="en-US" baseline="0" dirty="0" err="1" smtClean="0"/>
              <a:t>CHPractitioners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FD47AFF-0996-4DF8-8DC1-4B41CD28842C}" type="slidenum">
              <a:rPr lang="en-US" smtClean="0"/>
              <a:t>5</a:t>
            </a:fld>
            <a:endParaRPr lang="en-US"/>
          </a:p>
        </p:txBody>
      </p:sp>
    </p:spTree>
    <p:extLst>
      <p:ext uri="{BB962C8B-B14F-4D97-AF65-F5344CB8AC3E}">
        <p14:creationId xmlns:p14="http://schemas.microsoft.com/office/powerpoint/2010/main" val="2272347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426E1C-57F7-4A85-BF8E-7A33950BE469}" type="slidenum">
              <a:rPr lang="en-US" smtClean="0"/>
              <a:pPr/>
              <a:t>6</a:t>
            </a:fld>
            <a:endParaRPr lang="en-US"/>
          </a:p>
        </p:txBody>
      </p:sp>
    </p:spTree>
    <p:extLst>
      <p:ext uri="{BB962C8B-B14F-4D97-AF65-F5344CB8AC3E}">
        <p14:creationId xmlns:p14="http://schemas.microsoft.com/office/powerpoint/2010/main" val="2669550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fld id="{5D7E317C-2605-45B3-8872-12D215A2A33F}" type="slidenum">
              <a:rPr lang="en-US" altLang="en-US" smtClean="0">
                <a:solidFill>
                  <a:prstClr val="black"/>
                </a:solidFill>
              </a:rPr>
              <a:pPr/>
              <a:t>7</a:t>
            </a:fld>
            <a:endParaRPr lang="en-US" altLang="en-US" smtClean="0">
              <a:solidFill>
                <a:prstClr val="black"/>
              </a:solidFill>
            </a:endParaRPr>
          </a:p>
        </p:txBody>
      </p:sp>
    </p:spTree>
    <p:extLst>
      <p:ext uri="{BB962C8B-B14F-4D97-AF65-F5344CB8AC3E}">
        <p14:creationId xmlns:p14="http://schemas.microsoft.com/office/powerpoint/2010/main" val="3061762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fld id="{DE96A5AB-0E60-47B2-9EA2-15A6129B59C4}" type="slidenum">
              <a:rPr lang="en-US" altLang="en-US" smtClean="0">
                <a:solidFill>
                  <a:prstClr val="black"/>
                </a:solidFill>
              </a:rPr>
              <a:pPr/>
              <a:t>8</a:t>
            </a:fld>
            <a:endParaRPr lang="en-US" altLang="en-US" smtClean="0">
              <a:solidFill>
                <a:prstClr val="black"/>
              </a:solidFill>
            </a:endParaRPr>
          </a:p>
        </p:txBody>
      </p:sp>
    </p:spTree>
    <p:extLst>
      <p:ext uri="{BB962C8B-B14F-4D97-AF65-F5344CB8AC3E}">
        <p14:creationId xmlns:p14="http://schemas.microsoft.com/office/powerpoint/2010/main" val="968678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3336" indent="-173336">
              <a:spcBef>
                <a:spcPct val="0"/>
              </a:spcBef>
              <a:buFontTx/>
              <a:buChar char="•"/>
            </a:pPr>
            <a:r>
              <a:rPr lang="en-US" dirty="0">
                <a:latin typeface="Calibri" charset="0"/>
              </a:rPr>
              <a:t>Individual (grief and loss, case management, substance abuse assessment and treatment, skills building)</a:t>
            </a:r>
          </a:p>
          <a:p>
            <a:pPr marL="173336" indent="-173336">
              <a:spcBef>
                <a:spcPct val="0"/>
              </a:spcBef>
              <a:buFontTx/>
              <a:buChar char="•"/>
            </a:pPr>
            <a:r>
              <a:rPr lang="en-US" dirty="0">
                <a:latin typeface="Calibri" charset="0"/>
              </a:rPr>
              <a:t>Elder (case management, welfare checks, community luncheons, appointments, housing or other resource applications, psychoeducation)</a:t>
            </a:r>
          </a:p>
          <a:p>
            <a:pPr marL="173336" indent="-173336">
              <a:spcBef>
                <a:spcPct val="0"/>
              </a:spcBef>
              <a:buFontTx/>
              <a:buChar char="•"/>
            </a:pPr>
            <a:r>
              <a:rPr lang="en-US" dirty="0">
                <a:latin typeface="Calibri" charset="0"/>
              </a:rPr>
              <a:t>Youth (IEP meetings, skill development, anti-bullying activities, youth groups, presentations, culture camps)</a:t>
            </a:r>
          </a:p>
          <a:p>
            <a:pPr marL="173336" indent="-173336">
              <a:spcBef>
                <a:spcPct val="0"/>
              </a:spcBef>
              <a:buFontTx/>
              <a:buChar char="•"/>
            </a:pPr>
            <a:r>
              <a:rPr lang="en-US" dirty="0">
                <a:latin typeface="Calibri" charset="0"/>
              </a:rPr>
              <a:t>Family (case management, resource identification and coordination, referrals, ICWA, WIC assistance, disability and Medicaid applications</a:t>
            </a:r>
            <a:r>
              <a:rPr lang="en-US" dirty="0" smtClean="0">
                <a:latin typeface="Calibri" charset="0"/>
              </a:rPr>
              <a:t>)</a:t>
            </a:r>
          </a:p>
          <a:p>
            <a:pPr marL="173336" indent="-173336">
              <a:spcBef>
                <a:spcPct val="0"/>
              </a:spcBef>
              <a:buFontTx/>
              <a:buChar char="•"/>
            </a:pPr>
            <a:endParaRPr lang="en-US" dirty="0">
              <a:latin typeface="Calibri" charset="0"/>
            </a:endParaRPr>
          </a:p>
        </p:txBody>
      </p:sp>
      <p:sp>
        <p:nvSpPr>
          <p:cNvPr id="348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a:defRPr/>
            </a:pPr>
            <a:fld id="{5A3D46EC-1E97-6840-9A27-21E1B2BAB781}" type="slidenum">
              <a:rPr lang="en-US" altLang="en-US" smtClean="0"/>
              <a:pPr>
                <a:defRPr/>
              </a:pPr>
              <a:t>9</a:t>
            </a:fld>
            <a:endParaRPr lang="en-US" altLang="en-US" smtClean="0"/>
          </a:p>
        </p:txBody>
      </p:sp>
    </p:spTree>
    <p:extLst>
      <p:ext uri="{BB962C8B-B14F-4D97-AF65-F5344CB8AC3E}">
        <p14:creationId xmlns:p14="http://schemas.microsoft.com/office/powerpoint/2010/main" val="3903390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2" name="Group 55"/>
          <p:cNvGrpSpPr>
            <a:grpSpLocks/>
          </p:cNvGrpSpPr>
          <p:nvPr/>
        </p:nvGrpSpPr>
        <p:grpSpPr bwMode="auto">
          <a:xfrm>
            <a:off x="228600" y="5715000"/>
            <a:ext cx="3962400" cy="1022350"/>
            <a:chOff x="4876800" y="5835650"/>
            <a:chExt cx="3962400" cy="1022350"/>
          </a:xfrm>
        </p:grpSpPr>
        <p:grpSp>
          <p:nvGrpSpPr>
            <p:cNvPr id="3"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670085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8/10/16</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795369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pPr fontAlgn="base">
              <a:spcBef>
                <a:spcPct val="0"/>
              </a:spcBef>
              <a:spcAft>
                <a:spcPct val="0"/>
              </a:spcAft>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fontAlgn="base">
              <a:spcBef>
                <a:spcPct val="0"/>
              </a:spcBef>
              <a:spcAft>
                <a:spcPct val="0"/>
              </a:spcAft>
              <a:defRPr/>
            </a:pPr>
            <a:fld id="{11B48FDB-D342-4F06-80C3-CC7634C7F97A}" type="datetime1">
              <a:rPr lang="en-US" smtClean="0"/>
              <a:pPr fontAlgn="base">
                <a:spcBef>
                  <a:spcPct val="0"/>
                </a:spcBef>
                <a:spcAft>
                  <a:spcPct val="0"/>
                </a:spcAft>
                <a:defRPr/>
              </a:pPr>
              <a:t>8/10/16</a:t>
            </a:fld>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7AD814E6-D563-43F1-AFB9-B14F2854572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0612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F2ABD2-BDF5-084E-8E77-F965560DF6C3}" type="datetimeFigureOut">
              <a:rPr lang="en-US" smtClean="0"/>
              <a:t>8/10/16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2EC3479-2FE1-F844-9B56-BB965D2EDF03}" type="slidenum">
              <a:rPr lang="en-US" smtClean="0"/>
              <a:t>‹#›</a:t>
            </a:fld>
            <a:endParaRPr lang="en-US" dirty="0"/>
          </a:p>
        </p:txBody>
      </p:sp>
    </p:spTree>
    <p:extLst>
      <p:ext uri="{BB962C8B-B14F-4D97-AF65-F5344CB8AC3E}">
        <p14:creationId xmlns:p14="http://schemas.microsoft.com/office/powerpoint/2010/main" val="131579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8/10/16</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a:p>
        </p:txBody>
      </p:sp>
    </p:spTree>
    <p:extLst>
      <p:ext uri="{BB962C8B-B14F-4D97-AF65-F5344CB8AC3E}">
        <p14:creationId xmlns:p14="http://schemas.microsoft.com/office/powerpoint/2010/main" val="3313856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8/10/16</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a:p>
        </p:txBody>
      </p:sp>
    </p:spTree>
    <p:extLst>
      <p:ext uri="{BB962C8B-B14F-4D97-AF65-F5344CB8AC3E}">
        <p14:creationId xmlns:p14="http://schemas.microsoft.com/office/powerpoint/2010/main" val="3946168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8/10/16</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a:p>
        </p:txBody>
      </p:sp>
    </p:spTree>
    <p:extLst>
      <p:ext uri="{BB962C8B-B14F-4D97-AF65-F5344CB8AC3E}">
        <p14:creationId xmlns:p14="http://schemas.microsoft.com/office/powerpoint/2010/main" val="3948086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8/10/16</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a:p>
        </p:txBody>
      </p:sp>
    </p:spTree>
    <p:extLst>
      <p:ext uri="{BB962C8B-B14F-4D97-AF65-F5344CB8AC3E}">
        <p14:creationId xmlns:p14="http://schemas.microsoft.com/office/powerpoint/2010/main" val="2105078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8/10/16</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a:p>
        </p:txBody>
      </p:sp>
    </p:spTree>
    <p:extLst>
      <p:ext uri="{BB962C8B-B14F-4D97-AF65-F5344CB8AC3E}">
        <p14:creationId xmlns:p14="http://schemas.microsoft.com/office/powerpoint/2010/main" val="1636592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8/10/16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a:p>
        </p:txBody>
      </p:sp>
    </p:spTree>
    <p:extLst>
      <p:ext uri="{BB962C8B-B14F-4D97-AF65-F5344CB8AC3E}">
        <p14:creationId xmlns:p14="http://schemas.microsoft.com/office/powerpoint/2010/main" val="1535144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3"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8/10/16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a:p>
        </p:txBody>
      </p:sp>
    </p:spTree>
    <p:extLst>
      <p:ext uri="{BB962C8B-B14F-4D97-AF65-F5344CB8AC3E}">
        <p14:creationId xmlns:p14="http://schemas.microsoft.com/office/powerpoint/2010/main" val="491463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8/10/16</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28422742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11B48FDB-D342-4F06-80C3-CC7634C7F97A}" type="datetime1">
              <a:rPr lang="en-US"/>
              <a:pPr fontAlgn="base">
                <a:spcBef>
                  <a:spcPct val="0"/>
                </a:spcBef>
                <a:spcAft>
                  <a:spcPct val="0"/>
                </a:spcAft>
                <a:defRPr/>
              </a:pPr>
              <a:t>8/10/16</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5442745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1" r:id="rId11"/>
    <p:sldLayoutId id="2147483792" r:id="rId12"/>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4"/>
        </a:buBlip>
        <a:defRPr sz="3200" i="1">
          <a:solidFill>
            <a:schemeClr val="tx1"/>
          </a:solidFill>
          <a:latin typeface="+mn-lt"/>
        </a:defRPr>
      </a:lvl6pPr>
      <a:lvl7pPr marL="2971800" indent="-228600" algn="l" rtl="0" eaLnBrk="1" fontAlgn="base" hangingPunct="1">
        <a:spcBef>
          <a:spcPct val="20000"/>
        </a:spcBef>
        <a:spcAft>
          <a:spcPct val="0"/>
        </a:spcAft>
        <a:buBlip>
          <a:blip r:embed="rId14"/>
        </a:buBlip>
        <a:defRPr sz="3200" i="1">
          <a:solidFill>
            <a:schemeClr val="tx1"/>
          </a:solidFill>
          <a:latin typeface="+mn-lt"/>
        </a:defRPr>
      </a:lvl7pPr>
      <a:lvl8pPr marL="3429000" indent="-228600" algn="l" rtl="0" eaLnBrk="1" fontAlgn="base" hangingPunct="1">
        <a:spcBef>
          <a:spcPct val="20000"/>
        </a:spcBef>
        <a:spcAft>
          <a:spcPct val="0"/>
        </a:spcAft>
        <a:buBlip>
          <a:blip r:embed="rId14"/>
        </a:buBlip>
        <a:defRPr sz="3200" i="1">
          <a:solidFill>
            <a:schemeClr val="tx1"/>
          </a:solidFill>
          <a:latin typeface="+mn-lt"/>
        </a:defRPr>
      </a:lvl8pPr>
      <a:lvl9pPr marL="3886200" indent="-228600" algn="l" rtl="0" eaLnBrk="1" fontAlgn="base" hangingPunct="1">
        <a:spcBef>
          <a:spcPct val="20000"/>
        </a:spcBef>
        <a:spcAft>
          <a:spcPct val="0"/>
        </a:spcAft>
        <a:buBlip>
          <a:blip r:embed="rId14"/>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81000" y="533400"/>
            <a:ext cx="8382000" cy="2133600"/>
          </a:xfrm>
        </p:spPr>
        <p:txBody>
          <a:bodyPr/>
          <a:lstStyle/>
          <a:p>
            <a:r>
              <a:rPr lang="en-US" sz="4800" dirty="0" smtClean="0">
                <a:solidFill>
                  <a:schemeClr val="bg1"/>
                </a:solidFill>
              </a:rPr>
              <a:t>CHAP Expansion: </a:t>
            </a:r>
            <a:br>
              <a:rPr lang="en-US" sz="4800" dirty="0" smtClean="0">
                <a:solidFill>
                  <a:schemeClr val="bg1"/>
                </a:solidFill>
              </a:rPr>
            </a:br>
            <a:r>
              <a:rPr lang="en-US" dirty="0" smtClean="0">
                <a:solidFill>
                  <a:schemeClr val="bg1"/>
                </a:solidFill>
              </a:rPr>
              <a:t>Opportunities for Best Possible Outcomes in Lower 48</a:t>
            </a:r>
            <a:endParaRPr lang="en-US" dirty="0">
              <a:solidFill>
                <a:schemeClr val="bg1"/>
              </a:solidFill>
            </a:endParaRPr>
          </a:p>
        </p:txBody>
      </p:sp>
      <p:sp>
        <p:nvSpPr>
          <p:cNvPr id="2" name="Subtitle 1"/>
          <p:cNvSpPr>
            <a:spLocks noGrp="1"/>
          </p:cNvSpPr>
          <p:nvPr>
            <p:ph type="subTitle" idx="1"/>
          </p:nvPr>
        </p:nvSpPr>
        <p:spPr/>
        <p:txBody>
          <a:bodyPr>
            <a:noAutofit/>
          </a:bodyPr>
          <a:lstStyle/>
          <a:p>
            <a:endParaRPr lang="en-US" sz="1800" b="0" dirty="0" smtClean="0"/>
          </a:p>
          <a:p>
            <a:r>
              <a:rPr lang="en-US" sz="2400" b="0" dirty="0" smtClean="0"/>
              <a:t>August 10, 2016</a:t>
            </a:r>
          </a:p>
          <a:p>
            <a:r>
              <a:rPr lang="en-US" sz="2400" b="0" dirty="0" smtClean="0"/>
              <a:t>NPAIHB QBM</a:t>
            </a:r>
            <a:endParaRPr lang="en-US" sz="2400" dirty="0" smtClean="0"/>
          </a:p>
          <a:p>
            <a:r>
              <a:rPr lang="en-US" sz="2400" b="0" dirty="0" smtClean="0"/>
              <a:t>Pam Johnson, Native Dental Therapy Initiative Specialist</a:t>
            </a:r>
          </a:p>
        </p:txBody>
      </p:sp>
    </p:spTree>
    <p:custDataLst>
      <p:tags r:id="rId1"/>
    </p:custDataLst>
    <p:extLst>
      <p:ext uri="{BB962C8B-B14F-4D97-AF65-F5344CB8AC3E}">
        <p14:creationId xmlns:p14="http://schemas.microsoft.com/office/powerpoint/2010/main" val="42029956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fontScale="90000"/>
          </a:bodyPr>
          <a:lstStyle/>
          <a:p>
            <a:pPr eaLnBrk="1" hangingPunct="1"/>
            <a:r>
              <a:rPr lang="en-US" b="1" dirty="0">
                <a:solidFill>
                  <a:srgbClr val="4F81BD"/>
                </a:solidFill>
                <a:latin typeface="Garamond"/>
                <a:cs typeface="Garamond"/>
              </a:rPr>
              <a:t>BHAs also serve their communities </a:t>
            </a:r>
          </a:p>
        </p:txBody>
      </p:sp>
      <p:grpSp>
        <p:nvGrpSpPr>
          <p:cNvPr id="43010" name="Group 10"/>
          <p:cNvGrpSpPr>
            <a:grpSpLocks/>
          </p:cNvGrpSpPr>
          <p:nvPr/>
        </p:nvGrpSpPr>
        <p:grpSpPr bwMode="auto">
          <a:xfrm>
            <a:off x="152400" y="1670050"/>
            <a:ext cx="3429000" cy="2605088"/>
            <a:chOff x="533400" y="3429000"/>
            <a:chExt cx="4038599" cy="2662237"/>
          </a:xfrm>
        </p:grpSpPr>
        <p:pic>
          <p:nvPicPr>
            <p:cNvPr id="43017"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00" y="3429000"/>
              <a:ext cx="4000499" cy="266223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533400" y="5843021"/>
              <a:ext cx="1637876" cy="220636"/>
            </a:xfrm>
            <a:prstGeom prst="rect">
              <a:avLst/>
            </a:prstGeom>
            <a:noFill/>
          </p:spPr>
          <p:txBody>
            <a:bodyPr wrap="none">
              <a:spAutoFit/>
            </a:bodyPr>
            <a:lstStyle/>
            <a:p>
              <a:pPr>
                <a:defRPr/>
              </a:pPr>
              <a:r>
                <a:rPr lang="en-US" sz="1200" dirty="0">
                  <a:solidFill>
                    <a:schemeClr val="bg1">
                      <a:lumMod val="50000"/>
                    </a:schemeClr>
                  </a:solidFill>
                  <a:latin typeface="Arial" panose="020B0604020202020204" pitchFamily="34" charset="0"/>
                </a:rPr>
                <a:t>Alaska Dispatch News</a:t>
              </a:r>
            </a:p>
          </p:txBody>
        </p:sp>
      </p:grpSp>
      <p:grpSp>
        <p:nvGrpSpPr>
          <p:cNvPr id="43011" name="Group 8"/>
          <p:cNvGrpSpPr>
            <a:grpSpLocks/>
          </p:cNvGrpSpPr>
          <p:nvPr/>
        </p:nvGrpSpPr>
        <p:grpSpPr bwMode="auto">
          <a:xfrm>
            <a:off x="2667000" y="3346450"/>
            <a:ext cx="3200400" cy="2414588"/>
            <a:chOff x="4491644" y="1981200"/>
            <a:chExt cx="4461856" cy="2921807"/>
          </a:xfrm>
        </p:grpSpPr>
        <p:pic>
          <p:nvPicPr>
            <p:cNvPr id="43015"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981200"/>
              <a:ext cx="4381500" cy="291578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491644" y="4647516"/>
              <a:ext cx="1803777" cy="255491"/>
            </a:xfrm>
            <a:prstGeom prst="rect">
              <a:avLst/>
            </a:prstGeom>
            <a:noFill/>
          </p:spPr>
          <p:txBody>
            <a:bodyPr wrap="none">
              <a:spAutoFit/>
            </a:bodyPr>
            <a:lstStyle/>
            <a:p>
              <a:pPr>
                <a:defRPr/>
              </a:pPr>
              <a:r>
                <a:rPr lang="en-US" sz="1200" dirty="0">
                  <a:solidFill>
                    <a:schemeClr val="bg1">
                      <a:lumMod val="50000"/>
                    </a:schemeClr>
                  </a:solidFill>
                  <a:latin typeface="Arial" panose="020B0604020202020204" pitchFamily="34" charset="0"/>
                </a:rPr>
                <a:t>Alaska Dispatch News</a:t>
              </a:r>
            </a:p>
          </p:txBody>
        </p:sp>
      </p:grpSp>
      <p:grpSp>
        <p:nvGrpSpPr>
          <p:cNvPr id="43012" name="Group 14"/>
          <p:cNvGrpSpPr>
            <a:grpSpLocks/>
          </p:cNvGrpSpPr>
          <p:nvPr/>
        </p:nvGrpSpPr>
        <p:grpSpPr bwMode="auto">
          <a:xfrm>
            <a:off x="5378450" y="1635125"/>
            <a:ext cx="3695700" cy="2462213"/>
            <a:chOff x="5378268" y="1794220"/>
            <a:chExt cx="3695628" cy="2462212"/>
          </a:xfrm>
        </p:grpSpPr>
        <p:pic>
          <p:nvPicPr>
            <p:cNvPr id="43013" name="Picture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78268" y="1794220"/>
              <a:ext cx="3695628" cy="246221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6121204" y="3962744"/>
              <a:ext cx="927082" cy="276225"/>
            </a:xfrm>
            <a:prstGeom prst="rect">
              <a:avLst/>
            </a:prstGeom>
          </p:spPr>
          <p:txBody>
            <a:bodyPr wrap="none">
              <a:spAutoFit/>
            </a:bodyPr>
            <a:lstStyle/>
            <a:p>
              <a:pPr>
                <a:defRPr/>
              </a:pPr>
              <a:r>
                <a:rPr lang="en-US" sz="1200" dirty="0">
                  <a:latin typeface="+mj-lt"/>
                </a:rPr>
                <a:t>fenton.com</a:t>
              </a:r>
            </a:p>
          </p:txBody>
        </p:sp>
      </p:grpSp>
    </p:spTree>
    <p:extLst>
      <p:ext uri="{BB962C8B-B14F-4D97-AF65-F5344CB8AC3E}">
        <p14:creationId xmlns:p14="http://schemas.microsoft.com/office/powerpoint/2010/main" val="299293610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609600" y="283923"/>
            <a:ext cx="7924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3600" b="1" dirty="0" smtClean="0">
                <a:solidFill>
                  <a:srgbClr val="0089BB"/>
                </a:solidFill>
                <a:latin typeface="Arial Bold" pitchFamily="34" charset="0"/>
                <a:cs typeface="Arial Bold" pitchFamily="34" charset="0"/>
              </a:rPr>
              <a:t>Types of Dental Health Aides (DHA)</a:t>
            </a:r>
            <a:endParaRPr lang="en-US" altLang="en-US" sz="3600" b="1" dirty="0">
              <a:solidFill>
                <a:srgbClr val="0089BB"/>
              </a:solidFill>
              <a:latin typeface="Arial Bold" pitchFamily="34" charset="0"/>
              <a:cs typeface="Arial Bold" pitchFamily="34" charset="0"/>
            </a:endParaRPr>
          </a:p>
        </p:txBody>
      </p:sp>
      <p:sp>
        <p:nvSpPr>
          <p:cNvPr id="10243" name="Rectangle 3"/>
          <p:cNvSpPr>
            <a:spLocks noChangeArrowheads="1"/>
          </p:cNvSpPr>
          <p:nvPr/>
        </p:nvSpPr>
        <p:spPr bwMode="auto">
          <a:xfrm>
            <a:off x="170950" y="1457195"/>
            <a:ext cx="426243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buSzPct val="90000"/>
              <a:buFont typeface="Arial" panose="020B0604020202020204" pitchFamily="34" charset="0"/>
              <a:buChar char="•"/>
            </a:pPr>
            <a:r>
              <a:rPr lang="en-US" altLang="en-US" sz="2000" b="1" dirty="0">
                <a:solidFill>
                  <a:srgbClr val="93979C"/>
                </a:solidFill>
              </a:rPr>
              <a:t>Primary DHA </a:t>
            </a:r>
            <a:r>
              <a:rPr lang="en-US" altLang="en-US" sz="2000" b="1" dirty="0" smtClean="0">
                <a:solidFill>
                  <a:srgbClr val="93979C"/>
                </a:solidFill>
              </a:rPr>
              <a:t>(CDHC)</a:t>
            </a:r>
            <a:endParaRPr lang="en-US" altLang="en-US" sz="2000" dirty="0">
              <a:solidFill>
                <a:srgbClr val="93979C"/>
              </a:solidFill>
            </a:endParaRPr>
          </a:p>
          <a:p>
            <a:pPr lvl="1" eaLnBrk="1" hangingPunct="1">
              <a:spcBef>
                <a:spcPct val="20000"/>
              </a:spcBef>
              <a:buSzPct val="75000"/>
              <a:buFont typeface="Arial" panose="020B0604020202020204" pitchFamily="34" charset="0"/>
              <a:buChar char="•"/>
            </a:pPr>
            <a:r>
              <a:rPr lang="en-US" altLang="en-US" sz="2000" dirty="0" smtClean="0">
                <a:solidFill>
                  <a:srgbClr val="93979C"/>
                </a:solidFill>
              </a:rPr>
              <a:t>Oral Health Educators</a:t>
            </a:r>
            <a:endParaRPr lang="en-US" altLang="en-US" sz="2000" dirty="0">
              <a:solidFill>
                <a:srgbClr val="93979C"/>
              </a:solidFill>
            </a:endParaRPr>
          </a:p>
          <a:p>
            <a:pPr eaLnBrk="1" hangingPunct="1">
              <a:spcBef>
                <a:spcPct val="20000"/>
              </a:spcBef>
              <a:buSzPct val="90000"/>
              <a:buFont typeface="Arial" panose="020B0604020202020204" pitchFamily="34" charset="0"/>
              <a:buChar char="•"/>
            </a:pPr>
            <a:r>
              <a:rPr lang="en-US" altLang="en-US" sz="2000" b="1" dirty="0" smtClean="0">
                <a:solidFill>
                  <a:srgbClr val="93979C"/>
                </a:solidFill>
              </a:rPr>
              <a:t>The </a:t>
            </a:r>
            <a:r>
              <a:rPr lang="en-US" altLang="en-US" sz="2000" b="1" dirty="0">
                <a:solidFill>
                  <a:srgbClr val="93979C"/>
                </a:solidFill>
              </a:rPr>
              <a:t>Expanded Function DHA</a:t>
            </a:r>
          </a:p>
          <a:p>
            <a:pPr lvl="1" eaLnBrk="1" hangingPunct="1">
              <a:spcBef>
                <a:spcPct val="20000"/>
              </a:spcBef>
              <a:buSzPct val="75000"/>
              <a:buFont typeface="Arial" panose="020B0604020202020204" pitchFamily="34" charset="0"/>
              <a:buChar char="•"/>
            </a:pPr>
            <a:r>
              <a:rPr lang="en-US" altLang="en-US" sz="2000" dirty="0">
                <a:solidFill>
                  <a:srgbClr val="93979C"/>
                </a:solidFill>
              </a:rPr>
              <a:t>Restorations, cleanings, temporary </a:t>
            </a:r>
            <a:r>
              <a:rPr lang="en-US" altLang="en-US" sz="2000" dirty="0" smtClean="0">
                <a:solidFill>
                  <a:srgbClr val="93979C"/>
                </a:solidFill>
              </a:rPr>
              <a:t>fillings</a:t>
            </a:r>
          </a:p>
          <a:p>
            <a:pPr eaLnBrk="1" hangingPunct="1">
              <a:spcBef>
                <a:spcPct val="20000"/>
              </a:spcBef>
              <a:buSzPct val="90000"/>
              <a:buFont typeface="Arial" panose="020B0604020202020204" pitchFamily="34" charset="0"/>
              <a:buChar char="•"/>
            </a:pPr>
            <a:r>
              <a:rPr lang="en-US" altLang="en-US" sz="2000" b="1" dirty="0">
                <a:solidFill>
                  <a:srgbClr val="93979C"/>
                </a:solidFill>
              </a:rPr>
              <a:t>DHA Hygienist</a:t>
            </a:r>
          </a:p>
          <a:p>
            <a:pPr lvl="1" eaLnBrk="1" hangingPunct="1">
              <a:spcBef>
                <a:spcPct val="20000"/>
              </a:spcBef>
              <a:buSzPct val="90000"/>
              <a:buFont typeface="Arial" panose="020B0604020202020204" pitchFamily="34" charset="0"/>
              <a:buChar char="•"/>
            </a:pPr>
            <a:r>
              <a:rPr lang="en-US" altLang="en-US" sz="2000" dirty="0">
                <a:solidFill>
                  <a:srgbClr val="93979C"/>
                </a:solidFill>
              </a:rPr>
              <a:t>Local </a:t>
            </a:r>
            <a:r>
              <a:rPr lang="en-US" altLang="en-US" sz="2000" dirty="0" smtClean="0">
                <a:solidFill>
                  <a:srgbClr val="93979C"/>
                </a:solidFill>
              </a:rPr>
              <a:t>anesthesia</a:t>
            </a:r>
            <a:endParaRPr lang="en-US" altLang="en-US" sz="2000" dirty="0">
              <a:solidFill>
                <a:srgbClr val="93979C"/>
              </a:solidFill>
            </a:endParaRPr>
          </a:p>
          <a:p>
            <a:pPr eaLnBrk="1" hangingPunct="1">
              <a:spcBef>
                <a:spcPct val="20000"/>
              </a:spcBef>
              <a:buSzPct val="90000"/>
              <a:buFont typeface="Arial" panose="020B0604020202020204" pitchFamily="34" charset="0"/>
              <a:buChar char="•"/>
            </a:pPr>
            <a:r>
              <a:rPr lang="en-US" altLang="en-US" sz="2000" b="1" dirty="0">
                <a:solidFill>
                  <a:srgbClr val="93979C"/>
                </a:solidFill>
              </a:rPr>
              <a:t>DHA Therapist </a:t>
            </a:r>
            <a:r>
              <a:rPr lang="en-US" altLang="en-US" sz="2000" b="1" dirty="0" smtClean="0">
                <a:solidFill>
                  <a:srgbClr val="93979C"/>
                </a:solidFill>
              </a:rPr>
              <a:t>(DHAT)</a:t>
            </a:r>
          </a:p>
          <a:p>
            <a:pPr lvl="1" eaLnBrk="1" hangingPunct="1">
              <a:spcBef>
                <a:spcPct val="20000"/>
              </a:spcBef>
              <a:buSzPct val="90000"/>
              <a:buFont typeface="Arial" panose="020B0604020202020204" pitchFamily="34" charset="0"/>
              <a:buChar char="•"/>
            </a:pPr>
            <a:r>
              <a:rPr lang="en-US" altLang="en-US" sz="2000" dirty="0" smtClean="0">
                <a:solidFill>
                  <a:srgbClr val="93979C"/>
                </a:solidFill>
              </a:rPr>
              <a:t>Prevention, operative, urgent</a:t>
            </a:r>
            <a:endParaRPr lang="en-US" altLang="en-US" sz="2000" dirty="0">
              <a:solidFill>
                <a:srgbClr val="93979C"/>
              </a:solidFill>
            </a:endParaRPr>
          </a:p>
        </p:txBody>
      </p:sp>
      <p:pic>
        <p:nvPicPr>
          <p:cNvPr id="10244" name="Picture 4" descr="IMGP04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261533"/>
            <a:ext cx="4410205" cy="342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1"/>
          <p:cNvSpPr>
            <a:spLocks noChangeArrowheads="1"/>
          </p:cNvSpPr>
          <p:nvPr/>
        </p:nvSpPr>
        <p:spPr bwMode="auto">
          <a:xfrm>
            <a:off x="4757802" y="4711541"/>
            <a:ext cx="403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solidFill>
                  <a:srgbClr val="0089BB"/>
                </a:solidFill>
              </a:rPr>
              <a:t>Chelsea Shoemaker, Bonnie Johnson, Corrina Cadzow (DHAT students) providing fluoride varnish treatment for a Head Start student.</a:t>
            </a:r>
          </a:p>
        </p:txBody>
      </p:sp>
      <p:sp>
        <p:nvSpPr>
          <p:cNvPr id="11270" name="Rectangle 2"/>
          <p:cNvSpPr>
            <a:spLocks noChangeArrowheads="1"/>
          </p:cNvSpPr>
          <p:nvPr/>
        </p:nvSpPr>
        <p:spPr bwMode="auto">
          <a:xfrm>
            <a:off x="457199" y="5114795"/>
            <a:ext cx="338613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sz="2400" b="1" dirty="0" smtClean="0">
                <a:solidFill>
                  <a:srgbClr val="0089BB"/>
                </a:solidFill>
                <a:latin typeface="Museo Slab 500"/>
                <a:cs typeface="Museo Slab 500"/>
              </a:rPr>
              <a:t>Supervised providers</a:t>
            </a:r>
          </a:p>
          <a:p>
            <a:pPr algn="ctr">
              <a:defRPr/>
            </a:pPr>
            <a:endParaRPr lang="en-US" sz="2400" b="1" dirty="0" smtClean="0">
              <a:solidFill>
                <a:srgbClr val="0089BB"/>
              </a:solidFill>
              <a:latin typeface="Museo Slab 500"/>
              <a:cs typeface="Museo Slab 500"/>
            </a:endParaRPr>
          </a:p>
          <a:p>
            <a:pPr algn="ctr">
              <a:defRPr/>
            </a:pPr>
            <a:r>
              <a:rPr lang="en-US" sz="2400" b="1" dirty="0" smtClean="0">
                <a:solidFill>
                  <a:schemeClr val="bg1">
                    <a:lumMod val="85000"/>
                  </a:schemeClr>
                </a:solidFill>
                <a:latin typeface="Museo Slab 500"/>
                <a:cs typeface="Museo Slab 500"/>
              </a:rPr>
              <a:t>Teams led by Licensed Dentists</a:t>
            </a:r>
            <a:endParaRPr lang="en-US" b="1" dirty="0">
              <a:solidFill>
                <a:schemeClr val="bg1">
                  <a:lumMod val="85000"/>
                </a:schemeClr>
              </a:solidFill>
            </a:endParaRPr>
          </a:p>
        </p:txBody>
      </p:sp>
    </p:spTree>
    <p:extLst>
      <p:ext uri="{BB962C8B-B14F-4D97-AF65-F5344CB8AC3E}">
        <p14:creationId xmlns:p14="http://schemas.microsoft.com/office/powerpoint/2010/main" val="187694680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p:txBody>
          <a:bodyPr rtlCol="0">
            <a:normAutofit/>
          </a:bodyPr>
          <a:lstStyle/>
          <a:p>
            <a:pPr algn="ctr" eaLnBrk="1" fontAlgn="auto" hangingPunct="1">
              <a:spcAft>
                <a:spcPts val="0"/>
              </a:spcAft>
              <a:buFont typeface="Wingdings" charset="0"/>
              <a:buNone/>
              <a:defRPr/>
            </a:pPr>
            <a:endParaRPr lang="en-US" sz="2000" dirty="0" smtClean="0">
              <a:ea typeface="+mn-ea"/>
              <a:cs typeface="+mn-cs"/>
            </a:endParaRPr>
          </a:p>
        </p:txBody>
      </p:sp>
      <p:sp>
        <p:nvSpPr>
          <p:cNvPr id="6" name="Title 5"/>
          <p:cNvSpPr>
            <a:spLocks noGrp="1"/>
          </p:cNvSpPr>
          <p:nvPr>
            <p:ph type="title"/>
          </p:nvPr>
        </p:nvSpPr>
        <p:spPr/>
        <p:txBody>
          <a:bodyPr/>
          <a:lstStyle/>
          <a:p>
            <a:r>
              <a:rPr lang="en-US" sz="3200" i="1" dirty="0" smtClean="0"/>
              <a:t>DHATs are critical to CHAP Expansion</a:t>
            </a:r>
            <a:endParaRPr lang="en-US" sz="3200" dirty="0"/>
          </a:p>
        </p:txBody>
      </p:sp>
      <p:pic>
        <p:nvPicPr>
          <p:cNvPr id="3" name="Picture 2" descr="image1.jpeg"/>
          <p:cNvPicPr>
            <a:picLocks noChangeAspect="1"/>
          </p:cNvPicPr>
          <p:nvPr/>
        </p:nvPicPr>
        <p:blipFill>
          <a:blip r:embed="rId3"/>
          <a:stretch>
            <a:fillRect/>
          </a:stretch>
        </p:blipFill>
        <p:spPr>
          <a:xfrm>
            <a:off x="2133600" y="1774071"/>
            <a:ext cx="4657725" cy="4021058"/>
          </a:xfrm>
          <a:prstGeom prst="rect">
            <a:avLst/>
          </a:prstGeom>
          <a:ln w="127000" cap="sq">
            <a:solidFill>
              <a:schemeClr val="accent1">
                <a:lumMod val="75000"/>
              </a:schemeClr>
            </a:solidFill>
            <a:miter lim="800000"/>
          </a:ln>
          <a:effectLst>
            <a:outerShdw blurRad="57150" dist="50800" dir="2700000" algn="tl" rotWithShape="0">
              <a:srgbClr val="000000">
                <a:alpha val="40000"/>
              </a:srgbClr>
            </a:outerShdw>
            <a:softEdge rad="38100"/>
          </a:effectLst>
        </p:spPr>
      </p:pic>
      <p:sp>
        <p:nvSpPr>
          <p:cNvPr id="16388" name="TextBox 1"/>
          <p:cNvSpPr txBox="1">
            <a:spLocks noChangeArrowheads="1"/>
          </p:cNvSpPr>
          <p:nvPr/>
        </p:nvSpPr>
        <p:spPr bwMode="auto">
          <a:xfrm>
            <a:off x="1219200" y="5943600"/>
            <a:ext cx="411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algn="ctr" eaLnBrk="1" hangingPunct="1">
              <a:buFont typeface="Wingdings" panose="05000000000000000000" pitchFamily="2" charset="2"/>
              <a:buNone/>
            </a:pPr>
            <a:endParaRPr lang="en-US" altLang="en-US"/>
          </a:p>
        </p:txBody>
      </p:sp>
    </p:spTree>
    <p:extLst>
      <p:ext uri="{BB962C8B-B14F-4D97-AF65-F5344CB8AC3E}">
        <p14:creationId xmlns:p14="http://schemas.microsoft.com/office/powerpoint/2010/main" val="1984429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Legislative Fix needed to expand DHAT to lower 48</a:t>
            </a:r>
            <a:endParaRPr lang="en-US" sz="3200" dirty="0"/>
          </a:p>
        </p:txBody>
      </p:sp>
      <p:sp>
        <p:nvSpPr>
          <p:cNvPr id="3" name="Rectangle 2"/>
          <p:cNvSpPr/>
          <p:nvPr/>
        </p:nvSpPr>
        <p:spPr>
          <a:xfrm>
            <a:off x="152400" y="1600200"/>
            <a:ext cx="8839200" cy="4893647"/>
          </a:xfrm>
          <a:prstGeom prst="rect">
            <a:avLst/>
          </a:prstGeom>
        </p:spPr>
        <p:txBody>
          <a:bodyPr wrap="square">
            <a:spAutoFit/>
          </a:bodyPr>
          <a:lstStyle/>
          <a:p>
            <a:pPr>
              <a:defRPr/>
            </a:pPr>
            <a:r>
              <a:rPr lang="en-US" altLang="en-US" sz="2400" dirty="0">
                <a:ea typeface="ＭＳ Ｐゴシック" pitchFamily="34" charset="-128"/>
              </a:rPr>
              <a:t>After losing its court battle in Alaska to prevent DHATs from providing services to Native Villages, the following language was inserted in the re-authorization of the Indian Health Care Improvement Act (as part of the Affordable Care Act):</a:t>
            </a:r>
          </a:p>
          <a:p>
            <a:pPr>
              <a:defRPr/>
            </a:pPr>
            <a:endParaRPr lang="en-US" altLang="en-US" sz="2400" u="sng" dirty="0">
              <a:solidFill>
                <a:srgbClr val="A9432B"/>
              </a:solidFill>
              <a:ea typeface="ＭＳ Ｐゴシック" pitchFamily="34" charset="-128"/>
            </a:endParaRPr>
          </a:p>
          <a:p>
            <a:pPr>
              <a:defRPr/>
            </a:pPr>
            <a:r>
              <a:rPr lang="en-US" altLang="en-US" sz="2400" dirty="0">
                <a:ea typeface="ＭＳ Ｐゴシック" pitchFamily="34" charset="-128"/>
              </a:rPr>
              <a:t>Expansion of the Indian Health Service Community Health Aide Program “</a:t>
            </a:r>
            <a:r>
              <a:rPr lang="en-US" altLang="ja-JP" sz="2400" i="1" dirty="0">
                <a:ea typeface="ＭＳ Ｐゴシック" pitchFamily="34" charset="-128"/>
              </a:rPr>
              <a:t>shall exclude dental health aide therapist services from services covered under the program</a:t>
            </a:r>
            <a:r>
              <a:rPr lang="en-US" altLang="ja-JP" sz="2400" i="1" dirty="0" smtClean="0">
                <a:ea typeface="ＭＳ Ｐゴシック" pitchFamily="34" charset="-128"/>
              </a:rPr>
              <a:t>…” </a:t>
            </a:r>
            <a:r>
              <a:rPr lang="en-US" sz="2400" dirty="0" smtClean="0"/>
              <a:t>Unless </a:t>
            </a:r>
            <a:r>
              <a:rPr lang="en-US" sz="2400" dirty="0"/>
              <a:t>requested by </a:t>
            </a:r>
            <a:r>
              <a:rPr lang="en-US" sz="2400" i="1" dirty="0"/>
              <a:t>“an Indian tribe or tribal organization </a:t>
            </a:r>
            <a:r>
              <a:rPr lang="en-US" sz="2400" i="1" dirty="0" smtClean="0"/>
              <a:t>located </a:t>
            </a:r>
            <a:r>
              <a:rPr lang="en-US" sz="2400" i="1" dirty="0"/>
              <a:t>in a State (other than Alaska) in which the use of dental health aide therapist services or midlevel dental health provider services </a:t>
            </a:r>
            <a:r>
              <a:rPr lang="en-US" sz="2400" i="1" dirty="0">
                <a:solidFill>
                  <a:srgbClr val="C00000"/>
                </a:solidFill>
              </a:rPr>
              <a:t>is authorized under State law</a:t>
            </a:r>
            <a:r>
              <a:rPr lang="en-US" sz="2400" i="1" dirty="0"/>
              <a:t> to supply such services </a:t>
            </a:r>
            <a:r>
              <a:rPr lang="en-US" sz="2400" i="1" dirty="0">
                <a:solidFill>
                  <a:srgbClr val="C00000"/>
                </a:solidFill>
              </a:rPr>
              <a:t>in accordance with State law</a:t>
            </a:r>
            <a:r>
              <a:rPr lang="en-US" sz="2400" i="1" dirty="0"/>
              <a:t>.” </a:t>
            </a:r>
          </a:p>
        </p:txBody>
      </p:sp>
    </p:spTree>
    <p:extLst>
      <p:ext uri="{BB962C8B-B14F-4D97-AF65-F5344CB8AC3E}">
        <p14:creationId xmlns:p14="http://schemas.microsoft.com/office/powerpoint/2010/main" val="5092885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8229600" cy="990600"/>
          </a:xfrm>
        </p:spPr>
        <p:txBody>
          <a:bodyPr/>
          <a:lstStyle/>
          <a:p>
            <a:pPr eaLnBrk="1" fontAlgn="auto" hangingPunct="1">
              <a:spcAft>
                <a:spcPts val="0"/>
              </a:spcAft>
              <a:defRPr/>
            </a:pPr>
            <a:r>
              <a:rPr lang="en-US" sz="3600" dirty="0" smtClean="0">
                <a:ea typeface="+mj-ea"/>
                <a:cs typeface="+mj-cs"/>
              </a:rPr>
              <a:t>Swinomish Indian Tribal Community</a:t>
            </a:r>
            <a:endParaRPr lang="en-US" sz="3600" dirty="0">
              <a:ea typeface="+mj-ea"/>
              <a:cs typeface="+mj-cs"/>
            </a:endParaRPr>
          </a:p>
        </p:txBody>
      </p:sp>
      <p:sp>
        <p:nvSpPr>
          <p:cNvPr id="49155" name="Content Placeholder 2"/>
          <p:cNvSpPr>
            <a:spLocks noGrp="1"/>
          </p:cNvSpPr>
          <p:nvPr>
            <p:ph idx="1"/>
          </p:nvPr>
        </p:nvSpPr>
        <p:spPr>
          <a:xfrm>
            <a:off x="457200" y="1371600"/>
            <a:ext cx="8229600" cy="4876800"/>
          </a:xfrm>
        </p:spPr>
        <p:txBody>
          <a:bodyPr/>
          <a:lstStyle/>
          <a:p>
            <a:pPr marL="0" indent="0" eaLnBrk="1" hangingPunct="1">
              <a:buFont typeface="Arial" panose="020B0604020202020204" pitchFamily="34" charset="0"/>
              <a:buNone/>
            </a:pPr>
            <a:endParaRPr lang="en-US" altLang="en-US" sz="1400" dirty="0" smtClean="0">
              <a:ea typeface="ＭＳ Ｐゴシック" panose="020B0600070205080204" pitchFamily="34" charset="-128"/>
            </a:endParaRPr>
          </a:p>
          <a:p>
            <a:pPr marL="0" indent="0" eaLnBrk="1" hangingPunct="1">
              <a:buFont typeface="Arial" panose="020B0604020202020204" pitchFamily="34" charset="0"/>
              <a:buNone/>
            </a:pPr>
            <a:r>
              <a:rPr lang="en-US" altLang="en-US" sz="1800" dirty="0" smtClean="0">
                <a:ea typeface="ＭＳ Ｐゴシック" panose="020B0600070205080204" pitchFamily="34" charset="-128"/>
              </a:rPr>
              <a:t>On January 4, 2016, Daniel Kennedy, an experienced DHAT, joined the Swinomish Dental Team in making history by becoming the first Tribally licensed Dental Therapist providing services in the lower 48 states.  </a:t>
            </a:r>
          </a:p>
        </p:txBody>
      </p:sp>
      <p:pic>
        <p:nvPicPr>
          <p:cNvPr id="39940" name="Picture 2" descr="IMG_5202.JPG"/>
          <p:cNvPicPr>
            <a:picLocks noChangeAspect="1"/>
          </p:cNvPicPr>
          <p:nvPr/>
        </p:nvPicPr>
        <p:blipFill>
          <a:blip r:embed="rId3"/>
          <a:srcRect/>
          <a:stretch>
            <a:fillRect/>
          </a:stretch>
        </p:blipFill>
        <p:spPr bwMode="auto">
          <a:xfrm>
            <a:off x="2209800" y="2971800"/>
            <a:ext cx="4165600" cy="3124200"/>
          </a:xfrm>
          <a:prstGeom prst="rect">
            <a:avLst/>
          </a:prstGeom>
          <a:ln w="127000" cap="sq">
            <a:solidFill>
              <a:schemeClr val="accent1">
                <a:lumMod val="75000"/>
              </a:schemeClr>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37632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class of 2018.jp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t="-24473" b="-24473"/>
          <a:stretch>
            <a:fillRect/>
          </a:stretch>
        </p:blipFill>
        <p:spPr>
          <a:xfrm>
            <a:off x="4445805" y="1450181"/>
            <a:ext cx="4698195" cy="5407819"/>
          </a:xfrm>
          <a:solidFill>
            <a:schemeClr val="accent1">
              <a:lumMod val="75000"/>
            </a:schemeClr>
          </a:solidFill>
        </p:spPr>
      </p:pic>
      <p:sp>
        <p:nvSpPr>
          <p:cNvPr id="4" name="Title 3"/>
          <p:cNvSpPr>
            <a:spLocks noGrp="1"/>
          </p:cNvSpPr>
          <p:nvPr>
            <p:ph type="title"/>
          </p:nvPr>
        </p:nvSpPr>
        <p:spPr>
          <a:xfrm>
            <a:off x="1676400" y="0"/>
            <a:ext cx="7315200" cy="1143000"/>
          </a:xfrm>
        </p:spPr>
        <p:txBody>
          <a:bodyPr/>
          <a:lstStyle/>
          <a:p>
            <a:pPr>
              <a:defRPr/>
            </a:pPr>
            <a:r>
              <a:rPr lang="en-US" sz="3600" dirty="0" smtClean="0">
                <a:cs typeface="+mj-cs"/>
              </a:rPr>
              <a:t>DHATs coming to Oregon Tribes</a:t>
            </a:r>
            <a:endParaRPr lang="en-US" sz="3600" dirty="0">
              <a:cs typeface="+mj-cs"/>
            </a:endParaRPr>
          </a:p>
        </p:txBody>
      </p:sp>
      <p:pic>
        <p:nvPicPr>
          <p:cNvPr id="8" name="Content Placeholder 7"/>
          <p:cNvPicPr>
            <a:picLocks noGrp="1" noChangeAspect="1"/>
          </p:cNvPicPr>
          <p:nvPr>
            <p:ph sz="half" idx="1"/>
          </p:nvPr>
        </p:nvPicPr>
        <p:blipFill>
          <a:blip r:embed="rId4" cstate="print">
            <a:extLst>
              <a:ext uri="{28A0092B-C50C-407E-A947-70E740481C1C}">
                <a14:useLocalDpi xmlns:a14="http://schemas.microsoft.com/office/drawing/2010/main" val="0"/>
              </a:ext>
            </a:extLst>
          </a:blip>
          <a:srcRect l="17441" r="17441"/>
          <a:stretch>
            <a:fillRect/>
          </a:stretch>
        </p:blipFill>
        <p:spPr>
          <a:xfrm rot="5400000">
            <a:off x="554636" y="1578964"/>
            <a:ext cx="3310329" cy="3810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381000" y="5410200"/>
            <a:ext cx="3505200" cy="923330"/>
          </a:xfrm>
          <a:prstGeom prst="rect">
            <a:avLst/>
          </a:prstGeom>
          <a:noFill/>
        </p:spPr>
        <p:txBody>
          <a:bodyPr wrap="square" rtlCol="0">
            <a:spAutoFit/>
          </a:bodyPr>
          <a:lstStyle/>
          <a:p>
            <a:pPr algn="ctr"/>
            <a:r>
              <a:rPr lang="en-US" dirty="0" smtClean="0"/>
              <a:t>Naomi Petrie, Conf. Tribes of Coos, Lower Umpqua and Siuslaw Indians, Class of 2017</a:t>
            </a:r>
            <a:endParaRPr lang="en-US" dirty="0"/>
          </a:p>
        </p:txBody>
      </p:sp>
      <p:sp>
        <p:nvSpPr>
          <p:cNvPr id="5" name="TextBox 4"/>
          <p:cNvSpPr txBox="1"/>
          <p:nvPr/>
        </p:nvSpPr>
        <p:spPr>
          <a:xfrm>
            <a:off x="5715000" y="2514600"/>
            <a:ext cx="2337499" cy="369332"/>
          </a:xfrm>
          <a:prstGeom prst="rect">
            <a:avLst/>
          </a:prstGeom>
          <a:noFill/>
        </p:spPr>
        <p:txBody>
          <a:bodyPr wrap="none" rtlCol="0">
            <a:spAutoFit/>
          </a:bodyPr>
          <a:lstStyle/>
          <a:p>
            <a:r>
              <a:rPr lang="en-US" dirty="0" smtClean="0"/>
              <a:t>Oregon Class of 2018</a:t>
            </a:r>
            <a:endParaRPr lang="en-US" dirty="0"/>
          </a:p>
        </p:txBody>
      </p:sp>
    </p:spTree>
    <p:extLst>
      <p:ext uri="{BB962C8B-B14F-4D97-AF65-F5344CB8AC3E}">
        <p14:creationId xmlns:p14="http://schemas.microsoft.com/office/powerpoint/2010/main" val="392283722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p:txBody>
          <a:bodyPr rtlCol="0">
            <a:normAutofit/>
          </a:bodyPr>
          <a:lstStyle/>
          <a:p>
            <a:pPr marL="0" indent="0" eaLnBrk="1" fontAlgn="auto" hangingPunct="1">
              <a:lnSpc>
                <a:spcPct val="80000"/>
              </a:lnSpc>
              <a:spcAft>
                <a:spcPts val="0"/>
              </a:spcAft>
              <a:buFont typeface="Arial" panose="020B0604020202020204" pitchFamily="34" charset="0"/>
              <a:buNone/>
              <a:defRPr/>
            </a:pPr>
            <a:endParaRPr lang="en-US" dirty="0" smtClean="0">
              <a:ea typeface="+mn-ea"/>
              <a:cs typeface="+mn-cs"/>
            </a:endParaRPr>
          </a:p>
          <a:p>
            <a:pPr marL="0" indent="0" eaLnBrk="1" fontAlgn="auto" hangingPunct="1">
              <a:lnSpc>
                <a:spcPct val="80000"/>
              </a:lnSpc>
              <a:spcAft>
                <a:spcPts val="0"/>
              </a:spcAft>
              <a:buFont typeface="Wingdings" panose="05000000000000000000" pitchFamily="2" charset="2"/>
              <a:buNone/>
              <a:defRPr/>
            </a:pPr>
            <a:endParaRPr lang="en-US" dirty="0" smtClean="0">
              <a:ea typeface="+mn-ea"/>
              <a:cs typeface="+mn-cs"/>
            </a:endParaRPr>
          </a:p>
        </p:txBody>
      </p:sp>
      <p:sp>
        <p:nvSpPr>
          <p:cNvPr id="44034" name="Rectangle 2"/>
          <p:cNvSpPr>
            <a:spLocks noGrp="1" noChangeArrowheads="1"/>
          </p:cNvSpPr>
          <p:nvPr>
            <p:ph type="title"/>
          </p:nvPr>
        </p:nvSpPr>
        <p:spPr>
          <a:xfrm>
            <a:off x="1371600" y="35419"/>
            <a:ext cx="7315200" cy="1143000"/>
          </a:xfrm>
        </p:spPr>
        <p:txBody>
          <a:bodyPr/>
          <a:lstStyle/>
          <a:p>
            <a:pPr fontAlgn="auto">
              <a:spcAft>
                <a:spcPts val="0"/>
              </a:spcAft>
              <a:defRPr/>
            </a:pPr>
            <a:r>
              <a:rPr lang="en-US" sz="3200" dirty="0"/>
              <a:t>Expansion of </a:t>
            </a:r>
            <a:r>
              <a:rPr lang="en-US" sz="3200" dirty="0" smtClean="0"/>
              <a:t>CHAP Would </a:t>
            </a:r>
            <a:r>
              <a:rPr lang="en-US" sz="3200" dirty="0"/>
              <a:t>Benefit the Tribes in the Lower 48 </a:t>
            </a:r>
          </a:p>
        </p:txBody>
      </p:sp>
      <p:sp>
        <p:nvSpPr>
          <p:cNvPr id="3" name="TextBox 2"/>
          <p:cNvSpPr txBox="1"/>
          <p:nvPr/>
        </p:nvSpPr>
        <p:spPr>
          <a:xfrm>
            <a:off x="152400" y="1676400"/>
            <a:ext cx="8610600" cy="4801315"/>
          </a:xfrm>
          <a:prstGeom prst="rect">
            <a:avLst/>
          </a:prstGeom>
          <a:noFill/>
        </p:spPr>
        <p:txBody>
          <a:bodyPr wrap="square" rtlCol="0">
            <a:spAutoFit/>
          </a:bodyPr>
          <a:lstStyle/>
          <a:p>
            <a:pPr marL="285750" lvl="0" indent="-285750">
              <a:buFont typeface="Arial"/>
              <a:buChar char="•"/>
            </a:pPr>
            <a:r>
              <a:rPr lang="en-US" dirty="0"/>
              <a:t>Provides routine, preventive, and emergent care within the community</a:t>
            </a:r>
            <a:r>
              <a:rPr lang="en-US" dirty="0" smtClean="0"/>
              <a:t>;</a:t>
            </a:r>
          </a:p>
          <a:p>
            <a:pPr marL="285750" lvl="0" indent="-285750">
              <a:buFont typeface="Arial"/>
              <a:buChar char="•"/>
            </a:pPr>
            <a:endParaRPr lang="en-US" dirty="0"/>
          </a:p>
          <a:p>
            <a:pPr marL="285750" lvl="0" indent="-285750">
              <a:buFont typeface="Arial"/>
              <a:buChar char="•"/>
            </a:pPr>
            <a:r>
              <a:rPr lang="en-US" dirty="0"/>
              <a:t>Respects the knowledge and resources in the Tribal community and grows providers from that source through accessible and achievable training programs</a:t>
            </a:r>
            <a:r>
              <a:rPr lang="en-US" dirty="0" smtClean="0"/>
              <a:t>;</a:t>
            </a:r>
          </a:p>
          <a:p>
            <a:pPr lvl="0"/>
            <a:endParaRPr lang="en-US" dirty="0" smtClean="0"/>
          </a:p>
          <a:p>
            <a:pPr marL="285750" lvl="0" indent="-285750">
              <a:buFont typeface="Arial"/>
              <a:buChar char="•"/>
            </a:pPr>
            <a:r>
              <a:rPr lang="en-US" dirty="0" smtClean="0"/>
              <a:t>Delivers </a:t>
            </a:r>
            <a:r>
              <a:rPr lang="en-US" dirty="0"/>
              <a:t>patient-centered quality care that comes from providers that understand the history, culture, and language of their patients</a:t>
            </a:r>
            <a:r>
              <a:rPr lang="en-US" dirty="0" smtClean="0"/>
              <a:t>;</a:t>
            </a:r>
          </a:p>
          <a:p>
            <a:pPr marL="285750" lvl="0" indent="-285750">
              <a:buFont typeface="Arial"/>
              <a:buChar char="•"/>
            </a:pPr>
            <a:endParaRPr lang="en-US" dirty="0"/>
          </a:p>
          <a:p>
            <a:pPr marL="285750" lvl="0" indent="-285750">
              <a:buFont typeface="Arial"/>
              <a:buChar char="•"/>
            </a:pPr>
            <a:r>
              <a:rPr lang="en-US" dirty="0"/>
              <a:t>Fosters a team approach to delivering health care </a:t>
            </a:r>
            <a:r>
              <a:rPr lang="en-US" dirty="0" smtClean="0"/>
              <a:t>services, increasing </a:t>
            </a:r>
            <a:r>
              <a:rPr lang="en-US" dirty="0"/>
              <a:t>the efficiency of the entire healthcare </a:t>
            </a:r>
            <a:r>
              <a:rPr lang="en-US" dirty="0" smtClean="0"/>
              <a:t>team;</a:t>
            </a:r>
          </a:p>
          <a:p>
            <a:pPr lvl="0"/>
            <a:endParaRPr lang="en-US" dirty="0"/>
          </a:p>
          <a:p>
            <a:pPr marL="285750" lvl="0" indent="-285750">
              <a:buFont typeface="Arial"/>
              <a:buChar char="•"/>
            </a:pPr>
            <a:r>
              <a:rPr lang="en-US" dirty="0"/>
              <a:t>Provides continuity of care in communities that face recruitment and retention challenges;</a:t>
            </a:r>
          </a:p>
          <a:p>
            <a:pPr lvl="0"/>
            <a:endParaRPr lang="en-US" dirty="0" smtClean="0"/>
          </a:p>
          <a:p>
            <a:pPr marL="285750" lvl="0" indent="-285750">
              <a:buFont typeface="Arial"/>
              <a:buChar char="•"/>
            </a:pPr>
            <a:r>
              <a:rPr lang="en-US" dirty="0" smtClean="0"/>
              <a:t>Results </a:t>
            </a:r>
            <a:r>
              <a:rPr lang="en-US" dirty="0"/>
              <a:t>in cost savings to Tribes and individuals that no longer have to travel long distances or receive care outside of the IHS system.</a:t>
            </a:r>
          </a:p>
        </p:txBody>
      </p:sp>
    </p:spTree>
    <p:extLst>
      <p:ext uri="{BB962C8B-B14F-4D97-AF65-F5344CB8AC3E}">
        <p14:creationId xmlns:p14="http://schemas.microsoft.com/office/powerpoint/2010/main" val="6125288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wrap="square" numCol="1" anchorCtr="0" compatLnSpc="1">
            <a:prstTxWarp prst="textNoShape">
              <a:avLst/>
            </a:prstTxWarp>
            <a:normAutofit/>
          </a:bodyPr>
          <a:lstStyle/>
          <a:p>
            <a:pPr algn="ctr"/>
            <a:r>
              <a:rPr lang="en-US" sz="3600" dirty="0" smtClean="0"/>
              <a:t>One Size Does Not </a:t>
            </a:r>
            <a:r>
              <a:rPr lang="en-US" sz="3600" dirty="0"/>
              <a:t>F</a:t>
            </a:r>
            <a:r>
              <a:rPr lang="en-US" sz="3600" dirty="0" smtClean="0"/>
              <a:t>it All</a:t>
            </a:r>
            <a:endParaRPr lang="en-US" sz="3600" dirty="0"/>
          </a:p>
        </p:txBody>
      </p:sp>
      <p:sp>
        <p:nvSpPr>
          <p:cNvPr id="2" name="Content Placeholder 1"/>
          <p:cNvSpPr>
            <a:spLocks noGrp="1"/>
          </p:cNvSpPr>
          <p:nvPr>
            <p:ph idx="1"/>
          </p:nvPr>
        </p:nvSpPr>
        <p:spPr/>
        <p:txBody>
          <a:bodyPr/>
          <a:lstStyle/>
          <a:p>
            <a:r>
              <a:rPr lang="en-US" sz="4000" dirty="0" smtClean="0"/>
              <a:t>IHS </a:t>
            </a:r>
            <a:r>
              <a:rPr lang="en-US" sz="4000" dirty="0"/>
              <a:t>must consult and </a:t>
            </a:r>
            <a:r>
              <a:rPr lang="en-US" sz="4000" dirty="0" smtClean="0"/>
              <a:t>work </a:t>
            </a:r>
            <a:r>
              <a:rPr lang="en-US" sz="4000" dirty="0"/>
              <a:t>with each Area </a:t>
            </a:r>
            <a:r>
              <a:rPr lang="en-US" sz="4000" dirty="0" smtClean="0"/>
              <a:t>to </a:t>
            </a:r>
            <a:r>
              <a:rPr lang="en-US" sz="4000" dirty="0"/>
              <a:t>establish regional Federal CHAP Certification Boards</a:t>
            </a:r>
            <a:r>
              <a:rPr lang="en-US" sz="4000" dirty="0" smtClean="0"/>
              <a:t>.</a:t>
            </a:r>
          </a:p>
          <a:p>
            <a:r>
              <a:rPr lang="en-US" sz="4000" dirty="0" smtClean="0"/>
              <a:t>Tribal participation in the CHAP program is optional</a:t>
            </a:r>
          </a:p>
        </p:txBody>
      </p:sp>
    </p:spTree>
    <p:extLst>
      <p:ext uri="{BB962C8B-B14F-4D97-AF65-F5344CB8AC3E}">
        <p14:creationId xmlns:p14="http://schemas.microsoft.com/office/powerpoint/2010/main" val="189999164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wrap="square" numCol="1" anchorCtr="0" compatLnSpc="1">
            <a:prstTxWarp prst="textNoShape">
              <a:avLst/>
            </a:prstTxWarp>
            <a:normAutofit/>
          </a:bodyPr>
          <a:lstStyle/>
          <a:p>
            <a:pPr algn="ctr"/>
            <a:r>
              <a:rPr lang="en-US" sz="3200" dirty="0" smtClean="0"/>
              <a:t>Suggested Process Comments</a:t>
            </a:r>
            <a:endParaRPr lang="en-US" sz="3600" dirty="0"/>
          </a:p>
        </p:txBody>
      </p:sp>
      <p:sp>
        <p:nvSpPr>
          <p:cNvPr id="2" name="Content Placeholder 1"/>
          <p:cNvSpPr>
            <a:spLocks noGrp="1"/>
          </p:cNvSpPr>
          <p:nvPr>
            <p:ph idx="1"/>
          </p:nvPr>
        </p:nvSpPr>
        <p:spPr/>
        <p:txBody>
          <a:bodyPr/>
          <a:lstStyle/>
          <a:p>
            <a:r>
              <a:rPr lang="en-US" dirty="0" smtClean="0"/>
              <a:t>IHS should host a 2-3 day national conference and workshop to educate tribal and health leaders about the CHAP program and start the dialogue for national expansion.</a:t>
            </a:r>
          </a:p>
        </p:txBody>
      </p:sp>
    </p:spTree>
    <p:extLst>
      <p:ext uri="{BB962C8B-B14F-4D97-AF65-F5344CB8AC3E}">
        <p14:creationId xmlns:p14="http://schemas.microsoft.com/office/powerpoint/2010/main" val="12545032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IHS should convene a CHAP expansion workgroup with representation from those with experience and expertise in the areas of the providers, certification process, and legal issues</a:t>
            </a:r>
          </a:p>
          <a:p>
            <a:endParaRPr lang="en-US" dirty="0"/>
          </a:p>
        </p:txBody>
      </p:sp>
      <p:sp>
        <p:nvSpPr>
          <p:cNvPr id="3" name="Title 2"/>
          <p:cNvSpPr>
            <a:spLocks noGrp="1"/>
          </p:cNvSpPr>
          <p:nvPr>
            <p:ph type="title"/>
          </p:nvPr>
        </p:nvSpPr>
        <p:spPr/>
        <p:txBody>
          <a:bodyPr/>
          <a:lstStyle/>
          <a:p>
            <a:pPr algn="ctr"/>
            <a:r>
              <a:rPr lang="en-US" sz="3600" dirty="0" smtClean="0"/>
              <a:t>Suggested Process Comments</a:t>
            </a:r>
            <a:endParaRPr lang="en-US" sz="3600" dirty="0"/>
          </a:p>
        </p:txBody>
      </p:sp>
      <p:sp>
        <p:nvSpPr>
          <p:cNvPr id="5" name="Date Placeholder 4"/>
          <p:cNvSpPr>
            <a:spLocks noGrp="1"/>
          </p:cNvSpPr>
          <p:nvPr>
            <p:ph type="dt" sz="half" idx="11"/>
          </p:nvPr>
        </p:nvSpPr>
        <p:spPr/>
        <p:txBody>
          <a:bodyPr/>
          <a:lstStyle/>
          <a:p>
            <a:pPr>
              <a:defRPr/>
            </a:pPr>
            <a:fld id="{06CAB8FA-0CA9-447D-9F83-4F017373320A}" type="datetime1">
              <a:rPr lang="en-US" smtClean="0"/>
              <a:pPr>
                <a:defRPr/>
              </a:pPr>
              <a:t>8/10/16</a:t>
            </a:fld>
            <a:endParaRPr lang="en-US" dirty="0"/>
          </a:p>
        </p:txBody>
      </p:sp>
      <p:sp>
        <p:nvSpPr>
          <p:cNvPr id="6" name="Slide Number Placeholder 5"/>
          <p:cNvSpPr>
            <a:spLocks noGrp="1"/>
          </p:cNvSpPr>
          <p:nvPr>
            <p:ph type="sldNum" sz="quarter" idx="12"/>
          </p:nvPr>
        </p:nvSpPr>
        <p:spPr/>
        <p:txBody>
          <a:bodyPr/>
          <a:lstStyle/>
          <a:p>
            <a:pPr>
              <a:defRPr/>
            </a:pPr>
            <a:fld id="{25309953-E140-4B1E-8A10-F48E1039D203}" type="slidenum">
              <a:rPr lang="en-US" smtClean="0"/>
              <a:pPr>
                <a:defRPr/>
              </a:pPr>
              <a:t>19</a:t>
            </a:fld>
            <a:endParaRPr lang="en-US"/>
          </a:p>
        </p:txBody>
      </p:sp>
    </p:spTree>
    <p:extLst>
      <p:ext uri="{BB962C8B-B14F-4D97-AF65-F5344CB8AC3E}">
        <p14:creationId xmlns:p14="http://schemas.microsoft.com/office/powerpoint/2010/main" val="14362765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3200" dirty="0" smtClean="0"/>
              <a:t>June </a:t>
            </a:r>
            <a:r>
              <a:rPr lang="en-US" sz="3200" dirty="0"/>
              <a:t>1, </a:t>
            </a:r>
            <a:r>
              <a:rPr lang="en-US" sz="3200" dirty="0" smtClean="0"/>
              <a:t>2016</a:t>
            </a:r>
            <a:endParaRPr lang="en-US" sz="3200" dirty="0"/>
          </a:p>
          <a:p>
            <a:pPr marL="0" indent="0">
              <a:buNone/>
            </a:pPr>
            <a:endParaRPr lang="en-US" sz="3200" dirty="0" smtClean="0"/>
          </a:p>
          <a:p>
            <a:pPr marL="0" indent="0">
              <a:buNone/>
            </a:pPr>
            <a:r>
              <a:rPr lang="en-US" sz="3200" dirty="0" smtClean="0"/>
              <a:t>Indian </a:t>
            </a:r>
            <a:r>
              <a:rPr lang="en-US" sz="3200" dirty="0"/>
              <a:t>Health Service (IHS) released a Dear Tribal Leader Letter and a policy statement titled, “Creating a National Indian Health Service Community Health Aide Program.” Their goal is to see community health aides utilized to the fullest extent permissible in IHS and tribally run hospitals and clinics </a:t>
            </a:r>
          </a:p>
        </p:txBody>
      </p:sp>
      <p:sp>
        <p:nvSpPr>
          <p:cNvPr id="3" name="Title 2"/>
          <p:cNvSpPr>
            <a:spLocks noGrp="1"/>
          </p:cNvSpPr>
          <p:nvPr>
            <p:ph type="title"/>
          </p:nvPr>
        </p:nvSpPr>
        <p:spPr>
          <a:xfrm>
            <a:off x="1447800" y="28061"/>
            <a:ext cx="7315200" cy="1143000"/>
          </a:xfrm>
        </p:spPr>
        <p:txBody>
          <a:bodyPr/>
          <a:lstStyle/>
          <a:p>
            <a:r>
              <a:rPr lang="en-US" sz="2800" dirty="0" smtClean="0"/>
              <a:t>IHS </a:t>
            </a:r>
            <a:r>
              <a:rPr lang="en-US" sz="2800" dirty="0"/>
              <a:t>Draft Policy Statement Creating a National Community Health Aide Program </a:t>
            </a:r>
          </a:p>
        </p:txBody>
      </p:sp>
    </p:spTree>
    <p:extLst>
      <p:ext uri="{BB962C8B-B14F-4D97-AF65-F5344CB8AC3E}">
        <p14:creationId xmlns:p14="http://schemas.microsoft.com/office/powerpoint/2010/main" val="3798706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wrap="square" numCol="1" anchorCtr="0" compatLnSpc="1">
            <a:prstTxWarp prst="textNoShape">
              <a:avLst/>
            </a:prstTxWarp>
            <a:noAutofit/>
          </a:bodyPr>
          <a:lstStyle/>
          <a:p>
            <a:pPr algn="ctr"/>
            <a:r>
              <a:rPr lang="en-US" sz="3600" dirty="0" smtClean="0"/>
              <a:t>Suggested Process Comments</a:t>
            </a:r>
            <a:endParaRPr lang="en-US" sz="3600" dirty="0"/>
          </a:p>
        </p:txBody>
      </p:sp>
      <p:sp>
        <p:nvSpPr>
          <p:cNvPr id="2" name="Content Placeholder 1"/>
          <p:cNvSpPr>
            <a:spLocks noGrp="1"/>
          </p:cNvSpPr>
          <p:nvPr>
            <p:ph idx="1"/>
          </p:nvPr>
        </p:nvSpPr>
        <p:spPr>
          <a:xfrm>
            <a:off x="304800" y="2057400"/>
            <a:ext cx="8382000" cy="2362200"/>
          </a:xfrm>
        </p:spPr>
        <p:txBody>
          <a:bodyPr/>
          <a:lstStyle/>
          <a:p>
            <a:pPr marL="0" indent="0" algn="ctr">
              <a:buNone/>
            </a:pPr>
            <a:r>
              <a:rPr lang="en-US" sz="4800" dirty="0"/>
              <a:t>IHS Must Foster an Internal Culture that Supports Mid-Levels to Ensure the Success of an Expansion </a:t>
            </a:r>
          </a:p>
        </p:txBody>
      </p:sp>
    </p:spTree>
    <p:extLst>
      <p:ext uri="{BB962C8B-B14F-4D97-AF65-F5344CB8AC3E}">
        <p14:creationId xmlns:p14="http://schemas.microsoft.com/office/powerpoint/2010/main" val="7819387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52600"/>
            <a:ext cx="8305800" cy="5943600"/>
          </a:xfrm>
        </p:spPr>
        <p:txBody>
          <a:bodyPr/>
          <a:lstStyle/>
          <a:p>
            <a:r>
              <a:rPr lang="en-US" dirty="0" smtClean="0"/>
              <a:t>Encourage your Tribe to send a letter of </a:t>
            </a:r>
            <a:r>
              <a:rPr lang="en-US" dirty="0"/>
              <a:t>support. Template letter </a:t>
            </a:r>
            <a:r>
              <a:rPr lang="en-US" dirty="0" smtClean="0"/>
              <a:t>available</a:t>
            </a:r>
          </a:p>
          <a:p>
            <a:r>
              <a:rPr lang="en-US" b="1" dirty="0" smtClean="0">
                <a:solidFill>
                  <a:srgbClr val="FF0000"/>
                </a:solidFill>
              </a:rPr>
              <a:t>Comments Due October 27, 2016</a:t>
            </a:r>
          </a:p>
          <a:p>
            <a:r>
              <a:rPr lang="en-US" dirty="0" smtClean="0"/>
              <a:t>IHS telephone consultation </a:t>
            </a:r>
            <a:r>
              <a:rPr lang="en-US" b="1" dirty="0" smtClean="0">
                <a:solidFill>
                  <a:srgbClr val="FF0000"/>
                </a:solidFill>
              </a:rPr>
              <a:t>October </a:t>
            </a:r>
            <a:r>
              <a:rPr lang="en-US" b="1" dirty="0">
                <a:solidFill>
                  <a:srgbClr val="FF0000"/>
                </a:solidFill>
              </a:rPr>
              <a:t>4, 2016 at 12pm PST </a:t>
            </a:r>
            <a:endParaRPr lang="en-US" b="1" dirty="0" smtClean="0">
              <a:solidFill>
                <a:srgbClr val="FF0000"/>
              </a:solidFill>
            </a:endParaRPr>
          </a:p>
          <a:p>
            <a:r>
              <a:rPr lang="en-US" dirty="0" smtClean="0"/>
              <a:t>In person consultations: </a:t>
            </a:r>
          </a:p>
          <a:p>
            <a:pPr marL="0" indent="0">
              <a:buNone/>
            </a:pPr>
            <a:r>
              <a:rPr lang="en-US" sz="2400" dirty="0" smtClean="0"/>
              <a:t>	NIHB </a:t>
            </a:r>
            <a:r>
              <a:rPr lang="en-US" sz="2400" dirty="0"/>
              <a:t>ACC in Scottsdale on September </a:t>
            </a:r>
            <a:r>
              <a:rPr lang="en-US" sz="2400" dirty="0" smtClean="0"/>
              <a:t>19</a:t>
            </a:r>
            <a:r>
              <a:rPr lang="en-US" sz="2400" baseline="30000" dirty="0" smtClean="0"/>
              <a:t>th</a:t>
            </a:r>
            <a:endParaRPr lang="en-US" sz="2400" dirty="0" smtClean="0"/>
          </a:p>
          <a:p>
            <a:pPr marL="0" indent="0">
              <a:buNone/>
            </a:pPr>
            <a:r>
              <a:rPr lang="en-US" sz="2400" dirty="0" smtClean="0"/>
              <a:t>	NCAI’s </a:t>
            </a:r>
            <a:r>
              <a:rPr lang="en-US" sz="2400" dirty="0"/>
              <a:t>Annual Convention in </a:t>
            </a:r>
            <a:r>
              <a:rPr lang="en-US" sz="2400" dirty="0" smtClean="0"/>
              <a:t>Phoenix, October </a:t>
            </a:r>
            <a:r>
              <a:rPr lang="en-US" sz="2400" dirty="0"/>
              <a:t>9th. </a:t>
            </a:r>
            <a:endParaRPr lang="en-US" sz="2400" b="1" dirty="0" smtClean="0">
              <a:solidFill>
                <a:srgbClr val="FF0000"/>
              </a:solidFill>
            </a:endParaRPr>
          </a:p>
          <a:p>
            <a:endParaRPr lang="en-US" dirty="0"/>
          </a:p>
        </p:txBody>
      </p:sp>
      <p:sp>
        <p:nvSpPr>
          <p:cNvPr id="3" name="Title 2"/>
          <p:cNvSpPr>
            <a:spLocks noGrp="1"/>
          </p:cNvSpPr>
          <p:nvPr>
            <p:ph type="title"/>
          </p:nvPr>
        </p:nvSpPr>
        <p:spPr/>
        <p:txBody>
          <a:bodyPr/>
          <a:lstStyle/>
          <a:p>
            <a:r>
              <a:rPr lang="en-US" dirty="0" smtClean="0"/>
              <a:t> </a:t>
            </a:r>
            <a:r>
              <a:rPr lang="en-US" sz="4400" dirty="0" smtClean="0"/>
              <a:t>Next Steps</a:t>
            </a:r>
            <a:endParaRPr lang="en-US" sz="4400" dirty="0"/>
          </a:p>
        </p:txBody>
      </p:sp>
    </p:spTree>
    <p:extLst>
      <p:ext uri="{BB962C8B-B14F-4D97-AF65-F5344CB8AC3E}">
        <p14:creationId xmlns:p14="http://schemas.microsoft.com/office/powerpoint/2010/main" val="330369004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r>
              <a:rPr lang="en-US" sz="4000" dirty="0" smtClean="0"/>
              <a:t>QUESTIONS?</a:t>
            </a:r>
            <a:endParaRPr lang="en-US" sz="4000" dirty="0"/>
          </a:p>
        </p:txBody>
      </p:sp>
      <p:pic>
        <p:nvPicPr>
          <p:cNvPr id="43011" name="Picture 21"/>
          <p:cNvPicPr>
            <a:picLocks noChangeAspect="1" noChangeArrowheads="1"/>
          </p:cNvPicPr>
          <p:nvPr/>
        </p:nvPicPr>
        <p:blipFill>
          <a:blip r:embed="rId2"/>
          <a:srcRect l="226" r="226"/>
          <a:stretch>
            <a:fillRect/>
          </a:stretch>
        </p:blipFill>
        <p:spPr bwMode="auto">
          <a:xfrm>
            <a:off x="2128837" y="152400"/>
            <a:ext cx="4886325" cy="2895600"/>
          </a:xfrm>
          <a:prstGeom prst="rect">
            <a:avLst/>
          </a:prstGeom>
          <a:ln w="127000" cap="sq">
            <a:solidFill>
              <a:schemeClr val="accent1">
                <a:lumMod val="75000"/>
              </a:schemeClr>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94619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67135" y="1676400"/>
            <a:ext cx="8839200" cy="5029200"/>
          </a:xfrm>
        </p:spPr>
        <p:txBody>
          <a:bodyPr/>
          <a:lstStyle/>
          <a:p>
            <a:pPr marL="0" indent="0">
              <a:buNone/>
            </a:pPr>
            <a:r>
              <a:rPr lang="en-US" dirty="0" smtClean="0"/>
              <a:t>The Community Health Aide Program is a tribally-created, tribally-run healthcare delivery system in Alaska that uses a series of practitioners, recruited from their communities, to improve oral, behavioral, and overall health outcomes. They have served as the frontline of healthcare in their communities since the 1960s.</a:t>
            </a:r>
            <a:endParaRPr lang="en-US" dirty="0"/>
          </a:p>
        </p:txBody>
      </p:sp>
      <p:sp>
        <p:nvSpPr>
          <p:cNvPr id="2" name="Title 1"/>
          <p:cNvSpPr>
            <a:spLocks noGrp="1"/>
          </p:cNvSpPr>
          <p:nvPr>
            <p:ph type="title"/>
          </p:nvPr>
        </p:nvSpPr>
        <p:spPr/>
        <p:txBody>
          <a:bodyPr/>
          <a:lstStyle/>
          <a:p>
            <a:r>
              <a:rPr lang="en-US" dirty="0" smtClean="0"/>
              <a:t>   What is CHAP?</a:t>
            </a:r>
            <a:endParaRPr lang="en-US" dirty="0"/>
          </a:p>
        </p:txBody>
      </p:sp>
    </p:spTree>
    <p:extLst>
      <p:ext uri="{BB962C8B-B14F-4D97-AF65-F5344CB8AC3E}">
        <p14:creationId xmlns:p14="http://schemas.microsoft.com/office/powerpoint/2010/main" val="3937645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0135"/>
            <a:ext cx="8229600" cy="1089498"/>
          </a:xfrm>
        </p:spPr>
        <p:txBody>
          <a:bodyPr>
            <a:noAutofit/>
          </a:bodyPr>
          <a:lstStyle/>
          <a:p>
            <a:r>
              <a:rPr lang="en-US" sz="6600" b="1" dirty="0" smtClean="0">
                <a:solidFill>
                  <a:srgbClr val="0089BB"/>
                </a:solidFill>
                <a:latin typeface="Garamond" panose="02020404030301010803" pitchFamily="18" charset="0"/>
                <a:cs typeface="Museo Slab 500"/>
              </a:rPr>
              <a:t>Certification</a:t>
            </a:r>
            <a:endParaRPr lang="en-US" sz="6600" b="1" dirty="0">
              <a:latin typeface="Garamond" panose="02020404030301010803" pitchFamily="18" charset="0"/>
            </a:endParaRPr>
          </a:p>
        </p:txBody>
      </p:sp>
      <p:sp>
        <p:nvSpPr>
          <p:cNvPr id="3" name="Content Placeholder 2"/>
          <p:cNvSpPr>
            <a:spLocks noGrp="1"/>
          </p:cNvSpPr>
          <p:nvPr>
            <p:ph idx="1"/>
          </p:nvPr>
        </p:nvSpPr>
        <p:spPr>
          <a:xfrm>
            <a:off x="609600" y="1905000"/>
            <a:ext cx="7555347" cy="4472169"/>
          </a:xfrm>
        </p:spPr>
        <p:txBody>
          <a:bodyPr>
            <a:normAutofit fontScale="85000" lnSpcReduction="20000"/>
          </a:bodyPr>
          <a:lstStyle/>
          <a:p>
            <a:pPr marL="0" indent="0">
              <a:lnSpc>
                <a:spcPct val="80000"/>
              </a:lnSpc>
              <a:buClr>
                <a:schemeClr val="tx2"/>
              </a:buClr>
              <a:buNone/>
            </a:pPr>
            <a:r>
              <a:rPr lang="en-US" sz="3900" b="1" dirty="0">
                <a:latin typeface="Garamond" panose="02020404030301010803" pitchFamily="18" charset="0"/>
              </a:rPr>
              <a:t>CHAP Certification Board</a:t>
            </a:r>
          </a:p>
          <a:p>
            <a:pPr marL="684212" lvl="3" indent="0">
              <a:lnSpc>
                <a:spcPct val="80000"/>
              </a:lnSpc>
              <a:buClr>
                <a:schemeClr val="tx2"/>
              </a:buClr>
              <a:buSzPct val="70000"/>
              <a:buNone/>
            </a:pPr>
            <a:r>
              <a:rPr lang="en-US" sz="3900" i="0" dirty="0" smtClean="0">
                <a:latin typeface="Garamond" panose="02020404030301010803" pitchFamily="18" charset="0"/>
              </a:rPr>
              <a:t>Federally Authorized, </a:t>
            </a:r>
            <a:r>
              <a:rPr lang="en-US" sz="3900" i="0" dirty="0">
                <a:latin typeface="Garamond" panose="02020404030301010803" pitchFamily="18" charset="0"/>
              </a:rPr>
              <a:t>11 members </a:t>
            </a:r>
          </a:p>
          <a:p>
            <a:pPr marL="0" indent="0">
              <a:lnSpc>
                <a:spcPct val="80000"/>
              </a:lnSpc>
              <a:buClr>
                <a:schemeClr val="tx2"/>
              </a:buClr>
              <a:buNone/>
            </a:pPr>
            <a:endParaRPr lang="en-US" sz="3900" dirty="0">
              <a:latin typeface="Garamond" panose="02020404030301010803" pitchFamily="18" charset="0"/>
            </a:endParaRPr>
          </a:p>
          <a:p>
            <a:pPr marL="0" indent="0">
              <a:lnSpc>
                <a:spcPct val="80000"/>
              </a:lnSpc>
              <a:buClr>
                <a:schemeClr val="tx2"/>
              </a:buClr>
              <a:buNone/>
            </a:pPr>
            <a:r>
              <a:rPr lang="en-US" sz="3900" b="1" dirty="0" smtClean="0">
                <a:latin typeface="Garamond" panose="02020404030301010803" pitchFamily="18" charset="0"/>
              </a:rPr>
              <a:t>Set Standards and Procedures</a:t>
            </a:r>
            <a:endParaRPr lang="en-US" sz="3900" b="1" dirty="0">
              <a:latin typeface="Garamond" panose="02020404030301010803" pitchFamily="18" charset="0"/>
            </a:endParaRPr>
          </a:p>
          <a:p>
            <a:pPr marL="684212" lvl="3" indent="0">
              <a:lnSpc>
                <a:spcPct val="80000"/>
              </a:lnSpc>
              <a:buClr>
                <a:schemeClr val="tx2"/>
              </a:buClr>
              <a:buSzPct val="70000"/>
              <a:buNone/>
            </a:pPr>
            <a:r>
              <a:rPr lang="en-US" sz="3900" i="0" dirty="0" smtClean="0">
                <a:latin typeface="Garamond" panose="02020404030301010803" pitchFamily="18" charset="0"/>
              </a:rPr>
              <a:t>Individuals, Training Centers, Curricula</a:t>
            </a:r>
            <a:endParaRPr lang="en-US" sz="3900" i="0" dirty="0">
              <a:latin typeface="Garamond" panose="02020404030301010803" pitchFamily="18" charset="0"/>
            </a:endParaRPr>
          </a:p>
          <a:p>
            <a:pPr marL="0" indent="0">
              <a:lnSpc>
                <a:spcPct val="80000"/>
              </a:lnSpc>
              <a:buClr>
                <a:schemeClr val="tx2"/>
              </a:buClr>
              <a:buNone/>
            </a:pPr>
            <a:endParaRPr lang="en-US" sz="3900" dirty="0">
              <a:latin typeface="Garamond" panose="02020404030301010803" pitchFamily="18" charset="0"/>
            </a:endParaRPr>
          </a:p>
          <a:p>
            <a:pPr marL="0" indent="0">
              <a:lnSpc>
                <a:spcPct val="80000"/>
              </a:lnSpc>
              <a:buClr>
                <a:schemeClr val="tx2"/>
              </a:buClr>
              <a:buNone/>
            </a:pPr>
            <a:r>
              <a:rPr lang="en-US" sz="3900" b="1" dirty="0" smtClean="0">
                <a:latin typeface="Garamond" panose="02020404030301010803" pitchFamily="18" charset="0"/>
              </a:rPr>
              <a:t>468 </a:t>
            </a:r>
            <a:r>
              <a:rPr lang="en-US" sz="3900" b="1" dirty="0">
                <a:latin typeface="Garamond" panose="02020404030301010803" pitchFamily="18" charset="0"/>
              </a:rPr>
              <a:t>individuals certified</a:t>
            </a:r>
          </a:p>
          <a:p>
            <a:pPr marL="738187" lvl="3" indent="0">
              <a:lnSpc>
                <a:spcPct val="80000"/>
              </a:lnSpc>
              <a:spcAft>
                <a:spcPts val="1000"/>
              </a:spcAft>
              <a:buClr>
                <a:schemeClr val="tx2"/>
              </a:buClr>
              <a:buSzPct val="70000"/>
              <a:buNone/>
            </a:pPr>
            <a:r>
              <a:rPr lang="en-US" sz="3900" i="0" dirty="0" smtClean="0">
                <a:latin typeface="Garamond" panose="02020404030301010803" pitchFamily="18" charset="0"/>
              </a:rPr>
              <a:t>357 CHA/Ps certified</a:t>
            </a:r>
          </a:p>
          <a:p>
            <a:pPr marL="738187" lvl="3" indent="0">
              <a:lnSpc>
                <a:spcPct val="80000"/>
              </a:lnSpc>
              <a:spcAft>
                <a:spcPts val="1000"/>
              </a:spcAft>
              <a:buClr>
                <a:schemeClr val="tx2"/>
              </a:buClr>
              <a:buSzPct val="70000"/>
              <a:buNone/>
            </a:pPr>
            <a:r>
              <a:rPr lang="en-US" sz="3900" i="0" dirty="0" smtClean="0">
                <a:latin typeface="Garamond" panose="02020404030301010803" pitchFamily="18" charset="0"/>
              </a:rPr>
              <a:t>63 </a:t>
            </a:r>
            <a:r>
              <a:rPr lang="en-US" sz="3900" i="0" dirty="0">
                <a:latin typeface="Garamond" panose="02020404030301010803" pitchFamily="18" charset="0"/>
              </a:rPr>
              <a:t>Dental Health Aides certified</a:t>
            </a:r>
          </a:p>
          <a:p>
            <a:pPr marL="738187" lvl="3" indent="0">
              <a:lnSpc>
                <a:spcPct val="80000"/>
              </a:lnSpc>
              <a:buClr>
                <a:schemeClr val="tx2"/>
              </a:buClr>
              <a:buSzPct val="70000"/>
              <a:buNone/>
            </a:pPr>
            <a:r>
              <a:rPr lang="en-US" sz="3900" i="0" dirty="0" smtClean="0">
                <a:latin typeface="Garamond" panose="02020404030301010803" pitchFamily="18" charset="0"/>
              </a:rPr>
              <a:t>48 </a:t>
            </a:r>
            <a:r>
              <a:rPr lang="en-US" sz="3900" i="0" dirty="0">
                <a:latin typeface="Garamond" panose="02020404030301010803" pitchFamily="18" charset="0"/>
              </a:rPr>
              <a:t>Behavioral Health Aides certified</a:t>
            </a:r>
          </a:p>
          <a:p>
            <a:pPr marL="0" indent="0">
              <a:buNone/>
            </a:pPr>
            <a:endParaRPr lang="en-US" dirty="0"/>
          </a:p>
        </p:txBody>
      </p:sp>
    </p:spTree>
    <p:extLst>
      <p:ext uri="{BB962C8B-B14F-4D97-AF65-F5344CB8AC3E}">
        <p14:creationId xmlns:p14="http://schemas.microsoft.com/office/powerpoint/2010/main" val="7439643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350"/>
            <a:ext cx="8686800" cy="1143000"/>
          </a:xfrm>
        </p:spPr>
        <p:txBody>
          <a:bodyPr>
            <a:noAutofit/>
          </a:bodyPr>
          <a:lstStyle/>
          <a:p>
            <a:pPr algn="l"/>
            <a:r>
              <a:rPr lang="en-US" sz="3600" b="1" dirty="0" smtClean="0">
                <a:solidFill>
                  <a:srgbClr val="0089BB"/>
                </a:solidFill>
                <a:latin typeface="Garamond" panose="02020404030301010803" pitchFamily="18" charset="0"/>
                <a:cs typeface="Museo Slab 500"/>
              </a:rPr>
              <a:t>Community Health Aides and</a:t>
            </a:r>
            <a:br>
              <a:rPr lang="en-US" sz="3600" b="1" dirty="0" smtClean="0">
                <a:solidFill>
                  <a:srgbClr val="0089BB"/>
                </a:solidFill>
                <a:latin typeface="Garamond" panose="02020404030301010803" pitchFamily="18" charset="0"/>
                <a:cs typeface="Museo Slab 500"/>
              </a:rPr>
            </a:br>
            <a:r>
              <a:rPr lang="en-US" sz="3600" b="1" dirty="0" smtClean="0">
                <a:solidFill>
                  <a:srgbClr val="0089BB"/>
                </a:solidFill>
                <a:latin typeface="Garamond" panose="02020404030301010803" pitchFamily="18" charset="0"/>
                <a:cs typeface="Museo Slab 500"/>
              </a:rPr>
              <a:t>Community Health Practitioners</a:t>
            </a:r>
            <a:endParaRPr lang="en-US" sz="3600" dirty="0"/>
          </a:p>
        </p:txBody>
      </p:sp>
      <p:pic>
        <p:nvPicPr>
          <p:cNvPr id="5" name="Picture 8" descr="T:\Familly Med brochure\Fam Med brochure 2012 06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24400" y="2819400"/>
            <a:ext cx="3534450" cy="2650837"/>
          </a:xfrm>
          <a:prstGeom prst="rect">
            <a:avLst/>
          </a:prstGeom>
          <a:ln w="19050">
            <a:solidFill>
              <a:srgbClr val="0089BB"/>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1752600"/>
            <a:ext cx="4078912" cy="4401205"/>
          </a:xfrm>
          <a:prstGeom prst="rect">
            <a:avLst/>
          </a:prstGeom>
          <a:noFill/>
        </p:spPr>
        <p:txBody>
          <a:bodyPr wrap="square" rtlCol="0">
            <a:spAutoFit/>
          </a:bodyPr>
          <a:lstStyle/>
          <a:p>
            <a:r>
              <a:rPr lang="en-US" sz="2800" dirty="0"/>
              <a:t>There are 5 levels of Community Health Aides that build upon each </a:t>
            </a:r>
            <a:r>
              <a:rPr lang="en-US" sz="2800" dirty="0" smtClean="0"/>
              <a:t>other: </a:t>
            </a:r>
          </a:p>
          <a:p>
            <a:endParaRPr lang="en-US" sz="2800" dirty="0"/>
          </a:p>
          <a:p>
            <a:r>
              <a:rPr lang="en-US" sz="2800" dirty="0" smtClean="0"/>
              <a:t>Community </a:t>
            </a:r>
            <a:r>
              <a:rPr lang="en-US" sz="2800" dirty="0"/>
              <a:t>Health </a:t>
            </a:r>
            <a:r>
              <a:rPr lang="en-US" sz="2800" dirty="0" smtClean="0"/>
              <a:t>Aide I</a:t>
            </a:r>
            <a:r>
              <a:rPr lang="en-US" sz="2800" dirty="0"/>
              <a:t>, CHA II, CHA III, CHA </a:t>
            </a:r>
            <a:r>
              <a:rPr lang="en-US" sz="2800" dirty="0" smtClean="0"/>
              <a:t>IV </a:t>
            </a:r>
            <a:r>
              <a:rPr lang="en-US" sz="2800" dirty="0"/>
              <a:t>and the top level, Community Health Practitioner (CHP). </a:t>
            </a:r>
          </a:p>
        </p:txBody>
      </p:sp>
    </p:spTree>
    <p:extLst>
      <p:ext uri="{BB962C8B-B14F-4D97-AF65-F5344CB8AC3E}">
        <p14:creationId xmlns:p14="http://schemas.microsoft.com/office/powerpoint/2010/main" val="38808344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600200"/>
            <a:ext cx="8610600" cy="4953000"/>
          </a:xfrm>
        </p:spPr>
        <p:txBody>
          <a:bodyPr/>
          <a:lstStyle/>
          <a:p>
            <a:pPr marL="0" indent="0">
              <a:buNone/>
            </a:pPr>
            <a:r>
              <a:rPr lang="en-US" sz="2400" dirty="0"/>
              <a:t>Depending on their level of certification, CHAs can provide services such as</a:t>
            </a:r>
            <a:r>
              <a:rPr lang="en-US" sz="2400" dirty="0" smtClean="0"/>
              <a:t>:</a:t>
            </a:r>
          </a:p>
          <a:p>
            <a:pPr marL="0" indent="0">
              <a:buNone/>
            </a:pPr>
            <a:endParaRPr lang="en-US" sz="1000" dirty="0"/>
          </a:p>
          <a:p>
            <a:pPr lvl="0"/>
            <a:r>
              <a:rPr lang="en-US" sz="2400" dirty="0"/>
              <a:t>Emergency first aid</a:t>
            </a:r>
          </a:p>
          <a:p>
            <a:pPr lvl="0"/>
            <a:r>
              <a:rPr lang="en-US" sz="2400" dirty="0"/>
              <a:t>Patient examinations </a:t>
            </a:r>
          </a:p>
          <a:p>
            <a:pPr lvl="0"/>
            <a:r>
              <a:rPr lang="en-US" sz="2400" dirty="0" smtClean="0"/>
              <a:t>Carrying </a:t>
            </a:r>
            <a:r>
              <a:rPr lang="en-US" sz="2400" dirty="0"/>
              <a:t>out treatment recommendations</a:t>
            </a:r>
          </a:p>
          <a:p>
            <a:pPr lvl="0"/>
            <a:r>
              <a:rPr lang="en-US" sz="2400" dirty="0"/>
              <a:t>Patient and family focused education and instruction</a:t>
            </a:r>
          </a:p>
          <a:p>
            <a:pPr lvl="0"/>
            <a:r>
              <a:rPr lang="en-US" sz="2400" dirty="0"/>
              <a:t>Preventive health programs</a:t>
            </a:r>
          </a:p>
          <a:p>
            <a:pPr lvl="0"/>
            <a:r>
              <a:rPr lang="en-US" sz="2400" dirty="0"/>
              <a:t>Infection and disease control</a:t>
            </a:r>
          </a:p>
          <a:p>
            <a:pPr lvl="0"/>
            <a:r>
              <a:rPr lang="en-US" sz="2400" dirty="0"/>
              <a:t>Immunizations </a:t>
            </a:r>
          </a:p>
          <a:p>
            <a:pPr lvl="0"/>
            <a:r>
              <a:rPr lang="en-US" sz="2400" dirty="0"/>
              <a:t>Store and dispense prescription drugs (with physician instructions)</a:t>
            </a:r>
          </a:p>
          <a:p>
            <a:pPr marL="454025">
              <a:buClr>
                <a:srgbClr val="0070C0"/>
              </a:buClr>
              <a:buFont typeface="Wingdings" panose="05000000000000000000" pitchFamily="2" charset="2"/>
              <a:buChar char="v"/>
            </a:pPr>
            <a:endParaRPr lang="en-US" b="1" dirty="0">
              <a:latin typeface="Garamond" panose="02020404030301010803" pitchFamily="18" charset="0"/>
            </a:endParaRPr>
          </a:p>
          <a:p>
            <a:endParaRPr lang="en-US" dirty="0"/>
          </a:p>
        </p:txBody>
      </p:sp>
      <p:sp>
        <p:nvSpPr>
          <p:cNvPr id="3" name="Title 2"/>
          <p:cNvSpPr>
            <a:spLocks noGrp="1"/>
          </p:cNvSpPr>
          <p:nvPr>
            <p:ph type="title"/>
          </p:nvPr>
        </p:nvSpPr>
        <p:spPr>
          <a:xfrm>
            <a:off x="1817477" y="40964"/>
            <a:ext cx="7315200" cy="1143000"/>
          </a:xfrm>
        </p:spPr>
        <p:txBody>
          <a:bodyPr/>
          <a:lstStyle/>
          <a:p>
            <a:r>
              <a:rPr lang="en-US" dirty="0" smtClean="0"/>
              <a:t>What can CHA/P’s do?</a:t>
            </a:r>
            <a:endParaRPr lang="en-US" dirty="0"/>
          </a:p>
        </p:txBody>
      </p:sp>
    </p:spTree>
    <p:extLst>
      <p:ext uri="{BB962C8B-B14F-4D97-AF65-F5344CB8AC3E}">
        <p14:creationId xmlns:p14="http://schemas.microsoft.com/office/powerpoint/2010/main" val="90495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3"/>
          <p:cNvSpPr>
            <a:spLocks noGrp="1"/>
          </p:cNvSpPr>
          <p:nvPr>
            <p:ph idx="1"/>
          </p:nvPr>
        </p:nvSpPr>
        <p:spPr>
          <a:xfrm>
            <a:off x="3657600" y="1066800"/>
            <a:ext cx="5257800" cy="5257800"/>
          </a:xfrm>
        </p:spPr>
        <p:txBody>
          <a:bodyPr>
            <a:normAutofit fontScale="92500" lnSpcReduction="10000"/>
          </a:bodyPr>
          <a:lstStyle/>
          <a:p>
            <a:pPr>
              <a:spcAft>
                <a:spcPts val="1200"/>
              </a:spcAft>
              <a:buFont typeface="Wingdings" panose="05000000000000000000" pitchFamily="2" charset="2"/>
              <a:buChar char="§"/>
            </a:pPr>
            <a:r>
              <a:rPr lang="en-US" altLang="en-US" sz="2800" dirty="0" smtClean="0">
                <a:latin typeface="Garamond" panose="02020404030301010803" pitchFamily="18" charset="0"/>
              </a:rPr>
              <a:t>Village-based counselors to provide culturally-informed, community-based, clinical services</a:t>
            </a:r>
          </a:p>
          <a:p>
            <a:pPr>
              <a:spcAft>
                <a:spcPts val="1200"/>
              </a:spcAft>
              <a:buFont typeface="Wingdings" panose="05000000000000000000" pitchFamily="2" charset="2"/>
              <a:buChar char="§"/>
            </a:pPr>
            <a:r>
              <a:rPr lang="en-US" sz="2800" dirty="0" smtClean="0">
                <a:latin typeface="Garamond" panose="02020404030301010803" pitchFamily="18" charset="0"/>
              </a:rPr>
              <a:t>Provide behavioral health prevention, </a:t>
            </a:r>
            <a:br>
              <a:rPr lang="en-US" sz="2800" dirty="0" smtClean="0">
                <a:latin typeface="Garamond" panose="02020404030301010803" pitchFamily="18" charset="0"/>
              </a:rPr>
            </a:br>
            <a:r>
              <a:rPr lang="en-US" sz="2800" dirty="0" smtClean="0">
                <a:latin typeface="Garamond" panose="02020404030301010803" pitchFamily="18" charset="0"/>
              </a:rPr>
              <a:t>intervention, aftercare, and </a:t>
            </a:r>
            <a:r>
              <a:rPr lang="en-US" sz="2800" dirty="0" err="1" smtClean="0">
                <a:latin typeface="Garamond" panose="02020404030301010803" pitchFamily="18" charset="0"/>
              </a:rPr>
              <a:t>postvention</a:t>
            </a:r>
            <a:endParaRPr lang="en-US" altLang="en-US" sz="2800" dirty="0" smtClean="0">
              <a:latin typeface="Garamond" panose="02020404030301010803" pitchFamily="18" charset="0"/>
            </a:endParaRPr>
          </a:p>
          <a:p>
            <a:pPr>
              <a:spcAft>
                <a:spcPts val="1200"/>
              </a:spcAft>
              <a:buFont typeface="Wingdings" panose="05000000000000000000" pitchFamily="2" charset="2"/>
              <a:buChar char="§"/>
            </a:pPr>
            <a:r>
              <a:rPr lang="en-US" altLang="en-US" sz="2800" dirty="0" smtClean="0">
                <a:latin typeface="Garamond" panose="02020404030301010803" pitchFamily="18" charset="0"/>
              </a:rPr>
              <a:t>Training and practicum requirements</a:t>
            </a:r>
          </a:p>
          <a:p>
            <a:pPr>
              <a:spcAft>
                <a:spcPts val="1200"/>
              </a:spcAft>
              <a:buFont typeface="Wingdings" panose="05000000000000000000" pitchFamily="2" charset="2"/>
              <a:buChar char="§"/>
            </a:pPr>
            <a:r>
              <a:rPr lang="en-US" altLang="en-US" sz="2800" dirty="0" smtClean="0">
                <a:latin typeface="Garamond" panose="02020404030301010803" pitchFamily="18" charset="0"/>
              </a:rPr>
              <a:t>On-the-job training</a:t>
            </a:r>
          </a:p>
          <a:p>
            <a:pPr>
              <a:spcAft>
                <a:spcPts val="1200"/>
              </a:spcAft>
              <a:buFont typeface="Wingdings" panose="05000000000000000000" pitchFamily="2" charset="2"/>
              <a:buChar char="§"/>
            </a:pPr>
            <a:r>
              <a:rPr lang="en-US" altLang="en-US" sz="2800" dirty="0" smtClean="0">
                <a:latin typeface="Garamond" panose="02020404030301010803" pitchFamily="18" charset="0"/>
              </a:rPr>
              <a:t>Four levels of certification </a:t>
            </a:r>
          </a:p>
        </p:txBody>
      </p:sp>
      <p:pic>
        <p:nvPicPr>
          <p:cNvPr id="11268"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81000" y="1295400"/>
            <a:ext cx="2579658" cy="4038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39387760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447800" y="152400"/>
            <a:ext cx="8229600" cy="853771"/>
          </a:xfrm>
        </p:spPr>
        <p:txBody>
          <a:bodyPr>
            <a:noAutofit/>
          </a:bodyPr>
          <a:lstStyle/>
          <a:p>
            <a:r>
              <a:rPr lang="en-US" altLang="en-US" b="1" dirty="0" smtClean="0">
                <a:solidFill>
                  <a:srgbClr val="0089BB"/>
                </a:solidFill>
                <a:latin typeface="Garamond" panose="02020404030301010803" pitchFamily="18" charset="0"/>
              </a:rPr>
              <a:t>BHA Scope of practice </a:t>
            </a:r>
          </a:p>
        </p:txBody>
      </p:sp>
      <p:sp>
        <p:nvSpPr>
          <p:cNvPr id="15363" name="Content Placeholder 2"/>
          <p:cNvSpPr>
            <a:spLocks noGrp="1"/>
          </p:cNvSpPr>
          <p:nvPr>
            <p:ph sz="half" idx="1"/>
          </p:nvPr>
        </p:nvSpPr>
        <p:spPr>
          <a:xfrm>
            <a:off x="228600" y="1676400"/>
            <a:ext cx="4038600" cy="4997754"/>
          </a:xfrm>
        </p:spPr>
        <p:txBody>
          <a:bodyPr>
            <a:normAutofit/>
          </a:bodyPr>
          <a:lstStyle/>
          <a:p>
            <a:pPr marL="0" indent="0">
              <a:buNone/>
              <a:defRPr/>
            </a:pPr>
            <a:r>
              <a:rPr lang="en-US" altLang="en-US" b="1" dirty="0">
                <a:solidFill>
                  <a:schemeClr val="tx2"/>
                </a:solidFill>
                <a:latin typeface="Garamond" panose="02020404030301010803" pitchFamily="18" charset="0"/>
              </a:rPr>
              <a:t>BHA-I</a:t>
            </a:r>
          </a:p>
          <a:p>
            <a:r>
              <a:rPr lang="en-US" altLang="en-US" sz="2400" dirty="0" smtClean="0">
                <a:latin typeface="Garamond" panose="02020404030301010803" pitchFamily="18" charset="0"/>
              </a:rPr>
              <a:t>Screening</a:t>
            </a:r>
          </a:p>
          <a:p>
            <a:r>
              <a:rPr lang="en-US" altLang="en-US" sz="2400" dirty="0" smtClean="0">
                <a:latin typeface="Garamond" panose="02020404030301010803" pitchFamily="18" charset="0"/>
              </a:rPr>
              <a:t>Initial intake process</a:t>
            </a:r>
          </a:p>
          <a:p>
            <a:r>
              <a:rPr lang="en-US" altLang="en-US" sz="2400" dirty="0" smtClean="0">
                <a:latin typeface="Garamond" panose="02020404030301010803" pitchFamily="18" charset="0"/>
              </a:rPr>
              <a:t>Case management</a:t>
            </a:r>
          </a:p>
          <a:p>
            <a:r>
              <a:rPr lang="en-US" altLang="en-US" sz="2400" dirty="0" smtClean="0">
                <a:latin typeface="Garamond" panose="02020404030301010803" pitchFamily="18" charset="0"/>
              </a:rPr>
              <a:t>Community education, prevention, early intervention</a:t>
            </a:r>
            <a:br>
              <a:rPr lang="en-US" altLang="en-US" sz="2400" dirty="0" smtClean="0">
                <a:latin typeface="Garamond" panose="02020404030301010803" pitchFamily="18" charset="0"/>
              </a:rPr>
            </a:br>
            <a:endParaRPr lang="en-US" altLang="en-US" sz="2400" dirty="0" smtClean="0">
              <a:latin typeface="Garamond" panose="02020404030301010803" pitchFamily="18" charset="0"/>
            </a:endParaRPr>
          </a:p>
          <a:p>
            <a:pPr marL="0" indent="0">
              <a:buNone/>
              <a:defRPr/>
            </a:pPr>
            <a:r>
              <a:rPr lang="en-US" altLang="en-US" b="1" dirty="0" smtClean="0">
                <a:solidFill>
                  <a:schemeClr val="tx2"/>
                </a:solidFill>
                <a:latin typeface="Garamond" panose="02020404030301010803" pitchFamily="18" charset="0"/>
              </a:rPr>
              <a:t>BHA-II</a:t>
            </a:r>
            <a:endParaRPr lang="en-US" altLang="en-US" b="1" dirty="0">
              <a:solidFill>
                <a:schemeClr val="tx2"/>
              </a:solidFill>
              <a:latin typeface="Garamond" panose="02020404030301010803" pitchFamily="18" charset="0"/>
            </a:endParaRPr>
          </a:p>
          <a:p>
            <a:r>
              <a:rPr lang="en-US" altLang="en-US" sz="2400" dirty="0" smtClean="0">
                <a:latin typeface="Garamond" panose="02020404030301010803" pitchFamily="18" charset="0"/>
              </a:rPr>
              <a:t>Substance abuse assessment and treatment</a:t>
            </a:r>
          </a:p>
        </p:txBody>
      </p:sp>
      <p:sp>
        <p:nvSpPr>
          <p:cNvPr id="10" name="Content Placeholder 9"/>
          <p:cNvSpPr>
            <a:spLocks noGrp="1"/>
          </p:cNvSpPr>
          <p:nvPr>
            <p:ph sz="half" idx="2"/>
          </p:nvPr>
        </p:nvSpPr>
        <p:spPr>
          <a:xfrm>
            <a:off x="4523362" y="1676400"/>
            <a:ext cx="4620638" cy="4997753"/>
          </a:xfrm>
        </p:spPr>
        <p:txBody>
          <a:bodyPr>
            <a:normAutofit/>
          </a:bodyPr>
          <a:lstStyle/>
          <a:p>
            <a:pPr marL="0" indent="0">
              <a:buNone/>
              <a:defRPr/>
            </a:pPr>
            <a:r>
              <a:rPr lang="en-US" altLang="en-US" b="1" dirty="0">
                <a:solidFill>
                  <a:schemeClr val="tx2"/>
                </a:solidFill>
                <a:latin typeface="Garamond" panose="02020404030301010803" pitchFamily="18" charset="0"/>
              </a:rPr>
              <a:t>BHA-III</a:t>
            </a:r>
          </a:p>
          <a:p>
            <a:pPr>
              <a:defRPr/>
            </a:pPr>
            <a:r>
              <a:rPr lang="en-US" altLang="en-US" sz="2400" dirty="0" smtClean="0">
                <a:latin typeface="Garamond" panose="02020404030301010803" pitchFamily="18" charset="0"/>
              </a:rPr>
              <a:t>Rehabilitative </a:t>
            </a:r>
            <a:r>
              <a:rPr lang="en-US" altLang="en-US" sz="2400" dirty="0">
                <a:latin typeface="Garamond" panose="02020404030301010803" pitchFamily="18" charset="0"/>
              </a:rPr>
              <a:t>services for clients with co-occurring disorders</a:t>
            </a:r>
          </a:p>
          <a:p>
            <a:pPr>
              <a:defRPr/>
            </a:pPr>
            <a:r>
              <a:rPr lang="en-US" altLang="en-US" sz="2400" dirty="0">
                <a:latin typeface="Garamond" panose="02020404030301010803" pitchFamily="18" charset="0"/>
              </a:rPr>
              <a:t>Quality assurance case reviews</a:t>
            </a:r>
          </a:p>
          <a:p>
            <a:pPr>
              <a:defRPr/>
            </a:pPr>
            <a:endParaRPr lang="en-US" altLang="en-US" dirty="0" smtClean="0">
              <a:latin typeface="Garamond" panose="02020404030301010803" pitchFamily="18" charset="0"/>
            </a:endParaRPr>
          </a:p>
          <a:p>
            <a:pPr>
              <a:defRPr/>
            </a:pPr>
            <a:endParaRPr lang="en-US" altLang="en-US" dirty="0">
              <a:latin typeface="Garamond" panose="02020404030301010803" pitchFamily="18" charset="0"/>
            </a:endParaRPr>
          </a:p>
          <a:p>
            <a:pPr marL="0" indent="0">
              <a:buNone/>
              <a:defRPr/>
            </a:pPr>
            <a:r>
              <a:rPr lang="en-US" altLang="en-US" b="1" dirty="0">
                <a:solidFill>
                  <a:schemeClr val="tx2"/>
                </a:solidFill>
                <a:latin typeface="Garamond" panose="02020404030301010803" pitchFamily="18" charset="0"/>
              </a:rPr>
              <a:t>BHP</a:t>
            </a:r>
          </a:p>
          <a:p>
            <a:pPr>
              <a:defRPr/>
            </a:pPr>
            <a:r>
              <a:rPr lang="en-US" altLang="en-US" sz="2400" dirty="0">
                <a:latin typeface="Garamond" panose="02020404030301010803" pitchFamily="18" charset="0"/>
              </a:rPr>
              <a:t>Team leadership</a:t>
            </a:r>
          </a:p>
          <a:p>
            <a:pPr>
              <a:defRPr/>
            </a:pPr>
            <a:r>
              <a:rPr lang="en-US" altLang="en-US" sz="2400" dirty="0" smtClean="0">
                <a:latin typeface="Garamond" panose="02020404030301010803" pitchFamily="18" charset="0"/>
              </a:rPr>
              <a:t>Mentor/support </a:t>
            </a:r>
            <a:r>
              <a:rPr lang="en-US" altLang="en-US" sz="2400" dirty="0">
                <a:latin typeface="Garamond" panose="02020404030301010803" pitchFamily="18" charset="0"/>
              </a:rPr>
              <a:t>BHA-I, II, </a:t>
            </a:r>
            <a:r>
              <a:rPr lang="en-US" altLang="en-US" sz="2400" dirty="0" smtClean="0">
                <a:latin typeface="Garamond" panose="02020404030301010803" pitchFamily="18" charset="0"/>
              </a:rPr>
              <a:t/>
            </a:r>
            <a:br>
              <a:rPr lang="en-US" altLang="en-US" sz="2400" dirty="0" smtClean="0">
                <a:latin typeface="Garamond" panose="02020404030301010803" pitchFamily="18" charset="0"/>
              </a:rPr>
            </a:br>
            <a:r>
              <a:rPr lang="en-US" altLang="en-US" sz="2400" dirty="0" smtClean="0">
                <a:latin typeface="Garamond" panose="02020404030301010803" pitchFamily="18" charset="0"/>
              </a:rPr>
              <a:t>and </a:t>
            </a:r>
            <a:r>
              <a:rPr lang="en-US" altLang="en-US" sz="2400" dirty="0">
                <a:latin typeface="Garamond" panose="02020404030301010803" pitchFamily="18" charset="0"/>
              </a:rPr>
              <a:t>III</a:t>
            </a:r>
          </a:p>
          <a:p>
            <a:endParaRPr lang="en-US" dirty="0"/>
          </a:p>
        </p:txBody>
      </p:sp>
    </p:spTree>
    <p:extLst>
      <p:ext uri="{BB962C8B-B14F-4D97-AF65-F5344CB8AC3E}">
        <p14:creationId xmlns:p14="http://schemas.microsoft.com/office/powerpoint/2010/main" val="13898684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sz="4000" dirty="0" smtClean="0">
                <a:solidFill>
                  <a:srgbClr val="4F81BD"/>
                </a:solidFill>
                <a:latin typeface="Garamond"/>
                <a:cs typeface="Garamond"/>
              </a:rPr>
              <a:t>Who do BHAs </a:t>
            </a:r>
            <a:r>
              <a:rPr lang="en-US" sz="4000" dirty="0">
                <a:solidFill>
                  <a:srgbClr val="4F81BD"/>
                </a:solidFill>
                <a:latin typeface="Garamond"/>
                <a:cs typeface="Garamond"/>
              </a:rPr>
              <a:t>provide services to?</a:t>
            </a:r>
          </a:p>
        </p:txBody>
      </p:sp>
      <p:grpSp>
        <p:nvGrpSpPr>
          <p:cNvPr id="40962" name="Group 9"/>
          <p:cNvGrpSpPr>
            <a:grpSpLocks/>
          </p:cNvGrpSpPr>
          <p:nvPr/>
        </p:nvGrpSpPr>
        <p:grpSpPr bwMode="auto">
          <a:xfrm>
            <a:off x="152400" y="1554163"/>
            <a:ext cx="3468688" cy="2682875"/>
            <a:chOff x="3159324" y="1646133"/>
            <a:chExt cx="5715000" cy="3924300"/>
          </a:xfrm>
        </p:grpSpPr>
        <p:pic>
          <p:nvPicPr>
            <p:cNvPr id="40973"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59324" y="1646133"/>
              <a:ext cx="5715000" cy="3924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3159324" y="5294106"/>
              <a:ext cx="1705345" cy="276327"/>
            </a:xfrm>
            <a:prstGeom prst="rect">
              <a:avLst/>
            </a:prstGeom>
            <a:noFill/>
          </p:spPr>
          <p:txBody>
            <a:bodyPr wrap="none">
              <a:spAutoFit/>
            </a:bodyPr>
            <a:lstStyle/>
            <a:p>
              <a:pPr>
                <a:defRPr/>
              </a:pPr>
              <a:r>
                <a:rPr lang="en-US" sz="1200" dirty="0">
                  <a:solidFill>
                    <a:schemeClr val="bg1">
                      <a:lumMod val="65000"/>
                    </a:schemeClr>
                  </a:solidFill>
                  <a:latin typeface="Arial" panose="020B0604020202020204" pitchFamily="34" charset="0"/>
                </a:rPr>
                <a:t>The Blues &amp; the News</a:t>
              </a:r>
            </a:p>
          </p:txBody>
        </p:sp>
      </p:grpSp>
      <p:grpSp>
        <p:nvGrpSpPr>
          <p:cNvPr id="40963" name="Group 13"/>
          <p:cNvGrpSpPr>
            <a:grpSpLocks/>
          </p:cNvGrpSpPr>
          <p:nvPr/>
        </p:nvGrpSpPr>
        <p:grpSpPr bwMode="auto">
          <a:xfrm>
            <a:off x="2933700" y="2605088"/>
            <a:ext cx="2247900" cy="3116262"/>
            <a:chOff x="3315191" y="1934911"/>
            <a:chExt cx="2513617" cy="3772048"/>
          </a:xfrm>
        </p:grpSpPr>
        <p:pic>
          <p:nvPicPr>
            <p:cNvPr id="40971"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15191" y="1934911"/>
              <a:ext cx="2513617" cy="37720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40972" name="TextBox 12"/>
            <p:cNvSpPr txBox="1">
              <a:spLocks noChangeArrowheads="1"/>
            </p:cNvSpPr>
            <p:nvPr/>
          </p:nvSpPr>
          <p:spPr bwMode="auto">
            <a:xfrm>
              <a:off x="3469446" y="5216185"/>
              <a:ext cx="20744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t>Alaska Native Tribal Health Consortium</a:t>
              </a:r>
            </a:p>
          </p:txBody>
        </p:sp>
      </p:grpSp>
      <p:sp>
        <p:nvSpPr>
          <p:cNvPr id="15" name="TextBox 14"/>
          <p:cNvSpPr txBox="1"/>
          <p:nvPr/>
        </p:nvSpPr>
        <p:spPr>
          <a:xfrm>
            <a:off x="304800" y="4425950"/>
            <a:ext cx="1101725" cy="523875"/>
          </a:xfrm>
          <a:prstGeom prst="rect">
            <a:avLst/>
          </a:prstGeom>
          <a:noFill/>
        </p:spPr>
        <p:txBody>
          <a:bodyPr wrap="none">
            <a:spAutoFit/>
          </a:bodyPr>
          <a:lstStyle/>
          <a:p>
            <a:pPr>
              <a:defRPr/>
            </a:pPr>
            <a:r>
              <a:rPr lang="en-US" sz="2800" dirty="0">
                <a:solidFill>
                  <a:srgbClr val="C00000"/>
                </a:solidFill>
                <a:latin typeface="+mj-lt"/>
              </a:rPr>
              <a:t>Elders</a:t>
            </a:r>
          </a:p>
        </p:txBody>
      </p:sp>
      <p:sp>
        <p:nvSpPr>
          <p:cNvPr id="16" name="TextBox 15"/>
          <p:cNvSpPr txBox="1"/>
          <p:nvPr/>
        </p:nvSpPr>
        <p:spPr>
          <a:xfrm>
            <a:off x="1681163" y="5197475"/>
            <a:ext cx="1062037" cy="523875"/>
          </a:xfrm>
          <a:prstGeom prst="rect">
            <a:avLst/>
          </a:prstGeom>
          <a:noFill/>
        </p:spPr>
        <p:txBody>
          <a:bodyPr wrap="none">
            <a:spAutoFit/>
          </a:bodyPr>
          <a:lstStyle/>
          <a:p>
            <a:pPr>
              <a:defRPr/>
            </a:pPr>
            <a:r>
              <a:rPr lang="en-US" sz="2800" dirty="0">
                <a:solidFill>
                  <a:srgbClr val="C00000"/>
                </a:solidFill>
                <a:latin typeface="+mj-lt"/>
              </a:rPr>
              <a:t>Youth</a:t>
            </a:r>
          </a:p>
        </p:txBody>
      </p:sp>
      <p:sp>
        <p:nvSpPr>
          <p:cNvPr id="17" name="TextBox 16"/>
          <p:cNvSpPr txBox="1"/>
          <p:nvPr/>
        </p:nvSpPr>
        <p:spPr>
          <a:xfrm>
            <a:off x="5486400" y="4283075"/>
            <a:ext cx="1414463" cy="523875"/>
          </a:xfrm>
          <a:prstGeom prst="rect">
            <a:avLst/>
          </a:prstGeom>
          <a:noFill/>
        </p:spPr>
        <p:txBody>
          <a:bodyPr wrap="none">
            <a:spAutoFit/>
          </a:bodyPr>
          <a:lstStyle/>
          <a:p>
            <a:pPr>
              <a:defRPr/>
            </a:pPr>
            <a:r>
              <a:rPr lang="en-US" sz="2800" dirty="0">
                <a:solidFill>
                  <a:srgbClr val="C00000"/>
                </a:solidFill>
                <a:latin typeface="+mj-lt"/>
              </a:rPr>
              <a:t>Families</a:t>
            </a:r>
          </a:p>
        </p:txBody>
      </p:sp>
      <p:sp>
        <p:nvSpPr>
          <p:cNvPr id="18" name="TextBox 17"/>
          <p:cNvSpPr txBox="1"/>
          <p:nvPr/>
        </p:nvSpPr>
        <p:spPr>
          <a:xfrm>
            <a:off x="6858000" y="5045075"/>
            <a:ext cx="2209800" cy="523875"/>
          </a:xfrm>
          <a:prstGeom prst="rect">
            <a:avLst/>
          </a:prstGeom>
          <a:noFill/>
        </p:spPr>
        <p:txBody>
          <a:bodyPr>
            <a:spAutoFit/>
          </a:bodyPr>
          <a:lstStyle/>
          <a:p>
            <a:pPr>
              <a:defRPr/>
            </a:pPr>
            <a:r>
              <a:rPr lang="en-US" sz="2800" dirty="0">
                <a:solidFill>
                  <a:srgbClr val="C00000"/>
                </a:solidFill>
                <a:latin typeface="+mj-lt"/>
              </a:rPr>
              <a:t>Individuals</a:t>
            </a:r>
          </a:p>
        </p:txBody>
      </p:sp>
      <p:grpSp>
        <p:nvGrpSpPr>
          <p:cNvPr id="40968" name="Group 20"/>
          <p:cNvGrpSpPr>
            <a:grpSpLocks/>
          </p:cNvGrpSpPr>
          <p:nvPr/>
        </p:nvGrpSpPr>
        <p:grpSpPr bwMode="auto">
          <a:xfrm>
            <a:off x="5094288" y="1554163"/>
            <a:ext cx="3925887" cy="2770187"/>
            <a:chOff x="5093712" y="1775980"/>
            <a:chExt cx="3925941" cy="2771130"/>
          </a:xfrm>
        </p:grpSpPr>
        <p:pic>
          <p:nvPicPr>
            <p:cNvPr id="40969" name="Picture 1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93712" y="1775980"/>
              <a:ext cx="3925941" cy="27272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5181025" y="4270791"/>
              <a:ext cx="1581172" cy="276319"/>
            </a:xfrm>
            <a:prstGeom prst="rect">
              <a:avLst/>
            </a:prstGeom>
            <a:noFill/>
          </p:spPr>
          <p:txBody>
            <a:bodyPr wrap="none">
              <a:spAutoFit/>
            </a:bodyPr>
            <a:lstStyle/>
            <a:p>
              <a:pPr>
                <a:defRPr/>
              </a:pPr>
              <a:r>
                <a:rPr lang="en-US" sz="1200" dirty="0">
                  <a:solidFill>
                    <a:schemeClr val="bg1">
                      <a:lumMod val="50000"/>
                    </a:schemeClr>
                  </a:solidFill>
                  <a:latin typeface="Arial" panose="020B0604020202020204" pitchFamily="34" charset="0"/>
                </a:rPr>
                <a:t>National Geographic</a:t>
              </a:r>
            </a:p>
          </p:txBody>
        </p:sp>
      </p:grpSp>
    </p:spTree>
    <p:extLst>
      <p:ext uri="{BB962C8B-B14F-4D97-AF65-F5344CB8AC3E}">
        <p14:creationId xmlns:p14="http://schemas.microsoft.com/office/powerpoint/2010/main" val="56868146"/>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1"/>
  <p:tag name="PARTLISTDEFAULT" val="1"/>
  <p:tag name="INCORRECTPOINTVALUE" val="0"/>
  <p:tag name="AUTOADJUSTPARTRANGE" val="True"/>
  <p:tag name="FIBNUMRESULTS" val="5"/>
  <p:tag name="PRRESPONSE2" val="9"/>
  <p:tag name="PRRESPONSE6" val="5"/>
  <p:tag name="PRRESPONSE10" val="1"/>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0"/>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MULTIRESPDIVISOR" val="1"/>
  <p:tag name="SAVECSVWITHSESSION" val="True"/>
  <p:tag name="DISPLAYNAME" val="True"/>
  <p:tag name="PRRESPONSE7" val="4"/>
  <p:tag name="POLLINGCYCLE" val="2"/>
  <p:tag name="STDCHART" val="1"/>
  <p:tag name="RESPTABLESTYLE" val="-1"/>
  <p:tag name="CUSTOMCELLBACKCOLOR1" val="-657956"/>
  <p:tag name="PRRESPONSE4" val="7"/>
  <p:tag name="ADVANCEDSETTINGSVIEW" val="False"/>
  <p:tag name="DELIMITERS" val="3.1"/>
  <p:tag name="POWERPOINTVERSION" val="14.0"/>
  <p:tag name="TASKPANEKEY" val="331a7e86-707b-4175-a12d-ab538d5f50f0"/>
  <p:tag name="TPFULLVERSION" val="4.3.2.1178"/>
  <p:tag name="EXPANDSHOWBAR" val="True"/>
  <p:tag name="LUIDIAENABLED" val="False"/>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AvalancheTemplate_9703">
  <a:themeElements>
    <a:clrScheme name="Custom 2">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4F271C"/>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11171</TotalTime>
  <Words>1968</Words>
  <Application>Microsoft Macintosh PowerPoint</Application>
  <PresentationFormat>On-screen Show (4:3)</PresentationFormat>
  <Paragraphs>177</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AvalancheTemplate_9703</vt:lpstr>
      <vt:lpstr>CHAP Expansion:  Opportunities for Best Possible Outcomes in Lower 48</vt:lpstr>
      <vt:lpstr>IHS Draft Policy Statement Creating a National Community Health Aide Program </vt:lpstr>
      <vt:lpstr>   What is CHAP?</vt:lpstr>
      <vt:lpstr>Certification</vt:lpstr>
      <vt:lpstr>Community Health Aides and Community Health Practitioners</vt:lpstr>
      <vt:lpstr>What can CHA/P’s do?</vt:lpstr>
      <vt:lpstr>PowerPoint Presentation</vt:lpstr>
      <vt:lpstr>BHA Scope of practice </vt:lpstr>
      <vt:lpstr>Who do BHAs provide services to?</vt:lpstr>
      <vt:lpstr>BHAs also serve their communities </vt:lpstr>
      <vt:lpstr>PowerPoint Presentation</vt:lpstr>
      <vt:lpstr>DHATs are critical to CHAP Expansion</vt:lpstr>
      <vt:lpstr>Legislative Fix needed to expand DHAT to lower 48</vt:lpstr>
      <vt:lpstr>Swinomish Indian Tribal Community</vt:lpstr>
      <vt:lpstr>DHATs coming to Oregon Tribes</vt:lpstr>
      <vt:lpstr>Expansion of CHAP Would Benefit the Tribes in the Lower 48 </vt:lpstr>
      <vt:lpstr>One Size Does Not Fit All</vt:lpstr>
      <vt:lpstr>Suggested Process Comments</vt:lpstr>
      <vt:lpstr>Suggested Process Comments</vt:lpstr>
      <vt:lpstr>Suggested Process Comments</vt:lpstr>
      <vt:lpstr> Next Steps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Scraig</dc:creator>
  <cp:lastModifiedBy>Pamela Johnson</cp:lastModifiedBy>
  <cp:revision>361</cp:revision>
  <cp:lastPrinted>2014-10-20T14:23:42Z</cp:lastPrinted>
  <dcterms:created xsi:type="dcterms:W3CDTF">2012-02-04T16:52:15Z</dcterms:created>
  <dcterms:modified xsi:type="dcterms:W3CDTF">2016-08-10T18:44:36Z</dcterms:modified>
</cp:coreProperties>
</file>