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19"/>
  </p:notesMasterIdLst>
  <p:sldIdLst>
    <p:sldId id="299" r:id="rId2"/>
    <p:sldId id="256" r:id="rId3"/>
    <p:sldId id="272" r:id="rId4"/>
    <p:sldId id="288" r:id="rId5"/>
    <p:sldId id="291" r:id="rId6"/>
    <p:sldId id="292" r:id="rId7"/>
    <p:sldId id="296" r:id="rId8"/>
    <p:sldId id="293" r:id="rId9"/>
    <p:sldId id="295" r:id="rId10"/>
    <p:sldId id="294" r:id="rId11"/>
    <p:sldId id="297" r:id="rId12"/>
    <p:sldId id="273" r:id="rId13"/>
    <p:sldId id="303" r:id="rId14"/>
    <p:sldId id="300" r:id="rId15"/>
    <p:sldId id="269" r:id="rId16"/>
    <p:sldId id="301"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759" autoAdjust="0"/>
  </p:normalViewPr>
  <p:slideViewPr>
    <p:cSldViewPr snapToGrid="0" snapToObjects="1">
      <p:cViewPr varScale="1">
        <p:scale>
          <a:sx n="84" d="100"/>
          <a:sy n="84" d="100"/>
        </p:scale>
        <p:origin x="66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33398-C45C-4C89-BFB6-F451C9BCB036}"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205DF123-A1C2-4417-B84E-83B6D9C1CA27}">
      <dgm:prSet/>
      <dgm:spPr/>
      <dgm:t>
        <a:bodyPr/>
        <a:lstStyle/>
        <a:p>
          <a:r>
            <a:rPr lang="en-US" b="0" i="1" u="none" dirty="0"/>
            <a:t>The original inhabitants of this place, the </a:t>
          </a:r>
          <a:r>
            <a:rPr lang="en-US" b="0" i="1" u="none" dirty="0" err="1"/>
            <a:t>Sdohobsh</a:t>
          </a:r>
          <a:r>
            <a:rPr lang="en-US" b="0" i="1" u="none" dirty="0"/>
            <a:t> (Snohomish) people and their successors the Tulalip Tribes, who since time immemorial have hunted, fished, gathered, and taken care of these lands. </a:t>
          </a:r>
          <a:endParaRPr lang="en-US" dirty="0"/>
        </a:p>
      </dgm:t>
    </dgm:pt>
    <dgm:pt modelId="{80623401-0EA1-468A-8573-06824E953B1B}" type="parTrans" cxnId="{EB0B4890-6386-4469-8C5D-56F7C95E2527}">
      <dgm:prSet/>
      <dgm:spPr/>
      <dgm:t>
        <a:bodyPr/>
        <a:lstStyle/>
        <a:p>
          <a:endParaRPr lang="en-US"/>
        </a:p>
      </dgm:t>
    </dgm:pt>
    <dgm:pt modelId="{83887EDC-A67C-4542-96B0-1FA639901B02}" type="sibTrans" cxnId="{EB0B4890-6386-4469-8C5D-56F7C95E2527}">
      <dgm:prSet/>
      <dgm:spPr/>
      <dgm:t>
        <a:bodyPr/>
        <a:lstStyle/>
        <a:p>
          <a:endParaRPr lang="en-US"/>
        </a:p>
      </dgm:t>
    </dgm:pt>
    <dgm:pt modelId="{DA36F45D-C303-4BAE-ADEE-CA204CCA4C48}">
      <dgm:prSet/>
      <dgm:spPr/>
      <dgm:t>
        <a:bodyPr/>
        <a:lstStyle/>
        <a:p>
          <a:r>
            <a:rPr lang="en-US" dirty="0"/>
            <a:t>Providers, staff, and tribal leadership in the PNW</a:t>
          </a:r>
        </a:p>
      </dgm:t>
    </dgm:pt>
    <dgm:pt modelId="{A73999B1-A05C-48B6-A8A3-B6C87B454AE8}" type="parTrans" cxnId="{F4F4C177-9EC0-4FD8-BAC0-99C8DF63EE73}">
      <dgm:prSet/>
      <dgm:spPr/>
      <dgm:t>
        <a:bodyPr/>
        <a:lstStyle/>
        <a:p>
          <a:endParaRPr lang="en-US"/>
        </a:p>
      </dgm:t>
    </dgm:pt>
    <dgm:pt modelId="{D7B9DEA5-D0CB-4205-BE0F-C1B90B845E1C}" type="sibTrans" cxnId="{F4F4C177-9EC0-4FD8-BAC0-99C8DF63EE73}">
      <dgm:prSet/>
      <dgm:spPr/>
      <dgm:t>
        <a:bodyPr/>
        <a:lstStyle/>
        <a:p>
          <a:endParaRPr lang="en-US"/>
        </a:p>
      </dgm:t>
    </dgm:pt>
    <dgm:pt modelId="{8528948E-36D0-4400-85E8-AD6236D80131}">
      <dgm:prSet/>
      <dgm:spPr/>
      <dgm:t>
        <a:bodyPr/>
        <a:lstStyle/>
        <a:p>
          <a:r>
            <a:rPr lang="en-US" dirty="0"/>
            <a:t>Alessandra Angelino and Seattle Children’s Hospital for the creation of Celebrating our Magic Toolkit</a:t>
          </a:r>
        </a:p>
      </dgm:t>
    </dgm:pt>
    <dgm:pt modelId="{03FAF296-AC52-48F5-9370-AE46DD423C9D}" type="parTrans" cxnId="{59AD2D36-9BEF-4A5E-A1D9-69A7A71915FE}">
      <dgm:prSet/>
      <dgm:spPr/>
      <dgm:t>
        <a:bodyPr/>
        <a:lstStyle/>
        <a:p>
          <a:endParaRPr lang="en-US"/>
        </a:p>
      </dgm:t>
    </dgm:pt>
    <dgm:pt modelId="{5BA4667A-E62F-4555-B412-F61CD8F8424D}" type="sibTrans" cxnId="{59AD2D36-9BEF-4A5E-A1D9-69A7A71915FE}">
      <dgm:prSet/>
      <dgm:spPr/>
      <dgm:t>
        <a:bodyPr/>
        <a:lstStyle/>
        <a:p>
          <a:endParaRPr lang="en-US"/>
        </a:p>
      </dgm:t>
    </dgm:pt>
    <dgm:pt modelId="{875F2946-C0C7-49C2-9366-A3B42CB3AD75}">
      <dgm:prSet/>
      <dgm:spPr/>
      <dgm:t>
        <a:bodyPr/>
        <a:lstStyle/>
        <a:p>
          <a:r>
            <a:rPr lang="en-US" dirty="0"/>
            <a:t>This project was funded in part with resources from the Minority HIV/AIDS Fund.</a:t>
          </a:r>
        </a:p>
      </dgm:t>
    </dgm:pt>
    <dgm:pt modelId="{485DFB2F-81A0-466C-A708-33983B80162A}" type="parTrans" cxnId="{8917C5BD-3E97-4AD6-A2FF-20A0BCB65432}">
      <dgm:prSet/>
      <dgm:spPr/>
      <dgm:t>
        <a:bodyPr/>
        <a:lstStyle/>
        <a:p>
          <a:endParaRPr lang="en-US"/>
        </a:p>
      </dgm:t>
    </dgm:pt>
    <dgm:pt modelId="{44DF93D8-99E7-49A4-9DE3-1F6BBB03DA76}" type="sibTrans" cxnId="{8917C5BD-3E97-4AD6-A2FF-20A0BCB65432}">
      <dgm:prSet/>
      <dgm:spPr/>
      <dgm:t>
        <a:bodyPr/>
        <a:lstStyle/>
        <a:p>
          <a:endParaRPr lang="en-US"/>
        </a:p>
      </dgm:t>
    </dgm:pt>
    <dgm:pt modelId="{EC2ABC4E-8CDA-47ED-B532-897D9276D3EC}">
      <dgm:prSet/>
      <dgm:spPr>
        <a:solidFill>
          <a:srgbClr val="FAAE4A"/>
        </a:solidFill>
      </dgm:spPr>
      <dgm:t>
        <a:bodyPr/>
        <a:lstStyle/>
        <a:p>
          <a:r>
            <a:rPr lang="en-US" dirty="0"/>
            <a:t>Indian Health Service –Rick </a:t>
          </a:r>
          <a:r>
            <a:rPr lang="en-US" dirty="0" err="1"/>
            <a:t>Haverkate</a:t>
          </a:r>
          <a:r>
            <a:rPr lang="en-US" dirty="0"/>
            <a:t> </a:t>
          </a:r>
        </a:p>
      </dgm:t>
    </dgm:pt>
    <dgm:pt modelId="{69F9384A-B8DD-48C1-8A34-9819FF97B8A8}" type="parTrans" cxnId="{56B839C7-F7E8-4856-BFB2-7890DE377606}">
      <dgm:prSet/>
      <dgm:spPr/>
      <dgm:t>
        <a:bodyPr/>
        <a:lstStyle/>
        <a:p>
          <a:endParaRPr lang="en-US"/>
        </a:p>
      </dgm:t>
    </dgm:pt>
    <dgm:pt modelId="{B8B2BA79-C88D-4720-9EDB-C48052775A53}" type="sibTrans" cxnId="{56B839C7-F7E8-4856-BFB2-7890DE377606}">
      <dgm:prSet/>
      <dgm:spPr/>
      <dgm:t>
        <a:bodyPr/>
        <a:lstStyle/>
        <a:p>
          <a:endParaRPr lang="en-US"/>
        </a:p>
      </dgm:t>
    </dgm:pt>
    <dgm:pt modelId="{374CEB21-86A7-421B-86A3-4C035560BEFA}">
      <dgm:prSet/>
      <dgm:spPr/>
      <dgm:t>
        <a:bodyPr/>
        <a:lstStyle/>
        <a:p>
          <a:r>
            <a:rPr lang="en-US" dirty="0"/>
            <a:t>Boxcar Assembly </a:t>
          </a:r>
          <a:r>
            <a:rPr lang="mr-IN" dirty="0"/>
            <a:t>–</a:t>
          </a:r>
          <a:r>
            <a:rPr lang="en-US" dirty="0"/>
            <a:t> Courtney Hermann and </a:t>
          </a:r>
          <a:r>
            <a:rPr lang="en-US" dirty="0" err="1"/>
            <a:t>Kerribeth</a:t>
          </a:r>
          <a:r>
            <a:rPr lang="en-US" dirty="0"/>
            <a:t> Elliott</a:t>
          </a:r>
        </a:p>
      </dgm:t>
    </dgm:pt>
    <dgm:pt modelId="{09281791-CF1F-4EDD-B6E9-8800F4632A43}" type="parTrans" cxnId="{D53093F2-4906-40EB-8E0F-C3FA601EB34D}">
      <dgm:prSet/>
      <dgm:spPr/>
      <dgm:t>
        <a:bodyPr/>
        <a:lstStyle/>
        <a:p>
          <a:endParaRPr lang="en-US"/>
        </a:p>
      </dgm:t>
    </dgm:pt>
    <dgm:pt modelId="{1E9A63BC-1B33-414C-B411-26F4934DFCBC}" type="sibTrans" cxnId="{D53093F2-4906-40EB-8E0F-C3FA601EB34D}">
      <dgm:prSet/>
      <dgm:spPr/>
      <dgm:t>
        <a:bodyPr/>
        <a:lstStyle/>
        <a:p>
          <a:endParaRPr lang="en-US"/>
        </a:p>
      </dgm:t>
    </dgm:pt>
    <dgm:pt modelId="{F8691F79-392D-674F-9515-6AA3C1E443C5}" type="pres">
      <dgm:prSet presAssocID="{6E233398-C45C-4C89-BFB6-F451C9BCB036}" presName="diagram" presStyleCnt="0">
        <dgm:presLayoutVars>
          <dgm:dir/>
          <dgm:resizeHandles val="exact"/>
        </dgm:presLayoutVars>
      </dgm:prSet>
      <dgm:spPr/>
      <dgm:t>
        <a:bodyPr/>
        <a:lstStyle/>
        <a:p>
          <a:endParaRPr lang="en-US"/>
        </a:p>
      </dgm:t>
    </dgm:pt>
    <dgm:pt modelId="{B89A294D-EA63-1149-89B8-21369E0C8F35}" type="pres">
      <dgm:prSet presAssocID="{205DF123-A1C2-4417-B84E-83B6D9C1CA27}" presName="node" presStyleLbl="node1" presStyleIdx="0" presStyleCnt="6">
        <dgm:presLayoutVars>
          <dgm:bulletEnabled val="1"/>
        </dgm:presLayoutVars>
      </dgm:prSet>
      <dgm:spPr/>
      <dgm:t>
        <a:bodyPr/>
        <a:lstStyle/>
        <a:p>
          <a:endParaRPr lang="en-US"/>
        </a:p>
      </dgm:t>
    </dgm:pt>
    <dgm:pt modelId="{B88E5B5F-834E-E741-B7B2-47719E11903C}" type="pres">
      <dgm:prSet presAssocID="{83887EDC-A67C-4542-96B0-1FA639901B02}" presName="sibTrans" presStyleCnt="0"/>
      <dgm:spPr/>
    </dgm:pt>
    <dgm:pt modelId="{FB0963A9-5A94-D54C-809B-FB8FF03E4A31}" type="pres">
      <dgm:prSet presAssocID="{DA36F45D-C303-4BAE-ADEE-CA204CCA4C48}" presName="node" presStyleLbl="node1" presStyleIdx="1" presStyleCnt="6">
        <dgm:presLayoutVars>
          <dgm:bulletEnabled val="1"/>
        </dgm:presLayoutVars>
      </dgm:prSet>
      <dgm:spPr/>
      <dgm:t>
        <a:bodyPr/>
        <a:lstStyle/>
        <a:p>
          <a:endParaRPr lang="en-US"/>
        </a:p>
      </dgm:t>
    </dgm:pt>
    <dgm:pt modelId="{CBA6A353-5C64-B74B-B4DF-C7E1697EB743}" type="pres">
      <dgm:prSet presAssocID="{D7B9DEA5-D0CB-4205-BE0F-C1B90B845E1C}" presName="sibTrans" presStyleCnt="0"/>
      <dgm:spPr/>
    </dgm:pt>
    <dgm:pt modelId="{5C2B0C85-F9F9-8742-8D2A-EF1E24CBAB74}" type="pres">
      <dgm:prSet presAssocID="{8528948E-36D0-4400-85E8-AD6236D80131}" presName="node" presStyleLbl="node1" presStyleIdx="2" presStyleCnt="6">
        <dgm:presLayoutVars>
          <dgm:bulletEnabled val="1"/>
        </dgm:presLayoutVars>
      </dgm:prSet>
      <dgm:spPr/>
      <dgm:t>
        <a:bodyPr/>
        <a:lstStyle/>
        <a:p>
          <a:endParaRPr lang="en-US"/>
        </a:p>
      </dgm:t>
    </dgm:pt>
    <dgm:pt modelId="{D74A9698-554C-C345-A1AE-30B19E67A044}" type="pres">
      <dgm:prSet presAssocID="{5BA4667A-E62F-4555-B412-F61CD8F8424D}" presName="sibTrans" presStyleCnt="0"/>
      <dgm:spPr/>
    </dgm:pt>
    <dgm:pt modelId="{AC350261-5017-1840-B759-93BFB3B0A758}" type="pres">
      <dgm:prSet presAssocID="{875F2946-C0C7-49C2-9366-A3B42CB3AD75}" presName="node" presStyleLbl="node1" presStyleIdx="3" presStyleCnt="6">
        <dgm:presLayoutVars>
          <dgm:bulletEnabled val="1"/>
        </dgm:presLayoutVars>
      </dgm:prSet>
      <dgm:spPr/>
      <dgm:t>
        <a:bodyPr/>
        <a:lstStyle/>
        <a:p>
          <a:endParaRPr lang="en-US"/>
        </a:p>
      </dgm:t>
    </dgm:pt>
    <dgm:pt modelId="{0B216229-0858-844F-83AC-706E2EBCA151}" type="pres">
      <dgm:prSet presAssocID="{44DF93D8-99E7-49A4-9DE3-1F6BBB03DA76}" presName="sibTrans" presStyleCnt="0"/>
      <dgm:spPr/>
    </dgm:pt>
    <dgm:pt modelId="{205F3129-1841-0D40-9BE7-C99AA28FAD69}" type="pres">
      <dgm:prSet presAssocID="{EC2ABC4E-8CDA-47ED-B532-897D9276D3EC}" presName="node" presStyleLbl="node1" presStyleIdx="4" presStyleCnt="6">
        <dgm:presLayoutVars>
          <dgm:bulletEnabled val="1"/>
        </dgm:presLayoutVars>
      </dgm:prSet>
      <dgm:spPr/>
      <dgm:t>
        <a:bodyPr/>
        <a:lstStyle/>
        <a:p>
          <a:endParaRPr lang="en-US"/>
        </a:p>
      </dgm:t>
    </dgm:pt>
    <dgm:pt modelId="{BF7BC2E2-EEC9-9347-9699-F8ED67F31B3B}" type="pres">
      <dgm:prSet presAssocID="{B8B2BA79-C88D-4720-9EDB-C48052775A53}" presName="sibTrans" presStyleCnt="0"/>
      <dgm:spPr/>
    </dgm:pt>
    <dgm:pt modelId="{4483FD6C-32C4-E042-A95D-18B133627512}" type="pres">
      <dgm:prSet presAssocID="{374CEB21-86A7-421B-86A3-4C035560BEFA}" presName="node" presStyleLbl="node1" presStyleIdx="5" presStyleCnt="6">
        <dgm:presLayoutVars>
          <dgm:bulletEnabled val="1"/>
        </dgm:presLayoutVars>
      </dgm:prSet>
      <dgm:spPr/>
      <dgm:t>
        <a:bodyPr/>
        <a:lstStyle/>
        <a:p>
          <a:endParaRPr lang="en-US"/>
        </a:p>
      </dgm:t>
    </dgm:pt>
  </dgm:ptLst>
  <dgm:cxnLst>
    <dgm:cxn modelId="{3AEE06AB-C6B6-FA43-B322-0BBEA2DF10F3}" type="presOf" srcId="{374CEB21-86A7-421B-86A3-4C035560BEFA}" destId="{4483FD6C-32C4-E042-A95D-18B133627512}" srcOrd="0" destOrd="0" presId="urn:microsoft.com/office/officeart/2005/8/layout/default"/>
    <dgm:cxn modelId="{F4F4C177-9EC0-4FD8-BAC0-99C8DF63EE73}" srcId="{6E233398-C45C-4C89-BFB6-F451C9BCB036}" destId="{DA36F45D-C303-4BAE-ADEE-CA204CCA4C48}" srcOrd="1" destOrd="0" parTransId="{A73999B1-A05C-48B6-A8A3-B6C87B454AE8}" sibTransId="{D7B9DEA5-D0CB-4205-BE0F-C1B90B845E1C}"/>
    <dgm:cxn modelId="{56B839C7-F7E8-4856-BFB2-7890DE377606}" srcId="{6E233398-C45C-4C89-BFB6-F451C9BCB036}" destId="{EC2ABC4E-8CDA-47ED-B532-897D9276D3EC}" srcOrd="4" destOrd="0" parTransId="{69F9384A-B8DD-48C1-8A34-9819FF97B8A8}" sibTransId="{B8B2BA79-C88D-4720-9EDB-C48052775A53}"/>
    <dgm:cxn modelId="{EB0B4890-6386-4469-8C5D-56F7C95E2527}" srcId="{6E233398-C45C-4C89-BFB6-F451C9BCB036}" destId="{205DF123-A1C2-4417-B84E-83B6D9C1CA27}" srcOrd="0" destOrd="0" parTransId="{80623401-0EA1-468A-8573-06824E953B1B}" sibTransId="{83887EDC-A67C-4542-96B0-1FA639901B02}"/>
    <dgm:cxn modelId="{FFDC4BA5-FA76-3444-A11A-EEE1709FA436}" type="presOf" srcId="{EC2ABC4E-8CDA-47ED-B532-897D9276D3EC}" destId="{205F3129-1841-0D40-9BE7-C99AA28FAD69}" srcOrd="0" destOrd="0" presId="urn:microsoft.com/office/officeart/2005/8/layout/default"/>
    <dgm:cxn modelId="{8F4F7DED-04A1-B945-8E52-3191A4AB68B5}" type="presOf" srcId="{DA36F45D-C303-4BAE-ADEE-CA204CCA4C48}" destId="{FB0963A9-5A94-D54C-809B-FB8FF03E4A31}" srcOrd="0" destOrd="0" presId="urn:microsoft.com/office/officeart/2005/8/layout/default"/>
    <dgm:cxn modelId="{E81FBCEB-DB6A-EA4C-833C-2C73FA1FAB9D}" type="presOf" srcId="{875F2946-C0C7-49C2-9366-A3B42CB3AD75}" destId="{AC350261-5017-1840-B759-93BFB3B0A758}" srcOrd="0" destOrd="0" presId="urn:microsoft.com/office/officeart/2005/8/layout/default"/>
    <dgm:cxn modelId="{7CE797B3-E822-A54C-83FE-511C78CAF2ED}" type="presOf" srcId="{6E233398-C45C-4C89-BFB6-F451C9BCB036}" destId="{F8691F79-392D-674F-9515-6AA3C1E443C5}" srcOrd="0" destOrd="0" presId="urn:microsoft.com/office/officeart/2005/8/layout/default"/>
    <dgm:cxn modelId="{D53093F2-4906-40EB-8E0F-C3FA601EB34D}" srcId="{6E233398-C45C-4C89-BFB6-F451C9BCB036}" destId="{374CEB21-86A7-421B-86A3-4C035560BEFA}" srcOrd="5" destOrd="0" parTransId="{09281791-CF1F-4EDD-B6E9-8800F4632A43}" sibTransId="{1E9A63BC-1B33-414C-B411-26F4934DFCBC}"/>
    <dgm:cxn modelId="{2383068D-B164-E548-8225-7DBDC71FDDC0}" type="presOf" srcId="{8528948E-36D0-4400-85E8-AD6236D80131}" destId="{5C2B0C85-F9F9-8742-8D2A-EF1E24CBAB74}" srcOrd="0" destOrd="0" presId="urn:microsoft.com/office/officeart/2005/8/layout/default"/>
    <dgm:cxn modelId="{59AD2D36-9BEF-4A5E-A1D9-69A7A71915FE}" srcId="{6E233398-C45C-4C89-BFB6-F451C9BCB036}" destId="{8528948E-36D0-4400-85E8-AD6236D80131}" srcOrd="2" destOrd="0" parTransId="{03FAF296-AC52-48F5-9370-AE46DD423C9D}" sibTransId="{5BA4667A-E62F-4555-B412-F61CD8F8424D}"/>
    <dgm:cxn modelId="{8917C5BD-3E97-4AD6-A2FF-20A0BCB65432}" srcId="{6E233398-C45C-4C89-BFB6-F451C9BCB036}" destId="{875F2946-C0C7-49C2-9366-A3B42CB3AD75}" srcOrd="3" destOrd="0" parTransId="{485DFB2F-81A0-466C-A708-33983B80162A}" sibTransId="{44DF93D8-99E7-49A4-9DE3-1F6BBB03DA76}"/>
    <dgm:cxn modelId="{F3391CB2-3C62-8B44-9598-D27F93CCAE0A}" type="presOf" srcId="{205DF123-A1C2-4417-B84E-83B6D9C1CA27}" destId="{B89A294D-EA63-1149-89B8-21369E0C8F35}" srcOrd="0" destOrd="0" presId="urn:microsoft.com/office/officeart/2005/8/layout/default"/>
    <dgm:cxn modelId="{C43F520C-7A93-204A-889D-F532F2272940}" type="presParOf" srcId="{F8691F79-392D-674F-9515-6AA3C1E443C5}" destId="{B89A294D-EA63-1149-89B8-21369E0C8F35}" srcOrd="0" destOrd="0" presId="urn:microsoft.com/office/officeart/2005/8/layout/default"/>
    <dgm:cxn modelId="{504CD070-4669-9A4C-B539-D77B47C3D102}" type="presParOf" srcId="{F8691F79-392D-674F-9515-6AA3C1E443C5}" destId="{B88E5B5F-834E-E741-B7B2-47719E11903C}" srcOrd="1" destOrd="0" presId="urn:microsoft.com/office/officeart/2005/8/layout/default"/>
    <dgm:cxn modelId="{3D581B72-9179-4A4D-923E-A9C23816AD88}" type="presParOf" srcId="{F8691F79-392D-674F-9515-6AA3C1E443C5}" destId="{FB0963A9-5A94-D54C-809B-FB8FF03E4A31}" srcOrd="2" destOrd="0" presId="urn:microsoft.com/office/officeart/2005/8/layout/default"/>
    <dgm:cxn modelId="{A9600403-81DE-034A-AE0A-DBB9DC26F821}" type="presParOf" srcId="{F8691F79-392D-674F-9515-6AA3C1E443C5}" destId="{CBA6A353-5C64-B74B-B4DF-C7E1697EB743}" srcOrd="3" destOrd="0" presId="urn:microsoft.com/office/officeart/2005/8/layout/default"/>
    <dgm:cxn modelId="{75EE2581-45CE-A049-8CE9-DE839B8D63A4}" type="presParOf" srcId="{F8691F79-392D-674F-9515-6AA3C1E443C5}" destId="{5C2B0C85-F9F9-8742-8D2A-EF1E24CBAB74}" srcOrd="4" destOrd="0" presId="urn:microsoft.com/office/officeart/2005/8/layout/default"/>
    <dgm:cxn modelId="{57BF931C-6B43-D842-AA35-6C50585B75BB}" type="presParOf" srcId="{F8691F79-392D-674F-9515-6AA3C1E443C5}" destId="{D74A9698-554C-C345-A1AE-30B19E67A044}" srcOrd="5" destOrd="0" presId="urn:microsoft.com/office/officeart/2005/8/layout/default"/>
    <dgm:cxn modelId="{EC32F9E5-BEA5-F843-B162-D2533865DF6B}" type="presParOf" srcId="{F8691F79-392D-674F-9515-6AA3C1E443C5}" destId="{AC350261-5017-1840-B759-93BFB3B0A758}" srcOrd="6" destOrd="0" presId="urn:microsoft.com/office/officeart/2005/8/layout/default"/>
    <dgm:cxn modelId="{DEBA3AF7-488E-C644-BD54-60D1C487D149}" type="presParOf" srcId="{F8691F79-392D-674F-9515-6AA3C1E443C5}" destId="{0B216229-0858-844F-83AC-706E2EBCA151}" srcOrd="7" destOrd="0" presId="urn:microsoft.com/office/officeart/2005/8/layout/default"/>
    <dgm:cxn modelId="{758A04B4-CD3C-DD40-AC38-F47B1308DDDC}" type="presParOf" srcId="{F8691F79-392D-674F-9515-6AA3C1E443C5}" destId="{205F3129-1841-0D40-9BE7-C99AA28FAD69}" srcOrd="8" destOrd="0" presId="urn:microsoft.com/office/officeart/2005/8/layout/default"/>
    <dgm:cxn modelId="{3AF5F204-A239-E643-ACB7-3C8D98450821}" type="presParOf" srcId="{F8691F79-392D-674F-9515-6AA3C1E443C5}" destId="{BF7BC2E2-EEC9-9347-9699-F8ED67F31B3B}" srcOrd="9" destOrd="0" presId="urn:microsoft.com/office/officeart/2005/8/layout/default"/>
    <dgm:cxn modelId="{13CEC973-C9C1-8745-A043-B25399E7A5F5}" type="presParOf" srcId="{F8691F79-392D-674F-9515-6AA3C1E443C5}" destId="{4483FD6C-32C4-E042-A95D-18B13362751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8D1DE0-452F-489C-BE7E-0CA6C97C851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C0CA6E4-7A47-48BF-BFEC-DADF94F3E641}">
      <dgm:prSet/>
      <dgm:spPr/>
      <dgm:t>
        <a:bodyPr/>
        <a:lstStyle/>
        <a:p>
          <a:pPr>
            <a:lnSpc>
              <a:spcPct val="100000"/>
            </a:lnSpc>
            <a:defRPr cap="all"/>
          </a:pPr>
          <a:r>
            <a:rPr lang="en-US"/>
            <a:t>Online </a:t>
          </a:r>
        </a:p>
      </dgm:t>
    </dgm:pt>
    <dgm:pt modelId="{5A810E50-E734-46D0-BA83-35FFBCFBCDA2}" type="parTrans" cxnId="{2C1ED2DA-5E50-4930-A9C1-5C97ABF96C29}">
      <dgm:prSet/>
      <dgm:spPr/>
      <dgm:t>
        <a:bodyPr/>
        <a:lstStyle/>
        <a:p>
          <a:endParaRPr lang="en-US"/>
        </a:p>
      </dgm:t>
    </dgm:pt>
    <dgm:pt modelId="{AC5FB8E8-534A-40B2-BB6D-85F705FBC310}" type="sibTrans" cxnId="{2C1ED2DA-5E50-4930-A9C1-5C97ABF96C29}">
      <dgm:prSet/>
      <dgm:spPr/>
      <dgm:t>
        <a:bodyPr/>
        <a:lstStyle/>
        <a:p>
          <a:endParaRPr lang="en-US"/>
        </a:p>
      </dgm:t>
    </dgm:pt>
    <dgm:pt modelId="{A55E47E4-9BBE-4B05-95C1-17E4D7184FE6}" type="pres">
      <dgm:prSet presAssocID="{578D1DE0-452F-489C-BE7E-0CA6C97C851F}" presName="root" presStyleCnt="0">
        <dgm:presLayoutVars>
          <dgm:dir/>
          <dgm:resizeHandles val="exact"/>
        </dgm:presLayoutVars>
      </dgm:prSet>
      <dgm:spPr/>
      <dgm:t>
        <a:bodyPr/>
        <a:lstStyle/>
        <a:p>
          <a:endParaRPr lang="en-US"/>
        </a:p>
      </dgm:t>
    </dgm:pt>
    <dgm:pt modelId="{E07F4742-EF4B-4401-9180-46C63536C185}" type="pres">
      <dgm:prSet presAssocID="{4C0CA6E4-7A47-48BF-BFEC-DADF94F3E641}" presName="compNode" presStyleCnt="0"/>
      <dgm:spPr/>
    </dgm:pt>
    <dgm:pt modelId="{70FC1249-94EA-466C-93DB-28E804940B02}" type="pres">
      <dgm:prSet presAssocID="{4C0CA6E4-7A47-48BF-BFEC-DADF94F3E641}" presName="iconBgRect" presStyleLbl="bgShp" presStyleIdx="0" presStyleCnt="1"/>
      <dgm:spPr/>
    </dgm:pt>
    <dgm:pt modelId="{C4A35DC2-8873-4D17-9BDB-140420CE8CBC}" type="pres">
      <dgm:prSet presAssocID="{4C0CA6E4-7A47-48BF-BFEC-DADF94F3E641}" presName="iconRect" presStyleLbl="node1" presStyleIdx="0" presStyleCnt="1"/>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Internet"/>
        </a:ext>
      </dgm:extLst>
    </dgm:pt>
    <dgm:pt modelId="{8EF62771-DEBD-45D0-9E7E-2291FC1C1CE8}" type="pres">
      <dgm:prSet presAssocID="{4C0CA6E4-7A47-48BF-BFEC-DADF94F3E641}" presName="spaceRect" presStyleCnt="0"/>
      <dgm:spPr/>
    </dgm:pt>
    <dgm:pt modelId="{393C1072-ABB1-4770-9E43-98D7158BC20D}" type="pres">
      <dgm:prSet presAssocID="{4C0CA6E4-7A47-48BF-BFEC-DADF94F3E641}" presName="textRect" presStyleLbl="revTx" presStyleIdx="0" presStyleCnt="1">
        <dgm:presLayoutVars>
          <dgm:chMax val="1"/>
          <dgm:chPref val="1"/>
        </dgm:presLayoutVars>
      </dgm:prSet>
      <dgm:spPr/>
      <dgm:t>
        <a:bodyPr/>
        <a:lstStyle/>
        <a:p>
          <a:endParaRPr lang="en-US"/>
        </a:p>
      </dgm:t>
    </dgm:pt>
  </dgm:ptLst>
  <dgm:cxnLst>
    <dgm:cxn modelId="{AC2BB487-F0DB-1449-9450-62DB34DC8443}" type="presOf" srcId="{4C0CA6E4-7A47-48BF-BFEC-DADF94F3E641}" destId="{393C1072-ABB1-4770-9E43-98D7158BC20D}" srcOrd="0" destOrd="0" presId="urn:microsoft.com/office/officeart/2018/5/layout/IconCircleLabelList"/>
    <dgm:cxn modelId="{2C1ED2DA-5E50-4930-A9C1-5C97ABF96C29}" srcId="{578D1DE0-452F-489C-BE7E-0CA6C97C851F}" destId="{4C0CA6E4-7A47-48BF-BFEC-DADF94F3E641}" srcOrd="0" destOrd="0" parTransId="{5A810E50-E734-46D0-BA83-35FFBCFBCDA2}" sibTransId="{AC5FB8E8-534A-40B2-BB6D-85F705FBC310}"/>
    <dgm:cxn modelId="{B431412F-796F-7F4C-9FAD-B9ADF022C204}" type="presOf" srcId="{578D1DE0-452F-489C-BE7E-0CA6C97C851F}" destId="{A55E47E4-9BBE-4B05-95C1-17E4D7184FE6}" srcOrd="0" destOrd="0" presId="urn:microsoft.com/office/officeart/2018/5/layout/IconCircleLabelList"/>
    <dgm:cxn modelId="{348B0ED8-02A8-F74D-B3DD-83DD7DA8ECB5}" type="presParOf" srcId="{A55E47E4-9BBE-4B05-95C1-17E4D7184FE6}" destId="{E07F4742-EF4B-4401-9180-46C63536C185}" srcOrd="0" destOrd="0" presId="urn:microsoft.com/office/officeart/2018/5/layout/IconCircleLabelList"/>
    <dgm:cxn modelId="{63249951-7BBC-0741-893D-E020B96B85F0}" type="presParOf" srcId="{E07F4742-EF4B-4401-9180-46C63536C185}" destId="{70FC1249-94EA-466C-93DB-28E804940B02}" srcOrd="0" destOrd="0" presId="urn:microsoft.com/office/officeart/2018/5/layout/IconCircleLabelList"/>
    <dgm:cxn modelId="{A2062A0E-7F78-E348-813B-F7E59D08E9FD}" type="presParOf" srcId="{E07F4742-EF4B-4401-9180-46C63536C185}" destId="{C4A35DC2-8873-4D17-9BDB-140420CE8CBC}" srcOrd="1" destOrd="0" presId="urn:microsoft.com/office/officeart/2018/5/layout/IconCircleLabelList"/>
    <dgm:cxn modelId="{2EC63012-1E09-5042-AEC7-CAC84327F24F}" type="presParOf" srcId="{E07F4742-EF4B-4401-9180-46C63536C185}" destId="{8EF62771-DEBD-45D0-9E7E-2291FC1C1CE8}" srcOrd="2" destOrd="0" presId="urn:microsoft.com/office/officeart/2018/5/layout/IconCircleLabelList"/>
    <dgm:cxn modelId="{1474A34E-4A23-A144-8C35-03A4697EC0C7}" type="presParOf" srcId="{E07F4742-EF4B-4401-9180-46C63536C185}" destId="{393C1072-ABB1-4770-9E43-98D7158BC20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A294D-EA63-1149-89B8-21369E0C8F35}">
      <dsp:nvSpPr>
        <dsp:cNvPr id="0" name=""/>
        <dsp:cNvSpPr/>
      </dsp:nvSpPr>
      <dsp:spPr>
        <a:xfrm>
          <a:off x="0" y="573683"/>
          <a:ext cx="2464593" cy="147875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1" u="none" kern="1200" dirty="0"/>
            <a:t>The original inhabitants of this place, the </a:t>
          </a:r>
          <a:r>
            <a:rPr lang="en-US" sz="1500" b="0" i="1" u="none" kern="1200" dirty="0" err="1"/>
            <a:t>Sdohobsh</a:t>
          </a:r>
          <a:r>
            <a:rPr lang="en-US" sz="1500" b="0" i="1" u="none" kern="1200" dirty="0"/>
            <a:t> (Snohomish) people and their successors the Tulalip Tribes, who since time immemorial have hunted, fished, gathered, and taken care of these lands. </a:t>
          </a:r>
          <a:endParaRPr lang="en-US" sz="1500" kern="1200" dirty="0"/>
        </a:p>
      </dsp:txBody>
      <dsp:txXfrm>
        <a:off x="0" y="573683"/>
        <a:ext cx="2464593" cy="1478756"/>
      </dsp:txXfrm>
    </dsp:sp>
    <dsp:sp modelId="{FB0963A9-5A94-D54C-809B-FB8FF03E4A31}">
      <dsp:nvSpPr>
        <dsp:cNvPr id="0" name=""/>
        <dsp:cNvSpPr/>
      </dsp:nvSpPr>
      <dsp:spPr>
        <a:xfrm>
          <a:off x="2711053" y="573683"/>
          <a:ext cx="2464593" cy="147875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Providers, staff, and tribal leadership in the PNW</a:t>
          </a:r>
        </a:p>
      </dsp:txBody>
      <dsp:txXfrm>
        <a:off x="2711053" y="573683"/>
        <a:ext cx="2464593" cy="1478756"/>
      </dsp:txXfrm>
    </dsp:sp>
    <dsp:sp modelId="{5C2B0C85-F9F9-8742-8D2A-EF1E24CBAB74}">
      <dsp:nvSpPr>
        <dsp:cNvPr id="0" name=""/>
        <dsp:cNvSpPr/>
      </dsp:nvSpPr>
      <dsp:spPr>
        <a:xfrm>
          <a:off x="5422106" y="573683"/>
          <a:ext cx="2464593" cy="147875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Alessandra Angelino and Seattle Children’s Hospital for the creation of Celebrating our Magic Toolkit</a:t>
          </a:r>
        </a:p>
      </dsp:txBody>
      <dsp:txXfrm>
        <a:off x="5422106" y="573683"/>
        <a:ext cx="2464593" cy="1478756"/>
      </dsp:txXfrm>
    </dsp:sp>
    <dsp:sp modelId="{AC350261-5017-1840-B759-93BFB3B0A758}">
      <dsp:nvSpPr>
        <dsp:cNvPr id="0" name=""/>
        <dsp:cNvSpPr/>
      </dsp:nvSpPr>
      <dsp:spPr>
        <a:xfrm>
          <a:off x="0" y="2298898"/>
          <a:ext cx="2464593" cy="147875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This project was funded in part with resources from the Minority HIV/AIDS Fund.</a:t>
          </a:r>
        </a:p>
      </dsp:txBody>
      <dsp:txXfrm>
        <a:off x="0" y="2298898"/>
        <a:ext cx="2464593" cy="1478756"/>
      </dsp:txXfrm>
    </dsp:sp>
    <dsp:sp modelId="{205F3129-1841-0D40-9BE7-C99AA28FAD69}">
      <dsp:nvSpPr>
        <dsp:cNvPr id="0" name=""/>
        <dsp:cNvSpPr/>
      </dsp:nvSpPr>
      <dsp:spPr>
        <a:xfrm>
          <a:off x="2711053" y="2298898"/>
          <a:ext cx="2464593" cy="1478756"/>
        </a:xfrm>
        <a:prstGeom prst="rect">
          <a:avLst/>
        </a:prstGeom>
        <a:solidFill>
          <a:srgbClr val="FAAE4A"/>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Indian Health Service –Rick </a:t>
          </a:r>
          <a:r>
            <a:rPr lang="en-US" sz="1500" kern="1200" dirty="0" err="1"/>
            <a:t>Haverkate</a:t>
          </a:r>
          <a:r>
            <a:rPr lang="en-US" sz="1500" kern="1200" dirty="0"/>
            <a:t> </a:t>
          </a:r>
        </a:p>
      </dsp:txBody>
      <dsp:txXfrm>
        <a:off x="2711053" y="2298898"/>
        <a:ext cx="2464593" cy="1478756"/>
      </dsp:txXfrm>
    </dsp:sp>
    <dsp:sp modelId="{4483FD6C-32C4-E042-A95D-18B133627512}">
      <dsp:nvSpPr>
        <dsp:cNvPr id="0" name=""/>
        <dsp:cNvSpPr/>
      </dsp:nvSpPr>
      <dsp:spPr>
        <a:xfrm>
          <a:off x="5422106" y="2298898"/>
          <a:ext cx="2464593" cy="147875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Boxcar Assembly </a:t>
          </a:r>
          <a:r>
            <a:rPr lang="mr-IN" sz="1500" kern="1200" dirty="0"/>
            <a:t>–</a:t>
          </a:r>
          <a:r>
            <a:rPr lang="en-US" sz="1500" kern="1200" dirty="0"/>
            <a:t> Courtney Hermann and </a:t>
          </a:r>
          <a:r>
            <a:rPr lang="en-US" sz="1500" kern="1200" dirty="0" err="1"/>
            <a:t>Kerribeth</a:t>
          </a:r>
          <a:r>
            <a:rPr lang="en-US" sz="1500" kern="1200" dirty="0"/>
            <a:t> Elliott</a:t>
          </a:r>
        </a:p>
      </dsp:txBody>
      <dsp:txXfrm>
        <a:off x="5422106" y="2298898"/>
        <a:ext cx="2464593" cy="147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C1249-94EA-466C-93DB-28E804940B02}">
      <dsp:nvSpPr>
        <dsp:cNvPr id="0" name=""/>
        <dsp:cNvSpPr/>
      </dsp:nvSpPr>
      <dsp:spPr>
        <a:xfrm>
          <a:off x="2845349" y="37566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A35DC2-8873-4D17-9BDB-140420CE8CBC}">
      <dsp:nvSpPr>
        <dsp:cNvPr id="0" name=""/>
        <dsp:cNvSpPr/>
      </dsp:nvSpPr>
      <dsp:spPr>
        <a:xfrm>
          <a:off x="3313349" y="843669"/>
          <a:ext cx="1260000" cy="1260000"/>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3C1072-ABB1-4770-9E43-98D7158BC20D}">
      <dsp:nvSpPr>
        <dsp:cNvPr id="0" name=""/>
        <dsp:cNvSpPr/>
      </dsp:nvSpPr>
      <dsp:spPr>
        <a:xfrm>
          <a:off x="2143349"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955800">
            <a:lnSpc>
              <a:spcPct val="100000"/>
            </a:lnSpc>
            <a:spcBef>
              <a:spcPct val="0"/>
            </a:spcBef>
            <a:spcAft>
              <a:spcPct val="35000"/>
            </a:spcAft>
            <a:defRPr cap="all"/>
          </a:pPr>
          <a:r>
            <a:rPr lang="en-US" sz="4400" kern="1200"/>
            <a:t>Online </a:t>
          </a:r>
        </a:p>
      </dsp:txBody>
      <dsp:txXfrm>
        <a:off x="2143349"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D3B493-FBF5-4F4E-830A-98722ED0C5B1}" type="datetimeFigureOut">
              <a:rPr lang="en-US" smtClean="0"/>
              <a:t>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7A8A07-CF2B-2C44-8DB7-640506C5B719}" type="slidenum">
              <a:rPr lang="en-US" smtClean="0"/>
              <a:t>‹#›</a:t>
            </a:fld>
            <a:endParaRPr lang="en-US"/>
          </a:p>
        </p:txBody>
      </p:sp>
    </p:spTree>
    <p:extLst>
      <p:ext uri="{BB962C8B-B14F-4D97-AF65-F5344CB8AC3E}">
        <p14:creationId xmlns:p14="http://schemas.microsoft.com/office/powerpoint/2010/main" val="19881727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A8A07-CF2B-2C44-8DB7-640506C5B719}" type="slidenum">
              <a:rPr lang="en-US" smtClean="0"/>
              <a:t>2</a:t>
            </a:fld>
            <a:endParaRPr lang="en-US"/>
          </a:p>
        </p:txBody>
      </p:sp>
    </p:spTree>
    <p:extLst>
      <p:ext uri="{BB962C8B-B14F-4D97-AF65-F5344CB8AC3E}">
        <p14:creationId xmlns:p14="http://schemas.microsoft.com/office/powerpoint/2010/main" val="92987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first acknowledge the traditional owners of the land we are on today, as well as the land of the Coast Salish peoples where most of my work towards this project has taken place. </a:t>
            </a:r>
          </a:p>
          <a:p>
            <a:endParaRPr lang="en-US" dirty="0"/>
          </a:p>
          <a:p>
            <a:r>
              <a:rPr lang="en-US" dirty="0"/>
              <a:t>I also want to thank my mentors, providers, and staff from tribal clinics and communities in the PNW for their partnership and willingness to work with me on this project.</a:t>
            </a:r>
          </a:p>
          <a:p>
            <a:endParaRPr lang="en-US" dirty="0"/>
          </a:p>
          <a:p>
            <a:r>
              <a:rPr lang="en-US" dirty="0"/>
              <a:t> My mentors at SCH for their support of the project. </a:t>
            </a:r>
          </a:p>
          <a:p>
            <a:endParaRPr lang="en-US" dirty="0"/>
          </a:p>
          <a:p>
            <a:r>
              <a:rPr lang="en-US" dirty="0"/>
              <a:t>A very important thank you to NPAIHB and esp Morgan Thomas and Jessica </a:t>
            </a:r>
            <a:r>
              <a:rPr lang="en-US" dirty="0" err="1"/>
              <a:t>Leston</a:t>
            </a:r>
            <a:r>
              <a:rPr lang="en-US" dirty="0"/>
              <a:t> who were integral in the development and completion of this project. Thank you for your dedication!</a:t>
            </a:r>
          </a:p>
          <a:p>
            <a:endParaRPr lang="en-US" dirty="0"/>
          </a:p>
          <a:p>
            <a:r>
              <a:rPr lang="en-US" dirty="0"/>
              <a:t> Also thanks to Rick and the IHS, and my advisors at IWRI. </a:t>
            </a:r>
          </a:p>
          <a:p>
            <a:endParaRPr lang="en-US" dirty="0"/>
          </a:p>
          <a:p>
            <a:endParaRPr lang="en-US" dirty="0"/>
          </a:p>
        </p:txBody>
      </p:sp>
      <p:sp>
        <p:nvSpPr>
          <p:cNvPr id="4" name="Slide Number Placeholder 3"/>
          <p:cNvSpPr>
            <a:spLocks noGrp="1"/>
          </p:cNvSpPr>
          <p:nvPr>
            <p:ph type="sldNum" sz="quarter" idx="5"/>
          </p:nvPr>
        </p:nvSpPr>
        <p:spPr/>
        <p:txBody>
          <a:bodyPr/>
          <a:lstStyle/>
          <a:p>
            <a:fld id="{C7E786D7-72D4-D945-8D2E-4DC95200CDF2}" type="slidenum">
              <a:rPr lang="en-US" smtClean="0"/>
              <a:t>3</a:t>
            </a:fld>
            <a:endParaRPr lang="en-US"/>
          </a:p>
        </p:txBody>
      </p:sp>
    </p:spTree>
    <p:extLst>
      <p:ext uri="{BB962C8B-B14F-4D97-AF65-F5344CB8AC3E}">
        <p14:creationId xmlns:p14="http://schemas.microsoft.com/office/powerpoint/2010/main" val="493560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786D7-72D4-D945-8D2E-4DC95200CDF2}" type="slidenum">
              <a:rPr lang="en-US" smtClean="0"/>
              <a:t>4</a:t>
            </a:fld>
            <a:endParaRPr lang="en-US"/>
          </a:p>
        </p:txBody>
      </p:sp>
    </p:spTree>
    <p:extLst>
      <p:ext uri="{BB962C8B-B14F-4D97-AF65-F5344CB8AC3E}">
        <p14:creationId xmlns:p14="http://schemas.microsoft.com/office/powerpoint/2010/main" val="245997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last six months Alessandra Angelino</a:t>
            </a:r>
            <a:r>
              <a:rPr lang="en-US" baseline="0" dirty="0"/>
              <a:t> </a:t>
            </a:r>
            <a:r>
              <a:rPr lang="en-US" dirty="0"/>
              <a:t>has been engaging in community based work and conversations to develop a Toolkit for Native youth who identify as transgender and Two-Spirit, as well as their families and the health providers who care for them. </a:t>
            </a:r>
          </a:p>
          <a:p>
            <a:endParaRPr lang="en-US" dirty="0"/>
          </a:p>
          <a:p>
            <a:r>
              <a:rPr lang="en-US" dirty="0"/>
              <a:t>CBPR;</a:t>
            </a:r>
            <a:r>
              <a:rPr lang="en-US" baseline="0" dirty="0"/>
              <a:t> feedback; iterative process</a:t>
            </a:r>
            <a:endParaRPr lang="en-US" dirty="0"/>
          </a:p>
          <a:p>
            <a:endParaRPr lang="en-US" dirty="0"/>
          </a:p>
          <a:p>
            <a:r>
              <a:rPr lang="en-US" dirty="0"/>
              <a:t>While the majority of discussions, community expert engagement, community advisory board meetings, and focus group discussions have taken place physically in WA state, I have been in contact with individuals across the US to develop this resource.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We know that </a:t>
            </a:r>
            <a:r>
              <a:rPr lang="en-US" sz="1200" kern="1200" dirty="0">
                <a:solidFill>
                  <a:schemeClr val="tx1"/>
                </a:solidFill>
                <a:effectLst/>
                <a:latin typeface="+mn-lt"/>
                <a:ea typeface="+mn-ea"/>
                <a:cs typeface="+mn-cs"/>
              </a:rPr>
              <a:t>AI/AN youth disproportionately face barriers accessing healthcare. AI/AN youth experience higher rates of mental health issues and suicidality compared to non-AI/AN peers, and those who identify as transgender face even higher risk [1, 2]. Lack of access to information and culturally-specific resources are significant barriers to healthcare in this population. Education, awareness, and support from families and health providers can reduce these barriers and may lead to improved mental and physical health outcomes, as well as supportive communities [3, 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primary objective of this project was to create a culturally-specific and sustainable Toolkit for AI/AN transgender and Two-Spirit youth, their relatives, and their health providers across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specific aims of the Toolkit are to (1) deliver culturally-grounded resources to youth exploring their gender identity and/or choosing to medically transition, (2) provide resources and support for families, and (3) increase health provider awareness of aspects unique to AI/AN transgender and Two-Spirit youth.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7E786D7-72D4-D945-8D2E-4DC95200CDF2}" type="slidenum">
              <a:rPr lang="en-US" smtClean="0"/>
              <a:t>12</a:t>
            </a:fld>
            <a:endParaRPr lang="en-US"/>
          </a:p>
        </p:txBody>
      </p:sp>
    </p:spTree>
    <p:extLst>
      <p:ext uri="{BB962C8B-B14F-4D97-AF65-F5344CB8AC3E}">
        <p14:creationId xmlns:p14="http://schemas.microsoft.com/office/powerpoint/2010/main" val="148678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1/7/2020</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A9B540C-44DA-4F69-89C9-7C84606640D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1/7/2020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1/7/2020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1/7/2020</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1/7/2020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1/7/2020</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1/7/2020</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1/7/2020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1/7/2020</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1/7/2020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A9B540C-44DA-4F69-89C9-7C84606640D3}"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1/7/2020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1/7/2020</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BannerDesignFINAL.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4355" y="655582"/>
            <a:ext cx="8424615" cy="5564577"/>
          </a:xfrm>
          <a:prstGeom prst="rect">
            <a:avLst/>
          </a:prstGeom>
        </p:spPr>
      </p:pic>
    </p:spTree>
    <p:extLst>
      <p:ext uri="{BB962C8B-B14F-4D97-AF65-F5344CB8AC3E}">
        <p14:creationId xmlns:p14="http://schemas.microsoft.com/office/powerpoint/2010/main" val="157861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NPAIHB_LGBTQ_RackCard3_Allies_Final_7.16_MT.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371" y="0"/>
            <a:ext cx="3048000" cy="6858000"/>
          </a:xfrm>
          <a:prstGeom prst="rect">
            <a:avLst/>
          </a:prstGeom>
        </p:spPr>
      </p:pic>
      <p:pic>
        <p:nvPicPr>
          <p:cNvPr id="2" name="Picture 1" descr="NPAIHB_LGBTQ_RackCard3_Allies_Final_7.16_MT.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91927" y="0"/>
            <a:ext cx="5752073" cy="12942164"/>
          </a:xfrm>
          <a:prstGeom prst="rect">
            <a:avLst/>
          </a:prstGeom>
        </p:spPr>
      </p:pic>
    </p:spTree>
    <p:extLst>
      <p:ext uri="{BB962C8B-B14F-4D97-AF65-F5344CB8AC3E}">
        <p14:creationId xmlns:p14="http://schemas.microsoft.com/office/powerpoint/2010/main" val="29040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NPAIHB_LGBTQ_Pamphlet1_Allies_Final_MT_7.16.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168" y="0"/>
            <a:ext cx="8875059" cy="6858000"/>
          </a:xfrm>
          <a:prstGeom prst="rect">
            <a:avLst/>
          </a:prstGeom>
        </p:spPr>
      </p:pic>
    </p:spTree>
    <p:extLst>
      <p:ext uri="{BB962C8B-B14F-4D97-AF65-F5344CB8AC3E}">
        <p14:creationId xmlns:p14="http://schemas.microsoft.com/office/powerpoint/2010/main" val="589228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41D6C0-0BD0-2D40-B4AF-5D5FD96FDB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491" y="873519"/>
            <a:ext cx="4073121" cy="5378812"/>
          </a:xfrm>
          <a:prstGeom prst="rect">
            <a:avLst/>
          </a:prstGeom>
        </p:spPr>
      </p:pic>
      <p:pic>
        <p:nvPicPr>
          <p:cNvPr id="6" name="Picture 5">
            <a:extLst>
              <a:ext uri="{FF2B5EF4-FFF2-40B4-BE49-F238E27FC236}">
                <a16:creationId xmlns:a16="http://schemas.microsoft.com/office/drawing/2014/main" id="{E31B67D4-68CE-1040-9D89-CBDC1E962F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9771" y="5710493"/>
            <a:ext cx="584229" cy="1008081"/>
          </a:xfrm>
          <a:prstGeom prst="rect">
            <a:avLst/>
          </a:prstGeom>
        </p:spPr>
      </p:pic>
      <p:sp>
        <p:nvSpPr>
          <p:cNvPr id="3" name="TextBox 2">
            <a:extLst>
              <a:ext uri="{FF2B5EF4-FFF2-40B4-BE49-F238E27FC236}">
                <a16:creationId xmlns:a16="http://schemas.microsoft.com/office/drawing/2014/main" id="{6926F3A9-29B9-9F4F-8BB8-4B9944CCD0F0}"/>
              </a:ext>
            </a:extLst>
          </p:cNvPr>
          <p:cNvSpPr txBox="1"/>
          <p:nvPr/>
        </p:nvSpPr>
        <p:spPr>
          <a:xfrm>
            <a:off x="5172075" y="329317"/>
            <a:ext cx="3387696" cy="6740306"/>
          </a:xfrm>
          <a:prstGeom prst="rect">
            <a:avLst/>
          </a:prstGeom>
          <a:noFill/>
        </p:spPr>
        <p:txBody>
          <a:bodyPr wrap="square" rtlCol="0">
            <a:spAutoFit/>
          </a:bodyPr>
          <a:lstStyle/>
          <a:p>
            <a:endParaRPr lang="en-US" sz="2400" dirty="0"/>
          </a:p>
          <a:p>
            <a:r>
              <a:rPr lang="en-US" sz="2400" dirty="0"/>
              <a:t>Specific aims:</a:t>
            </a:r>
          </a:p>
          <a:p>
            <a:pPr marL="342900" lvl="0" indent="-342900" defTabSz="914400">
              <a:buAutoNum type="arabicParenR"/>
              <a:defRPr/>
            </a:pPr>
            <a:r>
              <a:rPr lang="en-US" sz="2400" dirty="0"/>
              <a:t>Deliver culturally-grounded resources to </a:t>
            </a:r>
            <a:r>
              <a:rPr lang="en-US" sz="2400" b="1" dirty="0"/>
              <a:t>youth</a:t>
            </a:r>
            <a:r>
              <a:rPr lang="en-US" sz="2400" dirty="0"/>
              <a:t> exploring their gender identity and/or choosing to medically transition</a:t>
            </a:r>
          </a:p>
          <a:p>
            <a:pPr marL="342900" lvl="0" indent="-342900" defTabSz="914400">
              <a:buAutoNum type="arabicParenR"/>
              <a:defRPr/>
            </a:pPr>
            <a:r>
              <a:rPr lang="en-US" sz="2400" dirty="0"/>
              <a:t>Provide resources and support for </a:t>
            </a:r>
            <a:r>
              <a:rPr lang="en-US" sz="2400" b="1" dirty="0"/>
              <a:t>families</a:t>
            </a:r>
          </a:p>
          <a:p>
            <a:pPr marL="342900" lvl="0" indent="-342900" defTabSz="914400">
              <a:buAutoNum type="arabicParenR"/>
              <a:defRPr/>
            </a:pPr>
            <a:r>
              <a:rPr lang="en-US" sz="2400" dirty="0"/>
              <a:t>Increase </a:t>
            </a:r>
            <a:r>
              <a:rPr lang="en-US" sz="2400" b="1" dirty="0"/>
              <a:t>health provider </a:t>
            </a:r>
            <a:r>
              <a:rPr lang="en-US" sz="2400" dirty="0"/>
              <a:t>awareness of aspects unique to AI/AN transgender and Two-Spirit youth</a:t>
            </a:r>
          </a:p>
          <a:p>
            <a:pPr lvl="0" defTabSz="914400">
              <a:defRPr/>
            </a:pPr>
            <a:endParaRPr lang="en-US" sz="2400" dirty="0"/>
          </a:p>
          <a:p>
            <a:r>
              <a:rPr lang="en-US" sz="2400" dirty="0"/>
              <a:t> </a:t>
            </a:r>
          </a:p>
          <a:p>
            <a:endParaRPr lang="en-US" sz="2400" dirty="0"/>
          </a:p>
        </p:txBody>
      </p:sp>
      <p:sp>
        <p:nvSpPr>
          <p:cNvPr id="4" name="Slide Number Placeholder 3">
            <a:extLst>
              <a:ext uri="{FF2B5EF4-FFF2-40B4-BE49-F238E27FC236}">
                <a16:creationId xmlns:a16="http://schemas.microsoft.com/office/drawing/2014/main" id="{B5006F29-AA4A-1D43-B9E1-EB6F25DB6282}"/>
              </a:ext>
            </a:extLst>
          </p:cNvPr>
          <p:cNvSpPr>
            <a:spLocks noGrp="1"/>
          </p:cNvSpPr>
          <p:nvPr>
            <p:ph type="sldNum" sz="quarter" idx="12"/>
          </p:nvPr>
        </p:nvSpPr>
        <p:spPr/>
        <p:txBody>
          <a:bodyPr/>
          <a:lstStyle/>
          <a:p>
            <a:fld id="{A48C2524-F16B-5549-9EA9-531BA90819B0}" type="slidenum">
              <a:rPr lang="en-US" smtClean="0"/>
              <a:t>12</a:t>
            </a:fld>
            <a:endParaRPr lang="en-US"/>
          </a:p>
        </p:txBody>
      </p:sp>
    </p:spTree>
    <p:extLst>
      <p:ext uri="{BB962C8B-B14F-4D97-AF65-F5344CB8AC3E}">
        <p14:creationId xmlns:p14="http://schemas.microsoft.com/office/powerpoint/2010/main" val="2499054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soon</a:t>
            </a:r>
            <a:r>
              <a:rPr lang="mr-IN" dirty="0"/>
              <a:t>…</a:t>
            </a:r>
            <a:endParaRPr lang="en-US" dirty="0"/>
          </a:p>
        </p:txBody>
      </p:sp>
      <p:sp>
        <p:nvSpPr>
          <p:cNvPr id="3" name="Content Placeholder 2"/>
          <p:cNvSpPr>
            <a:spLocks noGrp="1"/>
          </p:cNvSpPr>
          <p:nvPr>
            <p:ph sz="quarter" idx="1"/>
          </p:nvPr>
        </p:nvSpPr>
        <p:spPr/>
        <p:txBody>
          <a:bodyPr>
            <a:normAutofit/>
          </a:bodyPr>
          <a:lstStyle/>
          <a:p>
            <a:r>
              <a:rPr lang="en-US" sz="3000" dirty="0"/>
              <a:t> Trans and Gender Affirming Care ECHO</a:t>
            </a:r>
          </a:p>
          <a:p>
            <a:pPr lvl="1"/>
            <a:r>
              <a:rPr lang="en-US" sz="2700" dirty="0"/>
              <a:t>March </a:t>
            </a:r>
            <a:r>
              <a:rPr lang="mr-IN" sz="2700" dirty="0"/>
              <a:t>–</a:t>
            </a:r>
            <a:r>
              <a:rPr lang="en-US" sz="2700" dirty="0"/>
              <a:t> August 2020</a:t>
            </a:r>
          </a:p>
          <a:p>
            <a:r>
              <a:rPr lang="en-US" sz="3000" dirty="0"/>
              <a:t>Two Spirit &amp; LGBTQ Podcast</a:t>
            </a:r>
          </a:p>
          <a:p>
            <a:pPr lvl="1"/>
            <a:r>
              <a:rPr lang="en-US" sz="2700" dirty="0"/>
              <a:t>April </a:t>
            </a:r>
            <a:r>
              <a:rPr lang="mr-IN" sz="2700" dirty="0"/>
              <a:t>–</a:t>
            </a:r>
            <a:r>
              <a:rPr lang="en-US" sz="2700" dirty="0"/>
              <a:t> September 2020</a:t>
            </a:r>
          </a:p>
          <a:p>
            <a:r>
              <a:rPr lang="en-US" sz="3000" dirty="0"/>
              <a:t>Kids Book for Two Spirit and trans youth</a:t>
            </a:r>
          </a:p>
          <a:p>
            <a:pPr lvl="1"/>
            <a:r>
              <a:rPr lang="en-US" sz="2700" dirty="0"/>
              <a:t>August 2020</a:t>
            </a:r>
          </a:p>
          <a:p>
            <a:r>
              <a:rPr lang="en-US" sz="3000" dirty="0"/>
              <a:t>Community Readiness Assessment</a:t>
            </a:r>
          </a:p>
          <a:p>
            <a:pPr lvl="1"/>
            <a:r>
              <a:rPr lang="en-US" sz="2700" dirty="0"/>
              <a:t>In Process</a:t>
            </a:r>
          </a:p>
          <a:p>
            <a:endParaRPr lang="en-US" sz="3000"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026632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BannerDesignFINAL.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4355" y="655582"/>
            <a:ext cx="8424615" cy="5564577"/>
          </a:xfrm>
          <a:prstGeom prst="rect">
            <a:avLst/>
          </a:prstGeom>
        </p:spPr>
      </p:pic>
    </p:spTree>
    <p:extLst>
      <p:ext uri="{BB962C8B-B14F-4D97-AF65-F5344CB8AC3E}">
        <p14:creationId xmlns:p14="http://schemas.microsoft.com/office/powerpoint/2010/main" val="662866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28" y="3143871"/>
            <a:ext cx="8153400" cy="990600"/>
          </a:xfrm>
        </p:spPr>
        <p:txBody>
          <a:bodyPr>
            <a:normAutofit fontScale="90000"/>
          </a:bodyPr>
          <a:lstStyle/>
          <a:p>
            <a:pPr algn="ctr"/>
            <a:r>
              <a:rPr lang="en-US" dirty="0" err="1"/>
              <a:t>www.npaihb.org</a:t>
            </a:r>
            <a:r>
              <a:rPr lang="en-US" dirty="0"/>
              <a:t>/2SLGBTQ</a:t>
            </a:r>
            <a:br>
              <a:rPr lang="en-US" dirty="0"/>
            </a:br>
            <a:r>
              <a:rPr lang="en-US" dirty="0"/>
              <a:t> </a:t>
            </a:r>
          </a:p>
        </p:txBody>
      </p:sp>
    </p:spTree>
    <p:extLst>
      <p:ext uri="{BB962C8B-B14F-4D97-AF65-F5344CB8AC3E}">
        <p14:creationId xmlns:p14="http://schemas.microsoft.com/office/powerpoint/2010/main" val="1248673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sz="quarter" idx="1"/>
          </p:nvPr>
        </p:nvSpPr>
        <p:spPr/>
        <p:txBody>
          <a:bodyPr/>
          <a:lstStyle/>
          <a:p>
            <a:r>
              <a:rPr lang="en-US" dirty="0"/>
              <a:t>What other resources or initiatives does your community need?</a:t>
            </a:r>
          </a:p>
          <a:p>
            <a:r>
              <a:rPr lang="en-US" dirty="0"/>
              <a:t>What resources or advocacy initiatives are ongoing in your community, that may be helpful for other </a:t>
            </a:r>
            <a:r>
              <a:rPr lang="en-US"/>
              <a:t>communities?</a:t>
            </a:r>
            <a:endParaRPr lang="en-US" dirty="0"/>
          </a:p>
        </p:txBody>
      </p:sp>
    </p:spTree>
    <p:extLst>
      <p:ext uri="{BB962C8B-B14F-4D97-AF65-F5344CB8AC3E}">
        <p14:creationId xmlns:p14="http://schemas.microsoft.com/office/powerpoint/2010/main" val="206668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858" y="2991421"/>
            <a:ext cx="7500610" cy="549778"/>
          </a:xfrm>
        </p:spPr>
        <p:txBody>
          <a:bodyPr>
            <a:noAutofit/>
          </a:bodyPr>
          <a:lstStyle/>
          <a:p>
            <a:pPr algn="ctr"/>
            <a:r>
              <a:rPr lang="en-US" sz="3000" dirty="0"/>
              <a:t>Morgan Thomas</a:t>
            </a:r>
            <a:br>
              <a:rPr lang="en-US" sz="3000" dirty="0"/>
            </a:br>
            <a:r>
              <a:rPr lang="en-US" sz="3000" dirty="0" err="1"/>
              <a:t>mthomas@npaihb.org</a:t>
            </a:r>
            <a:endParaRPr lang="en-US" sz="3000" dirty="0"/>
          </a:p>
        </p:txBody>
      </p:sp>
    </p:spTree>
    <p:extLst>
      <p:ext uri="{BB962C8B-B14F-4D97-AF65-F5344CB8AC3E}">
        <p14:creationId xmlns:p14="http://schemas.microsoft.com/office/powerpoint/2010/main" val="74623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1897" y="4038600"/>
            <a:ext cx="6952103" cy="1828800"/>
          </a:xfrm>
        </p:spPr>
        <p:txBody>
          <a:bodyPr>
            <a:normAutofit/>
          </a:bodyPr>
          <a:lstStyle/>
          <a:p>
            <a:r>
              <a:rPr lang="en-US" sz="4000" dirty="0"/>
              <a:t>Caring for the person first </a:t>
            </a:r>
            <a:r>
              <a:rPr lang="en-US" sz="3200" dirty="0">
                <a:latin typeface="+mn-lt"/>
              </a:rPr>
              <a:t>Two Spirit and LGBTQ Health</a:t>
            </a:r>
            <a:endParaRPr lang="en-US" dirty="0"/>
          </a:p>
        </p:txBody>
      </p:sp>
      <p:sp>
        <p:nvSpPr>
          <p:cNvPr id="3" name="Subtitle 2"/>
          <p:cNvSpPr>
            <a:spLocks noGrp="1"/>
          </p:cNvSpPr>
          <p:nvPr>
            <p:ph type="subTitle" idx="1"/>
          </p:nvPr>
        </p:nvSpPr>
        <p:spPr/>
        <p:txBody>
          <a:bodyPr/>
          <a:lstStyle/>
          <a:p>
            <a:r>
              <a:rPr lang="en-US" dirty="0"/>
              <a:t>Morgan Thomas</a:t>
            </a:r>
          </a:p>
        </p:txBody>
      </p:sp>
    </p:spTree>
    <p:extLst>
      <p:ext uri="{BB962C8B-B14F-4D97-AF65-F5344CB8AC3E}">
        <p14:creationId xmlns:p14="http://schemas.microsoft.com/office/powerpoint/2010/main" val="2957967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6704-6956-2944-A94C-A41FEE01836B}"/>
              </a:ext>
            </a:extLst>
          </p:cNvPr>
          <p:cNvSpPr>
            <a:spLocks noGrp="1"/>
          </p:cNvSpPr>
          <p:nvPr>
            <p:ph type="title"/>
          </p:nvPr>
        </p:nvSpPr>
        <p:spPr>
          <a:xfrm>
            <a:off x="628650" y="262691"/>
            <a:ext cx="7886700" cy="1325563"/>
          </a:xfrm>
        </p:spPr>
        <p:txBody>
          <a:bodyPr>
            <a:normAutofit/>
          </a:bodyPr>
          <a:lstStyle/>
          <a:p>
            <a:r>
              <a:rPr lang="en-US" dirty="0"/>
              <a:t>Acknowledgements </a:t>
            </a:r>
          </a:p>
        </p:txBody>
      </p:sp>
      <p:sp>
        <p:nvSpPr>
          <p:cNvPr id="5" name="Slide Number Placeholder 4">
            <a:extLst>
              <a:ext uri="{FF2B5EF4-FFF2-40B4-BE49-F238E27FC236}">
                <a16:creationId xmlns:a16="http://schemas.microsoft.com/office/drawing/2014/main" id="{0A85F1D4-4E8A-3042-9886-157292DB416D}"/>
              </a:ext>
            </a:extLst>
          </p:cNvPr>
          <p:cNvSpPr>
            <a:spLocks noGrp="1"/>
          </p:cNvSpPr>
          <p:nvPr>
            <p:ph type="sldNum" sz="quarter" idx="12"/>
          </p:nvPr>
        </p:nvSpPr>
        <p:spPr>
          <a:xfrm>
            <a:off x="6457950" y="6356351"/>
            <a:ext cx="2057400" cy="365125"/>
          </a:xfrm>
        </p:spPr>
        <p:txBody>
          <a:bodyPr>
            <a:normAutofit/>
          </a:bodyPr>
          <a:lstStyle/>
          <a:p>
            <a:pPr>
              <a:spcAft>
                <a:spcPts val="600"/>
              </a:spcAft>
            </a:pPr>
            <a:fld id="{A48C2524-F16B-5549-9EA9-531BA90819B0}" type="slidenum">
              <a:rPr lang="en-US" smtClean="0"/>
              <a:pPr>
                <a:spcAft>
                  <a:spcPts val="600"/>
                </a:spcAft>
              </a:pPr>
              <a:t>3</a:t>
            </a:fld>
            <a:endParaRPr lang="en-US"/>
          </a:p>
        </p:txBody>
      </p:sp>
      <p:pic>
        <p:nvPicPr>
          <p:cNvPr id="4" name="Picture 3">
            <a:extLst>
              <a:ext uri="{FF2B5EF4-FFF2-40B4-BE49-F238E27FC236}">
                <a16:creationId xmlns:a16="http://schemas.microsoft.com/office/drawing/2014/main" id="{E879E345-08B1-B343-9210-260DF83E3C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3985" y="5461843"/>
            <a:ext cx="730015" cy="1259633"/>
          </a:xfrm>
          <a:prstGeom prst="rect">
            <a:avLst/>
          </a:prstGeom>
        </p:spPr>
      </p:pic>
      <p:graphicFrame>
        <p:nvGraphicFramePr>
          <p:cNvPr id="7" name="Subtitle 2">
            <a:extLst>
              <a:ext uri="{FF2B5EF4-FFF2-40B4-BE49-F238E27FC236}">
                <a16:creationId xmlns:a16="http://schemas.microsoft.com/office/drawing/2014/main" id="{3FD59E79-5519-4EE4-ADFD-427DAFF41C91}"/>
              </a:ext>
            </a:extLst>
          </p:cNvPr>
          <p:cNvGraphicFramePr>
            <a:graphicFrameLocks noGrp="1"/>
          </p:cNvGraphicFramePr>
          <p:nvPr>
            <p:ph idx="1"/>
            <p:extLst>
              <p:ext uri="{D42A27DB-BD31-4B8C-83A1-F6EECF244321}">
                <p14:modId xmlns:p14="http://schemas.microsoft.com/office/powerpoint/2010/main" val="388205535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3456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536B-52F4-2040-A51B-0AA6A6B01497}"/>
              </a:ext>
            </a:extLst>
          </p:cNvPr>
          <p:cNvSpPr>
            <a:spLocks noGrp="1"/>
          </p:cNvSpPr>
          <p:nvPr>
            <p:ph type="title"/>
          </p:nvPr>
        </p:nvSpPr>
        <p:spPr>
          <a:xfrm>
            <a:off x="628650" y="365126"/>
            <a:ext cx="7886700" cy="1325563"/>
          </a:xfrm>
        </p:spPr>
        <p:txBody>
          <a:bodyPr>
            <a:normAutofit fontScale="90000"/>
          </a:bodyPr>
          <a:lstStyle/>
          <a:p>
            <a:r>
              <a:rPr lang="en-US" dirty="0"/>
              <a:t>How can we access the documentary? </a:t>
            </a:r>
          </a:p>
        </p:txBody>
      </p:sp>
      <p:graphicFrame>
        <p:nvGraphicFramePr>
          <p:cNvPr id="5" name="Content Placeholder 2">
            <a:extLst>
              <a:ext uri="{FF2B5EF4-FFF2-40B4-BE49-F238E27FC236}">
                <a16:creationId xmlns:a16="http://schemas.microsoft.com/office/drawing/2014/main" id="{15B1C73A-A474-4170-AC00-C8B0D7803606}"/>
              </a:ext>
            </a:extLst>
          </p:cNvPr>
          <p:cNvGraphicFramePr>
            <a:graphicFrameLocks noGrp="1"/>
          </p:cNvGraphicFramePr>
          <p:nvPr>
            <p:ph idx="1"/>
            <p:extLst>
              <p:ext uri="{D42A27DB-BD31-4B8C-83A1-F6EECF244321}">
                <p14:modId xmlns:p14="http://schemas.microsoft.com/office/powerpoint/2010/main" val="167099121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C9C7C02C-150B-DB44-85D7-D20C85F6D29C}"/>
              </a:ext>
            </a:extLst>
          </p:cNvPr>
          <p:cNvSpPr/>
          <p:nvPr/>
        </p:nvSpPr>
        <p:spPr>
          <a:xfrm>
            <a:off x="1955467" y="5807631"/>
            <a:ext cx="5281448" cy="738664"/>
          </a:xfrm>
          <a:prstGeom prst="rect">
            <a:avLst/>
          </a:prstGeom>
        </p:spPr>
        <p:txBody>
          <a:bodyPr wrap="square">
            <a:spAutoFit/>
          </a:bodyPr>
          <a:lstStyle/>
          <a:p>
            <a:pPr algn="ctr"/>
            <a:r>
              <a:rPr lang="en-US" sz="2400" dirty="0"/>
              <a:t>http://www.npaihb.org/2slgbtq/#film</a:t>
            </a:r>
          </a:p>
          <a:p>
            <a:pPr algn="ctr"/>
            <a:endParaRPr lang="en-US" dirty="0"/>
          </a:p>
        </p:txBody>
      </p:sp>
      <p:sp>
        <p:nvSpPr>
          <p:cNvPr id="6" name="Slide Number Placeholder 5">
            <a:extLst>
              <a:ext uri="{FF2B5EF4-FFF2-40B4-BE49-F238E27FC236}">
                <a16:creationId xmlns:a16="http://schemas.microsoft.com/office/drawing/2014/main" id="{41642EDD-4956-474E-8333-21F2DDD42B5D}"/>
              </a:ext>
            </a:extLst>
          </p:cNvPr>
          <p:cNvSpPr>
            <a:spLocks noGrp="1"/>
          </p:cNvSpPr>
          <p:nvPr>
            <p:ph type="sldNum" sz="quarter" idx="12"/>
          </p:nvPr>
        </p:nvSpPr>
        <p:spPr/>
        <p:txBody>
          <a:bodyPr>
            <a:normAutofit fontScale="85000" lnSpcReduction="20000"/>
          </a:bodyPr>
          <a:lstStyle/>
          <a:p>
            <a:fld id="{A48C2524-F16B-5549-9EA9-531BA90819B0}" type="slidenum">
              <a:rPr lang="en-US" smtClean="0"/>
              <a:t>4</a:t>
            </a:fld>
            <a:endParaRPr lang="en-US"/>
          </a:p>
        </p:txBody>
      </p:sp>
    </p:spTree>
    <p:extLst>
      <p:ext uri="{BB962C8B-B14F-4D97-AF65-F5344CB8AC3E}">
        <p14:creationId xmlns:p14="http://schemas.microsoft.com/office/powerpoint/2010/main" val="298188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179790" y="668463"/>
            <a:ext cx="3830538" cy="5477673"/>
          </a:xfrm>
        </p:spPr>
        <p:txBody>
          <a:bodyPr/>
          <a:lstStyle/>
          <a:p>
            <a:pPr marL="0" indent="0">
              <a:buNone/>
            </a:pPr>
            <a:r>
              <a:rPr lang="en-US" dirty="0"/>
              <a:t>Specific aims:</a:t>
            </a:r>
          </a:p>
          <a:p>
            <a:pPr marL="0" indent="0">
              <a:buNone/>
            </a:pPr>
            <a:r>
              <a:rPr lang="en-US" dirty="0"/>
              <a:t>1) Deliver culturally grounded resources for people who identify as Two Spirit or LGBTQ, their healthcare providers, and their allies.</a:t>
            </a:r>
          </a:p>
          <a:p>
            <a:pPr lvl="1"/>
            <a:r>
              <a:rPr lang="en-US" dirty="0"/>
              <a:t>Posters</a:t>
            </a:r>
          </a:p>
          <a:p>
            <a:pPr lvl="1"/>
            <a:r>
              <a:rPr lang="en-US" dirty="0"/>
              <a:t>Rack Cards</a:t>
            </a:r>
          </a:p>
          <a:p>
            <a:pPr lvl="1"/>
            <a:r>
              <a:rPr lang="en-US" dirty="0"/>
              <a:t>Pamphlets</a:t>
            </a:r>
          </a:p>
        </p:txBody>
      </p:sp>
      <p:pic>
        <p:nvPicPr>
          <p:cNvPr id="5" name="Picture 4" descr="NPAIHB_LGBTQ_Poster2_Final_05-1-19_7.16_MT.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053" y="0"/>
            <a:ext cx="4437529" cy="6858000"/>
          </a:xfrm>
          <a:prstGeom prst="rect">
            <a:avLst/>
          </a:prstGeom>
        </p:spPr>
      </p:pic>
    </p:spTree>
    <p:extLst>
      <p:ext uri="{BB962C8B-B14F-4D97-AF65-F5344CB8AC3E}">
        <p14:creationId xmlns:p14="http://schemas.microsoft.com/office/powerpoint/2010/main" val="3307558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PAIHB_LGBTQ_RackCard2_2SLGBTQ_Final.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8127" y="0"/>
            <a:ext cx="5979037" cy="13452833"/>
          </a:xfrm>
          <a:prstGeom prst="rect">
            <a:avLst/>
          </a:prstGeom>
        </p:spPr>
      </p:pic>
      <p:pic>
        <p:nvPicPr>
          <p:cNvPr id="6" name="Picture 5" descr="NPAIHB_LGBTQ_RackCard2_2SLGBTQ_Final_7.16_MT.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736" y="0"/>
            <a:ext cx="3048000" cy="6858000"/>
          </a:xfrm>
          <a:prstGeom prst="rect">
            <a:avLst/>
          </a:prstGeom>
        </p:spPr>
      </p:pic>
    </p:spTree>
    <p:extLst>
      <p:ext uri="{BB962C8B-B14F-4D97-AF65-F5344CB8AC3E}">
        <p14:creationId xmlns:p14="http://schemas.microsoft.com/office/powerpoint/2010/main" val="14050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NPAIHB_LGBTQ_Pamphlet3_2SLGBTQ_FInal_5-29-19_MT_7.16.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169" y="0"/>
            <a:ext cx="8875059" cy="6858000"/>
          </a:xfrm>
          <a:prstGeom prst="rect">
            <a:avLst/>
          </a:prstGeom>
        </p:spPr>
      </p:pic>
    </p:spTree>
    <p:extLst>
      <p:ext uri="{BB962C8B-B14F-4D97-AF65-F5344CB8AC3E}">
        <p14:creationId xmlns:p14="http://schemas.microsoft.com/office/powerpoint/2010/main" val="156999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NPAIHB_LGBTQ_RackCard1_Providers_Final_05-20-19_MT_7.16.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180" y="0"/>
            <a:ext cx="3048000" cy="6858000"/>
          </a:xfrm>
          <a:prstGeom prst="rect">
            <a:avLst/>
          </a:prstGeom>
        </p:spPr>
      </p:pic>
      <p:pic>
        <p:nvPicPr>
          <p:cNvPr id="6" name="Picture 5" descr="NPAIHB_LGBTQ_RackCard1_Providers_Final_05-20-19_MT_7.16.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75218" y="-1"/>
            <a:ext cx="5734668" cy="12903003"/>
          </a:xfrm>
          <a:prstGeom prst="rect">
            <a:avLst/>
          </a:prstGeom>
        </p:spPr>
      </p:pic>
    </p:spTree>
    <p:extLst>
      <p:ext uri="{BB962C8B-B14F-4D97-AF65-F5344CB8AC3E}">
        <p14:creationId xmlns:p14="http://schemas.microsoft.com/office/powerpoint/2010/main" val="108125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NPAIHB_LGBTQ_Pamphlet2_Provider_Final_5-29-19_MT_7.16.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565" y="0"/>
            <a:ext cx="8875059" cy="6858000"/>
          </a:xfrm>
          <a:prstGeom prst="rect">
            <a:avLst/>
          </a:prstGeom>
        </p:spPr>
      </p:pic>
    </p:spTree>
    <p:extLst>
      <p:ext uri="{BB962C8B-B14F-4D97-AF65-F5344CB8AC3E}">
        <p14:creationId xmlns:p14="http://schemas.microsoft.com/office/powerpoint/2010/main" val="5217704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1076</TotalTime>
  <Words>591</Words>
  <Application>Microsoft Office PowerPoint</Application>
  <PresentationFormat>On-screen Show (4:3)</PresentationFormat>
  <Paragraphs>66</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Mangal</vt:lpstr>
      <vt:lpstr>Tw Cen MT</vt:lpstr>
      <vt:lpstr>Wingdings</vt:lpstr>
      <vt:lpstr>Wingdings 2</vt:lpstr>
      <vt:lpstr>Median</vt:lpstr>
      <vt:lpstr>PowerPoint Presentation</vt:lpstr>
      <vt:lpstr>Caring for the person first Two Spirit and LGBTQ Health</vt:lpstr>
      <vt:lpstr>Acknowledgements </vt:lpstr>
      <vt:lpstr>How can we access the documentary?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Coming soon…</vt:lpstr>
      <vt:lpstr>PowerPoint Presentation</vt:lpstr>
      <vt:lpstr>www.npaihb.org/2SLGBTQ  </vt:lpstr>
      <vt:lpstr>Discussion</vt:lpstr>
      <vt:lpstr>Morgan Thomas mthomas@npaihb.org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 me. Stand with me. LGBTQ and Two Spirit Health</dc:title>
  <dc:creator>Morgan Thomas</dc:creator>
  <cp:lastModifiedBy>Lisa Griggs</cp:lastModifiedBy>
  <cp:revision>49</cp:revision>
  <dcterms:created xsi:type="dcterms:W3CDTF">2019-06-19T15:10:02Z</dcterms:created>
  <dcterms:modified xsi:type="dcterms:W3CDTF">2020-01-07T14:47:24Z</dcterms:modified>
</cp:coreProperties>
</file>