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5" r:id="rId5"/>
  </p:sldMasterIdLst>
  <p:notesMasterIdLst>
    <p:notesMasterId r:id="rId32"/>
  </p:notesMasterIdLst>
  <p:sldIdLst>
    <p:sldId id="256" r:id="rId6"/>
    <p:sldId id="358" r:id="rId7"/>
    <p:sldId id="342" r:id="rId8"/>
    <p:sldId id="257" r:id="rId9"/>
    <p:sldId id="267" r:id="rId10"/>
    <p:sldId id="359" r:id="rId11"/>
    <p:sldId id="273" r:id="rId12"/>
    <p:sldId id="270" r:id="rId13"/>
    <p:sldId id="258" r:id="rId14"/>
    <p:sldId id="351" r:id="rId15"/>
    <p:sldId id="263" r:id="rId16"/>
    <p:sldId id="265" r:id="rId17"/>
    <p:sldId id="360" r:id="rId18"/>
    <p:sldId id="280" r:id="rId19"/>
    <p:sldId id="264" r:id="rId20"/>
    <p:sldId id="353" r:id="rId21"/>
    <p:sldId id="279" r:id="rId22"/>
    <p:sldId id="345" r:id="rId23"/>
    <p:sldId id="355" r:id="rId24"/>
    <p:sldId id="356" r:id="rId25"/>
    <p:sldId id="352" r:id="rId26"/>
    <p:sldId id="268" r:id="rId27"/>
    <p:sldId id="278" r:id="rId28"/>
    <p:sldId id="269" r:id="rId29"/>
    <p:sldId id="266"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493"/>
    <a:srgbClr val="231F20"/>
    <a:srgbClr val="FFFFFF"/>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3" autoAdjust="0"/>
    <p:restoredTop sz="94660"/>
  </p:normalViewPr>
  <p:slideViewPr>
    <p:cSldViewPr snapToGrid="0" showGuides="1">
      <p:cViewPr varScale="1">
        <p:scale>
          <a:sx n="72" d="100"/>
          <a:sy n="72" d="100"/>
        </p:scale>
        <p:origin x="78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6985F-A066-42EE-86AD-694DF46B2329}"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5AF52-C18E-4FEF-A68A-51556A132924}" type="slidenum">
              <a:rPr lang="en-US" smtClean="0"/>
              <a:t>‹#›</a:t>
            </a:fld>
            <a:endParaRPr lang="en-US"/>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3805EC-D779-4B86-8985-48A58B09F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pic>
        <p:nvPicPr>
          <p:cNvPr id="13" name="Picture 12" hidden="1">
            <a:extLst>
              <a:ext uri="{FF2B5EF4-FFF2-40B4-BE49-F238E27FC236}">
                <a16:creationId xmlns:a16="http://schemas.microsoft.com/office/drawing/2014/main" id="{9712A646-BCD2-458E-A564-F45A950304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0" baseline="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811986"/>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7512" y="7575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751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6C608-21C6-46FC-B83C-B521024C6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7774EA-575A-4F75-B7A4-9CDFD12EF5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B9760019-5EA3-40F5-AA16-A6DB55CD5EEE}"/>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C3795E95-A1BE-418C-9AA0-129EACD21F2C}"/>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496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6AD8-7235-4B4D-B2A9-C9EE3F570A30}"/>
              </a:ext>
            </a:extLst>
          </p:cNvPr>
          <p:cNvSpPr>
            <a:spLocks noGrp="1"/>
          </p:cNvSpPr>
          <p:nvPr>
            <p:ph type="title"/>
          </p:nvPr>
        </p:nvSpPr>
        <p:spPr>
          <a:xfrm>
            <a:off x="667512" y="4109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7FBDF9-1C91-4266-BE37-D1FCB5350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056230-852E-42AA-956E-A68117318D52}"/>
              </a:ext>
            </a:extLst>
          </p:cNvPr>
          <p:cNvSpPr>
            <a:spLocks noGrp="1"/>
          </p:cNvSpPr>
          <p:nvPr>
            <p:ph type="body" sz="half" idx="2"/>
          </p:nvPr>
        </p:nvSpPr>
        <p:spPr>
          <a:xfrm>
            <a:off x="66751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483E9E94-002C-4291-B5F6-C7928CF94496}"/>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DD85BD4-417D-4C7F-AF77-A5E260DD3F0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146994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2C4B-CE5E-4881-8AF5-1D46BBCDFADC}"/>
              </a:ext>
            </a:extLst>
          </p:cNvPr>
          <p:cNvSpPr>
            <a:spLocks noGrp="1"/>
          </p:cNvSpPr>
          <p:nvPr>
            <p:ph type="title"/>
          </p:nvPr>
        </p:nvSpPr>
        <p:spPr>
          <a:xfrm>
            <a:off x="667512" y="4109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09A667-B57E-418D-A17A-DC76DFE0B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AFBF92-31E8-466A-B399-EF492EE6861F}"/>
              </a:ext>
            </a:extLst>
          </p:cNvPr>
          <p:cNvSpPr>
            <a:spLocks noGrp="1"/>
          </p:cNvSpPr>
          <p:nvPr>
            <p:ph type="body" sz="half" idx="2"/>
          </p:nvPr>
        </p:nvSpPr>
        <p:spPr>
          <a:xfrm>
            <a:off x="66751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FC82A12C-B7A4-4172-BF12-B7CC7E6CCBE8}"/>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F79EE0F6-0841-42B1-81E7-08AC2E86AC8D}"/>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2645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3805EC-D779-4B86-8985-48A58B09F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pic>
        <p:nvPicPr>
          <p:cNvPr id="13" name="Picture 12" hidden="1">
            <a:extLst>
              <a:ext uri="{FF2B5EF4-FFF2-40B4-BE49-F238E27FC236}">
                <a16:creationId xmlns:a16="http://schemas.microsoft.com/office/drawing/2014/main" id="{9712A646-BCD2-458E-A564-F45A950304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926870"/>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5C0AE7-4531-4F14-A53E-0F25B833B4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pic>
        <p:nvPicPr>
          <p:cNvPr id="19" name="Picture 18" hidden="1">
            <a:extLst>
              <a:ext uri="{FF2B5EF4-FFF2-40B4-BE49-F238E27FC236}">
                <a16:creationId xmlns:a16="http://schemas.microsoft.com/office/drawing/2014/main" id="{C3666C05-0D32-4793-BD08-55D2A7B27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46611" y="2547917"/>
            <a:ext cx="10707189" cy="3019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p>
            <a:fld id="{2BEE099A-8562-47CA-944D-F82EDDAC5192}" type="slidenum">
              <a:rPr lang="en-US" smtClean="0"/>
              <a:pPr/>
              <a:t>‹#›</a:t>
            </a:fld>
            <a:endParaRPr lang="en-US" dirty="0"/>
          </a:p>
        </p:txBody>
      </p:sp>
      <p:pic>
        <p:nvPicPr>
          <p:cNvPr id="13" name="Picture 12">
            <a:extLst>
              <a:ext uri="{FF2B5EF4-FFF2-40B4-BE49-F238E27FC236}">
                <a16:creationId xmlns:a16="http://schemas.microsoft.com/office/drawing/2014/main" id="{434ABF0F-0388-4FA4-BA2F-C5C6A36A6D7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16" name="Group 15">
            <a:extLst>
              <a:ext uri="{FF2B5EF4-FFF2-40B4-BE49-F238E27FC236}">
                <a16:creationId xmlns:a16="http://schemas.microsoft.com/office/drawing/2014/main" id="{349DC3B7-D24E-46FC-8186-E8650EA395F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531C31BC-36DC-4467-A363-A0464679061E}"/>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6395184-5119-4D12-ADAE-1391790EAB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0" name="Rectangle 19">
            <a:extLst>
              <a:ext uri="{FF2B5EF4-FFF2-40B4-BE49-F238E27FC236}">
                <a16:creationId xmlns:a16="http://schemas.microsoft.com/office/drawing/2014/main" id="{43B0C557-C0A3-4014-9F0A-BF632EC10825}"/>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1553160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 Title &amp; Content">
    <p:bg>
      <p:bgPr>
        <a:solidFill>
          <a:schemeClr val="accent2"/>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79664DB-F54A-4B1E-B2E0-EEF45B975D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pic>
        <p:nvPicPr>
          <p:cNvPr id="15" name="Picture 14" hidden="1">
            <a:extLst>
              <a:ext uri="{FF2B5EF4-FFF2-40B4-BE49-F238E27FC236}">
                <a16:creationId xmlns:a16="http://schemas.microsoft.com/office/drawing/2014/main" id="{6BDFCB34-F20C-495A-9615-E38C5E0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pic>
        <p:nvPicPr>
          <p:cNvPr id="16" name="Picture 15" hidden="1">
            <a:extLst>
              <a:ext uri="{FF2B5EF4-FFF2-40B4-BE49-F238E27FC236}">
                <a16:creationId xmlns:a16="http://schemas.microsoft.com/office/drawing/2014/main" id="{A1C5B427-70FE-4C03-88E2-76670C772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36164"/>
            <a:ext cx="6400800"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313"/>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711" y="2933273"/>
            <a:ext cx="6400800" cy="2735689"/>
          </a:xfrm>
        </p:spPr>
        <p:txBody>
          <a:bodyPr/>
          <a:lstStyle>
            <a:lvl1pPr>
              <a:lnSpc>
                <a:spcPts val="1750"/>
              </a:lnSpc>
              <a:defRPr sz="1400" b="0" spc="-20" baseline="0">
                <a:latin typeface="+mn-lt"/>
              </a:defRPr>
            </a:lvl1pPr>
            <a:lvl2pPr>
              <a:spcBef>
                <a:spcPts val="600"/>
              </a:spcBef>
              <a:defRPr sz="1200" spc="-20" baseline="0"/>
            </a:lvl2pPr>
            <a:lvl3pPr>
              <a:spcBef>
                <a:spcPts val="600"/>
              </a:spcBef>
              <a:defRPr sz="1200" spc="-20" baseline="0"/>
            </a:lvl3pPr>
            <a:lvl4pPr>
              <a:spcBef>
                <a:spcPts val="600"/>
              </a:spcBef>
              <a:defRPr sz="1200" spc="-20" baseline="0"/>
            </a:lvl4pPr>
            <a:lvl5pPr>
              <a:spcBef>
                <a:spcPts val="600"/>
              </a:spcBef>
              <a:defRPr sz="1200" spc="-2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p>
            <a:fld id="{2BEE099A-8562-47CA-944D-F82EDDAC5192}" type="slidenum">
              <a:rPr lang="en-US" smtClean="0"/>
              <a:pPr/>
              <a:t>‹#›</a:t>
            </a:fld>
            <a:endParaRPr lang="en-US" dirty="0"/>
          </a:p>
        </p:txBody>
      </p:sp>
      <p:pic>
        <p:nvPicPr>
          <p:cNvPr id="19" name="Picture 18">
            <a:extLst>
              <a:ext uri="{FF2B5EF4-FFF2-40B4-BE49-F238E27FC236}">
                <a16:creationId xmlns:a16="http://schemas.microsoft.com/office/drawing/2014/main" id="{704F9EE4-9496-4BED-AED2-7D79141766D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20" name="Group 19">
            <a:extLst>
              <a:ext uri="{FF2B5EF4-FFF2-40B4-BE49-F238E27FC236}">
                <a16:creationId xmlns:a16="http://schemas.microsoft.com/office/drawing/2014/main" id="{DE7F1912-D6B7-40C8-B25B-909F0CEFC5E8}"/>
              </a:ext>
            </a:extLst>
          </p:cNvPr>
          <p:cNvGrpSpPr/>
          <p:nvPr userDrawn="1"/>
        </p:nvGrpSpPr>
        <p:grpSpPr>
          <a:xfrm>
            <a:off x="10910889" y="5668963"/>
            <a:ext cx="1281112" cy="1188607"/>
            <a:chOff x="10910889" y="5668963"/>
            <a:chExt cx="1281112" cy="1188607"/>
          </a:xfrm>
        </p:grpSpPr>
        <p:sp>
          <p:nvSpPr>
            <p:cNvPr id="21" name="Rectangle 20">
              <a:extLst>
                <a:ext uri="{FF2B5EF4-FFF2-40B4-BE49-F238E27FC236}">
                  <a16:creationId xmlns:a16="http://schemas.microsoft.com/office/drawing/2014/main" id="{98940805-7727-4ACA-B8E7-E1FE9A38DBBB}"/>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06A86CA-7B3F-4965-B743-D5F56DC0D5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3" name="Rectangle 22">
            <a:extLst>
              <a:ext uri="{FF2B5EF4-FFF2-40B4-BE49-F238E27FC236}">
                <a16:creationId xmlns:a16="http://schemas.microsoft.com/office/drawing/2014/main" id="{F8EBD8E4-5603-4446-AF20-7A9E50BA4740}"/>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4196550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C032BF-73DA-448C-AA47-4B06EB436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2913"/>
            <a:ext cx="10240964" cy="1655762"/>
          </a:xfrm>
        </p:spPr>
        <p:txBody>
          <a:bodyPr anchor="b"/>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741EC40-0838-4E19-9A4F-AAF8A001FDB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11" name="Group 10">
            <a:extLst>
              <a:ext uri="{FF2B5EF4-FFF2-40B4-BE49-F238E27FC236}">
                <a16:creationId xmlns:a16="http://schemas.microsoft.com/office/drawing/2014/main" id="{00AA9286-F8EB-4E0C-B9C6-07D5A7ACB18E}"/>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B87623EA-2A65-4F67-84C5-1D4A934DEE78}"/>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DB048EB-D56D-4BC7-AB6D-A232D3ECA0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Tree>
    <p:extLst>
      <p:ext uri="{BB962C8B-B14F-4D97-AF65-F5344CB8AC3E}">
        <p14:creationId xmlns:p14="http://schemas.microsoft.com/office/powerpoint/2010/main" val="253557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
    <p:bg>
      <p:bgPr>
        <a:solidFill>
          <a:schemeClr val="accent4"/>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DC57C1-945B-446B-A214-10E5850D2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77641"/>
            <a:ext cx="10707189" cy="1325563"/>
          </a:xfrm>
        </p:spPr>
        <p:txBody>
          <a:bodyPr/>
          <a:lstStyle>
            <a:lvl1pPr>
              <a:defRPr spc="60" baseline="0">
                <a:solidFill>
                  <a:schemeClr val="accent4"/>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30" baseline="0"/>
            </a:lvl2pPr>
            <a:lvl3pPr>
              <a:spcBef>
                <a:spcPts val="200"/>
              </a:spcBef>
              <a:defRPr spc="30" baseline="0"/>
            </a:lvl3pPr>
            <a:lvl4pPr>
              <a:spcBef>
                <a:spcPts val="200"/>
              </a:spcBef>
              <a:defRPr spc="30" baseline="0"/>
            </a:lvl4pPr>
            <a:lvl5pPr>
              <a:spcBef>
                <a:spcPts val="20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30" baseline="0"/>
            </a:lvl2pPr>
            <a:lvl3pPr>
              <a:spcBef>
                <a:spcPts val="200"/>
              </a:spcBef>
              <a:defRPr spc="30" baseline="0"/>
            </a:lvl3pPr>
            <a:lvl4pPr>
              <a:spcBef>
                <a:spcPts val="200"/>
              </a:spcBef>
              <a:defRPr spc="30" baseline="0"/>
            </a:lvl4pPr>
            <a:lvl5pPr>
              <a:spcBef>
                <a:spcPts val="20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30" baseline="0"/>
            </a:lvl2pPr>
            <a:lvl3pPr>
              <a:spcBef>
                <a:spcPts val="200"/>
              </a:spcBef>
              <a:defRPr spc="30" baseline="0"/>
            </a:lvl3pPr>
            <a:lvl4pPr>
              <a:spcBef>
                <a:spcPts val="200"/>
              </a:spcBef>
              <a:defRPr spc="30" baseline="0"/>
            </a:lvl4pPr>
            <a:lvl5pPr>
              <a:spcBef>
                <a:spcPts val="20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D739FD3E-6319-41ED-80C0-225C80FCAEC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19" name="Group 18">
            <a:extLst>
              <a:ext uri="{FF2B5EF4-FFF2-40B4-BE49-F238E27FC236}">
                <a16:creationId xmlns:a16="http://schemas.microsoft.com/office/drawing/2014/main" id="{01856932-D2FD-4E48-9A79-EBA787E50BF4}"/>
              </a:ext>
            </a:extLst>
          </p:cNvPr>
          <p:cNvGrpSpPr/>
          <p:nvPr userDrawn="1"/>
        </p:nvGrpSpPr>
        <p:grpSpPr>
          <a:xfrm>
            <a:off x="10910889" y="5668963"/>
            <a:ext cx="1281112" cy="1188607"/>
            <a:chOff x="10910889" y="5668963"/>
            <a:chExt cx="1281112" cy="1188607"/>
          </a:xfrm>
        </p:grpSpPr>
        <p:sp>
          <p:nvSpPr>
            <p:cNvPr id="20" name="Rectangle 19">
              <a:extLst>
                <a:ext uri="{FF2B5EF4-FFF2-40B4-BE49-F238E27FC236}">
                  <a16:creationId xmlns:a16="http://schemas.microsoft.com/office/drawing/2014/main" id="{34ADD2D1-549F-4CD2-80F4-70AF0A6C5569}"/>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4695AB57-EC89-47F6-B859-461C2C22E3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2" name="Rectangle 21">
            <a:extLst>
              <a:ext uri="{FF2B5EF4-FFF2-40B4-BE49-F238E27FC236}">
                <a16:creationId xmlns:a16="http://schemas.microsoft.com/office/drawing/2014/main" id="{654005FC-C8BE-40D8-B29C-CF0990983654}"/>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337824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Left Text &amp; Picture">
    <p:bg>
      <p:bgPr>
        <a:solidFill>
          <a:schemeClr val="accent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97B9FD4-6970-42C5-9C9F-27547AD15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28"/>
            <a:ext cx="12191998" cy="6857142"/>
          </a:xfrm>
          <a:prstGeom prst="rect">
            <a:avLst/>
          </a:prstGeom>
        </p:spPr>
      </p:pic>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0740"/>
            <a:ext cx="5830387" cy="1325563"/>
          </a:xfrm>
        </p:spPr>
        <p:txBody>
          <a:bodyPr/>
          <a:lstStyle>
            <a:lvl1pPr>
              <a:defRPr spc="6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9" name="Picture 18">
            <a:extLst>
              <a:ext uri="{FF2B5EF4-FFF2-40B4-BE49-F238E27FC236}">
                <a16:creationId xmlns:a16="http://schemas.microsoft.com/office/drawing/2014/main" id="{B1D83544-69E3-4F22-979F-64EF81EA8B2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20" name="Group 19">
            <a:extLst>
              <a:ext uri="{FF2B5EF4-FFF2-40B4-BE49-F238E27FC236}">
                <a16:creationId xmlns:a16="http://schemas.microsoft.com/office/drawing/2014/main" id="{824020F0-FC89-4BCB-9570-788CE686D7CE}"/>
              </a:ext>
            </a:extLst>
          </p:cNvPr>
          <p:cNvGrpSpPr/>
          <p:nvPr userDrawn="1"/>
        </p:nvGrpSpPr>
        <p:grpSpPr>
          <a:xfrm>
            <a:off x="10910889" y="5668963"/>
            <a:ext cx="1281112" cy="1188607"/>
            <a:chOff x="10910889" y="5668963"/>
            <a:chExt cx="1281112" cy="1188607"/>
          </a:xfrm>
        </p:grpSpPr>
        <p:sp>
          <p:nvSpPr>
            <p:cNvPr id="21" name="Rectangle 20">
              <a:extLst>
                <a:ext uri="{FF2B5EF4-FFF2-40B4-BE49-F238E27FC236}">
                  <a16:creationId xmlns:a16="http://schemas.microsoft.com/office/drawing/2014/main" id="{11385009-F080-48D3-BEC7-214AFD3BB74A}"/>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D3BDDF6-7C74-4CE5-8746-AA18474E91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3" name="Rectangle 22">
            <a:extLst>
              <a:ext uri="{FF2B5EF4-FFF2-40B4-BE49-F238E27FC236}">
                <a16:creationId xmlns:a16="http://schemas.microsoft.com/office/drawing/2014/main" id="{0B8BDE30-71AC-417B-B757-8BB4BA7C4845}"/>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10684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9BC0D2E-D4B3-4974-8FFB-E9006C1A52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9" name="Picture 18">
            <a:extLst>
              <a:ext uri="{FF2B5EF4-FFF2-40B4-BE49-F238E27FC236}">
                <a16:creationId xmlns:a16="http://schemas.microsoft.com/office/drawing/2014/main" id="{6645E7DD-6749-4AC5-B4D1-C2AD9BAE22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20" name="Group 19">
            <a:extLst>
              <a:ext uri="{FF2B5EF4-FFF2-40B4-BE49-F238E27FC236}">
                <a16:creationId xmlns:a16="http://schemas.microsoft.com/office/drawing/2014/main" id="{0DA1E5D9-3F0D-4719-A992-2CB13329E1A6}"/>
              </a:ext>
            </a:extLst>
          </p:cNvPr>
          <p:cNvGrpSpPr/>
          <p:nvPr userDrawn="1"/>
        </p:nvGrpSpPr>
        <p:grpSpPr>
          <a:xfrm>
            <a:off x="10910889" y="5668963"/>
            <a:ext cx="1281112" cy="1188607"/>
            <a:chOff x="10910889" y="5668963"/>
            <a:chExt cx="1281112" cy="1188607"/>
          </a:xfrm>
        </p:grpSpPr>
        <p:sp>
          <p:nvSpPr>
            <p:cNvPr id="21" name="Rectangle 20">
              <a:extLst>
                <a:ext uri="{FF2B5EF4-FFF2-40B4-BE49-F238E27FC236}">
                  <a16:creationId xmlns:a16="http://schemas.microsoft.com/office/drawing/2014/main" id="{DC4E4949-6321-4687-ABA0-566872F7E185}"/>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589AEFA7-E5E6-4ADA-AE51-6F9AE602A5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4" name="Rectangle 23">
            <a:extLst>
              <a:ext uri="{FF2B5EF4-FFF2-40B4-BE49-F238E27FC236}">
                <a16:creationId xmlns:a16="http://schemas.microsoft.com/office/drawing/2014/main" id="{DB9C9F2E-D2C2-494A-B702-C5B3584C88AE}"/>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413739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5C0AE7-4531-4F14-A53E-0F25B833B4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pic>
        <p:nvPicPr>
          <p:cNvPr id="19" name="Picture 18" hidden="1">
            <a:extLst>
              <a:ext uri="{FF2B5EF4-FFF2-40B4-BE49-F238E27FC236}">
                <a16:creationId xmlns:a16="http://schemas.microsoft.com/office/drawing/2014/main" id="{C3666C05-0D32-4793-BD08-55D2A7B27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46611" y="2547917"/>
            <a:ext cx="10707189" cy="30198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p>
            <a:fld id="{2BEE099A-8562-47CA-944D-F82EDDAC5192}" type="slidenum">
              <a:rPr lang="en-US" smtClean="0"/>
              <a:pPr/>
              <a:t>‹#›</a:t>
            </a:fld>
            <a:endParaRPr lang="en-US" dirty="0"/>
          </a:p>
        </p:txBody>
      </p:sp>
      <p:pic>
        <p:nvPicPr>
          <p:cNvPr id="13" name="Picture 12">
            <a:extLst>
              <a:ext uri="{FF2B5EF4-FFF2-40B4-BE49-F238E27FC236}">
                <a16:creationId xmlns:a16="http://schemas.microsoft.com/office/drawing/2014/main" id="{434ABF0F-0388-4FA4-BA2F-C5C6A36A6D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16" name="Group 15">
            <a:extLst>
              <a:ext uri="{FF2B5EF4-FFF2-40B4-BE49-F238E27FC236}">
                <a16:creationId xmlns:a16="http://schemas.microsoft.com/office/drawing/2014/main" id="{349DC3B7-D24E-46FC-8186-E8650EA395F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531C31BC-36DC-4467-A363-A0464679061E}"/>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6395184-5119-4D12-ADAE-1391790EAB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0" name="Rectangle 19">
            <a:extLst>
              <a:ext uri="{FF2B5EF4-FFF2-40B4-BE49-F238E27FC236}">
                <a16:creationId xmlns:a16="http://schemas.microsoft.com/office/drawing/2014/main" id="{43B0C557-C0A3-4014-9F0A-BF632EC10825}"/>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916461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0D31-9E86-4BD7-B4B9-2A7BE5F23CC9}"/>
              </a:ext>
            </a:extLst>
          </p:cNvPr>
          <p:cNvSpPr>
            <a:spLocks noGrp="1"/>
          </p:cNvSpPr>
          <p:nvPr>
            <p:ph type="title"/>
          </p:nvPr>
        </p:nvSpPr>
        <p:spPr>
          <a:xfrm>
            <a:off x="667512"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005CB58-53C1-4CA3-AA5B-1038DB7C24CC}"/>
              </a:ext>
            </a:extLst>
          </p:cNvPr>
          <p:cNvSpPr>
            <a:spLocks noGrp="1"/>
          </p:cNvSpPr>
          <p:nvPr>
            <p:ph type="body" idx="1"/>
          </p:nvPr>
        </p:nvSpPr>
        <p:spPr>
          <a:xfrm>
            <a:off x="667512"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4627940F-035F-4DBC-8D9C-C7F69B83C889}"/>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A7D3F79A-7D27-447C-A1BB-7536CE8788B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92510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7512" y="732789"/>
            <a:ext cx="107071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6751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F89F8CE2-5D39-46DB-B87F-9BEACCEADA66}"/>
              </a:ext>
            </a:extLst>
          </p:cNvPr>
          <p:cNvSpPr>
            <a:spLocks noGrp="1"/>
          </p:cNvSpPr>
          <p:nvPr>
            <p:ph type="ftr" sz="quarter" idx="10"/>
          </p:nvPr>
        </p:nvSpPr>
        <p:spPr/>
        <p:txBody>
          <a:bodyPr/>
          <a:lstStyle/>
          <a:p>
            <a:endParaRPr lang="en-US" dirty="0"/>
          </a:p>
        </p:txBody>
      </p:sp>
      <p:sp>
        <p:nvSpPr>
          <p:cNvPr id="13" name="Slide Number Placeholder 12">
            <a:extLst>
              <a:ext uri="{FF2B5EF4-FFF2-40B4-BE49-F238E27FC236}">
                <a16:creationId xmlns:a16="http://schemas.microsoft.com/office/drawing/2014/main" id="{0F1CE98E-FC5D-4747-834A-506C0CF74ED4}"/>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869153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7512" y="7575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751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6C608-21C6-46FC-B83C-B521024C6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7774EA-575A-4F75-B7A4-9CDFD12EF5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B9760019-5EA3-40F5-AA16-A6DB55CD5EEE}"/>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C3795E95-A1BE-418C-9AA0-129EACD21F2C}"/>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390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6AD8-7235-4B4D-B2A9-C9EE3F570A30}"/>
              </a:ext>
            </a:extLst>
          </p:cNvPr>
          <p:cNvSpPr>
            <a:spLocks noGrp="1"/>
          </p:cNvSpPr>
          <p:nvPr>
            <p:ph type="title"/>
          </p:nvPr>
        </p:nvSpPr>
        <p:spPr>
          <a:xfrm>
            <a:off x="667512" y="4109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7FBDF9-1C91-4266-BE37-D1FCB5350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056230-852E-42AA-956E-A68117318D52}"/>
              </a:ext>
            </a:extLst>
          </p:cNvPr>
          <p:cNvSpPr>
            <a:spLocks noGrp="1"/>
          </p:cNvSpPr>
          <p:nvPr>
            <p:ph type="body" sz="half" idx="2"/>
          </p:nvPr>
        </p:nvSpPr>
        <p:spPr>
          <a:xfrm>
            <a:off x="66751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483E9E94-002C-4291-B5F6-C7928CF94496}"/>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DD85BD4-417D-4C7F-AF77-A5E260DD3F0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976796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2C4B-CE5E-4881-8AF5-1D46BBCDFADC}"/>
              </a:ext>
            </a:extLst>
          </p:cNvPr>
          <p:cNvSpPr>
            <a:spLocks noGrp="1"/>
          </p:cNvSpPr>
          <p:nvPr>
            <p:ph type="title"/>
          </p:nvPr>
        </p:nvSpPr>
        <p:spPr>
          <a:xfrm>
            <a:off x="667512" y="4109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09A667-B57E-418D-A17A-DC76DFE0B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AFBF92-31E8-466A-B399-EF492EE6861F}"/>
              </a:ext>
            </a:extLst>
          </p:cNvPr>
          <p:cNvSpPr>
            <a:spLocks noGrp="1"/>
          </p:cNvSpPr>
          <p:nvPr>
            <p:ph type="body" sz="half" idx="2"/>
          </p:nvPr>
        </p:nvSpPr>
        <p:spPr>
          <a:xfrm>
            <a:off x="66751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FC82A12C-B7A4-4172-BF12-B7CC7E6CCBE8}"/>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F79EE0F6-0841-42B1-81E7-08AC2E86AC8D}"/>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250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mp; Content">
    <p:bg>
      <p:bgPr>
        <a:solidFill>
          <a:schemeClr val="accent2"/>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79664DB-F54A-4B1E-B2E0-EEF45B975D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pic>
        <p:nvPicPr>
          <p:cNvPr id="15" name="Picture 14" hidden="1">
            <a:extLst>
              <a:ext uri="{FF2B5EF4-FFF2-40B4-BE49-F238E27FC236}">
                <a16:creationId xmlns:a16="http://schemas.microsoft.com/office/drawing/2014/main" id="{6BDFCB34-F20C-495A-9615-E38C5E0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pic>
        <p:nvPicPr>
          <p:cNvPr id="16" name="Picture 15" hidden="1">
            <a:extLst>
              <a:ext uri="{FF2B5EF4-FFF2-40B4-BE49-F238E27FC236}">
                <a16:creationId xmlns:a16="http://schemas.microsoft.com/office/drawing/2014/main" id="{A1C5B427-70FE-4C03-88E2-76670C772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36164"/>
            <a:ext cx="6400800" cy="1325563"/>
          </a:xfrm>
        </p:spPr>
        <p:txBody>
          <a:bodyPr/>
          <a:lstStyle>
            <a:lvl1pPr>
              <a:defRPr spc="60" baseline="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313"/>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711" y="2933273"/>
            <a:ext cx="6400800" cy="2735689"/>
          </a:xfrm>
        </p:spPr>
        <p:txBody>
          <a:bodyPr/>
          <a:lstStyle>
            <a:lvl1pPr>
              <a:lnSpc>
                <a:spcPts val="1750"/>
              </a:lnSpc>
              <a:defRPr sz="1400" b="0" spc="-20" baseline="0">
                <a:latin typeface="+mn-lt"/>
              </a:defRPr>
            </a:lvl1pPr>
            <a:lvl2pPr>
              <a:spcBef>
                <a:spcPts val="600"/>
              </a:spcBef>
              <a:defRPr sz="1200" spc="-20" baseline="0"/>
            </a:lvl2pPr>
            <a:lvl3pPr>
              <a:spcBef>
                <a:spcPts val="600"/>
              </a:spcBef>
              <a:defRPr sz="1200" spc="-20" baseline="0"/>
            </a:lvl3pPr>
            <a:lvl4pPr>
              <a:spcBef>
                <a:spcPts val="600"/>
              </a:spcBef>
              <a:defRPr sz="1200" spc="-20" baseline="0"/>
            </a:lvl4pPr>
            <a:lvl5pPr>
              <a:spcBef>
                <a:spcPts val="600"/>
              </a:spcBef>
              <a:defRPr sz="1200" spc="-2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p>
            <a:fld id="{2BEE099A-8562-47CA-944D-F82EDDAC5192}" type="slidenum">
              <a:rPr lang="en-US" smtClean="0"/>
              <a:pPr/>
              <a:t>‹#›</a:t>
            </a:fld>
            <a:endParaRPr lang="en-US" dirty="0"/>
          </a:p>
        </p:txBody>
      </p:sp>
      <p:pic>
        <p:nvPicPr>
          <p:cNvPr id="19" name="Picture 18">
            <a:extLst>
              <a:ext uri="{FF2B5EF4-FFF2-40B4-BE49-F238E27FC236}">
                <a16:creationId xmlns:a16="http://schemas.microsoft.com/office/drawing/2014/main" id="{704F9EE4-9496-4BED-AED2-7D79141766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20" name="Group 19">
            <a:extLst>
              <a:ext uri="{FF2B5EF4-FFF2-40B4-BE49-F238E27FC236}">
                <a16:creationId xmlns:a16="http://schemas.microsoft.com/office/drawing/2014/main" id="{DE7F1912-D6B7-40C8-B25B-909F0CEFC5E8}"/>
              </a:ext>
            </a:extLst>
          </p:cNvPr>
          <p:cNvGrpSpPr/>
          <p:nvPr userDrawn="1"/>
        </p:nvGrpSpPr>
        <p:grpSpPr>
          <a:xfrm>
            <a:off x="10910889" y="5668963"/>
            <a:ext cx="1281112" cy="1188607"/>
            <a:chOff x="10910889" y="5668963"/>
            <a:chExt cx="1281112" cy="1188607"/>
          </a:xfrm>
        </p:grpSpPr>
        <p:sp>
          <p:nvSpPr>
            <p:cNvPr id="21" name="Rectangle 20">
              <a:extLst>
                <a:ext uri="{FF2B5EF4-FFF2-40B4-BE49-F238E27FC236}">
                  <a16:creationId xmlns:a16="http://schemas.microsoft.com/office/drawing/2014/main" id="{98940805-7727-4ACA-B8E7-E1FE9A38DBBB}"/>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06A86CA-7B3F-4965-B743-D5F56DC0D5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3" name="Rectangle 22">
            <a:extLst>
              <a:ext uri="{FF2B5EF4-FFF2-40B4-BE49-F238E27FC236}">
                <a16:creationId xmlns:a16="http://schemas.microsoft.com/office/drawing/2014/main" id="{F8EBD8E4-5603-4446-AF20-7A9E50BA4740}"/>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258044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C032BF-73DA-448C-AA47-4B06EB436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2913"/>
            <a:ext cx="10240964" cy="1655762"/>
          </a:xfrm>
        </p:spPr>
        <p:txBody>
          <a:bodyPr anchor="b"/>
          <a:lstStyle>
            <a:lvl1pPr algn="l">
              <a:defRPr sz="4800" spc="60" baseline="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741EC40-0838-4E19-9A4F-AAF8A001F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11" name="Group 10">
            <a:extLst>
              <a:ext uri="{FF2B5EF4-FFF2-40B4-BE49-F238E27FC236}">
                <a16:creationId xmlns:a16="http://schemas.microsoft.com/office/drawing/2014/main" id="{00AA9286-F8EB-4E0C-B9C6-07D5A7ACB18E}"/>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B87623EA-2A65-4F67-84C5-1D4A934DEE78}"/>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DB048EB-D56D-4BC7-AB6D-A232D3ECA0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Tree>
    <p:extLst>
      <p:ext uri="{BB962C8B-B14F-4D97-AF65-F5344CB8AC3E}">
        <p14:creationId xmlns:p14="http://schemas.microsoft.com/office/powerpoint/2010/main" val="311652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3 Text &amp; Picture">
    <p:bg>
      <p:bgPr>
        <a:solidFill>
          <a:schemeClr val="accent4"/>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DC57C1-945B-446B-A214-10E5850D2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77641"/>
            <a:ext cx="10707189" cy="1325563"/>
          </a:xfrm>
        </p:spPr>
        <p:txBody>
          <a:bodyPr/>
          <a:lstStyle>
            <a:lvl1pPr>
              <a:defRPr spc="60" baseline="0">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30" baseline="0"/>
            </a:lvl2pPr>
            <a:lvl3pPr>
              <a:spcBef>
                <a:spcPts val="200"/>
              </a:spcBef>
              <a:defRPr spc="30" baseline="0"/>
            </a:lvl3pPr>
            <a:lvl4pPr>
              <a:spcBef>
                <a:spcPts val="200"/>
              </a:spcBef>
              <a:defRPr spc="30" baseline="0"/>
            </a:lvl4pPr>
            <a:lvl5pPr>
              <a:spcBef>
                <a:spcPts val="200"/>
              </a:spcBef>
              <a:defRPr spc="3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30" baseline="0"/>
            </a:lvl2pPr>
            <a:lvl3pPr>
              <a:spcBef>
                <a:spcPts val="200"/>
              </a:spcBef>
              <a:defRPr spc="30" baseline="0"/>
            </a:lvl3pPr>
            <a:lvl4pPr>
              <a:spcBef>
                <a:spcPts val="200"/>
              </a:spcBef>
              <a:defRPr spc="30" baseline="0"/>
            </a:lvl4pPr>
            <a:lvl5pPr>
              <a:spcBef>
                <a:spcPts val="200"/>
              </a:spcBef>
              <a:defRPr spc="3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30" baseline="0"/>
            </a:lvl2pPr>
            <a:lvl3pPr>
              <a:spcBef>
                <a:spcPts val="200"/>
              </a:spcBef>
              <a:defRPr spc="30" baseline="0"/>
            </a:lvl3pPr>
            <a:lvl4pPr>
              <a:spcBef>
                <a:spcPts val="200"/>
              </a:spcBef>
              <a:defRPr spc="30" baseline="0"/>
            </a:lvl4pPr>
            <a:lvl5pPr>
              <a:spcBef>
                <a:spcPts val="200"/>
              </a:spcBef>
              <a:defRPr spc="3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D739FD3E-6319-41ED-80C0-225C80FCA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19" name="Group 18">
            <a:extLst>
              <a:ext uri="{FF2B5EF4-FFF2-40B4-BE49-F238E27FC236}">
                <a16:creationId xmlns:a16="http://schemas.microsoft.com/office/drawing/2014/main" id="{01856932-D2FD-4E48-9A79-EBA787E50BF4}"/>
              </a:ext>
            </a:extLst>
          </p:cNvPr>
          <p:cNvGrpSpPr/>
          <p:nvPr userDrawn="1"/>
        </p:nvGrpSpPr>
        <p:grpSpPr>
          <a:xfrm>
            <a:off x="10910889" y="5668963"/>
            <a:ext cx="1281112" cy="1188607"/>
            <a:chOff x="10910889" y="5668963"/>
            <a:chExt cx="1281112" cy="1188607"/>
          </a:xfrm>
        </p:grpSpPr>
        <p:sp>
          <p:nvSpPr>
            <p:cNvPr id="20" name="Rectangle 19">
              <a:extLst>
                <a:ext uri="{FF2B5EF4-FFF2-40B4-BE49-F238E27FC236}">
                  <a16:creationId xmlns:a16="http://schemas.microsoft.com/office/drawing/2014/main" id="{34ADD2D1-549F-4CD2-80F4-70AF0A6C5569}"/>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4695AB57-EC89-47F6-B859-461C2C22E3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2" name="Rectangle 21">
            <a:extLst>
              <a:ext uri="{FF2B5EF4-FFF2-40B4-BE49-F238E27FC236}">
                <a16:creationId xmlns:a16="http://schemas.microsoft.com/office/drawing/2014/main" id="{654005FC-C8BE-40D8-B29C-CF0990983654}"/>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342396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eft Text &amp; Picture">
    <p:bg>
      <p:bgPr>
        <a:solidFill>
          <a:schemeClr val="accent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97B9FD4-6970-42C5-9C9F-27547AD15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28"/>
            <a:ext cx="12191998" cy="6857142"/>
          </a:xfrm>
          <a:prstGeom prst="rect">
            <a:avLst/>
          </a:prstGeom>
        </p:spPr>
      </p:pic>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0740"/>
            <a:ext cx="5830387" cy="1325563"/>
          </a:xfrm>
        </p:spPr>
        <p:txBody>
          <a:bodyPr/>
          <a:lstStyle>
            <a:lvl1pPr>
              <a:defRPr spc="6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9" name="Picture 18">
            <a:extLst>
              <a:ext uri="{FF2B5EF4-FFF2-40B4-BE49-F238E27FC236}">
                <a16:creationId xmlns:a16="http://schemas.microsoft.com/office/drawing/2014/main" id="{B1D83544-69E3-4F22-979F-64EF81EA8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20" name="Group 19">
            <a:extLst>
              <a:ext uri="{FF2B5EF4-FFF2-40B4-BE49-F238E27FC236}">
                <a16:creationId xmlns:a16="http://schemas.microsoft.com/office/drawing/2014/main" id="{824020F0-FC89-4BCB-9570-788CE686D7CE}"/>
              </a:ext>
            </a:extLst>
          </p:cNvPr>
          <p:cNvGrpSpPr/>
          <p:nvPr userDrawn="1"/>
        </p:nvGrpSpPr>
        <p:grpSpPr>
          <a:xfrm>
            <a:off x="10910889" y="5668963"/>
            <a:ext cx="1281112" cy="1188607"/>
            <a:chOff x="10910889" y="5668963"/>
            <a:chExt cx="1281112" cy="1188607"/>
          </a:xfrm>
        </p:grpSpPr>
        <p:sp>
          <p:nvSpPr>
            <p:cNvPr id="21" name="Rectangle 20">
              <a:extLst>
                <a:ext uri="{FF2B5EF4-FFF2-40B4-BE49-F238E27FC236}">
                  <a16:creationId xmlns:a16="http://schemas.microsoft.com/office/drawing/2014/main" id="{11385009-F080-48D3-BEC7-214AFD3BB74A}"/>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D3BDDF6-7C74-4CE5-8746-AA18474E91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3" name="Rectangle 22">
            <a:extLst>
              <a:ext uri="{FF2B5EF4-FFF2-40B4-BE49-F238E27FC236}">
                <a16:creationId xmlns:a16="http://schemas.microsoft.com/office/drawing/2014/main" id="{0B8BDE30-71AC-417B-B757-8BB4BA7C4845}"/>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257111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9BC0D2E-D4B3-4974-8FFB-E9006C1A52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endParaRPr lang="en-US"/>
          </a:p>
        </p:txBody>
      </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9" name="Picture 18">
            <a:extLst>
              <a:ext uri="{FF2B5EF4-FFF2-40B4-BE49-F238E27FC236}">
                <a16:creationId xmlns:a16="http://schemas.microsoft.com/office/drawing/2014/main" id="{6645E7DD-6749-4AC5-B4D1-C2AD9BAE22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3092" y="5888834"/>
            <a:ext cx="978525" cy="635792"/>
          </a:xfrm>
          <a:prstGeom prst="rect">
            <a:avLst/>
          </a:prstGeom>
        </p:spPr>
      </p:pic>
      <p:grpSp>
        <p:nvGrpSpPr>
          <p:cNvPr id="20" name="Group 19">
            <a:extLst>
              <a:ext uri="{FF2B5EF4-FFF2-40B4-BE49-F238E27FC236}">
                <a16:creationId xmlns:a16="http://schemas.microsoft.com/office/drawing/2014/main" id="{0DA1E5D9-3F0D-4719-A992-2CB13329E1A6}"/>
              </a:ext>
            </a:extLst>
          </p:cNvPr>
          <p:cNvGrpSpPr/>
          <p:nvPr userDrawn="1"/>
        </p:nvGrpSpPr>
        <p:grpSpPr>
          <a:xfrm>
            <a:off x="10910889" y="5668963"/>
            <a:ext cx="1281112" cy="1188607"/>
            <a:chOff x="10910889" y="5668963"/>
            <a:chExt cx="1281112" cy="1188607"/>
          </a:xfrm>
        </p:grpSpPr>
        <p:sp>
          <p:nvSpPr>
            <p:cNvPr id="21" name="Rectangle 20">
              <a:extLst>
                <a:ext uri="{FF2B5EF4-FFF2-40B4-BE49-F238E27FC236}">
                  <a16:creationId xmlns:a16="http://schemas.microsoft.com/office/drawing/2014/main" id="{DC4E4949-6321-4687-ABA0-566872F7E185}"/>
                </a:ext>
              </a:extLst>
            </p:cNvPr>
            <p:cNvSpPr/>
            <p:nvPr userDrawn="1"/>
          </p:nvSpPr>
          <p:spPr>
            <a:xfrm>
              <a:off x="10910889" y="5668963"/>
              <a:ext cx="1281112" cy="118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589AEFA7-E5E6-4ADA-AE51-6F9AE602A5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0956" y="5748339"/>
              <a:ext cx="894620" cy="915220"/>
            </a:xfrm>
            <a:prstGeom prst="rect">
              <a:avLst/>
            </a:prstGeom>
          </p:spPr>
        </p:pic>
      </p:grpSp>
      <p:sp>
        <p:nvSpPr>
          <p:cNvPr id="24" name="Rectangle 23">
            <a:extLst>
              <a:ext uri="{FF2B5EF4-FFF2-40B4-BE49-F238E27FC236}">
                <a16:creationId xmlns:a16="http://schemas.microsoft.com/office/drawing/2014/main" id="{DB9C9F2E-D2C2-494A-B702-C5B3584C88AE}"/>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55522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0D31-9E86-4BD7-B4B9-2A7BE5F23CC9}"/>
              </a:ext>
            </a:extLst>
          </p:cNvPr>
          <p:cNvSpPr>
            <a:spLocks noGrp="1"/>
          </p:cNvSpPr>
          <p:nvPr>
            <p:ph type="title"/>
          </p:nvPr>
        </p:nvSpPr>
        <p:spPr>
          <a:xfrm>
            <a:off x="667512"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005CB58-53C1-4CA3-AA5B-1038DB7C24CC}"/>
              </a:ext>
            </a:extLst>
          </p:cNvPr>
          <p:cNvSpPr>
            <a:spLocks noGrp="1"/>
          </p:cNvSpPr>
          <p:nvPr>
            <p:ph type="body" idx="1"/>
          </p:nvPr>
        </p:nvSpPr>
        <p:spPr>
          <a:xfrm>
            <a:off x="667512"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Footer Placeholder 6">
            <a:extLst>
              <a:ext uri="{FF2B5EF4-FFF2-40B4-BE49-F238E27FC236}">
                <a16:creationId xmlns:a16="http://schemas.microsoft.com/office/drawing/2014/main" id="{4627940F-035F-4DBC-8D9C-C7F69B83C889}"/>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A7D3F79A-7D27-447C-A1BB-7536CE8788B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977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7512" y="732789"/>
            <a:ext cx="107071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67512"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F89F8CE2-5D39-46DB-B87F-9BEACCEADA66}"/>
              </a:ext>
            </a:extLst>
          </p:cNvPr>
          <p:cNvSpPr>
            <a:spLocks noGrp="1"/>
          </p:cNvSpPr>
          <p:nvPr>
            <p:ph type="ftr" sz="quarter" idx="10"/>
          </p:nvPr>
        </p:nvSpPr>
        <p:spPr/>
        <p:txBody>
          <a:bodyPr/>
          <a:lstStyle/>
          <a:p>
            <a:endParaRPr lang="en-US" dirty="0"/>
          </a:p>
        </p:txBody>
      </p:sp>
      <p:sp>
        <p:nvSpPr>
          <p:cNvPr id="13" name="Slide Number Placeholder 12">
            <a:extLst>
              <a:ext uri="{FF2B5EF4-FFF2-40B4-BE49-F238E27FC236}">
                <a16:creationId xmlns:a16="http://schemas.microsoft.com/office/drawing/2014/main" id="{0F1CE98E-FC5D-4747-834A-506C0CF74ED4}"/>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89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67512" y="732789"/>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67512"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50" r:id="rId2"/>
    <p:sldLayoutId id="2147483660" r:id="rId3"/>
    <p:sldLayoutId id="2147483649" r:id="rId4"/>
    <p:sldLayoutId id="2147483663" r:id="rId5"/>
    <p:sldLayoutId id="2147483664" r:id="rId6"/>
    <p:sldLayoutId id="2147483665" r:id="rId7"/>
    <p:sldLayoutId id="2147483651" r:id="rId8"/>
    <p:sldLayoutId id="2147483652" r:id="rId9"/>
    <p:sldLayoutId id="2147483653" r:id="rId10"/>
    <p:sldLayoutId id="2147483656" r:id="rId11"/>
    <p:sldLayoutId id="2147483657" r:id="rId12"/>
  </p:sldLayoutIdLst>
  <p:hf hdr="0" ftr="0" dt="0"/>
  <p:txStyles>
    <p:titleStyle>
      <a:lvl1pPr algn="l" defTabSz="914400" rtl="0" eaLnBrk="1" latinLnBrk="0" hangingPunct="1">
        <a:lnSpc>
          <a:spcPct val="90000"/>
        </a:lnSpc>
        <a:spcBef>
          <a:spcPct val="0"/>
        </a:spcBef>
        <a:buNone/>
        <a:defRPr sz="4800" b="1" kern="1200">
          <a:solidFill>
            <a:schemeClr val="accent1"/>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67512" y="732789"/>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67512"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39373849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800" b="1" kern="1200">
          <a:solidFill>
            <a:schemeClr val="accent1"/>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ensus.gov/roam" TargetMode="External"/><Relationship Id="rId2" Type="http://schemas.openxmlformats.org/officeDocument/2006/relationships/hyperlink" Target="https://www.census.gov/tribal/" TargetMode="Externa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2020census.gov/jobs" TargetMode="Externa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Shana.m.radford@2020census.gov" TargetMode="External"/><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hyperlink" Target="mailto:jessica.a.imotichey@2020censu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B9C40E-954B-45B0-834E-9FA741175830}"/>
              </a:ext>
            </a:extLst>
          </p:cNvPr>
          <p:cNvSpPr>
            <a:spLocks noGrp="1"/>
          </p:cNvSpPr>
          <p:nvPr>
            <p:ph type="ctrTitle"/>
          </p:nvPr>
        </p:nvSpPr>
        <p:spPr>
          <a:xfrm>
            <a:off x="669609" y="271325"/>
            <a:ext cx="10240964" cy="1655762"/>
          </a:xfrm>
        </p:spPr>
        <p:txBody>
          <a:bodyPr/>
          <a:lstStyle/>
          <a:p>
            <a:r>
              <a:rPr lang="en-US" dirty="0">
                <a:solidFill>
                  <a:schemeClr val="tx1"/>
                </a:solidFill>
              </a:rPr>
              <a:t>2020</a:t>
            </a:r>
            <a:r>
              <a:rPr lang="en-US" dirty="0">
                <a:solidFill>
                  <a:srgbClr val="00B050"/>
                </a:solidFill>
              </a:rPr>
              <a:t> </a:t>
            </a:r>
            <a:r>
              <a:rPr lang="en-US" dirty="0">
                <a:solidFill>
                  <a:schemeClr val="tx1"/>
                </a:solidFill>
              </a:rPr>
              <a:t>Decennial Census </a:t>
            </a:r>
          </a:p>
        </p:txBody>
      </p:sp>
      <p:sp>
        <p:nvSpPr>
          <p:cNvPr id="5" name="Content Placeholder 4">
            <a:extLst>
              <a:ext uri="{FF2B5EF4-FFF2-40B4-BE49-F238E27FC236}">
                <a16:creationId xmlns:a16="http://schemas.microsoft.com/office/drawing/2014/main" id="{3406D3B8-58A4-4B66-9BE3-39D3205A3A33}"/>
              </a:ext>
            </a:extLst>
          </p:cNvPr>
          <p:cNvSpPr>
            <a:spLocks noGrp="1"/>
          </p:cNvSpPr>
          <p:nvPr>
            <p:ph type="subTitle" idx="1"/>
          </p:nvPr>
        </p:nvSpPr>
        <p:spPr>
          <a:xfrm>
            <a:off x="669609" y="1320580"/>
            <a:ext cx="7361525" cy="689671"/>
          </a:xfrm>
        </p:spPr>
        <p:txBody>
          <a:bodyPr/>
          <a:lstStyle/>
          <a:p>
            <a:r>
              <a:rPr lang="en-US" sz="3200" b="1" dirty="0">
                <a:solidFill>
                  <a:schemeClr val="tx2"/>
                </a:solidFill>
              </a:rPr>
              <a:t>NPAIHB Quarterly Board Meeting</a:t>
            </a:r>
          </a:p>
        </p:txBody>
      </p:sp>
      <p:sp>
        <p:nvSpPr>
          <p:cNvPr id="14" name="Text Placeholder 13">
            <a:extLst>
              <a:ext uri="{FF2B5EF4-FFF2-40B4-BE49-F238E27FC236}">
                <a16:creationId xmlns:a16="http://schemas.microsoft.com/office/drawing/2014/main" id="{D8FFA193-563D-494D-8D25-014ECEDEE0C8}"/>
              </a:ext>
            </a:extLst>
          </p:cNvPr>
          <p:cNvSpPr>
            <a:spLocks noGrp="1"/>
          </p:cNvSpPr>
          <p:nvPr>
            <p:ph type="body" idx="12"/>
          </p:nvPr>
        </p:nvSpPr>
        <p:spPr>
          <a:xfrm>
            <a:off x="669609" y="1788700"/>
            <a:ext cx="4019270" cy="475657"/>
          </a:xfrm>
        </p:spPr>
        <p:txBody>
          <a:bodyPr>
            <a:normAutofit/>
          </a:bodyPr>
          <a:lstStyle/>
          <a:p>
            <a:r>
              <a:rPr lang="en-US" sz="2400" dirty="0">
                <a:solidFill>
                  <a:schemeClr val="accent1"/>
                </a:solidFill>
              </a:rPr>
              <a:t>October 23, 2019 </a:t>
            </a:r>
          </a:p>
        </p:txBody>
      </p:sp>
      <p:sp>
        <p:nvSpPr>
          <p:cNvPr id="2" name="Speech Bubble: Rectangle 1">
            <a:extLst>
              <a:ext uri="{FF2B5EF4-FFF2-40B4-BE49-F238E27FC236}">
                <a16:creationId xmlns:a16="http://schemas.microsoft.com/office/drawing/2014/main" id="{EEBEC47F-7AE8-463F-8E40-01C157F5E61B}"/>
              </a:ext>
            </a:extLst>
          </p:cNvPr>
          <p:cNvSpPr/>
          <p:nvPr/>
        </p:nvSpPr>
        <p:spPr>
          <a:xfrm>
            <a:off x="882911" y="2976342"/>
            <a:ext cx="8141819" cy="2753832"/>
          </a:xfrm>
          <a:prstGeom prst="wedgeRectCallout">
            <a:avLst>
              <a:gd name="adj1" fmla="val -20589"/>
              <a:gd name="adj2" fmla="val 46169"/>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dirty="0">
                <a:ln w="22225">
                  <a:solidFill>
                    <a:schemeClr val="bg1">
                      <a:lumMod val="95000"/>
                    </a:schemeClr>
                  </a:solidFill>
                  <a:prstDash val="solid"/>
                </a:ln>
                <a:solidFill>
                  <a:schemeClr val="bg1"/>
                </a:solidFill>
              </a:rPr>
              <a:t>160 Days until Census Day </a:t>
            </a:r>
          </a:p>
          <a:p>
            <a:pPr algn="ctr"/>
            <a:r>
              <a:rPr lang="en-US" sz="5400" dirty="0">
                <a:ln w="22225">
                  <a:solidFill>
                    <a:schemeClr val="bg1">
                      <a:lumMod val="95000"/>
                    </a:schemeClr>
                  </a:solidFill>
                  <a:prstDash val="solid"/>
                </a:ln>
                <a:solidFill>
                  <a:schemeClr val="bg1"/>
                </a:solidFill>
              </a:rPr>
              <a:t>(April 1, 2020) </a:t>
            </a:r>
          </a:p>
        </p:txBody>
      </p:sp>
    </p:spTree>
    <p:extLst>
      <p:ext uri="{BB962C8B-B14F-4D97-AF65-F5344CB8AC3E}">
        <p14:creationId xmlns:p14="http://schemas.microsoft.com/office/powerpoint/2010/main" val="148681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Book"/>
              <a:ea typeface="+mn-ea"/>
              <a:cs typeface="+mn-cs"/>
            </a:endParaRPr>
          </a:p>
        </p:txBody>
      </p:sp>
      <p:sp>
        <p:nvSpPr>
          <p:cNvPr id="2" name="Title 1">
            <a:extLst>
              <a:ext uri="{FF2B5EF4-FFF2-40B4-BE49-F238E27FC236}">
                <a16:creationId xmlns:a16="http://schemas.microsoft.com/office/drawing/2014/main" id="{5B113F40-D630-3C42-A8F6-7535D7FC57B3}"/>
              </a:ext>
            </a:extLst>
          </p:cNvPr>
          <p:cNvSpPr>
            <a:spLocks noGrp="1"/>
          </p:cNvSpPr>
          <p:nvPr>
            <p:ph type="ctrTitle"/>
          </p:nvPr>
        </p:nvSpPr>
        <p:spPr>
          <a:xfrm>
            <a:off x="674237" y="523374"/>
            <a:ext cx="3657600" cy="2887579"/>
          </a:xfrm>
        </p:spPr>
        <p:txBody>
          <a:bodyPr>
            <a:normAutofit/>
          </a:bodyPr>
          <a:lstStyle/>
          <a:p>
            <a:r>
              <a:rPr lang="en-US" dirty="0">
                <a:solidFill>
                  <a:schemeClr val="bg1"/>
                </a:solidFill>
              </a:rPr>
              <a:t>2020</a:t>
            </a:r>
            <a:r>
              <a:rPr lang="en-US" dirty="0">
                <a:solidFill>
                  <a:srgbClr val="FFFFFF"/>
                </a:solidFill>
              </a:rPr>
              <a:t> Census vs 2010 Census</a:t>
            </a:r>
          </a:p>
        </p:txBody>
      </p:sp>
      <p:sp>
        <p:nvSpPr>
          <p:cNvPr id="3" name="Subtitle 2">
            <a:extLst>
              <a:ext uri="{FF2B5EF4-FFF2-40B4-BE49-F238E27FC236}">
                <a16:creationId xmlns:a16="http://schemas.microsoft.com/office/drawing/2014/main" id="{7788C5F3-4164-8147-95D1-1EFCCD17FE2A}"/>
              </a:ext>
            </a:extLst>
          </p:cNvPr>
          <p:cNvSpPr>
            <a:spLocks noGrp="1"/>
          </p:cNvSpPr>
          <p:nvPr>
            <p:ph type="subTitle" idx="1"/>
          </p:nvPr>
        </p:nvSpPr>
        <p:spPr>
          <a:xfrm>
            <a:off x="558209" y="4303771"/>
            <a:ext cx="3657600" cy="1773764"/>
          </a:xfrm>
        </p:spPr>
        <p:txBody>
          <a:bodyPr>
            <a:noAutofit/>
          </a:bodyPr>
          <a:lstStyle/>
          <a:p>
            <a:pPr>
              <a:lnSpc>
                <a:spcPct val="90000"/>
              </a:lnSpc>
            </a:pPr>
            <a:r>
              <a:rPr lang="en-US" sz="2500" dirty="0">
                <a:solidFill>
                  <a:srgbClr val="FFFFFF"/>
                </a:solidFill>
              </a:rPr>
              <a:t>Easier.</a:t>
            </a:r>
          </a:p>
          <a:p>
            <a:pPr>
              <a:lnSpc>
                <a:spcPct val="90000"/>
              </a:lnSpc>
            </a:pPr>
            <a:r>
              <a:rPr lang="en-US" sz="2500" dirty="0">
                <a:solidFill>
                  <a:srgbClr val="FFFFFF"/>
                </a:solidFill>
              </a:rPr>
              <a:t>More efficient.</a:t>
            </a:r>
          </a:p>
          <a:p>
            <a:pPr>
              <a:lnSpc>
                <a:spcPct val="90000"/>
              </a:lnSpc>
            </a:pPr>
            <a:r>
              <a:rPr lang="en-US" sz="2500" dirty="0">
                <a:solidFill>
                  <a:srgbClr val="FFFFFF"/>
                </a:solidFill>
              </a:rPr>
              <a:t>Confidential.</a:t>
            </a:r>
          </a:p>
          <a:p>
            <a:pPr>
              <a:lnSpc>
                <a:spcPct val="90000"/>
              </a:lnSpc>
            </a:pPr>
            <a:r>
              <a:rPr lang="en-US" sz="2500" dirty="0">
                <a:solidFill>
                  <a:srgbClr val="FFFFFF"/>
                </a:solidFill>
              </a:rPr>
              <a:t>Safe.</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38FE99A5-0732-D34E-B2D7-49BA81B4C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246" y="1255007"/>
            <a:ext cx="6553545" cy="4374490"/>
          </a:xfrm>
          <a:prstGeom prst="rect">
            <a:avLst/>
          </a:prstGeom>
        </p:spPr>
      </p:pic>
      <p:sp>
        <p:nvSpPr>
          <p:cNvPr id="5" name="Rectangle 4">
            <a:extLst>
              <a:ext uri="{FF2B5EF4-FFF2-40B4-BE49-F238E27FC236}">
                <a16:creationId xmlns:a16="http://schemas.microsoft.com/office/drawing/2014/main" id="{BB2CC382-06F3-4CEB-8D69-23F95314FB6E}"/>
              </a:ext>
            </a:extLst>
          </p:cNvPr>
          <p:cNvSpPr/>
          <p:nvPr/>
        </p:nvSpPr>
        <p:spPr>
          <a:xfrm>
            <a:off x="5006544" y="523374"/>
            <a:ext cx="6627247" cy="400110"/>
          </a:xfrm>
          <a:prstGeom prst="rect">
            <a:avLst/>
          </a:prstGeom>
        </p:spPr>
        <p:txBody>
          <a:bodyPr wrap="square">
            <a:spAutoFit/>
          </a:bodyPr>
          <a:lstStyle/>
          <a:p>
            <a:r>
              <a:rPr lang="en-US" sz="2000" b="1" dirty="0">
                <a:latin typeface="+mj-lt"/>
              </a:rPr>
              <a:t>We mail to physical addresses not PO Boxes</a:t>
            </a:r>
          </a:p>
        </p:txBody>
      </p:sp>
      <p:sp>
        <p:nvSpPr>
          <p:cNvPr id="6" name="Rectangle 5">
            <a:extLst>
              <a:ext uri="{FF2B5EF4-FFF2-40B4-BE49-F238E27FC236}">
                <a16:creationId xmlns:a16="http://schemas.microsoft.com/office/drawing/2014/main" id="{2C2155AB-E57E-44F6-8063-5D2BD6815997}"/>
              </a:ext>
            </a:extLst>
          </p:cNvPr>
          <p:cNvSpPr/>
          <p:nvPr/>
        </p:nvSpPr>
        <p:spPr>
          <a:xfrm>
            <a:off x="5006544" y="5607077"/>
            <a:ext cx="5468485" cy="707886"/>
          </a:xfrm>
          <a:prstGeom prst="rect">
            <a:avLst/>
          </a:prstGeom>
        </p:spPr>
        <p:txBody>
          <a:bodyPr wrap="square">
            <a:spAutoFit/>
          </a:bodyPr>
          <a:lstStyle/>
          <a:p>
            <a:r>
              <a:rPr lang="en-US" sz="2000" b="1" dirty="0">
                <a:latin typeface="+mj-lt"/>
              </a:rPr>
              <a:t>Last day to self-respond July 31, 2020</a:t>
            </a:r>
          </a:p>
          <a:p>
            <a:r>
              <a:rPr lang="en-US" sz="2000" b="1" dirty="0">
                <a:latin typeface="+mj-lt"/>
              </a:rPr>
              <a:t>Last day of NRFU July 24, 2020</a:t>
            </a:r>
          </a:p>
        </p:txBody>
      </p:sp>
    </p:spTree>
    <p:extLst>
      <p:ext uri="{BB962C8B-B14F-4D97-AF65-F5344CB8AC3E}">
        <p14:creationId xmlns:p14="http://schemas.microsoft.com/office/powerpoint/2010/main" val="1657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1DE8-D15D-5B4F-8C12-39513B509F77}"/>
              </a:ext>
            </a:extLst>
          </p:cNvPr>
          <p:cNvSpPr>
            <a:spLocks noGrp="1"/>
          </p:cNvSpPr>
          <p:nvPr>
            <p:ph type="ctrTitle"/>
          </p:nvPr>
        </p:nvSpPr>
        <p:spPr>
          <a:xfrm>
            <a:off x="550655" y="483898"/>
            <a:ext cx="10240964" cy="1655762"/>
          </a:xfrm>
        </p:spPr>
        <p:txBody>
          <a:bodyPr/>
          <a:lstStyle/>
          <a:p>
            <a:r>
              <a:rPr lang="en-US" dirty="0"/>
              <a:t>The Census is Confidential and Required by Law</a:t>
            </a:r>
          </a:p>
        </p:txBody>
      </p:sp>
      <p:sp>
        <p:nvSpPr>
          <p:cNvPr id="3" name="Subtitle 2">
            <a:extLst>
              <a:ext uri="{FF2B5EF4-FFF2-40B4-BE49-F238E27FC236}">
                <a16:creationId xmlns:a16="http://schemas.microsoft.com/office/drawing/2014/main" id="{55E22461-573B-0A4E-B620-0CFBD1654BCA}"/>
              </a:ext>
            </a:extLst>
          </p:cNvPr>
          <p:cNvSpPr>
            <a:spLocks noGrp="1"/>
          </p:cNvSpPr>
          <p:nvPr>
            <p:ph type="subTitle" idx="1"/>
          </p:nvPr>
        </p:nvSpPr>
        <p:spPr>
          <a:xfrm>
            <a:off x="550655" y="2415588"/>
            <a:ext cx="8527084" cy="1655762"/>
          </a:xfrm>
        </p:spPr>
        <p:txBody>
          <a:bodyPr>
            <a:noAutofit/>
          </a:bodyPr>
          <a:lstStyle/>
          <a:p>
            <a:pPr marL="342900" indent="-342900">
              <a:buFont typeface="+mj-lt"/>
              <a:buAutoNum type="arabicPeriod"/>
            </a:pPr>
            <a:r>
              <a:rPr lang="en-US" dirty="0"/>
              <a:t>The Census Bureau is required to keep information confidential. All responses provided on the 2020 Census question are or to a Census Bureau employee are confidential and </a:t>
            </a:r>
            <a:r>
              <a:rPr lang="en-US" dirty="0">
                <a:solidFill>
                  <a:schemeClr val="accent1"/>
                </a:solidFill>
              </a:rPr>
              <a:t>protected under Title 13 of the U.S. Code.</a:t>
            </a:r>
          </a:p>
          <a:p>
            <a:pPr marL="342900" indent="-342900">
              <a:buFont typeface="+mj-lt"/>
              <a:buAutoNum type="arabicPeriod"/>
            </a:pPr>
            <a:r>
              <a:rPr lang="en-US" dirty="0"/>
              <a:t>We will never share a respondents personal information with other government agencies.</a:t>
            </a:r>
          </a:p>
          <a:p>
            <a:pPr marL="342900" indent="-342900">
              <a:buFont typeface="+mj-lt"/>
              <a:buAutoNum type="arabicPeriod"/>
            </a:pPr>
            <a:r>
              <a:rPr lang="en-US" dirty="0"/>
              <a:t>Results from the census are </a:t>
            </a:r>
            <a:r>
              <a:rPr lang="en-US" dirty="0">
                <a:solidFill>
                  <a:schemeClr val="accent1"/>
                </a:solidFill>
              </a:rPr>
              <a:t>reported in statistical format only.</a:t>
            </a:r>
          </a:p>
          <a:p>
            <a:pPr marL="342900" indent="-342900">
              <a:buFont typeface="+mj-lt"/>
              <a:buAutoNum type="arabicPeriod"/>
            </a:pPr>
            <a:r>
              <a:rPr lang="en-US" dirty="0"/>
              <a:t>Records are confidential for 72 years by law (Title 44, U.S. Code).</a:t>
            </a:r>
          </a:p>
          <a:p>
            <a:pPr marL="342900" indent="-342900">
              <a:buFont typeface="+mj-lt"/>
              <a:buAutoNum type="arabicPeriod"/>
            </a:pPr>
            <a:r>
              <a:rPr lang="en-US" dirty="0"/>
              <a:t>All Census Bureau </a:t>
            </a:r>
            <a:r>
              <a:rPr lang="en-US" dirty="0">
                <a:solidFill>
                  <a:schemeClr val="accent1"/>
                </a:solidFill>
              </a:rPr>
              <a:t>employees swear a lifetime oath to protect respondent information.</a:t>
            </a:r>
          </a:p>
          <a:p>
            <a:pPr marL="342900" indent="-342900">
              <a:buFont typeface="+mj-lt"/>
              <a:buAutoNum type="arabicPeriod"/>
            </a:pPr>
            <a:r>
              <a:rPr lang="en-US" dirty="0"/>
              <a:t>Penalty for wrongful disclosure is up to 5 years imprisonment and/or a fine of $250,000</a:t>
            </a:r>
          </a:p>
        </p:txBody>
      </p:sp>
      <p:pic>
        <p:nvPicPr>
          <p:cNvPr id="4" name="Picture 4">
            <a:extLst>
              <a:ext uri="{FF2B5EF4-FFF2-40B4-BE49-F238E27FC236}">
                <a16:creationId xmlns:a16="http://schemas.microsoft.com/office/drawing/2014/main" id="{9807E928-55D8-4A41-BDF8-ED9BF9174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2731" y="2232425"/>
            <a:ext cx="1548935" cy="1548935"/>
          </a:xfrm>
          <a:prstGeom prst="rect">
            <a:avLst/>
          </a:prstGeom>
        </p:spPr>
      </p:pic>
    </p:spTree>
    <p:extLst>
      <p:ext uri="{BB962C8B-B14F-4D97-AF65-F5344CB8AC3E}">
        <p14:creationId xmlns:p14="http://schemas.microsoft.com/office/powerpoint/2010/main" val="13562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02D1A2A2-85EC-47B1-B808-B348F9E66DE5}"/>
              </a:ext>
            </a:extLst>
          </p:cNvPr>
          <p:cNvGraphicFramePr>
            <a:graphicFrameLocks noGrp="1"/>
          </p:cNvGraphicFramePr>
          <p:nvPr>
            <p:extLst>
              <p:ext uri="{D42A27DB-BD31-4B8C-83A1-F6EECF244321}">
                <p14:modId xmlns:p14="http://schemas.microsoft.com/office/powerpoint/2010/main" val="3967976334"/>
              </p:ext>
            </p:extLst>
          </p:nvPr>
        </p:nvGraphicFramePr>
        <p:xfrm>
          <a:off x="643467" y="921107"/>
          <a:ext cx="10905066" cy="5015793"/>
        </p:xfrm>
        <a:graphic>
          <a:graphicData uri="http://schemas.openxmlformats.org/drawingml/2006/table">
            <a:tbl>
              <a:tblPr firstRow="1" firstCol="1" bandRow="1">
                <a:tableStyleId>{5C22544A-7EE6-4342-B048-85BDC9FD1C3A}</a:tableStyleId>
              </a:tblPr>
              <a:tblGrid>
                <a:gridCol w="3332665">
                  <a:extLst>
                    <a:ext uri="{9D8B030D-6E8A-4147-A177-3AD203B41FA5}">
                      <a16:colId xmlns:a16="http://schemas.microsoft.com/office/drawing/2014/main" val="483683270"/>
                    </a:ext>
                  </a:extLst>
                </a:gridCol>
                <a:gridCol w="7572401">
                  <a:extLst>
                    <a:ext uri="{9D8B030D-6E8A-4147-A177-3AD203B41FA5}">
                      <a16:colId xmlns:a16="http://schemas.microsoft.com/office/drawing/2014/main" val="409109178"/>
                    </a:ext>
                  </a:extLst>
                </a:gridCol>
              </a:tblGrid>
              <a:tr h="397596">
                <a:tc gridSpan="2">
                  <a:txBody>
                    <a:bodyPr/>
                    <a:lstStyle/>
                    <a:p>
                      <a:pPr marL="0" marR="0" algn="ctr">
                        <a:lnSpc>
                          <a:spcPct val="107000"/>
                        </a:lnSpc>
                        <a:spcBef>
                          <a:spcPts val="0"/>
                        </a:spcBef>
                        <a:spcAft>
                          <a:spcPts val="0"/>
                        </a:spcAft>
                      </a:pPr>
                      <a:r>
                        <a:rPr lang="en-US" sz="2200">
                          <a:effectLst/>
                        </a:rPr>
                        <a:t>2020 Census Timeline</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hMerge="1">
                  <a:txBody>
                    <a:bodyPr/>
                    <a:lstStyle/>
                    <a:p>
                      <a:endParaRPr lang="en-US"/>
                    </a:p>
                  </a:txBody>
                  <a:tcPr/>
                </a:tc>
                <a:extLst>
                  <a:ext uri="{0D108BD9-81ED-4DB2-BD59-A6C34878D82A}">
                    <a16:rowId xmlns:a16="http://schemas.microsoft.com/office/drawing/2014/main" val="1283045535"/>
                  </a:ext>
                </a:extLst>
              </a:tr>
              <a:tr h="397596">
                <a:tc>
                  <a:txBody>
                    <a:bodyPr/>
                    <a:lstStyle/>
                    <a:p>
                      <a:pPr marL="0" marR="0">
                        <a:lnSpc>
                          <a:spcPct val="107000"/>
                        </a:lnSpc>
                        <a:spcBef>
                          <a:spcPts val="0"/>
                        </a:spcBef>
                        <a:spcAft>
                          <a:spcPts val="0"/>
                        </a:spcAft>
                      </a:pPr>
                      <a:r>
                        <a:rPr lang="en-US" sz="2200">
                          <a:effectLst/>
                        </a:rPr>
                        <a:t>Fall 2018</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a:txBody>
                    <a:bodyPr/>
                    <a:lstStyle/>
                    <a:p>
                      <a:pPr marL="0" marR="0">
                        <a:lnSpc>
                          <a:spcPct val="107000"/>
                        </a:lnSpc>
                        <a:spcBef>
                          <a:spcPts val="0"/>
                        </a:spcBef>
                        <a:spcAft>
                          <a:spcPts val="0"/>
                        </a:spcAft>
                      </a:pPr>
                      <a:r>
                        <a:rPr lang="en-US" sz="2200">
                          <a:effectLst/>
                        </a:rPr>
                        <a:t>Recruitment begins for early census operations.</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101463011"/>
                  </a:ext>
                </a:extLst>
              </a:tr>
              <a:tr h="370950">
                <a:tc>
                  <a:txBody>
                    <a:bodyPr/>
                    <a:lstStyle/>
                    <a:p>
                      <a:pPr>
                        <a:spcAft>
                          <a:spcPts val="0"/>
                        </a:spcAft>
                      </a:pPr>
                      <a:r>
                        <a:rPr lang="en-US" sz="2000">
                          <a:effectLst/>
                        </a:rPr>
                        <a:t>Fall 2019</a:t>
                      </a:r>
                      <a:endParaRPr lang="en-US" sz="2000">
                        <a:effectLst/>
                        <a:latin typeface="Calibri" panose="020F0502020204030204" pitchFamily="34" charset="0"/>
                        <a:cs typeface="Times New Roman" panose="02020603050405020304" pitchFamily="18" charset="0"/>
                      </a:endParaRPr>
                    </a:p>
                  </a:txBody>
                  <a:tcPr marL="124573" marR="124573" marT="0" marB="0" anchor="ctr"/>
                </a:tc>
                <a:tc>
                  <a:txBody>
                    <a:bodyPr/>
                    <a:lstStyle/>
                    <a:p>
                      <a:pPr>
                        <a:spcAft>
                          <a:spcPts val="0"/>
                        </a:spcAft>
                      </a:pPr>
                      <a:r>
                        <a:rPr lang="en-US" sz="2000">
                          <a:effectLst/>
                        </a:rPr>
                        <a:t>Recruitment begins for peak operations in 2020.</a:t>
                      </a:r>
                      <a:endParaRPr lang="en-US" sz="2000">
                        <a:effectLst/>
                        <a:latin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45856054"/>
                  </a:ext>
                </a:extLst>
              </a:tr>
              <a:tr h="397596">
                <a:tc>
                  <a:txBody>
                    <a:bodyPr/>
                    <a:lstStyle/>
                    <a:p>
                      <a:pPr marL="0" marR="0">
                        <a:lnSpc>
                          <a:spcPct val="107000"/>
                        </a:lnSpc>
                        <a:spcBef>
                          <a:spcPts val="0"/>
                        </a:spcBef>
                        <a:spcAft>
                          <a:spcPts val="0"/>
                        </a:spcAft>
                      </a:pPr>
                      <a:r>
                        <a:rPr lang="en-US" sz="2200" dirty="0">
                          <a:effectLst/>
                        </a:rPr>
                        <a:t>August – October 2019</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a:txBody>
                    <a:bodyPr/>
                    <a:lstStyle/>
                    <a:p>
                      <a:pPr marL="0" marR="0">
                        <a:lnSpc>
                          <a:spcPct val="107000"/>
                        </a:lnSpc>
                        <a:spcBef>
                          <a:spcPts val="0"/>
                        </a:spcBef>
                        <a:spcAft>
                          <a:spcPts val="0"/>
                        </a:spcAft>
                      </a:pPr>
                      <a:r>
                        <a:rPr lang="en-US" sz="2200">
                          <a:effectLst/>
                        </a:rPr>
                        <a:t>In-field address canvassing where needed.</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390222435"/>
                  </a:ext>
                </a:extLst>
              </a:tr>
              <a:tr h="397596">
                <a:tc>
                  <a:txBody>
                    <a:bodyPr/>
                    <a:lstStyle/>
                    <a:p>
                      <a:pPr marL="0" marR="0">
                        <a:lnSpc>
                          <a:spcPct val="107000"/>
                        </a:lnSpc>
                        <a:spcBef>
                          <a:spcPts val="0"/>
                        </a:spcBef>
                        <a:spcAft>
                          <a:spcPts val="0"/>
                        </a:spcAft>
                      </a:pPr>
                      <a:r>
                        <a:rPr lang="en-US" sz="2200">
                          <a:effectLst/>
                        </a:rPr>
                        <a:t>March – July 2020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a:txBody>
                    <a:bodyPr/>
                    <a:lstStyle/>
                    <a:p>
                      <a:pPr marL="0" marR="0">
                        <a:lnSpc>
                          <a:spcPct val="107000"/>
                        </a:lnSpc>
                        <a:spcBef>
                          <a:spcPts val="0"/>
                        </a:spcBef>
                        <a:spcAft>
                          <a:spcPts val="0"/>
                        </a:spcAft>
                      </a:pPr>
                      <a:r>
                        <a:rPr lang="en-US" sz="2200">
                          <a:effectLst/>
                        </a:rPr>
                        <a:t>Internet Self-Response.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866086288"/>
                  </a:ext>
                </a:extLst>
              </a:tr>
              <a:tr h="397596">
                <a:tc>
                  <a:txBody>
                    <a:bodyPr/>
                    <a:lstStyle/>
                    <a:p>
                      <a:pPr marL="0" marR="0">
                        <a:lnSpc>
                          <a:spcPct val="107000"/>
                        </a:lnSpc>
                        <a:spcBef>
                          <a:spcPts val="0"/>
                        </a:spcBef>
                        <a:spcAft>
                          <a:spcPts val="0"/>
                        </a:spcAft>
                      </a:pPr>
                      <a:r>
                        <a:rPr lang="en-US" sz="2200" dirty="0">
                          <a:effectLst/>
                        </a:rPr>
                        <a:t>March – July 2020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a:txBody>
                    <a:bodyPr/>
                    <a:lstStyle/>
                    <a:p>
                      <a:pPr marL="0" marR="0">
                        <a:lnSpc>
                          <a:spcPct val="107000"/>
                        </a:lnSpc>
                        <a:spcBef>
                          <a:spcPts val="0"/>
                        </a:spcBef>
                        <a:spcAft>
                          <a:spcPts val="0"/>
                        </a:spcAft>
                      </a:pPr>
                      <a:r>
                        <a:rPr lang="en-US" sz="2200">
                          <a:effectLst/>
                        </a:rPr>
                        <a:t>In-person or follow-up interviews.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2694159403"/>
                  </a:ext>
                </a:extLst>
              </a:tr>
              <a:tr h="753089">
                <a:tc>
                  <a:txBody>
                    <a:bodyPr/>
                    <a:lstStyle/>
                    <a:p>
                      <a:pPr marL="0" marR="0">
                        <a:lnSpc>
                          <a:spcPct val="107000"/>
                        </a:lnSpc>
                        <a:spcBef>
                          <a:spcPts val="0"/>
                        </a:spcBef>
                        <a:spcAft>
                          <a:spcPts val="0"/>
                        </a:spcAft>
                      </a:pPr>
                      <a:r>
                        <a:rPr lang="en-US" sz="2200">
                          <a:effectLst/>
                        </a:rPr>
                        <a:t>March – September 2020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a:txBody>
                    <a:bodyPr/>
                    <a:lstStyle/>
                    <a:p>
                      <a:pPr marL="0" marR="0">
                        <a:lnSpc>
                          <a:spcPct val="107000"/>
                        </a:lnSpc>
                        <a:spcBef>
                          <a:spcPts val="0"/>
                        </a:spcBef>
                        <a:spcAft>
                          <a:spcPts val="0"/>
                        </a:spcAft>
                      </a:pPr>
                      <a:r>
                        <a:rPr lang="en-US" sz="2200">
                          <a:effectLst/>
                        </a:rPr>
                        <a:t>Census Questionnaire Assistance via telephone.</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2783415435"/>
                  </a:ext>
                </a:extLst>
              </a:tr>
              <a:tr h="753089">
                <a:tc>
                  <a:txBody>
                    <a:bodyPr/>
                    <a:lstStyle/>
                    <a:p>
                      <a:pPr marL="0" marR="0">
                        <a:lnSpc>
                          <a:spcPct val="107000"/>
                        </a:lnSpc>
                        <a:spcBef>
                          <a:spcPts val="0"/>
                        </a:spcBef>
                        <a:spcAft>
                          <a:spcPts val="0"/>
                        </a:spcAft>
                      </a:pPr>
                      <a:r>
                        <a:rPr lang="en-US" sz="2200">
                          <a:effectLst/>
                        </a:rPr>
                        <a:t>April 1, 2020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a:txBody>
                    <a:bodyPr/>
                    <a:lstStyle/>
                    <a:p>
                      <a:pPr marL="0" marR="0">
                        <a:lnSpc>
                          <a:spcPct val="107000"/>
                        </a:lnSpc>
                        <a:spcBef>
                          <a:spcPts val="0"/>
                        </a:spcBef>
                        <a:spcAft>
                          <a:spcPts val="0"/>
                        </a:spcAft>
                      </a:pPr>
                      <a:r>
                        <a:rPr lang="en-US" sz="2200">
                          <a:effectLst/>
                        </a:rPr>
                        <a:t>Census Day – Respondents will be able to respond via internet, telephone or paper questionnaire.</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587454962"/>
                  </a:ext>
                </a:extLst>
              </a:tr>
              <a:tr h="753089">
                <a:tc>
                  <a:txBody>
                    <a:bodyPr/>
                    <a:lstStyle/>
                    <a:p>
                      <a:pPr marL="0" marR="0">
                        <a:lnSpc>
                          <a:spcPct val="107000"/>
                        </a:lnSpc>
                        <a:spcBef>
                          <a:spcPts val="0"/>
                        </a:spcBef>
                        <a:spcAft>
                          <a:spcPts val="0"/>
                        </a:spcAft>
                      </a:pPr>
                      <a:r>
                        <a:rPr lang="en-US" sz="2200">
                          <a:effectLst/>
                        </a:rPr>
                        <a:t>December 2020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a:txBody>
                    <a:bodyPr/>
                    <a:lstStyle/>
                    <a:p>
                      <a:pPr marL="0" marR="0">
                        <a:lnSpc>
                          <a:spcPct val="107000"/>
                        </a:lnSpc>
                        <a:spcBef>
                          <a:spcPts val="0"/>
                        </a:spcBef>
                        <a:spcAft>
                          <a:spcPts val="0"/>
                        </a:spcAft>
                      </a:pPr>
                      <a:r>
                        <a:rPr lang="en-US" sz="2200">
                          <a:effectLst/>
                        </a:rPr>
                        <a:t>U.S. Census Bureau delivers population counts to President for apportionment.</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2833926688"/>
                  </a:ext>
                </a:extLst>
              </a:tr>
              <a:tr h="397596">
                <a:tc>
                  <a:txBody>
                    <a:bodyPr/>
                    <a:lstStyle/>
                    <a:p>
                      <a:pPr marL="0" marR="0">
                        <a:lnSpc>
                          <a:spcPct val="107000"/>
                        </a:lnSpc>
                        <a:spcBef>
                          <a:spcPts val="0"/>
                        </a:spcBef>
                        <a:spcAft>
                          <a:spcPts val="0"/>
                        </a:spcAft>
                      </a:pPr>
                      <a:r>
                        <a:rPr lang="en-US" sz="2200">
                          <a:effectLst/>
                        </a:rPr>
                        <a:t>March 2021</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tc>
                  <a:txBody>
                    <a:bodyPr/>
                    <a:lstStyle/>
                    <a:p>
                      <a:pPr marL="0" marR="0">
                        <a:lnSpc>
                          <a:spcPct val="107000"/>
                        </a:lnSpc>
                        <a:spcBef>
                          <a:spcPts val="0"/>
                        </a:spcBef>
                        <a:spcAft>
                          <a:spcPts val="0"/>
                        </a:spcAft>
                      </a:pPr>
                      <a:r>
                        <a:rPr lang="en-US" sz="2200" dirty="0">
                          <a:effectLst/>
                        </a:rPr>
                        <a:t>U.S. Census Bureau delivers redistricting data to states.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4573" marR="124573" marT="0" marB="0" anchor="ctr"/>
                </a:tc>
                <a:extLst>
                  <a:ext uri="{0D108BD9-81ED-4DB2-BD59-A6C34878D82A}">
                    <a16:rowId xmlns:a16="http://schemas.microsoft.com/office/drawing/2014/main" val="2780541600"/>
                  </a:ext>
                </a:extLst>
              </a:tr>
            </a:tbl>
          </a:graphicData>
        </a:graphic>
      </p:graphicFrame>
    </p:spTree>
    <p:extLst>
      <p:ext uri="{BB962C8B-B14F-4D97-AF65-F5344CB8AC3E}">
        <p14:creationId xmlns:p14="http://schemas.microsoft.com/office/powerpoint/2010/main" val="257689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DB9C2-6989-4077-A21C-B14D506630FA}"/>
              </a:ext>
            </a:extLst>
          </p:cNvPr>
          <p:cNvPicPr>
            <a:picLocks noChangeAspect="1"/>
          </p:cNvPicPr>
          <p:nvPr/>
        </p:nvPicPr>
        <p:blipFill>
          <a:blip r:embed="rId2"/>
          <a:stretch>
            <a:fillRect/>
          </a:stretch>
        </p:blipFill>
        <p:spPr>
          <a:xfrm>
            <a:off x="469831" y="488984"/>
            <a:ext cx="7646499" cy="5853527"/>
          </a:xfrm>
          <a:prstGeom prst="rect">
            <a:avLst/>
          </a:prstGeom>
        </p:spPr>
      </p:pic>
      <p:pic>
        <p:nvPicPr>
          <p:cNvPr id="6" name="Picture 5">
            <a:extLst>
              <a:ext uri="{FF2B5EF4-FFF2-40B4-BE49-F238E27FC236}">
                <a16:creationId xmlns:a16="http://schemas.microsoft.com/office/drawing/2014/main" id="{5EF9CB4E-DBCF-41F9-B91F-6E85171AC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808" y="644696"/>
            <a:ext cx="4065361" cy="2641844"/>
          </a:xfrm>
          <a:prstGeom prst="rect">
            <a:avLst/>
          </a:prstGeom>
        </p:spPr>
      </p:pic>
      <p:pic>
        <p:nvPicPr>
          <p:cNvPr id="8" name="Picture 7">
            <a:extLst>
              <a:ext uri="{FF2B5EF4-FFF2-40B4-BE49-F238E27FC236}">
                <a16:creationId xmlns:a16="http://schemas.microsoft.com/office/drawing/2014/main" id="{8C7D3A7F-1386-49C1-901F-5EBACF161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808" y="3286540"/>
            <a:ext cx="4309791" cy="2318789"/>
          </a:xfrm>
          <a:prstGeom prst="rect">
            <a:avLst/>
          </a:prstGeom>
        </p:spPr>
      </p:pic>
    </p:spTree>
    <p:extLst>
      <p:ext uri="{BB962C8B-B14F-4D97-AF65-F5344CB8AC3E}">
        <p14:creationId xmlns:p14="http://schemas.microsoft.com/office/powerpoint/2010/main" val="115054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4A1399-2BFF-45B6-A95F-CDA04520CE22}"/>
              </a:ext>
            </a:extLst>
          </p:cNvPr>
          <p:cNvPicPr>
            <a:picLocks noGrp="1" noChangeAspect="1"/>
          </p:cNvPicPr>
          <p:nvPr>
            <p:ph type="pic" sz="quarter" idx="13"/>
          </p:nvPr>
        </p:nvPicPr>
        <p:blipFill>
          <a:blip r:embed="rId2"/>
          <a:srcRect l="7626" r="7626"/>
          <a:stretch>
            <a:fillRect/>
          </a:stretch>
        </p:blipFill>
        <p:spPr>
          <a:xfrm>
            <a:off x="643467" y="433756"/>
            <a:ext cx="10905066" cy="5050549"/>
          </a:xfrm>
          <a:prstGeom prst="rect">
            <a:avLst/>
          </a:prstGeom>
        </p:spPr>
      </p:pic>
      <p:sp>
        <p:nvSpPr>
          <p:cNvPr id="3" name="Slide Number Placeholder 2">
            <a:extLst>
              <a:ext uri="{FF2B5EF4-FFF2-40B4-BE49-F238E27FC236}">
                <a16:creationId xmlns:a16="http://schemas.microsoft.com/office/drawing/2014/main" id="{83542FA8-0957-4697-AE75-13B38DC20D03}"/>
              </a:ext>
            </a:extLst>
          </p:cNvPr>
          <p:cNvSpPr>
            <a:spLocks noGrp="1"/>
          </p:cNvSpPr>
          <p:nvPr>
            <p:ph type="sldNum" sz="quarter" idx="15"/>
          </p:nvPr>
        </p:nvSpPr>
        <p:spPr>
          <a:xfrm>
            <a:off x="8610600" y="6356350"/>
            <a:ext cx="2743200" cy="365125"/>
          </a:xfrm>
        </p:spPr>
        <p:txBody>
          <a:bodyPr vert="horz" lIns="91440" tIns="45720" rIns="91440" bIns="45720" rtlCol="0" anchor="ctr">
            <a:normAutofit/>
          </a:bodyPr>
          <a:lstStyle/>
          <a:p>
            <a:pPr>
              <a:spcAft>
                <a:spcPts val="600"/>
              </a:spcAft>
            </a:pPr>
            <a:fld id="{2BEE099A-8562-47CA-944D-F82EDDAC5192}" type="slidenum">
              <a:rPr lang="en-US" sz="1200" smtClean="0">
                <a:solidFill>
                  <a:schemeClr val="tx1">
                    <a:tint val="75000"/>
                  </a:schemeClr>
                </a:solidFill>
              </a:rPr>
              <a:pPr>
                <a:spcAft>
                  <a:spcPts val="600"/>
                </a:spcAft>
              </a:pPr>
              <a:t>14</a:t>
            </a:fld>
            <a:endParaRPr lang="en-US" sz="1200">
              <a:solidFill>
                <a:schemeClr val="tx1">
                  <a:tint val="75000"/>
                </a:schemeClr>
              </a:solidFill>
            </a:endParaRPr>
          </a:p>
        </p:txBody>
      </p:sp>
      <p:pic>
        <p:nvPicPr>
          <p:cNvPr id="5" name="Picture 4">
            <a:extLst>
              <a:ext uri="{FF2B5EF4-FFF2-40B4-BE49-F238E27FC236}">
                <a16:creationId xmlns:a16="http://schemas.microsoft.com/office/drawing/2014/main" id="{5DE94A3D-A5D7-4A3D-962D-3A01AC59E392}"/>
              </a:ext>
            </a:extLst>
          </p:cNvPr>
          <p:cNvPicPr>
            <a:picLocks noChangeAspect="1"/>
          </p:cNvPicPr>
          <p:nvPr/>
        </p:nvPicPr>
        <p:blipFill>
          <a:blip r:embed="rId3"/>
          <a:stretch>
            <a:fillRect/>
          </a:stretch>
        </p:blipFill>
        <p:spPr>
          <a:xfrm>
            <a:off x="1867974" y="5044202"/>
            <a:ext cx="8456051" cy="665970"/>
          </a:xfrm>
          <a:prstGeom prst="rect">
            <a:avLst/>
          </a:prstGeom>
        </p:spPr>
      </p:pic>
    </p:spTree>
    <p:extLst>
      <p:ext uri="{BB962C8B-B14F-4D97-AF65-F5344CB8AC3E}">
        <p14:creationId xmlns:p14="http://schemas.microsoft.com/office/powerpoint/2010/main" val="35114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65FA-425B-BB4B-80E9-028A5C6ED7D8}"/>
              </a:ext>
            </a:extLst>
          </p:cNvPr>
          <p:cNvSpPr>
            <a:spLocks noGrp="1"/>
          </p:cNvSpPr>
          <p:nvPr>
            <p:ph type="ctrTitle"/>
          </p:nvPr>
        </p:nvSpPr>
        <p:spPr>
          <a:xfrm>
            <a:off x="1245704" y="-120174"/>
            <a:ext cx="10240964" cy="1655762"/>
          </a:xfrm>
        </p:spPr>
        <p:txBody>
          <a:bodyPr/>
          <a:lstStyle/>
          <a:p>
            <a:r>
              <a:rPr lang="en-US" dirty="0"/>
              <a:t>Hard to Count Populations (HTC)</a:t>
            </a:r>
          </a:p>
        </p:txBody>
      </p:sp>
      <p:sp>
        <p:nvSpPr>
          <p:cNvPr id="3" name="Subtitle 2">
            <a:extLst>
              <a:ext uri="{FF2B5EF4-FFF2-40B4-BE49-F238E27FC236}">
                <a16:creationId xmlns:a16="http://schemas.microsoft.com/office/drawing/2014/main" id="{46B05B39-6BB7-5F46-BD3D-2C006AD91352}"/>
              </a:ext>
            </a:extLst>
          </p:cNvPr>
          <p:cNvSpPr>
            <a:spLocks noGrp="1"/>
          </p:cNvSpPr>
          <p:nvPr>
            <p:ph type="subTitle" idx="1"/>
          </p:nvPr>
        </p:nvSpPr>
        <p:spPr>
          <a:xfrm>
            <a:off x="705332" y="1283797"/>
            <a:ext cx="10240963" cy="1523493"/>
          </a:xfrm>
        </p:spPr>
        <p:txBody>
          <a:bodyPr>
            <a:noAutofit/>
          </a:bodyPr>
          <a:lstStyle/>
          <a:p>
            <a:endParaRPr lang="en-US" sz="1500" dirty="0"/>
          </a:p>
          <a:p>
            <a:endParaRPr lang="en-US" sz="1500" dirty="0"/>
          </a:p>
          <a:p>
            <a:pPr marL="285750" indent="-285750">
              <a:buFont typeface="Arial" panose="020B0604020202020204" pitchFamily="34" charset="0"/>
              <a:buChar char="•"/>
            </a:pPr>
            <a:r>
              <a:rPr lang="en-US" sz="2000" dirty="0"/>
              <a:t>American Indian/Alaska Natives — at risk of being undercounted (4.9% undercount in 2010)</a:t>
            </a:r>
          </a:p>
          <a:p>
            <a:pPr marL="285750" indent="-285750">
              <a:buFont typeface="Arial" panose="020B0604020202020204" pitchFamily="34" charset="0"/>
              <a:buChar char="•"/>
            </a:pPr>
            <a:r>
              <a:rPr lang="en-US" sz="2000" dirty="0"/>
              <a:t>Young children and Elders (0-5 years – 4.6% undercount in 2010)</a:t>
            </a:r>
          </a:p>
          <a:p>
            <a:pPr marL="285750" indent="-285750">
              <a:buFont typeface="Arial" panose="020B0604020202020204" pitchFamily="34" charset="0"/>
              <a:buChar char="•"/>
            </a:pPr>
            <a:r>
              <a:rPr lang="en-US" sz="2000" dirty="0"/>
              <a:t>Renters </a:t>
            </a:r>
          </a:p>
          <a:p>
            <a:pPr marL="285750" indent="-285750">
              <a:buFont typeface="Arial" panose="020B0604020202020204" pitchFamily="34" charset="0"/>
              <a:buChar char="•"/>
            </a:pPr>
            <a:r>
              <a:rPr lang="en-US" sz="2000" dirty="0"/>
              <a:t>Low income persons, low of internet access</a:t>
            </a:r>
          </a:p>
          <a:p>
            <a:pPr marL="285750" indent="-285750">
              <a:buFont typeface="Arial" panose="020B0604020202020204" pitchFamily="34" charset="0"/>
              <a:buChar char="•"/>
            </a:pPr>
            <a:r>
              <a:rPr lang="en-US" sz="2000" dirty="0"/>
              <a:t>Persons experiencing homelessness/transient — Housing insecurity, seasonal fishing communities </a:t>
            </a:r>
          </a:p>
          <a:p>
            <a:pPr marL="285750" indent="-285750">
              <a:buFont typeface="Arial" panose="020B0604020202020204" pitchFamily="34" charset="0"/>
              <a:buChar char="•"/>
            </a:pPr>
            <a:r>
              <a:rPr lang="en-US" sz="2000" dirty="0"/>
              <a:t>Persons who distrust the government</a:t>
            </a:r>
          </a:p>
          <a:p>
            <a:pPr marL="285750" indent="-285750">
              <a:buFont typeface="Arial" panose="020B0604020202020204" pitchFamily="34" charset="0"/>
              <a:buChar char="•"/>
            </a:pPr>
            <a:r>
              <a:rPr lang="en-US" sz="2000" dirty="0"/>
              <a:t>Persons with mental or physical disabilities</a:t>
            </a:r>
          </a:p>
          <a:p>
            <a:pPr marL="285750" indent="-285750">
              <a:buFont typeface="Arial" panose="020B0604020202020204" pitchFamily="34" charset="0"/>
              <a:buChar char="•"/>
            </a:pPr>
            <a:r>
              <a:rPr lang="en-US" sz="2000" dirty="0"/>
              <a:t>Persons who do not live in traditional housing</a:t>
            </a:r>
          </a:p>
        </p:txBody>
      </p:sp>
    </p:spTree>
    <p:extLst>
      <p:ext uri="{BB962C8B-B14F-4D97-AF65-F5344CB8AC3E}">
        <p14:creationId xmlns:p14="http://schemas.microsoft.com/office/powerpoint/2010/main" val="18879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E2FEECF-5748-4D8E-8F5C-A7B4C075467D}"/>
              </a:ext>
            </a:extLst>
          </p:cNvPr>
          <p:cNvPicPr>
            <a:picLocks noChangeAspect="1"/>
          </p:cNvPicPr>
          <p:nvPr/>
        </p:nvPicPr>
        <p:blipFill rotWithShape="1">
          <a:blip r:embed="rId2">
            <a:extLst>
              <a:ext uri="{28A0092B-C50C-407E-A947-70E740481C1C}">
                <a14:useLocalDpi xmlns:a14="http://schemas.microsoft.com/office/drawing/2010/main" val="0"/>
              </a:ext>
            </a:extLst>
          </a:blip>
          <a:srcRect l="2303" r="230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8" name="Picture 7">
            <a:extLst>
              <a:ext uri="{FF2B5EF4-FFF2-40B4-BE49-F238E27FC236}">
                <a16:creationId xmlns:a16="http://schemas.microsoft.com/office/drawing/2014/main" id="{38263F54-A21F-4CD2-AD88-DD25635CA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41" y="585619"/>
            <a:ext cx="8106906" cy="1829055"/>
          </a:xfrm>
          <a:prstGeom prst="rect">
            <a:avLst/>
          </a:prstGeom>
        </p:spPr>
      </p:pic>
      <p:pic>
        <p:nvPicPr>
          <p:cNvPr id="10" name="Picture 9">
            <a:extLst>
              <a:ext uri="{FF2B5EF4-FFF2-40B4-BE49-F238E27FC236}">
                <a16:creationId xmlns:a16="http://schemas.microsoft.com/office/drawing/2014/main" id="{ACB330A5-B6C0-4937-8BFC-B9E1C8D26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10" y="2316480"/>
            <a:ext cx="8213437" cy="3555517"/>
          </a:xfrm>
          <a:prstGeom prst="rect">
            <a:avLst/>
          </a:prstGeom>
        </p:spPr>
      </p:pic>
      <p:sp>
        <p:nvSpPr>
          <p:cNvPr id="13" name="TextBox 12">
            <a:extLst>
              <a:ext uri="{FF2B5EF4-FFF2-40B4-BE49-F238E27FC236}">
                <a16:creationId xmlns:a16="http://schemas.microsoft.com/office/drawing/2014/main" id="{627E2425-932E-4EAE-BD4A-AB074417190D}"/>
              </a:ext>
            </a:extLst>
          </p:cNvPr>
          <p:cNvSpPr txBox="1"/>
          <p:nvPr/>
        </p:nvSpPr>
        <p:spPr>
          <a:xfrm flipH="1">
            <a:off x="991857" y="5995665"/>
            <a:ext cx="6313151" cy="369332"/>
          </a:xfrm>
          <a:prstGeom prst="rect">
            <a:avLst/>
          </a:prstGeom>
          <a:noFill/>
        </p:spPr>
        <p:txBody>
          <a:bodyPr wrap="square" rtlCol="0">
            <a:spAutoFit/>
          </a:bodyPr>
          <a:lstStyle/>
          <a:p>
            <a:r>
              <a:rPr lang="en-US" b="1" dirty="0"/>
              <a:t>Further residency guidance can be found at 2020Census.gov</a:t>
            </a:r>
          </a:p>
        </p:txBody>
      </p:sp>
    </p:spTree>
    <p:extLst>
      <p:ext uri="{BB962C8B-B14F-4D97-AF65-F5344CB8AC3E}">
        <p14:creationId xmlns:p14="http://schemas.microsoft.com/office/powerpoint/2010/main" val="411008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FB9283F-ACF5-4B06-8C57-0F9973925BD4}"/>
              </a:ext>
            </a:extLst>
          </p:cNvPr>
          <p:cNvPicPr>
            <a:picLocks noGrp="1" noChangeAspect="1"/>
          </p:cNvPicPr>
          <p:nvPr>
            <p:ph type="pic" sz="quarter" idx="13"/>
          </p:nvPr>
        </p:nvPicPr>
        <p:blipFill rotWithShape="1">
          <a:blip r:embed="rId2"/>
          <a:srcRect r="1" b="319"/>
          <a:stretch/>
        </p:blipFill>
        <p:spPr>
          <a:xfrm rot="21600000">
            <a:off x="643467" y="643467"/>
            <a:ext cx="10905066" cy="5571066"/>
          </a:xfrm>
          <a:prstGeom prst="rect">
            <a:avLst/>
          </a:prstGeom>
        </p:spPr>
      </p:pic>
      <p:sp>
        <p:nvSpPr>
          <p:cNvPr id="3" name="Slide Number Placeholder 2">
            <a:extLst>
              <a:ext uri="{FF2B5EF4-FFF2-40B4-BE49-F238E27FC236}">
                <a16:creationId xmlns:a16="http://schemas.microsoft.com/office/drawing/2014/main" id="{19A8162A-085A-4C9E-BDCB-207C794719A1}"/>
              </a:ext>
            </a:extLst>
          </p:cNvPr>
          <p:cNvSpPr>
            <a:spLocks noGrp="1"/>
          </p:cNvSpPr>
          <p:nvPr>
            <p:ph type="sldNum" sz="quarter" idx="15"/>
          </p:nvPr>
        </p:nvSpPr>
        <p:spPr>
          <a:xfrm>
            <a:off x="8610600" y="6356350"/>
            <a:ext cx="2743200" cy="365125"/>
          </a:xfrm>
        </p:spPr>
        <p:txBody>
          <a:bodyPr vert="horz" lIns="91440" tIns="45720" rIns="91440" bIns="45720" rtlCol="0" anchor="ctr">
            <a:normAutofit/>
          </a:bodyPr>
          <a:lstStyle/>
          <a:p>
            <a:pPr>
              <a:spcAft>
                <a:spcPts val="600"/>
              </a:spcAft>
            </a:pPr>
            <a:fld id="{2BEE099A-8562-47CA-944D-F82EDDAC5192}" type="slidenum">
              <a:rPr lang="en-US" sz="1200">
                <a:solidFill>
                  <a:schemeClr val="tx1">
                    <a:tint val="75000"/>
                  </a:schemeClr>
                </a:solidFill>
              </a:rPr>
              <a:pPr>
                <a:spcAft>
                  <a:spcPts val="600"/>
                </a:spcAft>
              </a:pPr>
              <a:t>17</a:t>
            </a:fld>
            <a:endParaRPr lang="en-US" sz="1200">
              <a:solidFill>
                <a:schemeClr val="tx1">
                  <a:tint val="75000"/>
                </a:schemeClr>
              </a:solidFill>
            </a:endParaRPr>
          </a:p>
        </p:txBody>
      </p:sp>
    </p:spTree>
    <p:extLst>
      <p:ext uri="{BB962C8B-B14F-4D97-AF65-F5344CB8AC3E}">
        <p14:creationId xmlns:p14="http://schemas.microsoft.com/office/powerpoint/2010/main" val="90811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5AEB-8E0F-49EA-8746-A9AA9FF13C37}"/>
              </a:ext>
            </a:extLst>
          </p:cNvPr>
          <p:cNvSpPr>
            <a:spLocks noGrp="1"/>
          </p:cNvSpPr>
          <p:nvPr>
            <p:ph type="ctrTitle"/>
          </p:nvPr>
        </p:nvSpPr>
        <p:spPr>
          <a:xfrm>
            <a:off x="975518" y="602339"/>
            <a:ext cx="10240964" cy="895157"/>
          </a:xfrm>
        </p:spPr>
        <p:txBody>
          <a:bodyPr/>
          <a:lstStyle/>
          <a:p>
            <a:r>
              <a:rPr lang="en-US" sz="3200" dirty="0"/>
              <a:t>Update Leave (March 2020) Ex. Warm Springs, Shoshone Bannock, Quinault</a:t>
            </a:r>
          </a:p>
        </p:txBody>
      </p:sp>
      <p:sp>
        <p:nvSpPr>
          <p:cNvPr id="5" name="TextBox 4">
            <a:extLst>
              <a:ext uri="{FF2B5EF4-FFF2-40B4-BE49-F238E27FC236}">
                <a16:creationId xmlns:a16="http://schemas.microsoft.com/office/drawing/2014/main" id="{A0D4268E-A235-40EE-8E50-9521620F5453}"/>
              </a:ext>
            </a:extLst>
          </p:cNvPr>
          <p:cNvSpPr txBox="1"/>
          <p:nvPr/>
        </p:nvSpPr>
        <p:spPr>
          <a:xfrm>
            <a:off x="590413" y="1683026"/>
            <a:ext cx="10819710"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Optimize and allow household Self-Response through delivery of 2020 Census Questionnaire to every Housing Unit (HU)</a:t>
            </a:r>
          </a:p>
          <a:p>
            <a:pPr marL="285750" indent="-285750">
              <a:buFont typeface="Arial" panose="020B0604020202020204" pitchFamily="34" charset="0"/>
              <a:buChar char="•"/>
            </a:pPr>
            <a:r>
              <a:rPr lang="en-US" sz="2000" dirty="0"/>
              <a:t>Package will include:</a:t>
            </a:r>
          </a:p>
          <a:p>
            <a:pPr marL="742950" lvl="1" indent="-285750">
              <a:buFont typeface="Arial" panose="020B0604020202020204" pitchFamily="34" charset="0"/>
              <a:buChar char="•"/>
            </a:pPr>
            <a:r>
              <a:rPr lang="en-US" sz="2000" dirty="0"/>
              <a:t>Paper Questionnaire (will have preprinted questionnaire ID and can be mailed)</a:t>
            </a:r>
          </a:p>
          <a:p>
            <a:pPr marL="742950" lvl="1" indent="-285750">
              <a:buFont typeface="Arial" panose="020B0604020202020204" pitchFamily="34" charset="0"/>
              <a:buChar char="•"/>
            </a:pPr>
            <a:r>
              <a:rPr lang="en-US" sz="2000" dirty="0"/>
              <a:t>A letter (Will provide instructions on three methods to respond to Census)</a:t>
            </a:r>
          </a:p>
          <a:p>
            <a:pPr marL="1200150" lvl="2" indent="-285750">
              <a:buFont typeface="Arial" panose="020B0604020202020204" pitchFamily="34" charset="0"/>
              <a:buChar char="•"/>
            </a:pPr>
            <a:r>
              <a:rPr lang="en-US" sz="2000" dirty="0">
                <a:solidFill>
                  <a:schemeClr val="accent1"/>
                </a:solidFill>
              </a:rPr>
              <a:t>First method </a:t>
            </a:r>
            <a:r>
              <a:rPr lang="en-US" sz="2000" dirty="0"/>
              <a:t>is to respond online using Uniform Resource Locator (URL) and Questionnaire ID printed on the enclosed Questionnaire.</a:t>
            </a:r>
          </a:p>
          <a:p>
            <a:pPr marL="1200150" lvl="2" indent="-285750">
              <a:buFont typeface="Arial" panose="020B0604020202020204" pitchFamily="34" charset="0"/>
              <a:buChar char="•"/>
            </a:pPr>
            <a:r>
              <a:rPr lang="en-US" sz="2000" dirty="0">
                <a:solidFill>
                  <a:schemeClr val="accent1"/>
                </a:solidFill>
              </a:rPr>
              <a:t>Second method </a:t>
            </a:r>
            <a:r>
              <a:rPr lang="en-US" sz="2000" dirty="0"/>
              <a:t>is complete and mail back the Questionnaire in the postage-paid envelope provided.</a:t>
            </a:r>
          </a:p>
          <a:p>
            <a:pPr marL="1200150" lvl="2" indent="-285750">
              <a:buFont typeface="Arial" panose="020B0604020202020204" pitchFamily="34" charset="0"/>
              <a:buChar char="•"/>
            </a:pPr>
            <a:r>
              <a:rPr lang="en-US" sz="2000" dirty="0">
                <a:solidFill>
                  <a:schemeClr val="accent1"/>
                </a:solidFill>
              </a:rPr>
              <a:t>Third method </a:t>
            </a:r>
            <a:r>
              <a:rPr lang="en-US" sz="2000" dirty="0"/>
              <a:t>is to respond via telephone by calling the Census Questionnaire Assistance (CQA) Center</a:t>
            </a:r>
          </a:p>
          <a:p>
            <a:pPr marL="742950" lvl="1" indent="-285750">
              <a:buFont typeface="Arial" panose="020B0604020202020204" pitchFamily="34" charset="0"/>
              <a:buChar char="•"/>
            </a:pPr>
            <a:r>
              <a:rPr lang="en-US" sz="2000" dirty="0"/>
              <a:t>Census Questionnaire Assistance Insert</a:t>
            </a:r>
          </a:p>
          <a:p>
            <a:pPr marL="742950" lvl="1" indent="-285750">
              <a:buFont typeface="Arial" panose="020B0604020202020204" pitchFamily="34" charset="0"/>
              <a:buChar char="•"/>
            </a:pPr>
            <a:r>
              <a:rPr lang="en-US" sz="2000" dirty="0"/>
              <a:t>Frequently Asked Questions Insert</a:t>
            </a:r>
          </a:p>
          <a:p>
            <a:pPr marL="742950" lvl="1" indent="-285750">
              <a:buFont typeface="Arial" panose="020B0604020202020204" pitchFamily="34" charset="0"/>
              <a:buChar char="•"/>
            </a:pPr>
            <a:r>
              <a:rPr lang="en-US" sz="2000" dirty="0"/>
              <a:t>Return Envelope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9220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5AEB-8E0F-49EA-8746-A9AA9FF13C37}"/>
              </a:ext>
            </a:extLst>
          </p:cNvPr>
          <p:cNvSpPr>
            <a:spLocks noGrp="1"/>
          </p:cNvSpPr>
          <p:nvPr>
            <p:ph type="ctrTitle"/>
          </p:nvPr>
        </p:nvSpPr>
        <p:spPr>
          <a:xfrm>
            <a:off x="590413" y="413893"/>
            <a:ext cx="10240964" cy="934913"/>
          </a:xfrm>
        </p:spPr>
        <p:txBody>
          <a:bodyPr/>
          <a:lstStyle/>
          <a:p>
            <a:r>
              <a:rPr lang="en-US" sz="3200" dirty="0"/>
              <a:t>Group Quarters and Service Based Enumeration (March 2020)</a:t>
            </a:r>
          </a:p>
        </p:txBody>
      </p:sp>
      <p:sp>
        <p:nvSpPr>
          <p:cNvPr id="5" name="TextBox 4">
            <a:extLst>
              <a:ext uri="{FF2B5EF4-FFF2-40B4-BE49-F238E27FC236}">
                <a16:creationId xmlns:a16="http://schemas.microsoft.com/office/drawing/2014/main" id="{A0D4268E-A235-40EE-8E50-9521620F5453}"/>
              </a:ext>
            </a:extLst>
          </p:cNvPr>
          <p:cNvSpPr txBox="1"/>
          <p:nvPr/>
        </p:nvSpPr>
        <p:spPr>
          <a:xfrm>
            <a:off x="590413" y="1490008"/>
            <a:ext cx="11217274" cy="1938992"/>
          </a:xfrm>
          <a:prstGeom prst="rect">
            <a:avLst/>
          </a:prstGeom>
          <a:noFill/>
        </p:spPr>
        <p:txBody>
          <a:bodyPr wrap="square" rtlCol="0">
            <a:spAutoFit/>
          </a:bodyPr>
          <a:lstStyle/>
          <a:p>
            <a:pPr lvl="0"/>
            <a:r>
              <a:rPr lang="en-US" sz="2000" dirty="0">
                <a:solidFill>
                  <a:srgbClr val="000000"/>
                </a:solidFill>
              </a:rPr>
              <a:t>A </a:t>
            </a:r>
            <a:r>
              <a:rPr lang="en-US" sz="2000" b="1" dirty="0">
                <a:solidFill>
                  <a:srgbClr val="000000"/>
                </a:solidFill>
              </a:rPr>
              <a:t>Group Quarter (GQ)</a:t>
            </a:r>
            <a:r>
              <a:rPr lang="en-US" sz="2000" dirty="0">
                <a:solidFill>
                  <a:srgbClr val="000000"/>
                </a:solidFill>
              </a:rPr>
              <a:t> is a place where people who are not related live or stay in a group living arrangement that is owned or managed by an entity or organization providing housing and/or services for the residents. </a:t>
            </a:r>
          </a:p>
          <a:p>
            <a:pPr lvl="0"/>
            <a:endParaRPr lang="en-US" sz="2000" dirty="0">
              <a:solidFill>
                <a:srgbClr val="000000"/>
              </a:solidFill>
            </a:endParaRPr>
          </a:p>
          <a:p>
            <a:pPr lvl="0"/>
            <a:r>
              <a:rPr lang="en-US" sz="2000" b="1" dirty="0"/>
              <a:t>Types of Group Quarters</a:t>
            </a:r>
            <a:r>
              <a:rPr lang="en-US" sz="2000" dirty="0"/>
              <a:t> </a:t>
            </a:r>
            <a:r>
              <a:rPr lang="en-US" sz="2000" dirty="0">
                <a:solidFill>
                  <a:srgbClr val="000000"/>
                </a:solidFill>
              </a:rPr>
              <a:t>include:</a:t>
            </a:r>
          </a:p>
          <a:p>
            <a:pPr lvl="0"/>
            <a:r>
              <a:rPr lang="en-US" sz="2000" dirty="0">
                <a:solidFill>
                  <a:srgbClr val="000000"/>
                </a:solidFill>
              </a:rPr>
              <a:t>College Residence Halls, Group Homes, Prisons, Nursing Homes, Residential Treatment Centers</a:t>
            </a:r>
            <a:endParaRPr kumimoji="0" lang="en-US" sz="1800" b="0" i="0" u="none" strike="noStrike" kern="1200" cap="none" spc="0" normalizeH="0" baseline="0" noProof="0" dirty="0">
              <a:ln>
                <a:noFill/>
              </a:ln>
              <a:solidFill>
                <a:srgbClr val="000000"/>
              </a:solidFill>
              <a:effectLst/>
              <a:uLnTx/>
              <a:uFillTx/>
              <a:latin typeface="Gotham Book"/>
              <a:ea typeface="+mn-ea"/>
              <a:cs typeface="+mn-cs"/>
            </a:endParaRPr>
          </a:p>
        </p:txBody>
      </p:sp>
      <p:sp>
        <p:nvSpPr>
          <p:cNvPr id="3" name="Rectangle 2">
            <a:extLst>
              <a:ext uri="{FF2B5EF4-FFF2-40B4-BE49-F238E27FC236}">
                <a16:creationId xmlns:a16="http://schemas.microsoft.com/office/drawing/2014/main" id="{3CF87C24-4CA1-45D3-B58B-853FBBBCAC7A}"/>
              </a:ext>
            </a:extLst>
          </p:cNvPr>
          <p:cNvSpPr/>
          <p:nvPr/>
        </p:nvSpPr>
        <p:spPr>
          <a:xfrm>
            <a:off x="590413" y="3429000"/>
            <a:ext cx="9786039" cy="2862322"/>
          </a:xfrm>
          <a:prstGeom prst="rect">
            <a:avLst/>
          </a:prstGeom>
        </p:spPr>
        <p:txBody>
          <a:bodyPr wrap="square">
            <a:spAutoFit/>
          </a:bodyPr>
          <a:lstStyle/>
          <a:p>
            <a:r>
              <a:rPr lang="en-US" sz="2000" b="1" dirty="0"/>
              <a:t>Service-Based Enumeration (SBE)</a:t>
            </a:r>
            <a:r>
              <a:rPr lang="en-US" sz="2000" dirty="0"/>
              <a:t> is a subset of GQ, where individuals who are experiencing home-lessness are receive services. We target places where people who maybe experiencing homeless are receiving services so we can provide them opportunities to be counted.</a:t>
            </a:r>
          </a:p>
          <a:p>
            <a:r>
              <a:rPr lang="en-US" sz="2000" dirty="0"/>
              <a:t>These locations include: Mobile Food Vans , Soup Kitchens, Transitional and Emergency Shelters (with Sleeping Facilities) — for people experiencing homelessness.</a:t>
            </a:r>
          </a:p>
          <a:p>
            <a:endParaRPr lang="en-US" sz="2000" dirty="0"/>
          </a:p>
          <a:p>
            <a:r>
              <a:rPr lang="en-US" sz="2000" b="1" dirty="0"/>
              <a:t>Targeted Non-Sheltered Outdoor Locations (TNSOLs) </a:t>
            </a:r>
            <a:r>
              <a:rPr lang="en-US" sz="2000" dirty="0"/>
              <a:t>— places where people experiencing homelessness live without paying to stay. Ex. Parks, Wooded Areas, Parkway Benches, Alleys, Restaurants, 24-hour Laundromats, Walmart, Casinos, etc.</a:t>
            </a:r>
          </a:p>
        </p:txBody>
      </p:sp>
    </p:spTree>
    <p:extLst>
      <p:ext uri="{BB962C8B-B14F-4D97-AF65-F5344CB8AC3E}">
        <p14:creationId xmlns:p14="http://schemas.microsoft.com/office/powerpoint/2010/main" val="364415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0D70-31FA-478A-81BD-AAC4078CC176}"/>
              </a:ext>
            </a:extLst>
          </p:cNvPr>
          <p:cNvSpPr>
            <a:spLocks noGrp="1"/>
          </p:cNvSpPr>
          <p:nvPr>
            <p:ph type="ctrTitle"/>
          </p:nvPr>
        </p:nvSpPr>
        <p:spPr>
          <a:xfrm>
            <a:off x="669925" y="349682"/>
            <a:ext cx="10240964" cy="989531"/>
          </a:xfrm>
        </p:spPr>
        <p:txBody>
          <a:bodyPr/>
          <a:lstStyle/>
          <a:p>
            <a:r>
              <a:rPr lang="en-US" dirty="0"/>
              <a:t>Census Trivia</a:t>
            </a:r>
          </a:p>
        </p:txBody>
      </p:sp>
      <p:sp>
        <p:nvSpPr>
          <p:cNvPr id="3" name="Subtitle 2">
            <a:extLst>
              <a:ext uri="{FF2B5EF4-FFF2-40B4-BE49-F238E27FC236}">
                <a16:creationId xmlns:a16="http://schemas.microsoft.com/office/drawing/2014/main" id="{C43B16F9-D9E9-42E4-ABEF-63EA95F27195}"/>
              </a:ext>
            </a:extLst>
          </p:cNvPr>
          <p:cNvSpPr>
            <a:spLocks noGrp="1"/>
          </p:cNvSpPr>
          <p:nvPr>
            <p:ph type="subTitle" idx="1"/>
          </p:nvPr>
        </p:nvSpPr>
        <p:spPr>
          <a:xfrm>
            <a:off x="540371" y="1789043"/>
            <a:ext cx="11111258" cy="4719275"/>
          </a:xfrm>
        </p:spPr>
        <p:txBody>
          <a:bodyPr>
            <a:noAutofit/>
          </a:bodyPr>
          <a:lstStyle/>
          <a:p>
            <a:r>
              <a:rPr lang="en-US" sz="1700" dirty="0"/>
              <a:t>When was the first Census conducted?</a:t>
            </a:r>
          </a:p>
          <a:p>
            <a:r>
              <a:rPr lang="en-US" sz="1700" dirty="0"/>
              <a:t>	</a:t>
            </a:r>
            <a:r>
              <a:rPr lang="en-US" sz="1700" dirty="0">
                <a:solidFill>
                  <a:schemeClr val="accent1"/>
                </a:solidFill>
              </a:rPr>
              <a:t>First Census conducted in 1790</a:t>
            </a:r>
          </a:p>
          <a:p>
            <a:r>
              <a:rPr lang="en-US" sz="1700" dirty="0"/>
              <a:t>When did AIANs become part of the Census count? </a:t>
            </a:r>
          </a:p>
          <a:p>
            <a:r>
              <a:rPr lang="en-US" sz="1700" dirty="0"/>
              <a:t>	</a:t>
            </a:r>
            <a:r>
              <a:rPr lang="en-US" sz="1700" dirty="0">
                <a:solidFill>
                  <a:schemeClr val="accent1"/>
                </a:solidFill>
              </a:rPr>
              <a:t>American Indians living in the general population were identified for the first time in 1860</a:t>
            </a:r>
          </a:p>
          <a:p>
            <a:r>
              <a:rPr lang="en-US" sz="1700" dirty="0">
                <a:solidFill>
                  <a:schemeClr val="accent1"/>
                </a:solidFill>
              </a:rPr>
              <a:t>	American Indians living on reservations were identified for the first time in 1900</a:t>
            </a:r>
          </a:p>
          <a:p>
            <a:r>
              <a:rPr lang="en-US" sz="1700" dirty="0"/>
              <a:t>What percentage of census takers (enumerators) are over the age of 50?</a:t>
            </a:r>
          </a:p>
          <a:p>
            <a:r>
              <a:rPr lang="en-US" sz="1700" dirty="0"/>
              <a:t>	</a:t>
            </a:r>
            <a:r>
              <a:rPr lang="en-US" sz="1700" dirty="0">
                <a:solidFill>
                  <a:schemeClr val="accent1"/>
                </a:solidFill>
              </a:rPr>
              <a:t>50%</a:t>
            </a:r>
          </a:p>
          <a:p>
            <a:r>
              <a:rPr lang="en-US" sz="1700" dirty="0"/>
              <a:t>What year were AIANs granted the right to vote?</a:t>
            </a:r>
          </a:p>
          <a:p>
            <a:r>
              <a:rPr lang="en-US" sz="1700" dirty="0"/>
              <a:t>	</a:t>
            </a:r>
            <a:r>
              <a:rPr lang="en-US" sz="1700" dirty="0">
                <a:solidFill>
                  <a:schemeClr val="accent1"/>
                </a:solidFill>
              </a:rPr>
              <a:t>American Indians were granted the right to vote in 1924</a:t>
            </a:r>
          </a:p>
          <a:p>
            <a:r>
              <a:rPr lang="en-US" sz="1700" dirty="0"/>
              <a:t>When day is “Census Day”?</a:t>
            </a:r>
          </a:p>
          <a:p>
            <a:r>
              <a:rPr lang="en-US" sz="1700" dirty="0"/>
              <a:t>	</a:t>
            </a:r>
            <a:r>
              <a:rPr lang="en-US" sz="1700" dirty="0">
                <a:solidFill>
                  <a:schemeClr val="accent1"/>
                </a:solidFill>
              </a:rPr>
              <a:t>April 1, 2020</a:t>
            </a:r>
          </a:p>
          <a:p>
            <a:endParaRPr lang="en-US" dirty="0"/>
          </a:p>
          <a:p>
            <a:endParaRPr lang="en-US" dirty="0"/>
          </a:p>
        </p:txBody>
      </p:sp>
    </p:spTree>
    <p:extLst>
      <p:ext uri="{BB962C8B-B14F-4D97-AF65-F5344CB8AC3E}">
        <p14:creationId xmlns:p14="http://schemas.microsoft.com/office/powerpoint/2010/main" val="36736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5AEB-8E0F-49EA-8746-A9AA9FF13C37}"/>
              </a:ext>
            </a:extLst>
          </p:cNvPr>
          <p:cNvSpPr>
            <a:spLocks noGrp="1"/>
          </p:cNvSpPr>
          <p:nvPr>
            <p:ph type="ctrTitle"/>
          </p:nvPr>
        </p:nvSpPr>
        <p:spPr>
          <a:xfrm>
            <a:off x="590413" y="125709"/>
            <a:ext cx="10240964" cy="934913"/>
          </a:xfrm>
        </p:spPr>
        <p:txBody>
          <a:bodyPr/>
          <a:lstStyle/>
          <a:p>
            <a:r>
              <a:rPr lang="en-US" sz="3200" dirty="0"/>
              <a:t>The Role of Community Partners – We need you.</a:t>
            </a:r>
          </a:p>
        </p:txBody>
      </p:sp>
      <p:sp>
        <p:nvSpPr>
          <p:cNvPr id="4" name="Rectangle 3">
            <a:extLst>
              <a:ext uri="{FF2B5EF4-FFF2-40B4-BE49-F238E27FC236}">
                <a16:creationId xmlns:a16="http://schemas.microsoft.com/office/drawing/2014/main" id="{05E96FC6-8B3C-4F12-9521-6CA02B02E5B1}"/>
              </a:ext>
            </a:extLst>
          </p:cNvPr>
          <p:cNvSpPr/>
          <p:nvPr/>
        </p:nvSpPr>
        <p:spPr>
          <a:xfrm>
            <a:off x="590413" y="1205807"/>
            <a:ext cx="11011173" cy="4878259"/>
          </a:xfrm>
          <a:prstGeom prst="rect">
            <a:avLst/>
          </a:prstGeom>
        </p:spPr>
        <p:txBody>
          <a:bodyPr wrap="square">
            <a:spAutoFit/>
          </a:bodyPr>
          <a:lstStyle/>
          <a:p>
            <a:r>
              <a:rPr lang="en-US" sz="2000" dirty="0">
                <a:solidFill>
                  <a:schemeClr val="accent1"/>
                </a:solidFill>
              </a:rPr>
              <a:t>Community partners </a:t>
            </a:r>
            <a:r>
              <a:rPr lang="en-US" sz="2000" dirty="0"/>
              <a:t>who actively work within Hard to Count (HTC) Population can assist the Census workers to gain access to these targeted populations in order to accurately count them, by doing the following:</a:t>
            </a:r>
          </a:p>
          <a:p>
            <a:endParaRPr lang="en-US" sz="2000" dirty="0"/>
          </a:p>
          <a:p>
            <a:pPr marL="457200" indent="-457200">
              <a:buAutoNum type="arabicPeriod"/>
            </a:pPr>
            <a:r>
              <a:rPr lang="en-US" sz="2100" b="1" dirty="0"/>
              <a:t>Participate in the ongoing conversation and Census related activities about the 2020 Census.</a:t>
            </a:r>
          </a:p>
          <a:p>
            <a:pPr marL="457200" indent="-457200">
              <a:buAutoNum type="arabicPeriod"/>
            </a:pPr>
            <a:r>
              <a:rPr lang="en-US" sz="2100" b="1" dirty="0"/>
              <a:t>Participate on your Tribal CCCC or local CCC. If not formed, encourage creating one!</a:t>
            </a:r>
          </a:p>
          <a:p>
            <a:pPr marL="457200" indent="-457200">
              <a:buAutoNum type="arabicPeriod"/>
            </a:pPr>
            <a:r>
              <a:rPr lang="en-US" sz="2100" b="1" dirty="0"/>
              <a:t>Respond to Census workers when they reach out for assistance and partnership building.</a:t>
            </a:r>
          </a:p>
          <a:p>
            <a:pPr marL="457200" indent="-457200">
              <a:buAutoNum type="arabicPeriod"/>
            </a:pPr>
            <a:r>
              <a:rPr lang="en-US" sz="2100" b="1" dirty="0">
                <a:solidFill>
                  <a:schemeClr val="accent1"/>
                </a:solidFill>
              </a:rPr>
              <a:t>Share resources</a:t>
            </a:r>
            <a:r>
              <a:rPr lang="en-US" sz="2100" b="1" dirty="0"/>
              <a:t> about the 2020 Census with your network of providers.</a:t>
            </a:r>
          </a:p>
          <a:p>
            <a:pPr marL="457200" indent="-457200">
              <a:buAutoNum type="arabicPeriod"/>
            </a:pPr>
            <a:r>
              <a:rPr lang="en-US" sz="2100" b="1" dirty="0"/>
              <a:t>Preset the population experiencing homelessness by letting them know that Census workers will be conducting enumerations beginning on April 1, 2020.</a:t>
            </a:r>
          </a:p>
          <a:p>
            <a:pPr marL="457200" indent="-457200">
              <a:buAutoNum type="arabicPeriod"/>
            </a:pPr>
            <a:r>
              <a:rPr lang="en-US" sz="2100" b="1" dirty="0"/>
              <a:t>Encourage their participation in the 2020 Census. </a:t>
            </a:r>
            <a:r>
              <a:rPr lang="en-US" sz="2100" b="1" dirty="0">
                <a:solidFill>
                  <a:schemeClr val="accent1"/>
                </a:solidFill>
              </a:rPr>
              <a:t>Frame your conversation in terms of the benefits of participating in the Census.</a:t>
            </a:r>
          </a:p>
          <a:p>
            <a:pPr marL="457200" indent="-457200">
              <a:buAutoNum type="arabicPeriod"/>
            </a:pPr>
            <a:r>
              <a:rPr lang="en-US" sz="2100" b="1" dirty="0"/>
              <a:t>Help Census workers to identify Hidden Housing and new Group Quarters in your community.</a:t>
            </a:r>
          </a:p>
          <a:p>
            <a:pPr marL="457200" indent="-457200">
              <a:buAutoNum type="arabicPeriod"/>
            </a:pPr>
            <a:r>
              <a:rPr lang="en-US" sz="2100" b="1" dirty="0"/>
              <a:t>Be an active champion for the work being done by the Census Bureau.</a:t>
            </a:r>
          </a:p>
          <a:p>
            <a:pPr marL="457200" indent="-457200">
              <a:buAutoNum type="arabicPeriod"/>
            </a:pPr>
            <a:r>
              <a:rPr lang="en-US" sz="2100" b="1" dirty="0"/>
              <a:t>Invite us to your events, conferences and gatherings.</a:t>
            </a:r>
          </a:p>
        </p:txBody>
      </p:sp>
    </p:spTree>
    <p:extLst>
      <p:ext uri="{BB962C8B-B14F-4D97-AF65-F5344CB8AC3E}">
        <p14:creationId xmlns:p14="http://schemas.microsoft.com/office/powerpoint/2010/main" val="368872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A5B1-0633-4ACE-8766-FF28A877F0D6}"/>
              </a:ext>
            </a:extLst>
          </p:cNvPr>
          <p:cNvSpPr>
            <a:spLocks noGrp="1"/>
          </p:cNvSpPr>
          <p:nvPr>
            <p:ph type="ctrTitle"/>
          </p:nvPr>
        </p:nvSpPr>
        <p:spPr>
          <a:xfrm>
            <a:off x="432971" y="365133"/>
            <a:ext cx="5120114" cy="1692794"/>
          </a:xfrm>
        </p:spPr>
        <p:txBody>
          <a:bodyPr vert="horz" lIns="91440" tIns="45720" rIns="91440" bIns="45720" rtlCol="0" anchor="ctr">
            <a:normAutofit/>
          </a:bodyPr>
          <a:lstStyle/>
          <a:p>
            <a:r>
              <a:rPr lang="en-US" sz="4400" dirty="0">
                <a:latin typeface="+mj-lt"/>
              </a:rPr>
              <a:t>What we will ask.</a:t>
            </a:r>
          </a:p>
        </p:txBody>
      </p:sp>
      <p:cxnSp>
        <p:nvCxnSpPr>
          <p:cNvPr id="17"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65F093A3-B107-4A78-8FDF-6E231B3EF8FC}"/>
              </a:ext>
            </a:extLst>
          </p:cNvPr>
          <p:cNvSpPr>
            <a:spLocks noGrp="1"/>
          </p:cNvSpPr>
          <p:nvPr>
            <p:ph type="subTitle" idx="1"/>
          </p:nvPr>
        </p:nvSpPr>
        <p:spPr>
          <a:xfrm>
            <a:off x="655321" y="2575034"/>
            <a:ext cx="6421340" cy="3462228"/>
          </a:xfrm>
        </p:spPr>
        <p:txBody>
          <a:bodyPr vert="horz" lIns="91440" tIns="45720" rIns="91440" bIns="45720" rtlCol="0">
            <a:noAutofit/>
          </a:bodyPr>
          <a:lstStyle/>
          <a:p>
            <a:pPr marL="342900" indent="-228600">
              <a:lnSpc>
                <a:spcPct val="90000"/>
              </a:lnSpc>
              <a:buFont typeface="Arial" panose="020B0604020202020204" pitchFamily="34" charset="0"/>
              <a:buChar char="•"/>
            </a:pPr>
            <a:r>
              <a:rPr lang="en-US" sz="2400" dirty="0">
                <a:latin typeface="+mn-lt"/>
              </a:rPr>
              <a:t>Age and Date of Birth</a:t>
            </a:r>
          </a:p>
          <a:p>
            <a:pPr marL="342900" indent="-228600">
              <a:lnSpc>
                <a:spcPct val="90000"/>
              </a:lnSpc>
              <a:buFont typeface="Arial" panose="020B0604020202020204" pitchFamily="34" charset="0"/>
              <a:buChar char="•"/>
            </a:pPr>
            <a:r>
              <a:rPr lang="en-US" sz="2400" dirty="0">
                <a:latin typeface="+mn-lt"/>
              </a:rPr>
              <a:t>Address</a:t>
            </a:r>
          </a:p>
          <a:p>
            <a:pPr marL="342900" indent="-228600">
              <a:lnSpc>
                <a:spcPct val="90000"/>
              </a:lnSpc>
              <a:buFont typeface="Arial" panose="020B0604020202020204" pitchFamily="34" charset="0"/>
              <a:buChar char="•"/>
            </a:pPr>
            <a:r>
              <a:rPr lang="en-US" sz="2400" dirty="0">
                <a:latin typeface="+mn-lt"/>
              </a:rPr>
              <a:t>Hispanic or Latino origin </a:t>
            </a:r>
          </a:p>
          <a:p>
            <a:pPr marL="342900" indent="-228600">
              <a:lnSpc>
                <a:spcPct val="90000"/>
              </a:lnSpc>
              <a:buFont typeface="Arial" panose="020B0604020202020204" pitchFamily="34" charset="0"/>
              <a:buChar char="•"/>
            </a:pPr>
            <a:r>
              <a:rPr lang="en-US" sz="2400" dirty="0">
                <a:latin typeface="+mn-lt"/>
              </a:rPr>
              <a:t>Race/Ethnicity </a:t>
            </a:r>
          </a:p>
          <a:p>
            <a:pPr marL="342900" indent="-228600">
              <a:lnSpc>
                <a:spcPct val="90000"/>
              </a:lnSpc>
              <a:buFont typeface="Arial" panose="020B0604020202020204" pitchFamily="34" charset="0"/>
              <a:buChar char="•"/>
            </a:pPr>
            <a:r>
              <a:rPr lang="en-US" sz="2400" dirty="0">
                <a:latin typeface="+mn-lt"/>
              </a:rPr>
              <a:t>Relationship (includes same sex)</a:t>
            </a:r>
          </a:p>
          <a:p>
            <a:pPr marL="342900" indent="-228600">
              <a:lnSpc>
                <a:spcPct val="90000"/>
              </a:lnSpc>
              <a:buFont typeface="Arial" panose="020B0604020202020204" pitchFamily="34" charset="0"/>
              <a:buChar char="•"/>
            </a:pPr>
            <a:r>
              <a:rPr lang="en-US" sz="2400" dirty="0">
                <a:latin typeface="+mn-lt"/>
              </a:rPr>
              <a:t>Gender</a:t>
            </a:r>
          </a:p>
          <a:p>
            <a:pPr marL="342900" indent="-228600">
              <a:lnSpc>
                <a:spcPct val="90000"/>
              </a:lnSpc>
              <a:buFont typeface="Arial" panose="020B0604020202020204" pitchFamily="34" charset="0"/>
              <a:buChar char="•"/>
            </a:pPr>
            <a:r>
              <a:rPr lang="en-US" sz="2400" dirty="0">
                <a:latin typeface="+mn-lt"/>
              </a:rPr>
              <a:t>Tenure (Owner/Renter) </a:t>
            </a:r>
          </a:p>
          <a:p>
            <a:pPr marL="342900" indent="-228600">
              <a:lnSpc>
                <a:spcPct val="90000"/>
              </a:lnSpc>
              <a:buFont typeface="Arial" panose="020B0604020202020204" pitchFamily="34" charset="0"/>
              <a:buChar char="•"/>
            </a:pPr>
            <a:r>
              <a:rPr lang="en-US" sz="2400" dirty="0">
                <a:latin typeface="+mn-lt"/>
              </a:rPr>
              <a:t>Household  (count everyone at address)</a:t>
            </a:r>
          </a:p>
        </p:txBody>
      </p:sp>
      <p:pic>
        <p:nvPicPr>
          <p:cNvPr id="5" name="Picture 4">
            <a:extLst>
              <a:ext uri="{FF2B5EF4-FFF2-40B4-BE49-F238E27FC236}">
                <a16:creationId xmlns:a16="http://schemas.microsoft.com/office/drawing/2014/main" id="{AE2FEECF-5748-4D8E-8F5C-A7B4C075467D}"/>
              </a:ext>
            </a:extLst>
          </p:cNvPr>
          <p:cNvPicPr>
            <a:picLocks noChangeAspect="1"/>
          </p:cNvPicPr>
          <p:nvPr/>
        </p:nvPicPr>
        <p:blipFill rotWithShape="1">
          <a:blip r:embed="rId2">
            <a:extLst>
              <a:ext uri="{28A0092B-C50C-407E-A947-70E740481C1C}">
                <a14:useLocalDpi xmlns:a14="http://schemas.microsoft.com/office/drawing/2010/main" val="0"/>
              </a:ext>
            </a:extLst>
          </a:blip>
          <a:srcRect l="2303" r="230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6245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7CD-256D-E144-B7A1-0B2EE8554426}"/>
              </a:ext>
            </a:extLst>
          </p:cNvPr>
          <p:cNvSpPr>
            <a:spLocks noGrp="1"/>
          </p:cNvSpPr>
          <p:nvPr>
            <p:ph type="ctrTitle"/>
          </p:nvPr>
        </p:nvSpPr>
        <p:spPr>
          <a:xfrm>
            <a:off x="648929" y="205197"/>
            <a:ext cx="3651467" cy="1676603"/>
          </a:xfrm>
        </p:spPr>
        <p:txBody>
          <a:bodyPr vert="horz" lIns="91440" tIns="45720" rIns="91440" bIns="45720" rtlCol="0" anchor="ctr">
            <a:normAutofit/>
          </a:bodyPr>
          <a:lstStyle/>
          <a:p>
            <a:r>
              <a:rPr lang="en-US" sz="4400" dirty="0">
                <a:solidFill>
                  <a:schemeClr val="accent6"/>
                </a:solidFill>
                <a:latin typeface="+mj-lt"/>
              </a:rPr>
              <a:t>Data Tools</a:t>
            </a:r>
          </a:p>
        </p:txBody>
      </p:sp>
      <p:sp>
        <p:nvSpPr>
          <p:cNvPr id="3" name="Subtitle 2">
            <a:extLst>
              <a:ext uri="{FF2B5EF4-FFF2-40B4-BE49-F238E27FC236}">
                <a16:creationId xmlns:a16="http://schemas.microsoft.com/office/drawing/2014/main" id="{A69E01A5-D05F-E640-9E38-837E05D93049}"/>
              </a:ext>
            </a:extLst>
          </p:cNvPr>
          <p:cNvSpPr>
            <a:spLocks noGrp="1"/>
          </p:cNvSpPr>
          <p:nvPr>
            <p:ph type="subTitle" idx="1"/>
          </p:nvPr>
        </p:nvSpPr>
        <p:spPr>
          <a:xfrm>
            <a:off x="380482" y="1714445"/>
            <a:ext cx="3919914" cy="4063715"/>
          </a:xfrm>
        </p:spPr>
        <p:txBody>
          <a:bodyPr vert="horz" lIns="91440" tIns="45720" rIns="91440" bIns="45720" rtlCol="0">
            <a:normAutofit fontScale="85000" lnSpcReduction="10000"/>
          </a:bodyPr>
          <a:lstStyle/>
          <a:p>
            <a:pPr>
              <a:lnSpc>
                <a:spcPct val="90000"/>
              </a:lnSpc>
            </a:pPr>
            <a:r>
              <a:rPr lang="en-US" sz="2400" dirty="0">
                <a:solidFill>
                  <a:schemeClr val="accent4"/>
                </a:solidFill>
                <a:latin typeface="+mj-lt"/>
              </a:rPr>
              <a:t>My Tribal Area</a:t>
            </a:r>
          </a:p>
          <a:p>
            <a:pPr>
              <a:lnSpc>
                <a:spcPct val="90000"/>
              </a:lnSpc>
            </a:pPr>
            <a:r>
              <a:rPr lang="en-US" sz="2000" dirty="0">
                <a:latin typeface="+mj-lt"/>
                <a:hlinkClick r:id="rId2">
                  <a:extLst>
                    <a:ext uri="{A12FA001-AC4F-418D-AE19-62706E023703}">
                      <ahyp:hlinkClr xmlns:ahyp="http://schemas.microsoft.com/office/drawing/2018/hyperlinkcolor" val="tx"/>
                    </a:ext>
                  </a:extLst>
                </a:hlinkClick>
              </a:rPr>
              <a:t>https://www.census.gov/tribal/</a:t>
            </a:r>
            <a:endParaRPr lang="en-US" sz="2000" dirty="0">
              <a:latin typeface="+mj-lt"/>
            </a:endParaRPr>
          </a:p>
          <a:p>
            <a:pPr indent="-228600">
              <a:lnSpc>
                <a:spcPct val="90000"/>
              </a:lnSpc>
              <a:buFont typeface="Arial" panose="020B0604020202020204" pitchFamily="34" charset="0"/>
              <a:buChar char="•"/>
            </a:pPr>
            <a:endParaRPr lang="en-US" sz="2400" dirty="0">
              <a:latin typeface="+mj-lt"/>
            </a:endParaRPr>
          </a:p>
          <a:p>
            <a:pPr>
              <a:lnSpc>
                <a:spcPct val="90000"/>
              </a:lnSpc>
            </a:pPr>
            <a:r>
              <a:rPr lang="en-US" sz="2400" dirty="0">
                <a:solidFill>
                  <a:schemeClr val="accent4"/>
                </a:solidFill>
                <a:latin typeface="+mj-lt"/>
              </a:rPr>
              <a:t>Response Outreach Area Mapper (ROAM)</a:t>
            </a:r>
          </a:p>
          <a:p>
            <a:pPr>
              <a:lnSpc>
                <a:spcPct val="90000"/>
              </a:lnSpc>
            </a:pPr>
            <a:r>
              <a:rPr lang="en-US" sz="2000" dirty="0">
                <a:latin typeface="+mj-lt"/>
                <a:hlinkClick r:id="rId3">
                  <a:extLst>
                    <a:ext uri="{A12FA001-AC4F-418D-AE19-62706E023703}">
                      <ahyp:hlinkClr xmlns:ahyp="http://schemas.microsoft.com/office/drawing/2018/hyperlinkcolor" val="tx"/>
                    </a:ext>
                  </a:extLst>
                </a:hlinkClick>
              </a:rPr>
              <a:t>https://www.census.gov/roam</a:t>
            </a:r>
            <a:endParaRPr lang="en-US" sz="2000" dirty="0">
              <a:latin typeface="+mj-lt"/>
            </a:endParaRPr>
          </a:p>
          <a:p>
            <a:pPr>
              <a:lnSpc>
                <a:spcPct val="90000"/>
              </a:lnSpc>
            </a:pPr>
            <a:endParaRPr lang="en-US" sz="2000" dirty="0">
              <a:latin typeface="+mj-lt"/>
            </a:endParaRPr>
          </a:p>
          <a:p>
            <a:pPr>
              <a:lnSpc>
                <a:spcPct val="90000"/>
              </a:lnSpc>
            </a:pPr>
            <a:r>
              <a:rPr lang="en-US" sz="2000" dirty="0">
                <a:latin typeface="+mj-lt"/>
              </a:rPr>
              <a:t>Free Data Workshops and Webinar available to Tribes and Orgs</a:t>
            </a:r>
          </a:p>
          <a:p>
            <a:pPr>
              <a:lnSpc>
                <a:spcPct val="90000"/>
              </a:lnSpc>
            </a:pPr>
            <a:endParaRPr lang="en-US" sz="2000" dirty="0">
              <a:latin typeface="+mj-lt"/>
            </a:endParaRPr>
          </a:p>
          <a:p>
            <a:pPr>
              <a:lnSpc>
                <a:spcPct val="90000"/>
              </a:lnSpc>
            </a:pPr>
            <a:r>
              <a:rPr lang="en-US" sz="2000" dirty="0">
                <a:latin typeface="+mj-lt"/>
              </a:rPr>
              <a:t>www.2020Census.gov</a:t>
            </a:r>
          </a:p>
          <a:p>
            <a:pPr>
              <a:lnSpc>
                <a:spcPct val="90000"/>
              </a:lnSpc>
            </a:pPr>
            <a:endParaRPr lang="en-US" sz="2000" dirty="0">
              <a:latin typeface="+mn-lt"/>
            </a:endParaRPr>
          </a:p>
          <a:p>
            <a:pPr>
              <a:lnSpc>
                <a:spcPct val="90000"/>
              </a:lnSpc>
            </a:pPr>
            <a:endParaRPr lang="en-US" sz="1800" dirty="0">
              <a:latin typeface="+mn-lt"/>
            </a:endParaRPr>
          </a:p>
        </p:txBody>
      </p:sp>
      <p:pic>
        <p:nvPicPr>
          <p:cNvPr id="4" name="Picture 4">
            <a:extLst>
              <a:ext uri="{FF2B5EF4-FFF2-40B4-BE49-F238E27FC236}">
                <a16:creationId xmlns:a16="http://schemas.microsoft.com/office/drawing/2014/main" id="{387C185C-FD12-EB4B-BF32-CB78D1D7BF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68843" y="507155"/>
            <a:ext cx="7216908" cy="5843690"/>
          </a:xfrm>
          <a:prstGeom prst="rect">
            <a:avLst/>
          </a:prstGeom>
          <a:effectLst/>
        </p:spPr>
      </p:pic>
    </p:spTree>
    <p:extLst>
      <p:ext uri="{BB962C8B-B14F-4D97-AF65-F5344CB8AC3E}">
        <p14:creationId xmlns:p14="http://schemas.microsoft.com/office/powerpoint/2010/main" val="1695286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8E26-4522-40A6-8BB1-76959E1A57F6}"/>
              </a:ext>
            </a:extLst>
          </p:cNvPr>
          <p:cNvSpPr>
            <a:spLocks noGrp="1"/>
          </p:cNvSpPr>
          <p:nvPr>
            <p:ph type="ctrTitle"/>
          </p:nvPr>
        </p:nvSpPr>
        <p:spPr>
          <a:xfrm>
            <a:off x="633136" y="304799"/>
            <a:ext cx="10856499" cy="889877"/>
          </a:xfrm>
        </p:spPr>
        <p:txBody>
          <a:bodyPr/>
          <a:lstStyle/>
          <a:p>
            <a:pPr algn="ctr"/>
            <a:r>
              <a:rPr lang="en-US" sz="3600" dirty="0"/>
              <a:t>Tribal Complete Count Committees</a:t>
            </a:r>
          </a:p>
        </p:txBody>
      </p:sp>
      <p:sp>
        <p:nvSpPr>
          <p:cNvPr id="3" name="Subtitle 2">
            <a:extLst>
              <a:ext uri="{FF2B5EF4-FFF2-40B4-BE49-F238E27FC236}">
                <a16:creationId xmlns:a16="http://schemas.microsoft.com/office/drawing/2014/main" id="{F5F974B4-352D-4B3C-99D7-23CEC8FEB490}"/>
              </a:ext>
            </a:extLst>
          </p:cNvPr>
          <p:cNvSpPr>
            <a:spLocks noGrp="1"/>
          </p:cNvSpPr>
          <p:nvPr>
            <p:ph type="subTitle" idx="1"/>
          </p:nvPr>
        </p:nvSpPr>
        <p:spPr>
          <a:xfrm>
            <a:off x="633136" y="1628368"/>
            <a:ext cx="10127629" cy="1800632"/>
          </a:xfrm>
        </p:spPr>
        <p:txBody>
          <a:bodyPr>
            <a:normAutofit fontScale="25000" lnSpcReduction="20000"/>
          </a:bodyPr>
          <a:lstStyle/>
          <a:p>
            <a:pPr algn="just">
              <a:lnSpc>
                <a:spcPct val="120000"/>
              </a:lnSpc>
              <a:spcBef>
                <a:spcPts val="0"/>
              </a:spcBef>
            </a:pPr>
            <a:r>
              <a:rPr lang="en-US" sz="7200" dirty="0">
                <a:solidFill>
                  <a:prstClr val="black"/>
                </a:solidFill>
              </a:rPr>
              <a:t>A committee established by tribal, state and local governments, and community leaders or organizations to </a:t>
            </a:r>
            <a:r>
              <a:rPr lang="en-US" sz="7200" dirty="0">
                <a:solidFill>
                  <a:schemeClr val="accent1"/>
                </a:solidFill>
              </a:rPr>
              <a:t>increase awareness and motivate residents to respond to the 2020 Census.</a:t>
            </a:r>
          </a:p>
          <a:p>
            <a:pPr algn="just">
              <a:lnSpc>
                <a:spcPct val="120000"/>
              </a:lnSpc>
              <a:spcBef>
                <a:spcPts val="0"/>
              </a:spcBef>
            </a:pPr>
            <a:endParaRPr lang="en-US" sz="7200" dirty="0">
              <a:solidFill>
                <a:prstClr val="black"/>
              </a:solidFill>
            </a:endParaRPr>
          </a:p>
          <a:p>
            <a:pPr algn="just">
              <a:lnSpc>
                <a:spcPct val="120000"/>
              </a:lnSpc>
              <a:spcBef>
                <a:spcPts val="0"/>
              </a:spcBef>
            </a:pPr>
            <a:r>
              <a:rPr lang="en-US" sz="7200" dirty="0"/>
              <a:t>Focus is </a:t>
            </a:r>
            <a:r>
              <a:rPr lang="en-US" sz="7200" dirty="0">
                <a:solidFill>
                  <a:schemeClr val="accent1"/>
                </a:solidFill>
              </a:rPr>
              <a:t>to encourage individuals in their community/tribe </a:t>
            </a:r>
            <a:r>
              <a:rPr lang="en-US" sz="7200" dirty="0"/>
              <a:t>to self respond online, on the phone or by mail (if they receive a questionnaire by mail).</a:t>
            </a:r>
          </a:p>
          <a:p>
            <a:pPr algn="just">
              <a:lnSpc>
                <a:spcPct val="120000"/>
              </a:lnSpc>
              <a:spcBef>
                <a:spcPts val="0"/>
              </a:spcBef>
            </a:pPr>
            <a:endParaRPr lang="en-US" sz="7200" dirty="0">
              <a:solidFill>
                <a:prstClr val="black"/>
              </a:solidFill>
            </a:endParaRPr>
          </a:p>
          <a:p>
            <a:pPr algn="just">
              <a:lnSpc>
                <a:spcPct val="120000"/>
              </a:lnSpc>
              <a:spcBef>
                <a:spcPts val="0"/>
              </a:spcBef>
            </a:pPr>
            <a:r>
              <a:rPr lang="en-US" sz="7200" dirty="0">
                <a:solidFill>
                  <a:prstClr val="black"/>
                </a:solidFill>
              </a:rPr>
              <a:t>A formal partnership with the Census Bureau either by resolution, executive order or legislation. It </a:t>
            </a:r>
            <a:r>
              <a:rPr lang="en-US" sz="7200" dirty="0">
                <a:solidFill>
                  <a:schemeClr val="accent1"/>
                </a:solidFill>
              </a:rPr>
              <a:t>provides the structure and support </a:t>
            </a:r>
            <a:r>
              <a:rPr lang="en-US" sz="7200" dirty="0">
                <a:solidFill>
                  <a:prstClr val="black"/>
                </a:solidFill>
              </a:rPr>
              <a:t>to engage the tribal, community and state’ stakeholders and encourage participation. </a:t>
            </a:r>
          </a:p>
          <a:p>
            <a:pPr algn="just">
              <a:lnSpc>
                <a:spcPct val="120000"/>
              </a:lnSpc>
              <a:spcBef>
                <a:spcPts val="0"/>
              </a:spcBef>
            </a:pPr>
            <a:endParaRPr lang="en-US" sz="7200" dirty="0">
              <a:solidFill>
                <a:prstClr val="black"/>
              </a:solidFill>
            </a:endParaRPr>
          </a:p>
          <a:p>
            <a:pPr algn="just">
              <a:lnSpc>
                <a:spcPct val="120000"/>
              </a:lnSpc>
              <a:spcBef>
                <a:spcPts val="0"/>
              </a:spcBef>
            </a:pPr>
            <a:r>
              <a:rPr lang="en-US" sz="7200" dirty="0">
                <a:solidFill>
                  <a:prstClr val="black"/>
                </a:solidFill>
              </a:rPr>
              <a:t>Census Bureau staff (Tribal Partnership Specialist) serve as liaisons and information resources for forming CCC.</a:t>
            </a:r>
          </a:p>
          <a:p>
            <a:pPr algn="just">
              <a:lnSpc>
                <a:spcPct val="120000"/>
              </a:lnSpc>
              <a:spcBef>
                <a:spcPts val="0"/>
              </a:spcBef>
            </a:pPr>
            <a:endParaRPr lang="en-US" sz="7200" dirty="0"/>
          </a:p>
          <a:p>
            <a:endParaRPr lang="en-US" sz="8000" dirty="0">
              <a:solidFill>
                <a:prstClr val="black"/>
              </a:solidFill>
            </a:endParaRPr>
          </a:p>
          <a:p>
            <a:endParaRPr lang="en-US" dirty="0">
              <a:solidFill>
                <a:prstClr val="black"/>
              </a:solidFill>
            </a:endParaRPr>
          </a:p>
          <a:p>
            <a:endParaRPr lang="en-US" dirty="0">
              <a:solidFill>
                <a:prstClr val="black"/>
              </a:solidFill>
            </a:endParaRPr>
          </a:p>
          <a:p>
            <a:endParaRPr lang="en-US" dirty="0"/>
          </a:p>
        </p:txBody>
      </p:sp>
    </p:spTree>
    <p:extLst>
      <p:ext uri="{BB962C8B-B14F-4D97-AF65-F5344CB8AC3E}">
        <p14:creationId xmlns:p14="http://schemas.microsoft.com/office/powerpoint/2010/main" val="28972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3CA2-8D58-694C-8732-39A7786B3503}"/>
              </a:ext>
            </a:extLst>
          </p:cNvPr>
          <p:cNvSpPr>
            <a:spLocks noGrp="1"/>
          </p:cNvSpPr>
          <p:nvPr>
            <p:ph type="ctrTitle"/>
          </p:nvPr>
        </p:nvSpPr>
        <p:spPr>
          <a:xfrm>
            <a:off x="537610" y="443948"/>
            <a:ext cx="5266842" cy="1655762"/>
          </a:xfrm>
        </p:spPr>
        <p:txBody>
          <a:bodyPr/>
          <a:lstStyle/>
          <a:p>
            <a:r>
              <a:rPr lang="en-US" sz="3200" dirty="0"/>
              <a:t>Census Jobs</a:t>
            </a:r>
            <a:br>
              <a:rPr lang="en-US" sz="3200" dirty="0"/>
            </a:br>
            <a:r>
              <a:rPr lang="en-US" sz="3200" dirty="0"/>
              <a:t>National Recruiting Week (October 20-27</a:t>
            </a:r>
            <a:r>
              <a:rPr lang="en-US" sz="3200" baseline="30000" dirty="0"/>
              <a:t>th</a:t>
            </a:r>
            <a:r>
              <a:rPr lang="en-US" sz="3200" dirty="0"/>
              <a:t>)</a:t>
            </a:r>
          </a:p>
        </p:txBody>
      </p:sp>
      <p:sp>
        <p:nvSpPr>
          <p:cNvPr id="3" name="Subtitle 2">
            <a:extLst>
              <a:ext uri="{FF2B5EF4-FFF2-40B4-BE49-F238E27FC236}">
                <a16:creationId xmlns:a16="http://schemas.microsoft.com/office/drawing/2014/main" id="{987A2E6D-125E-E54B-9D89-86FA7239E0CC}"/>
              </a:ext>
            </a:extLst>
          </p:cNvPr>
          <p:cNvSpPr>
            <a:spLocks noGrp="1"/>
          </p:cNvSpPr>
          <p:nvPr>
            <p:ph type="subTitle" idx="1"/>
          </p:nvPr>
        </p:nvSpPr>
        <p:spPr>
          <a:xfrm>
            <a:off x="622277" y="2500331"/>
            <a:ext cx="4293658" cy="3423391"/>
          </a:xfrm>
        </p:spPr>
        <p:txBody>
          <a:bodyPr>
            <a:normAutofit/>
          </a:bodyPr>
          <a:lstStyle/>
          <a:p>
            <a:r>
              <a:rPr lang="en-US" sz="2000" dirty="0"/>
              <a:t>Pay rate: $15-25 per hour</a:t>
            </a:r>
          </a:p>
          <a:p>
            <a:r>
              <a:rPr lang="en-US" sz="2000" dirty="0"/>
              <a:t>Paid weekly</a:t>
            </a:r>
          </a:p>
          <a:p>
            <a:r>
              <a:rPr lang="en-US" sz="2000" dirty="0"/>
              <a:t>Paid training</a:t>
            </a:r>
          </a:p>
          <a:p>
            <a:r>
              <a:rPr lang="en-US" sz="2000" dirty="0"/>
              <a:t>Flexible</a:t>
            </a:r>
          </a:p>
          <a:p>
            <a:r>
              <a:rPr lang="en-US" sz="2000" dirty="0"/>
              <a:t>SNAP,TANF,HUD, GA Waivers</a:t>
            </a:r>
          </a:p>
          <a:p>
            <a:r>
              <a:rPr lang="en-US" sz="2000" dirty="0"/>
              <a:t>Need for AI/AN Census Takers</a:t>
            </a:r>
          </a:p>
          <a:p>
            <a:r>
              <a:rPr lang="en-US" sz="2000" dirty="0">
                <a:hlinkClick r:id="rId2"/>
              </a:rPr>
              <a:t>www.2020census.gov/jobs</a:t>
            </a:r>
            <a:endParaRPr lang="en-US" sz="2000" dirty="0"/>
          </a:p>
          <a:p>
            <a:endParaRPr lang="en-US" sz="2000" dirty="0"/>
          </a:p>
          <a:p>
            <a:endParaRPr lang="en-US" sz="2000" dirty="0"/>
          </a:p>
        </p:txBody>
      </p:sp>
      <p:pic>
        <p:nvPicPr>
          <p:cNvPr id="4" name="Picture 4">
            <a:extLst>
              <a:ext uri="{FF2B5EF4-FFF2-40B4-BE49-F238E27FC236}">
                <a16:creationId xmlns:a16="http://schemas.microsoft.com/office/drawing/2014/main" id="{3C20F558-4DB4-A44B-85C9-2B822732E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097" y="711501"/>
            <a:ext cx="3763939" cy="5434998"/>
          </a:xfrm>
          <a:prstGeom prst="rect">
            <a:avLst/>
          </a:prstGeom>
        </p:spPr>
      </p:pic>
      <p:pic>
        <p:nvPicPr>
          <p:cNvPr id="6" name="Picture 6">
            <a:extLst>
              <a:ext uri="{FF2B5EF4-FFF2-40B4-BE49-F238E27FC236}">
                <a16:creationId xmlns:a16="http://schemas.microsoft.com/office/drawing/2014/main" id="{6A2C8B0F-EAD3-F94A-931B-CC7295668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7112" y="629148"/>
            <a:ext cx="2637278" cy="3424269"/>
          </a:xfrm>
          <a:prstGeom prst="rect">
            <a:avLst/>
          </a:prstGeom>
        </p:spPr>
      </p:pic>
    </p:spTree>
    <p:extLst>
      <p:ext uri="{BB962C8B-B14F-4D97-AF65-F5344CB8AC3E}">
        <p14:creationId xmlns:p14="http://schemas.microsoft.com/office/powerpoint/2010/main" val="335758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70C3-91C3-3D4A-951C-6603493EC62A}"/>
              </a:ext>
            </a:extLst>
          </p:cNvPr>
          <p:cNvSpPr>
            <a:spLocks noGrp="1"/>
          </p:cNvSpPr>
          <p:nvPr>
            <p:ph type="ctrTitle"/>
          </p:nvPr>
        </p:nvSpPr>
        <p:spPr>
          <a:xfrm>
            <a:off x="975518" y="337050"/>
            <a:ext cx="10240964" cy="983591"/>
          </a:xfrm>
        </p:spPr>
        <p:txBody>
          <a:bodyPr/>
          <a:lstStyle/>
          <a:p>
            <a:r>
              <a:rPr lang="en-US" dirty="0"/>
              <a:t>Next steps and To Dos?</a:t>
            </a:r>
          </a:p>
        </p:txBody>
      </p:sp>
      <p:sp>
        <p:nvSpPr>
          <p:cNvPr id="3" name="Subtitle 2">
            <a:extLst>
              <a:ext uri="{FF2B5EF4-FFF2-40B4-BE49-F238E27FC236}">
                <a16:creationId xmlns:a16="http://schemas.microsoft.com/office/drawing/2014/main" id="{11C88228-CD23-7341-93E8-DFE3D2BDD801}"/>
              </a:ext>
            </a:extLst>
          </p:cNvPr>
          <p:cNvSpPr>
            <a:spLocks noGrp="1"/>
          </p:cNvSpPr>
          <p:nvPr>
            <p:ph type="subTitle" idx="1"/>
          </p:nvPr>
        </p:nvSpPr>
        <p:spPr>
          <a:xfrm>
            <a:off x="733886" y="1523828"/>
            <a:ext cx="10240964" cy="3306762"/>
          </a:xfrm>
        </p:spPr>
        <p:txBody>
          <a:bodyPr>
            <a:normAutofit fontScale="25000" lnSpcReduction="20000"/>
          </a:bodyPr>
          <a:lstStyle/>
          <a:p>
            <a:pPr marL="285750" indent="-285750">
              <a:buFont typeface="Arial" panose="020B0604020202020204" pitchFamily="34" charset="0"/>
              <a:buChar char="•"/>
            </a:pPr>
            <a:r>
              <a:rPr lang="en-US" sz="11200" dirty="0"/>
              <a:t>Create Tribal Outreach Plan (Toolkit examples)</a:t>
            </a:r>
          </a:p>
          <a:p>
            <a:pPr marL="285750" indent="-285750">
              <a:buFont typeface="Arial" panose="020B0604020202020204" pitchFamily="34" charset="0"/>
              <a:buChar char="•"/>
            </a:pPr>
            <a:r>
              <a:rPr lang="en-US" sz="11200" dirty="0"/>
              <a:t>Identify barriers and challenges to participation.</a:t>
            </a:r>
          </a:p>
          <a:p>
            <a:pPr marL="285750" indent="-285750">
              <a:buFont typeface="Arial" panose="020B0604020202020204" pitchFamily="34" charset="0"/>
              <a:buChar char="•"/>
            </a:pPr>
            <a:r>
              <a:rPr lang="en-US" sz="11200" dirty="0"/>
              <a:t>Identify Key Community Events using Timeline.</a:t>
            </a:r>
          </a:p>
          <a:p>
            <a:pPr marL="285750" indent="-285750">
              <a:buFont typeface="Arial" panose="020B0604020202020204" pitchFamily="34" charset="0"/>
              <a:buChar char="•"/>
            </a:pPr>
            <a:r>
              <a:rPr lang="en-US" sz="11200" dirty="0"/>
              <a:t>Develop local messaging and materials.</a:t>
            </a:r>
          </a:p>
          <a:p>
            <a:pPr marL="285750" indent="-285750">
              <a:buFont typeface="Arial" panose="020B0604020202020204" pitchFamily="34" charset="0"/>
              <a:buChar char="•"/>
            </a:pPr>
            <a:r>
              <a:rPr lang="en-US" sz="11200" dirty="0"/>
              <a:t>Create or participate on a TCC or Local CCC.</a:t>
            </a:r>
          </a:p>
          <a:p>
            <a:pPr marL="285750" indent="-285750">
              <a:buFont typeface="Arial" panose="020B0604020202020204" pitchFamily="34" charset="0"/>
              <a:buChar char="•"/>
            </a:pPr>
            <a:r>
              <a:rPr lang="en-US" sz="11200" dirty="0"/>
              <a:t>Invite Census staff to your events/meetings/activities.</a:t>
            </a:r>
          </a:p>
          <a:p>
            <a:pPr marL="285750" indent="-285750">
              <a:buFont typeface="Arial" panose="020B0604020202020204" pitchFamily="34" charset="0"/>
              <a:buChar char="•"/>
            </a:pPr>
            <a:r>
              <a:rPr lang="en-US" sz="11200" dirty="0"/>
              <a:t>Apply for Census jobs and help us recruit a diverse staff for the ACO job positions.</a:t>
            </a:r>
          </a:p>
          <a:p>
            <a:endParaRPr lang="en-US" sz="5600" dirty="0">
              <a:solidFill>
                <a:schemeClr val="accent1">
                  <a:lumMod val="75000"/>
                </a:schemeClr>
              </a:solidFill>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6FE5D7CD-0362-C745-8E3E-13EF903EE6D8}"/>
              </a:ext>
            </a:extLst>
          </p:cNvPr>
          <p:cNvSpPr txBox="1"/>
          <p:nvPr/>
        </p:nvSpPr>
        <p:spPr>
          <a:xfrm>
            <a:off x="2577285" y="5446058"/>
            <a:ext cx="6554166" cy="584775"/>
          </a:xfrm>
          <a:prstGeom prst="rect">
            <a:avLst/>
          </a:prstGeom>
          <a:noFill/>
        </p:spPr>
        <p:txBody>
          <a:bodyPr wrap="square" rtlCol="0">
            <a:spAutoFit/>
          </a:bodyPr>
          <a:lstStyle/>
          <a:p>
            <a:pPr algn="ctr"/>
            <a:r>
              <a:rPr lang="en-US" sz="3200" b="1" dirty="0">
                <a:solidFill>
                  <a:schemeClr val="accent1"/>
                </a:solidFill>
              </a:rPr>
              <a:t>Questions?</a:t>
            </a:r>
          </a:p>
        </p:txBody>
      </p:sp>
    </p:spTree>
    <p:extLst>
      <p:ext uri="{BB962C8B-B14F-4D97-AF65-F5344CB8AC3E}">
        <p14:creationId xmlns:p14="http://schemas.microsoft.com/office/powerpoint/2010/main" val="1797365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E088-415F-2446-9A43-C79CFE6DB8CC}"/>
              </a:ext>
            </a:extLst>
          </p:cNvPr>
          <p:cNvSpPr>
            <a:spLocks noGrp="1"/>
          </p:cNvSpPr>
          <p:nvPr>
            <p:ph type="ctrTitle"/>
          </p:nvPr>
        </p:nvSpPr>
        <p:spPr>
          <a:xfrm>
            <a:off x="1571811" y="1573586"/>
            <a:ext cx="9122584" cy="1325563"/>
          </a:xfrm>
        </p:spPr>
        <p:txBody>
          <a:bodyPr vert="horz" lIns="91440" tIns="45720" rIns="91440" bIns="45720" rtlCol="0" anchor="ctr">
            <a:normAutofit/>
          </a:bodyPr>
          <a:lstStyle/>
          <a:p>
            <a:r>
              <a:rPr lang="en-US" sz="4400" kern="1200">
                <a:solidFill>
                  <a:schemeClr val="tx1"/>
                </a:solidFill>
                <a:latin typeface="+mj-lt"/>
                <a:ea typeface="+mj-ea"/>
                <a:cs typeface="+mj-cs"/>
              </a:rPr>
              <a:t>Contact Information</a:t>
            </a:r>
          </a:p>
        </p:txBody>
      </p:sp>
      <p:sp>
        <p:nvSpPr>
          <p:cNvPr id="32"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34"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Picture 6">
            <a:extLst>
              <a:ext uri="{FF2B5EF4-FFF2-40B4-BE49-F238E27FC236}">
                <a16:creationId xmlns:a16="http://schemas.microsoft.com/office/drawing/2014/main" id="{50CB91C9-F699-4B15-9AA0-523E1B197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962" y="3459362"/>
            <a:ext cx="2542433" cy="1658937"/>
          </a:xfrm>
          <a:prstGeom prst="rect">
            <a:avLst/>
          </a:prstGeom>
        </p:spPr>
      </p:pic>
      <p:sp>
        <p:nvSpPr>
          <p:cNvPr id="5" name="Subtitle 4">
            <a:extLst>
              <a:ext uri="{FF2B5EF4-FFF2-40B4-BE49-F238E27FC236}">
                <a16:creationId xmlns:a16="http://schemas.microsoft.com/office/drawing/2014/main" id="{33AA2A5D-D353-4F41-82BC-B465398D9E65}"/>
              </a:ext>
            </a:extLst>
          </p:cNvPr>
          <p:cNvSpPr>
            <a:spLocks noGrp="1"/>
          </p:cNvSpPr>
          <p:nvPr>
            <p:ph type="subTitle" idx="1"/>
          </p:nvPr>
        </p:nvSpPr>
        <p:spPr>
          <a:xfrm>
            <a:off x="1571811" y="2816918"/>
            <a:ext cx="5863396" cy="2943824"/>
          </a:xfrm>
        </p:spPr>
        <p:txBody>
          <a:bodyPr>
            <a:normAutofit lnSpcReduction="10000"/>
          </a:bodyPr>
          <a:lstStyle/>
          <a:p>
            <a:pPr lvl="0">
              <a:lnSpc>
                <a:spcPct val="90000"/>
              </a:lnSpc>
              <a:spcBef>
                <a:spcPts val="0"/>
              </a:spcBef>
            </a:pPr>
            <a:r>
              <a:rPr lang="en-US" sz="1800" dirty="0">
                <a:solidFill>
                  <a:srgbClr val="000000"/>
                </a:solidFill>
                <a:latin typeface="Century Gothic"/>
              </a:rPr>
              <a:t>Shana M. Radford </a:t>
            </a:r>
          </a:p>
          <a:p>
            <a:pPr lvl="0">
              <a:lnSpc>
                <a:spcPct val="90000"/>
              </a:lnSpc>
              <a:spcBef>
                <a:spcPts val="0"/>
              </a:spcBef>
            </a:pPr>
            <a:r>
              <a:rPr lang="en-US" sz="1800" b="0" dirty="0">
                <a:solidFill>
                  <a:srgbClr val="000000"/>
                </a:solidFill>
                <a:latin typeface="Century Gothic"/>
              </a:rPr>
              <a:t>Tribal Partnership Specialist – Oregon/Idaho</a:t>
            </a:r>
          </a:p>
          <a:p>
            <a:pPr lvl="0">
              <a:lnSpc>
                <a:spcPct val="90000"/>
              </a:lnSpc>
              <a:spcBef>
                <a:spcPts val="0"/>
              </a:spcBef>
            </a:pPr>
            <a:r>
              <a:rPr lang="en-US" sz="1800" b="0" dirty="0">
                <a:solidFill>
                  <a:srgbClr val="000000"/>
                </a:solidFill>
                <a:latin typeface="Century Gothic"/>
              </a:rPr>
              <a:t>Los Angeles Regional Census Center</a:t>
            </a:r>
          </a:p>
          <a:p>
            <a:pPr lvl="0">
              <a:lnSpc>
                <a:spcPct val="90000"/>
              </a:lnSpc>
              <a:spcBef>
                <a:spcPts val="0"/>
              </a:spcBef>
            </a:pPr>
            <a:r>
              <a:rPr lang="en-US" sz="1800" b="0" dirty="0">
                <a:solidFill>
                  <a:srgbClr val="000000"/>
                </a:solidFill>
                <a:latin typeface="Century Gothic"/>
                <a:hlinkClick r:id="rId3">
                  <a:extLst>
                    <a:ext uri="{A12FA001-AC4F-418D-AE19-62706E023703}">
                      <ahyp:hlinkClr xmlns:ahyp="http://schemas.microsoft.com/office/drawing/2018/hyperlinkcolor" val="tx"/>
                    </a:ext>
                  </a:extLst>
                </a:hlinkClick>
              </a:rPr>
              <a:t>Shana.m.radford@2020census.gov</a:t>
            </a:r>
            <a:endParaRPr lang="en-US" sz="1800" b="0" dirty="0">
              <a:solidFill>
                <a:srgbClr val="000000"/>
              </a:solidFill>
              <a:latin typeface="Century Gothic"/>
            </a:endParaRPr>
          </a:p>
          <a:p>
            <a:pPr lvl="0">
              <a:lnSpc>
                <a:spcPct val="90000"/>
              </a:lnSpc>
              <a:spcBef>
                <a:spcPts val="0"/>
              </a:spcBef>
            </a:pPr>
            <a:r>
              <a:rPr lang="en-US" sz="1800" b="0" dirty="0">
                <a:solidFill>
                  <a:srgbClr val="000000"/>
                </a:solidFill>
                <a:latin typeface="Century Gothic"/>
              </a:rPr>
              <a:t>C: (541) 908-7911</a:t>
            </a:r>
          </a:p>
          <a:p>
            <a:pPr lvl="0">
              <a:lnSpc>
                <a:spcPct val="90000"/>
              </a:lnSpc>
              <a:spcBef>
                <a:spcPts val="0"/>
              </a:spcBef>
            </a:pPr>
            <a:endParaRPr lang="en-US" sz="1800" b="0" dirty="0">
              <a:solidFill>
                <a:srgbClr val="000000"/>
              </a:solidFill>
              <a:latin typeface="Century Gothic"/>
            </a:endParaRPr>
          </a:p>
          <a:p>
            <a:pPr lvl="0">
              <a:lnSpc>
                <a:spcPct val="90000"/>
              </a:lnSpc>
              <a:spcBef>
                <a:spcPts val="0"/>
              </a:spcBef>
            </a:pPr>
            <a:endParaRPr lang="en-US" sz="1800" b="0" dirty="0">
              <a:solidFill>
                <a:srgbClr val="000000"/>
              </a:solidFill>
              <a:latin typeface="Century Gothic"/>
            </a:endParaRPr>
          </a:p>
          <a:p>
            <a:pPr lvl="0">
              <a:lnSpc>
                <a:spcPct val="90000"/>
              </a:lnSpc>
              <a:spcBef>
                <a:spcPts val="0"/>
              </a:spcBef>
            </a:pPr>
            <a:r>
              <a:rPr lang="en-US" sz="1800" dirty="0">
                <a:solidFill>
                  <a:srgbClr val="000000"/>
                </a:solidFill>
                <a:latin typeface="Century Gothic"/>
              </a:rPr>
              <a:t>Alaina Capoeman</a:t>
            </a:r>
            <a:endParaRPr lang="en-US" sz="1800" dirty="0">
              <a:solidFill>
                <a:srgbClr val="000000"/>
              </a:solidFill>
            </a:endParaRPr>
          </a:p>
          <a:p>
            <a:pPr lvl="0">
              <a:lnSpc>
                <a:spcPct val="90000"/>
              </a:lnSpc>
              <a:spcBef>
                <a:spcPts val="0"/>
              </a:spcBef>
            </a:pPr>
            <a:r>
              <a:rPr lang="en-US" sz="1800" b="0" dirty="0">
                <a:solidFill>
                  <a:srgbClr val="000000"/>
                </a:solidFill>
              </a:rPr>
              <a:t>Tribal Partnership Specialist-WA Lead </a:t>
            </a:r>
          </a:p>
          <a:p>
            <a:pPr lvl="0">
              <a:lnSpc>
                <a:spcPct val="90000"/>
              </a:lnSpc>
              <a:spcBef>
                <a:spcPts val="0"/>
              </a:spcBef>
            </a:pPr>
            <a:r>
              <a:rPr lang="en-US" sz="1800" b="0" dirty="0">
                <a:solidFill>
                  <a:srgbClr val="000000"/>
                </a:solidFill>
              </a:rPr>
              <a:t>Los Angeles Regional Census Center</a:t>
            </a:r>
          </a:p>
          <a:p>
            <a:pPr lvl="0">
              <a:lnSpc>
                <a:spcPct val="90000"/>
              </a:lnSpc>
              <a:spcBef>
                <a:spcPts val="0"/>
              </a:spcBef>
            </a:pPr>
            <a:r>
              <a:rPr lang="en-US" sz="1800" b="0" dirty="0">
                <a:solidFill>
                  <a:srgbClr val="000000"/>
                </a:solidFill>
                <a:hlinkClick r:id="rId4">
                  <a:extLst>
                    <a:ext uri="{A12FA001-AC4F-418D-AE19-62706E023703}">
                      <ahyp:hlinkClr xmlns:ahyp="http://schemas.microsoft.com/office/drawing/2018/hyperlinkcolor" val="tx"/>
                    </a:ext>
                  </a:extLst>
                </a:hlinkClick>
              </a:rPr>
              <a:t>Alaina.j.capoeman@2020census.gov</a:t>
            </a:r>
            <a:endParaRPr lang="en-US" sz="1800" b="0" dirty="0">
              <a:solidFill>
                <a:srgbClr val="000000"/>
              </a:solidFill>
            </a:endParaRPr>
          </a:p>
          <a:p>
            <a:pPr lvl="0">
              <a:lnSpc>
                <a:spcPct val="90000"/>
              </a:lnSpc>
              <a:spcBef>
                <a:spcPts val="0"/>
              </a:spcBef>
            </a:pPr>
            <a:r>
              <a:rPr lang="en-US" sz="1800" b="0" dirty="0">
                <a:solidFill>
                  <a:srgbClr val="000000"/>
                </a:solidFill>
              </a:rPr>
              <a:t>C: (360) 862-3108</a:t>
            </a:r>
          </a:p>
          <a:p>
            <a:endParaRPr lang="en-US" dirty="0"/>
          </a:p>
        </p:txBody>
      </p:sp>
    </p:spTree>
    <p:extLst>
      <p:ext uri="{BB962C8B-B14F-4D97-AF65-F5344CB8AC3E}">
        <p14:creationId xmlns:p14="http://schemas.microsoft.com/office/powerpoint/2010/main" val="58699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2D21AE3-D2FC-4225-8B41-E50E1A61832A}"/>
              </a:ext>
            </a:extLst>
          </p:cNvPr>
          <p:cNvGraphicFramePr>
            <a:graphicFrameLocks noGrp="1"/>
          </p:cNvGraphicFramePr>
          <p:nvPr>
            <p:extLst>
              <p:ext uri="{D42A27DB-BD31-4B8C-83A1-F6EECF244321}">
                <p14:modId xmlns:p14="http://schemas.microsoft.com/office/powerpoint/2010/main" val="942208408"/>
              </p:ext>
            </p:extLst>
          </p:nvPr>
        </p:nvGraphicFramePr>
        <p:xfrm>
          <a:off x="172278" y="175591"/>
          <a:ext cx="11847443" cy="6506818"/>
        </p:xfrm>
        <a:graphic>
          <a:graphicData uri="http://schemas.openxmlformats.org/drawingml/2006/table">
            <a:tbl>
              <a:tblPr firstRow="1" firstCol="1" bandRow="1"/>
              <a:tblGrid>
                <a:gridCol w="1902371">
                  <a:extLst>
                    <a:ext uri="{9D8B030D-6E8A-4147-A177-3AD203B41FA5}">
                      <a16:colId xmlns:a16="http://schemas.microsoft.com/office/drawing/2014/main" val="4267965935"/>
                    </a:ext>
                  </a:extLst>
                </a:gridCol>
                <a:gridCol w="9945072">
                  <a:extLst>
                    <a:ext uri="{9D8B030D-6E8A-4147-A177-3AD203B41FA5}">
                      <a16:colId xmlns:a16="http://schemas.microsoft.com/office/drawing/2014/main" val="2118097505"/>
                    </a:ext>
                  </a:extLst>
                </a:gridCol>
              </a:tblGrid>
              <a:tr h="260552">
                <a:tc>
                  <a:txBody>
                    <a:bodyPr/>
                    <a:lstStyle/>
                    <a:p>
                      <a:pPr marL="0" marR="0" algn="ctr">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1790-1840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American Indians excluded.</a:t>
                      </a: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393519533"/>
                  </a:ext>
                </a:extLst>
              </a:tr>
              <a:tr h="260552">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1860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tc>
                  <a:txBody>
                    <a:bodyPr/>
                    <a:lstStyle/>
                    <a:p>
                      <a:pPr marL="0" marR="0" algn="l">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American Indians considered assimilated are counted.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extLst>
                  <a:ext uri="{0D108BD9-81ED-4DB2-BD59-A6C34878D82A}">
                    <a16:rowId xmlns:a16="http://schemas.microsoft.com/office/drawing/2014/main" val="1820031171"/>
                  </a:ext>
                </a:extLst>
              </a:tr>
              <a:tr h="260552">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1870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Census Schedule lists </a:t>
                      </a:r>
                      <a:r>
                        <a:rPr lang="en-US" sz="1400">
                          <a:solidFill>
                            <a:srgbClr val="55555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Indian" as a choice in the column heading for "Color."</a:t>
                      </a: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906614741"/>
                  </a:ext>
                </a:extLst>
              </a:tr>
              <a:tr h="447786">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1880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tc>
                  <a:txBody>
                    <a:bodyPr/>
                    <a:lstStyle/>
                    <a:p>
                      <a:pPr marL="0" marR="0" algn="l">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Census and Commissioner of Indian Affairs collaborated to count both taxed and non-taxed American Indians.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extLst>
                  <a:ext uri="{0D108BD9-81ED-4DB2-BD59-A6C34878D82A}">
                    <a16:rowId xmlns:a16="http://schemas.microsoft.com/office/drawing/2014/main" val="2532574912"/>
                  </a:ext>
                </a:extLst>
              </a:tr>
              <a:tr h="307906">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1890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Both taxed and non-taxed American Indians are counted and results were reported.</a:t>
                      </a: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714591165"/>
                  </a:ext>
                </a:extLst>
              </a:tr>
              <a:tr h="369979">
                <a:tc gridSpan="2">
                  <a:txBody>
                    <a:bodyPr/>
                    <a:lstStyle/>
                    <a:p>
                      <a:pPr marL="0" marR="0" algn="l">
                        <a:lnSpc>
                          <a:spcPct val="107000"/>
                        </a:lnSpc>
                        <a:spcBef>
                          <a:spcPts val="0"/>
                        </a:spcBef>
                        <a:spcAft>
                          <a:spcPts val="0"/>
                        </a:spcAft>
                      </a:pPr>
                      <a:r>
                        <a:rPr lang="en-US" sz="1400" b="1">
                          <a:solidFill>
                            <a:srgbClr val="1F4E79"/>
                          </a:solidFill>
                          <a:effectLst/>
                          <a:latin typeface="Times New Roman" panose="02020603050405020304" pitchFamily="18" charset="0"/>
                          <a:ea typeface="Calibri" panose="020F0502020204030204" pitchFamily="34" charset="0"/>
                          <a:cs typeface="Times New Roman" panose="02020603050405020304" pitchFamily="18" charset="0"/>
                        </a:rPr>
                        <a:t>1890-1950</a:t>
                      </a:r>
                      <a:r>
                        <a:rPr lang="en-US" sz="1400">
                          <a:solidFill>
                            <a:srgbClr val="1F4E7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Census takers use observation to determine if a person is American Indian.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6908" marR="136908" marT="68454" marB="68454"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144465294"/>
                  </a:ext>
                </a:extLst>
              </a:tr>
              <a:tr h="679443">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1930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response to Meriam Report the Census does a more thorough account of American Indians by:  1) use of a general schedule 2) enumerating Indians the same time as the rest of the population and 3) using trained census employees.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45162909"/>
                  </a:ext>
                </a:extLst>
              </a:tr>
              <a:tr h="260552">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tc>
                  <a:txBody>
                    <a:bodyPr/>
                    <a:lstStyle/>
                    <a:p>
                      <a:pPr marL="0" marR="0" algn="l">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American Indians included in total U.S. census count.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extLst>
                  <a:ext uri="{0D108BD9-81ED-4DB2-BD59-A6C34878D82A}">
                    <a16:rowId xmlns:a16="http://schemas.microsoft.com/office/drawing/2014/main" val="1218898453"/>
                  </a:ext>
                </a:extLst>
              </a:tr>
              <a:tr h="447786">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Supplemental Schedule for BIA is included and maps that designated reservation boundaries are used.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560194911"/>
                  </a:ext>
                </a:extLst>
              </a:tr>
              <a:tr h="260552">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tc>
                  <a:txBody>
                    <a:bodyPr/>
                    <a:lstStyle/>
                    <a:p>
                      <a:pPr marL="0" marR="0" algn="l">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Respondents self-report their race.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extLst>
                  <a:ext uri="{0D108BD9-81ED-4DB2-BD59-A6C34878D82A}">
                    <a16:rowId xmlns:a16="http://schemas.microsoft.com/office/drawing/2014/main" val="2159181166"/>
                  </a:ext>
                </a:extLst>
              </a:tr>
              <a:tr h="369979">
                <a:tc gridSpan="2">
                  <a:txBody>
                    <a:bodyPr/>
                    <a:lstStyle/>
                    <a:p>
                      <a:pPr marL="0" marR="0" algn="l">
                        <a:lnSpc>
                          <a:spcPct val="107000"/>
                        </a:lnSpc>
                        <a:spcBef>
                          <a:spcPts val="0"/>
                        </a:spcBef>
                        <a:spcAft>
                          <a:spcPts val="0"/>
                        </a:spcAft>
                      </a:pPr>
                      <a:r>
                        <a:rPr lang="en-US" sz="1400" b="1">
                          <a:solidFill>
                            <a:srgbClr val="1F4E79"/>
                          </a:solidFill>
                          <a:effectLst/>
                          <a:latin typeface="Times New Roman" panose="02020603050405020304" pitchFamily="18" charset="0"/>
                          <a:ea typeface="Calibri" panose="020F0502020204030204" pitchFamily="34" charset="0"/>
                          <a:cs typeface="Times New Roman" panose="02020603050405020304" pitchFamily="18" charset="0"/>
                        </a:rPr>
                        <a:t>1960-1970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Self-identification begins to replace observation to identify race.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6908" marR="136908" marT="68454" marB="68454"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162270268"/>
                  </a:ext>
                </a:extLst>
              </a:tr>
              <a:tr h="447786">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1970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tc>
                  <a:txBody>
                    <a:bodyPr/>
                    <a:lstStyle/>
                    <a:p>
                      <a:pPr marL="0" marR="0" algn="l">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Race was once again obtained on the basis of observation by enumerators in rural areas of the country, including most reservations.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extLst>
                  <a:ext uri="{0D108BD9-81ED-4DB2-BD59-A6C34878D82A}">
                    <a16:rowId xmlns:a16="http://schemas.microsoft.com/office/drawing/2014/main" val="895367383"/>
                  </a:ext>
                </a:extLst>
              </a:tr>
              <a:tr h="679443">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1980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Census Bureau begins to actively seek AIAN input into the census process and </a:t>
                      </a:r>
                      <a:r>
                        <a:rPr lang="en-US"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Alaskan Natives</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were mentioned separately for the first time. The count of the AIAN population was the highest to date with a 72 percent increase over the 1970 census count.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69655710"/>
                  </a:ext>
                </a:extLst>
              </a:tr>
              <a:tr h="466601">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1990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tc>
                  <a:txBody>
                    <a:bodyPr/>
                    <a:lstStyle/>
                    <a:p>
                      <a:pPr marL="0" marR="0" algn="l">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Tribal Governments Program developed to work with federally recognized tribal governments.  The Census AIAN Advisory Committee is created.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extLst>
                  <a:ext uri="{0D108BD9-81ED-4DB2-BD59-A6C34878D82A}">
                    <a16:rowId xmlns:a16="http://schemas.microsoft.com/office/drawing/2014/main" val="206156207"/>
                  </a:ext>
                </a:extLst>
              </a:tr>
              <a:tr h="679443">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“Tribal Governments Program” changed to the “American Indian and Alaskan Native (AIAN) Program” and the program is expanded to include all AIAN people.  Tribal Governments Liaison Program extended to state-recognized tribes.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3663236056"/>
                  </a:ext>
                </a:extLst>
              </a:tr>
              <a:tr h="307906">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tc>
                  <a:txBody>
                    <a:bodyPr/>
                    <a:lstStyle/>
                    <a:p>
                      <a:pPr marL="0" marR="0" algn="l">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Partnership Specialist (Tribal) position is created to work with Tribal Officials.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58" marR="63158" marT="0"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D9D9"/>
                    </a:solidFill>
                  </a:tcPr>
                </a:tc>
                <a:extLst>
                  <a:ext uri="{0D108BD9-81ED-4DB2-BD59-A6C34878D82A}">
                    <a16:rowId xmlns:a16="http://schemas.microsoft.com/office/drawing/2014/main" val="3016330499"/>
                  </a:ext>
                </a:extLst>
              </a:tr>
            </a:tbl>
          </a:graphicData>
        </a:graphic>
      </p:graphicFrame>
    </p:spTree>
    <p:extLst>
      <p:ext uri="{BB962C8B-B14F-4D97-AF65-F5344CB8AC3E}">
        <p14:creationId xmlns:p14="http://schemas.microsoft.com/office/powerpoint/2010/main" val="226481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hidden="1">
            <a:extLst>
              <a:ext uri="{FF2B5EF4-FFF2-40B4-BE49-F238E27FC236}">
                <a16:creationId xmlns:a16="http://schemas.microsoft.com/office/drawing/2014/main" id="{6CAA59E6-2366-4FC7-B773-BDE24C76A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1">
            <a:extLst>
              <a:ext uri="{FF2B5EF4-FFF2-40B4-BE49-F238E27FC236}">
                <a16:creationId xmlns:a16="http://schemas.microsoft.com/office/drawing/2014/main" id="{6B4B75F4-6F3B-44BC-B80F-D1D26481A451}"/>
              </a:ext>
            </a:extLst>
          </p:cNvPr>
          <p:cNvSpPr>
            <a:spLocks noGrp="1"/>
          </p:cNvSpPr>
          <p:nvPr>
            <p:ph type="title"/>
          </p:nvPr>
        </p:nvSpPr>
        <p:spPr/>
        <p:txBody>
          <a:bodyPr/>
          <a:lstStyle/>
          <a:p>
            <a:r>
              <a:rPr lang="en-US" dirty="0"/>
              <a:t>Why Do We Take the Census?</a:t>
            </a:r>
          </a:p>
        </p:txBody>
      </p:sp>
      <p:sp>
        <p:nvSpPr>
          <p:cNvPr id="8" name="Text Placeholder 7">
            <a:extLst>
              <a:ext uri="{FF2B5EF4-FFF2-40B4-BE49-F238E27FC236}">
                <a16:creationId xmlns:a16="http://schemas.microsoft.com/office/drawing/2014/main" id="{4F20030A-2855-4455-92E8-01F9FED47C01}"/>
              </a:ext>
            </a:extLst>
          </p:cNvPr>
          <p:cNvSpPr>
            <a:spLocks noGrp="1"/>
          </p:cNvSpPr>
          <p:nvPr>
            <p:ph type="body" idx="4294967295"/>
          </p:nvPr>
        </p:nvSpPr>
        <p:spPr>
          <a:xfrm>
            <a:off x="629599" y="2412742"/>
            <a:ext cx="6400800" cy="823912"/>
          </a:xfrm>
        </p:spPr>
        <p:txBody>
          <a:bodyPr>
            <a:noAutofit/>
          </a:bodyPr>
          <a:lstStyle/>
          <a:p>
            <a:r>
              <a:rPr lang="en-US" sz="2000" dirty="0"/>
              <a:t>U.S. Constitution</a:t>
            </a:r>
            <a:r>
              <a:rPr lang="en-US" sz="2000" dirty="0">
                <a:solidFill>
                  <a:schemeClr val="accent1"/>
                </a:solidFill>
              </a:rPr>
              <a:t>, Article 1, Section 2 </a:t>
            </a:r>
            <a:r>
              <a:rPr lang="en-US" sz="2000" dirty="0"/>
              <a:t>mandates an </a:t>
            </a:r>
            <a:r>
              <a:rPr lang="en-US" sz="2000" dirty="0">
                <a:solidFill>
                  <a:schemeClr val="accent1"/>
                </a:solidFill>
              </a:rPr>
              <a:t>apportionment</a:t>
            </a:r>
            <a:r>
              <a:rPr lang="en-US" sz="2000" dirty="0"/>
              <a:t> of representatives among the states for the House of Representatives </a:t>
            </a:r>
            <a:r>
              <a:rPr lang="en-US" sz="2000" dirty="0">
                <a:solidFill>
                  <a:schemeClr val="accent1"/>
                </a:solidFill>
              </a:rPr>
              <a:t>every 10 years.</a:t>
            </a:r>
          </a:p>
        </p:txBody>
      </p:sp>
      <p:sp>
        <p:nvSpPr>
          <p:cNvPr id="14" name="Slide Number Placeholder 13">
            <a:extLst>
              <a:ext uri="{FF2B5EF4-FFF2-40B4-BE49-F238E27FC236}">
                <a16:creationId xmlns:a16="http://schemas.microsoft.com/office/drawing/2014/main" id="{9F660A79-E14A-43F6-A351-B0A2DDCFC1B2}"/>
              </a:ext>
            </a:extLst>
          </p:cNvPr>
          <p:cNvSpPr>
            <a:spLocks noGrp="1"/>
          </p:cNvSpPr>
          <p:nvPr>
            <p:ph type="sldNum" sz="quarter" idx="11"/>
          </p:nvPr>
        </p:nvSpPr>
        <p:spPr/>
        <p:txBody>
          <a:bodyPr/>
          <a:lstStyle/>
          <a:p>
            <a:fld id="{2BEE099A-8562-47CA-944D-F82EDDAC5192}" type="slidenum">
              <a:rPr lang="en-US" smtClean="0"/>
              <a:pPr/>
              <a:t>4</a:t>
            </a:fld>
            <a:endParaRPr lang="en-US"/>
          </a:p>
        </p:txBody>
      </p:sp>
      <p:sp>
        <p:nvSpPr>
          <p:cNvPr id="3" name="Text Placeholder 7">
            <a:extLst>
              <a:ext uri="{FF2B5EF4-FFF2-40B4-BE49-F238E27FC236}">
                <a16:creationId xmlns:a16="http://schemas.microsoft.com/office/drawing/2014/main" id="{ECF15F45-4A74-484B-844D-010E0392F055}"/>
              </a:ext>
            </a:extLst>
          </p:cNvPr>
          <p:cNvSpPr>
            <a:spLocks noGrp="1"/>
          </p:cNvSpPr>
          <p:nvPr>
            <p:ph type="body" idx="4294967295"/>
          </p:nvPr>
        </p:nvSpPr>
        <p:spPr>
          <a:xfrm>
            <a:off x="666568" y="3531820"/>
            <a:ext cx="6400800" cy="823912"/>
          </a:xfrm>
        </p:spPr>
        <p:txBody>
          <a:bodyPr>
            <a:noAutofit/>
          </a:bodyPr>
          <a:lstStyle/>
          <a:p>
            <a:r>
              <a:rPr lang="en-US" sz="2000" b="1" dirty="0"/>
              <a:t>By law, the U.S. Census Bureau must deliver a report of </a:t>
            </a:r>
            <a:r>
              <a:rPr lang="en-US" sz="2000" b="1" dirty="0">
                <a:solidFill>
                  <a:schemeClr val="accent1"/>
                </a:solidFill>
              </a:rPr>
              <a:t>population counts </a:t>
            </a:r>
            <a:r>
              <a:rPr lang="en-US" sz="2000" b="1" dirty="0"/>
              <a:t>to the President of the United States within 9 months of Census Day – on or before </a:t>
            </a:r>
            <a:r>
              <a:rPr lang="en-US" sz="2000" b="1" dirty="0">
                <a:solidFill>
                  <a:schemeClr val="accent1"/>
                </a:solidFill>
              </a:rPr>
              <a:t>December 31, 2020. </a:t>
            </a:r>
          </a:p>
        </p:txBody>
      </p:sp>
      <p:pic>
        <p:nvPicPr>
          <p:cNvPr id="5" name="Picture 5">
            <a:extLst>
              <a:ext uri="{FF2B5EF4-FFF2-40B4-BE49-F238E27FC236}">
                <a16:creationId xmlns:a16="http://schemas.microsoft.com/office/drawing/2014/main" id="{7D0BBEA2-3071-D942-9139-FA8D4A7D8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01" y="409006"/>
            <a:ext cx="1979877" cy="1979877"/>
          </a:xfrm>
          <a:prstGeom prst="rect">
            <a:avLst/>
          </a:prstGeom>
        </p:spPr>
      </p:pic>
      <p:pic>
        <p:nvPicPr>
          <p:cNvPr id="7" name="Picture 8">
            <a:extLst>
              <a:ext uri="{FF2B5EF4-FFF2-40B4-BE49-F238E27FC236}">
                <a16:creationId xmlns:a16="http://schemas.microsoft.com/office/drawing/2014/main" id="{A5139100-5F90-3245-BB31-6CE558A94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9" y="2412742"/>
            <a:ext cx="3170377" cy="31703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6283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F197-1D2A-DD40-B7C6-579BEA785EB2}"/>
              </a:ext>
            </a:extLst>
          </p:cNvPr>
          <p:cNvSpPr>
            <a:spLocks noGrp="1"/>
          </p:cNvSpPr>
          <p:nvPr>
            <p:ph type="ctrTitle"/>
          </p:nvPr>
        </p:nvSpPr>
        <p:spPr>
          <a:xfrm>
            <a:off x="4287192" y="580446"/>
            <a:ext cx="7543175" cy="1325563"/>
          </a:xfrm>
        </p:spPr>
        <p:txBody>
          <a:bodyPr vert="horz" lIns="91440" tIns="45720" rIns="91440" bIns="45720" rtlCol="0" anchor="ctr">
            <a:noAutofit/>
          </a:bodyPr>
          <a:lstStyle/>
          <a:p>
            <a:r>
              <a:rPr lang="en-US" sz="2800" dirty="0">
                <a:solidFill>
                  <a:schemeClr val="bg1"/>
                </a:solidFill>
                <a:latin typeface="+mj-lt"/>
              </a:rPr>
              <a:t>2020</a:t>
            </a:r>
            <a:r>
              <a:rPr lang="en-US" sz="2800" dirty="0">
                <a:solidFill>
                  <a:schemeClr val="bg1"/>
                </a:solidFill>
              </a:rPr>
              <a:t> Census: Counting Everyone Once, Only Once, and in the Right Place</a:t>
            </a:r>
            <a:endParaRPr lang="en-US" sz="2800" kern="1200" dirty="0">
              <a:solidFill>
                <a:schemeClr val="bg1"/>
              </a:solidFill>
              <a:latin typeface="+mj-lt"/>
            </a:endParaRPr>
          </a:p>
        </p:txBody>
      </p:sp>
      <p:sp>
        <p:nvSpPr>
          <p:cNvPr id="13" name="Freeform: Shape 1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B03D9F71-B54E-4143-8280-F080172406A0}"/>
              </a:ext>
            </a:extLst>
          </p:cNvPr>
          <p:cNvPicPr>
            <a:picLocks noChangeAspect="1"/>
          </p:cNvPicPr>
          <p:nvPr/>
        </p:nvPicPr>
        <p:blipFill rotWithShape="1">
          <a:blip r:embed="rId2">
            <a:extLst>
              <a:ext uri="{28A0092B-C50C-407E-A947-70E740481C1C}">
                <a14:useLocalDpi xmlns:a14="http://schemas.microsoft.com/office/drawing/2010/main" val="0"/>
              </a:ext>
            </a:extLst>
          </a:blip>
          <a:srcRect r="-4" b="-4"/>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4">
            <a:extLst>
              <a:ext uri="{FF2B5EF4-FFF2-40B4-BE49-F238E27FC236}">
                <a16:creationId xmlns:a16="http://schemas.microsoft.com/office/drawing/2014/main" id="{577355F3-2B37-A449-B32E-389A90F5FA55}"/>
              </a:ext>
            </a:extLst>
          </p:cNvPr>
          <p:cNvPicPr>
            <a:picLocks noChangeAspect="1"/>
          </p:cNvPicPr>
          <p:nvPr/>
        </p:nvPicPr>
        <p:blipFill rotWithShape="1">
          <a:blip r:embed="rId3">
            <a:extLst>
              <a:ext uri="{28A0092B-C50C-407E-A947-70E740481C1C}">
                <a14:useLocalDpi xmlns:a14="http://schemas.microsoft.com/office/drawing/2010/main" val="0"/>
              </a:ext>
            </a:extLst>
          </a:blip>
          <a:srcRect t="7993" r="1" b="6744"/>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Picture 8">
            <a:extLst>
              <a:ext uri="{FF2B5EF4-FFF2-40B4-BE49-F238E27FC236}">
                <a16:creationId xmlns:a16="http://schemas.microsoft.com/office/drawing/2014/main" id="{F3635427-B61A-9449-B3F8-57DD436D4F51}"/>
              </a:ext>
            </a:extLst>
          </p:cNvPr>
          <p:cNvPicPr>
            <a:picLocks noChangeAspect="1"/>
          </p:cNvPicPr>
          <p:nvPr/>
        </p:nvPicPr>
        <p:blipFill rotWithShape="1">
          <a:blip r:embed="rId4">
            <a:extLst>
              <a:ext uri="{28A0092B-C50C-407E-A947-70E740481C1C}">
                <a14:useLocalDpi xmlns:a14="http://schemas.microsoft.com/office/drawing/2010/main" val="0"/>
              </a:ext>
            </a:extLst>
          </a:blip>
          <a:srcRect t="1533" r="4" b="8116"/>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TextBox 2">
            <a:extLst>
              <a:ext uri="{FF2B5EF4-FFF2-40B4-BE49-F238E27FC236}">
                <a16:creationId xmlns:a16="http://schemas.microsoft.com/office/drawing/2014/main" id="{A57371BE-6284-4F76-8D8B-024728CC83CC}"/>
              </a:ext>
            </a:extLst>
          </p:cNvPr>
          <p:cNvSpPr txBox="1"/>
          <p:nvPr/>
        </p:nvSpPr>
        <p:spPr>
          <a:xfrm>
            <a:off x="6677226" y="1917314"/>
            <a:ext cx="4320208" cy="163121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n-US" sz="2500" b="1" dirty="0">
                <a:solidFill>
                  <a:schemeClr val="bg1"/>
                </a:solidFill>
              </a:rPr>
              <a:t>With accurate census data, Tribe’s and Tribal organizations can make stronger decisions to better serve your communities. </a:t>
            </a:r>
          </a:p>
        </p:txBody>
      </p:sp>
      <p:sp>
        <p:nvSpPr>
          <p:cNvPr id="11" name="TextBox 10">
            <a:extLst>
              <a:ext uri="{FF2B5EF4-FFF2-40B4-BE49-F238E27FC236}">
                <a16:creationId xmlns:a16="http://schemas.microsoft.com/office/drawing/2014/main" id="{BACA228B-58C4-4E61-BA2E-372A2DDF46E2}"/>
              </a:ext>
            </a:extLst>
          </p:cNvPr>
          <p:cNvSpPr txBox="1"/>
          <p:nvPr/>
        </p:nvSpPr>
        <p:spPr>
          <a:xfrm>
            <a:off x="7076661" y="3791926"/>
            <a:ext cx="4320208" cy="86177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n-US" sz="2500" b="1" dirty="0">
                <a:solidFill>
                  <a:schemeClr val="bg1"/>
                </a:solidFill>
              </a:rPr>
              <a:t>Data is the most accurate when people participate.</a:t>
            </a:r>
          </a:p>
        </p:txBody>
      </p:sp>
      <p:sp>
        <p:nvSpPr>
          <p:cNvPr id="14" name="TextBox 13">
            <a:extLst>
              <a:ext uri="{FF2B5EF4-FFF2-40B4-BE49-F238E27FC236}">
                <a16:creationId xmlns:a16="http://schemas.microsoft.com/office/drawing/2014/main" id="{375FD4AE-4123-4D83-8D10-B97992634CC9}"/>
              </a:ext>
            </a:extLst>
          </p:cNvPr>
          <p:cNvSpPr txBox="1"/>
          <p:nvPr/>
        </p:nvSpPr>
        <p:spPr>
          <a:xfrm>
            <a:off x="6512634" y="4936119"/>
            <a:ext cx="4320208" cy="47705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n-US" sz="2500" b="1" dirty="0">
                <a:solidFill>
                  <a:schemeClr val="bg1"/>
                </a:solidFill>
              </a:rPr>
              <a:t>How can we do this together?</a:t>
            </a:r>
          </a:p>
        </p:txBody>
      </p:sp>
    </p:spTree>
    <p:extLst>
      <p:ext uri="{BB962C8B-B14F-4D97-AF65-F5344CB8AC3E}">
        <p14:creationId xmlns:p14="http://schemas.microsoft.com/office/powerpoint/2010/main" val="41342314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FA4A2-EE7F-4FDA-B6CE-98BA375B5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54" y="758688"/>
            <a:ext cx="10367292" cy="4837042"/>
          </a:xfrm>
          <a:prstGeom prst="rect">
            <a:avLst/>
          </a:prstGeom>
        </p:spPr>
      </p:pic>
    </p:spTree>
    <p:extLst>
      <p:ext uri="{BB962C8B-B14F-4D97-AF65-F5344CB8AC3E}">
        <p14:creationId xmlns:p14="http://schemas.microsoft.com/office/powerpoint/2010/main" val="103772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57EC-88E7-E043-AE4E-FBB9C7D7C6A2}"/>
              </a:ext>
            </a:extLst>
          </p:cNvPr>
          <p:cNvSpPr>
            <a:spLocks noGrp="1"/>
          </p:cNvSpPr>
          <p:nvPr>
            <p:ph type="ctrTitle"/>
          </p:nvPr>
        </p:nvSpPr>
        <p:spPr>
          <a:xfrm>
            <a:off x="6167848" y="929493"/>
            <a:ext cx="5674902" cy="232833"/>
          </a:xfrm>
        </p:spPr>
        <p:txBody>
          <a:bodyPr anchor="b">
            <a:normAutofit fontScale="90000"/>
          </a:bodyPr>
          <a:lstStyle/>
          <a:p>
            <a:r>
              <a:rPr lang="en-US" dirty="0">
                <a:solidFill>
                  <a:schemeClr val="bg1"/>
                </a:solidFill>
              </a:rPr>
              <a:t>What is at Stake?</a:t>
            </a:r>
          </a:p>
        </p:txBody>
      </p:sp>
      <p:sp>
        <p:nvSpPr>
          <p:cNvPr id="3" name="Subtitle 2">
            <a:extLst>
              <a:ext uri="{FF2B5EF4-FFF2-40B4-BE49-F238E27FC236}">
                <a16:creationId xmlns:a16="http://schemas.microsoft.com/office/drawing/2014/main" id="{16DE53AB-C22A-9942-A804-731B694060CA}"/>
              </a:ext>
            </a:extLst>
          </p:cNvPr>
          <p:cNvSpPr>
            <a:spLocks noGrp="1"/>
          </p:cNvSpPr>
          <p:nvPr>
            <p:ph type="subTitle" idx="1"/>
          </p:nvPr>
        </p:nvSpPr>
        <p:spPr>
          <a:xfrm>
            <a:off x="6024154" y="929493"/>
            <a:ext cx="4869134" cy="1147863"/>
          </a:xfrm>
        </p:spPr>
        <p:txBody>
          <a:bodyPr anchor="t">
            <a:noAutofit/>
          </a:bodyPr>
          <a:lstStyle/>
          <a:p>
            <a:endParaRPr lang="en-US" dirty="0">
              <a:solidFill>
                <a:srgbClr val="231F20"/>
              </a:solidFill>
            </a:endParaRPr>
          </a:p>
          <a:p>
            <a:pPr marL="285750" indent="-285750">
              <a:buFont typeface="Arial" panose="020B0604020202020204" pitchFamily="34" charset="0"/>
              <a:buChar char="•"/>
            </a:pPr>
            <a:r>
              <a:rPr lang="en-US" dirty="0">
                <a:solidFill>
                  <a:srgbClr val="231F20"/>
                </a:solidFill>
              </a:rPr>
              <a:t>Distribution of more than </a:t>
            </a:r>
            <a:r>
              <a:rPr lang="en-US" dirty="0">
                <a:solidFill>
                  <a:schemeClr val="accent1"/>
                </a:solidFill>
              </a:rPr>
              <a:t>$675 billion </a:t>
            </a:r>
            <a:r>
              <a:rPr lang="en-US" dirty="0">
                <a:solidFill>
                  <a:srgbClr val="231F20"/>
                </a:solidFill>
              </a:rPr>
              <a:t>annually in federal funds.</a:t>
            </a:r>
          </a:p>
          <a:p>
            <a:pPr marL="285750" indent="-285750">
              <a:buFont typeface="Arial" panose="020B0604020202020204" pitchFamily="34" charset="0"/>
              <a:buChar char="•"/>
            </a:pPr>
            <a:r>
              <a:rPr lang="en-US" dirty="0">
                <a:solidFill>
                  <a:schemeClr val="accent1"/>
                </a:solidFill>
              </a:rPr>
              <a:t>Redistricting </a:t>
            </a:r>
            <a:r>
              <a:rPr lang="en-US" dirty="0">
                <a:solidFill>
                  <a:srgbClr val="231F20"/>
                </a:solidFill>
              </a:rPr>
              <a:t>of state legislative districts.</a:t>
            </a:r>
          </a:p>
          <a:p>
            <a:pPr marL="285750" indent="-285750">
              <a:buFont typeface="Arial" panose="020B0604020202020204" pitchFamily="34" charset="0"/>
              <a:buChar char="•"/>
            </a:pPr>
            <a:r>
              <a:rPr lang="en-US" dirty="0">
                <a:solidFill>
                  <a:srgbClr val="231F20"/>
                </a:solidFill>
              </a:rPr>
              <a:t>Forecasting future </a:t>
            </a:r>
            <a:r>
              <a:rPr lang="en-US" dirty="0">
                <a:solidFill>
                  <a:schemeClr val="accent1"/>
                </a:solidFill>
              </a:rPr>
              <a:t>transportation</a:t>
            </a:r>
            <a:r>
              <a:rPr lang="en-US" dirty="0">
                <a:solidFill>
                  <a:srgbClr val="231F20"/>
                </a:solidFill>
              </a:rPr>
              <a:t> needs.</a:t>
            </a:r>
          </a:p>
          <a:p>
            <a:pPr marL="285750" indent="-285750">
              <a:buFont typeface="Arial" panose="020B0604020202020204" pitchFamily="34" charset="0"/>
              <a:buChar char="•"/>
            </a:pPr>
            <a:r>
              <a:rPr lang="en-US" dirty="0">
                <a:solidFill>
                  <a:srgbClr val="231F20"/>
                </a:solidFill>
              </a:rPr>
              <a:t>Determining areas eligible for </a:t>
            </a:r>
            <a:r>
              <a:rPr lang="en-US" dirty="0">
                <a:solidFill>
                  <a:schemeClr val="accent1"/>
                </a:solidFill>
              </a:rPr>
              <a:t>housing </a:t>
            </a:r>
            <a:r>
              <a:rPr lang="en-US" dirty="0">
                <a:solidFill>
                  <a:srgbClr val="231F20"/>
                </a:solidFill>
              </a:rPr>
              <a:t>assistance and rehabilitation loans.</a:t>
            </a:r>
          </a:p>
          <a:p>
            <a:pPr marL="285750" indent="-285750">
              <a:spcBef>
                <a:spcPts val="600"/>
              </a:spcBef>
              <a:buFont typeface="Arial" panose="020B0604020202020204" pitchFamily="34" charset="0"/>
              <a:buChar char="•"/>
            </a:pPr>
            <a:r>
              <a:rPr lang="en-US" dirty="0">
                <a:solidFill>
                  <a:srgbClr val="231F20"/>
                </a:solidFill>
              </a:rPr>
              <a:t>Assisting </a:t>
            </a:r>
            <a:r>
              <a:rPr lang="en-US" dirty="0">
                <a:solidFill>
                  <a:schemeClr val="accent1"/>
                </a:solidFill>
              </a:rPr>
              <a:t>tribal</a:t>
            </a:r>
            <a:r>
              <a:rPr lang="en-US" dirty="0">
                <a:solidFill>
                  <a:srgbClr val="231F20"/>
                </a:solidFill>
              </a:rPr>
              <a:t>, federal and state and local governments in </a:t>
            </a:r>
            <a:r>
              <a:rPr lang="en-US" dirty="0">
                <a:solidFill>
                  <a:schemeClr val="accent1"/>
                </a:solidFill>
              </a:rPr>
              <a:t>planning</a:t>
            </a:r>
            <a:r>
              <a:rPr lang="en-US" dirty="0">
                <a:solidFill>
                  <a:srgbClr val="231F20"/>
                </a:solidFill>
              </a:rPr>
              <a:t>, and implementing programs and services in:</a:t>
            </a:r>
          </a:p>
          <a:p>
            <a:pPr>
              <a:spcBef>
                <a:spcPts val="0"/>
              </a:spcBef>
            </a:pPr>
            <a:endParaRPr lang="en-US" dirty="0">
              <a:solidFill>
                <a:srgbClr val="231F20"/>
              </a:solidFill>
            </a:endParaRPr>
          </a:p>
          <a:p>
            <a:pPr marL="285750" indent="-285750">
              <a:spcBef>
                <a:spcPts val="0"/>
              </a:spcBef>
              <a:buFont typeface="Arial" panose="020B0604020202020204" pitchFamily="34" charset="0"/>
              <a:buChar char="•"/>
            </a:pPr>
            <a:r>
              <a:rPr lang="en-US" dirty="0">
                <a:solidFill>
                  <a:schemeClr val="accent1"/>
                </a:solidFill>
              </a:rPr>
              <a:t>Education</a:t>
            </a:r>
            <a:r>
              <a:rPr lang="en-US" dirty="0">
                <a:solidFill>
                  <a:srgbClr val="231F20"/>
                </a:solidFill>
              </a:rPr>
              <a:t> (School lunch program, Head Start/Early Head Start)</a:t>
            </a:r>
          </a:p>
          <a:p>
            <a:pPr marL="285750" indent="-285750">
              <a:spcBef>
                <a:spcPts val="0"/>
              </a:spcBef>
              <a:buFont typeface="Arial" panose="020B0604020202020204" pitchFamily="34" charset="0"/>
              <a:buChar char="•"/>
            </a:pPr>
            <a:r>
              <a:rPr lang="en-US" dirty="0">
                <a:solidFill>
                  <a:schemeClr val="accent1"/>
                </a:solidFill>
              </a:rPr>
              <a:t>Health</a:t>
            </a:r>
            <a:r>
              <a:rPr lang="en-US" dirty="0">
                <a:solidFill>
                  <a:srgbClr val="231F20"/>
                </a:solidFill>
              </a:rPr>
              <a:t> (Medicaid, Medicare, Indian Health Services)</a:t>
            </a:r>
          </a:p>
          <a:p>
            <a:pPr marL="285750" indent="-285750">
              <a:spcBef>
                <a:spcPts val="0"/>
              </a:spcBef>
              <a:buFont typeface="Arial" panose="020B0604020202020204" pitchFamily="34" charset="0"/>
              <a:buChar char="•"/>
            </a:pPr>
            <a:r>
              <a:rPr lang="en-US" dirty="0">
                <a:solidFill>
                  <a:schemeClr val="accent1"/>
                </a:solidFill>
              </a:rPr>
              <a:t>Social Services </a:t>
            </a:r>
            <a:r>
              <a:rPr lang="en-US" dirty="0">
                <a:solidFill>
                  <a:srgbClr val="231F20"/>
                </a:solidFill>
              </a:rPr>
              <a:t>(Workforce Development, Youth and Elders Programs)</a:t>
            </a:r>
          </a:p>
          <a:p>
            <a:pPr marL="285750" indent="-285750">
              <a:spcBef>
                <a:spcPts val="0"/>
              </a:spcBef>
              <a:buFont typeface="Arial" panose="020B0604020202020204" pitchFamily="34" charset="0"/>
              <a:buChar char="•"/>
            </a:pPr>
            <a:r>
              <a:rPr lang="en-US" dirty="0">
                <a:solidFill>
                  <a:schemeClr val="accent1"/>
                </a:solidFill>
              </a:rPr>
              <a:t>Housing </a:t>
            </a:r>
            <a:r>
              <a:rPr lang="en-US" dirty="0">
                <a:solidFill>
                  <a:srgbClr val="231F20"/>
                </a:solidFill>
              </a:rPr>
              <a:t>(Indian Housing Block Grants)</a:t>
            </a: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44CBCF25-3329-474F-B76E-6EA6EDF2FA26}"/>
              </a:ext>
            </a:extLst>
          </p:cNvPr>
          <p:cNvPicPr>
            <a:picLocks noChangeAspect="1"/>
          </p:cNvPicPr>
          <p:nvPr/>
        </p:nvPicPr>
        <p:blipFill rotWithShape="1">
          <a:blip r:embed="rId2">
            <a:extLst>
              <a:ext uri="{28A0092B-C50C-407E-A947-70E740481C1C}">
                <a14:useLocalDpi xmlns:a14="http://schemas.microsoft.com/office/drawing/2010/main" val="0"/>
              </a:ext>
            </a:extLst>
          </a:blip>
          <a:srcRect r="1" b="1006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8207375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C810-1198-BB48-BF81-A27765A32FCC}"/>
              </a:ext>
            </a:extLst>
          </p:cNvPr>
          <p:cNvSpPr>
            <a:spLocks noGrp="1"/>
          </p:cNvSpPr>
          <p:nvPr>
            <p:ph type="ctrTitle"/>
          </p:nvPr>
        </p:nvSpPr>
        <p:spPr>
          <a:xfrm>
            <a:off x="669925" y="137220"/>
            <a:ext cx="10240964" cy="1655762"/>
          </a:xfrm>
        </p:spPr>
        <p:txBody>
          <a:bodyPr/>
          <a:lstStyle/>
          <a:p>
            <a:r>
              <a:rPr lang="en-US" dirty="0">
                <a:solidFill>
                  <a:schemeClr val="tx2"/>
                </a:solidFill>
              </a:rPr>
              <a:t>Community Partnership and Engagement Program </a:t>
            </a:r>
          </a:p>
        </p:txBody>
      </p:sp>
      <p:sp>
        <p:nvSpPr>
          <p:cNvPr id="3" name="Subtitle 2">
            <a:extLst>
              <a:ext uri="{FF2B5EF4-FFF2-40B4-BE49-F238E27FC236}">
                <a16:creationId xmlns:a16="http://schemas.microsoft.com/office/drawing/2014/main" id="{CA32F2EF-17AB-DB45-8FBD-4E306E88C0A8}"/>
              </a:ext>
            </a:extLst>
          </p:cNvPr>
          <p:cNvSpPr>
            <a:spLocks noGrp="1"/>
          </p:cNvSpPr>
          <p:nvPr>
            <p:ph type="subTitle" idx="1"/>
          </p:nvPr>
        </p:nvSpPr>
        <p:spPr>
          <a:xfrm>
            <a:off x="669925" y="2636126"/>
            <a:ext cx="7334387" cy="3870300"/>
          </a:xfrm>
        </p:spPr>
        <p:txBody>
          <a:bodyPr>
            <a:normAutofit/>
          </a:bodyPr>
          <a:lstStyle/>
          <a:p>
            <a:pPr marL="285750" indent="-285750">
              <a:buFont typeface="Arial" panose="020B0604020202020204" pitchFamily="34" charset="0"/>
              <a:buChar char="•"/>
            </a:pPr>
            <a:r>
              <a:rPr lang="en-US" sz="2400" dirty="0">
                <a:solidFill>
                  <a:schemeClr val="accent1"/>
                </a:solidFill>
              </a:rPr>
              <a:t>EDUCATE</a:t>
            </a:r>
            <a:r>
              <a:rPr lang="en-US" sz="2400" dirty="0"/>
              <a:t> people about the Decennial 2020 Census and foster cooperation with Tribes and stakeholders.</a:t>
            </a:r>
          </a:p>
          <a:p>
            <a:pPr marL="285750" indent="-285750">
              <a:buFont typeface="Arial" panose="020B0604020202020204" pitchFamily="34" charset="0"/>
              <a:buChar char="•"/>
            </a:pPr>
            <a:r>
              <a:rPr lang="en-US" sz="2400" dirty="0">
                <a:solidFill>
                  <a:schemeClr val="accent1"/>
                </a:solidFill>
              </a:rPr>
              <a:t>ENCOURAGE</a:t>
            </a:r>
            <a:r>
              <a:rPr lang="en-US" sz="2400" dirty="0"/>
              <a:t> tribal and community partners to motivate people to self-respond.</a:t>
            </a:r>
          </a:p>
          <a:p>
            <a:pPr marL="285750" indent="-285750">
              <a:buFont typeface="Arial" panose="020B0604020202020204" pitchFamily="34" charset="0"/>
              <a:buChar char="•"/>
            </a:pPr>
            <a:r>
              <a:rPr lang="en-US" sz="2400" dirty="0">
                <a:solidFill>
                  <a:schemeClr val="accent1"/>
                </a:solidFill>
              </a:rPr>
              <a:t>ENGAGE</a:t>
            </a:r>
            <a:r>
              <a:rPr lang="en-US" sz="2400" dirty="0"/>
              <a:t> tribal, urban and grass roots organizations to reach out to hard to count groups and those who aren’t motivated to respond to the national campaign.</a:t>
            </a:r>
          </a:p>
        </p:txBody>
      </p:sp>
      <p:pic>
        <p:nvPicPr>
          <p:cNvPr id="4" name="Picture 4">
            <a:extLst>
              <a:ext uri="{FF2B5EF4-FFF2-40B4-BE49-F238E27FC236}">
                <a16:creationId xmlns:a16="http://schemas.microsoft.com/office/drawing/2014/main" id="{25FE8B75-5A79-B84E-8EB7-DBD944416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065" y="791083"/>
            <a:ext cx="6098300" cy="4059581"/>
          </a:xfrm>
          <a:prstGeom prst="rect">
            <a:avLst/>
          </a:prstGeom>
        </p:spPr>
      </p:pic>
      <p:sp>
        <p:nvSpPr>
          <p:cNvPr id="5" name="TextBox 4">
            <a:extLst>
              <a:ext uri="{FF2B5EF4-FFF2-40B4-BE49-F238E27FC236}">
                <a16:creationId xmlns:a16="http://schemas.microsoft.com/office/drawing/2014/main" id="{794088D2-79D1-4D9D-A3BE-85CA5D5FC73E}"/>
              </a:ext>
            </a:extLst>
          </p:cNvPr>
          <p:cNvSpPr txBox="1"/>
          <p:nvPr/>
        </p:nvSpPr>
        <p:spPr>
          <a:xfrm>
            <a:off x="669925" y="1792982"/>
            <a:ext cx="7334387" cy="646331"/>
          </a:xfrm>
          <a:prstGeom prst="rect">
            <a:avLst/>
          </a:prstGeom>
          <a:noFill/>
        </p:spPr>
        <p:txBody>
          <a:bodyPr wrap="square" rtlCol="0">
            <a:spAutoFit/>
          </a:bodyPr>
          <a:lstStyle/>
          <a:p>
            <a:r>
              <a:rPr lang="en-US" b="1" dirty="0">
                <a:latin typeface="+mj-lt"/>
              </a:rPr>
              <a:t>Increase participation in the 2020 Census for those who are less likely to respond or are often missed.</a:t>
            </a:r>
          </a:p>
        </p:txBody>
      </p:sp>
    </p:spTree>
    <p:extLst>
      <p:ext uri="{BB962C8B-B14F-4D97-AF65-F5344CB8AC3E}">
        <p14:creationId xmlns:p14="http://schemas.microsoft.com/office/powerpoint/2010/main" val="308039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532CFF-A812-4464-ACD3-865B0E85D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378480"/>
            <a:ext cx="5291666" cy="4101040"/>
          </a:xfrm>
          <a:prstGeom prst="rect">
            <a:avLst/>
          </a:prstGeom>
        </p:spPr>
      </p:pic>
      <p:pic>
        <p:nvPicPr>
          <p:cNvPr id="3" name="Picture 2">
            <a:extLst>
              <a:ext uri="{FF2B5EF4-FFF2-40B4-BE49-F238E27FC236}">
                <a16:creationId xmlns:a16="http://schemas.microsoft.com/office/drawing/2014/main" id="{9FCDBD6B-0B12-4AD4-97A4-8529838E0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030" y="1378480"/>
            <a:ext cx="5609768" cy="3880971"/>
          </a:xfrm>
          <a:prstGeom prst="rect">
            <a:avLst/>
          </a:prstGeom>
        </p:spPr>
      </p:pic>
      <p:pic>
        <p:nvPicPr>
          <p:cNvPr id="5" name="Picture 4" hidden="1">
            <a:extLst>
              <a:ext uri="{FF2B5EF4-FFF2-40B4-BE49-F238E27FC236}">
                <a16:creationId xmlns:a16="http://schemas.microsoft.com/office/drawing/2014/main" id="{1B7458C2-DF5C-4CC3-A9C9-F82612A5D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03003FDA-A70E-4A89-881A-5C6F39100C9D}"/>
              </a:ext>
            </a:extLst>
          </p:cNvPr>
          <p:cNvSpPr txBox="1"/>
          <p:nvPr/>
        </p:nvSpPr>
        <p:spPr>
          <a:xfrm>
            <a:off x="1979359" y="530088"/>
            <a:ext cx="7911547" cy="1231106"/>
          </a:xfrm>
          <a:prstGeom prst="rect">
            <a:avLst/>
          </a:prstGeom>
          <a:noFill/>
        </p:spPr>
        <p:txBody>
          <a:bodyPr wrap="square" rtlCol="0">
            <a:spAutoFit/>
          </a:bodyPr>
          <a:lstStyle/>
          <a:p>
            <a:r>
              <a:rPr lang="en-US" sz="2000" b="1" dirty="0">
                <a:latin typeface="+mj-lt"/>
              </a:rPr>
              <a:t>Area Census Offices (ACO) - 2</a:t>
            </a:r>
            <a:r>
              <a:rPr lang="en-US" sz="2000" b="1" baseline="30000" dirty="0">
                <a:latin typeface="+mj-lt"/>
              </a:rPr>
              <a:t>nd</a:t>
            </a:r>
            <a:r>
              <a:rPr lang="en-US" sz="2000" b="1" dirty="0">
                <a:latin typeface="+mj-lt"/>
              </a:rPr>
              <a:t> Wave July-Sept 2019</a:t>
            </a:r>
          </a:p>
          <a:p>
            <a:r>
              <a:rPr lang="en-US" b="1" dirty="0">
                <a:latin typeface="+mj-lt"/>
              </a:rPr>
              <a:t>Washington: 5 </a:t>
            </a:r>
            <a:r>
              <a:rPr lang="en-US" dirty="0">
                <a:latin typeface="+mj-lt"/>
              </a:rPr>
              <a:t>(Seattle, Tacoma, Olympia, Everett, Spokane) </a:t>
            </a:r>
          </a:p>
          <a:p>
            <a:r>
              <a:rPr lang="en-US" b="1" dirty="0">
                <a:latin typeface="+mj-lt"/>
              </a:rPr>
              <a:t>Oregon: 3 </a:t>
            </a:r>
            <a:r>
              <a:rPr lang="en-US" dirty="0">
                <a:latin typeface="+mj-lt"/>
              </a:rPr>
              <a:t>(Salem, Springfield, Portland)</a:t>
            </a:r>
          </a:p>
          <a:p>
            <a:r>
              <a:rPr lang="en-US" b="1" dirty="0">
                <a:latin typeface="+mj-lt"/>
              </a:rPr>
              <a:t>Idaho: 1 </a:t>
            </a:r>
            <a:r>
              <a:rPr lang="en-US" dirty="0">
                <a:latin typeface="+mj-lt"/>
              </a:rPr>
              <a:t>(Boise)</a:t>
            </a:r>
          </a:p>
        </p:txBody>
      </p:sp>
      <p:sp>
        <p:nvSpPr>
          <p:cNvPr id="4" name="TextBox 3">
            <a:extLst>
              <a:ext uri="{FF2B5EF4-FFF2-40B4-BE49-F238E27FC236}">
                <a16:creationId xmlns:a16="http://schemas.microsoft.com/office/drawing/2014/main" id="{F173EF7F-BDB1-4C8E-923D-E0F7A91C37D0}"/>
              </a:ext>
            </a:extLst>
          </p:cNvPr>
          <p:cNvSpPr txBox="1"/>
          <p:nvPr/>
        </p:nvSpPr>
        <p:spPr>
          <a:xfrm>
            <a:off x="645310" y="5259451"/>
            <a:ext cx="5789358" cy="923330"/>
          </a:xfrm>
          <a:prstGeom prst="rect">
            <a:avLst/>
          </a:prstGeom>
          <a:noFill/>
        </p:spPr>
        <p:txBody>
          <a:bodyPr wrap="square" rtlCol="0">
            <a:spAutoFit/>
          </a:bodyPr>
          <a:lstStyle/>
          <a:p>
            <a:r>
              <a:rPr lang="en-US" b="1" dirty="0">
                <a:latin typeface="+mj-lt"/>
              </a:rPr>
              <a:t>LARCC – 7 States</a:t>
            </a:r>
          </a:p>
          <a:p>
            <a:r>
              <a:rPr lang="en-US" dirty="0">
                <a:latin typeface="+mj-lt"/>
              </a:rPr>
              <a:t>*Region with largest Tribal Nations (401)</a:t>
            </a:r>
          </a:p>
          <a:p>
            <a:r>
              <a:rPr lang="en-US" dirty="0">
                <a:latin typeface="+mj-lt"/>
              </a:rPr>
              <a:t>*TPS in majority of states</a:t>
            </a:r>
          </a:p>
        </p:txBody>
      </p:sp>
    </p:spTree>
    <p:extLst>
      <p:ext uri="{BB962C8B-B14F-4D97-AF65-F5344CB8AC3E}">
        <p14:creationId xmlns:p14="http://schemas.microsoft.com/office/powerpoint/2010/main" val="13907097"/>
      </p:ext>
    </p:extLst>
  </p:cSld>
  <p:clrMapOvr>
    <a:masterClrMapping/>
  </p:clrMapOvr>
</p:sld>
</file>

<file path=ppt/theme/theme1.xml><?xml version="1.0" encoding="utf-8"?>
<a:theme xmlns:a="http://schemas.openxmlformats.org/drawingml/2006/main" name="Office Theme">
  <a:themeElements>
    <a:clrScheme name="2020 AI/AN Census Color Palette">
      <a:dk1>
        <a:srgbClr val="000000"/>
      </a:dk1>
      <a:lt1>
        <a:sysClr val="window" lastClr="FFFFFF"/>
      </a:lt1>
      <a:dk2>
        <a:srgbClr val="3C3A3B"/>
      </a:dk2>
      <a:lt2>
        <a:srgbClr val="E7E6E6"/>
      </a:lt2>
      <a:accent1>
        <a:srgbClr val="9B2743"/>
      </a:accent1>
      <a:accent2>
        <a:srgbClr val="FFC222"/>
      </a:accent2>
      <a:accent3>
        <a:srgbClr val="3C3A3B"/>
      </a:accent3>
      <a:accent4>
        <a:srgbClr val="9B2743"/>
      </a:accent4>
      <a:accent5>
        <a:srgbClr val="FFC222"/>
      </a:accent5>
      <a:accent6>
        <a:srgbClr val="3C3A3B"/>
      </a:accent6>
      <a:hlink>
        <a:srgbClr val="0563C1"/>
      </a:hlink>
      <a:folHlink>
        <a:srgbClr val="9B2743"/>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2020 AI/AN Census Color Palette">
      <a:dk1>
        <a:srgbClr val="000000"/>
      </a:dk1>
      <a:lt1>
        <a:sysClr val="window" lastClr="FFFFFF"/>
      </a:lt1>
      <a:dk2>
        <a:srgbClr val="3C3A3B"/>
      </a:dk2>
      <a:lt2>
        <a:srgbClr val="E7E6E6"/>
      </a:lt2>
      <a:accent1>
        <a:srgbClr val="9B2743"/>
      </a:accent1>
      <a:accent2>
        <a:srgbClr val="FFC222"/>
      </a:accent2>
      <a:accent3>
        <a:srgbClr val="3C3A3B"/>
      </a:accent3>
      <a:accent4>
        <a:srgbClr val="9B2743"/>
      </a:accent4>
      <a:accent5>
        <a:srgbClr val="FFC222"/>
      </a:accent5>
      <a:accent6>
        <a:srgbClr val="3C3A3B"/>
      </a:accent6>
      <a:hlink>
        <a:srgbClr val="0563C1"/>
      </a:hlink>
      <a:folHlink>
        <a:srgbClr val="9B2743"/>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DC20044-32AE-492B-903A-DB7B984C94AE}" vid="{AC230D25-644E-4F8F-9D1B-5E2EF97673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P_x0020_HOT_x0020_TOPIC xmlns="d3145244-74e0-4f0a-9e65-a57727d6ab65" xsi:nil="true"/>
    <DOCLINK xmlns="d3145244-74e0-4f0a-9e65-a57727d6ab65">
      <Url>https://share.census.gov/teamsites/Census%20Bureau%20Talking%20Points/Shared%20Documents/2020%20census%20templates/PowerPoint/2020Census_template_powerpoint_AIAN.pptx</Url>
      <Description>https://share.census.gov/teamsites/Census%20Bureau%20Talking%20Points/Shared%20Documents/2020%20census%20templates/PowerPoint/2020Census_template_powerpoint_AIAN.pptx</Description>
    </DOCLINK>
    <TaxKeywordTaxHTField xmlns="eea03b1f-c317-405f-9a9c-02d9a7bc2ffb">
      <Terms xmlns="http://schemas.microsoft.com/office/infopath/2007/PartnerControls"/>
    </TaxKeywordTaxHTField>
    <TaxCatchAll xmlns="eea03b1f-c317-405f-9a9c-02d9a7bc2ffb"/>
    <Modify xmlns="d3145244-74e0-4f0a-9e65-a57727d6ab65" xsi:nil="true"/>
    <Reference_x0020_Type xmlns="d3145244-74e0-4f0a-9e65-a57727d6ab65">Templates and Sample Materials</Reference_x0020_Type>
    <Notes0 xmlns="d3145244-74e0-4f0a-9e65-a57727d6ab6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E2B14A868604489D809ED7AC465B86" ma:contentTypeVersion="35" ma:contentTypeDescription="Create a new document." ma:contentTypeScope="" ma:versionID="da447750be9183c2d18d358ea62f097a">
  <xsd:schema xmlns:xsd="http://www.w3.org/2001/XMLSchema" xmlns:xs="http://www.w3.org/2001/XMLSchema" xmlns:p="http://schemas.microsoft.com/office/2006/metadata/properties" xmlns:ns1="d3145244-74e0-4f0a-9e65-a57727d6ab65" xmlns:ns3="eea03b1f-c317-405f-9a9c-02d9a7bc2ffb" targetNamespace="http://schemas.microsoft.com/office/2006/metadata/properties" ma:root="true" ma:fieldsID="634b8042d8261e4b841fc482f67952ba" ns1:_="" ns3:_="">
    <xsd:import namespace="d3145244-74e0-4f0a-9e65-a57727d6ab65"/>
    <xsd:import namespace="eea03b1f-c317-405f-9a9c-02d9a7bc2ffb"/>
    <xsd:element name="properties">
      <xsd:complexType>
        <xsd:sequence>
          <xsd:element name="documentManagement">
            <xsd:complexType>
              <xsd:all>
                <xsd:element ref="ns1:Reference_x0020_Type" minOccurs="0"/>
                <xsd:element ref="ns1:TP_x0020_HOT_x0020_TOPIC" minOccurs="0"/>
                <xsd:element ref="ns1:TP_x0020_HOT_x0020_TOPIC_x003a_Modified" minOccurs="0"/>
                <xsd:element ref="ns1:Modify" minOccurs="0"/>
                <xsd:element ref="ns1:DOCLINK" minOccurs="0"/>
                <xsd:element ref="ns3:TaxKeywordTaxHTField" minOccurs="0"/>
                <xsd:element ref="ns3:TaxCatchAll" minOccurs="0"/>
                <xsd:element ref="ns1: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45244-74e0-4f0a-9e65-a57727d6ab65" elementFormDefault="qualified">
    <xsd:import namespace="http://schemas.microsoft.com/office/2006/documentManagement/types"/>
    <xsd:import namespace="http://schemas.microsoft.com/office/infopath/2007/PartnerControls"/>
    <xsd:element name="Reference_x0020_Type" ma:index="0" nillable="true" ma:displayName="Reference Type" ma:format="Dropdown" ma:indexed="true" ma:internalName="Reference_x0020_Type" ma:readOnly="false">
      <xsd:simpleType>
        <xsd:restriction base="dms:Choice">
          <xsd:enumeration value="Talking Points"/>
          <xsd:enumeration value="2020 Census Overview Materials"/>
          <xsd:enumeration value="Guidelines and Policies"/>
          <xsd:enumeration value="Instructional Guides"/>
          <xsd:enumeration value="Trainings"/>
          <xsd:enumeration value="Templates and Sample Materials"/>
          <xsd:enumeration value="Infographics"/>
          <xsd:enumeration value="Additional Resources"/>
        </xsd:restriction>
      </xsd:simpleType>
    </xsd:element>
    <xsd:element name="TP_x0020_HOT_x0020_TOPIC" ma:index="4" nillable="true" ma:displayName="Topic" ma:list="{7cb8ff7c-a51b-463c-bd0d-7ac20af306a7}" ma:internalName="TP_x0020_HOT_x0020_TOPIC" ma:readOnly="false" ma:showField="Title">
      <xsd:simpleType>
        <xsd:restriction base="dms:Lookup"/>
      </xsd:simpleType>
    </xsd:element>
    <xsd:element name="TP_x0020_HOT_x0020_TOPIC_x003a_Modified" ma:index="5" nillable="true" ma:displayName="TP HOT TOPIC:Modified" ma:list="{7cb8ff7c-a51b-463c-bd0d-7ac20af306a7}" ma:internalName="TP_x0020_HOT_x0020_TOPIC_x003a_Modified" ma:readOnly="true" ma:showField="Modified" ma:web="eea03b1f-c317-405f-9a9c-02d9a7bc2ffb">
      <xsd:simpleType>
        <xsd:restriction base="dms:Lookup"/>
      </xsd:simpleType>
    </xsd:element>
    <xsd:element name="Modify" ma:index="6" nillable="true" ma:displayName="Modify" ma:hidden="true" ma:internalName="Modify" ma:readOnly="false">
      <xsd:simpleType>
        <xsd:restriction base="dms:Text">
          <xsd:maxLength value="255"/>
        </xsd:restriction>
      </xsd:simpleType>
    </xsd:element>
    <xsd:element name="DOCLINK" ma:index="7" nillable="true" ma:displayName="DOCLINK" ma:format="Hyperlink" ma:internalName="DOCLINK">
      <xsd:complexType>
        <xsd:complexContent>
          <xsd:extension base="dms:URL">
            <xsd:sequence>
              <xsd:element name="Url" type="dms:ValidUrl" minOccurs="0" nillable="true"/>
              <xsd:element name="Description" type="xsd:string" nillable="true"/>
            </xsd:sequence>
          </xsd:extension>
        </xsd:complexContent>
      </xsd:complexType>
    </xsd:element>
    <xsd:element name="Notes0" ma:index="17" nillable="true" ma:displayName="Notes" ma:description="Add notes or additional information about this resource." ma:internalName="Notes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a03b1f-c317-405f-9a9c-02d9a7bc2ffb"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Keywords" ma:readOnly="false" ma:fieldId="{23f27201-bee3-471e-b2e7-b64fd8b7ca38}" ma:taxonomyMulti="true" ma:sspId="e96a899d-cb44-4109-bc61-4f40e8c35d54"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81d262ba-bb04-4ae3-abda-5db0d2df4da2}" ma:internalName="TaxCatchAll" ma:showField="CatchAllData" ma:web="eea03b1f-c317-405f-9a9c-02d9a7bc2f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31C9AD-51B8-4437-A2CD-5E3D0A984A5F}">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d3145244-74e0-4f0a-9e65-a57727d6ab65"/>
    <ds:schemaRef ds:uri="http://purl.org/dc/dcmitype/"/>
    <ds:schemaRef ds:uri="http://schemas.openxmlformats.org/package/2006/metadata/core-properties"/>
    <ds:schemaRef ds:uri="eea03b1f-c317-405f-9a9c-02d9a7bc2ffb"/>
    <ds:schemaRef ds:uri="http://www.w3.org/XML/1998/namespace"/>
  </ds:schemaRefs>
</ds:datastoreItem>
</file>

<file path=customXml/itemProps2.xml><?xml version="1.0" encoding="utf-8"?>
<ds:datastoreItem xmlns:ds="http://schemas.openxmlformats.org/officeDocument/2006/customXml" ds:itemID="{4D09164F-9076-4946-B829-0064F32EEA24}">
  <ds:schemaRefs>
    <ds:schemaRef ds:uri="http://schemas.microsoft.com/sharepoint/v3/contenttype/forms"/>
  </ds:schemaRefs>
</ds:datastoreItem>
</file>

<file path=customXml/itemProps3.xml><?xml version="1.0" encoding="utf-8"?>
<ds:datastoreItem xmlns:ds="http://schemas.openxmlformats.org/officeDocument/2006/customXml" ds:itemID="{789C21CA-A621-4091-B47C-5D7A373AF9F7}">
  <ds:schemaRefs>
    <ds:schemaRef ds:uri="http://schemas.microsoft.com/office/2006/metadata/contentType"/>
    <ds:schemaRef ds:uri="http://schemas.microsoft.com/office/2006/metadata/properties/metaAttributes"/>
    <ds:schemaRef ds:uri="http://www.w3.org/2000/xmlns/"/>
    <ds:schemaRef ds:uri="http://www.w3.org/2001/XMLSchema"/>
    <ds:schemaRef ds:uri="d3145244-74e0-4f0a-9e65-a57727d6ab65"/>
    <ds:schemaRef ds:uri="eea03b1f-c317-405f-9a9c-02d9a7bc2ff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TotalTime>
  <Words>1937</Words>
  <Application>Microsoft Office PowerPoint</Application>
  <PresentationFormat>Widescreen</PresentationFormat>
  <Paragraphs>219</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Century Gothic</vt:lpstr>
      <vt:lpstr>Gotham Bold</vt:lpstr>
      <vt:lpstr>Gotham Book</vt:lpstr>
      <vt:lpstr>Times New Roman</vt:lpstr>
      <vt:lpstr>Office Theme</vt:lpstr>
      <vt:lpstr>1_Office Theme</vt:lpstr>
      <vt:lpstr>2020 Decennial Census </vt:lpstr>
      <vt:lpstr>Census Trivia</vt:lpstr>
      <vt:lpstr>PowerPoint Presentation</vt:lpstr>
      <vt:lpstr>Why Do We Take the Census?</vt:lpstr>
      <vt:lpstr>2020 Census: Counting Everyone Once, Only Once, and in the Right Place</vt:lpstr>
      <vt:lpstr>PowerPoint Presentation</vt:lpstr>
      <vt:lpstr>What is at Stake?</vt:lpstr>
      <vt:lpstr>Community Partnership and Engagement Program </vt:lpstr>
      <vt:lpstr>PowerPoint Presentation</vt:lpstr>
      <vt:lpstr>2020 Census vs 2010 Census</vt:lpstr>
      <vt:lpstr>The Census is Confidential and Required by Law</vt:lpstr>
      <vt:lpstr>PowerPoint Presentation</vt:lpstr>
      <vt:lpstr>PowerPoint Presentation</vt:lpstr>
      <vt:lpstr>PowerPoint Presentation</vt:lpstr>
      <vt:lpstr>Hard to Count Populations (HTC)</vt:lpstr>
      <vt:lpstr>PowerPoint Presentation</vt:lpstr>
      <vt:lpstr>PowerPoint Presentation</vt:lpstr>
      <vt:lpstr>Update Leave (March 2020) Ex. Warm Springs, Shoshone Bannock, Quinault</vt:lpstr>
      <vt:lpstr>Group Quarters and Service Based Enumeration (March 2020)</vt:lpstr>
      <vt:lpstr>The Role of Community Partners – We need you.</vt:lpstr>
      <vt:lpstr>What we will ask.</vt:lpstr>
      <vt:lpstr>Data Tools</vt:lpstr>
      <vt:lpstr>Tribal Complete Count Committees</vt:lpstr>
      <vt:lpstr>Census Jobs National Recruiting Week (October 20-27th)</vt:lpstr>
      <vt:lpstr>Next steps and To Dos?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Decennial Census</dc:title>
  <dc:creator>Shana M Radford (CENSUS/LA FED)</dc:creator>
  <cp:lastModifiedBy>Shana M Radford (CENSUS/LA FED)</cp:lastModifiedBy>
  <cp:revision>14</cp:revision>
  <dcterms:created xsi:type="dcterms:W3CDTF">2019-10-04T14:49:33Z</dcterms:created>
  <dcterms:modified xsi:type="dcterms:W3CDTF">2019-10-23T19:39:12Z</dcterms:modified>
</cp:coreProperties>
</file>