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9"/>
  </p:notesMasterIdLst>
  <p:handoutMasterIdLst>
    <p:handoutMasterId r:id="rId30"/>
  </p:handoutMasterIdLst>
  <p:sldIdLst>
    <p:sldId id="256" r:id="rId5"/>
    <p:sldId id="348" r:id="rId6"/>
    <p:sldId id="260" r:id="rId7"/>
    <p:sldId id="267" r:id="rId8"/>
    <p:sldId id="347" r:id="rId9"/>
    <p:sldId id="258" r:id="rId10"/>
    <p:sldId id="361" r:id="rId11"/>
    <p:sldId id="362" r:id="rId12"/>
    <p:sldId id="364" r:id="rId13"/>
    <p:sldId id="363" r:id="rId14"/>
    <p:sldId id="351" r:id="rId15"/>
    <p:sldId id="365" r:id="rId16"/>
    <p:sldId id="261" r:id="rId17"/>
    <p:sldId id="359" r:id="rId18"/>
    <p:sldId id="352" r:id="rId19"/>
    <p:sldId id="354" r:id="rId20"/>
    <p:sldId id="259" r:id="rId21"/>
    <p:sldId id="332" r:id="rId22"/>
    <p:sldId id="333" r:id="rId23"/>
    <p:sldId id="334" r:id="rId24"/>
    <p:sldId id="335" r:id="rId25"/>
    <p:sldId id="336" r:id="rId26"/>
    <p:sldId id="337"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69E"/>
    <a:srgbClr val="9B3535"/>
    <a:srgbClr val="F7C774"/>
    <a:srgbClr val="707171"/>
    <a:srgbClr val="6F3747"/>
    <a:srgbClr val="F7C873"/>
    <a:srgbClr val="404040"/>
    <a:srgbClr val="7030A0"/>
    <a:srgbClr val="00B0F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0" autoAdjust="0"/>
    <p:restoredTop sz="84982" autoAdjust="0"/>
  </p:normalViewPr>
  <p:slideViewPr>
    <p:cSldViewPr snapToGrid="0" showGuides="1">
      <p:cViewPr varScale="1">
        <p:scale>
          <a:sx n="93" d="100"/>
          <a:sy n="93" d="100"/>
        </p:scale>
        <p:origin x="966" y="78"/>
      </p:cViewPr>
      <p:guideLst>
        <p:guide orient="horz" pos="2160"/>
        <p:guide pos="3840"/>
      </p:guideLst>
    </p:cSldViewPr>
  </p:slideViewPr>
  <p:notesTextViewPr>
    <p:cViewPr>
      <p:scale>
        <a:sx n="1" d="1"/>
        <a:sy n="1" d="1"/>
      </p:scale>
      <p:origin x="0" y="0"/>
    </p:cViewPr>
  </p:notesTextViewPr>
  <p:sorterViewPr>
    <p:cViewPr>
      <p:scale>
        <a:sx n="114" d="100"/>
        <a:sy n="114" d="100"/>
      </p:scale>
      <p:origin x="0" y="-1476"/>
    </p:cViewPr>
  </p:sorterViewPr>
  <p:notesViewPr>
    <p:cSldViewPr snapToGrid="0" showGuides="1">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40951-C322-4E4F-AB5A-26ADF800B6B1}" type="doc">
      <dgm:prSet loTypeId="urn:microsoft.com/office/officeart/2005/8/layout/chevron2" loCatId="list" qsTypeId="urn:microsoft.com/office/officeart/2005/8/quickstyle/simple2" qsCatId="simple" csTypeId="urn:microsoft.com/office/officeart/2005/8/colors/accent1_3" csCatId="accent1" phldr="1"/>
      <dgm:spPr/>
      <dgm:t>
        <a:bodyPr/>
        <a:lstStyle/>
        <a:p>
          <a:endParaRPr lang="en-US"/>
        </a:p>
      </dgm:t>
    </dgm:pt>
    <dgm:pt modelId="{CCC84FDF-0724-486B-8A6E-E96DAED312E3}">
      <dgm:prSet/>
      <dgm:spPr>
        <a:solidFill>
          <a:schemeClr val="accent1">
            <a:lumMod val="75000"/>
          </a:schemeClr>
        </a:solidFill>
      </dgm:spPr>
      <dgm:t>
        <a:bodyPr/>
        <a:lstStyle/>
        <a:p>
          <a:r>
            <a:rPr lang="en-US" dirty="0"/>
            <a:t>GHWIC Long-Term Goal: </a:t>
          </a:r>
        </a:p>
      </dgm:t>
    </dgm:pt>
    <dgm:pt modelId="{6CC21E6D-848E-4588-A29D-EB3DB2980DB9}" type="parTrans" cxnId="{2DBC601F-5A6B-47D7-B033-1E9B2D0F5BCD}">
      <dgm:prSet/>
      <dgm:spPr/>
      <dgm:t>
        <a:bodyPr/>
        <a:lstStyle/>
        <a:p>
          <a:endParaRPr lang="en-US"/>
        </a:p>
      </dgm:t>
    </dgm:pt>
    <dgm:pt modelId="{F514421A-CE91-4DD0-88FB-0775EF3E9DAC}" type="sibTrans" cxnId="{2DBC601F-5A6B-47D7-B033-1E9B2D0F5BCD}">
      <dgm:prSet/>
      <dgm:spPr/>
      <dgm:t>
        <a:bodyPr/>
        <a:lstStyle/>
        <a:p>
          <a:endParaRPr lang="en-US"/>
        </a:p>
      </dgm:t>
    </dgm:pt>
    <dgm:pt modelId="{FB075753-A3EF-47B7-8FFB-8FDF227C1383}">
      <dgm:prSet/>
      <dgm:spPr/>
      <dgm:t>
        <a:bodyPr/>
        <a:lstStyle/>
        <a:p>
          <a:r>
            <a:rPr lang="en-US" dirty="0">
              <a:cs typeface="Calibri"/>
            </a:rPr>
            <a:t>To decrease cardiovascular disease and stroke, commercial tobacco use, obesity, and type 2 diabetes for AI/AN</a:t>
          </a:r>
        </a:p>
      </dgm:t>
    </dgm:pt>
    <dgm:pt modelId="{140428AA-0DCD-41ED-B5E6-246B46E92F48}" type="parTrans" cxnId="{A1CD3FE9-9180-4196-8104-071BC14366AE}">
      <dgm:prSet/>
      <dgm:spPr/>
      <dgm:t>
        <a:bodyPr/>
        <a:lstStyle/>
        <a:p>
          <a:endParaRPr lang="en-US"/>
        </a:p>
      </dgm:t>
    </dgm:pt>
    <dgm:pt modelId="{B06623DB-46AA-4F53-B13C-EAD5C5A602C6}" type="sibTrans" cxnId="{A1CD3FE9-9180-4196-8104-071BC14366AE}">
      <dgm:prSet/>
      <dgm:spPr/>
      <dgm:t>
        <a:bodyPr/>
        <a:lstStyle/>
        <a:p>
          <a:endParaRPr lang="en-US"/>
        </a:p>
      </dgm:t>
    </dgm:pt>
    <dgm:pt modelId="{F74BC3BE-EAA1-4CA9-889F-EE104A15C7E7}">
      <dgm:prSet/>
      <dgm:spPr>
        <a:solidFill>
          <a:schemeClr val="accent1">
            <a:lumMod val="75000"/>
          </a:schemeClr>
        </a:solidFill>
      </dgm:spPr>
      <dgm:t>
        <a:bodyPr/>
        <a:lstStyle/>
        <a:p>
          <a:r>
            <a:rPr lang="en-US"/>
            <a:t>Focus:</a:t>
          </a:r>
          <a:endParaRPr lang="en-US" dirty="0"/>
        </a:p>
      </dgm:t>
    </dgm:pt>
    <dgm:pt modelId="{A5FE7682-6B29-4653-B8E7-A353094E16D1}" type="parTrans" cxnId="{6DD67509-356B-401D-9B46-07BE54C52153}">
      <dgm:prSet/>
      <dgm:spPr/>
      <dgm:t>
        <a:bodyPr/>
        <a:lstStyle/>
        <a:p>
          <a:endParaRPr lang="en-US"/>
        </a:p>
      </dgm:t>
    </dgm:pt>
    <dgm:pt modelId="{B4210FF9-E0DF-4ACF-AA0D-045FEB90B74C}" type="sibTrans" cxnId="{6DD67509-356B-401D-9B46-07BE54C52153}">
      <dgm:prSet/>
      <dgm:spPr/>
      <dgm:t>
        <a:bodyPr/>
        <a:lstStyle/>
        <a:p>
          <a:endParaRPr lang="en-US"/>
        </a:p>
      </dgm:t>
    </dgm:pt>
    <dgm:pt modelId="{D3B657B4-2286-48DA-A7C2-E5B800FC0C06}">
      <dgm:prSet/>
      <dgm:spPr/>
      <dgm:t>
        <a:bodyPr/>
        <a:lstStyle/>
        <a:p>
          <a:r>
            <a:rPr lang="en-US"/>
            <a:t>Policy, systems and environment (PSE) projects</a:t>
          </a:r>
          <a:endParaRPr lang="en-US" dirty="0"/>
        </a:p>
      </dgm:t>
    </dgm:pt>
    <dgm:pt modelId="{8131D0AB-57EC-4C32-878D-21150D41B4B1}" type="parTrans" cxnId="{1D2284DD-7C89-4309-8907-F55ABF2121FA}">
      <dgm:prSet/>
      <dgm:spPr/>
      <dgm:t>
        <a:bodyPr/>
        <a:lstStyle/>
        <a:p>
          <a:endParaRPr lang="en-US"/>
        </a:p>
      </dgm:t>
    </dgm:pt>
    <dgm:pt modelId="{B40AA90C-F980-4310-AA24-A84231432832}" type="sibTrans" cxnId="{1D2284DD-7C89-4309-8907-F55ABF2121FA}">
      <dgm:prSet/>
      <dgm:spPr/>
      <dgm:t>
        <a:bodyPr/>
        <a:lstStyle/>
        <a:p>
          <a:endParaRPr lang="en-US"/>
        </a:p>
      </dgm:t>
    </dgm:pt>
    <dgm:pt modelId="{CD18C504-D763-4CE2-9581-7CD325B13668}">
      <dgm:prSet/>
      <dgm:spPr/>
      <dgm:t>
        <a:bodyPr/>
        <a:lstStyle/>
        <a:p>
          <a:r>
            <a:rPr lang="en-US"/>
            <a:t>Culturally relevant and appropriate prevention activities</a:t>
          </a:r>
          <a:endParaRPr lang="en-US" dirty="0"/>
        </a:p>
      </dgm:t>
    </dgm:pt>
    <dgm:pt modelId="{E945F1C8-A479-4DF9-BD98-997C583D741D}" type="parTrans" cxnId="{D84D8FFF-3575-42E1-91C3-2B052F07AFBA}">
      <dgm:prSet/>
      <dgm:spPr/>
      <dgm:t>
        <a:bodyPr/>
        <a:lstStyle/>
        <a:p>
          <a:endParaRPr lang="en-US"/>
        </a:p>
      </dgm:t>
    </dgm:pt>
    <dgm:pt modelId="{625A658F-9030-4F5E-9365-9AFCD1F95F7A}" type="sibTrans" cxnId="{D84D8FFF-3575-42E1-91C3-2B052F07AFBA}">
      <dgm:prSet/>
      <dgm:spPr/>
      <dgm:t>
        <a:bodyPr/>
        <a:lstStyle/>
        <a:p>
          <a:endParaRPr lang="en-US"/>
        </a:p>
      </dgm:t>
    </dgm:pt>
    <dgm:pt modelId="{A9F4D8BC-6147-4217-822D-D02D63F5621A}" type="pres">
      <dgm:prSet presAssocID="{D8240951-C322-4E4F-AB5A-26ADF800B6B1}" presName="linearFlow" presStyleCnt="0">
        <dgm:presLayoutVars>
          <dgm:dir/>
          <dgm:animLvl val="lvl"/>
          <dgm:resizeHandles val="exact"/>
        </dgm:presLayoutVars>
      </dgm:prSet>
      <dgm:spPr/>
      <dgm:t>
        <a:bodyPr/>
        <a:lstStyle/>
        <a:p>
          <a:endParaRPr lang="en-US"/>
        </a:p>
      </dgm:t>
    </dgm:pt>
    <dgm:pt modelId="{1A57E614-0804-47ED-A5CA-8EB32464010A}" type="pres">
      <dgm:prSet presAssocID="{CCC84FDF-0724-486B-8A6E-E96DAED312E3}" presName="composite" presStyleCnt="0"/>
      <dgm:spPr/>
    </dgm:pt>
    <dgm:pt modelId="{9C024A7B-A4C0-485C-AFEC-49971E28ACC7}" type="pres">
      <dgm:prSet presAssocID="{CCC84FDF-0724-486B-8A6E-E96DAED312E3}" presName="parentText" presStyleLbl="alignNode1" presStyleIdx="0" presStyleCnt="2">
        <dgm:presLayoutVars>
          <dgm:chMax val="1"/>
          <dgm:bulletEnabled val="1"/>
        </dgm:presLayoutVars>
      </dgm:prSet>
      <dgm:spPr/>
      <dgm:t>
        <a:bodyPr/>
        <a:lstStyle/>
        <a:p>
          <a:endParaRPr lang="en-US"/>
        </a:p>
      </dgm:t>
    </dgm:pt>
    <dgm:pt modelId="{6A4CE070-D111-4D4A-87F1-0F212888CC5C}" type="pres">
      <dgm:prSet presAssocID="{CCC84FDF-0724-486B-8A6E-E96DAED312E3}" presName="descendantText" presStyleLbl="alignAcc1" presStyleIdx="0" presStyleCnt="2">
        <dgm:presLayoutVars>
          <dgm:bulletEnabled val="1"/>
        </dgm:presLayoutVars>
      </dgm:prSet>
      <dgm:spPr/>
      <dgm:t>
        <a:bodyPr/>
        <a:lstStyle/>
        <a:p>
          <a:endParaRPr lang="en-US"/>
        </a:p>
      </dgm:t>
    </dgm:pt>
    <dgm:pt modelId="{7A72DC67-C3EE-466F-87AA-C9E99F23D272}" type="pres">
      <dgm:prSet presAssocID="{F514421A-CE91-4DD0-88FB-0775EF3E9DAC}" presName="sp" presStyleCnt="0"/>
      <dgm:spPr/>
    </dgm:pt>
    <dgm:pt modelId="{C1D49BDC-3B89-4CD9-A6C8-1303F74A6FC2}" type="pres">
      <dgm:prSet presAssocID="{F74BC3BE-EAA1-4CA9-889F-EE104A15C7E7}" presName="composite" presStyleCnt="0"/>
      <dgm:spPr/>
    </dgm:pt>
    <dgm:pt modelId="{8D2FD44E-53BF-493A-A96B-D6A0DD86E881}" type="pres">
      <dgm:prSet presAssocID="{F74BC3BE-EAA1-4CA9-889F-EE104A15C7E7}" presName="parentText" presStyleLbl="alignNode1" presStyleIdx="1" presStyleCnt="2">
        <dgm:presLayoutVars>
          <dgm:chMax val="1"/>
          <dgm:bulletEnabled val="1"/>
        </dgm:presLayoutVars>
      </dgm:prSet>
      <dgm:spPr/>
      <dgm:t>
        <a:bodyPr/>
        <a:lstStyle/>
        <a:p>
          <a:endParaRPr lang="en-US"/>
        </a:p>
      </dgm:t>
    </dgm:pt>
    <dgm:pt modelId="{E8FEF110-E3C2-4605-AAD1-ED1D0437A32F}" type="pres">
      <dgm:prSet presAssocID="{F74BC3BE-EAA1-4CA9-889F-EE104A15C7E7}" presName="descendantText" presStyleLbl="alignAcc1" presStyleIdx="1" presStyleCnt="2">
        <dgm:presLayoutVars>
          <dgm:bulletEnabled val="1"/>
        </dgm:presLayoutVars>
      </dgm:prSet>
      <dgm:spPr/>
      <dgm:t>
        <a:bodyPr/>
        <a:lstStyle/>
        <a:p>
          <a:endParaRPr lang="en-US"/>
        </a:p>
      </dgm:t>
    </dgm:pt>
  </dgm:ptLst>
  <dgm:cxnLst>
    <dgm:cxn modelId="{4D900766-CC0B-4A1F-918B-58A4E88AA664}" type="presOf" srcId="{F74BC3BE-EAA1-4CA9-889F-EE104A15C7E7}" destId="{8D2FD44E-53BF-493A-A96B-D6A0DD86E881}" srcOrd="0" destOrd="0" presId="urn:microsoft.com/office/officeart/2005/8/layout/chevron2"/>
    <dgm:cxn modelId="{D84D8FFF-3575-42E1-91C3-2B052F07AFBA}" srcId="{F74BC3BE-EAA1-4CA9-889F-EE104A15C7E7}" destId="{CD18C504-D763-4CE2-9581-7CD325B13668}" srcOrd="1" destOrd="0" parTransId="{E945F1C8-A479-4DF9-BD98-997C583D741D}" sibTransId="{625A658F-9030-4F5E-9365-9AFCD1F95F7A}"/>
    <dgm:cxn modelId="{380A61B9-8683-4EDD-AF18-DD813117EA78}" type="presOf" srcId="{D3B657B4-2286-48DA-A7C2-E5B800FC0C06}" destId="{E8FEF110-E3C2-4605-AAD1-ED1D0437A32F}" srcOrd="0" destOrd="0" presId="urn:microsoft.com/office/officeart/2005/8/layout/chevron2"/>
    <dgm:cxn modelId="{2DBC601F-5A6B-47D7-B033-1E9B2D0F5BCD}" srcId="{D8240951-C322-4E4F-AB5A-26ADF800B6B1}" destId="{CCC84FDF-0724-486B-8A6E-E96DAED312E3}" srcOrd="0" destOrd="0" parTransId="{6CC21E6D-848E-4588-A29D-EB3DB2980DB9}" sibTransId="{F514421A-CE91-4DD0-88FB-0775EF3E9DAC}"/>
    <dgm:cxn modelId="{85766423-E0D7-4A26-81AE-9BAED458E1AB}" type="presOf" srcId="{CD18C504-D763-4CE2-9581-7CD325B13668}" destId="{E8FEF110-E3C2-4605-AAD1-ED1D0437A32F}" srcOrd="0" destOrd="1" presId="urn:microsoft.com/office/officeart/2005/8/layout/chevron2"/>
    <dgm:cxn modelId="{6DD67509-356B-401D-9B46-07BE54C52153}" srcId="{D8240951-C322-4E4F-AB5A-26ADF800B6B1}" destId="{F74BC3BE-EAA1-4CA9-889F-EE104A15C7E7}" srcOrd="1" destOrd="0" parTransId="{A5FE7682-6B29-4653-B8E7-A353094E16D1}" sibTransId="{B4210FF9-E0DF-4ACF-AA0D-045FEB90B74C}"/>
    <dgm:cxn modelId="{BCA51305-87E8-4323-9AA5-D2A812EBD91A}" type="presOf" srcId="{D8240951-C322-4E4F-AB5A-26ADF800B6B1}" destId="{A9F4D8BC-6147-4217-822D-D02D63F5621A}" srcOrd="0" destOrd="0" presId="urn:microsoft.com/office/officeart/2005/8/layout/chevron2"/>
    <dgm:cxn modelId="{A1CD3FE9-9180-4196-8104-071BC14366AE}" srcId="{CCC84FDF-0724-486B-8A6E-E96DAED312E3}" destId="{FB075753-A3EF-47B7-8FFB-8FDF227C1383}" srcOrd="0" destOrd="0" parTransId="{140428AA-0DCD-41ED-B5E6-246B46E92F48}" sibTransId="{B06623DB-46AA-4F53-B13C-EAD5C5A602C6}"/>
    <dgm:cxn modelId="{1D2284DD-7C89-4309-8907-F55ABF2121FA}" srcId="{F74BC3BE-EAA1-4CA9-889F-EE104A15C7E7}" destId="{D3B657B4-2286-48DA-A7C2-E5B800FC0C06}" srcOrd="0" destOrd="0" parTransId="{8131D0AB-57EC-4C32-878D-21150D41B4B1}" sibTransId="{B40AA90C-F980-4310-AA24-A84231432832}"/>
    <dgm:cxn modelId="{C392976E-1C13-4D19-9225-AD96B64524E9}" type="presOf" srcId="{FB075753-A3EF-47B7-8FFB-8FDF227C1383}" destId="{6A4CE070-D111-4D4A-87F1-0F212888CC5C}" srcOrd="0" destOrd="0" presId="urn:microsoft.com/office/officeart/2005/8/layout/chevron2"/>
    <dgm:cxn modelId="{F7C12875-3395-4FFF-875F-38D7EB41E55A}" type="presOf" srcId="{CCC84FDF-0724-486B-8A6E-E96DAED312E3}" destId="{9C024A7B-A4C0-485C-AFEC-49971E28ACC7}" srcOrd="0" destOrd="0" presId="urn:microsoft.com/office/officeart/2005/8/layout/chevron2"/>
    <dgm:cxn modelId="{9CA966A9-8BBD-43B2-AA4C-CB386548EEA8}" type="presParOf" srcId="{A9F4D8BC-6147-4217-822D-D02D63F5621A}" destId="{1A57E614-0804-47ED-A5CA-8EB32464010A}" srcOrd="0" destOrd="0" presId="urn:microsoft.com/office/officeart/2005/8/layout/chevron2"/>
    <dgm:cxn modelId="{998318C5-60D3-454A-AB90-5BDF01B2DB72}" type="presParOf" srcId="{1A57E614-0804-47ED-A5CA-8EB32464010A}" destId="{9C024A7B-A4C0-485C-AFEC-49971E28ACC7}" srcOrd="0" destOrd="0" presId="urn:microsoft.com/office/officeart/2005/8/layout/chevron2"/>
    <dgm:cxn modelId="{34E398AE-A890-4EA4-A0A3-CC2941E3427F}" type="presParOf" srcId="{1A57E614-0804-47ED-A5CA-8EB32464010A}" destId="{6A4CE070-D111-4D4A-87F1-0F212888CC5C}" srcOrd="1" destOrd="0" presId="urn:microsoft.com/office/officeart/2005/8/layout/chevron2"/>
    <dgm:cxn modelId="{EE3EF34F-0407-41F7-A783-060C3F5BB234}" type="presParOf" srcId="{A9F4D8BC-6147-4217-822D-D02D63F5621A}" destId="{7A72DC67-C3EE-466F-87AA-C9E99F23D272}" srcOrd="1" destOrd="0" presId="urn:microsoft.com/office/officeart/2005/8/layout/chevron2"/>
    <dgm:cxn modelId="{59E5CAFA-CE28-4DE4-A35A-8935839AD140}" type="presParOf" srcId="{A9F4D8BC-6147-4217-822D-D02D63F5621A}" destId="{C1D49BDC-3B89-4CD9-A6C8-1303F74A6FC2}" srcOrd="2" destOrd="0" presId="urn:microsoft.com/office/officeart/2005/8/layout/chevron2"/>
    <dgm:cxn modelId="{595099FF-C3DF-4799-9DBA-CC2693E4CB2C}" type="presParOf" srcId="{C1D49BDC-3B89-4CD9-A6C8-1303F74A6FC2}" destId="{8D2FD44E-53BF-493A-A96B-D6A0DD86E881}" srcOrd="0" destOrd="0" presId="urn:microsoft.com/office/officeart/2005/8/layout/chevron2"/>
    <dgm:cxn modelId="{11183F8B-28CD-479F-BC47-5034E3FF6F29}" type="presParOf" srcId="{C1D49BDC-3B89-4CD9-A6C8-1303F74A6FC2}" destId="{E8FEF110-E3C2-4605-AAD1-ED1D0437A32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24A7B-A4C0-485C-AFEC-49971E28ACC7}">
      <dsp:nvSpPr>
        <dsp:cNvPr id="0" name=""/>
        <dsp:cNvSpPr/>
      </dsp:nvSpPr>
      <dsp:spPr>
        <a:xfrm rot="5400000">
          <a:off x="-376452" y="379307"/>
          <a:ext cx="2509685" cy="1756779"/>
        </a:xfrm>
        <a:prstGeom prst="chevron">
          <a:avLst/>
        </a:prstGeom>
        <a:solidFill>
          <a:schemeClr val="accent1">
            <a:lumMod val="75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GHWIC Long-Term Goal: </a:t>
          </a:r>
        </a:p>
      </dsp:txBody>
      <dsp:txXfrm rot="-5400000">
        <a:off x="2" y="881244"/>
        <a:ext cx="1756779" cy="752906"/>
      </dsp:txXfrm>
    </dsp:sp>
    <dsp:sp modelId="{6A4CE070-D111-4D4A-87F1-0F212888CC5C}">
      <dsp:nvSpPr>
        <dsp:cNvPr id="0" name=""/>
        <dsp:cNvSpPr/>
      </dsp:nvSpPr>
      <dsp:spPr>
        <a:xfrm rot="5400000">
          <a:off x="4482342" y="-2722707"/>
          <a:ext cx="1631295" cy="7082420"/>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cs typeface="Calibri"/>
            </a:rPr>
            <a:t>To decrease cardiovascular disease and stroke, commercial tobacco use, obesity, and type 2 diabetes for AI/AN</a:t>
          </a:r>
        </a:p>
      </dsp:txBody>
      <dsp:txXfrm rot="-5400000">
        <a:off x="1756780" y="82488"/>
        <a:ext cx="7002787" cy="1472029"/>
      </dsp:txXfrm>
    </dsp:sp>
    <dsp:sp modelId="{8D2FD44E-53BF-493A-A96B-D6A0DD86E881}">
      <dsp:nvSpPr>
        <dsp:cNvPr id="0" name=""/>
        <dsp:cNvSpPr/>
      </dsp:nvSpPr>
      <dsp:spPr>
        <a:xfrm rot="5400000">
          <a:off x="-376452" y="2605458"/>
          <a:ext cx="2509685" cy="1756779"/>
        </a:xfrm>
        <a:prstGeom prst="chevron">
          <a:avLst/>
        </a:prstGeom>
        <a:solidFill>
          <a:schemeClr val="accent1">
            <a:lumMod val="75000"/>
          </a:schemeClr>
        </a:solidFill>
        <a:ln w="12700" cap="flat" cmpd="sng" algn="ctr">
          <a:solidFill>
            <a:schemeClr val="accent1">
              <a:shade val="80000"/>
              <a:hueOff val="-438538"/>
              <a:satOff val="-28804"/>
              <a:lumOff val="3166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Focus:</a:t>
          </a:r>
          <a:endParaRPr lang="en-US" sz="2500" kern="1200" dirty="0"/>
        </a:p>
      </dsp:txBody>
      <dsp:txXfrm rot="-5400000">
        <a:off x="2" y="3107395"/>
        <a:ext cx="1756779" cy="752906"/>
      </dsp:txXfrm>
    </dsp:sp>
    <dsp:sp modelId="{E8FEF110-E3C2-4605-AAD1-ED1D0437A32F}">
      <dsp:nvSpPr>
        <dsp:cNvPr id="0" name=""/>
        <dsp:cNvSpPr/>
      </dsp:nvSpPr>
      <dsp:spPr>
        <a:xfrm rot="5400000">
          <a:off x="4482342" y="-496556"/>
          <a:ext cx="1631295" cy="7082420"/>
        </a:xfrm>
        <a:prstGeom prst="round2SameRect">
          <a:avLst/>
        </a:prstGeom>
        <a:solidFill>
          <a:schemeClr val="lt1">
            <a:alpha val="90000"/>
            <a:hueOff val="0"/>
            <a:satOff val="0"/>
            <a:lumOff val="0"/>
            <a:alphaOff val="0"/>
          </a:schemeClr>
        </a:solidFill>
        <a:ln w="12700" cap="flat" cmpd="sng" algn="ctr">
          <a:solidFill>
            <a:schemeClr val="accent1">
              <a:shade val="80000"/>
              <a:hueOff val="-438538"/>
              <a:satOff val="-28804"/>
              <a:lumOff val="316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a:t>Policy, systems and environment (PSE) projects</a:t>
          </a:r>
          <a:endParaRPr lang="en-US" sz="2700" kern="1200" dirty="0"/>
        </a:p>
        <a:p>
          <a:pPr marL="228600" lvl="1" indent="-228600" algn="l" defTabSz="1200150">
            <a:lnSpc>
              <a:spcPct val="90000"/>
            </a:lnSpc>
            <a:spcBef>
              <a:spcPct val="0"/>
            </a:spcBef>
            <a:spcAft>
              <a:spcPct val="15000"/>
            </a:spcAft>
            <a:buChar char="••"/>
          </a:pPr>
          <a:r>
            <a:rPr lang="en-US" sz="2700" kern="1200"/>
            <a:t>Culturally relevant and appropriate prevention activities</a:t>
          </a:r>
          <a:endParaRPr lang="en-US" sz="2700" kern="1200" dirty="0"/>
        </a:p>
      </dsp:txBody>
      <dsp:txXfrm rot="-5400000">
        <a:off x="1756780" y="2308639"/>
        <a:ext cx="7002787" cy="14720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US" smtClean="0"/>
              <a:t>1/10/2020</a:t>
            </a:fld>
            <a:endParaRPr lang="en-US"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US" smtClean="0"/>
              <a:t>‹#›</a:t>
            </a:fld>
            <a:endParaRPr lang="en-US"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US" noProof="0" smtClean="0"/>
              <a:t>1/10/2020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US" noProof="0" smtClean="0"/>
              <a:t>‹#›</a:t>
            </a:fld>
            <a:endParaRPr lang="en-US" noProof="0"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1</a:t>
            </a:fld>
            <a:endParaRPr lang="en-US"/>
          </a:p>
        </p:txBody>
      </p:sp>
    </p:spTree>
    <p:extLst>
      <p:ext uri="{BB962C8B-B14F-4D97-AF65-F5344CB8AC3E}">
        <p14:creationId xmlns:p14="http://schemas.microsoft.com/office/powerpoint/2010/main" val="36992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13</a:t>
            </a:fld>
            <a:endParaRPr lang="en-US"/>
          </a:p>
        </p:txBody>
      </p:sp>
    </p:spTree>
    <p:extLst>
      <p:ext uri="{BB962C8B-B14F-4D97-AF65-F5344CB8AC3E}">
        <p14:creationId xmlns:p14="http://schemas.microsoft.com/office/powerpoint/2010/main" val="1859640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screen shot of Diabetes ECHO show were people can join in and log on</a:t>
            </a:r>
          </a:p>
          <a:p>
            <a:r>
              <a:rPr lang="en-US" dirty="0"/>
              <a:t>Ta</a:t>
            </a:r>
          </a:p>
        </p:txBody>
      </p:sp>
      <p:sp>
        <p:nvSpPr>
          <p:cNvPr id="4" name="Slide Number Placeholder 3"/>
          <p:cNvSpPr>
            <a:spLocks noGrp="1"/>
          </p:cNvSpPr>
          <p:nvPr>
            <p:ph type="sldNum" sz="quarter" idx="5"/>
          </p:nvPr>
        </p:nvSpPr>
        <p:spPr/>
        <p:txBody>
          <a:bodyPr/>
          <a:lstStyle/>
          <a:p>
            <a:fld id="{CA426E1C-57F7-4A85-BF8E-7A33950BE469}" type="slidenum">
              <a:rPr lang="en-US" smtClean="0"/>
              <a:pPr/>
              <a:t>14</a:t>
            </a:fld>
            <a:endParaRPr lang="en-US"/>
          </a:p>
        </p:txBody>
      </p:sp>
    </p:spTree>
    <p:extLst>
      <p:ext uri="{BB962C8B-B14F-4D97-AF65-F5344CB8AC3E}">
        <p14:creationId xmlns:p14="http://schemas.microsoft.com/office/powerpoint/2010/main" val="258760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project through coalition building and partnerships with Tribes aims to strengthen Tribal efforts to assess breastfeeding status, provide breastfeeding trainings and help plan for PSE approaches to improve and support breastfeeding. </a:t>
            </a:r>
          </a:p>
          <a:p>
            <a:endParaRPr lang="en-US" dirty="0"/>
          </a:p>
        </p:txBody>
      </p:sp>
      <p:sp>
        <p:nvSpPr>
          <p:cNvPr id="4" name="Slide Number Placeholder 3"/>
          <p:cNvSpPr>
            <a:spLocks noGrp="1"/>
          </p:cNvSpPr>
          <p:nvPr>
            <p:ph type="sldNum" sz="quarter" idx="5"/>
          </p:nvPr>
        </p:nvSpPr>
        <p:spPr/>
        <p:txBody>
          <a:bodyPr/>
          <a:lstStyle/>
          <a:p>
            <a:fld id="{CA426E1C-57F7-4A85-BF8E-7A33950BE469}" type="slidenum">
              <a:rPr lang="en-US" smtClean="0"/>
              <a:pPr/>
              <a:t>15</a:t>
            </a:fld>
            <a:endParaRPr lang="en-US"/>
          </a:p>
        </p:txBody>
      </p:sp>
    </p:spTree>
    <p:extLst>
      <p:ext uri="{BB962C8B-B14F-4D97-AF65-F5344CB8AC3E}">
        <p14:creationId xmlns:p14="http://schemas.microsoft.com/office/powerpoint/2010/main" val="375704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US" smtClean="0"/>
              <a:t>17</a:t>
            </a:fld>
            <a:endParaRPr lang="en-US"/>
          </a:p>
        </p:txBody>
      </p:sp>
    </p:spTree>
    <p:extLst>
      <p:ext uri="{BB962C8B-B14F-4D97-AF65-F5344CB8AC3E}">
        <p14:creationId xmlns:p14="http://schemas.microsoft.com/office/powerpoint/2010/main" val="3465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JENINE</a:t>
            </a:r>
          </a:p>
        </p:txBody>
      </p:sp>
      <p:sp>
        <p:nvSpPr>
          <p:cNvPr id="4" name="Slide Number Placeholder 3"/>
          <p:cNvSpPr>
            <a:spLocks noGrp="1"/>
          </p:cNvSpPr>
          <p:nvPr>
            <p:ph type="sldNum" sz="quarter" idx="5"/>
          </p:nvPr>
        </p:nvSpPr>
        <p:spPr/>
        <p:txBody>
          <a:bodyPr/>
          <a:lstStyle/>
          <a:p>
            <a:fld id="{CA426E1C-57F7-4A85-BF8E-7A33950BE469}" type="slidenum">
              <a:rPr lang="en-US" smtClean="0"/>
              <a:pPr/>
              <a:t>18</a:t>
            </a:fld>
            <a:endParaRPr lang="en-US"/>
          </a:p>
        </p:txBody>
      </p:sp>
    </p:spTree>
    <p:extLst>
      <p:ext uri="{BB962C8B-B14F-4D97-AF65-F5344CB8AC3E}">
        <p14:creationId xmlns:p14="http://schemas.microsoft.com/office/powerpoint/2010/main" val="375447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NORA</a:t>
            </a:r>
          </a:p>
          <a:p>
            <a:r>
              <a:rPr lang="en-US" sz="1300" dirty="0"/>
              <a:t>Projects under this activity area seek to prevent obesity through improving access to healthy and traditional foods.  Food sovereignty and food systems change-focused activities should select this area. </a:t>
            </a:r>
          </a:p>
          <a:p>
            <a:endParaRPr lang="en-US" sz="1300" dirty="0"/>
          </a:p>
          <a:p>
            <a:r>
              <a:rPr lang="en-US" sz="1300" dirty="0"/>
              <a:t>Potential projects include: (Read from slide)</a:t>
            </a:r>
          </a:p>
          <a:p>
            <a:endParaRPr lang="en-US" sz="1300" dirty="0"/>
          </a:p>
          <a:p>
            <a:r>
              <a:rPr lang="en-US" sz="1300" dirty="0"/>
              <a:t>Medium-term goal: (read from slide) </a:t>
            </a:r>
          </a:p>
          <a:p>
            <a:endParaRPr lang="en-US" b="1" dirty="0"/>
          </a:p>
          <a:p>
            <a:r>
              <a:rPr lang="en-US" b="1" dirty="0"/>
              <a:t>Note: </a:t>
            </a:r>
          </a:p>
          <a:p>
            <a:r>
              <a:rPr lang="en-US" sz="1300" dirty="0"/>
              <a:t>If one has not already been completed, applicants should consider conducting a baseline Food Sovereignty Assessment part of their activities.  WEAVE-NW can provide training and technical assistance to support this work.</a:t>
            </a:r>
          </a:p>
          <a:p>
            <a:r>
              <a:rPr lang="en-US" sz="1300" dirty="0"/>
              <a:t> </a:t>
            </a:r>
          </a:p>
          <a:p>
            <a:pPr defTabSz="966612">
              <a:defRPr/>
            </a:pPr>
            <a:r>
              <a:rPr lang="en-US" sz="1300" dirty="0"/>
              <a:t>Applicants under this area are encouraged to participate in the Northwest Tribal Food Sovereignty Coalition.</a:t>
            </a:r>
            <a:endParaRPr lang="en-US" b="1" dirty="0"/>
          </a:p>
          <a:p>
            <a:endParaRPr lang="en-US" dirty="0"/>
          </a:p>
        </p:txBody>
      </p:sp>
      <p:sp>
        <p:nvSpPr>
          <p:cNvPr id="4" name="Slide Number Placeholder 3"/>
          <p:cNvSpPr>
            <a:spLocks noGrp="1"/>
          </p:cNvSpPr>
          <p:nvPr>
            <p:ph type="sldNum" sz="quarter" idx="5"/>
          </p:nvPr>
        </p:nvSpPr>
        <p:spPr/>
        <p:txBody>
          <a:bodyPr/>
          <a:lstStyle/>
          <a:p>
            <a:fld id="{CA426E1C-57F7-4A85-BF8E-7A33950BE469}" type="slidenum">
              <a:rPr lang="en-US" smtClean="0"/>
              <a:pPr/>
              <a:t>19</a:t>
            </a:fld>
            <a:endParaRPr lang="en-US"/>
          </a:p>
        </p:txBody>
      </p:sp>
    </p:spTree>
    <p:extLst>
      <p:ext uri="{BB962C8B-B14F-4D97-AF65-F5344CB8AC3E}">
        <p14:creationId xmlns:p14="http://schemas.microsoft.com/office/powerpoint/2010/main" val="139475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NORA</a:t>
            </a:r>
          </a:p>
          <a:p>
            <a:pPr defTabSz="966612">
              <a:defRPr/>
            </a:pPr>
            <a:r>
              <a:rPr lang="en-US" dirty="0"/>
              <a:t>Projects under this activity seek to prevent obesity through increasing continuity of care/community support for breastfeeding. </a:t>
            </a:r>
          </a:p>
          <a:p>
            <a:endParaRPr lang="en-US" dirty="0"/>
          </a:p>
          <a:p>
            <a:r>
              <a:rPr lang="en-US" dirty="0"/>
              <a:t>Potential Projects Include: (Read from slide)</a:t>
            </a:r>
          </a:p>
          <a:p>
            <a:endParaRPr lang="en-US" dirty="0"/>
          </a:p>
          <a:p>
            <a:r>
              <a:rPr lang="en-US" dirty="0"/>
              <a:t>Short-term goal: (read from slide)</a:t>
            </a:r>
          </a:p>
          <a:p>
            <a:endParaRPr lang="en-US" dirty="0"/>
          </a:p>
          <a:p>
            <a:r>
              <a:rPr lang="en-US" b="1" dirty="0"/>
              <a:t>NOTE:</a:t>
            </a:r>
          </a:p>
          <a:p>
            <a:r>
              <a:rPr lang="en-US" sz="1300" dirty="0"/>
              <a:t>If one has not already been completed, applicants should consider conducting a baseline Breastfeeding Assessment part of their activities.  WEAVE-NW can provide training and technical assistance to support this work.</a:t>
            </a:r>
          </a:p>
          <a:p>
            <a:r>
              <a:rPr lang="en-US" sz="1300" dirty="0"/>
              <a:t> </a:t>
            </a:r>
          </a:p>
          <a:p>
            <a:r>
              <a:rPr lang="en-US" sz="1300" dirty="0"/>
              <a:t>Applicants under this area are encouraged to participate in the Northwest Tribal Food Sovereignty Coalition.</a:t>
            </a:r>
            <a:endParaRPr lang="en-US" b="1" dirty="0"/>
          </a:p>
        </p:txBody>
      </p:sp>
      <p:sp>
        <p:nvSpPr>
          <p:cNvPr id="4" name="Slide Number Placeholder 3"/>
          <p:cNvSpPr>
            <a:spLocks noGrp="1"/>
          </p:cNvSpPr>
          <p:nvPr>
            <p:ph type="sldNum" sz="quarter" idx="5"/>
          </p:nvPr>
        </p:nvSpPr>
        <p:spPr/>
        <p:txBody>
          <a:bodyPr/>
          <a:lstStyle/>
          <a:p>
            <a:fld id="{CA426E1C-57F7-4A85-BF8E-7A33950BE469}" type="slidenum">
              <a:rPr lang="en-US" smtClean="0"/>
              <a:pPr/>
              <a:t>20</a:t>
            </a:fld>
            <a:endParaRPr lang="en-US"/>
          </a:p>
        </p:txBody>
      </p:sp>
    </p:spTree>
    <p:extLst>
      <p:ext uri="{BB962C8B-B14F-4D97-AF65-F5344CB8AC3E}">
        <p14:creationId xmlns:p14="http://schemas.microsoft.com/office/powerpoint/2010/main" val="517154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NORA</a:t>
            </a:r>
          </a:p>
          <a:p>
            <a:pPr defTabSz="966612">
              <a:defRPr/>
            </a:pPr>
            <a:r>
              <a:rPr lang="en-US" sz="1300" dirty="0"/>
              <a:t>Projects under this activity seek to reduce the prevalence of commercial tobacco use tobacco-free policies and practices.  </a:t>
            </a:r>
          </a:p>
          <a:p>
            <a:pPr defTabSz="966612">
              <a:defRPr/>
            </a:pPr>
            <a:endParaRPr lang="en-US" sz="1300" dirty="0"/>
          </a:p>
          <a:p>
            <a:pPr defTabSz="966612">
              <a:defRPr/>
            </a:pPr>
            <a:r>
              <a:rPr lang="en-US" sz="1300" dirty="0"/>
              <a:t>Potential projects include: (Read from slide)</a:t>
            </a:r>
          </a:p>
          <a:p>
            <a:pPr defTabSz="966612">
              <a:defRPr/>
            </a:pPr>
            <a:endParaRPr lang="en-US" sz="1300" dirty="0"/>
          </a:p>
          <a:p>
            <a:pPr defTabSz="966612">
              <a:defRPr/>
            </a:pPr>
            <a:r>
              <a:rPr lang="en-US" sz="1300" b="1" dirty="0"/>
              <a:t>PLEASE NOTE: </a:t>
            </a:r>
            <a:r>
              <a:rPr lang="en-US" sz="1300" dirty="0"/>
              <a:t>Commercial tobacco prevention funding is available only to Washington and Idaho Tribes.</a:t>
            </a:r>
          </a:p>
          <a:p>
            <a:pPr defTabSz="966612">
              <a:defRPr/>
            </a:pPr>
            <a:endParaRPr lang="en-US" sz="1300" dirty="0"/>
          </a:p>
          <a:p>
            <a:pPr defTabSz="966612">
              <a:defRPr/>
            </a:pPr>
            <a:r>
              <a:rPr lang="en-US" sz="1300" dirty="0"/>
              <a:t>Medium Term-Goal: (Read from slide)</a:t>
            </a:r>
          </a:p>
          <a:p>
            <a:pPr defTabSz="966612">
              <a:defRPr/>
            </a:pPr>
            <a:endParaRPr lang="en-US" sz="1300" dirty="0"/>
          </a:p>
          <a:p>
            <a:pPr defTabSz="966612">
              <a:defRPr/>
            </a:pPr>
            <a:r>
              <a:rPr lang="en-US" sz="1300" b="1" dirty="0"/>
              <a:t>NOTE:</a:t>
            </a:r>
          </a:p>
          <a:p>
            <a:pPr defTabSz="966612">
              <a:defRPr/>
            </a:pPr>
            <a:r>
              <a:rPr lang="en-US" sz="1300" dirty="0"/>
              <a:t>If one has not already been completed, applicants should consider conducting a baseline assessment of tobacco and vaping/e-cigarette use, clinical tobacco programs and/or community resources part of their activities.  WEAVE-NW can provide training and technical assistance to support this work.</a:t>
            </a:r>
          </a:p>
          <a:p>
            <a:pPr defTabSz="966612">
              <a:defRPr/>
            </a:pPr>
            <a:endParaRPr lang="en-US" sz="1300" b="1" dirty="0"/>
          </a:p>
          <a:p>
            <a:pPr defTabSz="966612">
              <a:defRPr/>
            </a:pPr>
            <a:endParaRPr lang="en-US" sz="1300" dirty="0"/>
          </a:p>
          <a:p>
            <a:endParaRPr lang="en-US" dirty="0"/>
          </a:p>
        </p:txBody>
      </p:sp>
      <p:sp>
        <p:nvSpPr>
          <p:cNvPr id="4" name="Slide Number Placeholder 3"/>
          <p:cNvSpPr>
            <a:spLocks noGrp="1"/>
          </p:cNvSpPr>
          <p:nvPr>
            <p:ph type="sldNum" sz="quarter" idx="5"/>
          </p:nvPr>
        </p:nvSpPr>
        <p:spPr/>
        <p:txBody>
          <a:bodyPr/>
          <a:lstStyle/>
          <a:p>
            <a:fld id="{CA426E1C-57F7-4A85-BF8E-7A33950BE469}" type="slidenum">
              <a:rPr lang="en-US" smtClean="0"/>
              <a:pPr/>
              <a:t>21</a:t>
            </a:fld>
            <a:endParaRPr lang="en-US"/>
          </a:p>
        </p:txBody>
      </p:sp>
    </p:spTree>
    <p:extLst>
      <p:ext uri="{BB962C8B-B14F-4D97-AF65-F5344CB8AC3E}">
        <p14:creationId xmlns:p14="http://schemas.microsoft.com/office/powerpoint/2010/main" val="2799669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NORA</a:t>
            </a:r>
          </a:p>
          <a:p>
            <a:r>
              <a:rPr lang="en-US" sz="1300" dirty="0"/>
              <a:t>Projects under this activity seek to reduce the incidence of type 2 diabetes through training, screening, and tribally adapted diabetes prevention programs. </a:t>
            </a:r>
          </a:p>
          <a:p>
            <a:endParaRPr lang="en-US" sz="1300" dirty="0"/>
          </a:p>
          <a:p>
            <a:r>
              <a:rPr lang="en-US" sz="1300" dirty="0"/>
              <a:t>Potential Projects Include: (Read from slide)</a:t>
            </a:r>
          </a:p>
          <a:p>
            <a:endParaRPr lang="en-US" sz="1300" dirty="0"/>
          </a:p>
          <a:p>
            <a:r>
              <a:rPr lang="en-US" b="1" dirty="0"/>
              <a:t>Please Note: </a:t>
            </a:r>
          </a:p>
          <a:p>
            <a:r>
              <a:rPr lang="en-US" dirty="0"/>
              <a:t>Preference will be given to applicants who describe specifics of </a:t>
            </a:r>
            <a:r>
              <a:rPr lang="en-US" b="1" dirty="0"/>
              <a:t>how they will incorporate traditional and/or healthy, locally grown foods and traditional medicines into diabetes prevention programs.</a:t>
            </a:r>
          </a:p>
          <a:p>
            <a:endParaRPr lang="en-US" b="1" dirty="0"/>
          </a:p>
          <a:p>
            <a:r>
              <a:rPr lang="en-US" b="1" dirty="0"/>
              <a:t>Medium Term Goal</a:t>
            </a:r>
            <a:r>
              <a:rPr lang="en-US" b="1" dirty="0">
                <a:sym typeface="Wingdings" panose="05000000000000000000" pitchFamily="2" charset="2"/>
              </a:rPr>
              <a:t>: </a:t>
            </a:r>
            <a:r>
              <a:rPr lang="en-US" b="0" dirty="0">
                <a:sym typeface="Wingdings" panose="05000000000000000000" pitchFamily="2" charset="2"/>
              </a:rPr>
              <a:t>(Read from slide) </a:t>
            </a:r>
            <a:endParaRPr lang="en-US" b="0" dirty="0"/>
          </a:p>
          <a:p>
            <a:endParaRPr lang="en-US" dirty="0"/>
          </a:p>
        </p:txBody>
      </p:sp>
      <p:sp>
        <p:nvSpPr>
          <p:cNvPr id="4" name="Slide Number Placeholder 3"/>
          <p:cNvSpPr>
            <a:spLocks noGrp="1"/>
          </p:cNvSpPr>
          <p:nvPr>
            <p:ph type="sldNum" sz="quarter" idx="5"/>
          </p:nvPr>
        </p:nvSpPr>
        <p:spPr/>
        <p:txBody>
          <a:bodyPr/>
          <a:lstStyle/>
          <a:p>
            <a:fld id="{CA426E1C-57F7-4A85-BF8E-7A33950BE469}" type="slidenum">
              <a:rPr lang="en-US" smtClean="0"/>
              <a:pPr/>
              <a:t>22</a:t>
            </a:fld>
            <a:endParaRPr lang="en-US"/>
          </a:p>
        </p:txBody>
      </p:sp>
    </p:spTree>
    <p:extLst>
      <p:ext uri="{BB962C8B-B14F-4D97-AF65-F5344CB8AC3E}">
        <p14:creationId xmlns:p14="http://schemas.microsoft.com/office/powerpoint/2010/main" val="2038080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NORA</a:t>
            </a:r>
          </a:p>
          <a:p>
            <a:pPr defTabSz="966612">
              <a:defRPr/>
            </a:pPr>
            <a:r>
              <a:rPr lang="en-US" sz="1300" dirty="0"/>
              <a:t>Projects under this activity seek to reduce the prevalence of high blood pressure and high blood cholesterol through health system change and incorporation of tribal culture into clinical support services for patients with hypertension or high blood cholesterol.  </a:t>
            </a:r>
          </a:p>
          <a:p>
            <a:pPr defTabSz="966612">
              <a:defRPr/>
            </a:pPr>
            <a:endParaRPr lang="en-US" sz="1300" dirty="0"/>
          </a:p>
          <a:p>
            <a:pPr defTabSz="966612">
              <a:defRPr/>
            </a:pPr>
            <a:r>
              <a:rPr lang="en-US" sz="1300" dirty="0"/>
              <a:t>Potential projects include: (Read from slide)</a:t>
            </a:r>
          </a:p>
          <a:p>
            <a:pPr defTabSz="966612">
              <a:defRPr/>
            </a:pPr>
            <a:endParaRPr lang="en-US" sz="1300" dirty="0"/>
          </a:p>
          <a:p>
            <a:pPr lvl="0"/>
            <a:r>
              <a:rPr lang="en-US" b="1" dirty="0"/>
              <a:t>Please Note: </a:t>
            </a:r>
            <a:endParaRPr lang="en-US" dirty="0"/>
          </a:p>
          <a:p>
            <a:r>
              <a:rPr lang="en-US" dirty="0"/>
              <a:t>Preference will be given to applicants who describe </a:t>
            </a:r>
            <a:r>
              <a:rPr lang="en-US" sz="1500" b="1" dirty="0"/>
              <a:t>how they will incorporate traditional and/or healthy, locally grown foods and traditional medicines </a:t>
            </a:r>
            <a:r>
              <a:rPr lang="en-US" dirty="0"/>
              <a:t>in self-management and treatment programs for patients with high blood pressure or high blood cholesterol.</a:t>
            </a:r>
          </a:p>
          <a:p>
            <a:endParaRPr lang="en-US" dirty="0"/>
          </a:p>
          <a:p>
            <a:r>
              <a:rPr lang="en-US" dirty="0"/>
              <a:t>Medium-term goal: (Read from slide) </a:t>
            </a:r>
          </a:p>
          <a:p>
            <a:endParaRPr lang="en-US" dirty="0"/>
          </a:p>
          <a:p>
            <a:endParaRPr lang="en-US" dirty="0"/>
          </a:p>
          <a:p>
            <a:endParaRPr lang="en-US" dirty="0"/>
          </a:p>
          <a:p>
            <a:pPr defTabSz="966612">
              <a:defRPr/>
            </a:pPr>
            <a:endParaRPr lang="en-US" sz="1300" dirty="0"/>
          </a:p>
          <a:p>
            <a:endParaRPr lang="en-US" dirty="0"/>
          </a:p>
        </p:txBody>
      </p:sp>
      <p:sp>
        <p:nvSpPr>
          <p:cNvPr id="4" name="Slide Number Placeholder 3"/>
          <p:cNvSpPr>
            <a:spLocks noGrp="1"/>
          </p:cNvSpPr>
          <p:nvPr>
            <p:ph type="sldNum" sz="quarter" idx="5"/>
          </p:nvPr>
        </p:nvSpPr>
        <p:spPr/>
        <p:txBody>
          <a:bodyPr/>
          <a:lstStyle/>
          <a:p>
            <a:fld id="{CA426E1C-57F7-4A85-BF8E-7A33950BE469}" type="slidenum">
              <a:rPr lang="en-US" smtClean="0"/>
              <a:pPr/>
              <a:t>23</a:t>
            </a:fld>
            <a:endParaRPr lang="en-US"/>
          </a:p>
        </p:txBody>
      </p:sp>
    </p:spTree>
    <p:extLst>
      <p:ext uri="{BB962C8B-B14F-4D97-AF65-F5344CB8AC3E}">
        <p14:creationId xmlns:p14="http://schemas.microsoft.com/office/powerpoint/2010/main" val="191660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superstar team</a:t>
            </a:r>
          </a:p>
        </p:txBody>
      </p:sp>
      <p:sp>
        <p:nvSpPr>
          <p:cNvPr id="4" name="Slide Number Placeholder 3"/>
          <p:cNvSpPr>
            <a:spLocks noGrp="1"/>
          </p:cNvSpPr>
          <p:nvPr>
            <p:ph type="sldNum" sz="quarter" idx="5"/>
          </p:nvPr>
        </p:nvSpPr>
        <p:spPr/>
        <p:txBody>
          <a:bodyPr/>
          <a:lstStyle/>
          <a:p>
            <a:fld id="{CA426E1C-57F7-4A85-BF8E-7A33950BE469}" type="slidenum">
              <a:rPr lang="en-US" smtClean="0"/>
              <a:pPr/>
              <a:t>2</a:t>
            </a:fld>
            <a:endParaRPr lang="en-US"/>
          </a:p>
        </p:txBody>
      </p:sp>
    </p:spTree>
    <p:extLst>
      <p:ext uri="{BB962C8B-B14F-4D97-AF65-F5344CB8AC3E}">
        <p14:creationId xmlns:p14="http://schemas.microsoft.com/office/powerpoint/2010/main" val="2647282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ACE04-E13C-4837-B6DD-B388E7CAA05E}" type="slidenum">
              <a:rPr lang="en-US" noProof="0" smtClean="0"/>
              <a:t>24</a:t>
            </a:fld>
            <a:endParaRPr lang="en-US" noProof="0" dirty="0"/>
          </a:p>
        </p:txBody>
      </p:sp>
    </p:spTree>
    <p:extLst>
      <p:ext uri="{BB962C8B-B14F-4D97-AF65-F5344CB8AC3E}">
        <p14:creationId xmlns:p14="http://schemas.microsoft.com/office/powerpoint/2010/main" val="264119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3</a:t>
            </a:fld>
            <a:endParaRPr lang="en-US"/>
          </a:p>
        </p:txBody>
      </p:sp>
    </p:spTree>
    <p:extLst>
      <p:ext uri="{BB962C8B-B14F-4D97-AF65-F5344CB8AC3E}">
        <p14:creationId xmlns:p14="http://schemas.microsoft.com/office/powerpoint/2010/main" val="360483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TAM</a:t>
            </a:r>
          </a:p>
        </p:txBody>
      </p:sp>
      <p:sp>
        <p:nvSpPr>
          <p:cNvPr id="4" name="Slide Number Placeholder 3"/>
          <p:cNvSpPr>
            <a:spLocks noGrp="1"/>
          </p:cNvSpPr>
          <p:nvPr>
            <p:ph type="sldNum" sz="quarter" idx="10"/>
          </p:nvPr>
        </p:nvSpPr>
        <p:spPr/>
        <p:txBody>
          <a:bodyPr/>
          <a:lstStyle/>
          <a:p>
            <a:fld id="{CA426E1C-57F7-4A85-BF8E-7A33950BE469}" type="slidenum">
              <a:rPr lang="en-US" smtClean="0"/>
              <a:pPr/>
              <a:t>4</a:t>
            </a:fld>
            <a:endParaRPr lang="en-US"/>
          </a:p>
        </p:txBody>
      </p:sp>
    </p:spTree>
    <p:extLst>
      <p:ext uri="{BB962C8B-B14F-4D97-AF65-F5344CB8AC3E}">
        <p14:creationId xmlns:p14="http://schemas.microsoft.com/office/powerpoint/2010/main" val="184612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JENINE</a:t>
            </a:r>
          </a:p>
        </p:txBody>
      </p:sp>
      <p:sp>
        <p:nvSpPr>
          <p:cNvPr id="4" name="Slide Number Placeholder 3"/>
          <p:cNvSpPr>
            <a:spLocks noGrp="1"/>
          </p:cNvSpPr>
          <p:nvPr>
            <p:ph type="sldNum" sz="quarter" idx="5"/>
          </p:nvPr>
        </p:nvSpPr>
        <p:spPr/>
        <p:txBody>
          <a:bodyPr/>
          <a:lstStyle/>
          <a:p>
            <a:fld id="{CA426E1C-57F7-4A85-BF8E-7A33950BE469}" type="slidenum">
              <a:rPr lang="en-US" smtClean="0"/>
              <a:pPr/>
              <a:t>5</a:t>
            </a:fld>
            <a:endParaRPr lang="en-US"/>
          </a:p>
        </p:txBody>
      </p:sp>
    </p:spTree>
    <p:extLst>
      <p:ext uri="{BB962C8B-B14F-4D97-AF65-F5344CB8AC3E}">
        <p14:creationId xmlns:p14="http://schemas.microsoft.com/office/powerpoint/2010/main" val="40132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6</a:t>
            </a:fld>
            <a:endParaRPr lang="en-US"/>
          </a:p>
        </p:txBody>
      </p:sp>
    </p:spTree>
    <p:extLst>
      <p:ext uri="{BB962C8B-B14F-4D97-AF65-F5344CB8AC3E}">
        <p14:creationId xmlns:p14="http://schemas.microsoft.com/office/powerpoint/2010/main" val="84242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Through the NTFSC opportunities are built for tribes and tribal organizations to support cultural revitalization, empower communities, and use innovative strategies to implement food system changes and improve the health of Tribal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Annual Gatherings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highlights from this year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Regional Food Policy Roundtable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Breastfeeding Roundtable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Hands-on skill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Presentations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CA426E1C-57F7-4A85-BF8E-7A33950BE469}" type="slidenum">
              <a:rPr lang="en-US" smtClean="0"/>
              <a:pPr/>
              <a:t>7</a:t>
            </a:fld>
            <a:endParaRPr lang="en-US"/>
          </a:p>
        </p:txBody>
      </p:sp>
    </p:spTree>
    <p:extLst>
      <p:ext uri="{BB962C8B-B14F-4D97-AF65-F5344CB8AC3E}">
        <p14:creationId xmlns:p14="http://schemas.microsoft.com/office/powerpoint/2010/main" val="233590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8</a:t>
            </a:fld>
            <a:endParaRPr lang="en-US" noProof="0" dirty="0"/>
          </a:p>
        </p:txBody>
      </p:sp>
    </p:spTree>
    <p:extLst>
      <p:ext uri="{BB962C8B-B14F-4D97-AF65-F5344CB8AC3E}">
        <p14:creationId xmlns:p14="http://schemas.microsoft.com/office/powerpoint/2010/main" val="90264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project focuses on policy development, tobacco cessation and prevention by using culture as prevention and education.</a:t>
            </a:r>
          </a:p>
          <a:p>
            <a:endParaRPr lang="en-US" dirty="0"/>
          </a:p>
        </p:txBody>
      </p:sp>
      <p:sp>
        <p:nvSpPr>
          <p:cNvPr id="4" name="Slide Number Placeholder 3"/>
          <p:cNvSpPr>
            <a:spLocks noGrp="1"/>
          </p:cNvSpPr>
          <p:nvPr>
            <p:ph type="sldNum" sz="quarter" idx="5"/>
          </p:nvPr>
        </p:nvSpPr>
        <p:spPr/>
        <p:txBody>
          <a:bodyPr/>
          <a:lstStyle/>
          <a:p>
            <a:fld id="{CA426E1C-57F7-4A85-BF8E-7A33950BE469}" type="slidenum">
              <a:rPr lang="en-US" smtClean="0"/>
              <a:pPr/>
              <a:t>11</a:t>
            </a:fld>
            <a:endParaRPr lang="en-US"/>
          </a:p>
        </p:txBody>
      </p:sp>
    </p:spTree>
    <p:extLst>
      <p:ext uri="{BB962C8B-B14F-4D97-AF65-F5344CB8AC3E}">
        <p14:creationId xmlns:p14="http://schemas.microsoft.com/office/powerpoint/2010/main" val="2608653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3D628DA-EC7B-43E4-995E-A21ACA30B8F6}"/>
              </a:ext>
            </a:extLst>
          </p:cNvPr>
          <p:cNvSpPr/>
          <p:nvPr userDrawn="1"/>
        </p:nvSpPr>
        <p:spPr>
          <a:xfrm>
            <a:off x="0" y="0"/>
            <a:ext cx="4476997" cy="6858000"/>
          </a:xfrm>
          <a:prstGeom prst="rect">
            <a:avLst/>
          </a:prstGeom>
          <a:solidFill>
            <a:srgbClr val="6F3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traffic, mug&#10;&#10;Description automatically generated">
            <a:extLst>
              <a:ext uri="{FF2B5EF4-FFF2-40B4-BE49-F238E27FC236}">
                <a16:creationId xmlns:a16="http://schemas.microsoft.com/office/drawing/2014/main" id="{8CF1C662-79AF-4B22-91E4-9D170439D5D1}"/>
              </a:ext>
            </a:extLst>
          </p:cNvPr>
          <p:cNvPicPr>
            <a:picLocks noChangeAspect="1"/>
          </p:cNvPicPr>
          <p:nvPr userDrawn="1"/>
        </p:nvPicPr>
        <p:blipFill>
          <a:blip r:embed="rId2"/>
          <a:stretch>
            <a:fillRect/>
          </a:stretch>
        </p:blipFill>
        <p:spPr>
          <a:xfrm>
            <a:off x="-359041" y="0"/>
            <a:ext cx="5008443" cy="6858000"/>
          </a:xfrm>
          <a:prstGeom prst="rect">
            <a:avLst/>
          </a:prstGeom>
        </p:spPr>
      </p:pic>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dirty="0"/>
              <a:t>WEAVE NW</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hasCustomPrompt="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Food Sovereignty </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9281556" y="6356350"/>
            <a:ext cx="2743200" cy="365125"/>
          </a:xfrm>
          <a:prstGeom prst="rect">
            <a:avLst/>
          </a:prstGeom>
        </p:spPr>
        <p:txBody>
          <a:bodyPr/>
          <a:lstStyle>
            <a:lvl1pPr>
              <a:defRPr/>
            </a:lvl1pPr>
          </a:lstStyle>
          <a:p>
            <a:r>
              <a:rPr lang="en-US" dirty="0"/>
              <a:t>Month/Day/Year</a:t>
            </a:r>
          </a:p>
        </p:txBody>
      </p: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5" y="2475187"/>
            <a:ext cx="540890" cy="134113"/>
            <a:chOff x="4827813" y="2534636"/>
            <a:chExt cx="719925"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rgbClr val="F7C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rgbClr val="70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rgbClr val="1896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rgbClr val="18969E"/>
                </a:solidFill>
              </a:endParaRPr>
            </a:p>
            <a:p>
              <a:pPr algn="ctr"/>
              <a:endParaRPr lang="en-US" noProof="0" dirty="0">
                <a:solidFill>
                  <a:srgbClr val="18969E"/>
                </a:solidFill>
              </a:endParaRPr>
            </a:p>
          </p:txBody>
        </p:sp>
      </p:grpSp>
      <p:pic>
        <p:nvPicPr>
          <p:cNvPr id="19" name="Picture 18" descr="A picture containing sitting, black, dark, laptop&#10;&#10;Description automatically generated">
            <a:extLst>
              <a:ext uri="{FF2B5EF4-FFF2-40B4-BE49-F238E27FC236}">
                <a16:creationId xmlns:a16="http://schemas.microsoft.com/office/drawing/2014/main" id="{EC9ACFA6-7F02-402D-B7F2-0A1DD9EA7456}"/>
              </a:ext>
            </a:extLst>
          </p:cNvPr>
          <p:cNvPicPr>
            <a:picLocks noChangeAspect="1"/>
          </p:cNvPicPr>
          <p:nvPr userDrawn="1"/>
        </p:nvPicPr>
        <p:blipFill>
          <a:blip r:embed="rId3"/>
          <a:stretch>
            <a:fillRect/>
          </a:stretch>
        </p:blipFill>
        <p:spPr>
          <a:xfrm>
            <a:off x="4686300" y="3934505"/>
            <a:ext cx="6083820" cy="1072898"/>
          </a:xfrm>
          <a:prstGeom prst="rect">
            <a:avLst/>
          </a:prstGeom>
        </p:spPr>
      </p:pic>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Text Placeholder 2">
            <a:extLst>
              <a:ext uri="{FF2B5EF4-FFF2-40B4-BE49-F238E27FC236}">
                <a16:creationId xmlns:a16="http://schemas.microsoft.com/office/drawing/2014/main" id="{BE814D66-F00F-0D44-AD03-889FEE787EB6}"/>
              </a:ext>
            </a:extLst>
          </p:cNvPr>
          <p:cNvSpPr>
            <a:spLocks noGrp="1"/>
          </p:cNvSpPr>
          <p:nvPr>
            <p:ph idx="1" hasCustomPrompt="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7EE4E300-6C8E-4262-BE1D-587C7B70E7ED}"/>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hasCustomPrompt="1"/>
          </p:nvPr>
        </p:nvSpPr>
        <p:spPr>
          <a:xfrm>
            <a:off x="6347381"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hasCustomPrompt="1"/>
          </p:nvPr>
        </p:nvSpPr>
        <p:spPr>
          <a:xfrm>
            <a:off x="363416"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rgbClr val="18969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rgbClr val="18969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rgbClr val="18969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7" y="421045"/>
            <a:ext cx="540890" cy="134113"/>
            <a:chOff x="4827813" y="2534636"/>
            <a:chExt cx="719925"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rgbClr val="F7C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rgbClr val="70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rgbClr val="1896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7" name="Text Placeholder 4">
            <a:extLst>
              <a:ext uri="{FF2B5EF4-FFF2-40B4-BE49-F238E27FC236}">
                <a16:creationId xmlns:a16="http://schemas.microsoft.com/office/drawing/2014/main" id="{9F73353B-C50B-4A8A-87CF-657C1EB8940F}"/>
              </a:ext>
            </a:extLst>
          </p:cNvPr>
          <p:cNvSpPr>
            <a:spLocks noGrp="1"/>
          </p:cNvSpPr>
          <p:nvPr>
            <p:ph type="body" sz="quarter" idx="3" hasCustomPrompt="1"/>
          </p:nvPr>
        </p:nvSpPr>
        <p:spPr>
          <a:xfrm>
            <a:off x="6347380"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id="{5EFF7F5E-3221-4390-9B17-D1944365BF12}"/>
              </a:ext>
            </a:extLst>
          </p:cNvPr>
          <p:cNvSpPr>
            <a:spLocks noGrp="1"/>
          </p:cNvSpPr>
          <p:nvPr>
            <p:ph sz="quarter" idx="4" hasCustomPrompt="1"/>
          </p:nvPr>
        </p:nvSpPr>
        <p:spPr>
          <a:xfrm>
            <a:off x="6347379" y="2586215"/>
            <a:ext cx="54812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id="{9506B516-77C1-431B-A8A5-68FA5D4B6D7E}"/>
              </a:ext>
            </a:extLst>
          </p:cNvPr>
          <p:cNvSpPr>
            <a:spLocks noGrp="1"/>
          </p:cNvSpPr>
          <p:nvPr>
            <p:ph type="body" idx="1" hasCustomPrompt="1"/>
          </p:nvPr>
        </p:nvSpPr>
        <p:spPr>
          <a:xfrm>
            <a:off x="363416" y="1681163"/>
            <a:ext cx="54812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id="{860F1452-CAB9-4154-ADCC-9245E71D0D2C}"/>
              </a:ext>
            </a:extLst>
          </p:cNvPr>
          <p:cNvSpPr>
            <a:spLocks noGrp="1"/>
          </p:cNvSpPr>
          <p:nvPr>
            <p:ph sz="half" idx="2" hasCustomPrompt="1"/>
          </p:nvPr>
        </p:nvSpPr>
        <p:spPr>
          <a:xfrm>
            <a:off x="363416" y="2586215"/>
            <a:ext cx="5481202"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552785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hasCustomPrompt="1"/>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8211921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0" name="Text Placeholder 3">
            <a:extLst>
              <a:ext uri="{FF2B5EF4-FFF2-40B4-BE49-F238E27FC236}">
                <a16:creationId xmlns:a16="http://schemas.microsoft.com/office/drawing/2014/main" id="{1B247C0B-04BA-4D5C-A41D-AEA60217241B}"/>
              </a:ext>
            </a:extLst>
          </p:cNvPr>
          <p:cNvSpPr>
            <a:spLocks noGrp="1"/>
          </p:cNvSpPr>
          <p:nvPr>
            <p:ph type="body" sz="half" idx="2" hasCustomPrompt="1"/>
          </p:nvPr>
        </p:nvSpPr>
        <p:spPr>
          <a:xfrm>
            <a:off x="363416" y="2057400"/>
            <a:ext cx="3206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id="{194C619D-34F6-4A29-857A-D76007218728}"/>
              </a:ext>
            </a:extLst>
          </p:cNvPr>
          <p:cNvSpPr>
            <a:spLocks noGrp="1"/>
          </p:cNvSpPr>
          <p:nvPr>
            <p:ph idx="1" hasCustomPrompt="1"/>
          </p:nvPr>
        </p:nvSpPr>
        <p:spPr>
          <a:xfrm>
            <a:off x="3888084" y="246187"/>
            <a:ext cx="7467304"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951759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rgbClr val="18969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rgbClr val="18969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rgbClr val="18969E"/>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E3A494F-EAEF-4999-8F66-71ED44C26C02}"/>
              </a:ext>
            </a:extLst>
          </p:cNvPr>
          <p:cNvGrpSpPr/>
          <p:nvPr userDrawn="1"/>
        </p:nvGrpSpPr>
        <p:grpSpPr>
          <a:xfrm>
            <a:off x="363417" y="421045"/>
            <a:ext cx="540890" cy="134113"/>
            <a:chOff x="4827813" y="2534636"/>
            <a:chExt cx="719925" cy="178504"/>
          </a:xfrm>
        </p:grpSpPr>
        <p:sp>
          <p:nvSpPr>
            <p:cNvPr id="25" name="Oval 24">
              <a:extLst>
                <a:ext uri="{FF2B5EF4-FFF2-40B4-BE49-F238E27FC236}">
                  <a16:creationId xmlns:a16="http://schemas.microsoft.com/office/drawing/2014/main" id="{2114393C-44AD-44BD-8922-24DFDAE196E1}"/>
                </a:ext>
              </a:extLst>
            </p:cNvPr>
            <p:cNvSpPr/>
            <p:nvPr/>
          </p:nvSpPr>
          <p:spPr>
            <a:xfrm>
              <a:off x="4827813" y="2534636"/>
              <a:ext cx="178504" cy="178504"/>
            </a:xfrm>
            <a:prstGeom prst="ellipse">
              <a:avLst/>
            </a:prstGeom>
            <a:solidFill>
              <a:srgbClr val="F7C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79BA49E4-5A2A-4592-A837-993E9DC71C6B}"/>
                </a:ext>
              </a:extLst>
            </p:cNvPr>
            <p:cNvSpPr/>
            <p:nvPr/>
          </p:nvSpPr>
          <p:spPr>
            <a:xfrm>
              <a:off x="5092508" y="2534636"/>
              <a:ext cx="178504" cy="178504"/>
            </a:xfrm>
            <a:prstGeom prst="ellipse">
              <a:avLst/>
            </a:prstGeom>
            <a:solidFill>
              <a:srgbClr val="70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D14CC9F-01A3-4BFE-B208-653A20AA8F05}"/>
                </a:ext>
              </a:extLst>
            </p:cNvPr>
            <p:cNvSpPr/>
            <p:nvPr/>
          </p:nvSpPr>
          <p:spPr>
            <a:xfrm>
              <a:off x="5369234" y="2534636"/>
              <a:ext cx="178504" cy="178504"/>
            </a:xfrm>
            <a:prstGeom prst="ellipse">
              <a:avLst/>
            </a:prstGeom>
            <a:solidFill>
              <a:srgbClr val="1896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4365147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4" name="Group 3">
            <a:extLst>
              <a:ext uri="{FF2B5EF4-FFF2-40B4-BE49-F238E27FC236}">
                <a16:creationId xmlns:a16="http://schemas.microsoft.com/office/drawing/2014/main" id="{8DCE8039-0D05-4A75-878A-907B8D44B9E7}"/>
              </a:ext>
            </a:extLst>
          </p:cNvPr>
          <p:cNvGrpSpPr/>
          <p:nvPr userDrawn="1"/>
        </p:nvGrpSpPr>
        <p:grpSpPr>
          <a:xfrm>
            <a:off x="363416" y="421045"/>
            <a:ext cx="748798" cy="134113"/>
            <a:chOff x="4827813" y="2534636"/>
            <a:chExt cx="996651" cy="178504"/>
          </a:xfrm>
        </p:grpSpPr>
        <p:sp>
          <p:nvSpPr>
            <p:cNvPr id="5" name="Oval 4">
              <a:extLst>
                <a:ext uri="{FF2B5EF4-FFF2-40B4-BE49-F238E27FC236}">
                  <a16:creationId xmlns:a16="http://schemas.microsoft.com/office/drawing/2014/main"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Oval 7">
              <a:extLst>
                <a:ext uri="{FF2B5EF4-FFF2-40B4-BE49-F238E27FC236}">
                  <a16:creationId xmlns:a16="http://schemas.microsoft.com/office/drawing/2014/main"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8750611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6044762" y="443192"/>
            <a:ext cx="5445369" cy="701191"/>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5908430" y="1346357"/>
            <a:ext cx="5445370" cy="4964685"/>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5" y="0"/>
            <a:ext cx="5210175" cy="5961063"/>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823848" y="1214837"/>
            <a:ext cx="1717831" cy="0"/>
          </a:xfrm>
          <a:prstGeom prst="line">
            <a:avLst/>
          </a:prstGeom>
          <a:ln w="57150">
            <a:solidFill>
              <a:srgbClr val="18969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684216" y="1214837"/>
            <a:ext cx="545734" cy="0"/>
          </a:xfrm>
          <a:prstGeom prst="line">
            <a:avLst/>
          </a:prstGeom>
          <a:ln w="57150">
            <a:solidFill>
              <a:srgbClr val="18969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42085D1-E599-4A15-8EA0-3D668BD76828}"/>
              </a:ext>
            </a:extLst>
          </p:cNvPr>
          <p:cNvCxnSpPr>
            <a:cxnSpLocks/>
          </p:cNvCxnSpPr>
          <p:nvPr userDrawn="1"/>
        </p:nvCxnSpPr>
        <p:spPr>
          <a:xfrm>
            <a:off x="8157022" y="199609"/>
            <a:ext cx="1717831" cy="0"/>
          </a:xfrm>
          <a:prstGeom prst="line">
            <a:avLst/>
          </a:prstGeom>
          <a:ln w="57150">
            <a:solidFill>
              <a:srgbClr val="18969E"/>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6A0F63D-3A35-46FF-B117-1B946921E448}"/>
              </a:ext>
            </a:extLst>
          </p:cNvPr>
          <p:cNvGrpSpPr/>
          <p:nvPr userDrawn="1"/>
        </p:nvGrpSpPr>
        <p:grpSpPr>
          <a:xfrm>
            <a:off x="11083354" y="398149"/>
            <a:ext cx="540890" cy="134113"/>
            <a:chOff x="4827813" y="2534636"/>
            <a:chExt cx="719925" cy="178504"/>
          </a:xfrm>
        </p:grpSpPr>
        <p:sp>
          <p:nvSpPr>
            <p:cNvPr id="22" name="Oval 21">
              <a:extLst>
                <a:ext uri="{FF2B5EF4-FFF2-40B4-BE49-F238E27FC236}">
                  <a16:creationId xmlns:a16="http://schemas.microsoft.com/office/drawing/2014/main" id="{D00D7A34-30A8-4A14-BD81-5ED713A6B462}"/>
                </a:ext>
              </a:extLst>
            </p:cNvPr>
            <p:cNvSpPr/>
            <p:nvPr/>
          </p:nvSpPr>
          <p:spPr>
            <a:xfrm>
              <a:off x="4827813" y="2534636"/>
              <a:ext cx="178504" cy="178504"/>
            </a:xfrm>
            <a:prstGeom prst="ellipse">
              <a:avLst/>
            </a:prstGeom>
            <a:solidFill>
              <a:srgbClr val="F7C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0E85613C-9FCD-48F3-8A64-CB5BA68BC4E2}"/>
                </a:ext>
              </a:extLst>
            </p:cNvPr>
            <p:cNvSpPr/>
            <p:nvPr/>
          </p:nvSpPr>
          <p:spPr>
            <a:xfrm>
              <a:off x="5092508" y="2534636"/>
              <a:ext cx="178504" cy="178504"/>
            </a:xfrm>
            <a:prstGeom prst="ellipse">
              <a:avLst/>
            </a:prstGeom>
            <a:solidFill>
              <a:srgbClr val="70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74FADEB4-0CC2-4469-AF24-9D192D3C3B15}"/>
                </a:ext>
              </a:extLst>
            </p:cNvPr>
            <p:cNvSpPr/>
            <p:nvPr/>
          </p:nvSpPr>
          <p:spPr>
            <a:xfrm>
              <a:off x="5369234" y="2534636"/>
              <a:ext cx="178504" cy="178504"/>
            </a:xfrm>
            <a:prstGeom prst="ellipse">
              <a:avLst/>
            </a:prstGeom>
            <a:solidFill>
              <a:srgbClr val="1896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9018476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363416" y="1046163"/>
            <a:ext cx="5445369"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363416" y="2506662"/>
            <a:ext cx="5445370"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WEAVE-NW</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19" name="Picture Placeholder 9">
            <a:extLst>
              <a:ext uri="{FF2B5EF4-FFF2-40B4-BE49-F238E27FC236}">
                <a16:creationId xmlns:a16="http://schemas.microsoft.com/office/drawing/2014/main"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21" name="Picture Placeholder 9">
            <a:extLst>
              <a:ext uri="{FF2B5EF4-FFF2-40B4-BE49-F238E27FC236}">
                <a16:creationId xmlns:a16="http://schemas.microsoft.com/office/drawing/2014/main"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22" name="Straight Connector 21">
            <a:extLst>
              <a:ext uri="{FF2B5EF4-FFF2-40B4-BE49-F238E27FC236}">
                <a16:creationId xmlns:a16="http://schemas.microsoft.com/office/drawing/2014/main" id="{25D11146-2C32-46E1-B0FE-7F393643809E}"/>
              </a:ext>
            </a:extLst>
          </p:cNvPr>
          <p:cNvCxnSpPr>
            <a:cxnSpLocks/>
          </p:cNvCxnSpPr>
          <p:nvPr userDrawn="1"/>
        </p:nvCxnSpPr>
        <p:spPr>
          <a:xfrm>
            <a:off x="-24055" y="2295711"/>
            <a:ext cx="1717831" cy="0"/>
          </a:xfrm>
          <a:prstGeom prst="line">
            <a:avLst/>
          </a:prstGeom>
          <a:ln w="57150">
            <a:solidFill>
              <a:srgbClr val="18969E"/>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ED5C956-9B51-4B57-9E4F-2A8567A73CDD}"/>
              </a:ext>
            </a:extLst>
          </p:cNvPr>
          <p:cNvGrpSpPr/>
          <p:nvPr userDrawn="1"/>
        </p:nvGrpSpPr>
        <p:grpSpPr>
          <a:xfrm>
            <a:off x="363417" y="421045"/>
            <a:ext cx="540890" cy="134113"/>
            <a:chOff x="4827813" y="2534636"/>
            <a:chExt cx="719925" cy="178504"/>
          </a:xfrm>
        </p:grpSpPr>
        <p:sp>
          <p:nvSpPr>
            <p:cNvPr id="24" name="Oval 23">
              <a:extLst>
                <a:ext uri="{FF2B5EF4-FFF2-40B4-BE49-F238E27FC236}">
                  <a16:creationId xmlns:a16="http://schemas.microsoft.com/office/drawing/2014/main" id="{A683CEDD-E791-4175-8739-96FB19405C6A}"/>
                </a:ext>
              </a:extLst>
            </p:cNvPr>
            <p:cNvSpPr/>
            <p:nvPr/>
          </p:nvSpPr>
          <p:spPr>
            <a:xfrm>
              <a:off x="4827813" y="2534636"/>
              <a:ext cx="178504" cy="178504"/>
            </a:xfrm>
            <a:prstGeom prst="ellipse">
              <a:avLst/>
            </a:prstGeom>
            <a:solidFill>
              <a:srgbClr val="F7C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99162E89-00A9-4724-92F3-1289EC9598F3}"/>
                </a:ext>
              </a:extLst>
            </p:cNvPr>
            <p:cNvSpPr/>
            <p:nvPr/>
          </p:nvSpPr>
          <p:spPr>
            <a:xfrm>
              <a:off x="5092508" y="2534636"/>
              <a:ext cx="178504" cy="178504"/>
            </a:xfrm>
            <a:prstGeom prst="ellipse">
              <a:avLst/>
            </a:prstGeom>
            <a:solidFill>
              <a:srgbClr val="70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604EB3AE-9FDD-49C8-9530-12CFFA79C72F}"/>
                </a:ext>
              </a:extLst>
            </p:cNvPr>
            <p:cNvSpPr/>
            <p:nvPr/>
          </p:nvSpPr>
          <p:spPr>
            <a:xfrm>
              <a:off x="5369234" y="2534636"/>
              <a:ext cx="178504" cy="178504"/>
            </a:xfrm>
            <a:prstGeom prst="ellipse">
              <a:avLst/>
            </a:prstGeom>
            <a:solidFill>
              <a:srgbClr val="1896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2340589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rgbClr val="18969E"/>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WEAVE NW</a:t>
            </a:r>
          </a:p>
        </p:txBody>
      </p:sp>
    </p:spTree>
    <p:extLst>
      <p:ext uri="{BB962C8B-B14F-4D97-AF65-F5344CB8AC3E}">
        <p14:creationId xmlns:p14="http://schemas.microsoft.com/office/powerpoint/2010/main" val="42780638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hasCustomPrompt="1"/>
          </p:nvPr>
        </p:nvSpPr>
        <p:spPr>
          <a:xfrm>
            <a:off x="4080986"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hasCustomPrompt="1"/>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639489" y="421045"/>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hasCustomPrompt="1"/>
          </p:nvPr>
        </p:nvSpPr>
        <p:spPr>
          <a:xfrm>
            <a:off x="7870582"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hasCustomPrompt="1"/>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hasCustomPrompt="1"/>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cxnSp>
        <p:nvCxnSpPr>
          <p:cNvPr id="30" name="Straight Connector 29">
            <a:extLst>
              <a:ext uri="{FF2B5EF4-FFF2-40B4-BE49-F238E27FC236}">
                <a16:creationId xmlns:a16="http://schemas.microsoft.com/office/drawing/2014/main" id="{28A86303-ABD6-43C5-AC06-FD8FD57C492E}"/>
              </a:ext>
            </a:extLst>
          </p:cNvPr>
          <p:cNvCxnSpPr>
            <a:cxnSpLocks/>
          </p:cNvCxnSpPr>
          <p:nvPr userDrawn="1"/>
        </p:nvCxnSpPr>
        <p:spPr>
          <a:xfrm>
            <a:off x="-24055" y="1452567"/>
            <a:ext cx="1717831" cy="0"/>
          </a:xfrm>
          <a:prstGeom prst="line">
            <a:avLst/>
          </a:prstGeom>
          <a:ln w="57150">
            <a:solidFill>
              <a:srgbClr val="18969E"/>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73EF3248-16EC-4E2E-B222-BD01F19B2FD5}"/>
              </a:ext>
            </a:extLst>
          </p:cNvPr>
          <p:cNvGrpSpPr/>
          <p:nvPr userDrawn="1"/>
        </p:nvGrpSpPr>
        <p:grpSpPr>
          <a:xfrm>
            <a:off x="363417" y="421045"/>
            <a:ext cx="540890" cy="134113"/>
            <a:chOff x="4827813" y="2534636"/>
            <a:chExt cx="719925" cy="178504"/>
          </a:xfrm>
        </p:grpSpPr>
        <p:sp>
          <p:nvSpPr>
            <p:cNvPr id="32" name="Oval 31">
              <a:extLst>
                <a:ext uri="{FF2B5EF4-FFF2-40B4-BE49-F238E27FC236}">
                  <a16:creationId xmlns:a16="http://schemas.microsoft.com/office/drawing/2014/main" id="{5517357D-7339-4BD5-997A-99FD224A374C}"/>
                </a:ext>
              </a:extLst>
            </p:cNvPr>
            <p:cNvSpPr/>
            <p:nvPr/>
          </p:nvSpPr>
          <p:spPr>
            <a:xfrm>
              <a:off x="4827813" y="2534636"/>
              <a:ext cx="178504" cy="178504"/>
            </a:xfrm>
            <a:prstGeom prst="ellipse">
              <a:avLst/>
            </a:prstGeom>
            <a:solidFill>
              <a:srgbClr val="F7C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Oval 32">
              <a:extLst>
                <a:ext uri="{FF2B5EF4-FFF2-40B4-BE49-F238E27FC236}">
                  <a16:creationId xmlns:a16="http://schemas.microsoft.com/office/drawing/2014/main" id="{E3AAF32A-1BEF-4DBA-8770-0ABF85462462}"/>
                </a:ext>
              </a:extLst>
            </p:cNvPr>
            <p:cNvSpPr/>
            <p:nvPr/>
          </p:nvSpPr>
          <p:spPr>
            <a:xfrm>
              <a:off x="5092508" y="2534636"/>
              <a:ext cx="178504" cy="178504"/>
            </a:xfrm>
            <a:prstGeom prst="ellipse">
              <a:avLst/>
            </a:prstGeom>
            <a:solidFill>
              <a:srgbClr val="70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Oval 33">
              <a:extLst>
                <a:ext uri="{FF2B5EF4-FFF2-40B4-BE49-F238E27FC236}">
                  <a16:creationId xmlns:a16="http://schemas.microsoft.com/office/drawing/2014/main" id="{6B5620E8-EDF5-450D-8798-7CABE9BCCB87}"/>
                </a:ext>
              </a:extLst>
            </p:cNvPr>
            <p:cNvSpPr/>
            <p:nvPr/>
          </p:nvSpPr>
          <p:spPr>
            <a:xfrm>
              <a:off x="5369234" y="2534636"/>
              <a:ext cx="178504" cy="178504"/>
            </a:xfrm>
            <a:prstGeom prst="ellipse">
              <a:avLst/>
            </a:prstGeom>
            <a:solidFill>
              <a:srgbClr val="1896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19051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5316488" y="0"/>
            <a:ext cx="6875511" cy="6858000"/>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4" name="Rectangle 3">
            <a:extLst>
              <a:ext uri="{FF2B5EF4-FFF2-40B4-BE49-F238E27FC236}">
                <a16:creationId xmlns:a16="http://schemas.microsoft.com/office/drawing/2014/main" id="{9536DA47-61AF-4CF1-8DF3-3721934D13E3}"/>
              </a:ext>
            </a:extLst>
          </p:cNvPr>
          <p:cNvSpPr/>
          <p:nvPr userDrawn="1"/>
        </p:nvSpPr>
        <p:spPr>
          <a:xfrm>
            <a:off x="0" y="0"/>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368711" y="2552611"/>
            <a:ext cx="4097778"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815408" y="319950"/>
            <a:ext cx="6556248" cy="750278"/>
          </a:xfrm>
        </p:spPr>
        <p:txBody>
          <a:bodyPr>
            <a:normAutofit/>
          </a:bodyPr>
          <a:lstStyle>
            <a:lvl1pPr>
              <a:defRPr lang="en-US" sz="4000" b="1" kern="1200" cap="all" baseline="0" smtClean="0">
                <a:solidFill>
                  <a:schemeClr val="tx1"/>
                </a:solidFill>
                <a:latin typeface="+mn-lt"/>
                <a:ea typeface="+mn-ea"/>
                <a:cs typeface="+mn-cs"/>
              </a:defRPr>
            </a:lvl1pPr>
          </a:lstStyle>
          <a:p>
            <a:r>
              <a:rPr lang="en-US" noProof="0" dirty="0" err="1"/>
              <a:t>Hy’shqe</a:t>
            </a:r>
            <a:r>
              <a:rPr lang="en-US" noProof="0" dirty="0"/>
              <a:t> </a:t>
            </a:r>
            <a:r>
              <a:rPr lang="en-US" noProof="0" dirty="0" err="1"/>
              <a:t>Si’am</a:t>
            </a:r>
            <a:r>
              <a:rPr lang="en-US" noProof="0" dirty="0"/>
              <a:t> - 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1/10/2020</a:t>
            </a:fld>
            <a:endParaRPr lang="en-US" noProof="0" dirty="0"/>
          </a:p>
        </p:txBody>
      </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834803" y="5580079"/>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537640" y="5623962"/>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hasCustomPrompt="1"/>
          </p:nvPr>
        </p:nvSpPr>
        <p:spPr>
          <a:xfrm>
            <a:off x="5537640" y="6143699"/>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834803" y="6127984"/>
            <a:ext cx="542081" cy="542081"/>
          </a:xfrm>
          <a:prstGeom prst="rect">
            <a:avLst/>
          </a:prstGeom>
        </p:spPr>
      </p:pic>
      <p:cxnSp>
        <p:nvCxnSpPr>
          <p:cNvPr id="18" name="Straight Connector 17">
            <a:extLst>
              <a:ext uri="{FF2B5EF4-FFF2-40B4-BE49-F238E27FC236}">
                <a16:creationId xmlns:a16="http://schemas.microsoft.com/office/drawing/2014/main" id="{4485E683-2A41-4255-B849-EF8A2B0443C9}"/>
              </a:ext>
            </a:extLst>
          </p:cNvPr>
          <p:cNvCxnSpPr>
            <a:cxnSpLocks/>
          </p:cNvCxnSpPr>
          <p:nvPr userDrawn="1"/>
        </p:nvCxnSpPr>
        <p:spPr>
          <a:xfrm>
            <a:off x="4710556" y="1473272"/>
            <a:ext cx="1717831" cy="0"/>
          </a:xfrm>
          <a:prstGeom prst="line">
            <a:avLst/>
          </a:prstGeom>
          <a:ln w="57150">
            <a:solidFill>
              <a:srgbClr val="18969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57646C5-A4BD-4C17-89FD-21F74114DA2E}"/>
              </a:ext>
            </a:extLst>
          </p:cNvPr>
          <p:cNvGrpSpPr/>
          <p:nvPr userDrawn="1"/>
        </p:nvGrpSpPr>
        <p:grpSpPr>
          <a:xfrm>
            <a:off x="4710556" y="1158702"/>
            <a:ext cx="540890" cy="134113"/>
            <a:chOff x="4827813" y="2534636"/>
            <a:chExt cx="719925" cy="178504"/>
          </a:xfrm>
        </p:grpSpPr>
        <p:sp>
          <p:nvSpPr>
            <p:cNvPr id="25" name="Oval 24">
              <a:extLst>
                <a:ext uri="{FF2B5EF4-FFF2-40B4-BE49-F238E27FC236}">
                  <a16:creationId xmlns:a16="http://schemas.microsoft.com/office/drawing/2014/main" id="{5977CAC5-5A3A-4635-A87F-68F968F53860}"/>
                </a:ext>
              </a:extLst>
            </p:cNvPr>
            <p:cNvSpPr/>
            <p:nvPr/>
          </p:nvSpPr>
          <p:spPr>
            <a:xfrm>
              <a:off x="4827813" y="2534636"/>
              <a:ext cx="178504" cy="178504"/>
            </a:xfrm>
            <a:prstGeom prst="ellipse">
              <a:avLst/>
            </a:prstGeom>
            <a:solidFill>
              <a:srgbClr val="F7C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D23E87F4-910F-43AB-9B16-6233E5B76731}"/>
                </a:ext>
              </a:extLst>
            </p:cNvPr>
            <p:cNvSpPr/>
            <p:nvPr/>
          </p:nvSpPr>
          <p:spPr>
            <a:xfrm>
              <a:off x="5092508" y="2534636"/>
              <a:ext cx="178504" cy="178504"/>
            </a:xfrm>
            <a:prstGeom prst="ellipse">
              <a:avLst/>
            </a:prstGeom>
            <a:solidFill>
              <a:srgbClr val="70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Oval 27">
              <a:extLst>
                <a:ext uri="{FF2B5EF4-FFF2-40B4-BE49-F238E27FC236}">
                  <a16:creationId xmlns:a16="http://schemas.microsoft.com/office/drawing/2014/main" id="{D0B58357-F83E-4755-8ED8-6A17A8F1F064}"/>
                </a:ext>
              </a:extLst>
            </p:cNvPr>
            <p:cNvSpPr/>
            <p:nvPr/>
          </p:nvSpPr>
          <p:spPr>
            <a:xfrm>
              <a:off x="5369234" y="2534636"/>
              <a:ext cx="178504" cy="178504"/>
            </a:xfrm>
            <a:prstGeom prst="ellipse">
              <a:avLst/>
            </a:prstGeom>
            <a:solidFill>
              <a:srgbClr val="1896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1/10/2020</a:t>
            </a:fld>
            <a:endParaRPr lang="en-US" noProof="0" dirty="0"/>
          </a:p>
        </p:txBody>
      </p: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5" y="2475187"/>
            <a:ext cx="540890" cy="134113"/>
            <a:chOff x="4827813" y="2534636"/>
            <a:chExt cx="719925"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rgbClr val="F7C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rgbClr val="70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rgbClr val="1896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Rectangle 16">
            <a:extLst>
              <a:ext uri="{FF2B5EF4-FFF2-40B4-BE49-F238E27FC236}">
                <a16:creationId xmlns:a16="http://schemas.microsoft.com/office/drawing/2014/main" id="{25F8A1A8-E078-4836-ABD1-CD4E75BBF58F}"/>
              </a:ext>
            </a:extLst>
          </p:cNvPr>
          <p:cNvSpPr/>
          <p:nvPr userDrawn="1"/>
        </p:nvSpPr>
        <p:spPr>
          <a:xfrm>
            <a:off x="0" y="0"/>
            <a:ext cx="4424363" cy="6857999"/>
          </a:xfrm>
          <a:prstGeom prst="rect">
            <a:avLst/>
          </a:prstGeom>
          <a:solidFill>
            <a:srgbClr val="6F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 name="Picture 13" descr="A picture containing sitting, black, dark, laptop&#10;&#10;Description automatically generated">
            <a:extLst>
              <a:ext uri="{FF2B5EF4-FFF2-40B4-BE49-F238E27FC236}">
                <a16:creationId xmlns:a16="http://schemas.microsoft.com/office/drawing/2014/main" id="{4F28ABEE-9839-489F-8CD0-5BDC56C2A34F}"/>
              </a:ext>
            </a:extLst>
          </p:cNvPr>
          <p:cNvPicPr>
            <a:picLocks noChangeAspect="1"/>
          </p:cNvPicPr>
          <p:nvPr userDrawn="1"/>
        </p:nvPicPr>
        <p:blipFill>
          <a:blip r:embed="rId2"/>
          <a:stretch>
            <a:fillRect/>
          </a:stretch>
        </p:blipFill>
        <p:spPr>
          <a:xfrm>
            <a:off x="4655820" y="3944936"/>
            <a:ext cx="6083820" cy="1072898"/>
          </a:xfrm>
          <a:prstGeom prst="rect">
            <a:avLst/>
          </a:prstGeom>
        </p:spPr>
      </p:pic>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4878778-0299-471F-A4C9-D0C1E82ED8D2}"/>
              </a:ext>
            </a:extLst>
          </p:cNvPr>
          <p:cNvCxnSpPr>
            <a:cxnSpLocks/>
          </p:cNvCxnSpPr>
          <p:nvPr userDrawn="1"/>
        </p:nvCxnSpPr>
        <p:spPr>
          <a:xfrm>
            <a:off x="1001746"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39D1C78-6110-4052-8455-7E7893F7FCD3}"/>
              </a:ext>
            </a:extLst>
          </p:cNvPr>
          <p:cNvSpPr>
            <a:spLocks noGrp="1"/>
          </p:cNvSpPr>
          <p:nvPr>
            <p:ph type="title"/>
          </p:nvPr>
        </p:nvSpPr>
        <p:spPr>
          <a:xfrm>
            <a:off x="915466" y="1276857"/>
            <a:ext cx="4097778" cy="1255325"/>
          </a:xfrm>
        </p:spPr>
        <p:txBody>
          <a:bodyPr/>
          <a:lstStyle>
            <a:lvl1pPr>
              <a:defRPr lang="en-US" sz="3600" b="1" kern="1200" cap="all" baseline="0" smtClean="0">
                <a:solidFill>
                  <a:schemeClr val="bg1"/>
                </a:solidFill>
                <a:latin typeface="+mj-lt"/>
                <a:ea typeface="+mj-ea"/>
                <a:cs typeface="+mj-cs"/>
              </a:defRPr>
            </a:lvl1pPr>
          </a:lstStyle>
          <a:p>
            <a:r>
              <a:rPr lang="en-US" noProof="0"/>
              <a:t>Click to edit Master title style</a:t>
            </a:r>
          </a:p>
        </p:txBody>
      </p:sp>
      <p:sp>
        <p:nvSpPr>
          <p:cNvPr id="24" name="Text Placeholder 2">
            <a:extLst>
              <a:ext uri="{FF2B5EF4-FFF2-40B4-BE49-F238E27FC236}">
                <a16:creationId xmlns:a16="http://schemas.microsoft.com/office/drawing/2014/main" id="{E3405997-7AE2-4C6E-8A7D-735F58A49D12}"/>
              </a:ext>
            </a:extLst>
          </p:cNvPr>
          <p:cNvSpPr>
            <a:spLocks noGrp="1"/>
          </p:cNvSpPr>
          <p:nvPr>
            <p:ph type="body" idx="1" hasCustomPrompt="1"/>
          </p:nvPr>
        </p:nvSpPr>
        <p:spPr>
          <a:xfrm>
            <a:off x="915467" y="2620651"/>
            <a:ext cx="4097778"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7B0B511-05FD-459E-AC79-A87540961FC1}"/>
              </a:ext>
            </a:extLst>
          </p:cNvPr>
          <p:cNvSpPr>
            <a:spLocks noGrp="1"/>
          </p:cNvSpPr>
          <p:nvPr>
            <p:ph type="body" idx="1"/>
          </p:nvPr>
        </p:nvSpPr>
        <p:spPr>
          <a:xfrm>
            <a:off x="363416" y="1825625"/>
            <a:ext cx="11465168"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FC32B635-1E22-483C-94B9-F587908DE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6DB98321-594C-4030-A2B0-3492F77EE03E}"/>
              </a:ext>
            </a:extLst>
          </p:cNvPr>
          <p:cNvSpPr>
            <a:spLocks noGrp="1"/>
          </p:cNvSpPr>
          <p:nvPr>
            <p:ph type="sldNum" sz="quarter" idx="4"/>
          </p:nvPr>
        </p:nvSpPr>
        <p:spPr>
          <a:xfrm>
            <a:off x="9085384" y="6463207"/>
            <a:ext cx="27432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noProof="0" smtClean="0"/>
              <a:pPr/>
              <a:t>‹#›</a:t>
            </a:fld>
            <a:endParaRPr lang="en-US" noProof="0"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dropbox.com/s/dt06kjw94rjiwdt/Coq%20-%20Draft%208_3.mp4?dl=0"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5.xml"/><Relationship Id="rId1" Type="http://schemas.openxmlformats.org/officeDocument/2006/relationships/video" Target="https://www.youtube.com/embed/A1zgBqN3b5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mailto:weave@npaih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tiff"/><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http://www.npaihb.org/weav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cdc.gov/chronicdisease/resources/publications/aag/indian-country.ht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5304/jafscd.2019.09B.001"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ideo" Target="https://www.youtube.com/embed/UjIEoVOgpCk"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59CD-8DFF-4AF2-B957-630ED2A60E8D}"/>
              </a:ext>
            </a:extLst>
          </p:cNvPr>
          <p:cNvSpPr>
            <a:spLocks noGrp="1"/>
          </p:cNvSpPr>
          <p:nvPr>
            <p:ph type="ctrTitle"/>
          </p:nvPr>
        </p:nvSpPr>
        <p:spPr>
          <a:xfrm>
            <a:off x="5685608" y="2014947"/>
            <a:ext cx="7233557" cy="832077"/>
          </a:xfrm>
        </p:spPr>
        <p:txBody>
          <a:bodyPr/>
          <a:lstStyle/>
          <a:p>
            <a:r>
              <a:rPr lang="en-US" dirty="0"/>
              <a:t>WEAVE-NW</a:t>
            </a:r>
            <a:endParaRPr lang="en-IN" dirty="0"/>
          </a:p>
        </p:txBody>
      </p:sp>
      <p:sp>
        <p:nvSpPr>
          <p:cNvPr id="3" name="Subtitle 2">
            <a:extLst>
              <a:ext uri="{FF2B5EF4-FFF2-40B4-BE49-F238E27FC236}">
                <a16:creationId xmlns:a16="http://schemas.microsoft.com/office/drawing/2014/main" id="{F1DF7D53-1D50-48D8-B3B4-B9632324B2AB}"/>
              </a:ext>
            </a:extLst>
          </p:cNvPr>
          <p:cNvSpPr>
            <a:spLocks noGrp="1"/>
          </p:cNvSpPr>
          <p:nvPr>
            <p:ph type="subTitle" idx="1"/>
          </p:nvPr>
        </p:nvSpPr>
        <p:spPr>
          <a:xfrm>
            <a:off x="4620985" y="2968489"/>
            <a:ext cx="7233557" cy="878522"/>
          </a:xfrm>
        </p:spPr>
        <p:txBody>
          <a:bodyPr>
            <a:noAutofit/>
          </a:bodyPr>
          <a:lstStyle/>
          <a:p>
            <a:pPr algn="ctr"/>
            <a:r>
              <a:rPr lang="en-US" sz="2400" dirty="0">
                <a:latin typeface="Papyrus" panose="03070502060502030205" pitchFamily="66" charset="0"/>
              </a:rPr>
              <a:t>Chronic disease prevention through an indigenous perspective</a:t>
            </a:r>
            <a:endParaRPr lang="en-US" sz="2400" dirty="0"/>
          </a:p>
        </p:txBody>
      </p:sp>
      <p:grpSp>
        <p:nvGrpSpPr>
          <p:cNvPr id="5" name="Group 4">
            <a:extLst>
              <a:ext uri="{FF2B5EF4-FFF2-40B4-BE49-F238E27FC236}">
                <a16:creationId xmlns:a16="http://schemas.microsoft.com/office/drawing/2014/main" id="{CC279469-E326-4B13-B4F8-329AF69F4EA0}"/>
              </a:ext>
            </a:extLst>
          </p:cNvPr>
          <p:cNvGrpSpPr/>
          <p:nvPr/>
        </p:nvGrpSpPr>
        <p:grpSpPr>
          <a:xfrm>
            <a:off x="7582988" y="5932714"/>
            <a:ext cx="762000" cy="762000"/>
            <a:chOff x="1143000" y="228600"/>
            <a:chExt cx="762000" cy="762000"/>
          </a:xfrm>
        </p:grpSpPr>
        <p:sp>
          <p:nvSpPr>
            <p:cNvPr id="6" name="Oval 5">
              <a:extLst>
                <a:ext uri="{FF2B5EF4-FFF2-40B4-BE49-F238E27FC236}">
                  <a16:creationId xmlns:a16="http://schemas.microsoft.com/office/drawing/2014/main" id="{57045BA5-5654-4251-B659-45BE3167A36B}"/>
                </a:ext>
              </a:extLst>
            </p:cNvPr>
            <p:cNvSpPr/>
            <p:nvPr/>
          </p:nvSpPr>
          <p:spPr>
            <a:xfrm>
              <a:off x="1143000" y="228600"/>
              <a:ext cx="762000" cy="762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Oval 6">
              <a:extLst>
                <a:ext uri="{FF2B5EF4-FFF2-40B4-BE49-F238E27FC236}">
                  <a16:creationId xmlns:a16="http://schemas.microsoft.com/office/drawing/2014/main" id="{FB530007-5292-4E73-8E09-D46D47C0CAA2}"/>
                </a:ext>
              </a:extLst>
            </p:cNvPr>
            <p:cNvSpPr/>
            <p:nvPr/>
          </p:nvSpPr>
          <p:spPr>
            <a:xfrm>
              <a:off x="1220710" y="313189"/>
              <a:ext cx="591312" cy="591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8" name="Picture 7" descr="NPAIHBtransparent.gif">
              <a:extLst>
                <a:ext uri="{FF2B5EF4-FFF2-40B4-BE49-F238E27FC236}">
                  <a16:creationId xmlns:a16="http://schemas.microsoft.com/office/drawing/2014/main" id="{A4A0CA66-62A4-44D2-A281-AABFFDC12773}"/>
                </a:ext>
              </a:extLst>
            </p:cNvPr>
            <p:cNvPicPr>
              <a:picLocks noChangeAspect="1"/>
            </p:cNvPicPr>
            <p:nvPr userDrawn="1"/>
          </p:nvPicPr>
          <p:blipFill>
            <a:blip r:embed="rId3">
              <a:duotone>
                <a:schemeClr val="accent5">
                  <a:shade val="45000"/>
                  <a:satMod val="135000"/>
                </a:schemeClr>
                <a:prstClr val="white"/>
              </a:duotone>
            </a:blip>
            <a:stretch>
              <a:fillRect/>
            </a:stretch>
          </p:blipFill>
          <p:spPr>
            <a:xfrm>
              <a:off x="1261145" y="431334"/>
              <a:ext cx="509039" cy="426463"/>
            </a:xfrm>
            <a:prstGeom prst="rect">
              <a:avLst/>
            </a:prstGeom>
          </p:spPr>
        </p:pic>
      </p:grpSp>
    </p:spTree>
    <p:extLst>
      <p:ext uri="{BB962C8B-B14F-4D97-AF65-F5344CB8AC3E}">
        <p14:creationId xmlns:p14="http://schemas.microsoft.com/office/powerpoint/2010/main" val="206440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FFFD-BC4A-4F2C-8C58-F2A743446BD1}"/>
              </a:ext>
            </a:extLst>
          </p:cNvPr>
          <p:cNvSpPr>
            <a:spLocks noGrp="1"/>
          </p:cNvSpPr>
          <p:nvPr>
            <p:ph type="title"/>
          </p:nvPr>
        </p:nvSpPr>
        <p:spPr/>
        <p:txBody>
          <a:bodyPr/>
          <a:lstStyle/>
          <a:p>
            <a:r>
              <a:rPr lang="en-US" dirty="0"/>
              <a:t>Tribal Policy Toolkit</a:t>
            </a:r>
          </a:p>
        </p:txBody>
      </p:sp>
      <p:sp>
        <p:nvSpPr>
          <p:cNvPr id="3" name="Date Placeholder 2">
            <a:extLst>
              <a:ext uri="{FF2B5EF4-FFF2-40B4-BE49-F238E27FC236}">
                <a16:creationId xmlns:a16="http://schemas.microsoft.com/office/drawing/2014/main" id="{F6138B16-37F6-466C-8912-ADDFDDC9E756}"/>
              </a:ext>
            </a:extLst>
          </p:cNvPr>
          <p:cNvSpPr>
            <a:spLocks noGrp="1"/>
          </p:cNvSpPr>
          <p:nvPr>
            <p:ph type="dt" sz="half" idx="10"/>
          </p:nvPr>
        </p:nvSpPr>
        <p:spPr/>
        <p:txBody>
          <a:bodyPr/>
          <a:lstStyle/>
          <a:p>
            <a:fld id="{A155451F-285F-4AB4-AB2A-610D3DB63F28}" type="datetime1">
              <a:rPr lang="en-US" smtClean="0"/>
              <a:t>1/10/2020</a:t>
            </a:fld>
            <a:endParaRPr lang="en-US"/>
          </a:p>
        </p:txBody>
      </p:sp>
      <p:pic>
        <p:nvPicPr>
          <p:cNvPr id="6" name="Picture 5">
            <a:extLst>
              <a:ext uri="{FF2B5EF4-FFF2-40B4-BE49-F238E27FC236}">
                <a16:creationId xmlns:a16="http://schemas.microsoft.com/office/drawing/2014/main" id="{BC445EFC-6941-4E4A-8381-479164B123AF}"/>
              </a:ext>
            </a:extLst>
          </p:cNvPr>
          <p:cNvPicPr>
            <a:picLocks noChangeAspect="1"/>
          </p:cNvPicPr>
          <p:nvPr/>
        </p:nvPicPr>
        <p:blipFill>
          <a:blip r:embed="rId2"/>
          <a:stretch>
            <a:fillRect/>
          </a:stretch>
        </p:blipFill>
        <p:spPr>
          <a:xfrm>
            <a:off x="709748" y="1730830"/>
            <a:ext cx="3742056" cy="4880984"/>
          </a:xfrm>
          <a:prstGeom prst="rect">
            <a:avLst/>
          </a:prstGeom>
        </p:spPr>
      </p:pic>
      <p:pic>
        <p:nvPicPr>
          <p:cNvPr id="5" name="Picture 4">
            <a:extLst>
              <a:ext uri="{FF2B5EF4-FFF2-40B4-BE49-F238E27FC236}">
                <a16:creationId xmlns:a16="http://schemas.microsoft.com/office/drawing/2014/main" id="{9A9ADC84-80F9-4722-BBE9-E67A4146E662}"/>
              </a:ext>
            </a:extLst>
          </p:cNvPr>
          <p:cNvPicPr>
            <a:picLocks noChangeAspect="1"/>
          </p:cNvPicPr>
          <p:nvPr/>
        </p:nvPicPr>
        <p:blipFill>
          <a:blip r:embed="rId3"/>
          <a:stretch>
            <a:fillRect/>
          </a:stretch>
        </p:blipFill>
        <p:spPr>
          <a:xfrm>
            <a:off x="5934140" y="1551327"/>
            <a:ext cx="5055099" cy="5201851"/>
          </a:xfrm>
          <a:prstGeom prst="rect">
            <a:avLst/>
          </a:prstGeom>
        </p:spPr>
      </p:pic>
    </p:spTree>
    <p:extLst>
      <p:ext uri="{BB962C8B-B14F-4D97-AF65-F5344CB8AC3E}">
        <p14:creationId xmlns:p14="http://schemas.microsoft.com/office/powerpoint/2010/main" val="298141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921D-21BD-4E1F-B550-16A558511DFB}"/>
              </a:ext>
            </a:extLst>
          </p:cNvPr>
          <p:cNvSpPr>
            <a:spLocks noGrp="1"/>
          </p:cNvSpPr>
          <p:nvPr>
            <p:ph type="title"/>
          </p:nvPr>
        </p:nvSpPr>
        <p:spPr/>
        <p:txBody>
          <a:bodyPr/>
          <a:lstStyle/>
          <a:p>
            <a:r>
              <a:rPr lang="en-US" dirty="0"/>
              <a:t>Tobacco</a:t>
            </a:r>
          </a:p>
        </p:txBody>
      </p:sp>
      <p:sp>
        <p:nvSpPr>
          <p:cNvPr id="3" name="Date Placeholder 2">
            <a:extLst>
              <a:ext uri="{FF2B5EF4-FFF2-40B4-BE49-F238E27FC236}">
                <a16:creationId xmlns:a16="http://schemas.microsoft.com/office/drawing/2014/main" id="{1055FEB8-EB76-4973-B988-9D833AEF00E5}"/>
              </a:ext>
            </a:extLst>
          </p:cNvPr>
          <p:cNvSpPr>
            <a:spLocks noGrp="1"/>
          </p:cNvSpPr>
          <p:nvPr>
            <p:ph type="dt" sz="half" idx="10"/>
          </p:nvPr>
        </p:nvSpPr>
        <p:spPr/>
        <p:txBody>
          <a:bodyPr/>
          <a:lstStyle/>
          <a:p>
            <a:fld id="{A155451F-285F-4AB4-AB2A-610D3DB63F28}" type="datetime1">
              <a:rPr lang="en-US" smtClean="0"/>
              <a:t>1/10/2020</a:t>
            </a:fld>
            <a:endParaRPr lang="en-US"/>
          </a:p>
        </p:txBody>
      </p:sp>
      <p:sp>
        <p:nvSpPr>
          <p:cNvPr id="5" name="Rectangle 4">
            <a:extLst>
              <a:ext uri="{FF2B5EF4-FFF2-40B4-BE49-F238E27FC236}">
                <a16:creationId xmlns:a16="http://schemas.microsoft.com/office/drawing/2014/main" id="{4EF678E2-CA70-428F-8377-4F41DBA444E6}"/>
              </a:ext>
            </a:extLst>
          </p:cNvPr>
          <p:cNvSpPr/>
          <p:nvPr/>
        </p:nvSpPr>
        <p:spPr>
          <a:xfrm>
            <a:off x="4964912" y="1666826"/>
            <a:ext cx="5919600" cy="4708981"/>
          </a:xfrm>
          <a:prstGeom prst="rect">
            <a:avLst/>
          </a:prstGeom>
        </p:spPr>
        <p:txBody>
          <a:bodyPr wrap="square">
            <a:spAutoFit/>
          </a:bodyPr>
          <a:lstStyle/>
          <a:p>
            <a:pPr marL="285750" lvl="1"/>
            <a:r>
              <a:rPr lang="en-US" sz="2000" dirty="0"/>
              <a:t>Training</a:t>
            </a:r>
          </a:p>
          <a:p>
            <a:pPr marL="1085850" lvl="2" indent="-342900">
              <a:buFont typeface="Arial" panose="020B0604020202020204" pitchFamily="34" charset="0"/>
              <a:buChar char="•"/>
            </a:pPr>
            <a:r>
              <a:rPr lang="en-US" sz="2000" dirty="0"/>
              <a:t>Tobacco 101</a:t>
            </a:r>
          </a:p>
          <a:p>
            <a:pPr marL="1085850" lvl="2" indent="-342900">
              <a:buFont typeface="Arial" panose="020B0604020202020204" pitchFamily="34" charset="0"/>
              <a:buChar char="•"/>
            </a:pPr>
            <a:r>
              <a:rPr lang="en-US" sz="2000" dirty="0"/>
              <a:t>Traditional tobacco</a:t>
            </a:r>
          </a:p>
          <a:p>
            <a:pPr marL="1085850" lvl="2" indent="-342900">
              <a:buFont typeface="Arial" panose="020B0604020202020204" pitchFamily="34" charset="0"/>
              <a:buChar char="•"/>
            </a:pPr>
            <a:r>
              <a:rPr lang="en-US" sz="2000" dirty="0"/>
              <a:t>Tobacco Cessation training </a:t>
            </a:r>
          </a:p>
          <a:p>
            <a:pPr marL="1085850" lvl="2" indent="-342900">
              <a:buFont typeface="Arial" panose="020B0604020202020204" pitchFamily="34" charset="0"/>
              <a:buChar char="•"/>
            </a:pPr>
            <a:r>
              <a:rPr lang="en-US" sz="2000" dirty="0"/>
              <a:t>Tobacco policy implementation</a:t>
            </a:r>
          </a:p>
          <a:p>
            <a:pPr marL="1085850" lvl="2" indent="-342900">
              <a:buFont typeface="Arial" panose="020B0604020202020204" pitchFamily="34" charset="0"/>
              <a:buChar char="•"/>
            </a:pPr>
            <a:r>
              <a:rPr lang="en-US" sz="2000" dirty="0"/>
              <a:t>Electronic cigarette dangers/research</a:t>
            </a:r>
          </a:p>
          <a:p>
            <a:pPr marL="1085850" lvl="2" indent="-342900">
              <a:buFont typeface="Arial" panose="020B0604020202020204" pitchFamily="34" charset="0"/>
              <a:buChar char="•"/>
            </a:pPr>
            <a:r>
              <a:rPr lang="en-US" sz="2000" dirty="0"/>
              <a:t>Traditional medicines  methods for tobacco reduction</a:t>
            </a:r>
          </a:p>
          <a:p>
            <a:pPr marL="1085850" lvl="2" indent="-342900">
              <a:buFont typeface="Arial" panose="020B0604020202020204" pitchFamily="34" charset="0"/>
              <a:buChar char="•"/>
            </a:pPr>
            <a:r>
              <a:rPr lang="en-US" sz="2000" dirty="0"/>
              <a:t>Quit kits </a:t>
            </a:r>
          </a:p>
          <a:p>
            <a:pPr marL="282575" lvl="2"/>
            <a:endParaRPr lang="en-US" sz="2000" dirty="0"/>
          </a:p>
          <a:p>
            <a:pPr marL="282575" lvl="2"/>
            <a:r>
              <a:rPr lang="en-US" sz="2000" dirty="0"/>
              <a:t>Technical Assistance</a:t>
            </a:r>
          </a:p>
          <a:p>
            <a:pPr marL="628650" lvl="1" indent="-342900">
              <a:buFont typeface="Arial" panose="020B0604020202020204" pitchFamily="34" charset="0"/>
              <a:buChar char="•"/>
            </a:pPr>
            <a:r>
              <a:rPr lang="en-US" sz="2000" dirty="0"/>
              <a:t>Policy Development</a:t>
            </a:r>
          </a:p>
          <a:p>
            <a:pPr marL="628650" lvl="1" indent="-342900">
              <a:buFont typeface="Arial" panose="020B0604020202020204" pitchFamily="34" charset="0"/>
              <a:buChar char="•"/>
            </a:pPr>
            <a:r>
              <a:rPr lang="en-US" sz="2000" dirty="0"/>
              <a:t>Program Planning,</a:t>
            </a:r>
          </a:p>
          <a:p>
            <a:pPr marL="628650" lvl="1" indent="-342900">
              <a:buFont typeface="Arial" panose="020B0604020202020204" pitchFamily="34" charset="0"/>
              <a:buChar char="•"/>
            </a:pPr>
            <a:r>
              <a:rPr lang="en-US" sz="2000" dirty="0"/>
              <a:t>Clinical Program Assessments </a:t>
            </a:r>
          </a:p>
          <a:p>
            <a:pPr marL="628650" lvl="1" indent="-342900">
              <a:buFont typeface="Arial" panose="020B0604020202020204" pitchFamily="34" charset="0"/>
              <a:buChar char="•"/>
            </a:pPr>
            <a:r>
              <a:rPr lang="en-US" sz="2000" dirty="0"/>
              <a:t>Media/NA Oregon quit line campaign  </a:t>
            </a:r>
          </a:p>
        </p:txBody>
      </p:sp>
      <p:pic>
        <p:nvPicPr>
          <p:cNvPr id="7" name="Picture 6">
            <a:hlinkClick r:id="rId3"/>
            <a:extLst>
              <a:ext uri="{FF2B5EF4-FFF2-40B4-BE49-F238E27FC236}">
                <a16:creationId xmlns:a16="http://schemas.microsoft.com/office/drawing/2014/main" id="{8301CA2A-A88B-4202-A21D-4AEEE68BCD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745" y="1799889"/>
            <a:ext cx="3468187" cy="4624249"/>
          </a:xfrm>
          <a:prstGeom prst="rect">
            <a:avLst/>
          </a:prstGeom>
        </p:spPr>
      </p:pic>
    </p:spTree>
    <p:extLst>
      <p:ext uri="{BB962C8B-B14F-4D97-AF65-F5344CB8AC3E}">
        <p14:creationId xmlns:p14="http://schemas.microsoft.com/office/powerpoint/2010/main" val="400904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E0CF-BAF7-4F8A-B0EC-A6D53854BFFD}"/>
              </a:ext>
            </a:extLst>
          </p:cNvPr>
          <p:cNvSpPr>
            <a:spLocks noGrp="1"/>
          </p:cNvSpPr>
          <p:nvPr>
            <p:ph type="title"/>
          </p:nvPr>
        </p:nvSpPr>
        <p:spPr>
          <a:xfrm>
            <a:off x="1199534" y="246186"/>
            <a:ext cx="10629049" cy="1037492"/>
          </a:xfrm>
        </p:spPr>
        <p:txBody>
          <a:bodyPr/>
          <a:lstStyle/>
          <a:p>
            <a:r>
              <a:rPr lang="en-US" dirty="0"/>
              <a:t>2019 Shoshone bannock vaping video</a:t>
            </a:r>
            <a:br>
              <a:rPr lang="en-US" dirty="0"/>
            </a:br>
            <a:endParaRPr lang="en-US" dirty="0"/>
          </a:p>
        </p:txBody>
      </p:sp>
      <p:sp>
        <p:nvSpPr>
          <p:cNvPr id="3" name="Slide Number Placeholder 2">
            <a:extLst>
              <a:ext uri="{FF2B5EF4-FFF2-40B4-BE49-F238E27FC236}">
                <a16:creationId xmlns:a16="http://schemas.microsoft.com/office/drawing/2014/main" id="{0CAA85F7-4503-4251-AF1F-5485D9EC9BA3}"/>
              </a:ext>
            </a:extLst>
          </p:cNvPr>
          <p:cNvSpPr>
            <a:spLocks noGrp="1"/>
          </p:cNvSpPr>
          <p:nvPr>
            <p:ph type="sldNum" sz="quarter" idx="12"/>
          </p:nvPr>
        </p:nvSpPr>
        <p:spPr/>
        <p:txBody>
          <a:bodyPr/>
          <a:lstStyle/>
          <a:p>
            <a:fld id="{48BB047D-A6CD-43AB-96F0-683C726B586B}" type="slidenum">
              <a:rPr lang="en-US" noProof="0" smtClean="0"/>
              <a:pPr/>
              <a:t>12</a:t>
            </a:fld>
            <a:endParaRPr lang="en-US" noProof="0" dirty="0"/>
          </a:p>
        </p:txBody>
      </p:sp>
      <p:pic>
        <p:nvPicPr>
          <p:cNvPr id="4" name="Online Media 3" title="Don&amp;#39;t Be Dumb Vaping PSA  featuring Fort Hall Youth">
            <a:hlinkClick r:id="" action="ppaction://media"/>
            <a:extLst>
              <a:ext uri="{FF2B5EF4-FFF2-40B4-BE49-F238E27FC236}">
                <a16:creationId xmlns:a16="http://schemas.microsoft.com/office/drawing/2014/main" id="{4EDE270B-4682-414C-8DED-BE6A86F72C77}"/>
              </a:ext>
            </a:extLst>
          </p:cNvPr>
          <p:cNvPicPr>
            <a:picLocks noRot="1" noChangeAspect="1"/>
          </p:cNvPicPr>
          <p:nvPr>
            <a:videoFile r:link="rId1"/>
          </p:nvPr>
        </p:nvPicPr>
        <p:blipFill>
          <a:blip r:embed="rId3"/>
          <a:stretch>
            <a:fillRect/>
          </a:stretch>
        </p:blipFill>
        <p:spPr>
          <a:xfrm>
            <a:off x="2131278" y="1647934"/>
            <a:ext cx="7929443" cy="4460312"/>
          </a:xfrm>
          <a:prstGeom prst="rect">
            <a:avLst/>
          </a:prstGeom>
        </p:spPr>
      </p:pic>
    </p:spTree>
    <p:extLst>
      <p:ext uri="{BB962C8B-B14F-4D97-AF65-F5344CB8AC3E}">
        <p14:creationId xmlns:p14="http://schemas.microsoft.com/office/powerpoint/2010/main" val="377041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22C0-3CE1-4FA1-9604-2CFDBC95D0D2}"/>
              </a:ext>
            </a:extLst>
          </p:cNvPr>
          <p:cNvSpPr>
            <a:spLocks noGrp="1"/>
          </p:cNvSpPr>
          <p:nvPr>
            <p:ph type="title"/>
          </p:nvPr>
        </p:nvSpPr>
        <p:spPr>
          <a:xfrm>
            <a:off x="292877" y="680403"/>
            <a:ext cx="5445369" cy="638946"/>
          </a:xfrm>
        </p:spPr>
        <p:txBody>
          <a:bodyPr/>
          <a:lstStyle/>
          <a:p>
            <a:r>
              <a:rPr lang="en-US" dirty="0"/>
              <a:t>Diabetes ECHO</a:t>
            </a:r>
          </a:p>
        </p:txBody>
      </p:sp>
      <p:sp>
        <p:nvSpPr>
          <p:cNvPr id="3" name="Content Placeholder 2">
            <a:extLst>
              <a:ext uri="{FF2B5EF4-FFF2-40B4-BE49-F238E27FC236}">
                <a16:creationId xmlns:a16="http://schemas.microsoft.com/office/drawing/2014/main" id="{3E9BC3F2-B4B0-476E-B1B8-BF10CC2FF5AD}"/>
              </a:ext>
            </a:extLst>
          </p:cNvPr>
          <p:cNvSpPr>
            <a:spLocks noGrp="1"/>
          </p:cNvSpPr>
          <p:nvPr>
            <p:ph idx="1"/>
          </p:nvPr>
        </p:nvSpPr>
        <p:spPr>
          <a:xfrm>
            <a:off x="182880" y="2506662"/>
            <a:ext cx="5555366" cy="3454523"/>
          </a:xfrm>
        </p:spPr>
        <p:txBody>
          <a:bodyPr/>
          <a:lstStyle/>
          <a:p>
            <a:pPr marL="973138" lvl="1" indent="-685800"/>
            <a:r>
              <a:rPr lang="en-US" sz="4000" dirty="0"/>
              <a:t>Collaboration</a:t>
            </a:r>
          </a:p>
          <a:p>
            <a:pPr marL="973138" lvl="1" indent="-685800"/>
            <a:r>
              <a:rPr lang="en-US" sz="4000" dirty="0"/>
              <a:t>Training/Consultation</a:t>
            </a:r>
          </a:p>
          <a:p>
            <a:pPr marL="973138" lvl="1" indent="-685800"/>
            <a:r>
              <a:rPr lang="en-US" sz="4000" dirty="0"/>
              <a:t>Knowledge-Sharing</a:t>
            </a:r>
          </a:p>
          <a:p>
            <a:pPr marL="973138" lvl="1" indent="-685800"/>
            <a:r>
              <a:rPr lang="en-US" sz="4000" dirty="0"/>
              <a:t>Capacity Building</a:t>
            </a:r>
          </a:p>
          <a:p>
            <a:pPr marL="0" indent="0">
              <a:buNone/>
            </a:pPr>
            <a:endParaRPr lang="en-US" sz="1800" dirty="0"/>
          </a:p>
        </p:txBody>
      </p:sp>
      <p:sp>
        <p:nvSpPr>
          <p:cNvPr id="4" name="Slide Number Placeholder 3">
            <a:extLst>
              <a:ext uri="{FF2B5EF4-FFF2-40B4-BE49-F238E27FC236}">
                <a16:creationId xmlns:a16="http://schemas.microsoft.com/office/drawing/2014/main" id="{63354ADE-29EB-4797-9A6F-40ABDA20E7A6}"/>
              </a:ext>
            </a:extLst>
          </p:cNvPr>
          <p:cNvSpPr>
            <a:spLocks noGrp="1"/>
          </p:cNvSpPr>
          <p:nvPr>
            <p:ph type="sldNum" sz="quarter" idx="12"/>
          </p:nvPr>
        </p:nvSpPr>
        <p:spPr>
          <a:xfrm>
            <a:off x="9085384" y="6463207"/>
            <a:ext cx="2743200" cy="249385"/>
          </a:xfrm>
        </p:spPr>
        <p:txBody>
          <a:bodyPr/>
          <a:lstStyle/>
          <a:p>
            <a:fld id="{48BB047D-A6CD-43AB-96F0-683C726B586B}" type="slidenum">
              <a:rPr lang="en-US" smtClean="0"/>
              <a:pPr/>
              <a:t>13</a:t>
            </a:fld>
            <a:endParaRPr lang="en-US" dirty="0"/>
          </a:p>
        </p:txBody>
      </p:sp>
      <p:pic>
        <p:nvPicPr>
          <p:cNvPr id="13" name="Picture Placeholder 12" descr="A close up of a logo&#10;&#10;Description automatically generated">
            <a:extLst>
              <a:ext uri="{FF2B5EF4-FFF2-40B4-BE49-F238E27FC236}">
                <a16:creationId xmlns:a16="http://schemas.microsoft.com/office/drawing/2014/main" id="{9F700E69-4C0B-4F91-8F34-C1647C6C9D46}"/>
              </a:ext>
            </a:extLst>
          </p:cNvPr>
          <p:cNvPicPr>
            <a:picLocks noGrp="1" noChangeAspect="1"/>
          </p:cNvPicPr>
          <p:nvPr>
            <p:ph type="pic" sz="quarter" idx="16"/>
          </p:nvPr>
        </p:nvPicPr>
        <p:blipFill>
          <a:blip r:embed="rId3"/>
          <a:srcRect l="23291" r="23291"/>
          <a:stretch>
            <a:fillRect/>
          </a:stretch>
        </p:blipFill>
        <p:spPr>
          <a:xfrm>
            <a:off x="9542186" y="555157"/>
            <a:ext cx="2649814" cy="4298197"/>
          </a:xfrm>
        </p:spPr>
      </p:pic>
      <p:pic>
        <p:nvPicPr>
          <p:cNvPr id="17" name="Picture Placeholder 16" descr="A close up of a logo&#10;&#10;Description automatically generated">
            <a:extLst>
              <a:ext uri="{FF2B5EF4-FFF2-40B4-BE49-F238E27FC236}">
                <a16:creationId xmlns:a16="http://schemas.microsoft.com/office/drawing/2014/main" id="{B002F9FF-E869-4A36-A735-3C3148B49563}"/>
              </a:ext>
            </a:extLst>
          </p:cNvPr>
          <p:cNvPicPr>
            <a:picLocks noGrp="1" noChangeAspect="1"/>
          </p:cNvPicPr>
          <p:nvPr>
            <p:ph type="pic" sz="quarter" idx="15"/>
          </p:nvPr>
        </p:nvPicPr>
        <p:blipFill>
          <a:blip r:embed="rId4"/>
          <a:srcRect t="14898" b="14898"/>
          <a:stretch>
            <a:fillRect/>
          </a:stretch>
        </p:blipFill>
        <p:spPr>
          <a:xfrm>
            <a:off x="5919755" y="1"/>
            <a:ext cx="3430408" cy="4091942"/>
          </a:xfrm>
        </p:spPr>
      </p:pic>
      <p:pic>
        <p:nvPicPr>
          <p:cNvPr id="27" name="Picture Placeholder 26" descr="A close up of a logo&#10;&#10;Description automatically generated">
            <a:extLst>
              <a:ext uri="{FF2B5EF4-FFF2-40B4-BE49-F238E27FC236}">
                <a16:creationId xmlns:a16="http://schemas.microsoft.com/office/drawing/2014/main" id="{BEA024CF-68E5-4EB8-A2D0-28C634E77758}"/>
              </a:ext>
            </a:extLst>
          </p:cNvPr>
          <p:cNvPicPr>
            <a:picLocks noGrp="1" noChangeAspect="1"/>
          </p:cNvPicPr>
          <p:nvPr>
            <p:ph type="pic" sz="quarter" idx="17"/>
          </p:nvPr>
        </p:nvPicPr>
        <p:blipFill>
          <a:blip r:embed="rId5"/>
          <a:srcRect t="10914" b="10914"/>
          <a:stretch>
            <a:fillRect/>
          </a:stretch>
        </p:blipFill>
        <p:spPr/>
      </p:pic>
      <p:sp>
        <p:nvSpPr>
          <p:cNvPr id="30" name="Content Placeholder 29">
            <a:extLst>
              <a:ext uri="{FF2B5EF4-FFF2-40B4-BE49-F238E27FC236}">
                <a16:creationId xmlns:a16="http://schemas.microsoft.com/office/drawing/2014/main" id="{AF97D0D7-3F44-4E6B-B4A4-276ACAC6294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8082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DF38-3271-4646-881A-ACC0942767B8}"/>
              </a:ext>
            </a:extLst>
          </p:cNvPr>
          <p:cNvSpPr>
            <a:spLocks noGrp="1"/>
          </p:cNvSpPr>
          <p:nvPr>
            <p:ph type="title"/>
          </p:nvPr>
        </p:nvSpPr>
        <p:spPr/>
        <p:txBody>
          <a:bodyPr/>
          <a:lstStyle/>
          <a:p>
            <a:r>
              <a:rPr lang="en-US" dirty="0"/>
              <a:t>Where to find the Diabetes ECHO</a:t>
            </a:r>
          </a:p>
        </p:txBody>
      </p:sp>
      <p:sp>
        <p:nvSpPr>
          <p:cNvPr id="3" name="Date Placeholder 2">
            <a:extLst>
              <a:ext uri="{FF2B5EF4-FFF2-40B4-BE49-F238E27FC236}">
                <a16:creationId xmlns:a16="http://schemas.microsoft.com/office/drawing/2014/main" id="{B31AF9B6-6C35-4BFE-AB39-648060F69EF5}"/>
              </a:ext>
            </a:extLst>
          </p:cNvPr>
          <p:cNvSpPr>
            <a:spLocks noGrp="1"/>
          </p:cNvSpPr>
          <p:nvPr>
            <p:ph type="dt" sz="half" idx="10"/>
          </p:nvPr>
        </p:nvSpPr>
        <p:spPr/>
        <p:txBody>
          <a:bodyPr/>
          <a:lstStyle/>
          <a:p>
            <a:fld id="{A155451F-285F-4AB4-AB2A-610D3DB63F28}" type="datetime1">
              <a:rPr lang="en-US" smtClean="0"/>
              <a:t>1/10/2020</a:t>
            </a:fld>
            <a:endParaRPr lang="en-US"/>
          </a:p>
        </p:txBody>
      </p:sp>
      <p:pic>
        <p:nvPicPr>
          <p:cNvPr id="4" name="Picture 3">
            <a:extLst>
              <a:ext uri="{FF2B5EF4-FFF2-40B4-BE49-F238E27FC236}">
                <a16:creationId xmlns:a16="http://schemas.microsoft.com/office/drawing/2014/main" id="{DFB3C90B-044E-43AB-A3B3-84C98295C8FA}"/>
              </a:ext>
            </a:extLst>
          </p:cNvPr>
          <p:cNvPicPr>
            <a:picLocks noChangeAspect="1"/>
          </p:cNvPicPr>
          <p:nvPr/>
        </p:nvPicPr>
        <p:blipFill rotWithShape="1">
          <a:blip r:embed="rId3"/>
          <a:srcRect l="28723" t="9255" r="43334" b="31333"/>
          <a:stretch/>
        </p:blipFill>
        <p:spPr>
          <a:xfrm>
            <a:off x="1170427" y="1669690"/>
            <a:ext cx="9110042" cy="5188310"/>
          </a:xfrm>
          <a:prstGeom prst="rect">
            <a:avLst/>
          </a:prstGeom>
        </p:spPr>
      </p:pic>
    </p:spTree>
    <p:extLst>
      <p:ext uri="{BB962C8B-B14F-4D97-AF65-F5344CB8AC3E}">
        <p14:creationId xmlns:p14="http://schemas.microsoft.com/office/powerpoint/2010/main" val="140343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72D2-A956-42CF-B77A-776371767FB6}"/>
              </a:ext>
            </a:extLst>
          </p:cNvPr>
          <p:cNvSpPr>
            <a:spLocks noGrp="1"/>
          </p:cNvSpPr>
          <p:nvPr>
            <p:ph type="title"/>
          </p:nvPr>
        </p:nvSpPr>
        <p:spPr/>
        <p:txBody>
          <a:bodyPr/>
          <a:lstStyle/>
          <a:p>
            <a:r>
              <a:rPr lang="en-US" dirty="0"/>
              <a:t>Breastfeeding</a:t>
            </a:r>
          </a:p>
        </p:txBody>
      </p:sp>
      <p:sp>
        <p:nvSpPr>
          <p:cNvPr id="3" name="Date Placeholder 2">
            <a:extLst>
              <a:ext uri="{FF2B5EF4-FFF2-40B4-BE49-F238E27FC236}">
                <a16:creationId xmlns:a16="http://schemas.microsoft.com/office/drawing/2014/main" id="{F7427F3B-B007-4185-8AF2-E26C1435F062}"/>
              </a:ext>
            </a:extLst>
          </p:cNvPr>
          <p:cNvSpPr>
            <a:spLocks noGrp="1"/>
          </p:cNvSpPr>
          <p:nvPr>
            <p:ph type="dt" sz="half" idx="10"/>
          </p:nvPr>
        </p:nvSpPr>
        <p:spPr/>
        <p:txBody>
          <a:bodyPr/>
          <a:lstStyle/>
          <a:p>
            <a:fld id="{A155451F-285F-4AB4-AB2A-610D3DB63F28}" type="datetime1">
              <a:rPr lang="en-US" smtClean="0"/>
              <a:t>1/10/2020</a:t>
            </a:fld>
            <a:endParaRPr lang="en-US"/>
          </a:p>
        </p:txBody>
      </p:sp>
      <p:sp>
        <p:nvSpPr>
          <p:cNvPr id="4" name="Rectangle 3">
            <a:extLst>
              <a:ext uri="{FF2B5EF4-FFF2-40B4-BE49-F238E27FC236}">
                <a16:creationId xmlns:a16="http://schemas.microsoft.com/office/drawing/2014/main" id="{8A69E6C5-B974-4EB0-839C-31F564F8D5F6}"/>
              </a:ext>
            </a:extLst>
          </p:cNvPr>
          <p:cNvSpPr/>
          <p:nvPr/>
        </p:nvSpPr>
        <p:spPr>
          <a:xfrm>
            <a:off x="1604554" y="2616686"/>
            <a:ext cx="5167063" cy="2308324"/>
          </a:xfrm>
          <a:prstGeom prst="rect">
            <a:avLst/>
          </a:prstGeom>
        </p:spPr>
        <p:txBody>
          <a:bodyPr wrap="square">
            <a:spAutoFit/>
          </a:bodyPr>
          <a:lstStyle/>
          <a:p>
            <a:pPr lvl="1" indent="-457200">
              <a:buFont typeface="Arial" panose="020B0604020202020204" pitchFamily="34" charset="0"/>
              <a:buChar char="•"/>
            </a:pPr>
            <a:r>
              <a:rPr lang="en-US" sz="3600" dirty="0"/>
              <a:t>Peer counselor training</a:t>
            </a:r>
          </a:p>
          <a:p>
            <a:pPr lvl="1" indent="-457200">
              <a:buFont typeface="Arial" panose="020B0604020202020204" pitchFamily="34" charset="0"/>
              <a:buChar char="•"/>
            </a:pPr>
            <a:r>
              <a:rPr lang="en-US" sz="3600" dirty="0"/>
              <a:t>Assessments</a:t>
            </a:r>
          </a:p>
          <a:p>
            <a:pPr lvl="1" indent="-457200">
              <a:buFont typeface="Arial" panose="020B0604020202020204" pitchFamily="34" charset="0"/>
              <a:buChar char="•"/>
            </a:pPr>
            <a:r>
              <a:rPr lang="en-US" sz="3600" dirty="0"/>
              <a:t>Media</a:t>
            </a:r>
          </a:p>
          <a:p>
            <a:pPr lvl="1" indent="-457200">
              <a:buFont typeface="Arial" panose="020B0604020202020204" pitchFamily="34" charset="0"/>
              <a:buChar char="•"/>
            </a:pPr>
            <a:r>
              <a:rPr lang="en-US" sz="3600" dirty="0"/>
              <a:t>Coalition Building</a:t>
            </a:r>
          </a:p>
        </p:txBody>
      </p:sp>
      <p:pic>
        <p:nvPicPr>
          <p:cNvPr id="5" name="Picture 4">
            <a:extLst>
              <a:ext uri="{FF2B5EF4-FFF2-40B4-BE49-F238E27FC236}">
                <a16:creationId xmlns:a16="http://schemas.microsoft.com/office/drawing/2014/main" id="{C74F7245-8918-4E8A-805B-3D96E6E3E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038" y="1523999"/>
            <a:ext cx="3425408" cy="5131697"/>
          </a:xfrm>
          <a:prstGeom prst="rect">
            <a:avLst/>
          </a:prstGeom>
        </p:spPr>
      </p:pic>
    </p:spTree>
    <p:extLst>
      <p:ext uri="{BB962C8B-B14F-4D97-AF65-F5344CB8AC3E}">
        <p14:creationId xmlns:p14="http://schemas.microsoft.com/office/powerpoint/2010/main" val="3137771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AE308-8E97-4E90-9B9F-6CE7D280F4AD}"/>
              </a:ext>
            </a:extLst>
          </p:cNvPr>
          <p:cNvSpPr>
            <a:spLocks noGrp="1"/>
          </p:cNvSpPr>
          <p:nvPr>
            <p:ph type="title"/>
          </p:nvPr>
        </p:nvSpPr>
        <p:spPr/>
        <p:txBody>
          <a:bodyPr/>
          <a:lstStyle/>
          <a:p>
            <a:r>
              <a:rPr lang="en-US" dirty="0"/>
              <a:t>Highlights 2014-2019</a:t>
            </a:r>
          </a:p>
        </p:txBody>
      </p:sp>
      <p:sp>
        <p:nvSpPr>
          <p:cNvPr id="3" name="Date Placeholder 2">
            <a:extLst>
              <a:ext uri="{FF2B5EF4-FFF2-40B4-BE49-F238E27FC236}">
                <a16:creationId xmlns:a16="http://schemas.microsoft.com/office/drawing/2014/main" id="{7ECB2461-40E4-4775-B8E8-6E58FA31DCD7}"/>
              </a:ext>
            </a:extLst>
          </p:cNvPr>
          <p:cNvSpPr>
            <a:spLocks noGrp="1"/>
          </p:cNvSpPr>
          <p:nvPr>
            <p:ph type="dt" sz="half" idx="10"/>
          </p:nvPr>
        </p:nvSpPr>
        <p:spPr/>
        <p:txBody>
          <a:bodyPr/>
          <a:lstStyle/>
          <a:p>
            <a:fld id="{A155451F-285F-4AB4-AB2A-610D3DB63F28}" type="datetime1">
              <a:rPr lang="en-US" smtClean="0"/>
              <a:t>1/10/2020</a:t>
            </a:fld>
            <a:endParaRPr lang="en-US"/>
          </a:p>
        </p:txBody>
      </p:sp>
      <p:sp>
        <p:nvSpPr>
          <p:cNvPr id="4" name="Rectangle 3">
            <a:extLst>
              <a:ext uri="{FF2B5EF4-FFF2-40B4-BE49-F238E27FC236}">
                <a16:creationId xmlns:a16="http://schemas.microsoft.com/office/drawing/2014/main" id="{30EA1379-8F29-47DA-BAA7-43F27FB06E08}"/>
              </a:ext>
            </a:extLst>
          </p:cNvPr>
          <p:cNvSpPr/>
          <p:nvPr/>
        </p:nvSpPr>
        <p:spPr>
          <a:xfrm>
            <a:off x="738877" y="1533501"/>
            <a:ext cx="10714245" cy="4708981"/>
          </a:xfrm>
          <a:prstGeom prst="rect">
            <a:avLst/>
          </a:prstGeom>
        </p:spPr>
        <p:txBody>
          <a:bodyPr wrap="square">
            <a:spAutoFit/>
          </a:bodyPr>
          <a:lstStyle/>
          <a:p>
            <a:r>
              <a:rPr lang="en-US" sz="2400" dirty="0"/>
              <a:t> </a:t>
            </a:r>
          </a:p>
          <a:p>
            <a:pPr marL="285750" indent="-285750">
              <a:buFont typeface="Arial" panose="020B0604020202020204" pitchFamily="34" charset="0"/>
              <a:buChar char="•"/>
            </a:pPr>
            <a:r>
              <a:rPr lang="en-US" sz="2400" dirty="0"/>
              <a:t>84 trainings, webinars and workshops; 2,182 participants across 41 of 43 Tribes</a:t>
            </a:r>
          </a:p>
          <a:p>
            <a:pPr marL="285750" indent="-285750">
              <a:buFont typeface="Arial" panose="020B0604020202020204" pitchFamily="34" charset="0"/>
              <a:buChar char="•"/>
            </a:pPr>
            <a:r>
              <a:rPr lang="en-US" sz="2400" dirty="0"/>
              <a:t>344 instances of TA across 39 of 43 Tribes</a:t>
            </a:r>
          </a:p>
          <a:p>
            <a:pPr marL="285750" indent="-285750">
              <a:buFont typeface="Arial" panose="020B0604020202020204" pitchFamily="34" charset="0"/>
              <a:buChar char="•"/>
            </a:pPr>
            <a:r>
              <a:rPr lang="en-US" sz="2400" dirty="0"/>
              <a:t>100% reach to our tribes to-date (including direct funding, TA, training, and coalition membership)</a:t>
            </a:r>
          </a:p>
          <a:p>
            <a:pPr marL="285750" indent="-285750">
              <a:buFont typeface="Arial" panose="020B0604020202020204" pitchFamily="34" charset="0"/>
              <a:buChar char="•"/>
            </a:pPr>
            <a:r>
              <a:rPr lang="en-US" sz="2400" dirty="0"/>
              <a:t>12 Diabetes ECHO clinics, serving 145 participants across 26 Tribes</a:t>
            </a:r>
          </a:p>
          <a:p>
            <a:pPr marL="285750" indent="-285750">
              <a:buFont typeface="Arial" panose="020B0604020202020204" pitchFamily="34" charset="0"/>
              <a:buChar char="•"/>
            </a:pPr>
            <a:r>
              <a:rPr lang="en-US" sz="2400" dirty="0"/>
              <a:t>42 sub-awards to 22 tribes/tribal organizations</a:t>
            </a:r>
          </a:p>
          <a:p>
            <a:pPr marL="285750" indent="-285750">
              <a:buFont typeface="Arial" panose="020B0604020202020204" pitchFamily="34" charset="0"/>
              <a:buChar char="•"/>
            </a:pPr>
            <a:r>
              <a:rPr lang="en-US" sz="2400" dirty="0"/>
              <a:t>3 Coalition gatherings</a:t>
            </a:r>
          </a:p>
          <a:p>
            <a:pPr marL="742950" lvl="1" indent="-285750">
              <a:buFont typeface="Arial" panose="020B0604020202020204" pitchFamily="34" charset="0"/>
              <a:buChar char="•"/>
            </a:pPr>
            <a:r>
              <a:rPr lang="en-US" sz="2400" dirty="0"/>
              <a:t>October 2017 – 65 attendees from 24 Tribes</a:t>
            </a:r>
          </a:p>
          <a:p>
            <a:pPr marL="742950" lvl="1" indent="-285750">
              <a:buFont typeface="Arial" panose="020B0604020202020204" pitchFamily="34" charset="0"/>
              <a:buChar char="•"/>
            </a:pPr>
            <a:r>
              <a:rPr lang="en-US" sz="2400" dirty="0"/>
              <a:t>September 2018 – 160 attendees from 24 Tribes</a:t>
            </a:r>
          </a:p>
          <a:p>
            <a:pPr marL="742950" lvl="1" indent="-285750">
              <a:buFont typeface="Arial" panose="020B0604020202020204" pitchFamily="34" charset="0"/>
              <a:buChar char="•"/>
            </a:pPr>
            <a:r>
              <a:rPr lang="en-US" sz="2400" dirty="0"/>
              <a:t>June 2019 – 110 attendees from 24 Tribes </a:t>
            </a:r>
          </a:p>
          <a:p>
            <a:endParaRPr lang="en-US" dirty="0">
              <a:solidFill>
                <a:prstClr val="black"/>
              </a:solidFill>
            </a:endParaRPr>
          </a:p>
          <a:p>
            <a:pPr marL="600047" indent="-600047">
              <a:buFont typeface="Arial" panose="020B0604020202020204" pitchFamily="34" charset="0"/>
              <a:buChar char="•"/>
            </a:pPr>
            <a:endParaRPr lang="en-US" dirty="0">
              <a:solidFill>
                <a:prstClr val="black"/>
              </a:solidFill>
            </a:endParaRPr>
          </a:p>
        </p:txBody>
      </p:sp>
      <p:pic>
        <p:nvPicPr>
          <p:cNvPr id="5" name="Picture Placeholder 26" descr="A close up of a logo&#10;&#10;Description automatically generated">
            <a:extLst>
              <a:ext uri="{FF2B5EF4-FFF2-40B4-BE49-F238E27FC236}">
                <a16:creationId xmlns:a16="http://schemas.microsoft.com/office/drawing/2014/main" id="{0198B4FC-8E02-411F-8006-C1968BE33133}"/>
              </a:ext>
            </a:extLst>
          </p:cNvPr>
          <p:cNvPicPr>
            <a:picLocks noChangeAspect="1"/>
          </p:cNvPicPr>
          <p:nvPr/>
        </p:nvPicPr>
        <p:blipFill>
          <a:blip r:embed="rId2"/>
          <a:srcRect t="10914" b="10914"/>
          <a:stretch>
            <a:fillRect/>
          </a:stretch>
        </p:blipFill>
        <p:spPr>
          <a:xfrm>
            <a:off x="8492687" y="4383703"/>
            <a:ext cx="3430407" cy="1672075"/>
          </a:xfrm>
          <a:prstGeom prst="rect">
            <a:avLst/>
          </a:prstGeom>
        </p:spPr>
      </p:pic>
    </p:spTree>
    <p:extLst>
      <p:ext uri="{BB962C8B-B14F-4D97-AF65-F5344CB8AC3E}">
        <p14:creationId xmlns:p14="http://schemas.microsoft.com/office/powerpoint/2010/main" val="1414733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607DA8-6843-427B-8234-C58238E1E53D}"/>
              </a:ext>
            </a:extLst>
          </p:cNvPr>
          <p:cNvSpPr>
            <a:spLocks noGrp="1"/>
          </p:cNvSpPr>
          <p:nvPr>
            <p:ph type="title"/>
          </p:nvPr>
        </p:nvSpPr>
        <p:spPr>
          <a:xfrm>
            <a:off x="363416" y="233123"/>
            <a:ext cx="11465168" cy="1037492"/>
          </a:xfrm>
          <a:prstGeom prst="rect">
            <a:avLst/>
          </a:prstGeom>
        </p:spPr>
        <p:txBody>
          <a:bodyPr anchor="b">
            <a:normAutofit/>
          </a:bodyPr>
          <a:lstStyle/>
          <a:p>
            <a:r>
              <a:rPr lang="en-US" dirty="0"/>
              <a:t>WEAVE 2.0 Strategies</a:t>
            </a:r>
          </a:p>
        </p:txBody>
      </p:sp>
      <p:sp>
        <p:nvSpPr>
          <p:cNvPr id="5" name="Slide Number Placeholder 4">
            <a:extLst>
              <a:ext uri="{FF2B5EF4-FFF2-40B4-BE49-F238E27FC236}">
                <a16:creationId xmlns:a16="http://schemas.microsoft.com/office/drawing/2014/main" id="{C2BA88AF-DB8A-4271-84BF-A8EFA98F9D37}"/>
              </a:ext>
            </a:extLst>
          </p:cNvPr>
          <p:cNvSpPr>
            <a:spLocks noGrp="1"/>
          </p:cNvSpPr>
          <p:nvPr>
            <p:ph type="sldNum" sz="quarter" idx="12"/>
          </p:nvPr>
        </p:nvSpPr>
        <p:spPr>
          <a:xfrm>
            <a:off x="9085384" y="6463207"/>
            <a:ext cx="2743200" cy="249385"/>
          </a:xfrm>
          <a:prstGeom prst="rect">
            <a:avLst/>
          </a:prstGeom>
        </p:spPr>
        <p:txBody>
          <a:bodyPr anchor="ctr">
            <a:normAutofit/>
          </a:bodyPr>
          <a:lstStyle/>
          <a:p>
            <a:pPr>
              <a:spcAft>
                <a:spcPts val="600"/>
              </a:spcAft>
            </a:pPr>
            <a:fld id="{48BB047D-A6CD-43AB-96F0-683C726B586B}" type="slidenum">
              <a:rPr lang="en-US" smtClean="0"/>
              <a:pPr>
                <a:spcAft>
                  <a:spcPts val="600"/>
                </a:spcAft>
              </a:pPr>
              <a:t>17</a:t>
            </a:fld>
            <a:endParaRPr lang="en-US"/>
          </a:p>
        </p:txBody>
      </p:sp>
      <p:sp>
        <p:nvSpPr>
          <p:cNvPr id="8" name="Text Placeholder 7">
            <a:extLst>
              <a:ext uri="{FF2B5EF4-FFF2-40B4-BE49-F238E27FC236}">
                <a16:creationId xmlns:a16="http://schemas.microsoft.com/office/drawing/2014/main" id="{59A41760-72CD-4C84-9570-EE30C5126442}"/>
              </a:ext>
            </a:extLst>
          </p:cNvPr>
          <p:cNvSpPr>
            <a:spLocks noGrp="1"/>
          </p:cNvSpPr>
          <p:nvPr>
            <p:ph sz="quarter" idx="4"/>
          </p:nvPr>
        </p:nvSpPr>
        <p:spPr>
          <a:xfrm>
            <a:off x="5417031" y="1551765"/>
            <a:ext cx="6501835" cy="4508500"/>
          </a:xfrm>
          <a:prstGeom prst="rect">
            <a:avLst/>
          </a:prstGeom>
        </p:spPr>
        <p:txBody>
          <a:bodyPr>
            <a:noAutofit/>
          </a:bodyPr>
          <a:lstStyle/>
          <a:p>
            <a:r>
              <a:rPr lang="en-US" sz="2000" dirty="0"/>
              <a:t>Expand the implementation of Component 1 strategies and activities through 5 subawards to Tribes</a:t>
            </a:r>
          </a:p>
          <a:p>
            <a:r>
              <a:rPr lang="en-US" sz="2000" dirty="0"/>
              <a:t>Provide technical assistance, training, and resources to support the planning, development, implementation of Tribal activities</a:t>
            </a:r>
          </a:p>
          <a:p>
            <a:r>
              <a:rPr lang="en-US" sz="2000" dirty="0"/>
              <a:t>Assist Area Tribes in developing multi-sector partnerships with organizations to support strategies and activities.</a:t>
            </a:r>
          </a:p>
          <a:p>
            <a:r>
              <a:rPr lang="en-US" sz="2000" dirty="0"/>
              <a:t>Work with Tribes to develop and implement tailored health communication/ messaging strategies to reach AI/AN populations at greatest risk for obesity, commercial tobacco use, type 2 diabetes, and/or heart disease and stroke in order to increase awareness and encourage healthier behaviors.</a:t>
            </a:r>
          </a:p>
        </p:txBody>
      </p:sp>
      <p:pic>
        <p:nvPicPr>
          <p:cNvPr id="12" name="Picture 11" descr="A picture containing dark&#10;&#10;Description automatically generated">
            <a:extLst>
              <a:ext uri="{FF2B5EF4-FFF2-40B4-BE49-F238E27FC236}">
                <a16:creationId xmlns:a16="http://schemas.microsoft.com/office/drawing/2014/main" id="{B32B8484-E67B-4351-BAC9-A25F037D865D}"/>
              </a:ext>
            </a:extLst>
          </p:cNvPr>
          <p:cNvPicPr>
            <a:picLocks noChangeAspect="1"/>
          </p:cNvPicPr>
          <p:nvPr/>
        </p:nvPicPr>
        <p:blipFill>
          <a:blip r:embed="rId3"/>
          <a:stretch>
            <a:fillRect/>
          </a:stretch>
        </p:blipFill>
        <p:spPr>
          <a:xfrm flipV="1">
            <a:off x="5751126" y="5658098"/>
            <a:ext cx="6668515" cy="531565"/>
          </a:xfrm>
          <a:prstGeom prst="rect">
            <a:avLst/>
          </a:prstGeom>
        </p:spPr>
      </p:pic>
      <p:pic>
        <p:nvPicPr>
          <p:cNvPr id="11" name="Picture 10">
            <a:extLst>
              <a:ext uri="{FF2B5EF4-FFF2-40B4-BE49-F238E27FC236}">
                <a16:creationId xmlns:a16="http://schemas.microsoft.com/office/drawing/2014/main" id="{6D3C120E-4709-443B-ABB3-0AD71C2FA08A}"/>
              </a:ext>
            </a:extLst>
          </p:cNvPr>
          <p:cNvPicPr>
            <a:picLocks noChangeAspect="1"/>
          </p:cNvPicPr>
          <p:nvPr/>
        </p:nvPicPr>
        <p:blipFill>
          <a:blip r:embed="rId4"/>
          <a:stretch>
            <a:fillRect/>
          </a:stretch>
        </p:blipFill>
        <p:spPr>
          <a:xfrm>
            <a:off x="500470" y="2376634"/>
            <a:ext cx="4282788" cy="2858761"/>
          </a:xfrm>
          <a:prstGeom prst="rect">
            <a:avLst/>
          </a:prstGeom>
        </p:spPr>
      </p:pic>
    </p:spTree>
    <p:extLst>
      <p:ext uri="{BB962C8B-B14F-4D97-AF65-F5344CB8AC3E}">
        <p14:creationId xmlns:p14="http://schemas.microsoft.com/office/powerpoint/2010/main" val="140415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D5AD-AA30-426A-9F55-4BD1D83D9B6E}"/>
              </a:ext>
            </a:extLst>
          </p:cNvPr>
          <p:cNvSpPr>
            <a:spLocks noGrp="1"/>
          </p:cNvSpPr>
          <p:nvPr>
            <p:ph type="title"/>
          </p:nvPr>
        </p:nvSpPr>
        <p:spPr/>
        <p:txBody>
          <a:bodyPr/>
          <a:lstStyle/>
          <a:p>
            <a:r>
              <a:rPr lang="en-US" dirty="0"/>
              <a:t>WEAVE-NW 2.0 Subawards</a:t>
            </a:r>
          </a:p>
        </p:txBody>
      </p:sp>
      <p:sp>
        <p:nvSpPr>
          <p:cNvPr id="4" name="TextBox 3">
            <a:extLst>
              <a:ext uri="{FF2B5EF4-FFF2-40B4-BE49-F238E27FC236}">
                <a16:creationId xmlns:a16="http://schemas.microsoft.com/office/drawing/2014/main" id="{6934140C-6B5F-4406-AB8F-C030EDA13C27}"/>
              </a:ext>
            </a:extLst>
          </p:cNvPr>
          <p:cNvSpPr txBox="1"/>
          <p:nvPr/>
        </p:nvSpPr>
        <p:spPr>
          <a:xfrm>
            <a:off x="889175" y="1862959"/>
            <a:ext cx="10216055" cy="455509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b="1" dirty="0"/>
              <a:t>5 subcontracts of up to $124,000 each</a:t>
            </a:r>
            <a:r>
              <a:rPr lang="en-US" sz="2800" dirty="0"/>
              <a:t> </a:t>
            </a:r>
          </a:p>
          <a:p>
            <a:pPr marL="342900" indent="-342900">
              <a:spcAft>
                <a:spcPts val="1200"/>
              </a:spcAft>
              <a:buFont typeface="Arial" panose="020B0604020202020204" pitchFamily="34" charset="0"/>
              <a:buChar char="•"/>
            </a:pPr>
            <a:r>
              <a:rPr lang="en-US" sz="2800" dirty="0"/>
              <a:t>To federally recognized Tribes in Idaho, Oregon, and Washington </a:t>
            </a:r>
          </a:p>
          <a:p>
            <a:pPr marL="342900" indent="-342900">
              <a:spcAft>
                <a:spcPts val="1200"/>
              </a:spcAft>
              <a:buFont typeface="Arial" panose="020B0604020202020204" pitchFamily="34" charset="0"/>
              <a:buChar char="•"/>
            </a:pPr>
            <a:r>
              <a:rPr lang="en-US" sz="2800" dirty="0"/>
              <a:t>Projects must use </a:t>
            </a:r>
            <a:r>
              <a:rPr lang="en-US" sz="2800" u="sng" dirty="0"/>
              <a:t>policy, system or environment change (PSEs)</a:t>
            </a:r>
            <a:r>
              <a:rPr lang="en-US" sz="2800" dirty="0"/>
              <a:t> approaches</a:t>
            </a:r>
          </a:p>
          <a:p>
            <a:pPr marL="342900" indent="-342900">
              <a:buFont typeface="Arial" panose="020B0604020202020204" pitchFamily="34" charset="0"/>
              <a:buChar char="•"/>
            </a:pPr>
            <a:r>
              <a:rPr lang="en-US" sz="2800" dirty="0"/>
              <a:t>Must address one the following health areas:</a:t>
            </a:r>
          </a:p>
          <a:p>
            <a:pPr marL="800100" lvl="1" indent="-342900">
              <a:buFont typeface="+mj-lt"/>
              <a:buAutoNum type="arabicPeriod"/>
            </a:pPr>
            <a:r>
              <a:rPr lang="en-US" sz="2400" dirty="0"/>
              <a:t>Obesity – Food Systems Change</a:t>
            </a:r>
          </a:p>
          <a:p>
            <a:pPr marL="800100" lvl="1" indent="-342900">
              <a:buFont typeface="+mj-lt"/>
              <a:buAutoNum type="arabicPeriod"/>
            </a:pPr>
            <a:r>
              <a:rPr lang="en-US" sz="2400" dirty="0"/>
              <a:t>Obesity – Breastfeeding Promotion and Support</a:t>
            </a:r>
          </a:p>
          <a:p>
            <a:pPr marL="800100" lvl="1" indent="-342900">
              <a:buFont typeface="+mj-lt"/>
              <a:buAutoNum type="arabicPeriod"/>
            </a:pPr>
            <a:r>
              <a:rPr lang="en-US" sz="2400" dirty="0"/>
              <a:t>Commercial Tobacco Use</a:t>
            </a:r>
          </a:p>
          <a:p>
            <a:pPr marL="800100" lvl="1" indent="-342900">
              <a:buFont typeface="+mj-lt"/>
              <a:buAutoNum type="arabicPeriod"/>
            </a:pPr>
            <a:r>
              <a:rPr lang="en-US" sz="2400" dirty="0"/>
              <a:t>Type 2 Diabetes</a:t>
            </a:r>
          </a:p>
          <a:p>
            <a:pPr marL="800100" lvl="1" indent="-342900">
              <a:buFont typeface="+mj-lt"/>
              <a:buAutoNum type="arabicPeriod"/>
            </a:pPr>
            <a:r>
              <a:rPr lang="en-US" sz="2400" dirty="0"/>
              <a:t>Heart Disease and Stroke</a:t>
            </a:r>
          </a:p>
        </p:txBody>
      </p:sp>
      <p:sp>
        <p:nvSpPr>
          <p:cNvPr id="3" name="Date Placeholder 2"/>
          <p:cNvSpPr>
            <a:spLocks noGrp="1"/>
          </p:cNvSpPr>
          <p:nvPr>
            <p:ph type="dt" sz="half" idx="10"/>
          </p:nvPr>
        </p:nvSpPr>
        <p:spPr/>
        <p:txBody>
          <a:bodyPr/>
          <a:lstStyle/>
          <a:p>
            <a:fld id="{11BE2BB4-6BD9-4EFD-867A-B360EB7169BB}" type="datetime1">
              <a:rPr lang="en-US" smtClean="0"/>
              <a:t>1/10/2020</a:t>
            </a:fld>
            <a:endParaRPr lang="en-US"/>
          </a:p>
        </p:txBody>
      </p:sp>
      <p:pic>
        <p:nvPicPr>
          <p:cNvPr id="5" name="Picture Placeholder 12" descr="A close up of a logo&#10;&#10;Description automatically generated">
            <a:extLst>
              <a:ext uri="{FF2B5EF4-FFF2-40B4-BE49-F238E27FC236}">
                <a16:creationId xmlns:a16="http://schemas.microsoft.com/office/drawing/2014/main" id="{F7A33F07-E1B1-4585-9415-623AC2222391}"/>
              </a:ext>
            </a:extLst>
          </p:cNvPr>
          <p:cNvPicPr>
            <a:picLocks noChangeAspect="1"/>
          </p:cNvPicPr>
          <p:nvPr/>
        </p:nvPicPr>
        <p:blipFill>
          <a:blip r:embed="rId3"/>
          <a:srcRect l="23291" r="23291"/>
          <a:stretch>
            <a:fillRect/>
          </a:stretch>
        </p:blipFill>
        <p:spPr>
          <a:xfrm>
            <a:off x="8760216" y="3531687"/>
            <a:ext cx="2649814" cy="4298197"/>
          </a:xfrm>
          <a:prstGeom prst="rect">
            <a:avLst/>
          </a:prstGeom>
        </p:spPr>
      </p:pic>
    </p:spTree>
    <p:extLst>
      <p:ext uri="{BB962C8B-B14F-4D97-AF65-F5344CB8AC3E}">
        <p14:creationId xmlns:p14="http://schemas.microsoft.com/office/powerpoint/2010/main" val="4258667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0F3F-4902-4ADA-A838-85A23963DE01}"/>
              </a:ext>
            </a:extLst>
          </p:cNvPr>
          <p:cNvSpPr>
            <a:spLocks noGrp="1"/>
          </p:cNvSpPr>
          <p:nvPr>
            <p:ph type="title"/>
          </p:nvPr>
        </p:nvSpPr>
        <p:spPr/>
        <p:txBody>
          <a:bodyPr/>
          <a:lstStyle/>
          <a:p>
            <a:r>
              <a:rPr lang="en-US" dirty="0"/>
              <a:t>Category 1- Obesity- Food Systems</a:t>
            </a:r>
          </a:p>
        </p:txBody>
      </p:sp>
      <p:sp>
        <p:nvSpPr>
          <p:cNvPr id="3" name="TextBox 2">
            <a:extLst>
              <a:ext uri="{FF2B5EF4-FFF2-40B4-BE49-F238E27FC236}">
                <a16:creationId xmlns:a16="http://schemas.microsoft.com/office/drawing/2014/main" id="{373C7353-B952-44BC-8799-13FBDA78DFE5}"/>
              </a:ext>
            </a:extLst>
          </p:cNvPr>
          <p:cNvSpPr txBox="1"/>
          <p:nvPr/>
        </p:nvSpPr>
        <p:spPr>
          <a:xfrm>
            <a:off x="876563" y="2242383"/>
            <a:ext cx="10272811" cy="3108543"/>
          </a:xfrm>
          <a:prstGeom prst="rect">
            <a:avLst/>
          </a:prstGeom>
          <a:noFill/>
        </p:spPr>
        <p:txBody>
          <a:bodyPr wrap="square" rtlCol="0">
            <a:spAutoFit/>
          </a:bodyPr>
          <a:lstStyle/>
          <a:p>
            <a:r>
              <a:rPr lang="en-US" sz="2000" b="1" dirty="0"/>
              <a:t>Potential projects include:</a:t>
            </a:r>
          </a:p>
          <a:p>
            <a:pPr marL="342900" indent="-342900">
              <a:buFont typeface="Arial" panose="020B0604020202020204" pitchFamily="34" charset="0"/>
              <a:buChar char="•"/>
            </a:pPr>
            <a:r>
              <a:rPr lang="en-US" sz="2000" dirty="0"/>
              <a:t>Food code development to distribute food at farmers’ markets, schools, childcare settings, tribal enterprises, etc.</a:t>
            </a:r>
          </a:p>
          <a:p>
            <a:pPr marL="342900" indent="-342900">
              <a:buFont typeface="Arial" panose="020B0604020202020204" pitchFamily="34" charset="0"/>
              <a:buChar char="•"/>
            </a:pPr>
            <a:r>
              <a:rPr lang="en-US" sz="2000" dirty="0"/>
              <a:t>Developing and/or expanding community gardens or model farms</a:t>
            </a:r>
          </a:p>
          <a:p>
            <a:pPr marL="342900" indent="-342900">
              <a:buFont typeface="Arial" panose="020B0604020202020204" pitchFamily="34" charset="0"/>
              <a:buChar char="•"/>
            </a:pPr>
            <a:r>
              <a:rPr lang="en-US" sz="2000" dirty="0"/>
              <a:t>Restoring traditional food habitats</a:t>
            </a:r>
          </a:p>
          <a:p>
            <a:pPr marL="342900" indent="-342900">
              <a:buFont typeface="Arial" panose="020B0604020202020204" pitchFamily="34" charset="0"/>
              <a:buChar char="•"/>
            </a:pPr>
            <a:r>
              <a:rPr lang="en-US" sz="2000" dirty="0"/>
              <a:t>Food sovereignty or traditional/healthy foods media or education, if in support of the PSE change activities listed above.</a:t>
            </a:r>
          </a:p>
          <a:p>
            <a:pPr marL="342900" indent="-342900">
              <a:buFont typeface="Arial" panose="020B0604020202020204" pitchFamily="34" charset="0"/>
              <a:buChar char="•"/>
            </a:pPr>
            <a:endParaRPr lang="en-US" sz="2000" dirty="0"/>
          </a:p>
          <a:p>
            <a:r>
              <a:rPr lang="en-US" dirty="0"/>
              <a:t>All projects under this area must have a medium-term goal of </a:t>
            </a:r>
            <a:r>
              <a:rPr lang="en-US" b="1" dirty="0"/>
              <a:t>increasing the number or percentage of places offering healthy/traditional foods within the community.</a:t>
            </a:r>
            <a:endParaRPr lang="en-US" sz="2000" dirty="0"/>
          </a:p>
        </p:txBody>
      </p:sp>
      <p:sp>
        <p:nvSpPr>
          <p:cNvPr id="4" name="Date Placeholder 3"/>
          <p:cNvSpPr>
            <a:spLocks noGrp="1"/>
          </p:cNvSpPr>
          <p:nvPr>
            <p:ph type="dt" sz="half" idx="10"/>
          </p:nvPr>
        </p:nvSpPr>
        <p:spPr/>
        <p:txBody>
          <a:bodyPr/>
          <a:lstStyle/>
          <a:p>
            <a:fld id="{5F43DEA5-E74B-4430-9AD0-E63F2BF3EE33}" type="datetime1">
              <a:rPr lang="en-US" smtClean="0"/>
              <a:t>1/10/2020</a:t>
            </a:fld>
            <a:endParaRPr lang="en-US"/>
          </a:p>
        </p:txBody>
      </p:sp>
    </p:spTree>
    <p:extLst>
      <p:ext uri="{BB962C8B-B14F-4D97-AF65-F5344CB8AC3E}">
        <p14:creationId xmlns:p14="http://schemas.microsoft.com/office/powerpoint/2010/main" val="396917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D1CB2-393C-43F4-8B82-36440A936AEC}"/>
              </a:ext>
            </a:extLst>
          </p:cNvPr>
          <p:cNvSpPr>
            <a:spLocks noGrp="1"/>
          </p:cNvSpPr>
          <p:nvPr>
            <p:ph type="title"/>
          </p:nvPr>
        </p:nvSpPr>
        <p:spPr/>
        <p:txBody>
          <a:bodyPr/>
          <a:lstStyle/>
          <a:p>
            <a:r>
              <a:rPr lang="en-US" dirty="0"/>
              <a:t>Your WEAVE-NW Team</a:t>
            </a:r>
          </a:p>
        </p:txBody>
      </p:sp>
      <p:sp>
        <p:nvSpPr>
          <p:cNvPr id="3" name="Date Placeholder 2">
            <a:extLst>
              <a:ext uri="{FF2B5EF4-FFF2-40B4-BE49-F238E27FC236}">
                <a16:creationId xmlns:a16="http://schemas.microsoft.com/office/drawing/2014/main" id="{2F2F19F3-0B89-4A8E-B430-82544776A300}"/>
              </a:ext>
            </a:extLst>
          </p:cNvPr>
          <p:cNvSpPr>
            <a:spLocks noGrp="1"/>
          </p:cNvSpPr>
          <p:nvPr>
            <p:ph type="dt" sz="half" idx="10"/>
          </p:nvPr>
        </p:nvSpPr>
        <p:spPr/>
        <p:txBody>
          <a:bodyPr/>
          <a:lstStyle/>
          <a:p>
            <a:fld id="{A155451F-285F-4AB4-AB2A-610D3DB63F28}" type="datetime1">
              <a:rPr lang="en-US" smtClean="0"/>
              <a:t>1/10/2020</a:t>
            </a:fld>
            <a:endParaRPr lang="en-US"/>
          </a:p>
        </p:txBody>
      </p:sp>
      <p:pic>
        <p:nvPicPr>
          <p:cNvPr id="5" name="Picture 4">
            <a:extLst>
              <a:ext uri="{FF2B5EF4-FFF2-40B4-BE49-F238E27FC236}">
                <a16:creationId xmlns:a16="http://schemas.microsoft.com/office/drawing/2014/main" id="{F5230851-9B7A-42C9-95CF-83645F0378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198" y="1702873"/>
            <a:ext cx="1752601" cy="1752601"/>
          </a:xfrm>
          <a:prstGeom prst="rect">
            <a:avLst/>
          </a:prstGeom>
        </p:spPr>
      </p:pic>
      <p:pic>
        <p:nvPicPr>
          <p:cNvPr id="9" name="Picture 8">
            <a:extLst>
              <a:ext uri="{FF2B5EF4-FFF2-40B4-BE49-F238E27FC236}">
                <a16:creationId xmlns:a16="http://schemas.microsoft.com/office/drawing/2014/main" id="{CAB51A76-E471-49E3-86E5-D46DC0AEC6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7102" y="4045133"/>
            <a:ext cx="1559209" cy="2078945"/>
          </a:xfrm>
          <a:prstGeom prst="rect">
            <a:avLst/>
          </a:prstGeom>
        </p:spPr>
      </p:pic>
      <p:pic>
        <p:nvPicPr>
          <p:cNvPr id="11" name="Picture 10">
            <a:extLst>
              <a:ext uri="{FF2B5EF4-FFF2-40B4-BE49-F238E27FC236}">
                <a16:creationId xmlns:a16="http://schemas.microsoft.com/office/drawing/2014/main" id="{3932F046-C886-4CED-BFD4-A7376E97DE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687" y="4093883"/>
            <a:ext cx="2073527" cy="2081213"/>
          </a:xfrm>
          <a:prstGeom prst="rect">
            <a:avLst/>
          </a:prstGeom>
        </p:spPr>
      </p:pic>
      <p:pic>
        <p:nvPicPr>
          <p:cNvPr id="13" name="Picture 12">
            <a:extLst>
              <a:ext uri="{FF2B5EF4-FFF2-40B4-BE49-F238E27FC236}">
                <a16:creationId xmlns:a16="http://schemas.microsoft.com/office/drawing/2014/main" id="{555222DF-CA22-41FC-B11F-89C26A2E99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5073" y="1595215"/>
            <a:ext cx="1431691" cy="1967919"/>
          </a:xfrm>
          <a:prstGeom prst="rect">
            <a:avLst/>
          </a:prstGeom>
        </p:spPr>
      </p:pic>
      <p:sp>
        <p:nvSpPr>
          <p:cNvPr id="17" name="TextBox 16">
            <a:extLst>
              <a:ext uri="{FF2B5EF4-FFF2-40B4-BE49-F238E27FC236}">
                <a16:creationId xmlns:a16="http://schemas.microsoft.com/office/drawing/2014/main" id="{6B34C32D-6CEF-4B10-A68B-04EC883F3492}"/>
              </a:ext>
            </a:extLst>
          </p:cNvPr>
          <p:cNvSpPr txBox="1"/>
          <p:nvPr/>
        </p:nvSpPr>
        <p:spPr>
          <a:xfrm>
            <a:off x="2087654" y="3582215"/>
            <a:ext cx="1752601" cy="369332"/>
          </a:xfrm>
          <a:prstGeom prst="rect">
            <a:avLst/>
          </a:prstGeom>
          <a:noFill/>
        </p:spPr>
        <p:txBody>
          <a:bodyPr wrap="square" rtlCol="0">
            <a:spAutoFit/>
          </a:bodyPr>
          <a:lstStyle/>
          <a:p>
            <a:r>
              <a:rPr lang="en-US" dirty="0"/>
              <a:t>Victoria - PI</a:t>
            </a:r>
          </a:p>
        </p:txBody>
      </p:sp>
      <p:sp>
        <p:nvSpPr>
          <p:cNvPr id="18" name="TextBox 17">
            <a:extLst>
              <a:ext uri="{FF2B5EF4-FFF2-40B4-BE49-F238E27FC236}">
                <a16:creationId xmlns:a16="http://schemas.microsoft.com/office/drawing/2014/main" id="{A8D413BC-972D-4F14-82B2-0BABBF810977}"/>
              </a:ext>
            </a:extLst>
          </p:cNvPr>
          <p:cNvSpPr txBox="1"/>
          <p:nvPr/>
        </p:nvSpPr>
        <p:spPr>
          <a:xfrm>
            <a:off x="4999810" y="3582215"/>
            <a:ext cx="1752601" cy="369332"/>
          </a:xfrm>
          <a:prstGeom prst="rect">
            <a:avLst/>
          </a:prstGeom>
          <a:noFill/>
        </p:spPr>
        <p:txBody>
          <a:bodyPr wrap="square" rtlCol="0">
            <a:spAutoFit/>
          </a:bodyPr>
          <a:lstStyle/>
          <a:p>
            <a:r>
              <a:rPr lang="en-US" dirty="0"/>
              <a:t>Tam - PD</a:t>
            </a:r>
          </a:p>
        </p:txBody>
      </p:sp>
      <p:sp>
        <p:nvSpPr>
          <p:cNvPr id="19" name="TextBox 18">
            <a:extLst>
              <a:ext uri="{FF2B5EF4-FFF2-40B4-BE49-F238E27FC236}">
                <a16:creationId xmlns:a16="http://schemas.microsoft.com/office/drawing/2014/main" id="{59533C7A-A123-4526-AB70-B8274C4EF8C5}"/>
              </a:ext>
            </a:extLst>
          </p:cNvPr>
          <p:cNvSpPr txBox="1"/>
          <p:nvPr/>
        </p:nvSpPr>
        <p:spPr>
          <a:xfrm>
            <a:off x="7781700" y="3600690"/>
            <a:ext cx="1752601" cy="369332"/>
          </a:xfrm>
          <a:prstGeom prst="rect">
            <a:avLst/>
          </a:prstGeom>
          <a:noFill/>
        </p:spPr>
        <p:txBody>
          <a:bodyPr wrap="square" rtlCol="0">
            <a:spAutoFit/>
          </a:bodyPr>
          <a:lstStyle/>
          <a:p>
            <a:r>
              <a:rPr lang="en-US" dirty="0"/>
              <a:t>Chelsea - PA</a:t>
            </a:r>
          </a:p>
        </p:txBody>
      </p:sp>
      <p:sp>
        <p:nvSpPr>
          <p:cNvPr id="20" name="TextBox 19">
            <a:extLst>
              <a:ext uri="{FF2B5EF4-FFF2-40B4-BE49-F238E27FC236}">
                <a16:creationId xmlns:a16="http://schemas.microsoft.com/office/drawing/2014/main" id="{CC358EA7-6D34-4731-9628-FCD5A308B3C3}"/>
              </a:ext>
            </a:extLst>
          </p:cNvPr>
          <p:cNvSpPr txBox="1"/>
          <p:nvPr/>
        </p:nvSpPr>
        <p:spPr>
          <a:xfrm>
            <a:off x="5049613" y="6221721"/>
            <a:ext cx="1752601" cy="369332"/>
          </a:xfrm>
          <a:prstGeom prst="rect">
            <a:avLst/>
          </a:prstGeom>
          <a:noFill/>
        </p:spPr>
        <p:txBody>
          <a:bodyPr wrap="square" rtlCol="0">
            <a:spAutoFit/>
          </a:bodyPr>
          <a:lstStyle/>
          <a:p>
            <a:r>
              <a:rPr lang="en-US" dirty="0"/>
              <a:t>Nora - PM</a:t>
            </a:r>
          </a:p>
        </p:txBody>
      </p:sp>
      <p:sp>
        <p:nvSpPr>
          <p:cNvPr id="21" name="TextBox 20">
            <a:extLst>
              <a:ext uri="{FF2B5EF4-FFF2-40B4-BE49-F238E27FC236}">
                <a16:creationId xmlns:a16="http://schemas.microsoft.com/office/drawing/2014/main" id="{B1E4E4B5-830B-436F-B9B7-281558D7FDB6}"/>
              </a:ext>
            </a:extLst>
          </p:cNvPr>
          <p:cNvSpPr txBox="1"/>
          <p:nvPr/>
        </p:nvSpPr>
        <p:spPr>
          <a:xfrm>
            <a:off x="2000280" y="6224457"/>
            <a:ext cx="1752601" cy="369332"/>
          </a:xfrm>
          <a:prstGeom prst="rect">
            <a:avLst/>
          </a:prstGeom>
          <a:noFill/>
        </p:spPr>
        <p:txBody>
          <a:bodyPr wrap="square" rtlCol="0">
            <a:spAutoFit/>
          </a:bodyPr>
          <a:lstStyle/>
          <a:p>
            <a:pPr algn="ctr"/>
            <a:r>
              <a:rPr lang="en-US" dirty="0"/>
              <a:t>Ryan - PM</a:t>
            </a:r>
          </a:p>
        </p:txBody>
      </p:sp>
      <p:sp>
        <p:nvSpPr>
          <p:cNvPr id="22" name="TextBox 21">
            <a:extLst>
              <a:ext uri="{FF2B5EF4-FFF2-40B4-BE49-F238E27FC236}">
                <a16:creationId xmlns:a16="http://schemas.microsoft.com/office/drawing/2014/main" id="{9E3E18D6-9DC7-4C77-B8D6-CCB38ECC695B}"/>
              </a:ext>
            </a:extLst>
          </p:cNvPr>
          <p:cNvSpPr txBox="1"/>
          <p:nvPr/>
        </p:nvSpPr>
        <p:spPr>
          <a:xfrm>
            <a:off x="7768559" y="6221721"/>
            <a:ext cx="1752601" cy="369332"/>
          </a:xfrm>
          <a:prstGeom prst="rect">
            <a:avLst/>
          </a:prstGeom>
          <a:noFill/>
        </p:spPr>
        <p:txBody>
          <a:bodyPr wrap="square" rtlCol="0">
            <a:spAutoFit/>
          </a:bodyPr>
          <a:lstStyle/>
          <a:p>
            <a:r>
              <a:rPr lang="en-US" dirty="0"/>
              <a:t>Jenine - PE</a:t>
            </a:r>
          </a:p>
        </p:txBody>
      </p:sp>
      <p:pic>
        <p:nvPicPr>
          <p:cNvPr id="24" name="Picture 23">
            <a:extLst>
              <a:ext uri="{FF2B5EF4-FFF2-40B4-BE49-F238E27FC236}">
                <a16:creationId xmlns:a16="http://schemas.microsoft.com/office/drawing/2014/main" id="{FEE5E29F-8314-4AB4-8452-1531D1EB00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6724" y="1458172"/>
            <a:ext cx="1606888" cy="2142518"/>
          </a:xfrm>
          <a:prstGeom prst="rect">
            <a:avLst/>
          </a:prstGeom>
        </p:spPr>
      </p:pic>
      <p:pic>
        <p:nvPicPr>
          <p:cNvPr id="4" name="Picture 3">
            <a:extLst>
              <a:ext uri="{FF2B5EF4-FFF2-40B4-BE49-F238E27FC236}">
                <a16:creationId xmlns:a16="http://schemas.microsoft.com/office/drawing/2014/main" id="{AE79B3FB-5034-4309-B2A6-687CF2A57181}"/>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2132131" y="4089126"/>
            <a:ext cx="1601668" cy="2132595"/>
          </a:xfrm>
          <a:prstGeom prst="rect">
            <a:avLst/>
          </a:prstGeom>
        </p:spPr>
      </p:pic>
    </p:spTree>
    <p:extLst>
      <p:ext uri="{BB962C8B-B14F-4D97-AF65-F5344CB8AC3E}">
        <p14:creationId xmlns:p14="http://schemas.microsoft.com/office/powerpoint/2010/main" val="1410912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D349-2B50-4903-B46D-5A5F15905EA3}"/>
              </a:ext>
            </a:extLst>
          </p:cNvPr>
          <p:cNvSpPr>
            <a:spLocks noGrp="1"/>
          </p:cNvSpPr>
          <p:nvPr>
            <p:ph type="title"/>
          </p:nvPr>
        </p:nvSpPr>
        <p:spPr/>
        <p:txBody>
          <a:bodyPr/>
          <a:lstStyle/>
          <a:p>
            <a:r>
              <a:rPr lang="en-US" dirty="0"/>
              <a:t>Category 2- Obesity- Breastfeeding</a:t>
            </a:r>
          </a:p>
        </p:txBody>
      </p:sp>
      <p:sp>
        <p:nvSpPr>
          <p:cNvPr id="3" name="TextBox 2">
            <a:extLst>
              <a:ext uri="{FF2B5EF4-FFF2-40B4-BE49-F238E27FC236}">
                <a16:creationId xmlns:a16="http://schemas.microsoft.com/office/drawing/2014/main" id="{6734F2E7-8FAF-479A-94FC-011D34586FB1}"/>
              </a:ext>
            </a:extLst>
          </p:cNvPr>
          <p:cNvSpPr txBox="1"/>
          <p:nvPr/>
        </p:nvSpPr>
        <p:spPr>
          <a:xfrm>
            <a:off x="712602" y="2210326"/>
            <a:ext cx="10190830" cy="3139321"/>
          </a:xfrm>
          <a:prstGeom prst="rect">
            <a:avLst/>
          </a:prstGeom>
          <a:noFill/>
        </p:spPr>
        <p:txBody>
          <a:bodyPr wrap="square" rtlCol="0">
            <a:spAutoFit/>
          </a:bodyPr>
          <a:lstStyle/>
          <a:p>
            <a:r>
              <a:rPr lang="en-US" b="1" dirty="0"/>
              <a:t>Potential projects include:</a:t>
            </a:r>
          </a:p>
          <a:p>
            <a:pPr marL="285750" indent="-285750">
              <a:buFont typeface="Arial" panose="020B0604020202020204" pitchFamily="34" charset="0"/>
              <a:buChar char="•"/>
            </a:pPr>
            <a:r>
              <a:rPr lang="en-US" dirty="0"/>
              <a:t>Developing or expanding peer breastfeeding counselor training/programs</a:t>
            </a:r>
          </a:p>
          <a:p>
            <a:pPr marL="285750" indent="-285750">
              <a:buFont typeface="Arial" panose="020B0604020202020204" pitchFamily="34" charset="0"/>
              <a:buChar char="•"/>
            </a:pPr>
            <a:r>
              <a:rPr lang="en-US" dirty="0"/>
              <a:t>Establishing connections and/or MOU between hospitals and tribal clinics, WIC, or other partners to increase access to baby friendly and culturally competent birthing rooms for tribal mothers and strengthen connection between pre-natal care, delivery, and tribal services for new mothers </a:t>
            </a:r>
          </a:p>
          <a:p>
            <a:pPr marL="285750" indent="-285750">
              <a:buFont typeface="Arial" panose="020B0604020202020204" pitchFamily="34" charset="0"/>
              <a:buChar char="•"/>
            </a:pPr>
            <a:r>
              <a:rPr lang="en-US" dirty="0"/>
              <a:t>Developing tribal policies to support and encourage breastfeeding, e.g. paid breaks for milk expression</a:t>
            </a:r>
          </a:p>
          <a:p>
            <a:pPr marL="285750" indent="-285750">
              <a:buFont typeface="Arial" panose="020B0604020202020204" pitchFamily="34" charset="0"/>
              <a:buChar char="•"/>
            </a:pPr>
            <a:r>
              <a:rPr lang="en-US" dirty="0"/>
              <a:t>Data-driven breastfeeding media and education campaign based on assessment of community needs</a:t>
            </a:r>
          </a:p>
          <a:p>
            <a:pPr marL="285750" indent="-285750">
              <a:buFont typeface="Arial" panose="020B0604020202020204" pitchFamily="34" charset="0"/>
              <a:buChar char="•"/>
            </a:pPr>
            <a:endParaRPr lang="en-US" dirty="0"/>
          </a:p>
          <a:p>
            <a:pPr lvl="0"/>
            <a:r>
              <a:rPr lang="en-US" dirty="0"/>
              <a:t>All projects under this area will have the short-term goal of </a:t>
            </a:r>
            <a:r>
              <a:rPr lang="en-US" b="1" dirty="0"/>
              <a:t>increasing the number of places that implement culturally-adapted continuity of care/community support strategies to promote and support breastfeeding </a:t>
            </a:r>
            <a:r>
              <a:rPr lang="en-US" dirty="0"/>
              <a:t>and a medium-term goal of</a:t>
            </a:r>
            <a:r>
              <a:rPr lang="en-US" b="1" dirty="0"/>
              <a:t> increasing the number of mothers who use these services.</a:t>
            </a:r>
            <a:endParaRPr lang="en-US" dirty="0"/>
          </a:p>
        </p:txBody>
      </p:sp>
      <p:sp>
        <p:nvSpPr>
          <p:cNvPr id="4" name="Date Placeholder 3"/>
          <p:cNvSpPr>
            <a:spLocks noGrp="1"/>
          </p:cNvSpPr>
          <p:nvPr>
            <p:ph type="dt" sz="half" idx="10"/>
          </p:nvPr>
        </p:nvSpPr>
        <p:spPr/>
        <p:txBody>
          <a:bodyPr/>
          <a:lstStyle/>
          <a:p>
            <a:fld id="{04E90A4E-47DC-4AB6-9764-3ACCDB82599A}" type="datetime1">
              <a:rPr lang="en-US" smtClean="0"/>
              <a:t>1/10/2020</a:t>
            </a:fld>
            <a:endParaRPr lang="en-US"/>
          </a:p>
        </p:txBody>
      </p:sp>
    </p:spTree>
    <p:extLst>
      <p:ext uri="{BB962C8B-B14F-4D97-AF65-F5344CB8AC3E}">
        <p14:creationId xmlns:p14="http://schemas.microsoft.com/office/powerpoint/2010/main" val="3780400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01FC-E4B4-4197-985A-96577C8DBA3E}"/>
              </a:ext>
            </a:extLst>
          </p:cNvPr>
          <p:cNvSpPr>
            <a:spLocks noGrp="1"/>
          </p:cNvSpPr>
          <p:nvPr>
            <p:ph type="title"/>
          </p:nvPr>
        </p:nvSpPr>
        <p:spPr/>
        <p:txBody>
          <a:bodyPr/>
          <a:lstStyle/>
          <a:p>
            <a:r>
              <a:rPr lang="en-US" dirty="0"/>
              <a:t>Category 3- Commercial Tobacco</a:t>
            </a:r>
          </a:p>
        </p:txBody>
      </p:sp>
      <p:sp>
        <p:nvSpPr>
          <p:cNvPr id="3" name="TextBox 2">
            <a:extLst>
              <a:ext uri="{FF2B5EF4-FFF2-40B4-BE49-F238E27FC236}">
                <a16:creationId xmlns:a16="http://schemas.microsoft.com/office/drawing/2014/main" id="{25DAA672-4EBF-414D-8E65-FA8378A95922}"/>
              </a:ext>
            </a:extLst>
          </p:cNvPr>
          <p:cNvSpPr txBox="1"/>
          <p:nvPr/>
        </p:nvSpPr>
        <p:spPr>
          <a:xfrm>
            <a:off x="580171" y="1977521"/>
            <a:ext cx="10550284" cy="3847207"/>
          </a:xfrm>
          <a:prstGeom prst="rect">
            <a:avLst/>
          </a:prstGeom>
          <a:noFill/>
        </p:spPr>
        <p:txBody>
          <a:bodyPr wrap="square" rtlCol="0">
            <a:spAutoFit/>
          </a:bodyPr>
          <a:lstStyle/>
          <a:p>
            <a:r>
              <a:rPr lang="en-US" b="1" dirty="0"/>
              <a:t>Potential projects include:</a:t>
            </a:r>
          </a:p>
          <a:p>
            <a:pPr marL="285750" indent="-285750">
              <a:buFont typeface="Arial" panose="020B0604020202020204" pitchFamily="34" charset="0"/>
              <a:buChar char="•"/>
            </a:pPr>
            <a:r>
              <a:rPr lang="en-US" sz="1600" dirty="0"/>
              <a:t>Implementing commercial tobacco-free policies/flavored vape restrictions</a:t>
            </a:r>
          </a:p>
          <a:p>
            <a:pPr marL="285750" indent="-285750">
              <a:buFont typeface="Arial" panose="020B0604020202020204" pitchFamily="34" charset="0"/>
              <a:buChar char="•"/>
            </a:pPr>
            <a:r>
              <a:rPr lang="en-US" sz="1600" dirty="0"/>
              <a:t>Providing commercial tobacco cessation training for community providers and clinical staff</a:t>
            </a:r>
          </a:p>
          <a:p>
            <a:pPr marL="285750" indent="-285750">
              <a:buFont typeface="Arial" panose="020B0604020202020204" pitchFamily="34" charset="0"/>
              <a:buChar char="•"/>
            </a:pPr>
            <a:r>
              <a:rPr lang="en-US" sz="1600" dirty="0"/>
              <a:t>Improving health system to increase screenings and referrals to commercial tobacco cessation treatment</a:t>
            </a:r>
          </a:p>
          <a:p>
            <a:pPr marL="285750" indent="-285750">
              <a:buFont typeface="Arial" panose="020B0604020202020204" pitchFamily="34" charset="0"/>
              <a:buChar char="•"/>
            </a:pPr>
            <a:r>
              <a:rPr lang="en-US" sz="1600" dirty="0"/>
              <a:t>Creating tribal cessation training in conjunction with IHS </a:t>
            </a:r>
          </a:p>
          <a:p>
            <a:pPr marL="285750" indent="-285750">
              <a:buFont typeface="Arial" panose="020B0604020202020204" pitchFamily="34" charset="0"/>
              <a:buChar char="•"/>
            </a:pPr>
            <a:r>
              <a:rPr lang="en-US" sz="1600" dirty="0"/>
              <a:t>Incorporating traditional cultural activities/medicines into tobacco cessation programs </a:t>
            </a:r>
          </a:p>
          <a:p>
            <a:pPr marL="285750" indent="-285750">
              <a:buFont typeface="Arial" panose="020B0604020202020204" pitchFamily="34" charset="0"/>
              <a:buChar char="•"/>
            </a:pPr>
            <a:r>
              <a:rPr lang="en-US" sz="1600" dirty="0"/>
              <a:t>Developing education and/or media campaigns around commercial tobacco/vaping health risks, if in support of the PSE change activities listed above</a:t>
            </a:r>
          </a:p>
          <a:p>
            <a:pPr marL="285750" indent="-285750">
              <a:buFont typeface="Arial" panose="020B0604020202020204" pitchFamily="34" charset="0"/>
              <a:buChar char="•"/>
            </a:pPr>
            <a:endParaRPr lang="en-US" sz="1600" dirty="0"/>
          </a:p>
          <a:p>
            <a:r>
              <a:rPr lang="en-US" sz="1600" dirty="0"/>
              <a:t>Commercial tobacco prevention funding is available only to Washington and Idaho Tribes.</a:t>
            </a:r>
          </a:p>
          <a:p>
            <a:endParaRPr lang="en-US" sz="1600" dirty="0"/>
          </a:p>
          <a:p>
            <a:pPr lvl="0"/>
            <a:r>
              <a:rPr lang="en-US" dirty="0"/>
              <a:t>All projects under this area will have the medium-term goal of </a:t>
            </a:r>
            <a:r>
              <a:rPr lang="en-US" sz="1600" b="1" dirty="0"/>
              <a:t>increasing the number of places in the community that implement commercial tobacco-free policies </a:t>
            </a:r>
            <a:r>
              <a:rPr lang="en-US" sz="1600" dirty="0"/>
              <a:t>OR</a:t>
            </a:r>
            <a:r>
              <a:rPr lang="en-US" sz="1600" b="1" dirty="0"/>
              <a:t> increasing the number of commercial tobacco users who receive cessation interventions. </a:t>
            </a:r>
            <a:endParaRPr lang="en-US" sz="1600" dirty="0"/>
          </a:p>
          <a:p>
            <a:endParaRPr lang="en-US" sz="1600" dirty="0"/>
          </a:p>
        </p:txBody>
      </p:sp>
      <p:sp>
        <p:nvSpPr>
          <p:cNvPr id="4" name="Date Placeholder 3"/>
          <p:cNvSpPr>
            <a:spLocks noGrp="1"/>
          </p:cNvSpPr>
          <p:nvPr>
            <p:ph type="dt" sz="half" idx="10"/>
          </p:nvPr>
        </p:nvSpPr>
        <p:spPr/>
        <p:txBody>
          <a:bodyPr/>
          <a:lstStyle/>
          <a:p>
            <a:fld id="{31B08E2B-FA67-4F3E-AD8E-7D5B3F76540F}" type="datetime1">
              <a:rPr lang="en-US" smtClean="0"/>
              <a:t>1/10/2020</a:t>
            </a:fld>
            <a:endParaRPr lang="en-US"/>
          </a:p>
        </p:txBody>
      </p:sp>
    </p:spTree>
    <p:extLst>
      <p:ext uri="{BB962C8B-B14F-4D97-AF65-F5344CB8AC3E}">
        <p14:creationId xmlns:p14="http://schemas.microsoft.com/office/powerpoint/2010/main" val="358780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9FA7-2D63-41CF-8E8E-7749D765C2D8}"/>
              </a:ext>
            </a:extLst>
          </p:cNvPr>
          <p:cNvSpPr>
            <a:spLocks noGrp="1"/>
          </p:cNvSpPr>
          <p:nvPr>
            <p:ph type="title"/>
          </p:nvPr>
        </p:nvSpPr>
        <p:spPr/>
        <p:txBody>
          <a:bodyPr/>
          <a:lstStyle/>
          <a:p>
            <a:r>
              <a:rPr lang="en-US" dirty="0"/>
              <a:t>Category 4- Type II Diabetes</a:t>
            </a:r>
          </a:p>
        </p:txBody>
      </p:sp>
      <p:sp>
        <p:nvSpPr>
          <p:cNvPr id="3" name="TextBox 2">
            <a:extLst>
              <a:ext uri="{FF2B5EF4-FFF2-40B4-BE49-F238E27FC236}">
                <a16:creationId xmlns:a16="http://schemas.microsoft.com/office/drawing/2014/main" id="{8380A5A7-88B9-4B0F-A73E-9B7B22987EF3}"/>
              </a:ext>
            </a:extLst>
          </p:cNvPr>
          <p:cNvSpPr txBox="1"/>
          <p:nvPr/>
        </p:nvSpPr>
        <p:spPr>
          <a:xfrm>
            <a:off x="763051" y="1958079"/>
            <a:ext cx="10140380" cy="4031873"/>
          </a:xfrm>
          <a:prstGeom prst="rect">
            <a:avLst/>
          </a:prstGeom>
          <a:noFill/>
        </p:spPr>
        <p:txBody>
          <a:bodyPr wrap="square" rtlCol="0">
            <a:spAutoFit/>
          </a:bodyPr>
          <a:lstStyle/>
          <a:p>
            <a:r>
              <a:rPr lang="en-US" b="1" dirty="0"/>
              <a:t>Potential projects include:</a:t>
            </a:r>
          </a:p>
          <a:p>
            <a:pPr marL="285750" indent="-285750">
              <a:buFont typeface="Arial" panose="020B0604020202020204" pitchFamily="34" charset="0"/>
              <a:buChar char="•"/>
            </a:pPr>
            <a:r>
              <a:rPr lang="en-US" dirty="0"/>
              <a:t>Improving screening, identification of at-risk patients, outreach and recruitment to diabetes prevention programs, including provider training  </a:t>
            </a:r>
          </a:p>
          <a:p>
            <a:pPr marL="285750" indent="-285750">
              <a:buFont typeface="Arial" panose="020B0604020202020204" pitchFamily="34" charset="0"/>
              <a:buChar char="•"/>
            </a:pPr>
            <a:r>
              <a:rPr lang="en-US" dirty="0"/>
              <a:t>Establishing new diabetes prevention programs, or expanding the reach of existing programs </a:t>
            </a:r>
          </a:p>
          <a:p>
            <a:pPr marL="285750" indent="-285750">
              <a:buFont typeface="Arial" panose="020B0604020202020204" pitchFamily="34" charset="0"/>
              <a:buChar char="•"/>
            </a:pPr>
            <a:r>
              <a:rPr lang="en-US" dirty="0"/>
              <a:t>Develop culturally-relevant approaches to increase diabetes prevention program participation such as incorporating tribal cultural practices, utilizing traditional medicines, or connecting with traditional/healthy foods programs</a:t>
            </a:r>
          </a:p>
          <a:p>
            <a:endParaRPr lang="en-US" dirty="0"/>
          </a:p>
          <a:p>
            <a:r>
              <a:rPr lang="en-US" dirty="0"/>
              <a:t>Preference will be given to applicants who describe specifics of </a:t>
            </a:r>
            <a:r>
              <a:rPr lang="en-US" sz="2000" b="1" dirty="0"/>
              <a:t>how they will incorporate traditional and/or healthy, locally grown foods and traditional medicines </a:t>
            </a:r>
            <a:r>
              <a:rPr lang="en-US" dirty="0"/>
              <a:t>into diabetes prevention programs.</a:t>
            </a:r>
          </a:p>
          <a:p>
            <a:endParaRPr lang="en-US" b="1" dirty="0"/>
          </a:p>
          <a:p>
            <a:r>
              <a:rPr lang="en-US" dirty="0"/>
              <a:t>All projects under this area will have the medium-term goal of </a:t>
            </a:r>
            <a:r>
              <a:rPr lang="en-US" b="1" dirty="0"/>
              <a:t>increasing the number of community members at high risk for diabetes enrolled in type 2 diabetes prevention programs offered in the community. </a:t>
            </a:r>
          </a:p>
        </p:txBody>
      </p:sp>
      <p:sp>
        <p:nvSpPr>
          <p:cNvPr id="4" name="Date Placeholder 3"/>
          <p:cNvSpPr>
            <a:spLocks noGrp="1"/>
          </p:cNvSpPr>
          <p:nvPr>
            <p:ph type="dt" sz="half" idx="10"/>
          </p:nvPr>
        </p:nvSpPr>
        <p:spPr/>
        <p:txBody>
          <a:bodyPr/>
          <a:lstStyle/>
          <a:p>
            <a:fld id="{C6CB3899-5626-4694-B41F-15347B67A0E6}" type="datetime1">
              <a:rPr lang="en-US" smtClean="0"/>
              <a:t>1/10/2020</a:t>
            </a:fld>
            <a:endParaRPr lang="en-US"/>
          </a:p>
        </p:txBody>
      </p:sp>
    </p:spTree>
    <p:extLst>
      <p:ext uri="{BB962C8B-B14F-4D97-AF65-F5344CB8AC3E}">
        <p14:creationId xmlns:p14="http://schemas.microsoft.com/office/powerpoint/2010/main" val="1777471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E953-93EE-41C2-BE7C-FEDEE0115A6F}"/>
              </a:ext>
            </a:extLst>
          </p:cNvPr>
          <p:cNvSpPr>
            <a:spLocks noGrp="1"/>
          </p:cNvSpPr>
          <p:nvPr>
            <p:ph type="title"/>
          </p:nvPr>
        </p:nvSpPr>
        <p:spPr/>
        <p:txBody>
          <a:bodyPr/>
          <a:lstStyle/>
          <a:p>
            <a:r>
              <a:rPr lang="en-US" dirty="0"/>
              <a:t>Category 5- Heart Disease/Stroke</a:t>
            </a:r>
          </a:p>
        </p:txBody>
      </p:sp>
      <p:sp>
        <p:nvSpPr>
          <p:cNvPr id="3" name="TextBox 2">
            <a:extLst>
              <a:ext uri="{FF2B5EF4-FFF2-40B4-BE49-F238E27FC236}">
                <a16:creationId xmlns:a16="http://schemas.microsoft.com/office/drawing/2014/main" id="{814CADB0-AF7A-4036-A5F3-2F48BBFA6EAB}"/>
              </a:ext>
            </a:extLst>
          </p:cNvPr>
          <p:cNvSpPr txBox="1"/>
          <p:nvPr/>
        </p:nvSpPr>
        <p:spPr>
          <a:xfrm>
            <a:off x="491884" y="1964384"/>
            <a:ext cx="10468304" cy="3847207"/>
          </a:xfrm>
          <a:prstGeom prst="rect">
            <a:avLst/>
          </a:prstGeom>
          <a:noFill/>
        </p:spPr>
        <p:txBody>
          <a:bodyPr wrap="square" rtlCol="0">
            <a:spAutoFit/>
          </a:bodyPr>
          <a:lstStyle/>
          <a:p>
            <a:r>
              <a:rPr lang="en-US" sz="1600" b="1" dirty="0"/>
              <a:t>Potential projects include:</a:t>
            </a:r>
          </a:p>
          <a:p>
            <a:pPr marL="285750" indent="-285750">
              <a:buFont typeface="Arial" panose="020B0604020202020204" pitchFamily="34" charset="0"/>
              <a:buChar char="•"/>
            </a:pPr>
            <a:r>
              <a:rPr lang="en-US" sz="1600" dirty="0"/>
              <a:t>Improving or developing team-based systems of care to support prevention, self-management and control of hypertension and high blood cholesterol</a:t>
            </a:r>
          </a:p>
          <a:p>
            <a:pPr marL="285750" indent="-285750">
              <a:buFont typeface="Arial" panose="020B0604020202020204" pitchFamily="34" charset="0"/>
              <a:buChar char="•"/>
            </a:pPr>
            <a:r>
              <a:rPr lang="en-US" sz="1600" dirty="0"/>
              <a:t>Developing culturally-relevant materials to link community members with clinical services to support prevention, detection and control of high blood pressure and/or high blood cholesterol.</a:t>
            </a:r>
          </a:p>
          <a:p>
            <a:pPr marL="285750" indent="-285750">
              <a:buFont typeface="Arial" panose="020B0604020202020204" pitchFamily="34" charset="0"/>
              <a:buChar char="•"/>
            </a:pPr>
            <a:r>
              <a:rPr lang="en-US" sz="1600" dirty="0"/>
              <a:t>Tribal adaptation of self-management and treatment programs for patients with high blood pressure and/or high blood cholesterol</a:t>
            </a:r>
          </a:p>
          <a:p>
            <a:pPr marL="285750" indent="-285750">
              <a:buFont typeface="Arial" panose="020B0604020202020204" pitchFamily="34" charset="0"/>
              <a:buChar char="•"/>
            </a:pPr>
            <a:endParaRPr lang="en-US" sz="1600" dirty="0"/>
          </a:p>
          <a:p>
            <a:r>
              <a:rPr lang="en-US" sz="1600" dirty="0"/>
              <a:t>Preference will be given to applicants who describe </a:t>
            </a:r>
            <a:r>
              <a:rPr lang="en-US" b="1" dirty="0"/>
              <a:t>how they will incorporate traditional and/or healthy, locally grown foods and traditional medicines </a:t>
            </a:r>
            <a:r>
              <a:rPr lang="en-US" sz="1600" dirty="0"/>
              <a:t>in self-management and treatment programs for patients with high blood pressure or high blood cholesterol.</a:t>
            </a:r>
          </a:p>
          <a:p>
            <a:endParaRPr lang="en-US" sz="1600" dirty="0"/>
          </a:p>
          <a:p>
            <a:pPr lvl="0"/>
            <a:r>
              <a:rPr lang="en-US" sz="1600" dirty="0"/>
              <a:t>All projects under this area will have the medium-term goal of </a:t>
            </a:r>
            <a:r>
              <a:rPr lang="en-US" sz="1600" b="1" dirty="0"/>
              <a:t>increasing the percentage of patients with high blood pressure or high blood cholesterol engaged in self-management and treatment programs.</a:t>
            </a:r>
          </a:p>
          <a:p>
            <a:endParaRPr lang="en-US" sz="1600" dirty="0"/>
          </a:p>
        </p:txBody>
      </p:sp>
      <p:sp>
        <p:nvSpPr>
          <p:cNvPr id="4" name="Date Placeholder 3"/>
          <p:cNvSpPr>
            <a:spLocks noGrp="1"/>
          </p:cNvSpPr>
          <p:nvPr>
            <p:ph type="dt" sz="half" idx="10"/>
          </p:nvPr>
        </p:nvSpPr>
        <p:spPr/>
        <p:txBody>
          <a:bodyPr/>
          <a:lstStyle/>
          <a:p>
            <a:fld id="{24FB48D7-1AFD-464B-864C-1284E9E88DB2}" type="datetime1">
              <a:rPr lang="en-US" smtClean="0"/>
              <a:t>1/10/2020</a:t>
            </a:fld>
            <a:endParaRPr lang="en-US"/>
          </a:p>
        </p:txBody>
      </p:sp>
    </p:spTree>
    <p:extLst>
      <p:ext uri="{BB962C8B-B14F-4D97-AF65-F5344CB8AC3E}">
        <p14:creationId xmlns:p14="http://schemas.microsoft.com/office/powerpoint/2010/main" val="2024467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D519AC-7392-4C53-9E3F-08F1208BC2CB}"/>
              </a:ext>
            </a:extLst>
          </p:cNvPr>
          <p:cNvSpPr>
            <a:spLocks noGrp="1"/>
          </p:cNvSpPr>
          <p:nvPr>
            <p:ph type="title"/>
          </p:nvPr>
        </p:nvSpPr>
        <p:spPr/>
        <p:txBody>
          <a:bodyPr/>
          <a:lstStyle/>
          <a:p>
            <a:r>
              <a:rPr lang="en-US" dirty="0"/>
              <a:t>Thank You</a:t>
            </a:r>
          </a:p>
        </p:txBody>
      </p:sp>
      <p:sp>
        <p:nvSpPr>
          <p:cNvPr id="8" name="Subtitle 7">
            <a:extLst>
              <a:ext uri="{FF2B5EF4-FFF2-40B4-BE49-F238E27FC236}">
                <a16:creationId xmlns:a16="http://schemas.microsoft.com/office/drawing/2014/main" id="{9A294210-0A3A-40B7-8019-FDFD9DA7592B}"/>
              </a:ext>
            </a:extLst>
          </p:cNvPr>
          <p:cNvSpPr>
            <a:spLocks noGrp="1"/>
          </p:cNvSpPr>
          <p:nvPr>
            <p:ph type="subTitle" idx="1"/>
          </p:nvPr>
        </p:nvSpPr>
        <p:spPr/>
        <p:txBody>
          <a:bodyPr/>
          <a:lstStyle/>
          <a:p>
            <a:r>
              <a:rPr lang="en-US" dirty="0">
                <a:hlinkClick r:id="rId3"/>
              </a:rPr>
              <a:t>weave@npaihb.org</a:t>
            </a:r>
            <a:r>
              <a:rPr lang="en-US" dirty="0"/>
              <a:t> </a:t>
            </a:r>
          </a:p>
        </p:txBody>
      </p:sp>
      <p:sp>
        <p:nvSpPr>
          <p:cNvPr id="9" name="Content Placeholder 8">
            <a:extLst>
              <a:ext uri="{FF2B5EF4-FFF2-40B4-BE49-F238E27FC236}">
                <a16:creationId xmlns:a16="http://schemas.microsoft.com/office/drawing/2014/main" id="{6ABAD79F-DC94-4F5D-8A43-C69B1B426660}"/>
              </a:ext>
            </a:extLst>
          </p:cNvPr>
          <p:cNvSpPr>
            <a:spLocks noGrp="1"/>
          </p:cNvSpPr>
          <p:nvPr>
            <p:ph sz="quarter" idx="15"/>
          </p:nvPr>
        </p:nvSpPr>
        <p:spPr>
          <a:xfrm>
            <a:off x="5539444" y="6207822"/>
            <a:ext cx="3638674" cy="453938"/>
          </a:xfrm>
        </p:spPr>
        <p:txBody>
          <a:bodyPr/>
          <a:lstStyle/>
          <a:p>
            <a:r>
              <a:rPr lang="en-US" dirty="0"/>
              <a:t>www.npaihb/weave</a:t>
            </a:r>
          </a:p>
        </p:txBody>
      </p:sp>
      <p:pic>
        <p:nvPicPr>
          <p:cNvPr id="11" name="Picture Placeholder 10" descr="A close up of a logo&#10;&#10;Description automatically generated">
            <a:extLst>
              <a:ext uri="{FF2B5EF4-FFF2-40B4-BE49-F238E27FC236}">
                <a16:creationId xmlns:a16="http://schemas.microsoft.com/office/drawing/2014/main" id="{7F9D6523-C932-4AAD-B3B7-0E5667AC6E09}"/>
              </a:ext>
            </a:extLst>
          </p:cNvPr>
          <p:cNvPicPr>
            <a:picLocks noGrp="1" noChangeAspect="1"/>
          </p:cNvPicPr>
          <p:nvPr>
            <p:ph type="pic" sz="quarter" idx="13"/>
          </p:nvPr>
        </p:nvPicPr>
        <p:blipFill>
          <a:blip r:embed="rId4"/>
          <a:srcRect l="29270" r="29270"/>
          <a:stretch>
            <a:fillRect/>
          </a:stretch>
        </p:blipFill>
        <p:spPr/>
      </p:pic>
      <p:sp>
        <p:nvSpPr>
          <p:cNvPr id="2" name="Rectangle 1">
            <a:extLst>
              <a:ext uri="{FF2B5EF4-FFF2-40B4-BE49-F238E27FC236}">
                <a16:creationId xmlns:a16="http://schemas.microsoft.com/office/drawing/2014/main" id="{67107C33-2293-42E8-A131-3CF7A75EC5FC}"/>
              </a:ext>
            </a:extLst>
          </p:cNvPr>
          <p:cNvSpPr/>
          <p:nvPr/>
        </p:nvSpPr>
        <p:spPr>
          <a:xfrm>
            <a:off x="5226235" y="1720840"/>
            <a:ext cx="6965765" cy="3416320"/>
          </a:xfrm>
          <a:prstGeom prst="rect">
            <a:avLst/>
          </a:prstGeom>
        </p:spPr>
        <p:txBody>
          <a:bodyPr wrap="square">
            <a:spAutoFit/>
          </a:bodyPr>
          <a:lstStyle/>
          <a:p>
            <a:pPr marL="285750" indent="-285750">
              <a:buFont typeface="Arial" panose="020B0604020202020204" pitchFamily="34" charset="0"/>
              <a:buChar char="•"/>
            </a:pPr>
            <a:r>
              <a:rPr lang="en-US" b="1" dirty="0"/>
              <a:t>Victoria Warren Mears, </a:t>
            </a:r>
            <a:r>
              <a:rPr lang="en-US" dirty="0"/>
              <a:t>PI, NWTEC Director</a:t>
            </a:r>
          </a:p>
          <a:p>
            <a:pPr marL="285750" indent="-285750">
              <a:buFont typeface="Arial" panose="020B0604020202020204" pitchFamily="34" charset="0"/>
              <a:buChar char="•"/>
            </a:pPr>
            <a:r>
              <a:rPr lang="en-US" b="1" dirty="0"/>
              <a:t>Tam Lutz</a:t>
            </a:r>
            <a:r>
              <a:rPr lang="en-US" dirty="0"/>
              <a:t>, Project Director</a:t>
            </a:r>
          </a:p>
          <a:p>
            <a:pPr marL="285750" indent="-285750">
              <a:buFont typeface="Arial" panose="020B0604020202020204" pitchFamily="34" charset="0"/>
              <a:buChar char="•"/>
            </a:pPr>
            <a:r>
              <a:rPr lang="en-US" b="1" dirty="0"/>
              <a:t>Chelsea Jensen</a:t>
            </a:r>
            <a:r>
              <a:rPr lang="en-US" dirty="0"/>
              <a:t>, Project Assistant</a:t>
            </a:r>
          </a:p>
          <a:p>
            <a:pPr marL="285750" indent="-285750">
              <a:buFont typeface="Arial" panose="020B0604020202020204" pitchFamily="34" charset="0"/>
              <a:buChar char="•"/>
            </a:pPr>
            <a:r>
              <a:rPr lang="en-US" b="1" dirty="0"/>
              <a:t>Jenine Dankovchik</a:t>
            </a:r>
            <a:r>
              <a:rPr lang="en-US" dirty="0"/>
              <a:t>, Biostatistician &amp; Project Evaluator</a:t>
            </a:r>
          </a:p>
          <a:p>
            <a:pPr marL="285750" indent="-285750">
              <a:buFont typeface="Arial" panose="020B0604020202020204" pitchFamily="34" charset="0"/>
              <a:buChar char="•"/>
            </a:pPr>
            <a:r>
              <a:rPr lang="en-US" b="1" dirty="0"/>
              <a:t>Nora Frank-Buckner</a:t>
            </a:r>
            <a:r>
              <a:rPr lang="en-US" dirty="0"/>
              <a:t>, Food Sovereignty Project Manager</a:t>
            </a:r>
          </a:p>
          <a:p>
            <a:pPr marL="285750" indent="-285750">
              <a:buFont typeface="Arial" panose="020B0604020202020204" pitchFamily="34" charset="0"/>
              <a:buChar char="•"/>
            </a:pPr>
            <a:r>
              <a:rPr lang="en-US" b="1" dirty="0"/>
              <a:t>Ryan Sealy</a:t>
            </a:r>
            <a:r>
              <a:rPr lang="en-US" dirty="0"/>
              <a:t>, Tobacco &amp; Breastfeeding Project Manager</a:t>
            </a:r>
          </a:p>
          <a:p>
            <a:endParaRPr lang="en-US" dirty="0"/>
          </a:p>
          <a:p>
            <a:endParaRPr lang="en-US" dirty="0"/>
          </a:p>
          <a:p>
            <a:pPr algn="ctr"/>
            <a:r>
              <a:rPr lang="en-US" dirty="0"/>
              <a:t>Grant Number: 1 NU58DP006731-01-00</a:t>
            </a:r>
          </a:p>
          <a:p>
            <a:pPr algn="ctr"/>
            <a:r>
              <a:rPr lang="en-US" dirty="0"/>
              <a:t>Funder: Centers of Disease Control and Prevention (CDC)</a:t>
            </a:r>
          </a:p>
          <a:p>
            <a:pPr algn="ctr"/>
            <a:r>
              <a:rPr lang="en-US" dirty="0"/>
              <a:t>Good Health &amp; Wellness in Indian Country Initiative (GHWIC)</a:t>
            </a:r>
          </a:p>
          <a:p>
            <a:endParaRPr lang="en-US" dirty="0"/>
          </a:p>
        </p:txBody>
      </p:sp>
      <p:pic>
        <p:nvPicPr>
          <p:cNvPr id="7" name="Picture 6">
            <a:extLst>
              <a:ext uri="{FF2B5EF4-FFF2-40B4-BE49-F238E27FC236}">
                <a16:creationId xmlns:a16="http://schemas.microsoft.com/office/drawing/2014/main" id="{0C790619-0D30-4757-AE28-6F4E71D714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3087" y="338618"/>
            <a:ext cx="1847746" cy="1666698"/>
          </a:xfrm>
          <a:prstGeom prst="rect">
            <a:avLst/>
          </a:prstGeom>
        </p:spPr>
      </p:pic>
    </p:spTree>
    <p:extLst>
      <p:ext uri="{BB962C8B-B14F-4D97-AF65-F5344CB8AC3E}">
        <p14:creationId xmlns:p14="http://schemas.microsoft.com/office/powerpoint/2010/main" val="104404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6096000" y="261258"/>
            <a:ext cx="5445369" cy="580923"/>
          </a:xfrm>
        </p:spPr>
        <p:txBody>
          <a:bodyPr/>
          <a:lstStyle/>
          <a:p>
            <a:r>
              <a:rPr lang="en-US" dirty="0"/>
              <a:t>GHWIC Initiative</a:t>
            </a: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5898045" y="1356404"/>
            <a:ext cx="6077441" cy="5355546"/>
          </a:xfrm>
        </p:spPr>
        <p:txBody>
          <a:bodyPr/>
          <a:lstStyle/>
          <a:p>
            <a:pPr marL="342900" indent="-342900">
              <a:spcAft>
                <a:spcPts val="600"/>
              </a:spcAft>
            </a:pPr>
            <a:r>
              <a:rPr lang="en-US" sz="2300" dirty="0"/>
              <a:t>Centers for Disease Control and Prevention under the Good Health &amp; Wellness in Indian Country (GHWIC) Initiative</a:t>
            </a:r>
          </a:p>
          <a:p>
            <a:pPr marL="342900" indent="-342900">
              <a:spcAft>
                <a:spcPts val="600"/>
              </a:spcAft>
            </a:pPr>
            <a:r>
              <a:rPr lang="en-US" sz="2300" dirty="0"/>
              <a:t>Addresses chronic diseases which are among the most widespread, costly, and preventable causes of morbidity and mortality for AI/AN</a:t>
            </a:r>
          </a:p>
          <a:p>
            <a:pPr fontAlgn="t"/>
            <a:r>
              <a:rPr lang="en-US" sz="2400" dirty="0">
                <a:latin typeface="Times New Roman" panose="02020603050405020304" pitchFamily="18" charset="0"/>
              </a:rPr>
              <a:t>Three components of funding</a:t>
            </a:r>
          </a:p>
          <a:p>
            <a:pPr lvl="1" fontAlgn="t"/>
            <a:r>
              <a:rPr lang="en-US" sz="2200" dirty="0">
                <a:latin typeface="Times New Roman" panose="02020603050405020304" pitchFamily="18" charset="0"/>
              </a:rPr>
              <a:t>Component 1: Tribes</a:t>
            </a:r>
          </a:p>
          <a:p>
            <a:pPr lvl="1" fontAlgn="t"/>
            <a:r>
              <a:rPr lang="en-US" sz="2200" dirty="0">
                <a:latin typeface="Times New Roman" panose="02020603050405020304" pitchFamily="18" charset="0"/>
              </a:rPr>
              <a:t>Component 2: Tribally-designated organizations or Urban Indian Organizations Component 3: Coordinating Center</a:t>
            </a:r>
          </a:p>
          <a:p>
            <a:pPr lvl="1">
              <a:spcAft>
                <a:spcPts val="600"/>
              </a:spcAft>
            </a:pPr>
            <a:r>
              <a:rPr lang="en-US" dirty="0">
                <a:hlinkClick r:id="rId3"/>
              </a:rPr>
              <a:t>www.npaihb.org/weave</a:t>
            </a:r>
            <a:endParaRPr lang="en-US" dirty="0"/>
          </a:p>
          <a:p>
            <a:pPr lvl="1">
              <a:spcAft>
                <a:spcPts val="600"/>
              </a:spcAft>
            </a:pPr>
            <a:r>
              <a:rPr lang="en-US" dirty="0">
                <a:hlinkClick r:id="rId4"/>
              </a:rPr>
              <a:t>https://www.cdc.gov/chronicdisease/resources/publications/aag/indian-country.htm</a:t>
            </a:r>
            <a:r>
              <a:rPr lang="en-US" dirty="0"/>
              <a:t> </a:t>
            </a:r>
          </a:p>
          <a:p>
            <a:pPr marL="0" indent="0">
              <a:buNone/>
            </a:pPr>
            <a:endParaRPr lang="en-US" sz="1800" dirty="0"/>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3</a:t>
            </a:fld>
            <a:endParaRPr lang="en-US" dirty="0"/>
          </a:p>
        </p:txBody>
      </p:sp>
      <p:sp>
        <p:nvSpPr>
          <p:cNvPr id="3" name="Content Placeholder 2">
            <a:extLst>
              <a:ext uri="{FF2B5EF4-FFF2-40B4-BE49-F238E27FC236}">
                <a16:creationId xmlns:a16="http://schemas.microsoft.com/office/drawing/2014/main" id="{B2D05A29-FE03-4A61-95D3-761A8B0545CE}"/>
              </a:ext>
            </a:extLst>
          </p:cNvPr>
          <p:cNvSpPr>
            <a:spLocks noGrp="1"/>
          </p:cNvSpPr>
          <p:nvPr>
            <p:ph sz="quarter" idx="14"/>
          </p:nvPr>
        </p:nvSpPr>
        <p:spPr/>
        <p:txBody>
          <a:bodyPr/>
          <a:lstStyle/>
          <a:p>
            <a:r>
              <a:rPr lang="en-US" dirty="0"/>
              <a:t>Weave-</a:t>
            </a:r>
            <a:r>
              <a:rPr lang="en-US" dirty="0" err="1"/>
              <a:t>nw</a:t>
            </a:r>
            <a:endParaRPr lang="en-US" dirty="0"/>
          </a:p>
        </p:txBody>
      </p:sp>
      <p:pic>
        <p:nvPicPr>
          <p:cNvPr id="12" name="Picture Placeholder 11" descr="A picture containing computer, cat, shirt&#10;&#10;Description automatically generated">
            <a:extLst>
              <a:ext uri="{FF2B5EF4-FFF2-40B4-BE49-F238E27FC236}">
                <a16:creationId xmlns:a16="http://schemas.microsoft.com/office/drawing/2014/main" id="{64310300-3688-4797-AC5D-60A489C9CF4C}"/>
              </a:ext>
            </a:extLst>
          </p:cNvPr>
          <p:cNvPicPr>
            <a:picLocks noGrp="1" noChangeAspect="1"/>
          </p:cNvPicPr>
          <p:nvPr>
            <p:ph type="pic" sz="quarter" idx="15"/>
          </p:nvPr>
        </p:nvPicPr>
        <p:blipFill>
          <a:blip r:embed="rId5"/>
          <a:srcRect l="4436" r="4436"/>
          <a:stretch>
            <a:fillRect/>
          </a:stretch>
        </p:blipFill>
        <p:spPr/>
      </p:pic>
    </p:spTree>
    <p:extLst>
      <p:ext uri="{BB962C8B-B14F-4D97-AF65-F5344CB8AC3E}">
        <p14:creationId xmlns:p14="http://schemas.microsoft.com/office/powerpoint/2010/main" val="2166963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A1186A-CBF0-4F1F-BC55-2C1C988C020B}"/>
              </a:ext>
            </a:extLst>
          </p:cNvPr>
          <p:cNvSpPr>
            <a:spLocks noGrp="1"/>
          </p:cNvSpPr>
          <p:nvPr>
            <p:ph type="title"/>
          </p:nvPr>
        </p:nvSpPr>
        <p:spPr/>
        <p:txBody>
          <a:bodyPr/>
          <a:lstStyle/>
          <a:p>
            <a:r>
              <a:rPr lang="en-US" dirty="0"/>
              <a:t>Overview</a:t>
            </a:r>
          </a:p>
        </p:txBody>
      </p:sp>
      <p:graphicFrame>
        <p:nvGraphicFramePr>
          <p:cNvPr id="4" name="Diagram 3"/>
          <p:cNvGraphicFramePr/>
          <p:nvPr>
            <p:extLst>
              <p:ext uri="{D42A27DB-BD31-4B8C-83A1-F6EECF244321}">
                <p14:modId xmlns:p14="http://schemas.microsoft.com/office/powerpoint/2010/main" val="2888493206"/>
              </p:ext>
            </p:extLst>
          </p:nvPr>
        </p:nvGraphicFramePr>
        <p:xfrm>
          <a:off x="957943" y="1811654"/>
          <a:ext cx="8839200" cy="4741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2E249241-2B7F-49CE-B7D7-D627125EBF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72112" y="177254"/>
            <a:ext cx="1226611" cy="1106424"/>
          </a:xfrm>
          <a:prstGeom prst="rect">
            <a:avLst/>
          </a:prstGeom>
        </p:spPr>
      </p:pic>
      <p:sp>
        <p:nvSpPr>
          <p:cNvPr id="2" name="Date Placeholder 1"/>
          <p:cNvSpPr>
            <a:spLocks noGrp="1"/>
          </p:cNvSpPr>
          <p:nvPr>
            <p:ph type="dt" sz="half" idx="10"/>
          </p:nvPr>
        </p:nvSpPr>
        <p:spPr/>
        <p:txBody>
          <a:bodyPr/>
          <a:lstStyle/>
          <a:p>
            <a:fld id="{8328CE56-1437-442E-8664-D01441730888}" type="datetime1">
              <a:rPr lang="en-US" smtClean="0"/>
              <a:t>1/10/2020</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D5AD-AA30-426A-9F55-4BD1D83D9B6E}"/>
              </a:ext>
            </a:extLst>
          </p:cNvPr>
          <p:cNvSpPr>
            <a:spLocks noGrp="1"/>
          </p:cNvSpPr>
          <p:nvPr>
            <p:ph type="title"/>
          </p:nvPr>
        </p:nvSpPr>
        <p:spPr/>
        <p:txBody>
          <a:bodyPr/>
          <a:lstStyle/>
          <a:p>
            <a:r>
              <a:rPr lang="en-US" dirty="0"/>
              <a:t>Why PSE approaches?</a:t>
            </a:r>
          </a:p>
        </p:txBody>
      </p:sp>
      <p:sp>
        <p:nvSpPr>
          <p:cNvPr id="4" name="TextBox 3">
            <a:extLst>
              <a:ext uri="{FF2B5EF4-FFF2-40B4-BE49-F238E27FC236}">
                <a16:creationId xmlns:a16="http://schemas.microsoft.com/office/drawing/2014/main" id="{6934140C-6B5F-4406-AB8F-C030EDA13C27}"/>
              </a:ext>
            </a:extLst>
          </p:cNvPr>
          <p:cNvSpPr txBox="1"/>
          <p:nvPr/>
        </p:nvSpPr>
        <p:spPr>
          <a:xfrm>
            <a:off x="581297" y="1837508"/>
            <a:ext cx="10384972" cy="378565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dirty="0"/>
              <a:t>We can try to educate people and encourage them to make healthier choices, but</a:t>
            </a:r>
          </a:p>
          <a:p>
            <a:pPr marL="800100" lvl="1" indent="-342900">
              <a:spcAft>
                <a:spcPts val="1200"/>
              </a:spcAft>
              <a:buFont typeface="Arial" panose="020B0604020202020204" pitchFamily="34" charset="0"/>
              <a:buChar char="•"/>
            </a:pPr>
            <a:r>
              <a:rPr lang="en-US" sz="2400" dirty="0"/>
              <a:t>What if your environment makes it hard to change your behavior?</a:t>
            </a:r>
          </a:p>
          <a:p>
            <a:pPr marL="800100" lvl="1" indent="-342900">
              <a:spcAft>
                <a:spcPts val="1200"/>
              </a:spcAft>
              <a:buFont typeface="Arial" panose="020B0604020202020204" pitchFamily="34" charset="0"/>
              <a:buChar char="•"/>
            </a:pPr>
            <a:r>
              <a:rPr lang="en-US" sz="2400" dirty="0"/>
              <a:t>What if the policies that are in place makes it easy to keep doing things the way you’re used to?</a:t>
            </a:r>
          </a:p>
          <a:p>
            <a:pPr marL="800100" lvl="1" indent="-342900">
              <a:spcAft>
                <a:spcPts val="1200"/>
              </a:spcAft>
              <a:buFont typeface="Arial" panose="020B0604020202020204" pitchFamily="34" charset="0"/>
              <a:buChar char="•"/>
            </a:pPr>
            <a:r>
              <a:rPr lang="en-US" sz="2400" dirty="0"/>
              <a:t>What if there are systems that prevent you from changing?</a:t>
            </a:r>
          </a:p>
          <a:p>
            <a:pPr marL="342900" indent="-342900">
              <a:spcAft>
                <a:spcPts val="1200"/>
              </a:spcAft>
              <a:buFont typeface="Arial" panose="020B0604020202020204" pitchFamily="34" charset="0"/>
              <a:buChar char="•"/>
            </a:pPr>
            <a:r>
              <a:rPr lang="en-US" sz="2400" i="1" dirty="0"/>
              <a:t>Where</a:t>
            </a:r>
            <a:r>
              <a:rPr lang="en-US" sz="2400" dirty="0"/>
              <a:t> you live affects </a:t>
            </a:r>
            <a:r>
              <a:rPr lang="en-US" sz="2400" i="1" dirty="0"/>
              <a:t>how</a:t>
            </a:r>
            <a:r>
              <a:rPr lang="en-US" sz="2400" dirty="0"/>
              <a:t> you live – PSE changes the context in which people make decisions that impact their health</a:t>
            </a:r>
          </a:p>
        </p:txBody>
      </p:sp>
      <p:sp>
        <p:nvSpPr>
          <p:cNvPr id="3" name="Date Placeholder 2"/>
          <p:cNvSpPr>
            <a:spLocks noGrp="1"/>
          </p:cNvSpPr>
          <p:nvPr>
            <p:ph type="dt" sz="half" idx="10"/>
          </p:nvPr>
        </p:nvSpPr>
        <p:spPr/>
        <p:txBody>
          <a:bodyPr/>
          <a:lstStyle/>
          <a:p>
            <a:fld id="{CB27D33E-D8FF-4D51-9167-09BA746B966E}" type="datetime1">
              <a:rPr lang="en-US" smtClean="0"/>
              <a:t>1/10/2020</a:t>
            </a:fld>
            <a:endParaRPr lang="en-US"/>
          </a:p>
        </p:txBody>
      </p:sp>
      <p:pic>
        <p:nvPicPr>
          <p:cNvPr id="5" name="Picture 4">
            <a:extLst>
              <a:ext uri="{FF2B5EF4-FFF2-40B4-BE49-F238E27FC236}">
                <a16:creationId xmlns:a16="http://schemas.microsoft.com/office/drawing/2014/main" id="{C988FC9A-F82B-4253-ACCB-BDD6D3258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0984" y="177254"/>
            <a:ext cx="1226611" cy="1106424"/>
          </a:xfrm>
          <a:prstGeom prst="rect">
            <a:avLst/>
          </a:prstGeom>
        </p:spPr>
      </p:pic>
    </p:spTree>
    <p:extLst>
      <p:ext uri="{BB962C8B-B14F-4D97-AF65-F5344CB8AC3E}">
        <p14:creationId xmlns:p14="http://schemas.microsoft.com/office/powerpoint/2010/main" val="147874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1CA70DB-F5F5-4F6E-979F-1244EC291E9D}"/>
              </a:ext>
            </a:extLst>
          </p:cNvPr>
          <p:cNvSpPr/>
          <p:nvPr/>
        </p:nvSpPr>
        <p:spPr>
          <a:xfrm>
            <a:off x="0" y="0"/>
            <a:ext cx="12192000" cy="3323624"/>
          </a:xfrm>
          <a:prstGeom prst="rect">
            <a:avLst/>
          </a:prstGeom>
          <a:solidFill>
            <a:srgbClr val="F7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8E31FD-BE74-4CB3-A5A5-652148351F11}"/>
              </a:ext>
            </a:extLst>
          </p:cNvPr>
          <p:cNvSpPr>
            <a:spLocks noGrp="1"/>
          </p:cNvSpPr>
          <p:nvPr>
            <p:ph type="title"/>
          </p:nvPr>
        </p:nvSpPr>
        <p:spPr>
          <a:xfrm>
            <a:off x="622844" y="4115546"/>
            <a:ext cx="10515600" cy="823232"/>
          </a:xfrm>
          <a:prstGeom prst="rect">
            <a:avLst/>
          </a:prstGeom>
        </p:spPr>
        <p:txBody>
          <a:bodyPr anchor="b">
            <a:normAutofit/>
          </a:bodyPr>
          <a:lstStyle/>
          <a:p>
            <a:r>
              <a:rPr lang="en-US" dirty="0"/>
              <a:t>the last 5 years</a:t>
            </a:r>
          </a:p>
        </p:txBody>
      </p:sp>
      <p:sp>
        <p:nvSpPr>
          <p:cNvPr id="4" name="Slide Number Placeholder 3">
            <a:extLst>
              <a:ext uri="{FF2B5EF4-FFF2-40B4-BE49-F238E27FC236}">
                <a16:creationId xmlns:a16="http://schemas.microsoft.com/office/drawing/2014/main" id="{828341D9-3B78-467A-9828-B85D230F5398}"/>
              </a:ext>
            </a:extLst>
          </p:cNvPr>
          <p:cNvSpPr>
            <a:spLocks noGrp="1"/>
          </p:cNvSpPr>
          <p:nvPr>
            <p:ph type="sldNum" sz="quarter" idx="12"/>
          </p:nvPr>
        </p:nvSpPr>
        <p:spPr>
          <a:xfrm>
            <a:off x="9085384" y="6463207"/>
            <a:ext cx="2743200" cy="249385"/>
          </a:xfrm>
          <a:prstGeom prst="rect">
            <a:avLst/>
          </a:prstGeom>
        </p:spPr>
        <p:txBody>
          <a:bodyPr anchor="ctr">
            <a:normAutofit/>
          </a:bodyPr>
          <a:lstStyle/>
          <a:p>
            <a:pPr>
              <a:spcAft>
                <a:spcPts val="600"/>
              </a:spcAft>
            </a:pPr>
            <a:fld id="{48BB047D-A6CD-43AB-96F0-683C726B586B}" type="slidenum">
              <a:rPr lang="en-US" smtClean="0"/>
              <a:pPr>
                <a:spcAft>
                  <a:spcPts val="600"/>
                </a:spcAft>
              </a:pPr>
              <a:t>6</a:t>
            </a:fld>
            <a:endParaRPr lang="en-US"/>
          </a:p>
        </p:txBody>
      </p:sp>
      <p:pic>
        <p:nvPicPr>
          <p:cNvPr id="12" name="Picture Placeholder 11" descr="A picture containing monitor, screen, sitting, computer&#10;&#10;Description automatically generated">
            <a:extLst>
              <a:ext uri="{FF2B5EF4-FFF2-40B4-BE49-F238E27FC236}">
                <a16:creationId xmlns:a16="http://schemas.microsoft.com/office/drawing/2014/main" id="{29E992CD-92B6-4B05-B8F8-DB8702ACC5AE}"/>
              </a:ext>
            </a:extLst>
          </p:cNvPr>
          <p:cNvPicPr>
            <a:picLocks noGrp="1" noChangeAspect="1"/>
          </p:cNvPicPr>
          <p:nvPr>
            <p:ph type="pic" sz="quarter" idx="13"/>
          </p:nvPr>
        </p:nvPicPr>
        <p:blipFill rotWithShape="1">
          <a:blip r:embed="rId3"/>
          <a:srcRect l="7122" t="4341" r="3107" b="8646"/>
          <a:stretch/>
        </p:blipFill>
        <p:spPr>
          <a:xfrm>
            <a:off x="1128158" y="0"/>
            <a:ext cx="9797143" cy="3323624"/>
          </a:xfrm>
          <a:prstGeom prst="rect">
            <a:avLst/>
          </a:prstGeom>
          <a:noFill/>
          <a:ln>
            <a:noFill/>
          </a:ln>
        </p:spPr>
      </p:pic>
      <p:sp>
        <p:nvSpPr>
          <p:cNvPr id="13" name="Content Placeholder 12">
            <a:extLst>
              <a:ext uri="{FF2B5EF4-FFF2-40B4-BE49-F238E27FC236}">
                <a16:creationId xmlns:a16="http://schemas.microsoft.com/office/drawing/2014/main" id="{7378E833-4562-4660-94DC-D642C584CBF1}"/>
              </a:ext>
            </a:extLst>
          </p:cNvPr>
          <p:cNvSpPr>
            <a:spLocks noGrp="1"/>
          </p:cNvSpPr>
          <p:nvPr>
            <p:ph sz="quarter" idx="14"/>
          </p:nvPr>
        </p:nvSpPr>
        <p:spPr>
          <a:xfrm>
            <a:off x="363416" y="6462713"/>
            <a:ext cx="2262187" cy="249237"/>
          </a:xfrm>
          <a:prstGeom prst="rect">
            <a:avLst/>
          </a:prstGeom>
        </p:spPr>
        <p:txBody>
          <a:bodyPr>
            <a:normAutofit/>
          </a:bodyPr>
          <a:lstStyle/>
          <a:p>
            <a:r>
              <a:rPr lang="en-US" sz="1100" dirty="0"/>
              <a:t>WEAVE NW</a:t>
            </a:r>
          </a:p>
        </p:txBody>
      </p:sp>
    </p:spTree>
    <p:extLst>
      <p:ext uri="{BB962C8B-B14F-4D97-AF65-F5344CB8AC3E}">
        <p14:creationId xmlns:p14="http://schemas.microsoft.com/office/powerpoint/2010/main" val="90454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37AF-A47A-4315-82BD-601D72C15034}"/>
              </a:ext>
            </a:extLst>
          </p:cNvPr>
          <p:cNvSpPr>
            <a:spLocks noGrp="1"/>
          </p:cNvSpPr>
          <p:nvPr>
            <p:ph type="title"/>
          </p:nvPr>
        </p:nvSpPr>
        <p:spPr/>
        <p:txBody>
          <a:bodyPr/>
          <a:lstStyle/>
          <a:p>
            <a:r>
              <a:rPr lang="en-US" dirty="0"/>
              <a:t>Food Sovereignty</a:t>
            </a:r>
          </a:p>
        </p:txBody>
      </p:sp>
      <p:sp>
        <p:nvSpPr>
          <p:cNvPr id="3" name="Date Placeholder 2">
            <a:extLst>
              <a:ext uri="{FF2B5EF4-FFF2-40B4-BE49-F238E27FC236}">
                <a16:creationId xmlns:a16="http://schemas.microsoft.com/office/drawing/2014/main" id="{D3249CCA-CDAE-43B3-A176-AFDA2187C3EF}"/>
              </a:ext>
            </a:extLst>
          </p:cNvPr>
          <p:cNvSpPr>
            <a:spLocks noGrp="1"/>
          </p:cNvSpPr>
          <p:nvPr>
            <p:ph type="dt" sz="half" idx="10"/>
          </p:nvPr>
        </p:nvSpPr>
        <p:spPr/>
        <p:txBody>
          <a:bodyPr/>
          <a:lstStyle/>
          <a:p>
            <a:fld id="{A155451F-285F-4AB4-AB2A-610D3DB63F28}" type="datetime1">
              <a:rPr lang="en-US" smtClean="0"/>
              <a:t>1/10/2020</a:t>
            </a:fld>
            <a:endParaRPr lang="en-US"/>
          </a:p>
        </p:txBody>
      </p:sp>
      <p:sp>
        <p:nvSpPr>
          <p:cNvPr id="4" name="TextBox 3">
            <a:extLst>
              <a:ext uri="{FF2B5EF4-FFF2-40B4-BE49-F238E27FC236}">
                <a16:creationId xmlns:a16="http://schemas.microsoft.com/office/drawing/2014/main" id="{44BC7322-4180-4FE5-B3F8-9F4932F87B21}"/>
              </a:ext>
            </a:extLst>
          </p:cNvPr>
          <p:cNvSpPr txBox="1"/>
          <p:nvPr/>
        </p:nvSpPr>
        <p:spPr>
          <a:xfrm>
            <a:off x="4495800" y="1447800"/>
            <a:ext cx="6492642" cy="4601260"/>
          </a:xfrm>
          <a:prstGeom prst="rect">
            <a:avLst/>
          </a:prstGeom>
          <a:noFill/>
        </p:spPr>
        <p:txBody>
          <a:bodyPr wrap="square" rtlCol="0">
            <a:spAutoFit/>
          </a:bodyPr>
          <a:lstStyle/>
          <a:p>
            <a:pPr marL="214313" indent="-214313">
              <a:buFont typeface="Arial" panose="020B0604020202020204" pitchFamily="34" charset="0"/>
              <a:buChar char="•"/>
            </a:pPr>
            <a:r>
              <a:rPr lang="en-US" sz="2100" dirty="0"/>
              <a:t>NW Tribal Food Sovereignty Coalition</a:t>
            </a:r>
          </a:p>
          <a:p>
            <a:pPr marL="557213" lvl="1" indent="-214313">
              <a:buFont typeface="Arial" panose="020B0604020202020204" pitchFamily="34" charset="0"/>
              <a:buChar char="•"/>
            </a:pPr>
            <a:r>
              <a:rPr lang="en-US" dirty="0"/>
              <a:t>Coalition Building</a:t>
            </a:r>
          </a:p>
          <a:p>
            <a:pPr marL="557213" lvl="1" indent="-214313">
              <a:buFont typeface="Arial" panose="020B0604020202020204" pitchFamily="34" charset="0"/>
              <a:buChar char="•"/>
            </a:pPr>
            <a:r>
              <a:rPr lang="en-US" dirty="0"/>
              <a:t>Annual Gatherings</a:t>
            </a:r>
          </a:p>
          <a:p>
            <a:pPr marL="557213" lvl="1" indent="-214313">
              <a:buFont typeface="Arial" panose="020B0604020202020204" pitchFamily="34" charset="0"/>
              <a:buChar char="•"/>
            </a:pPr>
            <a:r>
              <a:rPr lang="en-US" dirty="0"/>
              <a:t>Media Development</a:t>
            </a:r>
          </a:p>
          <a:p>
            <a:pPr marL="557213" lvl="1" indent="-214313">
              <a:spcAft>
                <a:spcPts val="450"/>
              </a:spcAft>
              <a:buFont typeface="Arial" panose="020B0604020202020204" pitchFamily="34" charset="0"/>
              <a:buChar char="•"/>
            </a:pPr>
            <a:r>
              <a:rPr lang="en-US" dirty="0"/>
              <a:t>Published paper in the Journal of Agriculture, Food Systems, and Community Development </a:t>
            </a:r>
            <a:r>
              <a:rPr lang="en-US" sz="1350" u="sng" dirty="0">
                <a:hlinkClick r:id="rId3"/>
              </a:rPr>
              <a:t>https://doi.org/10.5304/jafscd.2019.09B.001</a:t>
            </a:r>
            <a:endParaRPr lang="en-US" dirty="0"/>
          </a:p>
          <a:p>
            <a:pPr marL="214313" indent="-214313">
              <a:buFont typeface="Arial" panose="020B0604020202020204" pitchFamily="34" charset="0"/>
              <a:buChar char="•"/>
            </a:pPr>
            <a:r>
              <a:rPr lang="en-US" sz="2100" dirty="0"/>
              <a:t>Trainings</a:t>
            </a:r>
          </a:p>
          <a:p>
            <a:pPr marL="557213" lvl="1" indent="-214313">
              <a:buFont typeface="Arial" panose="020B0604020202020204" pitchFamily="34" charset="0"/>
              <a:buChar char="•"/>
            </a:pPr>
            <a:r>
              <a:rPr lang="en-US" dirty="0"/>
              <a:t>Food Sovereignty Assessment Tool</a:t>
            </a:r>
          </a:p>
          <a:p>
            <a:pPr marL="557213" lvl="1" indent="-214313">
              <a:spcAft>
                <a:spcPts val="450"/>
              </a:spcAft>
              <a:buFont typeface="Arial" panose="020B0604020202020204" pitchFamily="34" charset="0"/>
              <a:buChar char="•"/>
            </a:pPr>
            <a:r>
              <a:rPr lang="en-US" dirty="0"/>
              <a:t>Traditional Foods Workshops</a:t>
            </a:r>
          </a:p>
          <a:p>
            <a:pPr marL="214313" indent="-214313">
              <a:spcAft>
                <a:spcPts val="450"/>
              </a:spcAft>
              <a:buFont typeface="Arial" panose="020B0604020202020204" pitchFamily="34" charset="0"/>
              <a:buChar char="•"/>
            </a:pPr>
            <a:r>
              <a:rPr lang="en-US" sz="2100" dirty="0"/>
              <a:t>ATNI Food Sovereignty Sub-Committee</a:t>
            </a:r>
          </a:p>
          <a:p>
            <a:pPr marL="214313" indent="-214313">
              <a:buFont typeface="Arial" panose="020B0604020202020204" pitchFamily="34" charset="0"/>
              <a:buChar char="•"/>
            </a:pPr>
            <a:r>
              <a:rPr lang="en-US" sz="2100" dirty="0"/>
              <a:t>Awarded funding from the Native American Agriculture Fund</a:t>
            </a:r>
          </a:p>
          <a:p>
            <a:pPr marL="557213" lvl="1" indent="-214313">
              <a:buFont typeface="Arial" panose="020B0604020202020204" pitchFamily="34" charset="0"/>
              <a:buChar char="•"/>
            </a:pPr>
            <a:r>
              <a:rPr lang="en-US" dirty="0"/>
              <a:t>NTFSC Support for strategic planning and technical assistance/trainings</a:t>
            </a:r>
          </a:p>
        </p:txBody>
      </p:sp>
      <p:pic>
        <p:nvPicPr>
          <p:cNvPr id="6" name="Picture 5">
            <a:extLst>
              <a:ext uri="{FF2B5EF4-FFF2-40B4-BE49-F238E27FC236}">
                <a16:creationId xmlns:a16="http://schemas.microsoft.com/office/drawing/2014/main" id="{79B551EB-C452-480F-B2DB-ED0FABD25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524001"/>
            <a:ext cx="2209800" cy="4552377"/>
          </a:xfrm>
          <a:prstGeom prst="rect">
            <a:avLst/>
          </a:prstGeom>
        </p:spPr>
      </p:pic>
    </p:spTree>
    <p:extLst>
      <p:ext uri="{BB962C8B-B14F-4D97-AF65-F5344CB8AC3E}">
        <p14:creationId xmlns:p14="http://schemas.microsoft.com/office/powerpoint/2010/main" val="336429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E912-F9AB-42D8-97BA-645464D41058}"/>
              </a:ext>
            </a:extLst>
          </p:cNvPr>
          <p:cNvSpPr>
            <a:spLocks noGrp="1"/>
          </p:cNvSpPr>
          <p:nvPr>
            <p:ph type="title"/>
          </p:nvPr>
        </p:nvSpPr>
        <p:spPr/>
        <p:txBody>
          <a:bodyPr/>
          <a:lstStyle/>
          <a:p>
            <a:r>
              <a:rPr lang="en-US" dirty="0"/>
              <a:t>2019 Annual Gathering</a:t>
            </a:r>
          </a:p>
        </p:txBody>
      </p:sp>
      <p:sp>
        <p:nvSpPr>
          <p:cNvPr id="3" name="Date Placeholder 2">
            <a:extLst>
              <a:ext uri="{FF2B5EF4-FFF2-40B4-BE49-F238E27FC236}">
                <a16:creationId xmlns:a16="http://schemas.microsoft.com/office/drawing/2014/main" id="{01E7624C-6F75-4256-A13B-C8F6FDA65734}"/>
              </a:ext>
            </a:extLst>
          </p:cNvPr>
          <p:cNvSpPr>
            <a:spLocks noGrp="1"/>
          </p:cNvSpPr>
          <p:nvPr>
            <p:ph type="dt" sz="half" idx="10"/>
          </p:nvPr>
        </p:nvSpPr>
        <p:spPr/>
        <p:txBody>
          <a:bodyPr/>
          <a:lstStyle/>
          <a:p>
            <a:fld id="{A155451F-285F-4AB4-AB2A-610D3DB63F28}" type="datetime1">
              <a:rPr lang="en-US" smtClean="0"/>
              <a:t>1/10/2020</a:t>
            </a:fld>
            <a:endParaRPr lang="en-US"/>
          </a:p>
        </p:txBody>
      </p:sp>
      <p:pic>
        <p:nvPicPr>
          <p:cNvPr id="4" name="Online Media 3" title="Northwest Tribal Food Sovereignty Coalition 2019 Gathering">
            <a:hlinkClick r:id="" action="ppaction://media"/>
            <a:extLst>
              <a:ext uri="{FF2B5EF4-FFF2-40B4-BE49-F238E27FC236}">
                <a16:creationId xmlns:a16="http://schemas.microsoft.com/office/drawing/2014/main" id="{7EE2B21F-43D1-4638-B30F-9BCC461CDB71}"/>
              </a:ext>
            </a:extLst>
          </p:cNvPr>
          <p:cNvPicPr>
            <a:picLocks noRot="1" noChangeAspect="1"/>
          </p:cNvPicPr>
          <p:nvPr>
            <a:videoFile r:link="rId1"/>
          </p:nvPr>
        </p:nvPicPr>
        <p:blipFill>
          <a:blip r:embed="rId4"/>
          <a:stretch>
            <a:fillRect/>
          </a:stretch>
        </p:blipFill>
        <p:spPr>
          <a:xfrm>
            <a:off x="1789471" y="1718225"/>
            <a:ext cx="8288593" cy="4662335"/>
          </a:xfrm>
          <a:prstGeom prst="rect">
            <a:avLst/>
          </a:prstGeom>
        </p:spPr>
      </p:pic>
    </p:spTree>
    <p:extLst>
      <p:ext uri="{BB962C8B-B14F-4D97-AF65-F5344CB8AC3E}">
        <p14:creationId xmlns:p14="http://schemas.microsoft.com/office/powerpoint/2010/main" val="36126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404C2-ADAB-4392-94AB-3C1CEA6E69D6}"/>
              </a:ext>
            </a:extLst>
          </p:cNvPr>
          <p:cNvSpPr>
            <a:spLocks noGrp="1"/>
          </p:cNvSpPr>
          <p:nvPr>
            <p:ph type="title"/>
          </p:nvPr>
        </p:nvSpPr>
        <p:spPr/>
        <p:txBody>
          <a:bodyPr/>
          <a:lstStyle/>
          <a:p>
            <a:r>
              <a:rPr lang="en-US" dirty="0" err="1"/>
              <a:t>MEDia</a:t>
            </a:r>
            <a:endParaRPr lang="en-US" dirty="0"/>
          </a:p>
        </p:txBody>
      </p:sp>
      <p:sp>
        <p:nvSpPr>
          <p:cNvPr id="3" name="Slide Number Placeholder 2">
            <a:extLst>
              <a:ext uri="{FF2B5EF4-FFF2-40B4-BE49-F238E27FC236}">
                <a16:creationId xmlns:a16="http://schemas.microsoft.com/office/drawing/2014/main" id="{DC2A7F68-2C60-4912-ABA5-572BAA0427DE}"/>
              </a:ext>
            </a:extLst>
          </p:cNvPr>
          <p:cNvSpPr>
            <a:spLocks noGrp="1"/>
          </p:cNvSpPr>
          <p:nvPr>
            <p:ph type="sldNum" sz="quarter" idx="12"/>
          </p:nvPr>
        </p:nvSpPr>
        <p:spPr/>
        <p:txBody>
          <a:bodyPr/>
          <a:lstStyle/>
          <a:p>
            <a:fld id="{48BB047D-A6CD-43AB-96F0-683C726B586B}" type="slidenum">
              <a:rPr lang="en-US" noProof="0" smtClean="0"/>
              <a:pPr/>
              <a:t>9</a:t>
            </a:fld>
            <a:endParaRPr lang="en-US" noProof="0" dirty="0"/>
          </a:p>
        </p:txBody>
      </p:sp>
      <p:sp>
        <p:nvSpPr>
          <p:cNvPr id="4" name="TextBox 3">
            <a:extLst>
              <a:ext uri="{FF2B5EF4-FFF2-40B4-BE49-F238E27FC236}">
                <a16:creationId xmlns:a16="http://schemas.microsoft.com/office/drawing/2014/main" id="{A9FF8CFE-BD6F-43CC-81B2-EBD1060ABA50}"/>
              </a:ext>
            </a:extLst>
          </p:cNvPr>
          <p:cNvSpPr txBox="1"/>
          <p:nvPr/>
        </p:nvSpPr>
        <p:spPr>
          <a:xfrm>
            <a:off x="5953060" y="2625614"/>
            <a:ext cx="5076272" cy="227754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dirty="0"/>
              <a:t>6 Food Sovereignty posters</a:t>
            </a:r>
          </a:p>
          <a:p>
            <a:pPr marL="342900" indent="-342900">
              <a:spcAft>
                <a:spcPts val="1200"/>
              </a:spcAft>
              <a:buFont typeface="Arial" panose="020B0604020202020204" pitchFamily="34" charset="0"/>
              <a:buChar char="•"/>
            </a:pPr>
            <a:r>
              <a:rPr lang="en-US" sz="2800" dirty="0"/>
              <a:t>6 Breastfeeding posters</a:t>
            </a:r>
          </a:p>
          <a:p>
            <a:pPr marL="342900" indent="-342900">
              <a:spcAft>
                <a:spcPts val="1200"/>
              </a:spcAft>
              <a:buFont typeface="Arial" panose="020B0604020202020204" pitchFamily="34" charset="0"/>
              <a:buChar char="•"/>
            </a:pPr>
            <a:r>
              <a:rPr lang="en-US" sz="2800" dirty="0"/>
              <a:t>3 Videos (2 FS /Tobacco)</a:t>
            </a:r>
          </a:p>
          <a:p>
            <a:pPr marL="342900" indent="-342900">
              <a:spcAft>
                <a:spcPts val="1200"/>
              </a:spcAft>
              <a:buFont typeface="Arial" panose="020B0604020202020204" pitchFamily="34" charset="0"/>
              <a:buChar char="•"/>
            </a:pPr>
            <a:r>
              <a:rPr lang="en-US" sz="2800" dirty="0"/>
              <a:t>3 short “tasty” style videos</a:t>
            </a:r>
          </a:p>
        </p:txBody>
      </p:sp>
      <p:pic>
        <p:nvPicPr>
          <p:cNvPr id="6" name="Picture 5">
            <a:extLst>
              <a:ext uri="{FF2B5EF4-FFF2-40B4-BE49-F238E27FC236}">
                <a16:creationId xmlns:a16="http://schemas.microsoft.com/office/drawing/2014/main" id="{842ABFD7-959E-4C44-B23B-9319022F9DBE}"/>
              </a:ext>
            </a:extLst>
          </p:cNvPr>
          <p:cNvPicPr>
            <a:picLocks noChangeAspect="1"/>
          </p:cNvPicPr>
          <p:nvPr/>
        </p:nvPicPr>
        <p:blipFill>
          <a:blip r:embed="rId2"/>
          <a:stretch>
            <a:fillRect/>
          </a:stretch>
        </p:blipFill>
        <p:spPr>
          <a:xfrm>
            <a:off x="982849" y="1709874"/>
            <a:ext cx="3658519" cy="4878026"/>
          </a:xfrm>
          <a:prstGeom prst="rect">
            <a:avLst/>
          </a:prstGeom>
        </p:spPr>
      </p:pic>
    </p:spTree>
    <p:extLst>
      <p:ext uri="{BB962C8B-B14F-4D97-AF65-F5344CB8AC3E}">
        <p14:creationId xmlns:p14="http://schemas.microsoft.com/office/powerpoint/2010/main" val="2653781426"/>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468121_Coastal presentation_RVA_v5" id="{5B652A6C-03CB-4457-ADFC-1C5BB6605FEF}" vid="{F00112C4-F9F0-4BD0-BC95-5242C8B0F7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949B46-24C4-420B-AB49-DDC88FEB9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0CE401-796E-4493-905E-4DDA5AF62AB4}">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2006/documentManagement/types"/>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0D46D58D-B27D-4B23-AEA1-AE974AB622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1794</Words>
  <Application>Microsoft Office PowerPoint</Application>
  <PresentationFormat>Widescreen</PresentationFormat>
  <Paragraphs>277</Paragraphs>
  <Slides>24</Slides>
  <Notes>20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Papyrus</vt:lpstr>
      <vt:lpstr>Times New Roman</vt:lpstr>
      <vt:lpstr>Wingdings</vt:lpstr>
      <vt:lpstr>Office Theme</vt:lpstr>
      <vt:lpstr>WEAVE-NW</vt:lpstr>
      <vt:lpstr>Your WEAVE-NW Team</vt:lpstr>
      <vt:lpstr>GHWIC Initiative</vt:lpstr>
      <vt:lpstr>Overview</vt:lpstr>
      <vt:lpstr>Why PSE approaches?</vt:lpstr>
      <vt:lpstr>the last 5 years</vt:lpstr>
      <vt:lpstr>Food Sovereignty</vt:lpstr>
      <vt:lpstr>2019 Annual Gathering</vt:lpstr>
      <vt:lpstr>MEDia</vt:lpstr>
      <vt:lpstr>Tribal Policy Toolkit</vt:lpstr>
      <vt:lpstr>Tobacco</vt:lpstr>
      <vt:lpstr>2019 Shoshone bannock vaping video </vt:lpstr>
      <vt:lpstr>Diabetes ECHO</vt:lpstr>
      <vt:lpstr>Where to find the Diabetes ECHO</vt:lpstr>
      <vt:lpstr>Breastfeeding</vt:lpstr>
      <vt:lpstr>Highlights 2014-2019</vt:lpstr>
      <vt:lpstr>WEAVE 2.0 Strategies</vt:lpstr>
      <vt:lpstr>WEAVE-NW 2.0 Subawards</vt:lpstr>
      <vt:lpstr>Category 1- Obesity- Food Systems</vt:lpstr>
      <vt:lpstr>Category 2- Obesity- Breastfeeding</vt:lpstr>
      <vt:lpstr>Category 3- Commercial Tobacco</vt:lpstr>
      <vt:lpstr>Category 4- Type II Diabetes</vt:lpstr>
      <vt:lpstr>Category 5- Heart Disease/Stroke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2019-10-10T04:37:15Z</dcterms:created>
  <dcterms:modified xsi:type="dcterms:W3CDTF">2020-01-10T21:05:46Z</dcterms:modified>
</cp:coreProperties>
</file>