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Masters/slideMaster29.xml" ContentType="application/vnd.openxmlformats-officedocument.presentationml.slideMaster+xml"/>
  <Override PartName="/ppt/slideMasters/slideMaster30.xml" ContentType="application/vnd.openxmlformats-officedocument.presentationml.slideMaster+xml"/>
  <Override PartName="/ppt/slideMasters/slideMaster3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theme/theme24.xml" ContentType="application/vnd.openxmlformats-officedocument.theme+xml"/>
  <Override PartName="/ppt/theme/theme25.xml" ContentType="application/vnd.openxmlformats-officedocument.theme+xml"/>
  <Override PartName="/ppt/theme/theme26.xml" ContentType="application/vnd.openxmlformats-officedocument.theme+xml"/>
  <Override PartName="/ppt/theme/theme27.xml" ContentType="application/vnd.openxmlformats-officedocument.theme+xml"/>
  <Override PartName="/ppt/theme/theme28.xml" ContentType="application/vnd.openxmlformats-officedocument.theme+xml"/>
  <Override PartName="/ppt/theme/theme29.xml" ContentType="application/vnd.openxmlformats-officedocument.theme+xml"/>
  <Override PartName="/ppt/theme/theme30.xml" ContentType="application/vnd.openxmlformats-officedocument.theme+xml"/>
  <Override PartName="/ppt/theme/theme31.xml" ContentType="application/vnd.openxmlformats-officedocument.theme+xml"/>
  <Override PartName="/ppt/theme/theme32.xml" ContentType="application/vnd.openxmlformats-officedocument.theme+xml"/>
  <Override PartName="/ppt/theme/theme3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3" r:id="rId1"/>
    <p:sldMasterId id="2147483675" r:id="rId2"/>
    <p:sldMasterId id="2147483677" r:id="rId3"/>
    <p:sldMasterId id="2147483679" r:id="rId4"/>
    <p:sldMasterId id="2147483681" r:id="rId5"/>
    <p:sldMasterId id="2147483683" r:id="rId6"/>
    <p:sldMasterId id="2147483685" r:id="rId7"/>
    <p:sldMasterId id="2147483687" r:id="rId8"/>
    <p:sldMasterId id="2147483689" r:id="rId9"/>
    <p:sldMasterId id="2147483691" r:id="rId10"/>
    <p:sldMasterId id="2147483693" r:id="rId11"/>
    <p:sldMasterId id="2147483695" r:id="rId12"/>
    <p:sldMasterId id="2147483697" r:id="rId13"/>
    <p:sldMasterId id="2147483699" r:id="rId14"/>
    <p:sldMasterId id="2147483701" r:id="rId15"/>
    <p:sldMasterId id="2147483703" r:id="rId16"/>
    <p:sldMasterId id="2147483704" r:id="rId17"/>
    <p:sldMasterId id="2147483706" r:id="rId18"/>
    <p:sldMasterId id="2147483708" r:id="rId19"/>
    <p:sldMasterId id="2147483710" r:id="rId20"/>
    <p:sldMasterId id="2147483712" r:id="rId21"/>
    <p:sldMasterId id="2147483714" r:id="rId22"/>
    <p:sldMasterId id="2147483716" r:id="rId23"/>
    <p:sldMasterId id="2147483718" r:id="rId24"/>
    <p:sldMasterId id="2147483720" r:id="rId25"/>
    <p:sldMasterId id="2147483722" r:id="rId26"/>
    <p:sldMasterId id="2147483724" r:id="rId27"/>
    <p:sldMasterId id="2147483726" r:id="rId28"/>
    <p:sldMasterId id="2147483728" r:id="rId29"/>
    <p:sldMasterId id="2147483730" r:id="rId30"/>
    <p:sldMasterId id="2147483732" r:id="rId31"/>
  </p:sldMasterIdLst>
  <p:notesMasterIdLst>
    <p:notesMasterId r:id="rId54"/>
  </p:notesMasterIdLst>
  <p:handoutMasterIdLst>
    <p:handoutMasterId r:id="rId55"/>
  </p:handoutMasterIdLst>
  <p:sldIdLst>
    <p:sldId id="601" r:id="rId32"/>
    <p:sldId id="602" r:id="rId33"/>
    <p:sldId id="605" r:id="rId34"/>
    <p:sldId id="621" r:id="rId35"/>
    <p:sldId id="620" r:id="rId36"/>
    <p:sldId id="622" r:id="rId37"/>
    <p:sldId id="623" r:id="rId38"/>
    <p:sldId id="624" r:id="rId39"/>
    <p:sldId id="625" r:id="rId40"/>
    <p:sldId id="626" r:id="rId41"/>
    <p:sldId id="635" r:id="rId42"/>
    <p:sldId id="636" r:id="rId43"/>
    <p:sldId id="637" r:id="rId44"/>
    <p:sldId id="638" r:id="rId45"/>
    <p:sldId id="639" r:id="rId46"/>
    <p:sldId id="604" r:id="rId47"/>
    <p:sldId id="629" r:id="rId48"/>
    <p:sldId id="630" r:id="rId49"/>
    <p:sldId id="632" r:id="rId50"/>
    <p:sldId id="633" r:id="rId51"/>
    <p:sldId id="634" r:id="rId52"/>
    <p:sldId id="523" r:id="rId5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schick, Jennifer (IHS/HQ)" initials="BJ(" lastIdx="1" clrIdx="0">
    <p:extLst>
      <p:ext uri="{19B8F6BF-5375-455C-9EA6-DF929625EA0E}">
        <p15:presenceInfo xmlns:p15="http://schemas.microsoft.com/office/powerpoint/2012/main" userId="S-1-5-21-1547161642-606747145-682003330-543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82"/>
    <a:srgbClr val="009999"/>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68946" autoAdjust="0"/>
  </p:normalViewPr>
  <p:slideViewPr>
    <p:cSldViewPr snapToGrid="0">
      <p:cViewPr varScale="1">
        <p:scale>
          <a:sx n="75" d="100"/>
          <a:sy n="75" d="100"/>
        </p:scale>
        <p:origin x="1914" y="72"/>
      </p:cViewPr>
      <p:guideLst/>
    </p:cSldViewPr>
  </p:slideViewPr>
  <p:outlineViewPr>
    <p:cViewPr>
      <p:scale>
        <a:sx n="33" d="100"/>
        <a:sy n="33" d="100"/>
      </p:scale>
      <p:origin x="0" y="-30053"/>
    </p:cViewPr>
  </p:outlineViewPr>
  <p:notesTextViewPr>
    <p:cViewPr>
      <p:scale>
        <a:sx n="3" d="2"/>
        <a:sy n="3" d="2"/>
      </p:scale>
      <p:origin x="0" y="0"/>
    </p:cViewPr>
  </p:notesTextViewPr>
  <p:sorterViewPr>
    <p:cViewPr>
      <p:scale>
        <a:sx n="100" d="100"/>
        <a:sy n="100" d="100"/>
      </p:scale>
      <p:origin x="0" y="-5568"/>
    </p:cViewPr>
  </p:sorterViewPr>
  <p:notesViewPr>
    <p:cSldViewPr snapToGrid="0">
      <p:cViewPr varScale="1">
        <p:scale>
          <a:sx n="76" d="100"/>
          <a:sy n="76" d="100"/>
        </p:scale>
        <p:origin x="2914"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8.xml"/><Relationship Id="rId21" Type="http://schemas.openxmlformats.org/officeDocument/2006/relationships/slideMaster" Target="slideMasters/slideMaster21.xml"/><Relationship Id="rId34" Type="http://schemas.openxmlformats.org/officeDocument/2006/relationships/slide" Target="slides/slide3.xml"/><Relationship Id="rId42" Type="http://schemas.openxmlformats.org/officeDocument/2006/relationships/slide" Target="slides/slide11.xml"/><Relationship Id="rId47" Type="http://schemas.openxmlformats.org/officeDocument/2006/relationships/slide" Target="slides/slide16.xml"/><Relationship Id="rId50" Type="http://schemas.openxmlformats.org/officeDocument/2006/relationships/slide" Target="slides/slide19.xml"/><Relationship Id="rId55"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 Target="slides/slide2.xml"/><Relationship Id="rId38" Type="http://schemas.openxmlformats.org/officeDocument/2006/relationships/slide" Target="slides/slide7.xml"/><Relationship Id="rId46" Type="http://schemas.openxmlformats.org/officeDocument/2006/relationships/slide" Target="slides/slide15.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Master" Target="slideMasters/slideMaster29.xml"/><Relationship Id="rId41" Type="http://schemas.openxmlformats.org/officeDocument/2006/relationships/slide" Target="slides/slide1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1.xml"/><Relationship Id="rId37" Type="http://schemas.openxmlformats.org/officeDocument/2006/relationships/slide" Target="slides/slide6.xml"/><Relationship Id="rId40" Type="http://schemas.openxmlformats.org/officeDocument/2006/relationships/slide" Target="slides/slide9.xml"/><Relationship Id="rId45" Type="http://schemas.openxmlformats.org/officeDocument/2006/relationships/slide" Target="slides/slide14.xml"/><Relationship Id="rId53" Type="http://schemas.openxmlformats.org/officeDocument/2006/relationships/slide" Target="slides/slide22.xml"/><Relationship Id="rId58"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Master" Target="slideMasters/slideMaster28.xml"/><Relationship Id="rId36" Type="http://schemas.openxmlformats.org/officeDocument/2006/relationships/slide" Target="slides/slide5.xml"/><Relationship Id="rId49" Type="http://schemas.openxmlformats.org/officeDocument/2006/relationships/slide" Target="slides/slide18.xml"/><Relationship Id="rId57"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Master" Target="slideMasters/slideMaster31.xml"/><Relationship Id="rId44" Type="http://schemas.openxmlformats.org/officeDocument/2006/relationships/slide" Target="slides/slide13.xml"/><Relationship Id="rId52" Type="http://schemas.openxmlformats.org/officeDocument/2006/relationships/slide" Target="slides/slide21.xml"/><Relationship Id="rId6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30" Type="http://schemas.openxmlformats.org/officeDocument/2006/relationships/slideMaster" Target="slideMasters/slideMaster30.xml"/><Relationship Id="rId35" Type="http://schemas.openxmlformats.org/officeDocument/2006/relationships/slide" Target="slides/slide4.xml"/><Relationship Id="rId43" Type="http://schemas.openxmlformats.org/officeDocument/2006/relationships/slide" Target="slides/slide12.xml"/><Relationship Id="rId48" Type="http://schemas.openxmlformats.org/officeDocument/2006/relationships/slide" Target="slides/slide17.xml"/><Relationship Id="rId56" Type="http://schemas.openxmlformats.org/officeDocument/2006/relationships/commentAuthors" Target="commentAuthors.xml"/><Relationship Id="rId8" Type="http://schemas.openxmlformats.org/officeDocument/2006/relationships/slideMaster" Target="slideMasters/slideMaster8.xml"/><Relationship Id="rId51" Type="http://schemas.openxmlformats.org/officeDocument/2006/relationships/slide" Target="slides/slide20.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149257010696732"/>
          <c:y val="0.14973778838504376"/>
          <c:w val="0.87969563457646716"/>
          <c:h val="0.71881336515513128"/>
        </c:manualLayout>
      </c:layout>
      <c:barChart>
        <c:barDir val="col"/>
        <c:grouping val="stacked"/>
        <c:varyColors val="0"/>
        <c:ser>
          <c:idx val="3"/>
          <c:order val="0"/>
          <c:tx>
            <c:strRef>
              <c:f>'Budget Book 2 - pg 8'!$B$7</c:f>
              <c:strCache>
                <c:ptCount val="1"/>
                <c:pt idx="0">
                  <c:v>Housing Support</c:v>
                </c:pt>
              </c:strCache>
            </c:strRef>
          </c:tx>
          <c:invertIfNegative val="0"/>
          <c:dLbls>
            <c:dLbl>
              <c:idx val="1"/>
              <c:layout>
                <c:manualLayout>
                  <c:x val="2.9357116141836941E-3"/>
                  <c:y val="-5.680533867946749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133-4D68-B63F-CDA026C09324}"/>
                </c:ext>
              </c:extLst>
            </c:dLbl>
            <c:dLbl>
              <c:idx val="3"/>
              <c:layout>
                <c:manualLayout>
                  <c:x val="0"/>
                  <c:y val="-5.477657658377237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133-4D68-B63F-CDA026C09324}"/>
                </c:ext>
              </c:extLst>
            </c:dLbl>
            <c:dLbl>
              <c:idx val="5"/>
              <c:layout>
                <c:manualLayout>
                  <c:x val="0"/>
                  <c:y val="-6.897791125363926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133-4D68-B63F-CDA026C09324}"/>
                </c:ext>
              </c:extLst>
            </c:dLbl>
            <c:dLbl>
              <c:idx val="8"/>
              <c:layout>
                <c:manualLayout>
                  <c:x val="4.4035674212755411E-3"/>
                  <c:y val="-3.043143143542905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133-4D68-B63F-CDA026C09324}"/>
                </c:ext>
              </c:extLst>
            </c:dLbl>
            <c:dLbl>
              <c:idx val="10"/>
              <c:layout>
                <c:manualLayout>
                  <c:x val="-2.9357116141836941E-3"/>
                  <c:y val="-4.869029029668648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133-4D68-B63F-CDA026C09324}"/>
                </c:ext>
              </c:extLst>
            </c:dLbl>
            <c:dLbl>
              <c:idx val="11"/>
              <c:layout>
                <c:manualLayout>
                  <c:x val="-1.0764151570276064E-16"/>
                  <c:y val="6.086286287085810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133-4D68-B63F-CDA026C09324}"/>
                </c:ext>
              </c:extLst>
            </c:dLbl>
            <c:dLbl>
              <c:idx val="12"/>
              <c:layout>
                <c:manualLayout>
                  <c:x val="0"/>
                  <c:y val="-1.825885886125758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133-4D68-B63F-CDA026C09324}"/>
                </c:ext>
              </c:extLst>
            </c:dLbl>
            <c:dLbl>
              <c:idx val="14"/>
              <c:layout>
                <c:manualLayout>
                  <c:x val="-1.0764151570276064E-16"/>
                  <c:y val="-3.043143143542905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133-4D68-B63F-CDA026C09324}"/>
                </c:ext>
              </c:extLst>
            </c:dLbl>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'Budget Book 2 - pg 8'!$A$8:$A$22</c:f>
              <c:numCache>
                <c:formatCode>General</c:formatCode>
                <c:ptCount val="15"/>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numCache>
            </c:numRef>
          </c:cat>
          <c:val>
            <c:numRef>
              <c:f>'Budget Book 2 - pg 8'!$B$8:$B$22</c:f>
              <c:numCache>
                <c:formatCode>_("$"* #,##0_);_("$"* \(#,##0\);_("$"* "-"??_);_(@_)</c:formatCode>
                <c:ptCount val="15"/>
                <c:pt idx="0">
                  <c:v>3187700</c:v>
                </c:pt>
                <c:pt idx="1">
                  <c:v>3201000</c:v>
                </c:pt>
                <c:pt idx="2">
                  <c:v>3250000</c:v>
                </c:pt>
                <c:pt idx="3">
                  <c:v>3250000</c:v>
                </c:pt>
                <c:pt idx="4">
                  <c:v>3281000</c:v>
                </c:pt>
                <c:pt idx="5">
                  <c:v>3266000</c:v>
                </c:pt>
                <c:pt idx="6">
                  <c:v>3261000</c:v>
                </c:pt>
                <c:pt idx="7">
                  <c:v>2453000</c:v>
                </c:pt>
                <c:pt idx="8">
                  <c:v>2325000</c:v>
                </c:pt>
                <c:pt idx="9">
                  <c:v>2325000</c:v>
                </c:pt>
                <c:pt idx="10">
                  <c:v>2216000</c:v>
                </c:pt>
                <c:pt idx="11">
                  <c:v>2600000</c:v>
                </c:pt>
                <c:pt idx="12">
                  <c:v>2659000</c:v>
                </c:pt>
                <c:pt idx="13">
                  <c:v>3571540</c:v>
                </c:pt>
                <c:pt idx="14">
                  <c:v>3655000</c:v>
                </c:pt>
              </c:numCache>
            </c:numRef>
          </c:val>
          <c:extLst>
            <c:ext xmlns:c16="http://schemas.microsoft.com/office/drawing/2014/chart" uri="{C3380CC4-5D6E-409C-BE32-E72D297353CC}">
              <c16:uniqueId val="{00000008-E133-4D68-B63F-CDA026C09324}"/>
            </c:ext>
          </c:extLst>
        </c:ser>
        <c:ser>
          <c:idx val="2"/>
          <c:order val="1"/>
          <c:tx>
            <c:strRef>
              <c:f>'Budget Book 2 - pg 8'!$D$7</c:f>
              <c:strCache>
                <c:ptCount val="1"/>
                <c:pt idx="0">
                  <c:v>Regular (Sanitation Deficiencies)</c:v>
                </c:pt>
              </c:strCache>
            </c:strRef>
          </c:tx>
          <c:invertIfNegative val="0"/>
          <c:dLbls>
            <c:dLbl>
              <c:idx val="0"/>
              <c:layout>
                <c:manualLayout>
                  <c:x val="4.4035674212755281E-3"/>
                  <c:y val="1.217257257417154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133-4D68-B63F-CDA026C09324}"/>
                </c:ext>
              </c:extLst>
            </c:dLbl>
            <c:dLbl>
              <c:idx val="1"/>
              <c:layout>
                <c:manualLayout>
                  <c:x val="4.4035674212755411E-3"/>
                  <c:y val="-2.434514514834324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133-4D68-B63F-CDA026C09324}"/>
                </c:ext>
              </c:extLst>
            </c:dLbl>
            <c:dLbl>
              <c:idx val="2"/>
              <c:layout>
                <c:manualLayout>
                  <c:x val="0"/>
                  <c:y val="1.82588588612573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133-4D68-B63F-CDA026C09324}"/>
                </c:ext>
              </c:extLst>
            </c:dLbl>
            <c:dLbl>
              <c:idx val="3"/>
              <c:layout>
                <c:manualLayout>
                  <c:x val="0"/>
                  <c:y val="-6.086286287085810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133-4D68-B63F-CDA026C09324}"/>
                </c:ext>
              </c:extLst>
            </c:dLbl>
            <c:dLbl>
              <c:idx val="6"/>
              <c:layout>
                <c:manualLayout>
                  <c:x val="1.4678558070918417E-2"/>
                  <c:y val="-2.840266933973385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133-4D68-B63F-CDA026C09324}"/>
                </c:ext>
              </c:extLst>
            </c:dLbl>
            <c:dLbl>
              <c:idx val="13"/>
              <c:layout>
                <c:manualLayout>
                  <c:x val="-8.8071348425511897E-3"/>
                  <c:y val="1.825885886125743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E133-4D68-B63F-CDA026C09324}"/>
                </c:ext>
              </c:extLst>
            </c:dLbl>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'Budget Book 2 - pg 8'!$A$8:$A$22</c:f>
              <c:numCache>
                <c:formatCode>General</c:formatCode>
                <c:ptCount val="15"/>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numCache>
            </c:numRef>
          </c:cat>
          <c:val>
            <c:numRef>
              <c:f>'Budget Book 2 - pg 8'!$D$8:$D$22</c:f>
              <c:numCache>
                <c:formatCode>_("$"* #,##0_);_("$"* \(#,##0\);_("$"* "-"??_);_(@_)</c:formatCode>
                <c:ptCount val="15"/>
                <c:pt idx="0">
                  <c:v>1490600</c:v>
                </c:pt>
                <c:pt idx="1">
                  <c:v>1552000</c:v>
                </c:pt>
                <c:pt idx="2">
                  <c:v>1567000</c:v>
                </c:pt>
                <c:pt idx="3">
                  <c:v>1676000</c:v>
                </c:pt>
                <c:pt idx="4">
                  <c:v>3806000</c:v>
                </c:pt>
                <c:pt idx="5">
                  <c:v>1300000</c:v>
                </c:pt>
                <c:pt idx="6">
                  <c:v>1471000</c:v>
                </c:pt>
                <c:pt idx="7">
                  <c:v>1256000</c:v>
                </c:pt>
                <c:pt idx="8">
                  <c:v>1086000</c:v>
                </c:pt>
                <c:pt idx="9">
                  <c:v>1101000</c:v>
                </c:pt>
                <c:pt idx="10">
                  <c:v>555000</c:v>
                </c:pt>
                <c:pt idx="11">
                  <c:v>789000</c:v>
                </c:pt>
                <c:pt idx="12">
                  <c:v>1487000</c:v>
                </c:pt>
                <c:pt idx="13">
                  <c:v>3810400</c:v>
                </c:pt>
                <c:pt idx="14">
                  <c:v>3974700</c:v>
                </c:pt>
              </c:numCache>
            </c:numRef>
          </c:val>
          <c:extLst>
            <c:ext xmlns:c16="http://schemas.microsoft.com/office/drawing/2014/chart" uri="{C3380CC4-5D6E-409C-BE32-E72D297353CC}">
              <c16:uniqueId val="{0000000F-E133-4D68-B63F-CDA026C09324}"/>
            </c:ext>
          </c:extLst>
        </c:ser>
        <c:dLbls>
          <c:showLegendKey val="0"/>
          <c:showVal val="0"/>
          <c:showCatName val="0"/>
          <c:showSerName val="0"/>
          <c:showPercent val="0"/>
          <c:showBubbleSize val="0"/>
        </c:dLbls>
        <c:gapWidth val="150"/>
        <c:overlap val="100"/>
        <c:axId val="131370496"/>
        <c:axId val="132874240"/>
      </c:barChart>
      <c:catAx>
        <c:axId val="131370496"/>
        <c:scaling>
          <c:orientation val="minMax"/>
        </c:scaling>
        <c:delete val="0"/>
        <c:axPos val="b"/>
        <c:numFmt formatCode="General" sourceLinked="1"/>
        <c:majorTickMark val="out"/>
        <c:minorTickMark val="none"/>
        <c:tickLblPos val="nextTo"/>
        <c:crossAx val="132874240"/>
        <c:crosses val="autoZero"/>
        <c:auto val="1"/>
        <c:lblAlgn val="ctr"/>
        <c:lblOffset val="100"/>
        <c:noMultiLvlLbl val="0"/>
      </c:catAx>
      <c:valAx>
        <c:axId val="132874240"/>
        <c:scaling>
          <c:orientation val="minMax"/>
        </c:scaling>
        <c:delete val="0"/>
        <c:axPos val="l"/>
        <c:majorGridlines/>
        <c:numFmt formatCode="_(&quot;$&quot;* #,##0_);_(&quot;$&quot;* \(#,##0\);_(&quot;$&quot;* &quot;-&quot;??_);_(@_)" sourceLinked="1"/>
        <c:majorTickMark val="out"/>
        <c:minorTickMark val="none"/>
        <c:tickLblPos val="nextTo"/>
        <c:crossAx val="131370496"/>
        <c:crosses val="autoZero"/>
        <c:crossBetween val="between"/>
      </c:valAx>
    </c:plotArea>
    <c:legend>
      <c:legendPos val="r"/>
      <c:layout>
        <c:manualLayout>
          <c:xMode val="edge"/>
          <c:yMode val="edge"/>
          <c:x val="0.50195827006246529"/>
          <c:y val="0.2668753745687974"/>
          <c:w val="0.30370726947576748"/>
          <c:h val="0.17755390396926504"/>
        </c:manualLayout>
      </c:layout>
      <c:overlay val="0"/>
      <c:spPr>
        <a:solidFill>
          <a:schemeClr val="bg1">
            <a:lumMod val="95000"/>
          </a:schemeClr>
        </a:solidFill>
        <a:ln w="12700" cmpd="thinThick">
          <a:solidFill>
            <a:schemeClr val="tx1"/>
          </a:solidFill>
          <a:prstDash val="solid"/>
        </a:ln>
        <a:effectLst>
          <a:outerShdw blurRad="63500" dist="76200" dir="8400000" sx="102000" sy="102000" algn="tr" rotWithShape="0">
            <a:prstClr val="black">
              <a:alpha val="40000"/>
            </a:prstClr>
          </a:outerShdw>
        </a:effectLst>
      </c:spPr>
      <c:txPr>
        <a:bodyPr/>
        <a:lstStyle/>
        <a:p>
          <a:pPr>
            <a:defRPr sz="1800" baseline="0"/>
          </a:pPr>
          <a:endParaRPr lang="en-US"/>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0.18309</cdr:x>
      <cdr:y>0.09231</cdr:y>
    </cdr:from>
    <cdr:to>
      <cdr:x>1</cdr:x>
      <cdr:y>0.21388</cdr:y>
    </cdr:to>
    <cdr:sp macro="" textlink="">
      <cdr:nvSpPr>
        <cdr:cNvPr id="3" name="TextBox 1">
          <a:extLst xmlns:a="http://schemas.openxmlformats.org/drawingml/2006/main">
            <a:ext uri="{FF2B5EF4-FFF2-40B4-BE49-F238E27FC236}">
              <a16:creationId xmlns:a16="http://schemas.microsoft.com/office/drawing/2014/main" id="{22498CF8-3FED-49D3-90F3-A9207627E09C}"/>
            </a:ext>
          </a:extLst>
        </cdr:cNvPr>
        <cdr:cNvSpPr txBox="1"/>
      </cdr:nvSpPr>
      <cdr:spPr>
        <a:xfrm xmlns:a="http://schemas.openxmlformats.org/drawingml/2006/main">
          <a:off x="1517497" y="508157"/>
          <a:ext cx="6770941" cy="669159"/>
        </a:xfrm>
        <a:prstGeom xmlns:a="http://schemas.openxmlformats.org/drawingml/2006/main" prst="rect">
          <a:avLst/>
        </a:prstGeom>
        <a:noFill xmlns:a="http://schemas.openxmlformats.org/drawingml/2006/main"/>
        <a:ln xmlns:a="http://schemas.openxmlformats.org/drawingml/2006/main" w="6350">
          <a:solidFill>
            <a:schemeClr val="tx1"/>
          </a:solidFill>
        </a:ln>
        <a:effectLst xmlns:a="http://schemas.openxmlformats.org/drawingml/2006/main">
          <a:outerShdw blurRad="50800" dist="38100" dir="2700000" algn="tl" rotWithShape="0">
            <a:prstClr val="black">
              <a:alpha val="40000"/>
            </a:prstClr>
          </a:outerShdw>
        </a:effectLst>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baseline="0" dirty="0"/>
            <a:t>IHS Funding</a:t>
          </a:r>
        </a:p>
        <a:p xmlns:a="http://schemas.openxmlformats.org/drawingml/2006/main">
          <a:pPr algn="ctr"/>
          <a:r>
            <a:rPr lang="en-US" sz="1800" b="1" baseline="0" dirty="0"/>
            <a:t>Sanitation Facilities Construction</a:t>
          </a:r>
          <a:endParaRPr lang="en-US" sz="18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37895" cy="466186"/>
          </a:xfrm>
          <a:prstGeom prst="rect">
            <a:avLst/>
          </a:prstGeom>
        </p:spPr>
        <p:txBody>
          <a:bodyPr vert="horz" lIns="91405" tIns="45703" rIns="91405" bIns="45703" rtlCol="0"/>
          <a:lstStyle>
            <a:lvl1pPr algn="l">
              <a:defRPr sz="1200"/>
            </a:lvl1pPr>
          </a:lstStyle>
          <a:p>
            <a:endParaRPr lang="en-US" dirty="0"/>
          </a:p>
        </p:txBody>
      </p:sp>
      <p:sp>
        <p:nvSpPr>
          <p:cNvPr id="3" name="Date Placeholder 2"/>
          <p:cNvSpPr>
            <a:spLocks noGrp="1"/>
          </p:cNvSpPr>
          <p:nvPr>
            <p:ph type="dt" sz="quarter" idx="1"/>
          </p:nvPr>
        </p:nvSpPr>
        <p:spPr>
          <a:xfrm>
            <a:off x="3970893" y="3"/>
            <a:ext cx="3037895" cy="466186"/>
          </a:xfrm>
          <a:prstGeom prst="rect">
            <a:avLst/>
          </a:prstGeom>
        </p:spPr>
        <p:txBody>
          <a:bodyPr vert="horz" lIns="91405" tIns="45703" rIns="91405" bIns="45703" rtlCol="0"/>
          <a:lstStyle>
            <a:lvl1pPr algn="r">
              <a:defRPr sz="1200"/>
            </a:lvl1pPr>
          </a:lstStyle>
          <a:p>
            <a:fld id="{E96F3386-BC85-446C-B615-2C8A4AF7549F}" type="datetimeFigureOut">
              <a:rPr lang="en-US" smtClean="0"/>
              <a:t>10/16/2019</a:t>
            </a:fld>
            <a:endParaRPr lang="en-US" dirty="0"/>
          </a:p>
        </p:txBody>
      </p:sp>
      <p:sp>
        <p:nvSpPr>
          <p:cNvPr id="4" name="Footer Placeholder 3"/>
          <p:cNvSpPr>
            <a:spLocks noGrp="1"/>
          </p:cNvSpPr>
          <p:nvPr>
            <p:ph type="ftr" sz="quarter" idx="2"/>
          </p:nvPr>
        </p:nvSpPr>
        <p:spPr>
          <a:xfrm>
            <a:off x="1" y="8830214"/>
            <a:ext cx="3037895" cy="466186"/>
          </a:xfrm>
          <a:prstGeom prst="rect">
            <a:avLst/>
          </a:prstGeom>
        </p:spPr>
        <p:txBody>
          <a:bodyPr vert="horz" lIns="91405" tIns="45703" rIns="91405" bIns="4570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893" y="8830214"/>
            <a:ext cx="3037895" cy="466186"/>
          </a:xfrm>
          <a:prstGeom prst="rect">
            <a:avLst/>
          </a:prstGeom>
        </p:spPr>
        <p:txBody>
          <a:bodyPr vert="horz" lIns="91405" tIns="45703" rIns="91405" bIns="45703" rtlCol="0" anchor="b"/>
          <a:lstStyle>
            <a:lvl1pPr algn="r">
              <a:defRPr sz="1200"/>
            </a:lvl1pPr>
          </a:lstStyle>
          <a:p>
            <a:fld id="{FEE3A4EC-8D20-470B-B5A8-B00C51C58415}" type="slidenum">
              <a:rPr lang="en-US" smtClean="0"/>
              <a:t>‹#›</a:t>
            </a:fld>
            <a:endParaRPr lang="en-US" dirty="0"/>
          </a:p>
        </p:txBody>
      </p:sp>
    </p:spTree>
    <p:extLst>
      <p:ext uri="{BB962C8B-B14F-4D97-AF65-F5344CB8AC3E}">
        <p14:creationId xmlns:p14="http://schemas.microsoft.com/office/powerpoint/2010/main" val="1354184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3037840" cy="466433"/>
          </a:xfrm>
          <a:prstGeom prst="rect">
            <a:avLst/>
          </a:prstGeom>
        </p:spPr>
        <p:txBody>
          <a:bodyPr vert="horz" lIns="91810" tIns="45906" rIns="91810" bIns="45906" rtlCol="0"/>
          <a:lstStyle>
            <a:lvl1pPr algn="l">
              <a:defRPr sz="1200"/>
            </a:lvl1pPr>
          </a:lstStyle>
          <a:p>
            <a:endParaRPr lang="en-US" dirty="0"/>
          </a:p>
        </p:txBody>
      </p:sp>
      <p:sp>
        <p:nvSpPr>
          <p:cNvPr id="3" name="Date Placeholder 2"/>
          <p:cNvSpPr>
            <a:spLocks noGrp="1"/>
          </p:cNvSpPr>
          <p:nvPr>
            <p:ph type="dt" idx="1"/>
          </p:nvPr>
        </p:nvSpPr>
        <p:spPr>
          <a:xfrm>
            <a:off x="3970940" y="4"/>
            <a:ext cx="3037840" cy="466433"/>
          </a:xfrm>
          <a:prstGeom prst="rect">
            <a:avLst/>
          </a:prstGeom>
        </p:spPr>
        <p:txBody>
          <a:bodyPr vert="horz" lIns="91810" tIns="45906" rIns="91810" bIns="45906" rtlCol="0"/>
          <a:lstStyle>
            <a:lvl1pPr algn="r">
              <a:defRPr sz="1200"/>
            </a:lvl1pPr>
          </a:lstStyle>
          <a:p>
            <a:fld id="{E8BAE669-D304-4EFE-BF01-FEEDBFDDC509}" type="datetimeFigureOut">
              <a:rPr lang="en-US" smtClean="0"/>
              <a:t>10/16/2019</a:t>
            </a:fld>
            <a:endParaRPr lang="en-US" dirty="0"/>
          </a:p>
        </p:txBody>
      </p:sp>
      <p:sp>
        <p:nvSpPr>
          <p:cNvPr id="4" name="Slide Image Placeholder 3"/>
          <p:cNvSpPr>
            <a:spLocks noGrp="1" noRot="1" noChangeAspect="1"/>
          </p:cNvSpPr>
          <p:nvPr>
            <p:ph type="sldImg" idx="2"/>
          </p:nvPr>
        </p:nvSpPr>
        <p:spPr>
          <a:xfrm>
            <a:off x="719138" y="1162050"/>
            <a:ext cx="5572125" cy="3135313"/>
          </a:xfrm>
          <a:prstGeom prst="rect">
            <a:avLst/>
          </a:prstGeom>
          <a:noFill/>
          <a:ln w="12700">
            <a:solidFill>
              <a:prstClr val="black"/>
            </a:solidFill>
          </a:ln>
        </p:spPr>
        <p:txBody>
          <a:bodyPr vert="horz" lIns="91810" tIns="45906" rIns="91810" bIns="45906" rtlCol="0" anchor="ctr"/>
          <a:lstStyle/>
          <a:p>
            <a:endParaRPr lang="en-US" dirty="0"/>
          </a:p>
        </p:txBody>
      </p:sp>
      <p:sp>
        <p:nvSpPr>
          <p:cNvPr id="5" name="Notes Placeholder 4"/>
          <p:cNvSpPr>
            <a:spLocks noGrp="1"/>
          </p:cNvSpPr>
          <p:nvPr>
            <p:ph type="body" sz="quarter" idx="3"/>
          </p:nvPr>
        </p:nvSpPr>
        <p:spPr>
          <a:xfrm>
            <a:off x="701041" y="4473895"/>
            <a:ext cx="5608320" cy="3660457"/>
          </a:xfrm>
          <a:prstGeom prst="rect">
            <a:avLst/>
          </a:prstGeom>
        </p:spPr>
        <p:txBody>
          <a:bodyPr vert="horz" lIns="91810" tIns="45906" rIns="91810" bIns="4590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72"/>
            <a:ext cx="3037840" cy="466433"/>
          </a:xfrm>
          <a:prstGeom prst="rect">
            <a:avLst/>
          </a:prstGeom>
        </p:spPr>
        <p:txBody>
          <a:bodyPr vert="horz" lIns="91810" tIns="45906" rIns="91810" bIns="4590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0" y="8829972"/>
            <a:ext cx="3037840" cy="466433"/>
          </a:xfrm>
          <a:prstGeom prst="rect">
            <a:avLst/>
          </a:prstGeom>
        </p:spPr>
        <p:txBody>
          <a:bodyPr vert="horz" lIns="91810" tIns="45906" rIns="91810" bIns="45906" rtlCol="0" anchor="b"/>
          <a:lstStyle>
            <a:lvl1pPr algn="r">
              <a:defRPr sz="1200"/>
            </a:lvl1pPr>
          </a:lstStyle>
          <a:p>
            <a:fld id="{BE0D2784-3195-4080-9B24-1409FF6CF391}" type="slidenum">
              <a:rPr lang="en-US" smtClean="0"/>
              <a:t>‹#›</a:t>
            </a:fld>
            <a:endParaRPr lang="en-US" dirty="0"/>
          </a:p>
        </p:txBody>
      </p:sp>
    </p:spTree>
    <p:extLst>
      <p:ext uri="{BB962C8B-B14F-4D97-AF65-F5344CB8AC3E}">
        <p14:creationId xmlns:p14="http://schemas.microsoft.com/office/powerpoint/2010/main" val="3500826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sz="1000" dirty="0"/>
          </a:p>
          <a:p>
            <a:endParaRPr lang="en-US" sz="1000" dirty="0"/>
          </a:p>
        </p:txBody>
      </p:sp>
      <p:sp>
        <p:nvSpPr>
          <p:cNvPr id="4" name="Slide Number Placeholder 3"/>
          <p:cNvSpPr>
            <a:spLocks noGrp="1"/>
          </p:cNvSpPr>
          <p:nvPr>
            <p:ph type="sldNum" sz="quarter" idx="10"/>
          </p:nvPr>
        </p:nvSpPr>
        <p:spPr/>
        <p:txBody>
          <a:bodyPr/>
          <a:lstStyle/>
          <a:p>
            <a:fld id="{234C40A3-C388-4F58-B771-A78873EB76C1}"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289797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0" defTabSz="912804">
              <a:buFont typeface="Arial" panose="020B0604020202020204" pitchFamily="34" charset="0"/>
              <a:buNone/>
              <a:defRPr/>
            </a:pPr>
            <a:endParaRPr lang="en-US" sz="1500" dirty="0"/>
          </a:p>
        </p:txBody>
      </p:sp>
      <p:sp>
        <p:nvSpPr>
          <p:cNvPr id="4" name="Slide Number Placeholder 3"/>
          <p:cNvSpPr>
            <a:spLocks noGrp="1"/>
          </p:cNvSpPr>
          <p:nvPr>
            <p:ph type="sldNum" sz="quarter" idx="10"/>
          </p:nvPr>
        </p:nvSpPr>
        <p:spPr/>
        <p:txBody>
          <a:bodyPr/>
          <a:lstStyle/>
          <a:p>
            <a:fld id="{BE0D2784-3195-4080-9B24-1409FF6CF391}" type="slidenum">
              <a:rPr lang="en-US" smtClean="0"/>
              <a:t>10</a:t>
            </a:fld>
            <a:endParaRPr lang="en-US" dirty="0"/>
          </a:p>
        </p:txBody>
      </p:sp>
    </p:spTree>
    <p:extLst>
      <p:ext uri="{BB962C8B-B14F-4D97-AF65-F5344CB8AC3E}">
        <p14:creationId xmlns:p14="http://schemas.microsoft.com/office/powerpoint/2010/main" val="216497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11</a:t>
            </a:fld>
            <a:endParaRPr lang="en-US" dirty="0"/>
          </a:p>
        </p:txBody>
      </p:sp>
    </p:spTree>
    <p:extLst>
      <p:ext uri="{BB962C8B-B14F-4D97-AF65-F5344CB8AC3E}">
        <p14:creationId xmlns:p14="http://schemas.microsoft.com/office/powerpoint/2010/main" val="2067136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12</a:t>
            </a:fld>
            <a:endParaRPr lang="en-US" dirty="0"/>
          </a:p>
        </p:txBody>
      </p:sp>
    </p:spTree>
    <p:extLst>
      <p:ext uri="{BB962C8B-B14F-4D97-AF65-F5344CB8AC3E}">
        <p14:creationId xmlns:p14="http://schemas.microsoft.com/office/powerpoint/2010/main" val="2792155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2804">
              <a:defRPr/>
            </a:pPr>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13</a:t>
            </a:fld>
            <a:endParaRPr lang="en-US" dirty="0"/>
          </a:p>
        </p:txBody>
      </p:sp>
    </p:spTree>
    <p:extLst>
      <p:ext uri="{BB962C8B-B14F-4D97-AF65-F5344CB8AC3E}">
        <p14:creationId xmlns:p14="http://schemas.microsoft.com/office/powerpoint/2010/main" val="39499072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14</a:t>
            </a:fld>
            <a:endParaRPr lang="en-US" dirty="0"/>
          </a:p>
        </p:txBody>
      </p:sp>
    </p:spTree>
    <p:extLst>
      <p:ext uri="{BB962C8B-B14F-4D97-AF65-F5344CB8AC3E}">
        <p14:creationId xmlns:p14="http://schemas.microsoft.com/office/powerpoint/2010/main" val="3061993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15</a:t>
            </a:fld>
            <a:endParaRPr lang="en-US" dirty="0"/>
          </a:p>
        </p:txBody>
      </p:sp>
    </p:spTree>
    <p:extLst>
      <p:ext uri="{BB962C8B-B14F-4D97-AF65-F5344CB8AC3E}">
        <p14:creationId xmlns:p14="http://schemas.microsoft.com/office/powerpoint/2010/main" val="307530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16</a:t>
            </a:fld>
            <a:endParaRPr lang="en-US" dirty="0"/>
          </a:p>
        </p:txBody>
      </p:sp>
    </p:spTree>
    <p:extLst>
      <p:ext uri="{BB962C8B-B14F-4D97-AF65-F5344CB8AC3E}">
        <p14:creationId xmlns:p14="http://schemas.microsoft.com/office/powerpoint/2010/main" val="19459080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E0D2784-3195-4080-9B24-1409FF6CF391}" type="slidenum">
              <a:rPr lang="en-US" smtClean="0"/>
              <a:t>17</a:t>
            </a:fld>
            <a:endParaRPr lang="en-US" dirty="0"/>
          </a:p>
        </p:txBody>
      </p:sp>
    </p:spTree>
    <p:extLst>
      <p:ext uri="{BB962C8B-B14F-4D97-AF65-F5344CB8AC3E}">
        <p14:creationId xmlns:p14="http://schemas.microsoft.com/office/powerpoint/2010/main" val="20616253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E0D2784-3195-4080-9B24-1409FF6CF391}" type="slidenum">
              <a:rPr lang="en-US" smtClean="0"/>
              <a:t>18</a:t>
            </a:fld>
            <a:endParaRPr lang="en-US" dirty="0"/>
          </a:p>
        </p:txBody>
      </p:sp>
    </p:spTree>
    <p:extLst>
      <p:ext uri="{BB962C8B-B14F-4D97-AF65-F5344CB8AC3E}">
        <p14:creationId xmlns:p14="http://schemas.microsoft.com/office/powerpoint/2010/main" val="17222124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19</a:t>
            </a:fld>
            <a:endParaRPr lang="en-US" dirty="0"/>
          </a:p>
        </p:txBody>
      </p:sp>
    </p:spTree>
    <p:extLst>
      <p:ext uri="{BB962C8B-B14F-4D97-AF65-F5344CB8AC3E}">
        <p14:creationId xmlns:p14="http://schemas.microsoft.com/office/powerpoint/2010/main" val="4009134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2</a:t>
            </a:fld>
            <a:endParaRPr lang="en-US" dirty="0"/>
          </a:p>
        </p:txBody>
      </p:sp>
    </p:spTree>
    <p:extLst>
      <p:ext uri="{BB962C8B-B14F-4D97-AF65-F5344CB8AC3E}">
        <p14:creationId xmlns:p14="http://schemas.microsoft.com/office/powerpoint/2010/main" val="31507372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20</a:t>
            </a:fld>
            <a:endParaRPr lang="en-US" dirty="0"/>
          </a:p>
        </p:txBody>
      </p:sp>
    </p:spTree>
    <p:extLst>
      <p:ext uri="{BB962C8B-B14F-4D97-AF65-F5344CB8AC3E}">
        <p14:creationId xmlns:p14="http://schemas.microsoft.com/office/powerpoint/2010/main" val="16255492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21</a:t>
            </a:fld>
            <a:endParaRPr lang="en-US" dirty="0"/>
          </a:p>
        </p:txBody>
      </p:sp>
    </p:spTree>
    <p:extLst>
      <p:ext uri="{BB962C8B-B14F-4D97-AF65-F5344CB8AC3E}">
        <p14:creationId xmlns:p14="http://schemas.microsoft.com/office/powerpoint/2010/main" val="5486067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F8E536-381C-49DA-B51B-F692AA943430}" type="slidenum">
              <a:rPr lang="en-US" smtClean="0"/>
              <a:t>22</a:t>
            </a:fld>
            <a:endParaRPr lang="en-US" dirty="0"/>
          </a:p>
        </p:txBody>
      </p:sp>
    </p:spTree>
    <p:extLst>
      <p:ext uri="{BB962C8B-B14F-4D97-AF65-F5344CB8AC3E}">
        <p14:creationId xmlns:p14="http://schemas.microsoft.com/office/powerpoint/2010/main" val="3358090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3</a:t>
            </a:fld>
            <a:endParaRPr lang="en-US" dirty="0"/>
          </a:p>
        </p:txBody>
      </p:sp>
    </p:spTree>
    <p:extLst>
      <p:ext uri="{BB962C8B-B14F-4D97-AF65-F5344CB8AC3E}">
        <p14:creationId xmlns:p14="http://schemas.microsoft.com/office/powerpoint/2010/main" val="1910008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4</a:t>
            </a:fld>
            <a:endParaRPr lang="en-US" dirty="0"/>
          </a:p>
        </p:txBody>
      </p:sp>
    </p:spTree>
    <p:extLst>
      <p:ext uri="{BB962C8B-B14F-4D97-AF65-F5344CB8AC3E}">
        <p14:creationId xmlns:p14="http://schemas.microsoft.com/office/powerpoint/2010/main" val="474366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7552" lvl="2" indent="-171151" defTabSz="912804">
              <a:buFont typeface="Arial" panose="020B0604020202020204" pitchFamily="34" charset="0"/>
              <a:buChar char="•"/>
              <a:defRPr/>
            </a:pPr>
            <a:endParaRPr lang="en-US" sz="1100" dirty="0"/>
          </a:p>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5</a:t>
            </a:fld>
            <a:endParaRPr lang="en-US" dirty="0"/>
          </a:p>
        </p:txBody>
      </p:sp>
    </p:spTree>
    <p:extLst>
      <p:ext uri="{BB962C8B-B14F-4D97-AF65-F5344CB8AC3E}">
        <p14:creationId xmlns:p14="http://schemas.microsoft.com/office/powerpoint/2010/main" val="3065868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6</a:t>
            </a:fld>
            <a:endParaRPr lang="en-US" dirty="0"/>
          </a:p>
        </p:txBody>
      </p:sp>
    </p:spTree>
    <p:extLst>
      <p:ext uri="{BB962C8B-B14F-4D97-AF65-F5344CB8AC3E}">
        <p14:creationId xmlns:p14="http://schemas.microsoft.com/office/powerpoint/2010/main" val="1283551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7</a:t>
            </a:fld>
            <a:endParaRPr lang="en-US" dirty="0"/>
          </a:p>
        </p:txBody>
      </p:sp>
    </p:spTree>
    <p:extLst>
      <p:ext uri="{BB962C8B-B14F-4D97-AF65-F5344CB8AC3E}">
        <p14:creationId xmlns:p14="http://schemas.microsoft.com/office/powerpoint/2010/main" val="187020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8</a:t>
            </a:fld>
            <a:endParaRPr lang="en-US" dirty="0"/>
          </a:p>
        </p:txBody>
      </p:sp>
    </p:spTree>
    <p:extLst>
      <p:ext uri="{BB962C8B-B14F-4D97-AF65-F5344CB8AC3E}">
        <p14:creationId xmlns:p14="http://schemas.microsoft.com/office/powerpoint/2010/main" val="3956841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D2784-3195-4080-9B24-1409FF6CF391}" type="slidenum">
              <a:rPr lang="en-US" smtClean="0"/>
              <a:t>9</a:t>
            </a:fld>
            <a:endParaRPr lang="en-US" dirty="0"/>
          </a:p>
        </p:txBody>
      </p:sp>
    </p:spTree>
    <p:extLst>
      <p:ext uri="{BB962C8B-B14F-4D97-AF65-F5344CB8AC3E}">
        <p14:creationId xmlns:p14="http://schemas.microsoft.com/office/powerpoint/2010/main" val="1339035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199068-CB9F-4F1A-B185-F3BA02B5679E}" type="datetime1">
              <a:rPr lang="en-US" smtClean="0"/>
              <a:pPr/>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3123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D1D470-A214-4667-BCEF-DFB326936755}" type="datetime1">
              <a:rPr lang="en-US" smtClean="0"/>
              <a:pPr/>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pPr/>
              <a:t>‹#›</a:t>
            </a:fld>
            <a:endParaRPr lang="en-US" dirty="0"/>
          </a:p>
        </p:txBody>
      </p:sp>
    </p:spTree>
    <p:extLst>
      <p:ext uri="{BB962C8B-B14F-4D97-AF65-F5344CB8AC3E}">
        <p14:creationId xmlns:p14="http://schemas.microsoft.com/office/powerpoint/2010/main" val="2188264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5E51B4-B6D8-4A9E-9B4F-7BCE51D0D356}" type="datetime1">
              <a:rPr lang="en-US" smtClean="0"/>
              <a:pPr/>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pPr/>
              <a:t>‹#›</a:t>
            </a:fld>
            <a:endParaRPr lang="en-US" dirty="0"/>
          </a:p>
        </p:txBody>
      </p:sp>
    </p:spTree>
    <p:extLst>
      <p:ext uri="{BB962C8B-B14F-4D97-AF65-F5344CB8AC3E}">
        <p14:creationId xmlns:p14="http://schemas.microsoft.com/office/powerpoint/2010/main" val="147257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0F8409-4B7D-4BDC-B72F-71D7FE7BCC17}" type="datetime1">
              <a:rPr lang="en-US" smtClean="0"/>
              <a:pPr/>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pPr/>
              <a:t>‹#›</a:t>
            </a:fld>
            <a:endParaRPr lang="en-US" dirty="0"/>
          </a:p>
        </p:txBody>
      </p:sp>
    </p:spTree>
    <p:extLst>
      <p:ext uri="{BB962C8B-B14F-4D97-AF65-F5344CB8AC3E}">
        <p14:creationId xmlns:p14="http://schemas.microsoft.com/office/powerpoint/2010/main" val="1101267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D9A89E-C40F-426C-A9D1-8C20DBBF9CF8}" type="datetime1">
              <a:rPr lang="en-US" smtClean="0"/>
              <a:pPr/>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7105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89DD7F-913C-48CB-AC31-C269D2D862B8}" type="datetime1">
              <a:rPr lang="en-US" smtClean="0"/>
              <a:pPr/>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B582AC-5695-48DB-B28C-201892CC33C9}" type="slidenum">
              <a:rPr lang="en-US" smtClean="0"/>
              <a:pPr/>
              <a:t>‹#›</a:t>
            </a:fld>
            <a:endParaRPr lang="en-US" dirty="0"/>
          </a:p>
        </p:txBody>
      </p:sp>
    </p:spTree>
    <p:extLst>
      <p:ext uri="{BB962C8B-B14F-4D97-AF65-F5344CB8AC3E}">
        <p14:creationId xmlns:p14="http://schemas.microsoft.com/office/powerpoint/2010/main" val="3306958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A04E343-5694-4CF3-A9D7-7DDA856EF9B0}" type="datetime1">
              <a:rPr lang="en-US" smtClean="0"/>
              <a:pPr/>
              <a:t>10/16/2019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B582AC-5695-48DB-B28C-201892CC33C9}" type="slidenum">
              <a:rPr lang="en-US" smtClean="0"/>
              <a:pPr/>
              <a:t>‹#›</a:t>
            </a:fld>
            <a:endParaRPr lang="en-US" dirty="0"/>
          </a:p>
        </p:txBody>
      </p:sp>
    </p:spTree>
    <p:extLst>
      <p:ext uri="{BB962C8B-B14F-4D97-AF65-F5344CB8AC3E}">
        <p14:creationId xmlns:p14="http://schemas.microsoft.com/office/powerpoint/2010/main" val="29299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701B22-C65C-475F-9466-344498E573B9}" type="datetime1">
              <a:rPr lang="en-US" smtClean="0"/>
              <a:pPr/>
              <a:t>10/16/2019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B582AC-5695-48DB-B28C-201892CC33C9}" type="slidenum">
              <a:rPr lang="en-US" smtClean="0"/>
              <a:pPr/>
              <a:t>‹#›</a:t>
            </a:fld>
            <a:endParaRPr lang="en-US" dirty="0"/>
          </a:p>
        </p:txBody>
      </p:sp>
    </p:spTree>
    <p:extLst>
      <p:ext uri="{BB962C8B-B14F-4D97-AF65-F5344CB8AC3E}">
        <p14:creationId xmlns:p14="http://schemas.microsoft.com/office/powerpoint/2010/main" val="564516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3625DD4-C971-45FE-9EDF-066A6FCA435C}" type="datetime1">
              <a:rPr lang="en-US" smtClean="0"/>
              <a:pPr/>
              <a:t>10/16/2019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CFB582AC-5695-48DB-B28C-201892CC33C9}" type="slidenum">
              <a:rPr lang="en-US" smtClean="0"/>
              <a:pPr/>
              <a:t>‹#›</a:t>
            </a:fld>
            <a:endParaRPr lang="en-US" dirty="0"/>
          </a:p>
        </p:txBody>
      </p:sp>
    </p:spTree>
    <p:extLst>
      <p:ext uri="{BB962C8B-B14F-4D97-AF65-F5344CB8AC3E}">
        <p14:creationId xmlns:p14="http://schemas.microsoft.com/office/powerpoint/2010/main" val="1018727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21FCB79-43FE-419F-A19B-11F4A1271E2E}" type="datetime1">
              <a:rPr lang="en-US" smtClean="0"/>
              <a:pPr/>
              <a:t>10/16/2019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FB582AC-5695-48DB-B28C-201892CC33C9}" type="slidenum">
              <a:rPr lang="en-US" smtClean="0">
                <a:solidFill>
                  <a:srgbClr val="637052"/>
                </a:solidFill>
              </a:rPr>
              <a:pPr/>
              <a:t>‹#›</a:t>
            </a:fld>
            <a:endParaRPr lang="en-US" dirty="0">
              <a:solidFill>
                <a:srgbClr val="637052"/>
              </a:solidFill>
            </a:endParaRPr>
          </a:p>
        </p:txBody>
      </p:sp>
    </p:spTree>
    <p:extLst>
      <p:ext uri="{BB962C8B-B14F-4D97-AF65-F5344CB8AC3E}">
        <p14:creationId xmlns:p14="http://schemas.microsoft.com/office/powerpoint/2010/main" val="2292501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8E0D67-DB78-4BA1-AD1B-BEB499C2FFFC}" type="datetime1">
              <a:rPr lang="en-US" smtClean="0"/>
              <a:pPr/>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B582AC-5695-48DB-B28C-201892CC33C9}" type="slidenum">
              <a:rPr lang="en-US" smtClean="0"/>
              <a:pPr/>
              <a:t>‹#›</a:t>
            </a:fld>
            <a:endParaRPr lang="en-US" dirty="0"/>
          </a:p>
        </p:txBody>
      </p:sp>
    </p:spTree>
    <p:extLst>
      <p:ext uri="{BB962C8B-B14F-4D97-AF65-F5344CB8AC3E}">
        <p14:creationId xmlns:p14="http://schemas.microsoft.com/office/powerpoint/2010/main" val="36066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15.xml"/></Relationships>
</file>

<file path=ppt/slideMasters/_rels/slideMaster16.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17.xml"/></Relationships>
</file>

<file path=ppt/slideMasters/_rels/slideMaster18.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18.xml"/></Relationships>
</file>

<file path=ppt/slideMasters/_rels/slideMaster19.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1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2.xml"/></Relationships>
</file>

<file path=ppt/slideMasters/_rels/slideMaster20.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20.xml"/></Relationships>
</file>

<file path=ppt/slideMasters/_rels/slideMaster21.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21.xml"/></Relationships>
</file>

<file path=ppt/slideMasters/_rels/slideMaster22.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22.xml"/></Relationships>
</file>

<file path=ppt/slideMasters/_rels/slideMaster23.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23.xml"/></Relationships>
</file>

<file path=ppt/slideMasters/_rels/slideMaster24.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24.xml"/></Relationships>
</file>

<file path=ppt/slideMasters/_rels/slideMaster25.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25.xml"/></Relationships>
</file>

<file path=ppt/slideMasters/_rels/slideMaster26.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26.xml"/></Relationships>
</file>

<file path=ppt/slideMasters/_rels/slideMaster27.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27.xml"/></Relationships>
</file>

<file path=ppt/slideMasters/_rels/slideMaster28.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28.xml"/></Relationships>
</file>

<file path=ppt/slideMasters/_rels/slideMaster29.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29.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3.xml"/></Relationships>
</file>

<file path=ppt/slideMasters/_rels/slideMaster30.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30.xml"/></Relationships>
</file>

<file path=ppt/slideMasters/_rels/slideMaster31.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31.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defTabSz="914400"/>
            <a:fld id="{C51BE4FE-554B-4539-86A1-6BEEB9AFE783}" type="datetime1">
              <a:rPr lang="en-US" smtClean="0"/>
              <a:pPr defTabSz="914400"/>
              <a:t>10/16/2019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defTabSz="914400"/>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defTabSz="914400"/>
            <a:fld id="{CFB582AC-5695-48DB-B28C-201892CC33C9}" type="slidenum">
              <a:rPr lang="en-US" smtClean="0"/>
              <a:pPr defTabSz="91440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p:cNvPicPr/>
          <p:nvPr userDrawn="1"/>
        </p:nvPicPr>
        <p:blipFill>
          <a:blip r:embed="rId13" cstate="screen">
            <a:extLst>
              <a:ext uri="{28A0092B-C50C-407E-A947-70E740481C1C}">
                <a14:useLocalDpi xmlns:a14="http://schemas.microsoft.com/office/drawing/2010/main" val="0"/>
              </a:ext>
            </a:extLst>
          </a:blip>
          <a:stretch>
            <a:fillRect/>
          </a:stretch>
        </p:blipFill>
        <p:spPr>
          <a:xfrm>
            <a:off x="8704523" y="4682882"/>
            <a:ext cx="1293903" cy="1167733"/>
          </a:xfrm>
          <a:prstGeom prst="rect">
            <a:avLst/>
          </a:prstGeom>
        </p:spPr>
      </p:pic>
      <p:pic>
        <p:nvPicPr>
          <p:cNvPr id="14" name="Picture 13"/>
          <p:cNvPicPr/>
          <p:nvPr userDrawn="1"/>
        </p:nvPicPr>
        <p:blipFill>
          <a:blip r:embed="rId14" cstate="screen">
            <a:extLst>
              <a:ext uri="{28A0092B-C50C-407E-A947-70E740481C1C}">
                <a14:useLocalDpi xmlns:a14="http://schemas.microsoft.com/office/drawing/2010/main" val="0"/>
              </a:ext>
            </a:extLst>
          </a:blip>
          <a:stretch>
            <a:fillRect/>
          </a:stretch>
        </p:blipFill>
        <p:spPr>
          <a:xfrm>
            <a:off x="9981523" y="4682882"/>
            <a:ext cx="1149894" cy="1155985"/>
          </a:xfrm>
          <a:prstGeom prst="rect">
            <a:avLst/>
          </a:prstGeom>
        </p:spPr>
      </p:pic>
    </p:spTree>
    <p:extLst>
      <p:ext uri="{BB962C8B-B14F-4D97-AF65-F5344CB8AC3E}">
        <p14:creationId xmlns:p14="http://schemas.microsoft.com/office/powerpoint/2010/main" val="344651247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231775" indent="-231775"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3019629829"/>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1771366876"/>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3079203404"/>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3120889688"/>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838243428"/>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3052922149"/>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4265277240"/>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3317428196"/>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2706293171"/>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1593566903"/>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35266235"/>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3511581117"/>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1976843162"/>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2191608570"/>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2683330170"/>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1736345156"/>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2346740911"/>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1188421538"/>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2818218615"/>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636870277"/>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2245546822"/>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1250183482"/>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3501463076"/>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2198157116"/>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3513531892"/>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3541188011"/>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2485763893"/>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4205628967"/>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850859929"/>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B6B27-3024-4CD3-BA8E-D463DF4E7EE3}" type="datetime1">
              <a:rPr lang="en-US" smtClean="0"/>
              <a:t>10/16/2019</a:t>
            </a:fld>
            <a:endParaRPr lang="en-US" dirty="0"/>
          </a:p>
        </p:txBody>
      </p:sp>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dirty="0"/>
          </a:p>
        </p:txBody>
      </p:sp>
      <p:cxnSp>
        <p:nvCxnSpPr>
          <p:cNvPr id="11" name="Straight Connector 10"/>
          <p:cNvCxnSpPr/>
          <p:nvPr/>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5987704"/>
            <a:ext cx="1463111" cy="401863"/>
          </a:xfrm>
          <a:prstGeom prst="rect">
            <a:avLst/>
          </a:prstGeom>
          <a:noFill/>
          <a:ln>
            <a:noFill/>
          </a:ln>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spTree>
    <p:extLst>
      <p:ext uri="{BB962C8B-B14F-4D97-AF65-F5344CB8AC3E}">
        <p14:creationId xmlns:p14="http://schemas.microsoft.com/office/powerpoint/2010/main" val="2281950122"/>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Salena.Massey@ihs.gov"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hs.gov/newsroom/triballeaderlette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ihs.gov/newsroom/urbanleaderletter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hs.gov/newsroom/pressreleases/2019pressreleases/ihs-awards-2-4-million-to-tribal-epidemiology-centers-for-diagnosis-treatment-and-response-to-hiv-hepatitis-c-and-sti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hs.gov/ihm/sgm/2019/informed-consen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www.ihs.gov/ihm/circulars/2019/contractor-training-plan-for-implementation-of-indian-health-manual-par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ney.won@ihs.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usajobs.gov/GetJob/ViewDetails/54660400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807720"/>
            <a:ext cx="10058400" cy="2319944"/>
          </a:xfrm>
        </p:spPr>
        <p:txBody>
          <a:bodyPr>
            <a:normAutofit/>
          </a:bodyPr>
          <a:lstStyle/>
          <a:p>
            <a:r>
              <a:rPr lang="en-US" b="1" dirty="0" smtClean="0">
                <a:solidFill>
                  <a:schemeClr val="tx1"/>
                </a:solidFill>
              </a:rPr>
              <a:t>Indian Health Service</a:t>
            </a:r>
            <a:br>
              <a:rPr lang="en-US" b="1" dirty="0" smtClean="0">
                <a:solidFill>
                  <a:schemeClr val="tx1"/>
                </a:solidFill>
              </a:rPr>
            </a:br>
            <a:r>
              <a:rPr lang="en-US" sz="4100" b="1" spc="0" dirty="0">
                <a:solidFill>
                  <a:prstClr val="black"/>
                </a:solidFill>
                <a:latin typeface="Arial" pitchFamily="34" charset="0"/>
                <a:cs typeface="Arial" pitchFamily="34" charset="0"/>
              </a:rPr>
              <a:t>Portland Area Director’s Update</a:t>
            </a:r>
            <a:endParaRPr lang="en-US" sz="5300" dirty="0">
              <a:solidFill>
                <a:schemeClr val="accent1">
                  <a:lumMod val="75000"/>
                </a:schemeClr>
              </a:solidFill>
            </a:endParaRPr>
          </a:p>
        </p:txBody>
      </p:sp>
      <p:sp>
        <p:nvSpPr>
          <p:cNvPr id="3" name="Subtitle 2"/>
          <p:cNvSpPr>
            <a:spLocks noGrp="1"/>
          </p:cNvSpPr>
          <p:nvPr>
            <p:ph type="subTitle" idx="1"/>
          </p:nvPr>
        </p:nvSpPr>
        <p:spPr>
          <a:xfrm>
            <a:off x="1100051" y="3990109"/>
            <a:ext cx="10058400" cy="2206311"/>
          </a:xfrm>
        </p:spPr>
        <p:txBody>
          <a:bodyPr>
            <a:normAutofit/>
          </a:bodyPr>
          <a:lstStyle/>
          <a:p>
            <a:pPr lvl="0" defTabSz="685800">
              <a:lnSpc>
                <a:spcPct val="80000"/>
              </a:lnSpc>
              <a:spcBef>
                <a:spcPts val="750"/>
              </a:spcBef>
              <a:spcAft>
                <a:spcPts val="0"/>
              </a:spcAft>
              <a:buClrTx/>
              <a:buSzTx/>
            </a:pPr>
            <a:r>
              <a:rPr lang="en-US" b="1" cap="none" spc="0" dirty="0" smtClean="0">
                <a:solidFill>
                  <a:prstClr val="black"/>
                </a:solidFill>
                <a:latin typeface="Arial" pitchFamily="34" charset="0"/>
                <a:cs typeface="Arial" pitchFamily="34" charset="0"/>
              </a:rPr>
              <a:t>CAPT Ann Arnett – Deputy Director, Portland Area IHS</a:t>
            </a:r>
            <a:endParaRPr lang="en-US" b="1" cap="none" spc="0" dirty="0">
              <a:solidFill>
                <a:prstClr val="black"/>
              </a:solidFill>
              <a:latin typeface="Arial" pitchFamily="34" charset="0"/>
              <a:cs typeface="Arial" pitchFamily="34" charset="0"/>
            </a:endParaRPr>
          </a:p>
          <a:p>
            <a:pPr lvl="0" defTabSz="685800">
              <a:lnSpc>
                <a:spcPct val="80000"/>
              </a:lnSpc>
              <a:spcBef>
                <a:spcPts val="750"/>
              </a:spcBef>
              <a:spcAft>
                <a:spcPts val="0"/>
              </a:spcAft>
              <a:buClrTx/>
              <a:buSzTx/>
            </a:pPr>
            <a:r>
              <a:rPr lang="en-US" b="1" cap="none" spc="0" dirty="0" smtClean="0">
                <a:solidFill>
                  <a:prstClr val="black"/>
                </a:solidFill>
                <a:latin typeface="Arial" pitchFamily="34" charset="0"/>
                <a:cs typeface="Arial" pitchFamily="34" charset="0"/>
              </a:rPr>
              <a:t>October 22, 2019</a:t>
            </a:r>
            <a:endParaRPr lang="en-US" b="1" cap="none" spc="0" dirty="0">
              <a:solidFill>
                <a:prstClr val="black"/>
              </a:solidFill>
              <a:latin typeface="Arial" pitchFamily="34" charset="0"/>
              <a:cs typeface="Arial" pitchFamily="34" charset="0"/>
            </a:endParaRPr>
          </a:p>
          <a:p>
            <a:pPr lvl="0" defTabSz="685800">
              <a:spcBef>
                <a:spcPts val="750"/>
              </a:spcBef>
              <a:spcAft>
                <a:spcPts val="0"/>
              </a:spcAft>
              <a:buClrTx/>
              <a:buSzTx/>
            </a:pPr>
            <a:r>
              <a:rPr lang="en-US" b="1" cap="none" spc="0" dirty="0" smtClean="0">
                <a:solidFill>
                  <a:prstClr val="black"/>
                </a:solidFill>
              </a:rPr>
              <a:t>Wildhorse Resort &amp; Casino </a:t>
            </a:r>
            <a:endParaRPr lang="en-US" b="1" cap="none" spc="0" dirty="0">
              <a:solidFill>
                <a:prstClr val="black"/>
              </a:solidFill>
            </a:endParaRPr>
          </a:p>
          <a:p>
            <a:pPr lvl="0" defTabSz="685800">
              <a:spcBef>
                <a:spcPts val="750"/>
              </a:spcBef>
              <a:spcAft>
                <a:spcPts val="0"/>
              </a:spcAft>
              <a:buClrTx/>
              <a:buSzTx/>
            </a:pPr>
            <a:r>
              <a:rPr lang="en-US" b="1" cap="none" spc="0" dirty="0">
                <a:solidFill>
                  <a:prstClr val="black"/>
                </a:solidFill>
              </a:rPr>
              <a:t>NPAIHB Quarterly Board Meeting</a:t>
            </a:r>
          </a:p>
          <a:p>
            <a:endParaRPr lang="en-US" sz="2800" dirty="0"/>
          </a:p>
        </p:txBody>
      </p:sp>
      <p:pic>
        <p:nvPicPr>
          <p:cNvPr id="4" name="Picture 3"/>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9254478" y="4455620"/>
            <a:ext cx="1750176" cy="1740801"/>
          </a:xfrm>
          <a:prstGeom prst="rect">
            <a:avLst/>
          </a:prstGeom>
        </p:spPr>
      </p:pic>
      <p:pic>
        <p:nvPicPr>
          <p:cNvPr id="5" name="Picture 4"/>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7352097" y="4455620"/>
            <a:ext cx="1842403" cy="1764296"/>
          </a:xfrm>
          <a:prstGeom prst="rect">
            <a:avLst/>
          </a:prstGeom>
        </p:spPr>
      </p:pic>
    </p:spTree>
    <p:extLst>
      <p:ext uri="{BB962C8B-B14F-4D97-AF65-F5344CB8AC3E}">
        <p14:creationId xmlns:p14="http://schemas.microsoft.com/office/powerpoint/2010/main" val="483417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a:xfrm>
            <a:off x="1097280" y="1845734"/>
            <a:ext cx="10332720" cy="4257886"/>
          </a:xfrm>
        </p:spPr>
        <p:txBody>
          <a:bodyPr>
            <a:normAutofit lnSpcReduction="10000"/>
          </a:bodyPr>
          <a:lstStyle/>
          <a:p>
            <a:pPr>
              <a:spcAft>
                <a:spcPts val="1500"/>
              </a:spcAft>
              <a:buClrTx/>
              <a:buFont typeface="Wingdings" panose="05000000000000000000" pitchFamily="2" charset="2"/>
              <a:buChar char="v"/>
            </a:pPr>
            <a:r>
              <a:rPr lang="en-US" altLang="en-US" sz="2400" dirty="0">
                <a:solidFill>
                  <a:schemeClr val="tx1"/>
                </a:solidFill>
              </a:rPr>
              <a:t>Draft AFA’s are out for T1 tribes that contract on a Fiscal year basis, please contact PAO if changes/updates are needed.</a:t>
            </a:r>
          </a:p>
          <a:p>
            <a:pPr>
              <a:spcAft>
                <a:spcPts val="1500"/>
              </a:spcAft>
              <a:buClrTx/>
              <a:buFont typeface="Wingdings" panose="05000000000000000000" pitchFamily="2" charset="2"/>
              <a:buChar char="v"/>
            </a:pPr>
            <a:r>
              <a:rPr lang="en-US" altLang="en-US" sz="2400" dirty="0">
                <a:solidFill>
                  <a:schemeClr val="tx1"/>
                </a:solidFill>
              </a:rPr>
              <a:t>Funding tables for TV that compact on a fiscal year basis </a:t>
            </a:r>
            <a:r>
              <a:rPr lang="en-US" altLang="en-US" sz="2400" dirty="0" smtClean="0">
                <a:solidFill>
                  <a:schemeClr val="tx1"/>
                </a:solidFill>
              </a:rPr>
              <a:t>have been sent as well</a:t>
            </a:r>
            <a:endParaRPr lang="en-US" altLang="en-US" sz="2400" dirty="0">
              <a:solidFill>
                <a:schemeClr val="tx1"/>
              </a:solidFill>
            </a:endParaRPr>
          </a:p>
          <a:p>
            <a:pPr>
              <a:spcAft>
                <a:spcPts val="1500"/>
              </a:spcAft>
              <a:buClrTx/>
              <a:buFont typeface="Wingdings" panose="05000000000000000000" pitchFamily="2" charset="2"/>
              <a:buChar char="v"/>
            </a:pPr>
            <a:r>
              <a:rPr lang="en-US" altLang="en-US" sz="2400" dirty="0" smtClean="0">
                <a:solidFill>
                  <a:schemeClr val="tx1"/>
                </a:solidFill>
              </a:rPr>
              <a:t>If you have not signed your AFA or finalized your Funding tables</a:t>
            </a:r>
            <a:r>
              <a:rPr lang="en-US" altLang="en-US" sz="2400" dirty="0">
                <a:solidFill>
                  <a:schemeClr val="tx1"/>
                </a:solidFill>
              </a:rPr>
              <a:t> </a:t>
            </a:r>
            <a:r>
              <a:rPr lang="en-US" altLang="en-US" sz="2400" dirty="0" smtClean="0">
                <a:solidFill>
                  <a:schemeClr val="tx1"/>
                </a:solidFill>
              </a:rPr>
              <a:t>it will result in a delay for your initial FY2020 payment.</a:t>
            </a:r>
          </a:p>
          <a:p>
            <a:pPr>
              <a:spcAft>
                <a:spcPts val="1500"/>
              </a:spcAft>
              <a:buClrTx/>
              <a:buFont typeface="Wingdings" panose="05000000000000000000" pitchFamily="2" charset="2"/>
              <a:buChar char="v"/>
            </a:pPr>
            <a:r>
              <a:rPr lang="en-US" altLang="en-US" sz="2400" dirty="0">
                <a:solidFill>
                  <a:schemeClr val="tx1"/>
                </a:solidFill>
              </a:rPr>
              <a:t>Ongoing CSC reconciliations FY14 – </a:t>
            </a:r>
            <a:r>
              <a:rPr lang="en-US" altLang="en-US" sz="2400" dirty="0" smtClean="0">
                <a:solidFill>
                  <a:schemeClr val="tx1"/>
                </a:solidFill>
              </a:rPr>
              <a:t>FY18</a:t>
            </a:r>
          </a:p>
          <a:p>
            <a:pPr>
              <a:spcAft>
                <a:spcPts val="1500"/>
              </a:spcAft>
              <a:buClrTx/>
              <a:buFont typeface="Wingdings" panose="05000000000000000000" pitchFamily="2" charset="2"/>
              <a:buChar char="v"/>
            </a:pPr>
            <a:r>
              <a:rPr lang="en-US" altLang="en-US" sz="2400" dirty="0" smtClean="0">
                <a:solidFill>
                  <a:schemeClr val="tx1"/>
                </a:solidFill>
              </a:rPr>
              <a:t>CY2020 documents will be out to tribes for review prior                                                   to end of October</a:t>
            </a:r>
            <a:endParaRPr lang="en-US" altLang="en-US" sz="2400" dirty="0"/>
          </a:p>
          <a:p>
            <a:pPr marL="457200" indent="-457200">
              <a:spcAft>
                <a:spcPts val="1500"/>
              </a:spcAft>
              <a:buFont typeface="+mj-lt"/>
              <a:buAutoNum type="arabicPeriod"/>
            </a:pPr>
            <a:endParaRPr lang="en-US" altLang="en-US" sz="2400" dirty="0" smtClean="0">
              <a:solidFill>
                <a:schemeClr val="tx1"/>
              </a:solidFill>
            </a:endParaRPr>
          </a:p>
        </p:txBody>
      </p:sp>
      <p:sp>
        <p:nvSpPr>
          <p:cNvPr id="4" name="Slide Number Placeholder 3"/>
          <p:cNvSpPr>
            <a:spLocks noGrp="1"/>
          </p:cNvSpPr>
          <p:nvPr>
            <p:ph type="sldNum" sz="quarter" idx="12"/>
          </p:nvPr>
        </p:nvSpPr>
        <p:spPr/>
        <p:txBody>
          <a:bodyPr/>
          <a:lstStyle/>
          <a:p>
            <a:fld id="{CFB582AC-5695-48DB-B28C-201892CC33C9}" type="slidenum">
              <a:rPr lang="en-US" smtClean="0"/>
              <a:t>10</a:t>
            </a:fld>
            <a:endParaRPr lang="en-US" dirty="0"/>
          </a:p>
        </p:txBody>
      </p:sp>
    </p:spTree>
    <p:extLst>
      <p:ext uri="{BB962C8B-B14F-4D97-AF65-F5344CB8AC3E}">
        <p14:creationId xmlns:p14="http://schemas.microsoft.com/office/powerpoint/2010/main" val="487692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p:txBody>
          <a:bodyPr>
            <a:normAutofit fontScale="92500" lnSpcReduction="10000"/>
          </a:bodyPr>
          <a:lstStyle/>
          <a:p>
            <a:pPr marL="111125" lvl="0" indent="-342900" fontAlgn="base">
              <a:spcAft>
                <a:spcPct val="0"/>
              </a:spcAft>
              <a:buClrTx/>
              <a:buSzTx/>
              <a:buFont typeface="Wingdings" panose="05000000000000000000" pitchFamily="2" charset="2"/>
              <a:buChar char="v"/>
              <a:defRPr/>
            </a:pPr>
            <a:r>
              <a:rPr lang="en-US" sz="2400" b="1" u="sng" kern="0" dirty="0" smtClean="0">
                <a:solidFill>
                  <a:srgbClr val="000000"/>
                </a:solidFill>
                <a:latin typeface="Arial"/>
              </a:rPr>
              <a:t>Purchase and Referred Care</a:t>
            </a:r>
          </a:p>
          <a:p>
            <a:pPr marL="438023" lvl="2" indent="-285750" fontAlgn="base">
              <a:spcAft>
                <a:spcPct val="0"/>
              </a:spcAft>
              <a:buClrTx/>
              <a:buFont typeface="Wingdings" panose="05000000000000000000" pitchFamily="2" charset="2"/>
              <a:buChar char="v"/>
              <a:defRPr/>
            </a:pPr>
            <a:endParaRPr lang="en-US" sz="1800" b="1" u="sng" kern="0" dirty="0" smtClean="0">
              <a:solidFill>
                <a:srgbClr val="000000"/>
              </a:solidFill>
              <a:latin typeface="Arial"/>
            </a:endParaRPr>
          </a:p>
          <a:p>
            <a:pPr marL="678053" lvl="3" indent="-342900" fontAlgn="base">
              <a:spcAft>
                <a:spcPct val="0"/>
              </a:spcAft>
              <a:buClrTx/>
              <a:buFont typeface="Wingdings" panose="05000000000000000000" pitchFamily="2" charset="2"/>
              <a:buChar char="v"/>
              <a:defRPr/>
            </a:pPr>
            <a:r>
              <a:rPr lang="en-US" sz="1900" kern="0" dirty="0" smtClean="0">
                <a:solidFill>
                  <a:srgbClr val="000000"/>
                </a:solidFill>
                <a:latin typeface="Arial"/>
              </a:rPr>
              <a:t>FY2018 CHEF – funds exhausted </a:t>
            </a:r>
          </a:p>
          <a:p>
            <a:pPr marL="860933" lvl="4" indent="-342900" fontAlgn="base">
              <a:spcAft>
                <a:spcPct val="0"/>
              </a:spcAft>
              <a:buClrTx/>
              <a:buFont typeface="Wingdings" panose="05000000000000000000" pitchFamily="2" charset="2"/>
              <a:buChar char="v"/>
              <a:defRPr/>
            </a:pPr>
            <a:r>
              <a:rPr lang="en-US" sz="1900" kern="0" dirty="0">
                <a:solidFill>
                  <a:srgbClr val="000000"/>
                </a:solidFill>
                <a:latin typeface="Arial"/>
              </a:rPr>
              <a:t>	</a:t>
            </a:r>
            <a:r>
              <a:rPr lang="en-US" sz="1900" kern="0" dirty="0" smtClean="0">
                <a:solidFill>
                  <a:srgbClr val="000000"/>
                </a:solidFill>
                <a:latin typeface="Arial"/>
              </a:rPr>
              <a:t>Total reimbursement</a:t>
            </a:r>
            <a:r>
              <a:rPr lang="en-US" sz="1900" kern="0" dirty="0">
                <a:solidFill>
                  <a:srgbClr val="000000"/>
                </a:solidFill>
                <a:latin typeface="Arial"/>
              </a:rPr>
              <a:t>, $3,277,045.00 </a:t>
            </a:r>
            <a:endParaRPr lang="en-US" sz="1900" kern="0" dirty="0" smtClean="0">
              <a:solidFill>
                <a:srgbClr val="000000"/>
              </a:solidFill>
              <a:latin typeface="Arial"/>
            </a:endParaRPr>
          </a:p>
          <a:p>
            <a:pPr marL="860933" lvl="4" indent="-342900" fontAlgn="base">
              <a:spcAft>
                <a:spcPct val="0"/>
              </a:spcAft>
              <a:buClrTx/>
              <a:buFont typeface="Wingdings" panose="05000000000000000000" pitchFamily="2" charset="2"/>
              <a:buChar char="v"/>
              <a:defRPr/>
            </a:pPr>
            <a:endParaRPr lang="en-US" sz="1900" kern="0" dirty="0" smtClean="0">
              <a:solidFill>
                <a:srgbClr val="000000"/>
              </a:solidFill>
              <a:latin typeface="Arial"/>
            </a:endParaRPr>
          </a:p>
          <a:p>
            <a:pPr marL="678053" lvl="3" indent="-342900" fontAlgn="base">
              <a:spcAft>
                <a:spcPct val="0"/>
              </a:spcAft>
              <a:buClrTx/>
              <a:buFont typeface="Wingdings" panose="05000000000000000000" pitchFamily="2" charset="2"/>
              <a:buChar char="v"/>
              <a:defRPr/>
            </a:pPr>
            <a:r>
              <a:rPr lang="en-US" sz="1900" kern="0" dirty="0" smtClean="0">
                <a:solidFill>
                  <a:srgbClr val="000000"/>
                </a:solidFill>
                <a:latin typeface="Arial"/>
              </a:rPr>
              <a:t>FY2019 CHEF – </a:t>
            </a:r>
            <a:r>
              <a:rPr lang="en-US" sz="1900" kern="0" dirty="0">
                <a:solidFill>
                  <a:srgbClr val="000000"/>
                </a:solidFill>
                <a:latin typeface="Arial"/>
              </a:rPr>
              <a:t>Balance $44,721,627 </a:t>
            </a:r>
            <a:endParaRPr lang="en-US" sz="1900" kern="0" dirty="0" smtClean="0">
              <a:solidFill>
                <a:srgbClr val="000000"/>
              </a:solidFill>
              <a:latin typeface="Arial"/>
            </a:endParaRPr>
          </a:p>
          <a:p>
            <a:pPr marL="860933" lvl="4" indent="-342900" fontAlgn="base">
              <a:spcAft>
                <a:spcPct val="0"/>
              </a:spcAft>
              <a:buClrTx/>
              <a:buFont typeface="Wingdings" panose="05000000000000000000" pitchFamily="2" charset="2"/>
              <a:buChar char="v"/>
              <a:defRPr/>
            </a:pPr>
            <a:r>
              <a:rPr lang="en-US" sz="1900" kern="0" dirty="0" smtClean="0">
                <a:solidFill>
                  <a:srgbClr val="000000"/>
                </a:solidFill>
                <a:latin typeface="Arial"/>
              </a:rPr>
              <a:t> 56 new cases</a:t>
            </a:r>
          </a:p>
          <a:p>
            <a:pPr marL="860933" lvl="4" indent="-342900" fontAlgn="base">
              <a:spcAft>
                <a:spcPct val="0"/>
              </a:spcAft>
              <a:buClrTx/>
              <a:buFont typeface="Wingdings" panose="05000000000000000000" pitchFamily="2" charset="2"/>
              <a:buChar char="v"/>
              <a:defRPr/>
            </a:pPr>
            <a:r>
              <a:rPr lang="en-US" sz="1900" kern="0" dirty="0" smtClean="0">
                <a:solidFill>
                  <a:srgbClr val="000000"/>
                </a:solidFill>
                <a:latin typeface="Arial"/>
              </a:rPr>
              <a:t>11 amendments	</a:t>
            </a:r>
          </a:p>
          <a:p>
            <a:pPr marL="860933" lvl="4" indent="-342900" fontAlgn="base">
              <a:spcAft>
                <a:spcPct val="0"/>
              </a:spcAft>
              <a:buClrTx/>
              <a:buFont typeface="Wingdings" panose="05000000000000000000" pitchFamily="2" charset="2"/>
              <a:buChar char="v"/>
              <a:defRPr/>
            </a:pPr>
            <a:r>
              <a:rPr lang="en-US" sz="1900" kern="0" dirty="0" smtClean="0">
                <a:solidFill>
                  <a:srgbClr val="000000"/>
                </a:solidFill>
                <a:latin typeface="Arial"/>
              </a:rPr>
              <a:t>Reimbursed to date</a:t>
            </a:r>
            <a:r>
              <a:rPr lang="en-US" sz="1900" kern="0" dirty="0">
                <a:solidFill>
                  <a:srgbClr val="000000"/>
                </a:solidFill>
                <a:latin typeface="Arial"/>
              </a:rPr>
              <a:t>, $</a:t>
            </a:r>
            <a:r>
              <a:rPr lang="en-US" sz="1900" kern="0" dirty="0" smtClean="0">
                <a:solidFill>
                  <a:srgbClr val="000000"/>
                </a:solidFill>
                <a:latin typeface="Arial"/>
              </a:rPr>
              <a:t>1,165,918.00</a:t>
            </a:r>
          </a:p>
          <a:p>
            <a:pPr marL="860933" lvl="4" indent="-342900" fontAlgn="base">
              <a:spcAft>
                <a:spcPct val="0"/>
              </a:spcAft>
              <a:buClrTx/>
              <a:buFont typeface="Wingdings" panose="05000000000000000000" pitchFamily="2" charset="2"/>
              <a:buChar char="v"/>
              <a:defRPr/>
            </a:pPr>
            <a:r>
              <a:rPr lang="en-US" sz="1900" kern="0" dirty="0" smtClean="0">
                <a:solidFill>
                  <a:srgbClr val="000000"/>
                </a:solidFill>
                <a:latin typeface="Arial"/>
              </a:rPr>
              <a:t> </a:t>
            </a:r>
            <a:endParaRPr lang="en-US" sz="1900" kern="0" dirty="0">
              <a:solidFill>
                <a:srgbClr val="000000"/>
              </a:solidFill>
              <a:latin typeface="Arial"/>
            </a:endParaRPr>
          </a:p>
          <a:p>
            <a:pPr marL="678053" lvl="3" indent="-342900" fontAlgn="base">
              <a:spcAft>
                <a:spcPct val="0"/>
              </a:spcAft>
              <a:buClrTx/>
              <a:buFont typeface="Wingdings" panose="05000000000000000000" pitchFamily="2" charset="2"/>
              <a:buChar char="v"/>
              <a:defRPr/>
            </a:pPr>
            <a:r>
              <a:rPr lang="en-US" sz="1900" kern="0" dirty="0" smtClean="0">
                <a:solidFill>
                  <a:srgbClr val="000000"/>
                </a:solidFill>
                <a:latin typeface="Arial"/>
              </a:rPr>
              <a:t>FY2020 </a:t>
            </a:r>
            <a:r>
              <a:rPr lang="en-US" sz="1900" kern="0" dirty="0">
                <a:solidFill>
                  <a:srgbClr val="000000"/>
                </a:solidFill>
                <a:latin typeface="Arial"/>
              </a:rPr>
              <a:t>CHEF – </a:t>
            </a:r>
            <a:r>
              <a:rPr lang="en-US" sz="1900" kern="0" dirty="0" smtClean="0">
                <a:solidFill>
                  <a:srgbClr val="000000"/>
                </a:solidFill>
                <a:latin typeface="Arial"/>
              </a:rPr>
              <a:t>We have not been notified that HQ is accepting</a:t>
            </a:r>
          </a:p>
          <a:p>
            <a:pPr marL="678053" lvl="3" indent="-342900" fontAlgn="base">
              <a:spcAft>
                <a:spcPct val="0"/>
              </a:spcAft>
              <a:buClrTx/>
              <a:buFont typeface="Wingdings" panose="05000000000000000000" pitchFamily="2" charset="2"/>
              <a:buChar char="v"/>
              <a:defRPr/>
            </a:pPr>
            <a:r>
              <a:rPr lang="en-US" sz="1900" kern="0" dirty="0" smtClean="0">
                <a:solidFill>
                  <a:srgbClr val="000000"/>
                </a:solidFill>
                <a:latin typeface="Arial"/>
              </a:rPr>
              <a:t>FY20 CHEF cases, however if you have them send them in and we will</a:t>
            </a:r>
          </a:p>
          <a:p>
            <a:pPr marL="678053" lvl="3" indent="-342900" fontAlgn="base">
              <a:spcAft>
                <a:spcPct val="0"/>
              </a:spcAft>
              <a:buClrTx/>
              <a:buFont typeface="Wingdings" panose="05000000000000000000" pitchFamily="2" charset="2"/>
              <a:buChar char="v"/>
              <a:defRPr/>
            </a:pPr>
            <a:r>
              <a:rPr lang="en-US" sz="1900" kern="0" dirty="0">
                <a:solidFill>
                  <a:srgbClr val="000000"/>
                </a:solidFill>
                <a:latin typeface="Arial"/>
              </a:rPr>
              <a:t>p</a:t>
            </a:r>
            <a:r>
              <a:rPr lang="en-US" sz="1900" kern="0" dirty="0" smtClean="0">
                <a:solidFill>
                  <a:srgbClr val="000000"/>
                </a:solidFill>
                <a:latin typeface="Arial"/>
              </a:rPr>
              <a:t>repare them for submission when HQ is open.</a:t>
            </a:r>
            <a:endParaRPr lang="en-US" sz="1900" kern="0" dirty="0">
              <a:solidFill>
                <a:srgbClr val="000000"/>
              </a:solidFill>
              <a:latin typeface="Arial"/>
            </a:endParaRPr>
          </a:p>
          <a:p>
            <a:pPr marL="518033" lvl="4" indent="0" fontAlgn="base">
              <a:spcAft>
                <a:spcPct val="0"/>
              </a:spcAft>
              <a:buClrTx/>
              <a:buNone/>
              <a:defRPr/>
            </a:pPr>
            <a:r>
              <a:rPr lang="en-US" sz="1900" kern="0" dirty="0" smtClean="0">
                <a:solidFill>
                  <a:srgbClr val="000000"/>
                </a:solidFill>
                <a:latin typeface="Arial"/>
              </a:rPr>
              <a:t>	</a:t>
            </a:r>
          </a:p>
          <a:p>
            <a:pPr marL="152273" lvl="2" indent="0" fontAlgn="base">
              <a:spcAft>
                <a:spcPct val="0"/>
              </a:spcAft>
              <a:buClrTx/>
              <a:buNone/>
              <a:defRPr/>
            </a:pPr>
            <a:r>
              <a:rPr lang="en-US" dirty="0" smtClean="0">
                <a:solidFill>
                  <a:schemeClr val="bg1"/>
                </a:solidFill>
              </a:rPr>
              <a:t>Consultant</a:t>
            </a:r>
            <a:endParaRPr lang="en-US" dirty="0">
              <a:solidFill>
                <a:schemeClr val="bg1"/>
              </a:solidFill>
            </a:endParaRPr>
          </a:p>
          <a:p>
            <a:endParaRPr lang="en-US" dirty="0"/>
          </a:p>
        </p:txBody>
      </p:sp>
      <p:sp>
        <p:nvSpPr>
          <p:cNvPr id="4" name="Slide Number Placeholder 3"/>
          <p:cNvSpPr>
            <a:spLocks noGrp="1"/>
          </p:cNvSpPr>
          <p:nvPr>
            <p:ph type="sldNum" sz="quarter" idx="12"/>
          </p:nvPr>
        </p:nvSpPr>
        <p:spPr/>
        <p:txBody>
          <a:bodyPr/>
          <a:lstStyle/>
          <a:p>
            <a:fld id="{CFB582AC-5695-48DB-B28C-201892CC33C9}" type="slidenum">
              <a:rPr lang="en-US" smtClean="0"/>
              <a:t>11</a:t>
            </a:fld>
            <a:endParaRPr lang="en-US" dirty="0"/>
          </a:p>
        </p:txBody>
      </p:sp>
    </p:spTree>
    <p:extLst>
      <p:ext uri="{BB962C8B-B14F-4D97-AF65-F5344CB8AC3E}">
        <p14:creationId xmlns:p14="http://schemas.microsoft.com/office/powerpoint/2010/main" val="2996928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p:txBody>
          <a:bodyPr>
            <a:normAutofit/>
          </a:bodyPr>
          <a:lstStyle/>
          <a:p>
            <a:pPr marL="111125" lvl="0" indent="-342900" fontAlgn="base">
              <a:spcAft>
                <a:spcPct val="0"/>
              </a:spcAft>
              <a:buClrTx/>
              <a:buSzTx/>
              <a:buFont typeface="Wingdings" panose="05000000000000000000" pitchFamily="2" charset="2"/>
              <a:buChar char="v"/>
              <a:defRPr/>
            </a:pPr>
            <a:r>
              <a:rPr lang="en-US" sz="2400" b="1" u="sng" kern="0" dirty="0" smtClean="0">
                <a:solidFill>
                  <a:srgbClr val="000000"/>
                </a:solidFill>
                <a:latin typeface="Arial"/>
              </a:rPr>
              <a:t>Purchase and Referred Care, cont.</a:t>
            </a:r>
          </a:p>
          <a:p>
            <a:pPr marL="438023" lvl="2" indent="-285750" fontAlgn="base">
              <a:spcAft>
                <a:spcPct val="0"/>
              </a:spcAft>
              <a:buClrTx/>
              <a:buFont typeface="Wingdings" panose="05000000000000000000" pitchFamily="2" charset="2"/>
              <a:buChar char="v"/>
              <a:defRPr/>
            </a:pPr>
            <a:endParaRPr lang="en-US" sz="1800" b="1" u="sng" kern="0" dirty="0" smtClean="0">
              <a:solidFill>
                <a:srgbClr val="000000"/>
              </a:solidFill>
              <a:latin typeface="Arial"/>
            </a:endParaRPr>
          </a:p>
          <a:p>
            <a:pPr marL="620903" lvl="3" indent="-285750" fontAlgn="base">
              <a:spcAft>
                <a:spcPct val="0"/>
              </a:spcAft>
              <a:buClrTx/>
              <a:buFont typeface="Wingdings" panose="05000000000000000000" pitchFamily="2" charset="2"/>
              <a:buChar char="v"/>
              <a:defRPr/>
            </a:pPr>
            <a:endParaRPr lang="en-US" sz="1800" b="1" u="sng" kern="0" dirty="0" smtClean="0">
              <a:solidFill>
                <a:srgbClr val="000000"/>
              </a:solidFill>
              <a:latin typeface="Arial"/>
            </a:endParaRPr>
          </a:p>
          <a:p>
            <a:pPr marL="678053" lvl="3" indent="-342900" fontAlgn="base">
              <a:spcAft>
                <a:spcPct val="0"/>
              </a:spcAft>
              <a:buClrTx/>
              <a:buFont typeface="Wingdings" panose="05000000000000000000" pitchFamily="2" charset="2"/>
              <a:buChar char="v"/>
              <a:defRPr/>
            </a:pPr>
            <a:r>
              <a:rPr lang="en-US" sz="1900" kern="0" dirty="0" smtClean="0">
                <a:solidFill>
                  <a:srgbClr val="000000"/>
                </a:solidFill>
                <a:latin typeface="Arial"/>
              </a:rPr>
              <a:t>CHEF Online Tool</a:t>
            </a:r>
          </a:p>
          <a:p>
            <a:pPr marL="860933" lvl="4" indent="-342900" fontAlgn="base">
              <a:spcAft>
                <a:spcPct val="0"/>
              </a:spcAft>
              <a:buClrTx/>
              <a:buFont typeface="Wingdings" panose="05000000000000000000" pitchFamily="2" charset="2"/>
              <a:buChar char="v"/>
              <a:defRPr/>
            </a:pPr>
            <a:r>
              <a:rPr lang="en-US" sz="1900" kern="0" dirty="0" smtClean="0">
                <a:solidFill>
                  <a:srgbClr val="000000"/>
                </a:solidFill>
                <a:latin typeface="Arial"/>
              </a:rPr>
              <a:t>On September 26, 2019 we were notified to temporarily suspend the use of the CHEF online tool </a:t>
            </a:r>
            <a:r>
              <a:rPr lang="en-US" sz="1900" kern="0" dirty="0">
                <a:solidFill>
                  <a:srgbClr val="000000"/>
                </a:solidFill>
                <a:latin typeface="Arial"/>
              </a:rPr>
              <a:t>while </a:t>
            </a:r>
            <a:r>
              <a:rPr lang="en-US" sz="1900" kern="0" dirty="0" smtClean="0">
                <a:solidFill>
                  <a:srgbClr val="000000"/>
                </a:solidFill>
                <a:latin typeface="Arial"/>
              </a:rPr>
              <a:t>the Office of Resource Access and Partnership and the Office of Information Technology collaborate </a:t>
            </a:r>
            <a:r>
              <a:rPr lang="en-US" sz="1900" kern="0" dirty="0">
                <a:solidFill>
                  <a:srgbClr val="000000"/>
                </a:solidFill>
                <a:latin typeface="Arial"/>
              </a:rPr>
              <a:t>to enhance the level of application integration and IT </a:t>
            </a:r>
            <a:r>
              <a:rPr lang="en-US" sz="1900" kern="0" dirty="0" smtClean="0">
                <a:solidFill>
                  <a:srgbClr val="000000"/>
                </a:solidFill>
                <a:latin typeface="Arial"/>
              </a:rPr>
              <a:t>security.</a:t>
            </a:r>
          </a:p>
          <a:p>
            <a:pPr marL="860933" lvl="4" indent="-342900" fontAlgn="base">
              <a:spcAft>
                <a:spcPct val="0"/>
              </a:spcAft>
              <a:buClrTx/>
              <a:buFont typeface="Wingdings" panose="05000000000000000000" pitchFamily="2" charset="2"/>
              <a:buChar char="v"/>
              <a:defRPr/>
            </a:pPr>
            <a:r>
              <a:rPr lang="en-US" sz="1900" kern="0" dirty="0" smtClean="0">
                <a:solidFill>
                  <a:srgbClr val="000000"/>
                </a:solidFill>
                <a:latin typeface="Arial"/>
              </a:rPr>
              <a:t>If you are interested in the CHEF Online Tool, you can reach out Salena Massey at </a:t>
            </a:r>
            <a:r>
              <a:rPr lang="en-US" sz="1900" kern="0" dirty="0" smtClean="0">
                <a:solidFill>
                  <a:srgbClr val="000000"/>
                </a:solidFill>
                <a:latin typeface="Arial"/>
                <a:hlinkClick r:id="rId3"/>
              </a:rPr>
              <a:t>Salena.Massey@ihs.gov</a:t>
            </a:r>
            <a:r>
              <a:rPr lang="en-US" sz="1900" kern="0" dirty="0" smtClean="0">
                <a:solidFill>
                  <a:srgbClr val="000000"/>
                </a:solidFill>
                <a:latin typeface="Arial"/>
              </a:rPr>
              <a:t> or 503.414.5545.  Salena can provide information regarding access and set up for when the suspension is lifted. </a:t>
            </a:r>
            <a:r>
              <a:rPr lang="en-US" sz="1900" kern="0" dirty="0">
                <a:solidFill>
                  <a:srgbClr val="000000"/>
                </a:solidFill>
                <a:latin typeface="Arial"/>
              </a:rPr>
              <a:t>	</a:t>
            </a:r>
            <a:r>
              <a:rPr lang="en-US" sz="1900" kern="0" dirty="0" smtClean="0">
                <a:solidFill>
                  <a:srgbClr val="000000"/>
                </a:solidFill>
                <a:latin typeface="Arial"/>
              </a:rPr>
              <a:t> 	</a:t>
            </a:r>
          </a:p>
          <a:p>
            <a:pPr marL="152273" lvl="2" indent="0" fontAlgn="base">
              <a:spcAft>
                <a:spcPct val="0"/>
              </a:spcAft>
              <a:buClrTx/>
              <a:buNone/>
              <a:defRPr/>
            </a:pPr>
            <a:r>
              <a:rPr lang="en-US" dirty="0" smtClean="0">
                <a:solidFill>
                  <a:schemeClr val="bg1"/>
                </a:solidFill>
              </a:rPr>
              <a:t>Consultant</a:t>
            </a:r>
            <a:endParaRPr lang="en-US" dirty="0">
              <a:solidFill>
                <a:schemeClr val="bg1"/>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CFB582AC-5695-48DB-B28C-201892CC33C9}" type="slidenum">
              <a:rPr lang="en-US" smtClean="0"/>
              <a:t>12</a:t>
            </a:fld>
            <a:endParaRPr lang="en-US" dirty="0"/>
          </a:p>
        </p:txBody>
      </p:sp>
    </p:spTree>
    <p:extLst>
      <p:ext uri="{BB962C8B-B14F-4D97-AF65-F5344CB8AC3E}">
        <p14:creationId xmlns:p14="http://schemas.microsoft.com/office/powerpoint/2010/main" val="2929559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a:xfrm>
            <a:off x="1123927" y="1855566"/>
            <a:ext cx="10058400" cy="4023360"/>
          </a:xfrm>
        </p:spPr>
        <p:txBody>
          <a:bodyPr>
            <a:normAutofit/>
          </a:bodyPr>
          <a:lstStyle/>
          <a:p>
            <a:pPr marL="0" indent="0">
              <a:buNone/>
            </a:pPr>
            <a:r>
              <a:rPr lang="en-US" b="1" dirty="0" smtClean="0"/>
              <a:t>Continuing Appropriations Act, 2020, </a:t>
            </a:r>
            <a:r>
              <a:rPr lang="en-US" b="1" dirty="0"/>
              <a:t>Public Law No: 116-59</a:t>
            </a:r>
            <a:endParaRPr lang="en-US" b="1" dirty="0" smtClean="0"/>
          </a:p>
          <a:p>
            <a:endParaRPr lang="en-US" dirty="0"/>
          </a:p>
          <a:p>
            <a:pPr lvl="1"/>
            <a:r>
              <a:rPr lang="en-US" sz="2000" dirty="0" smtClean="0"/>
              <a:t>Provides </a:t>
            </a:r>
            <a:r>
              <a:rPr lang="en-US" sz="2000" dirty="0"/>
              <a:t>FY2020 continuing appropriations to federal agencies through November 21, </a:t>
            </a:r>
            <a:r>
              <a:rPr lang="en-US" sz="2000" dirty="0" smtClean="0"/>
              <a:t>2019, 14.21%</a:t>
            </a:r>
          </a:p>
          <a:p>
            <a:pPr marL="201168" lvl="1" indent="0">
              <a:buNone/>
            </a:pPr>
            <a:r>
              <a:rPr lang="en-US" sz="2000" dirty="0" smtClean="0"/>
              <a:t> </a:t>
            </a:r>
            <a:endParaRPr lang="en-US" sz="2000" dirty="0" smtClean="0">
              <a:solidFill>
                <a:schemeClr val="tx1"/>
              </a:solidFill>
            </a:endParaRPr>
          </a:p>
          <a:p>
            <a:pPr lvl="1"/>
            <a:r>
              <a:rPr lang="en-US" sz="2000" dirty="0" smtClean="0">
                <a:solidFill>
                  <a:schemeClr val="tx1"/>
                </a:solidFill>
              </a:rPr>
              <a:t>Increase of $237 million above FY2019 enacted for I.H.S.</a:t>
            </a:r>
          </a:p>
          <a:p>
            <a:pPr lvl="3"/>
            <a:r>
              <a:rPr lang="en-US" sz="2000" dirty="0" smtClean="0">
                <a:solidFill>
                  <a:schemeClr val="tx1"/>
                </a:solidFill>
              </a:rPr>
              <a:t>CSC, staffing of new health care facilities, HCFC, SFC and medical equipment</a:t>
            </a:r>
          </a:p>
        </p:txBody>
      </p:sp>
      <p:sp>
        <p:nvSpPr>
          <p:cNvPr id="4" name="Slide Number Placeholder 3"/>
          <p:cNvSpPr>
            <a:spLocks noGrp="1"/>
          </p:cNvSpPr>
          <p:nvPr>
            <p:ph type="sldNum" sz="quarter" idx="12"/>
          </p:nvPr>
        </p:nvSpPr>
        <p:spPr/>
        <p:txBody>
          <a:bodyPr/>
          <a:lstStyle/>
          <a:p>
            <a:fld id="{CFB582AC-5695-48DB-B28C-201892CC33C9}" type="slidenum">
              <a:rPr lang="en-US" smtClean="0"/>
              <a:t>13</a:t>
            </a:fld>
            <a:endParaRPr lang="en-US" dirty="0"/>
          </a:p>
        </p:txBody>
      </p:sp>
    </p:spTree>
    <p:extLst>
      <p:ext uri="{BB962C8B-B14F-4D97-AF65-F5344CB8AC3E}">
        <p14:creationId xmlns:p14="http://schemas.microsoft.com/office/powerpoint/2010/main" val="2358814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a:xfrm>
            <a:off x="1123927" y="1855566"/>
            <a:ext cx="10058400" cy="4023360"/>
          </a:xfrm>
        </p:spPr>
        <p:txBody>
          <a:bodyPr>
            <a:normAutofit fontScale="92500"/>
          </a:bodyPr>
          <a:lstStyle/>
          <a:p>
            <a:pPr marL="0" indent="0">
              <a:buNone/>
            </a:pPr>
            <a:r>
              <a:rPr lang="en-US" b="1" dirty="0" smtClean="0"/>
              <a:t>Exception Apportionment</a:t>
            </a:r>
          </a:p>
          <a:p>
            <a:r>
              <a:rPr lang="en-US" dirty="0" smtClean="0">
                <a:solidFill>
                  <a:schemeClr val="tx1"/>
                </a:solidFill>
              </a:rPr>
              <a:t>IHS received approval to request an exception apportionment </a:t>
            </a:r>
          </a:p>
          <a:p>
            <a:r>
              <a:rPr lang="en-US" dirty="0" smtClean="0">
                <a:solidFill>
                  <a:schemeClr val="tx1"/>
                </a:solidFill>
              </a:rPr>
              <a:t>IHS is requesting </a:t>
            </a:r>
            <a:r>
              <a:rPr lang="en-US" dirty="0">
                <a:solidFill>
                  <a:schemeClr val="tx1"/>
                </a:solidFill>
              </a:rPr>
              <a:t>an exception to the standard CR funding level that will enable us to pay tribal contractors and compactors </a:t>
            </a:r>
            <a:r>
              <a:rPr lang="en-US" dirty="0" smtClean="0">
                <a:solidFill>
                  <a:schemeClr val="tx1"/>
                </a:solidFill>
              </a:rPr>
              <a:t>the </a:t>
            </a:r>
            <a:r>
              <a:rPr lang="en-US" dirty="0">
                <a:solidFill>
                  <a:schemeClr val="tx1"/>
                </a:solidFill>
              </a:rPr>
              <a:t>majority of their fiscal year contract/compact </a:t>
            </a:r>
            <a:r>
              <a:rPr lang="en-US" dirty="0" smtClean="0">
                <a:solidFill>
                  <a:schemeClr val="tx1"/>
                </a:solidFill>
              </a:rPr>
              <a:t>amounts</a:t>
            </a:r>
          </a:p>
          <a:p>
            <a:r>
              <a:rPr lang="en-US" dirty="0" smtClean="0">
                <a:solidFill>
                  <a:schemeClr val="tx1"/>
                </a:solidFill>
              </a:rPr>
              <a:t>Once </a:t>
            </a:r>
            <a:r>
              <a:rPr lang="en-US" dirty="0">
                <a:solidFill>
                  <a:schemeClr val="tx1"/>
                </a:solidFill>
              </a:rPr>
              <a:t>approved by OMB, IHS could have access to funds beyond the CR amount to pay fiscal year Title I and Title V contractors and compactors more than the standard CR percent </a:t>
            </a:r>
            <a:r>
              <a:rPr lang="en-US" dirty="0" smtClean="0">
                <a:solidFill>
                  <a:schemeClr val="tx1"/>
                </a:solidFill>
              </a:rPr>
              <a:t>calculation</a:t>
            </a:r>
          </a:p>
          <a:p>
            <a:r>
              <a:rPr lang="en-US" dirty="0">
                <a:solidFill>
                  <a:schemeClr val="tx1"/>
                </a:solidFill>
              </a:rPr>
              <a:t>While we work through the exception apportionment process, IHS is issuing tribal payments with the CR funding levels currently available--just like we would </a:t>
            </a:r>
            <a:r>
              <a:rPr lang="en-US" dirty="0" smtClean="0">
                <a:solidFill>
                  <a:schemeClr val="tx1"/>
                </a:solidFill>
              </a:rPr>
              <a:t>under any </a:t>
            </a:r>
            <a:r>
              <a:rPr lang="en-US" dirty="0">
                <a:solidFill>
                  <a:schemeClr val="tx1"/>
                </a:solidFill>
              </a:rPr>
              <a:t>normal </a:t>
            </a:r>
            <a:r>
              <a:rPr lang="en-US" dirty="0" smtClean="0">
                <a:solidFill>
                  <a:schemeClr val="tx1"/>
                </a:solidFill>
              </a:rPr>
              <a:t>CR</a:t>
            </a:r>
          </a:p>
          <a:p>
            <a:r>
              <a:rPr lang="en-US" dirty="0" smtClean="0">
                <a:solidFill>
                  <a:schemeClr val="tx1"/>
                </a:solidFill>
              </a:rPr>
              <a:t>The </a:t>
            </a:r>
            <a:r>
              <a:rPr lang="en-US" dirty="0">
                <a:solidFill>
                  <a:schemeClr val="tx1"/>
                </a:solidFill>
              </a:rPr>
              <a:t>exception apportionment would only apply to tribally operated programs. </a:t>
            </a:r>
            <a:endParaRPr lang="en-US" dirty="0" smtClean="0">
              <a:solidFill>
                <a:schemeClr val="tx1"/>
              </a:solidFill>
            </a:endParaRPr>
          </a:p>
          <a:p>
            <a:pPr lvl="1"/>
            <a:r>
              <a:rPr lang="en-US" sz="1500" dirty="0" smtClean="0">
                <a:solidFill>
                  <a:schemeClr val="tx1"/>
                </a:solidFill>
              </a:rPr>
              <a:t>IHS </a:t>
            </a:r>
            <a:r>
              <a:rPr lang="en-US" sz="1500" dirty="0">
                <a:solidFill>
                  <a:schemeClr val="tx1"/>
                </a:solidFill>
              </a:rPr>
              <a:t>federally operated programs and Urban Indian Organizations were not included </a:t>
            </a:r>
            <a:r>
              <a:rPr lang="en-US" sz="1500" dirty="0" smtClean="0">
                <a:solidFill>
                  <a:schemeClr val="tx1"/>
                </a:solidFill>
              </a:rPr>
              <a:t>in the approval                                                                       and will continue </a:t>
            </a:r>
            <a:r>
              <a:rPr lang="en-US" sz="1500" dirty="0">
                <a:solidFill>
                  <a:schemeClr val="tx1"/>
                </a:solidFill>
              </a:rPr>
              <a:t>to be funded at the current CR funding level </a:t>
            </a:r>
            <a:r>
              <a:rPr lang="en-US" sz="1500" dirty="0" smtClean="0">
                <a:solidFill>
                  <a:schemeClr val="tx1"/>
                </a:solidFill>
              </a:rPr>
              <a:t>of 14.21</a:t>
            </a:r>
            <a:r>
              <a:rPr lang="en-US" sz="1500" dirty="0">
                <a:solidFill>
                  <a:schemeClr val="tx1"/>
                </a:solidFill>
              </a:rPr>
              <a:t>% through November 21, </a:t>
            </a:r>
            <a:r>
              <a:rPr lang="en-US" sz="1500" dirty="0" smtClean="0">
                <a:solidFill>
                  <a:schemeClr val="tx1"/>
                </a:solidFill>
              </a:rPr>
              <a:t>                                                                    or </a:t>
            </a:r>
            <a:r>
              <a:rPr lang="en-US" sz="1500" dirty="0">
                <a:solidFill>
                  <a:schemeClr val="tx1"/>
                </a:solidFill>
              </a:rPr>
              <a:t>the percent identified in any subsequent CR. </a:t>
            </a:r>
          </a:p>
          <a:p>
            <a:endParaRPr lang="en-US" dirty="0" smtClean="0">
              <a:solidFill>
                <a:schemeClr val="tx1"/>
              </a:solidFill>
            </a:endParaRPr>
          </a:p>
        </p:txBody>
      </p:sp>
      <p:sp>
        <p:nvSpPr>
          <p:cNvPr id="4" name="Slide Number Placeholder 3"/>
          <p:cNvSpPr>
            <a:spLocks noGrp="1"/>
          </p:cNvSpPr>
          <p:nvPr>
            <p:ph type="sldNum" sz="quarter" idx="12"/>
          </p:nvPr>
        </p:nvSpPr>
        <p:spPr/>
        <p:txBody>
          <a:bodyPr/>
          <a:lstStyle/>
          <a:p>
            <a:fld id="{CFB582AC-5695-48DB-B28C-201892CC33C9}" type="slidenum">
              <a:rPr lang="en-US" smtClean="0"/>
              <a:t>14</a:t>
            </a:fld>
            <a:endParaRPr lang="en-US" dirty="0"/>
          </a:p>
        </p:txBody>
      </p:sp>
    </p:spTree>
    <p:extLst>
      <p:ext uri="{BB962C8B-B14F-4D97-AF65-F5344CB8AC3E}">
        <p14:creationId xmlns:p14="http://schemas.microsoft.com/office/powerpoint/2010/main" val="11703083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p:txBody>
          <a:bodyPr>
            <a:normAutofit fontScale="55000" lnSpcReduction="20000"/>
          </a:bodyPr>
          <a:lstStyle/>
          <a:p>
            <a:pPr marL="643255" indent="0" fontAlgn="base">
              <a:spcAft>
                <a:spcPct val="0"/>
              </a:spcAft>
              <a:buSzTx/>
              <a:buNone/>
              <a:defRPr/>
            </a:pPr>
            <a:endParaRPr lang="en-US" b="1" u="sng" kern="0" dirty="0" smtClean="0">
              <a:solidFill>
                <a:schemeClr val="tx1"/>
              </a:solidFill>
              <a:latin typeface="Arial" panose="020B0604020202020204" pitchFamily="34" charset="0"/>
              <a:cs typeface="Arial" panose="020B0604020202020204" pitchFamily="34" charset="0"/>
            </a:endParaRPr>
          </a:p>
          <a:p>
            <a:pPr marL="0" indent="0">
              <a:buNone/>
            </a:pPr>
            <a:r>
              <a:rPr lang="en-US" sz="3600" b="1" dirty="0">
                <a:cs typeface="Arial" panose="020B0604020202020204" pitchFamily="34" charset="0"/>
              </a:rPr>
              <a:t>Portland Area Indian Health </a:t>
            </a:r>
            <a:r>
              <a:rPr lang="en-US" sz="3600" b="1" dirty="0" smtClean="0">
                <a:cs typeface="Arial" panose="020B0604020202020204" pitchFamily="34" charset="0"/>
              </a:rPr>
              <a:t>Service - FY </a:t>
            </a:r>
            <a:r>
              <a:rPr lang="en-US" sz="3600" b="1" dirty="0">
                <a:cs typeface="Arial" panose="020B0604020202020204" pitchFamily="34" charset="0"/>
              </a:rPr>
              <a:t>2022 Budget Formulation Meeting</a:t>
            </a:r>
          </a:p>
          <a:p>
            <a:pPr marL="643255" indent="0" fontAlgn="base">
              <a:spcAft>
                <a:spcPct val="0"/>
              </a:spcAft>
              <a:buSzTx/>
              <a:buNone/>
              <a:defRPr/>
            </a:pPr>
            <a:endParaRPr lang="en-US" sz="2400" b="1" u="sng" kern="0" dirty="0">
              <a:solidFill>
                <a:schemeClr val="tx1"/>
              </a:solidFill>
              <a:cs typeface="Arial" panose="020B0604020202020204" pitchFamily="34" charset="0"/>
            </a:endParaRPr>
          </a:p>
          <a:p>
            <a:pPr marL="643255" indent="0" fontAlgn="base">
              <a:spcAft>
                <a:spcPct val="0"/>
              </a:spcAft>
              <a:buSzTx/>
              <a:buNone/>
              <a:defRPr/>
            </a:pPr>
            <a:r>
              <a:rPr lang="en-US" sz="3200" b="1" u="sng" kern="0" dirty="0" smtClean="0">
                <a:solidFill>
                  <a:schemeClr val="tx1"/>
                </a:solidFill>
                <a:cs typeface="Arial" panose="020B0604020202020204" pitchFamily="34" charset="0"/>
              </a:rPr>
              <a:t>Location </a:t>
            </a:r>
            <a:r>
              <a:rPr lang="en-US" sz="3200" b="1" u="sng" kern="0" dirty="0">
                <a:solidFill>
                  <a:schemeClr val="tx1"/>
                </a:solidFill>
                <a:cs typeface="Arial" panose="020B0604020202020204" pitchFamily="34" charset="0"/>
              </a:rPr>
              <a:t>and Date</a:t>
            </a:r>
          </a:p>
          <a:p>
            <a:pPr marL="929005" indent="-285750" fontAlgn="base">
              <a:spcAft>
                <a:spcPct val="0"/>
              </a:spcAft>
              <a:buSzTx/>
              <a:defRPr/>
            </a:pPr>
            <a:r>
              <a:rPr lang="en-US" sz="3200" kern="0" dirty="0">
                <a:solidFill>
                  <a:schemeClr val="tx1"/>
                </a:solidFill>
                <a:cs typeface="Arial" panose="020B0604020202020204" pitchFamily="34" charset="0"/>
              </a:rPr>
              <a:t>Embassy Suites Portland (Airport), Portland, OR</a:t>
            </a:r>
          </a:p>
          <a:p>
            <a:pPr marL="929005" indent="-285750" fontAlgn="base">
              <a:spcAft>
                <a:spcPct val="0"/>
              </a:spcAft>
              <a:buSzTx/>
              <a:defRPr/>
            </a:pPr>
            <a:r>
              <a:rPr lang="en-US" sz="3200" kern="0" dirty="0">
                <a:solidFill>
                  <a:schemeClr val="tx1"/>
                </a:solidFill>
                <a:cs typeface="Arial" panose="020B0604020202020204" pitchFamily="34" charset="0"/>
              </a:rPr>
              <a:t>November 14, 2019 </a:t>
            </a:r>
          </a:p>
          <a:p>
            <a:pPr marL="643255" indent="0" fontAlgn="base">
              <a:spcAft>
                <a:spcPct val="0"/>
              </a:spcAft>
              <a:buSzTx/>
              <a:buNone/>
              <a:defRPr/>
            </a:pPr>
            <a:endParaRPr lang="en-US" sz="3200" kern="0" dirty="0">
              <a:solidFill>
                <a:schemeClr val="tx1"/>
              </a:solidFill>
              <a:cs typeface="Arial" panose="020B0604020202020204" pitchFamily="34" charset="0"/>
            </a:endParaRPr>
          </a:p>
          <a:p>
            <a:pPr marL="643255" indent="0" fontAlgn="base">
              <a:spcAft>
                <a:spcPct val="0"/>
              </a:spcAft>
              <a:buSzTx/>
              <a:buNone/>
              <a:defRPr/>
            </a:pPr>
            <a:r>
              <a:rPr lang="en-US" sz="3200" b="1" u="sng" kern="0" dirty="0">
                <a:solidFill>
                  <a:schemeClr val="tx1"/>
                </a:solidFill>
                <a:cs typeface="Arial" panose="020B0604020202020204" pitchFamily="34" charset="0"/>
              </a:rPr>
              <a:t>Purpose</a:t>
            </a:r>
          </a:p>
          <a:p>
            <a:pPr marL="986155" indent="-342900" fontAlgn="base">
              <a:spcAft>
                <a:spcPct val="0"/>
              </a:spcAft>
              <a:buSzTx/>
              <a:defRPr/>
            </a:pPr>
            <a:r>
              <a:rPr lang="en-US" sz="3200" kern="0" dirty="0">
                <a:solidFill>
                  <a:schemeClr val="tx1"/>
                </a:solidFill>
                <a:cs typeface="Arial" panose="020B0604020202020204" pitchFamily="34" charset="0"/>
              </a:rPr>
              <a:t>Determine FY 2022 Budget Priorities for Portland Area I.H.S.</a:t>
            </a:r>
          </a:p>
          <a:p>
            <a:pPr marL="986155" indent="-342900" fontAlgn="base">
              <a:spcAft>
                <a:spcPct val="0"/>
              </a:spcAft>
              <a:buSzTx/>
              <a:defRPr/>
            </a:pPr>
            <a:r>
              <a:rPr lang="en-US" sz="3200" kern="0" dirty="0">
                <a:solidFill>
                  <a:schemeClr val="tx1"/>
                </a:solidFill>
                <a:cs typeface="Arial" panose="020B0604020202020204" pitchFamily="34" charset="0"/>
              </a:rPr>
              <a:t>Identify Hot Topics</a:t>
            </a:r>
          </a:p>
          <a:p>
            <a:pPr marL="986155" indent="-342900" fontAlgn="base">
              <a:spcAft>
                <a:spcPct val="0"/>
              </a:spcAft>
              <a:buSzTx/>
              <a:defRPr/>
            </a:pPr>
            <a:r>
              <a:rPr lang="en-US" sz="3200" kern="0" dirty="0">
                <a:solidFill>
                  <a:schemeClr val="tx1"/>
                </a:solidFill>
                <a:cs typeface="Arial" panose="020B0604020202020204" pitchFamily="34" charset="0"/>
              </a:rPr>
              <a:t>Elect two (2) Tribal Representatives to negotiate and </a:t>
            </a:r>
            <a:r>
              <a:rPr lang="en-US" sz="3200" kern="0" dirty="0" smtClean="0">
                <a:solidFill>
                  <a:schemeClr val="tx1"/>
                </a:solidFill>
                <a:cs typeface="Arial" panose="020B0604020202020204" pitchFamily="34" charset="0"/>
              </a:rPr>
              <a:t>vote on </a:t>
            </a:r>
            <a:r>
              <a:rPr lang="en-US" sz="3200" kern="0" dirty="0">
                <a:solidFill>
                  <a:schemeClr val="tx1"/>
                </a:solidFill>
                <a:cs typeface="Arial" panose="020B0604020202020204" pitchFamily="34" charset="0"/>
              </a:rPr>
              <a:t>behalf of </a:t>
            </a:r>
            <a:r>
              <a:rPr lang="en-US" sz="3200" kern="0" dirty="0" smtClean="0">
                <a:solidFill>
                  <a:schemeClr val="tx1"/>
                </a:solidFill>
                <a:cs typeface="Arial" panose="020B0604020202020204" pitchFamily="34" charset="0"/>
              </a:rPr>
              <a:t>                                      Portland </a:t>
            </a:r>
            <a:r>
              <a:rPr lang="en-US" sz="3200" kern="0" dirty="0">
                <a:solidFill>
                  <a:schemeClr val="tx1"/>
                </a:solidFill>
                <a:cs typeface="Calibri" panose="020F0502020204030204" pitchFamily="34" charset="0"/>
              </a:rPr>
              <a:t>Area IHS at National Budget </a:t>
            </a:r>
            <a:r>
              <a:rPr lang="en-US" sz="3200" kern="0" dirty="0" smtClean="0">
                <a:solidFill>
                  <a:schemeClr val="tx1"/>
                </a:solidFill>
                <a:cs typeface="Calibri" panose="020F0502020204030204" pitchFamily="34" charset="0"/>
              </a:rPr>
              <a:t>Workgroup </a:t>
            </a:r>
            <a:r>
              <a:rPr lang="en-US" sz="3200" kern="0" dirty="0">
                <a:solidFill>
                  <a:schemeClr val="tx1"/>
                </a:solidFill>
                <a:cs typeface="Calibri" panose="020F0502020204030204" pitchFamily="34" charset="0"/>
              </a:rPr>
              <a:t>Meetings </a:t>
            </a:r>
          </a:p>
          <a:p>
            <a:endParaRPr lang="en-US" dirty="0"/>
          </a:p>
        </p:txBody>
      </p:sp>
      <p:sp>
        <p:nvSpPr>
          <p:cNvPr id="4" name="Slide Number Placeholder 3"/>
          <p:cNvSpPr>
            <a:spLocks noGrp="1"/>
          </p:cNvSpPr>
          <p:nvPr>
            <p:ph type="sldNum" sz="quarter" idx="12"/>
          </p:nvPr>
        </p:nvSpPr>
        <p:spPr/>
        <p:txBody>
          <a:bodyPr/>
          <a:lstStyle/>
          <a:p>
            <a:fld id="{CFB582AC-5695-48DB-B28C-201892CC33C9}" type="slidenum">
              <a:rPr lang="en-US" smtClean="0"/>
              <a:t>15</a:t>
            </a:fld>
            <a:endParaRPr lang="en-US" dirty="0"/>
          </a:p>
        </p:txBody>
      </p:sp>
    </p:spTree>
    <p:extLst>
      <p:ext uri="{BB962C8B-B14F-4D97-AF65-F5344CB8AC3E}">
        <p14:creationId xmlns:p14="http://schemas.microsoft.com/office/powerpoint/2010/main" val="13533019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p:txBody>
          <a:bodyPr>
            <a:normAutofit/>
          </a:bodyPr>
          <a:lstStyle/>
          <a:p>
            <a:pPr marL="0" lvl="0" indent="0">
              <a:lnSpc>
                <a:spcPct val="100000"/>
              </a:lnSpc>
              <a:spcBef>
                <a:spcPts val="0"/>
              </a:spcBef>
              <a:spcAft>
                <a:spcPts val="0"/>
              </a:spcAft>
              <a:buClrTx/>
              <a:buSzTx/>
              <a:buNone/>
            </a:pPr>
            <a:r>
              <a:rPr lang="en-US" altLang="en-US" sz="2200" b="1" u="sng" dirty="0" smtClean="0">
                <a:solidFill>
                  <a:prstClr val="black"/>
                </a:solidFill>
                <a:latin typeface="Arial"/>
              </a:rPr>
              <a:t>Special Diabetes Program for Indians FY21 Tribal Consult/Urban Confer</a:t>
            </a:r>
            <a:endParaRPr lang="en-US" altLang="en-US" sz="2200" b="1" u="sng" dirty="0">
              <a:solidFill>
                <a:prstClr val="black"/>
              </a:solidFill>
              <a:latin typeface="Arial"/>
            </a:endParaRPr>
          </a:p>
          <a:p>
            <a:pPr marL="0" lvl="0" indent="0">
              <a:lnSpc>
                <a:spcPct val="100000"/>
              </a:lnSpc>
              <a:spcBef>
                <a:spcPts val="0"/>
              </a:spcBef>
              <a:spcAft>
                <a:spcPts val="0"/>
              </a:spcAft>
              <a:buClrTx/>
              <a:buSzTx/>
              <a:buNone/>
            </a:pPr>
            <a:endParaRPr lang="en-US" altLang="en-US" sz="2200" b="1" u="sng" dirty="0">
              <a:solidFill>
                <a:prstClr val="black"/>
              </a:solidFill>
              <a:latin typeface="Arial"/>
            </a:endParaRP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October 02, 2019 DTLL and DUIOLL</a:t>
            </a: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Comment submission deadline – December 02, 2019</a:t>
            </a: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Portland Area Tribal Consultation – During this QBM</a:t>
            </a: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Follow up Tribal Consultation - November 15, 2019 @ 10:00AM Pacific</a:t>
            </a:r>
          </a:p>
          <a:p>
            <a:pPr marL="982980" lvl="2" indent="-342900">
              <a:lnSpc>
                <a:spcPct val="100000"/>
              </a:lnSpc>
              <a:spcBef>
                <a:spcPts val="0"/>
              </a:spcBef>
              <a:spcAft>
                <a:spcPts val="0"/>
              </a:spcAft>
              <a:buClrTx/>
              <a:buFont typeface="Wingdings" panose="05000000000000000000" pitchFamily="2" charset="2"/>
              <a:buChar char="v"/>
            </a:pPr>
            <a:r>
              <a:rPr lang="en-US" altLang="en-US" sz="1600" dirty="0" smtClean="0">
                <a:solidFill>
                  <a:prstClr val="black"/>
                </a:solidFill>
                <a:latin typeface="Arial"/>
              </a:rPr>
              <a:t>Embassy Suites, PDX Airport</a:t>
            </a: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Portland Area Urban Confer Call – November 5, 2019 @ 2:00PM Pacific</a:t>
            </a:r>
          </a:p>
          <a:p>
            <a:pPr marL="457200" lvl="1" indent="0">
              <a:lnSpc>
                <a:spcPct val="100000"/>
              </a:lnSpc>
              <a:spcBef>
                <a:spcPts val="0"/>
              </a:spcBef>
              <a:spcAft>
                <a:spcPts val="0"/>
              </a:spcAft>
              <a:buClrTx/>
              <a:buNone/>
            </a:pPr>
            <a:endParaRPr lang="en-US" altLang="en-US" sz="2000" dirty="0" smtClean="0">
              <a:solidFill>
                <a:prstClr val="black"/>
              </a:solidFill>
              <a:latin typeface="Arial"/>
            </a:endParaRPr>
          </a:p>
          <a:p>
            <a:pPr marL="800100" lvl="1" indent="-342900">
              <a:lnSpc>
                <a:spcPct val="100000"/>
              </a:lnSpc>
              <a:spcBef>
                <a:spcPts val="0"/>
              </a:spcBef>
              <a:spcAft>
                <a:spcPts val="0"/>
              </a:spcAft>
              <a:buClrTx/>
              <a:buFont typeface="Wingdings" panose="05000000000000000000" pitchFamily="2" charset="2"/>
              <a:buChar char="v"/>
            </a:pPr>
            <a:r>
              <a:rPr lang="en-US" altLang="en-US" dirty="0" smtClean="0">
                <a:hlinkClick r:id="rId3"/>
              </a:rPr>
              <a:t>www.ihs.gov/newsroom/triballeaderletter/</a:t>
            </a:r>
            <a:endParaRPr lang="en-US" altLang="en-US" dirty="0" smtClean="0"/>
          </a:p>
          <a:p>
            <a:pPr marL="800100" lvl="1" indent="-342900">
              <a:lnSpc>
                <a:spcPct val="100000"/>
              </a:lnSpc>
              <a:spcBef>
                <a:spcPts val="0"/>
              </a:spcBef>
              <a:spcAft>
                <a:spcPts val="0"/>
              </a:spcAft>
              <a:buClrTx/>
              <a:buFont typeface="Wingdings" panose="05000000000000000000" pitchFamily="2" charset="2"/>
              <a:buChar char="v"/>
            </a:pPr>
            <a:r>
              <a:rPr lang="en-US" sz="2000" dirty="0">
                <a:hlinkClick r:id="rId4"/>
              </a:rPr>
              <a:t>https://www.ihs.gov/newsroom/urbanleaderletters</a:t>
            </a:r>
            <a:r>
              <a:rPr lang="en-US" sz="2000" dirty="0" smtClean="0">
                <a:hlinkClick r:id="rId4"/>
              </a:rPr>
              <a:t>/</a:t>
            </a:r>
            <a:endParaRPr lang="en-US" sz="2000" dirty="0" smtClean="0"/>
          </a:p>
          <a:p>
            <a:pPr marL="800100" lvl="1" indent="-342900">
              <a:lnSpc>
                <a:spcPct val="100000"/>
              </a:lnSpc>
              <a:spcBef>
                <a:spcPts val="0"/>
              </a:spcBef>
              <a:spcAft>
                <a:spcPts val="0"/>
              </a:spcAft>
              <a:buClrTx/>
              <a:buFont typeface="Wingdings" panose="05000000000000000000" pitchFamily="2" charset="2"/>
              <a:buChar char="v"/>
            </a:pPr>
            <a:endParaRPr lang="en-US" altLang="en-US" sz="2000" dirty="0">
              <a:solidFill>
                <a:prstClr val="black"/>
              </a:solidFill>
              <a:latin typeface="Arial"/>
            </a:endParaRPr>
          </a:p>
        </p:txBody>
      </p:sp>
      <p:sp>
        <p:nvSpPr>
          <p:cNvPr id="4" name="Slide Number Placeholder 3"/>
          <p:cNvSpPr>
            <a:spLocks noGrp="1"/>
          </p:cNvSpPr>
          <p:nvPr>
            <p:ph type="sldNum" sz="quarter" idx="12"/>
          </p:nvPr>
        </p:nvSpPr>
        <p:spPr/>
        <p:txBody>
          <a:bodyPr/>
          <a:lstStyle/>
          <a:p>
            <a:fld id="{CFB582AC-5695-48DB-B28C-201892CC33C9}" type="slidenum">
              <a:rPr lang="en-US" smtClean="0"/>
              <a:t>16</a:t>
            </a:fld>
            <a:endParaRPr lang="en-US" dirty="0"/>
          </a:p>
        </p:txBody>
      </p:sp>
    </p:spTree>
    <p:extLst>
      <p:ext uri="{BB962C8B-B14F-4D97-AF65-F5344CB8AC3E}">
        <p14:creationId xmlns:p14="http://schemas.microsoft.com/office/powerpoint/2010/main" val="33318849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a:xfrm>
            <a:off x="541421" y="1768641"/>
            <a:ext cx="10349564" cy="4367463"/>
          </a:xfrm>
        </p:spPr>
        <p:txBody>
          <a:bodyPr>
            <a:normAutofit/>
          </a:bodyPr>
          <a:lstStyle/>
          <a:p>
            <a:pPr marL="0" lvl="0" indent="0">
              <a:lnSpc>
                <a:spcPct val="100000"/>
              </a:lnSpc>
              <a:spcBef>
                <a:spcPts val="0"/>
              </a:spcBef>
              <a:spcAft>
                <a:spcPts val="0"/>
              </a:spcAft>
              <a:buClrTx/>
              <a:buSzTx/>
              <a:buNone/>
            </a:pPr>
            <a:r>
              <a:rPr lang="en-US" altLang="en-US" sz="2200" b="1" u="sng" dirty="0" smtClean="0">
                <a:solidFill>
                  <a:prstClr val="black"/>
                </a:solidFill>
                <a:latin typeface="Arial"/>
              </a:rPr>
              <a:t>Ending the HIV Epidemic initiative</a:t>
            </a:r>
            <a:endParaRPr lang="en-US" altLang="en-US" sz="2200" b="1" u="sng" dirty="0">
              <a:solidFill>
                <a:prstClr val="black"/>
              </a:solidFill>
              <a:latin typeface="Arial"/>
            </a:endParaRPr>
          </a:p>
          <a:p>
            <a:pPr marL="0" lvl="0" indent="0">
              <a:lnSpc>
                <a:spcPct val="100000"/>
              </a:lnSpc>
              <a:spcBef>
                <a:spcPts val="0"/>
              </a:spcBef>
              <a:spcAft>
                <a:spcPts val="0"/>
              </a:spcAft>
              <a:buClrTx/>
              <a:buSzTx/>
              <a:buNone/>
            </a:pPr>
            <a:endParaRPr lang="en-US" altLang="en-US" sz="2200" b="1" u="sng" dirty="0">
              <a:solidFill>
                <a:prstClr val="black"/>
              </a:solidFill>
              <a:latin typeface="Arial"/>
            </a:endParaRP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Press Release - October 07, 2019</a:t>
            </a: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$2.4 million to Tribal Epidemiology Centers</a:t>
            </a: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NPAIHB – Northwest Tribal Epidemiology Center</a:t>
            </a: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Seattle Indian Health Board – Urban Indian Health Institute</a:t>
            </a:r>
            <a:endParaRPr lang="en-US" altLang="en-US" dirty="0" smtClean="0"/>
          </a:p>
          <a:p>
            <a:pPr marL="800100" lvl="1" indent="-342900">
              <a:lnSpc>
                <a:spcPct val="100000"/>
              </a:lnSpc>
              <a:spcBef>
                <a:spcPts val="0"/>
              </a:spcBef>
              <a:spcAft>
                <a:spcPts val="0"/>
              </a:spcAft>
              <a:buClrTx/>
              <a:buFont typeface="Wingdings" panose="05000000000000000000" pitchFamily="2" charset="2"/>
              <a:buChar char="v"/>
            </a:pPr>
            <a:r>
              <a:rPr lang="en-US" altLang="en-US" dirty="0">
                <a:hlinkClick r:id="rId3"/>
              </a:rPr>
              <a:t>https://www.ihs.gov/newsroom/pressreleases/2019pressreleases/ihs-awards-2-4-million-to-tribal-epidemiology-centers-for-diagnosis-treatment-and-response-to-hiv-hepatitis-c-and-stis</a:t>
            </a:r>
            <a:r>
              <a:rPr lang="en-US" altLang="en-US" dirty="0" smtClean="0">
                <a:hlinkClick r:id="rId3"/>
              </a:rPr>
              <a:t>/</a:t>
            </a:r>
            <a:endParaRPr lang="en-US" altLang="en-US" dirty="0" smtClean="0"/>
          </a:p>
          <a:p>
            <a:pPr marL="800100" lvl="1" indent="-342900">
              <a:lnSpc>
                <a:spcPct val="100000"/>
              </a:lnSpc>
              <a:spcBef>
                <a:spcPts val="0"/>
              </a:spcBef>
              <a:spcAft>
                <a:spcPts val="0"/>
              </a:spcAft>
              <a:buClrTx/>
              <a:buFont typeface="Wingdings" panose="05000000000000000000" pitchFamily="2" charset="2"/>
              <a:buChar char="v"/>
            </a:pPr>
            <a:endParaRPr lang="en-US" altLang="en-US" dirty="0" smtClean="0"/>
          </a:p>
          <a:p>
            <a:pPr marL="457200" lvl="1" indent="0">
              <a:lnSpc>
                <a:spcPct val="100000"/>
              </a:lnSpc>
              <a:spcBef>
                <a:spcPts val="0"/>
              </a:spcBef>
              <a:spcAft>
                <a:spcPts val="0"/>
              </a:spcAft>
              <a:buClrTx/>
              <a:buNone/>
            </a:pPr>
            <a:endParaRPr lang="en-US" altLang="en-US" sz="2000" dirty="0">
              <a:solidFill>
                <a:prstClr val="black"/>
              </a:solidFill>
              <a:latin typeface="Arial"/>
            </a:endParaRPr>
          </a:p>
        </p:txBody>
      </p:sp>
      <p:sp>
        <p:nvSpPr>
          <p:cNvPr id="4" name="Slide Number Placeholder 3"/>
          <p:cNvSpPr>
            <a:spLocks noGrp="1"/>
          </p:cNvSpPr>
          <p:nvPr>
            <p:ph type="sldNum" sz="quarter" idx="12"/>
          </p:nvPr>
        </p:nvSpPr>
        <p:spPr/>
        <p:txBody>
          <a:bodyPr/>
          <a:lstStyle/>
          <a:p>
            <a:fld id="{CFB582AC-5695-48DB-B28C-201892CC33C9}" type="slidenum">
              <a:rPr lang="en-US" smtClean="0"/>
              <a:t>17</a:t>
            </a:fld>
            <a:endParaRPr lang="en-US" dirty="0"/>
          </a:p>
        </p:txBody>
      </p:sp>
    </p:spTree>
    <p:extLst>
      <p:ext uri="{BB962C8B-B14F-4D97-AF65-F5344CB8AC3E}">
        <p14:creationId xmlns:p14="http://schemas.microsoft.com/office/powerpoint/2010/main" val="1819844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a:xfrm>
            <a:off x="541421" y="1768641"/>
            <a:ext cx="10349564" cy="4367463"/>
          </a:xfrm>
        </p:spPr>
        <p:txBody>
          <a:bodyPr>
            <a:normAutofit/>
          </a:bodyPr>
          <a:lstStyle/>
          <a:p>
            <a:pPr marL="0" lvl="0" indent="0">
              <a:lnSpc>
                <a:spcPct val="100000"/>
              </a:lnSpc>
              <a:spcBef>
                <a:spcPts val="0"/>
              </a:spcBef>
              <a:spcAft>
                <a:spcPts val="0"/>
              </a:spcAft>
              <a:buClrTx/>
              <a:buSzTx/>
              <a:buNone/>
            </a:pPr>
            <a:r>
              <a:rPr lang="en-US" altLang="en-US" sz="2200" b="1" u="sng" dirty="0">
                <a:solidFill>
                  <a:prstClr val="black"/>
                </a:solidFill>
                <a:latin typeface="Arial"/>
              </a:rPr>
              <a:t>Verdict in the Trial of Former IHS Pediatrician Stanley Patrick Weber</a:t>
            </a:r>
          </a:p>
          <a:p>
            <a:pPr marL="0" lvl="0" indent="0">
              <a:lnSpc>
                <a:spcPct val="100000"/>
              </a:lnSpc>
              <a:spcBef>
                <a:spcPts val="0"/>
              </a:spcBef>
              <a:spcAft>
                <a:spcPts val="0"/>
              </a:spcAft>
              <a:buClrTx/>
              <a:buSzTx/>
              <a:buNone/>
            </a:pPr>
            <a:endParaRPr lang="en-US" altLang="en-US" sz="2200" b="1" u="sng" dirty="0">
              <a:solidFill>
                <a:prstClr val="black"/>
              </a:solidFill>
              <a:latin typeface="Arial"/>
            </a:endParaRP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Press Release – September 27, 2019</a:t>
            </a:r>
          </a:p>
          <a:p>
            <a:pPr marL="457200" lvl="1" indent="0">
              <a:lnSpc>
                <a:spcPct val="100000"/>
              </a:lnSpc>
              <a:spcBef>
                <a:spcPts val="0"/>
              </a:spcBef>
              <a:spcAft>
                <a:spcPts val="0"/>
              </a:spcAft>
              <a:buClrTx/>
              <a:buNone/>
            </a:pPr>
            <a:endParaRPr lang="en-US" altLang="en-US" sz="2000" dirty="0" smtClean="0">
              <a:solidFill>
                <a:prstClr val="black"/>
              </a:solidFill>
              <a:latin typeface="Arial"/>
            </a:endParaRP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RADM Weahkee Statement</a:t>
            </a:r>
          </a:p>
          <a:p>
            <a:pPr marL="457200" lvl="1" indent="0">
              <a:lnSpc>
                <a:spcPct val="100000"/>
              </a:lnSpc>
              <a:spcBef>
                <a:spcPts val="0"/>
              </a:spcBef>
              <a:spcAft>
                <a:spcPts val="0"/>
              </a:spcAft>
              <a:buClrTx/>
              <a:buNone/>
            </a:pPr>
            <a:endParaRPr lang="en-US" altLang="en-US" sz="2000" dirty="0" smtClean="0">
              <a:solidFill>
                <a:prstClr val="black"/>
              </a:solidFill>
              <a:latin typeface="Arial"/>
            </a:endParaRP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IHS hotline – 1-301-443-0658</a:t>
            </a:r>
            <a:endParaRPr lang="en-US" altLang="en-US" dirty="0" smtClean="0"/>
          </a:p>
          <a:p>
            <a:pPr marL="457200" lvl="1" indent="0">
              <a:lnSpc>
                <a:spcPct val="100000"/>
              </a:lnSpc>
              <a:spcBef>
                <a:spcPts val="0"/>
              </a:spcBef>
              <a:spcAft>
                <a:spcPts val="0"/>
              </a:spcAft>
              <a:buClrTx/>
              <a:buNone/>
            </a:pPr>
            <a:endParaRPr lang="en-US" altLang="en-US" sz="2000" dirty="0">
              <a:solidFill>
                <a:prstClr val="black"/>
              </a:solidFill>
              <a:latin typeface="Arial"/>
            </a:endParaRPr>
          </a:p>
        </p:txBody>
      </p:sp>
      <p:sp>
        <p:nvSpPr>
          <p:cNvPr id="4" name="Slide Number Placeholder 3"/>
          <p:cNvSpPr>
            <a:spLocks noGrp="1"/>
          </p:cNvSpPr>
          <p:nvPr>
            <p:ph type="sldNum" sz="quarter" idx="12"/>
          </p:nvPr>
        </p:nvSpPr>
        <p:spPr/>
        <p:txBody>
          <a:bodyPr/>
          <a:lstStyle/>
          <a:p>
            <a:fld id="{CFB582AC-5695-48DB-B28C-201892CC33C9}" type="slidenum">
              <a:rPr lang="en-US" smtClean="0"/>
              <a:t>18</a:t>
            </a:fld>
            <a:endParaRPr lang="en-US" dirty="0"/>
          </a:p>
        </p:txBody>
      </p:sp>
    </p:spTree>
    <p:extLst>
      <p:ext uri="{BB962C8B-B14F-4D97-AF65-F5344CB8AC3E}">
        <p14:creationId xmlns:p14="http://schemas.microsoft.com/office/powerpoint/2010/main" val="3186350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p:txBody>
          <a:bodyPr>
            <a:normAutofit/>
          </a:bodyPr>
          <a:lstStyle/>
          <a:p>
            <a:pPr marL="0" indent="0">
              <a:buNone/>
            </a:pPr>
            <a:r>
              <a:rPr lang="en-US" sz="3200" dirty="0" smtClean="0"/>
              <a:t>CMO Updates</a:t>
            </a:r>
          </a:p>
          <a:p>
            <a:r>
              <a:rPr lang="en-US" sz="2600" dirty="0" smtClean="0"/>
              <a:t>Recent Special General Memos</a:t>
            </a:r>
          </a:p>
          <a:p>
            <a:pPr lvl="1"/>
            <a:r>
              <a:rPr lang="en-US" sz="2400" dirty="0" smtClean="0">
                <a:hlinkClick r:id="rId3"/>
              </a:rPr>
              <a:t>SGM 19-03 </a:t>
            </a:r>
            <a:r>
              <a:rPr lang="en-US" sz="2400" dirty="0" smtClean="0"/>
              <a:t>IHS </a:t>
            </a:r>
            <a:r>
              <a:rPr lang="en-US" sz="2400" dirty="0"/>
              <a:t>Health Care Providers Compliance with IHS Informed </a:t>
            </a:r>
            <a:r>
              <a:rPr lang="en-US" sz="2400" dirty="0" smtClean="0"/>
              <a:t>Consent Requirements </a:t>
            </a:r>
          </a:p>
          <a:p>
            <a:r>
              <a:rPr lang="en-US" sz="2600" dirty="0" smtClean="0"/>
              <a:t>Other</a:t>
            </a:r>
          </a:p>
          <a:p>
            <a:pPr lvl="1"/>
            <a:r>
              <a:rPr lang="en-US" sz="2400" dirty="0" smtClean="0">
                <a:hlinkClick r:id="rId4"/>
              </a:rPr>
              <a:t>Circular </a:t>
            </a:r>
            <a:r>
              <a:rPr lang="en-US" sz="2400" dirty="0">
                <a:hlinkClick r:id="rId4"/>
              </a:rPr>
              <a:t>19-05 </a:t>
            </a:r>
            <a:r>
              <a:rPr lang="en-US" sz="2400" dirty="0"/>
              <a:t>Contractor Training Plan for Implementation of Indian Health Manual Part 3 Chapter 20, Protecting Children from Sexual Abuse by Health Care Providers</a:t>
            </a:r>
          </a:p>
        </p:txBody>
      </p:sp>
      <p:sp>
        <p:nvSpPr>
          <p:cNvPr id="4" name="Slide Number Placeholder 3"/>
          <p:cNvSpPr>
            <a:spLocks noGrp="1"/>
          </p:cNvSpPr>
          <p:nvPr>
            <p:ph type="sldNum" sz="quarter" idx="12"/>
          </p:nvPr>
        </p:nvSpPr>
        <p:spPr/>
        <p:txBody>
          <a:bodyPr/>
          <a:lstStyle/>
          <a:p>
            <a:fld id="{CFB582AC-5695-48DB-B28C-201892CC33C9}" type="slidenum">
              <a:rPr lang="en-US" smtClean="0"/>
              <a:t>19</a:t>
            </a:fld>
            <a:endParaRPr lang="en-US" dirty="0"/>
          </a:p>
        </p:txBody>
      </p:sp>
    </p:spTree>
    <p:extLst>
      <p:ext uri="{BB962C8B-B14F-4D97-AF65-F5344CB8AC3E}">
        <p14:creationId xmlns:p14="http://schemas.microsoft.com/office/powerpoint/2010/main" val="1931196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p:txBody>
          <a:bodyPr>
            <a:normAutofit/>
          </a:bodyPr>
          <a:lstStyle/>
          <a:p>
            <a:pPr marL="0" lvl="0" indent="0">
              <a:lnSpc>
                <a:spcPct val="100000"/>
              </a:lnSpc>
              <a:spcBef>
                <a:spcPts val="0"/>
              </a:spcBef>
              <a:spcAft>
                <a:spcPts val="0"/>
              </a:spcAft>
              <a:buClrTx/>
              <a:buSzTx/>
              <a:buNone/>
            </a:pPr>
            <a:r>
              <a:rPr lang="en-US" altLang="en-US" sz="2200" b="1" u="sng" dirty="0" smtClean="0">
                <a:solidFill>
                  <a:prstClr val="black"/>
                </a:solidFill>
                <a:latin typeface="Arial"/>
              </a:rPr>
              <a:t>HRSA – HPSA SCORES </a:t>
            </a:r>
            <a:endParaRPr lang="en-US" altLang="en-US" sz="2200" b="1" u="sng" dirty="0">
              <a:solidFill>
                <a:prstClr val="black"/>
              </a:solidFill>
              <a:latin typeface="Arial"/>
            </a:endParaRPr>
          </a:p>
          <a:p>
            <a:pPr marL="0" lvl="0" indent="0">
              <a:lnSpc>
                <a:spcPct val="100000"/>
              </a:lnSpc>
              <a:spcBef>
                <a:spcPts val="0"/>
              </a:spcBef>
              <a:spcAft>
                <a:spcPts val="0"/>
              </a:spcAft>
              <a:buClrTx/>
              <a:buSzTx/>
              <a:buNone/>
            </a:pPr>
            <a:endParaRPr lang="en-US" altLang="en-US" sz="2200" b="1" u="sng" dirty="0">
              <a:solidFill>
                <a:prstClr val="black"/>
              </a:solidFill>
              <a:latin typeface="Arial"/>
            </a:endParaRP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145 I/T/U sites Agency wide went from competitive to non-competitive</a:t>
            </a: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11 Portland Area Tribes impacted for Primary Care score</a:t>
            </a: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15 Portland Area Tribes converting to competitive for Dental Health</a:t>
            </a: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3 Portland Area I/T/U </a:t>
            </a:r>
            <a:r>
              <a:rPr lang="en-US" altLang="en-US" sz="2000" dirty="0">
                <a:solidFill>
                  <a:prstClr val="black"/>
                </a:solidFill>
                <a:latin typeface="Arial"/>
              </a:rPr>
              <a:t>converting to competitive</a:t>
            </a:r>
            <a:r>
              <a:rPr lang="en-US" altLang="en-US" sz="2000" dirty="0" smtClean="0">
                <a:solidFill>
                  <a:prstClr val="black"/>
                </a:solidFill>
                <a:latin typeface="Arial"/>
              </a:rPr>
              <a:t> for Mental Health</a:t>
            </a: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All sites need to update data on HRSA Data Warehouse web page </a:t>
            </a:r>
          </a:p>
          <a:p>
            <a:pPr marL="800100" lvl="1" indent="-342900">
              <a:lnSpc>
                <a:spcPct val="100000"/>
              </a:lnSpc>
              <a:spcBef>
                <a:spcPts val="0"/>
              </a:spcBef>
              <a:spcAft>
                <a:spcPts val="0"/>
              </a:spcAft>
              <a:buClrTx/>
              <a:buFont typeface="Wingdings" panose="05000000000000000000" pitchFamily="2" charset="2"/>
              <a:buChar char="v"/>
            </a:pPr>
            <a:r>
              <a:rPr lang="en-US" altLang="en-US" sz="2000" dirty="0" smtClean="0">
                <a:solidFill>
                  <a:prstClr val="black"/>
                </a:solidFill>
                <a:latin typeface="Arial"/>
              </a:rPr>
              <a:t>If any sites have current scholars, they will receive FY20 funds</a:t>
            </a:r>
            <a:endParaRPr lang="en-US" altLang="en-US" sz="2000" dirty="0">
              <a:solidFill>
                <a:prstClr val="black"/>
              </a:solidFill>
              <a:latin typeface="Arial"/>
            </a:endParaRPr>
          </a:p>
        </p:txBody>
      </p:sp>
      <p:sp>
        <p:nvSpPr>
          <p:cNvPr id="4" name="Slide Number Placeholder 3"/>
          <p:cNvSpPr>
            <a:spLocks noGrp="1"/>
          </p:cNvSpPr>
          <p:nvPr>
            <p:ph type="sldNum" sz="quarter" idx="12"/>
          </p:nvPr>
        </p:nvSpPr>
        <p:spPr/>
        <p:txBody>
          <a:bodyPr/>
          <a:lstStyle/>
          <a:p>
            <a:fld id="{CFB582AC-5695-48DB-B28C-201892CC33C9}" type="slidenum">
              <a:rPr lang="en-US" smtClean="0"/>
              <a:t>2</a:t>
            </a:fld>
            <a:endParaRPr lang="en-US" dirty="0"/>
          </a:p>
        </p:txBody>
      </p:sp>
    </p:spTree>
    <p:extLst>
      <p:ext uri="{BB962C8B-B14F-4D97-AF65-F5344CB8AC3E}">
        <p14:creationId xmlns:p14="http://schemas.microsoft.com/office/powerpoint/2010/main" val="3858639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a:xfrm>
            <a:off x="1097279" y="1747760"/>
            <a:ext cx="10085047" cy="2878666"/>
          </a:xfrm>
        </p:spPr>
        <p:txBody>
          <a:bodyPr>
            <a:normAutofit lnSpcReduction="10000"/>
          </a:bodyPr>
          <a:lstStyle/>
          <a:p>
            <a:pPr marL="0" indent="0">
              <a:buNone/>
            </a:pPr>
            <a:r>
              <a:rPr lang="en-US" sz="3200" dirty="0" smtClean="0"/>
              <a:t>Medical Epidemiologist Updates</a:t>
            </a:r>
          </a:p>
          <a:p>
            <a:r>
              <a:rPr lang="en-US" sz="2800" dirty="0" smtClean="0">
                <a:solidFill>
                  <a:schemeClr val="tx1"/>
                </a:solidFill>
              </a:rPr>
              <a:t>Immunizations</a:t>
            </a:r>
          </a:p>
          <a:p>
            <a:pPr lvl="1"/>
            <a:r>
              <a:rPr lang="en-US" sz="2600" dirty="0" smtClean="0">
                <a:solidFill>
                  <a:schemeClr val="tx1"/>
                </a:solidFill>
              </a:rPr>
              <a:t>Childhood immunizations as reported in the Indian Health Service National Immunization Reporting System have dropped to an all-time low below 50%</a:t>
            </a:r>
          </a:p>
          <a:p>
            <a:pPr lvl="2"/>
            <a:r>
              <a:rPr lang="en-US" sz="2200" dirty="0" smtClean="0">
                <a:solidFill>
                  <a:schemeClr val="tx1"/>
                </a:solidFill>
              </a:rPr>
              <a:t>Please ensure that for facilities using RPMS or have the ability to provide this information to NIRS that these data are submitted each quarter</a:t>
            </a:r>
          </a:p>
        </p:txBody>
      </p:sp>
      <p:sp>
        <p:nvSpPr>
          <p:cNvPr id="4" name="Slide Number Placeholder 3"/>
          <p:cNvSpPr>
            <a:spLocks noGrp="1"/>
          </p:cNvSpPr>
          <p:nvPr>
            <p:ph type="sldNum" sz="quarter" idx="12"/>
          </p:nvPr>
        </p:nvSpPr>
        <p:spPr/>
        <p:txBody>
          <a:bodyPr/>
          <a:lstStyle/>
          <a:p>
            <a:fld id="{CFB582AC-5695-48DB-B28C-201892CC33C9}" type="slidenum">
              <a:rPr lang="en-US" smtClean="0"/>
              <a:t>20</a:t>
            </a:fld>
            <a:endParaRPr lang="en-US" dirty="0"/>
          </a:p>
        </p:txBody>
      </p:sp>
      <p:sp>
        <p:nvSpPr>
          <p:cNvPr id="2" name="TextBox 1"/>
          <p:cNvSpPr txBox="1"/>
          <p:nvPr/>
        </p:nvSpPr>
        <p:spPr>
          <a:xfrm>
            <a:off x="509449" y="4232497"/>
            <a:ext cx="8950238" cy="2123658"/>
          </a:xfrm>
          <a:prstGeom prst="rect">
            <a:avLst/>
          </a:prstGeom>
          <a:noFill/>
        </p:spPr>
        <p:txBody>
          <a:bodyPr wrap="square" rtlCol="0">
            <a:spAutoFit/>
          </a:bodyPr>
          <a:lstStyle/>
          <a:p>
            <a:pPr marL="1257300" lvl="2" indent="-342900">
              <a:buClr>
                <a:schemeClr val="accent1"/>
              </a:buClr>
              <a:buSzPct val="50000"/>
              <a:buFont typeface="Courier New" panose="02070309020205020404" pitchFamily="49" charset="0"/>
              <a:buChar char="o"/>
            </a:pPr>
            <a:r>
              <a:rPr lang="en-US" sz="2200" dirty="0"/>
              <a:t>Remove barriers to childhood immunization:</a:t>
            </a:r>
          </a:p>
          <a:p>
            <a:pPr marL="1714500" lvl="3" indent="-342900">
              <a:buClr>
                <a:schemeClr val="accent1"/>
              </a:buClr>
              <a:buSzPct val="50000"/>
              <a:buFont typeface="Courier New" panose="02070309020205020404" pitchFamily="49" charset="0"/>
              <a:buChar char="o"/>
            </a:pPr>
            <a:r>
              <a:rPr lang="en-US" sz="2200" dirty="0"/>
              <a:t>Provide immunizations at all visits, including walk-ins</a:t>
            </a:r>
          </a:p>
          <a:p>
            <a:pPr marL="1714500" lvl="3" indent="-342900">
              <a:buClr>
                <a:schemeClr val="accent1"/>
              </a:buClr>
              <a:buSzPct val="50000"/>
              <a:buFont typeface="Courier New" panose="02070309020205020404" pitchFamily="49" charset="0"/>
              <a:buChar char="o"/>
            </a:pPr>
            <a:r>
              <a:rPr lang="en-US" sz="2200" dirty="0"/>
              <a:t>Do not require informed consent</a:t>
            </a:r>
          </a:p>
          <a:p>
            <a:pPr marL="1714500" lvl="3" indent="-342900">
              <a:buClr>
                <a:schemeClr val="accent1"/>
              </a:buClr>
              <a:buSzPct val="50000"/>
              <a:buFont typeface="Courier New" panose="02070309020205020404" pitchFamily="49" charset="0"/>
              <a:buChar char="o"/>
            </a:pPr>
            <a:r>
              <a:rPr lang="en-US" sz="2200" dirty="0"/>
              <a:t>Check the State </a:t>
            </a:r>
            <a:r>
              <a:rPr lang="en-US" sz="2200" dirty="0" smtClean="0"/>
              <a:t>Immunization </a:t>
            </a:r>
            <a:r>
              <a:rPr lang="en-US" sz="2200" dirty="0"/>
              <a:t>Information System for immunizations given elsewhere</a:t>
            </a:r>
          </a:p>
          <a:p>
            <a:pPr marL="1714500" lvl="3" indent="-342900">
              <a:buClr>
                <a:schemeClr val="accent1"/>
              </a:buClr>
              <a:buSzPct val="50000"/>
              <a:buFont typeface="Courier New" panose="02070309020205020404" pitchFamily="49" charset="0"/>
              <a:buChar char="o"/>
            </a:pPr>
            <a:r>
              <a:rPr lang="en-US" sz="2200" dirty="0" smtClean="0"/>
              <a:t>Address patients’ concerns directly</a:t>
            </a:r>
            <a:endParaRPr lang="en-US" dirty="0"/>
          </a:p>
        </p:txBody>
      </p:sp>
    </p:spTree>
    <p:extLst>
      <p:ext uri="{BB962C8B-B14F-4D97-AF65-F5344CB8AC3E}">
        <p14:creationId xmlns:p14="http://schemas.microsoft.com/office/powerpoint/2010/main" val="2787004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a:xfrm>
            <a:off x="1097280" y="1845734"/>
            <a:ext cx="7643949" cy="4023360"/>
          </a:xfrm>
        </p:spPr>
        <p:txBody>
          <a:bodyPr/>
          <a:lstStyle/>
          <a:p>
            <a:r>
              <a:rPr lang="en-US" dirty="0" smtClean="0">
                <a:solidFill>
                  <a:schemeClr val="tx1"/>
                </a:solidFill>
              </a:rPr>
              <a:t>2019-2020 Flu Season Updates</a:t>
            </a:r>
          </a:p>
          <a:p>
            <a:r>
              <a:rPr lang="en-US" dirty="0" smtClean="0">
                <a:solidFill>
                  <a:schemeClr val="tx1"/>
                </a:solidFill>
              </a:rPr>
              <a:t>Vaccines have arrived and vaccination activities have begun</a:t>
            </a:r>
          </a:p>
          <a:p>
            <a:r>
              <a:rPr lang="en-US" dirty="0" smtClean="0">
                <a:solidFill>
                  <a:schemeClr val="tx1"/>
                </a:solidFill>
              </a:rPr>
              <a:t>The vaccine makeup similar to last year except that the H3N2 component is new and is designed to protect against the strain that was in circulation in 2018-2019</a:t>
            </a:r>
          </a:p>
          <a:p>
            <a:r>
              <a:rPr lang="en-US" dirty="0" err="1" smtClean="0">
                <a:solidFill>
                  <a:schemeClr val="tx1"/>
                </a:solidFill>
              </a:rPr>
              <a:t>Flumist</a:t>
            </a:r>
            <a:r>
              <a:rPr lang="en-US" dirty="0" smtClean="0">
                <a:solidFill>
                  <a:schemeClr val="tx1"/>
                </a:solidFill>
              </a:rPr>
              <a:t> (the nasal spray) is available again this year but the production was delayed</a:t>
            </a:r>
          </a:p>
          <a:p>
            <a:r>
              <a:rPr lang="en-US" dirty="0" smtClean="0">
                <a:solidFill>
                  <a:schemeClr val="tx1"/>
                </a:solidFill>
              </a:rPr>
              <a:t>There are many different types of flu vaccine- high-dose for elders, egg-free recombinant, injection, nasal spray…  The best flu vaccine is the one that you actually receive!  Look for this brochure on the table. </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CFB582AC-5695-48DB-B28C-201892CC33C9}" type="slidenum">
              <a:rPr lang="en-US" smtClean="0"/>
              <a:t>21</a:t>
            </a:fld>
            <a:endParaRPr lang="en-US" dirty="0"/>
          </a:p>
        </p:txBody>
      </p:sp>
      <p:pic>
        <p:nvPicPr>
          <p:cNvPr id="2" name="Picture 1"/>
          <p:cNvPicPr>
            <a:picLocks noChangeAspect="1"/>
          </p:cNvPicPr>
          <p:nvPr/>
        </p:nvPicPr>
        <p:blipFill>
          <a:blip r:embed="rId3"/>
          <a:stretch>
            <a:fillRect/>
          </a:stretch>
        </p:blipFill>
        <p:spPr>
          <a:xfrm>
            <a:off x="9269087" y="221522"/>
            <a:ext cx="2140674" cy="4392288"/>
          </a:xfrm>
          <a:prstGeom prst="rect">
            <a:avLst/>
          </a:prstGeom>
        </p:spPr>
      </p:pic>
    </p:spTree>
    <p:extLst>
      <p:ext uri="{BB962C8B-B14F-4D97-AF65-F5344CB8AC3E}">
        <p14:creationId xmlns:p14="http://schemas.microsoft.com/office/powerpoint/2010/main" val="11678012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7626" y="799357"/>
            <a:ext cx="3721908" cy="3701970"/>
          </a:xfrm>
          <a:prstGeom prst="rect">
            <a:avLst/>
          </a:prstGeom>
        </p:spPr>
      </p:pic>
      <p:sp>
        <p:nvSpPr>
          <p:cNvPr id="4" name="Slide Number Placeholder 3"/>
          <p:cNvSpPr>
            <a:spLocks noGrp="1"/>
          </p:cNvSpPr>
          <p:nvPr>
            <p:ph type="sldNum" sz="quarter" idx="12"/>
          </p:nvPr>
        </p:nvSpPr>
        <p:spPr/>
        <p:txBody>
          <a:bodyPr/>
          <a:lstStyle/>
          <a:p>
            <a:fld id="{CFB582AC-5695-48DB-B28C-201892CC33C9}" type="slidenum">
              <a:rPr lang="en-US" smtClean="0"/>
              <a:t>22</a:t>
            </a:fld>
            <a:endParaRPr lang="en-US" dirty="0"/>
          </a:p>
        </p:txBody>
      </p:sp>
      <p:sp>
        <p:nvSpPr>
          <p:cNvPr id="5" name="TextBox 4"/>
          <p:cNvSpPr txBox="1"/>
          <p:nvPr/>
        </p:nvSpPr>
        <p:spPr>
          <a:xfrm>
            <a:off x="86833" y="4724400"/>
            <a:ext cx="11883494" cy="1877437"/>
          </a:xfrm>
          <a:prstGeom prst="rect">
            <a:avLst/>
          </a:prstGeom>
          <a:noFill/>
        </p:spPr>
        <p:txBody>
          <a:bodyPr wrap="square" rtlCol="0">
            <a:spAutoFit/>
          </a:bodyPr>
          <a:lstStyle/>
          <a:p>
            <a:r>
              <a:rPr lang="en-US" sz="1400" b="1" dirty="0">
                <a:solidFill>
                  <a:schemeClr val="accent1"/>
                </a:solidFill>
              </a:rPr>
              <a:t>Our Mission... to raise the physical, mental, social, and spiritual health of American Indians and Alaska Natives to the highest level.</a:t>
            </a:r>
          </a:p>
          <a:p>
            <a:endParaRPr lang="en-US" sz="1400" b="1" dirty="0">
              <a:solidFill>
                <a:schemeClr val="accent1"/>
              </a:solidFill>
            </a:endParaRPr>
          </a:p>
          <a:p>
            <a:r>
              <a:rPr lang="en-US" sz="1400" b="1" dirty="0">
                <a:solidFill>
                  <a:schemeClr val="accent1"/>
                </a:solidFill>
              </a:rPr>
              <a:t>Our Goal... to assure that comprehensive, culturally acceptable personal and public health services are available and accessible to American Indian and Alaska Native people.</a:t>
            </a:r>
          </a:p>
          <a:p>
            <a:endParaRPr lang="en-US" sz="1400" b="1" dirty="0">
              <a:solidFill>
                <a:schemeClr val="accent1"/>
              </a:solidFill>
            </a:endParaRPr>
          </a:p>
          <a:p>
            <a:r>
              <a:rPr lang="en-US" sz="1400" b="1" dirty="0">
                <a:solidFill>
                  <a:schemeClr val="accent1"/>
                </a:solidFill>
              </a:rPr>
              <a:t>Our Foundation... to uphold the Federal Government's obligation to promote healthy American Indian and Alaska Native people, communities, and cultures and to honor and protect the inherent sovereign rights of Tribes.</a:t>
            </a:r>
          </a:p>
          <a:p>
            <a:endParaRPr lang="en-US" dirty="0"/>
          </a:p>
        </p:txBody>
      </p:sp>
    </p:spTree>
    <p:extLst>
      <p:ext uri="{BB962C8B-B14F-4D97-AF65-F5344CB8AC3E}">
        <p14:creationId xmlns:p14="http://schemas.microsoft.com/office/powerpoint/2010/main" val="3719971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a:xfrm>
            <a:off x="498764" y="1845734"/>
            <a:ext cx="10962409" cy="4023360"/>
          </a:xfrm>
        </p:spPr>
        <p:txBody>
          <a:bodyPr/>
          <a:lstStyle/>
          <a:p>
            <a:pPr marL="800100" lvl="1" indent="-342900">
              <a:lnSpc>
                <a:spcPct val="100000"/>
              </a:lnSpc>
              <a:spcBef>
                <a:spcPct val="20000"/>
              </a:spcBef>
              <a:spcAft>
                <a:spcPts val="0"/>
              </a:spcAft>
              <a:buClr>
                <a:prstClr val="black"/>
              </a:buClr>
              <a:buSzPct val="80000"/>
              <a:buFont typeface="Wingdings" panose="05000000000000000000" pitchFamily="2" charset="2"/>
              <a:buChar char="v"/>
            </a:pPr>
            <a:r>
              <a:rPr lang="en-US" altLang="en-US" sz="2400" b="1" u="sng" dirty="0" smtClean="0">
                <a:solidFill>
                  <a:prstClr val="black"/>
                </a:solidFill>
                <a:latin typeface="Arial"/>
              </a:rPr>
              <a:t>Area Staff Changes</a:t>
            </a:r>
            <a:r>
              <a:rPr lang="en-US" altLang="en-US" sz="2400" dirty="0" smtClean="0">
                <a:solidFill>
                  <a:prstClr val="black"/>
                </a:solidFill>
                <a:latin typeface="Arial"/>
              </a:rPr>
              <a:t> </a:t>
            </a:r>
          </a:p>
          <a:p>
            <a:pPr marL="800100" lvl="1" indent="-342900">
              <a:lnSpc>
                <a:spcPct val="100000"/>
              </a:lnSpc>
              <a:spcBef>
                <a:spcPct val="20000"/>
              </a:spcBef>
              <a:spcAft>
                <a:spcPts val="0"/>
              </a:spcAft>
              <a:buClr>
                <a:prstClr val="black"/>
              </a:buClr>
              <a:buSzPct val="80000"/>
              <a:buFont typeface="Wingdings" panose="05000000000000000000" pitchFamily="2" charset="2"/>
              <a:buChar char="v"/>
            </a:pPr>
            <a:endParaRPr lang="en-US" altLang="en-US" sz="2400" dirty="0">
              <a:solidFill>
                <a:prstClr val="black"/>
              </a:solidFill>
              <a:latin typeface="Arial"/>
            </a:endParaRPr>
          </a:p>
          <a:p>
            <a:pPr marL="1257300" lvl="2" indent="-342900">
              <a:lnSpc>
                <a:spcPct val="100000"/>
              </a:lnSpc>
              <a:spcBef>
                <a:spcPct val="20000"/>
              </a:spcBef>
              <a:spcAft>
                <a:spcPts val="0"/>
              </a:spcAft>
              <a:buClr>
                <a:prstClr val="black"/>
              </a:buClr>
              <a:buSzPct val="95000"/>
              <a:buFont typeface="Wingdings" panose="05000000000000000000" pitchFamily="2" charset="2"/>
              <a:buChar char="v"/>
            </a:pPr>
            <a:r>
              <a:rPr lang="en-US" altLang="en-US" sz="2000" dirty="0" smtClean="0">
                <a:solidFill>
                  <a:prstClr val="black"/>
                </a:solidFill>
                <a:latin typeface="Arial"/>
              </a:rPr>
              <a:t>Andrew Terranella, MD – Chief Medical Officer</a:t>
            </a:r>
          </a:p>
          <a:p>
            <a:pPr marL="914400" lvl="2" indent="0">
              <a:lnSpc>
                <a:spcPct val="100000"/>
              </a:lnSpc>
              <a:spcBef>
                <a:spcPct val="20000"/>
              </a:spcBef>
              <a:spcAft>
                <a:spcPts val="0"/>
              </a:spcAft>
              <a:buClr>
                <a:prstClr val="black"/>
              </a:buClr>
              <a:buSzPct val="95000"/>
              <a:buNone/>
            </a:pPr>
            <a:endParaRPr lang="en-US" altLang="en-US" sz="2000" dirty="0">
              <a:solidFill>
                <a:prstClr val="black"/>
              </a:solidFill>
              <a:latin typeface="Arial"/>
            </a:endParaRPr>
          </a:p>
          <a:p>
            <a:pPr marL="1257300" lvl="2" indent="-342900">
              <a:lnSpc>
                <a:spcPct val="100000"/>
              </a:lnSpc>
              <a:spcBef>
                <a:spcPct val="20000"/>
              </a:spcBef>
              <a:spcAft>
                <a:spcPts val="0"/>
              </a:spcAft>
              <a:buClr>
                <a:prstClr val="black"/>
              </a:buClr>
              <a:buSzPct val="95000"/>
              <a:buFont typeface="Wingdings" panose="05000000000000000000" pitchFamily="2" charset="2"/>
              <a:buChar char="v"/>
            </a:pPr>
            <a:r>
              <a:rPr lang="en-US" altLang="en-US" sz="2000" dirty="0" smtClean="0">
                <a:solidFill>
                  <a:prstClr val="black"/>
                </a:solidFill>
                <a:latin typeface="Arial"/>
              </a:rPr>
              <a:t>Jeremy Howell, DHA, FACHE - Chief Executive Officer, Wellpinit Service Unit</a:t>
            </a:r>
          </a:p>
          <a:p>
            <a:pPr marL="914400" lvl="2" indent="0">
              <a:lnSpc>
                <a:spcPct val="100000"/>
              </a:lnSpc>
              <a:spcBef>
                <a:spcPct val="20000"/>
              </a:spcBef>
              <a:spcAft>
                <a:spcPts val="0"/>
              </a:spcAft>
              <a:buClr>
                <a:prstClr val="black"/>
              </a:buClr>
              <a:buSzPct val="95000"/>
              <a:buNone/>
            </a:pPr>
            <a:endParaRPr lang="en-US" altLang="en-US" sz="2000" dirty="0" smtClean="0">
              <a:solidFill>
                <a:prstClr val="black"/>
              </a:solidFill>
              <a:latin typeface="Arial"/>
            </a:endParaRPr>
          </a:p>
          <a:p>
            <a:pPr marL="1257300" lvl="2" indent="-342900">
              <a:lnSpc>
                <a:spcPct val="100000"/>
              </a:lnSpc>
              <a:spcBef>
                <a:spcPct val="20000"/>
              </a:spcBef>
              <a:spcAft>
                <a:spcPts val="0"/>
              </a:spcAft>
              <a:buClr>
                <a:prstClr val="black"/>
              </a:buClr>
              <a:buSzPct val="95000"/>
              <a:buFont typeface="Wingdings" panose="05000000000000000000" pitchFamily="2" charset="2"/>
              <a:buChar char="v"/>
            </a:pPr>
            <a:r>
              <a:rPr lang="en-US" altLang="en-US" sz="2000" dirty="0" smtClean="0">
                <a:solidFill>
                  <a:prstClr val="black"/>
                </a:solidFill>
                <a:latin typeface="Arial"/>
              </a:rPr>
              <a:t>Hyllis Dauphinais Sr., Chief Executive Officer, Warm Springs Service Unit</a:t>
            </a:r>
          </a:p>
          <a:p>
            <a:pPr marL="1257300" lvl="2" indent="-342900">
              <a:lnSpc>
                <a:spcPct val="100000"/>
              </a:lnSpc>
              <a:spcBef>
                <a:spcPct val="20000"/>
              </a:spcBef>
              <a:spcAft>
                <a:spcPts val="0"/>
              </a:spcAft>
              <a:buClr>
                <a:prstClr val="black"/>
              </a:buClr>
              <a:buSzPct val="95000"/>
              <a:buFont typeface="Wingdings" panose="05000000000000000000" pitchFamily="2" charset="2"/>
              <a:buChar char="v"/>
            </a:pPr>
            <a:endParaRPr lang="en-US" altLang="en-US" sz="2000" dirty="0" smtClean="0">
              <a:solidFill>
                <a:prstClr val="black"/>
              </a:solidFill>
              <a:latin typeface="Arial"/>
            </a:endParaRPr>
          </a:p>
          <a:p>
            <a:pPr marL="1257300" lvl="2" indent="-342900">
              <a:lnSpc>
                <a:spcPct val="100000"/>
              </a:lnSpc>
              <a:spcBef>
                <a:spcPct val="20000"/>
              </a:spcBef>
              <a:spcAft>
                <a:spcPts val="0"/>
              </a:spcAft>
              <a:buClr>
                <a:prstClr val="black"/>
              </a:buClr>
              <a:buSzPct val="95000"/>
              <a:buFont typeface="Wingdings" panose="05000000000000000000" pitchFamily="2" charset="2"/>
              <a:buChar char="v"/>
            </a:pPr>
            <a:endParaRPr lang="en-US" altLang="en-US" sz="2000" dirty="0">
              <a:solidFill>
                <a:prstClr val="black"/>
              </a:solidFill>
              <a:latin typeface="Arial"/>
            </a:endParaRPr>
          </a:p>
          <a:p>
            <a:endParaRPr lang="en-US" dirty="0"/>
          </a:p>
        </p:txBody>
      </p:sp>
      <p:sp>
        <p:nvSpPr>
          <p:cNvPr id="4" name="Slide Number Placeholder 3"/>
          <p:cNvSpPr>
            <a:spLocks noGrp="1"/>
          </p:cNvSpPr>
          <p:nvPr>
            <p:ph type="sldNum" sz="quarter" idx="12"/>
          </p:nvPr>
        </p:nvSpPr>
        <p:spPr/>
        <p:txBody>
          <a:bodyPr/>
          <a:lstStyle/>
          <a:p>
            <a:fld id="{CFB582AC-5695-48DB-B28C-201892CC33C9}" type="slidenum">
              <a:rPr lang="en-US" smtClean="0"/>
              <a:t>3</a:t>
            </a:fld>
            <a:endParaRPr lang="en-US" dirty="0"/>
          </a:p>
        </p:txBody>
      </p:sp>
    </p:spTree>
    <p:extLst>
      <p:ext uri="{BB962C8B-B14F-4D97-AF65-F5344CB8AC3E}">
        <p14:creationId xmlns:p14="http://schemas.microsoft.com/office/powerpoint/2010/main" val="1836056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a:xfrm>
            <a:off x="1097279" y="1768642"/>
            <a:ext cx="10115203" cy="4355432"/>
          </a:xfrm>
        </p:spPr>
        <p:txBody>
          <a:bodyPr>
            <a:normAutofit/>
          </a:bodyPr>
          <a:lstStyle/>
          <a:p>
            <a:pPr marL="111125" lvl="0" indent="-342900" fontAlgn="base">
              <a:spcAft>
                <a:spcPct val="0"/>
              </a:spcAft>
              <a:buClrTx/>
              <a:buSzTx/>
              <a:buFont typeface="Wingdings" panose="05000000000000000000" pitchFamily="2" charset="2"/>
              <a:buChar char="v"/>
              <a:defRPr/>
            </a:pPr>
            <a:r>
              <a:rPr lang="en-US" sz="2400" b="1" u="sng" kern="0" dirty="0">
                <a:solidFill>
                  <a:srgbClr val="000000"/>
                </a:solidFill>
                <a:latin typeface="Arial"/>
              </a:rPr>
              <a:t>Office of Clinical </a:t>
            </a:r>
            <a:r>
              <a:rPr lang="en-US" sz="2400" b="1" u="sng" kern="0" dirty="0" smtClean="0">
                <a:solidFill>
                  <a:srgbClr val="000000"/>
                </a:solidFill>
                <a:latin typeface="Arial"/>
              </a:rPr>
              <a:t>Support – Diabetes </a:t>
            </a:r>
          </a:p>
          <a:p>
            <a:pPr marL="620903" lvl="3" indent="-285750" fontAlgn="base">
              <a:spcAft>
                <a:spcPct val="0"/>
              </a:spcAft>
              <a:buClrTx/>
              <a:buFont typeface="Wingdings" panose="05000000000000000000" pitchFamily="2" charset="2"/>
              <a:buChar char="v"/>
              <a:defRPr/>
            </a:pPr>
            <a:r>
              <a:rPr lang="en-US" sz="2000" b="1" kern="0" dirty="0" smtClean="0">
                <a:solidFill>
                  <a:srgbClr val="000000"/>
                </a:solidFill>
                <a:latin typeface="Arial"/>
              </a:rPr>
              <a:t>Roney Won- Acting Diabetes Coordinator</a:t>
            </a:r>
          </a:p>
          <a:p>
            <a:pPr marL="803783" lvl="4" indent="-285750" fontAlgn="base">
              <a:spcAft>
                <a:spcPct val="0"/>
              </a:spcAft>
              <a:buClrTx/>
              <a:buFont typeface="Wingdings" panose="05000000000000000000" pitchFamily="2" charset="2"/>
              <a:buChar char="v"/>
              <a:defRPr/>
            </a:pPr>
            <a:r>
              <a:rPr lang="en-US" sz="2000" b="1" kern="0" dirty="0" smtClean="0">
                <a:solidFill>
                  <a:srgbClr val="000000"/>
                </a:solidFill>
                <a:latin typeface="Arial"/>
                <a:hlinkClick r:id="rId3"/>
              </a:rPr>
              <a:t>roney.won@ihs.gov</a:t>
            </a:r>
            <a:r>
              <a:rPr lang="en-US" sz="2000" b="1" kern="0" dirty="0" smtClean="0">
                <a:solidFill>
                  <a:srgbClr val="000000"/>
                </a:solidFill>
                <a:latin typeface="Arial"/>
              </a:rPr>
              <a:t>       503-414-5555</a:t>
            </a:r>
          </a:p>
          <a:p>
            <a:pPr marL="620903" lvl="3" indent="-285750" fontAlgn="base">
              <a:spcAft>
                <a:spcPct val="0"/>
              </a:spcAft>
              <a:buClrTx/>
              <a:buFont typeface="Wingdings" panose="05000000000000000000" pitchFamily="2" charset="2"/>
              <a:buChar char="v"/>
              <a:defRPr/>
            </a:pPr>
            <a:r>
              <a:rPr lang="en-US" sz="1800" kern="0" dirty="0" smtClean="0">
                <a:solidFill>
                  <a:srgbClr val="000000"/>
                </a:solidFill>
                <a:latin typeface="Arial"/>
              </a:rPr>
              <a:t>FY </a:t>
            </a:r>
            <a:r>
              <a:rPr lang="en-US" sz="1800" kern="0" dirty="0">
                <a:solidFill>
                  <a:srgbClr val="000000"/>
                </a:solidFill>
                <a:latin typeface="Arial"/>
              </a:rPr>
              <a:t>2020 Continuation Application</a:t>
            </a:r>
          </a:p>
          <a:p>
            <a:pPr marL="803783" lvl="4" indent="-285750" fontAlgn="base">
              <a:spcAft>
                <a:spcPct val="0"/>
              </a:spcAft>
              <a:buClrTx/>
              <a:buFont typeface="Wingdings" panose="05000000000000000000" pitchFamily="2" charset="2"/>
              <a:buChar char="v"/>
              <a:defRPr/>
            </a:pPr>
            <a:r>
              <a:rPr lang="en-US" sz="1800" kern="0" dirty="0">
                <a:solidFill>
                  <a:srgbClr val="000000"/>
                </a:solidFill>
                <a:latin typeface="Arial"/>
              </a:rPr>
              <a:t>Submitted applications currently under </a:t>
            </a:r>
            <a:r>
              <a:rPr lang="en-US" sz="1800" kern="0" dirty="0" smtClean="0">
                <a:solidFill>
                  <a:srgbClr val="000000"/>
                </a:solidFill>
                <a:latin typeface="Arial"/>
              </a:rPr>
              <a:t>review</a:t>
            </a:r>
            <a:endParaRPr lang="en-US" sz="1800" kern="0" dirty="0">
              <a:solidFill>
                <a:srgbClr val="000000"/>
              </a:solidFill>
              <a:latin typeface="Arial"/>
            </a:endParaRPr>
          </a:p>
          <a:p>
            <a:pPr marL="620903" lvl="3" indent="-285750" fontAlgn="base">
              <a:spcAft>
                <a:spcPct val="0"/>
              </a:spcAft>
              <a:buClrTx/>
              <a:buFont typeface="Wingdings" panose="05000000000000000000" pitchFamily="2" charset="2"/>
              <a:buChar char="v"/>
              <a:defRPr/>
            </a:pPr>
            <a:r>
              <a:rPr lang="en-US" sz="1800" kern="0" dirty="0" smtClean="0">
                <a:solidFill>
                  <a:srgbClr val="000000"/>
                </a:solidFill>
                <a:latin typeface="Arial"/>
              </a:rPr>
              <a:t>Recent </a:t>
            </a:r>
            <a:r>
              <a:rPr lang="en-US" sz="1800" kern="0" dirty="0">
                <a:solidFill>
                  <a:srgbClr val="000000"/>
                </a:solidFill>
                <a:latin typeface="Arial"/>
              </a:rPr>
              <a:t>Meetings/Trainings</a:t>
            </a:r>
          </a:p>
          <a:p>
            <a:pPr marL="803783" lvl="4" indent="-285750" fontAlgn="base">
              <a:spcAft>
                <a:spcPct val="0"/>
              </a:spcAft>
              <a:buClrTx/>
              <a:buFont typeface="Wingdings" panose="05000000000000000000" pitchFamily="2" charset="2"/>
              <a:buChar char="v"/>
              <a:defRPr/>
            </a:pPr>
            <a:r>
              <a:rPr lang="en-US" sz="1800" kern="0" dirty="0">
                <a:solidFill>
                  <a:srgbClr val="000000"/>
                </a:solidFill>
                <a:latin typeface="Arial"/>
              </a:rPr>
              <a:t>TLDC Meeting:  October 9 – 10 </a:t>
            </a:r>
          </a:p>
          <a:p>
            <a:pPr marL="620903" lvl="3" indent="-285750" fontAlgn="base">
              <a:spcAft>
                <a:spcPct val="0"/>
              </a:spcAft>
              <a:buClrTx/>
              <a:buFont typeface="Wingdings" panose="05000000000000000000" pitchFamily="2" charset="2"/>
              <a:buChar char="v"/>
              <a:defRPr/>
            </a:pPr>
            <a:r>
              <a:rPr lang="en-US" sz="1800" kern="0" dirty="0">
                <a:solidFill>
                  <a:srgbClr val="000000"/>
                </a:solidFill>
                <a:latin typeface="Arial"/>
              </a:rPr>
              <a:t>Urban Diabetes Audit Webinar:  October </a:t>
            </a:r>
            <a:r>
              <a:rPr lang="en-US" sz="1800" kern="0" dirty="0" smtClean="0">
                <a:solidFill>
                  <a:srgbClr val="000000"/>
                </a:solidFill>
                <a:latin typeface="Arial"/>
              </a:rPr>
              <a:t>9</a:t>
            </a:r>
            <a:endParaRPr lang="en-US" sz="1800" kern="0" dirty="0">
              <a:solidFill>
                <a:srgbClr val="000000"/>
              </a:solidFill>
              <a:latin typeface="Arial"/>
            </a:endParaRPr>
          </a:p>
          <a:p>
            <a:pPr marL="620903" lvl="3" indent="-285750" fontAlgn="base">
              <a:spcAft>
                <a:spcPct val="0"/>
              </a:spcAft>
              <a:buClrTx/>
              <a:buFont typeface="Wingdings" panose="05000000000000000000" pitchFamily="2" charset="2"/>
              <a:buChar char="v"/>
              <a:defRPr/>
            </a:pPr>
            <a:r>
              <a:rPr lang="en-US" sz="1800" kern="0" dirty="0">
                <a:solidFill>
                  <a:srgbClr val="000000"/>
                </a:solidFill>
                <a:latin typeface="Arial"/>
              </a:rPr>
              <a:t>CME/CE – Beyond PubMed: Finding Clinical Literature on Diabetes:  </a:t>
            </a:r>
            <a:r>
              <a:rPr lang="en-US" sz="1800" kern="0" dirty="0" smtClean="0">
                <a:solidFill>
                  <a:srgbClr val="000000"/>
                </a:solidFill>
                <a:latin typeface="Arial"/>
              </a:rPr>
              <a:t>November 12</a:t>
            </a:r>
          </a:p>
          <a:p>
            <a:pPr marL="620903" lvl="3" indent="-285750" fontAlgn="base">
              <a:spcAft>
                <a:spcPct val="0"/>
              </a:spcAft>
              <a:buClrTx/>
              <a:buFont typeface="Wingdings" panose="05000000000000000000" pitchFamily="2" charset="2"/>
              <a:buChar char="v"/>
              <a:defRPr/>
            </a:pPr>
            <a:endParaRPr lang="en-US" sz="1800" b="1" kern="0" dirty="0" smtClean="0">
              <a:solidFill>
                <a:srgbClr val="000000"/>
              </a:solidFill>
              <a:latin typeface="Arial"/>
            </a:endParaRPr>
          </a:p>
        </p:txBody>
      </p:sp>
      <p:sp>
        <p:nvSpPr>
          <p:cNvPr id="4" name="Slide Number Placeholder 3"/>
          <p:cNvSpPr>
            <a:spLocks noGrp="1"/>
          </p:cNvSpPr>
          <p:nvPr>
            <p:ph type="sldNum" sz="quarter" idx="12"/>
          </p:nvPr>
        </p:nvSpPr>
        <p:spPr/>
        <p:txBody>
          <a:bodyPr/>
          <a:lstStyle/>
          <a:p>
            <a:fld id="{CFB582AC-5695-48DB-B28C-201892CC33C9}" type="slidenum">
              <a:rPr lang="en-US" smtClean="0"/>
              <a:t>4</a:t>
            </a:fld>
            <a:endParaRPr lang="en-US" dirty="0"/>
          </a:p>
        </p:txBody>
      </p:sp>
    </p:spTree>
    <p:extLst>
      <p:ext uri="{BB962C8B-B14F-4D97-AF65-F5344CB8AC3E}">
        <p14:creationId xmlns:p14="http://schemas.microsoft.com/office/powerpoint/2010/main" val="178518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
            </a:r>
            <a:br>
              <a:rPr lang="en-US" b="1" dirty="0" smtClean="0">
                <a:ln w="6350">
                  <a:noFill/>
                </a:ln>
                <a:solidFill>
                  <a:prstClr val="black"/>
                </a:solidFill>
                <a:effectLst>
                  <a:outerShdw blurRad="114300" dist="101600" dir="2700000" algn="tl" rotWithShape="0">
                    <a:srgbClr val="000000">
                      <a:alpha val="40000"/>
                    </a:srgbClr>
                  </a:outerShdw>
                </a:effectLst>
                <a:latin typeface="Arial"/>
              </a:rPr>
            </a:br>
            <a:r>
              <a:rPr lang="en-US" b="1" dirty="0" smtClean="0">
                <a:ln w="6350">
                  <a:noFill/>
                </a:ln>
                <a:solidFill>
                  <a:prstClr val="black"/>
                </a:solidFill>
                <a:effectLst>
                  <a:outerShdw blurRad="114300" dist="101600" dir="2700000" algn="tl" rotWithShape="0">
                    <a:srgbClr val="000000">
                      <a:alpha val="40000"/>
                    </a:srgbClr>
                  </a:outerShdw>
                </a:effectLst>
                <a:latin typeface="Arial"/>
              </a:rPr>
              <a:t>Indian </a:t>
            </a:r>
            <a:r>
              <a:rPr lang="en-US" b="1" dirty="0">
                <a:ln w="6350">
                  <a:noFill/>
                </a:ln>
                <a:solidFill>
                  <a:prstClr val="black"/>
                </a:solidFill>
                <a:effectLst>
                  <a:outerShdw blurRad="114300" dist="101600" dir="2700000" algn="tl" rotWithShape="0">
                    <a:srgbClr val="000000">
                      <a:alpha val="40000"/>
                    </a:srgbClr>
                  </a:outerShdw>
                </a:effectLst>
                <a:latin typeface="Arial"/>
              </a:rPr>
              <a:t>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p:txBody>
          <a:bodyPr>
            <a:normAutofit/>
          </a:bodyPr>
          <a:lstStyle/>
          <a:p>
            <a:pPr marL="111125" lvl="0" indent="-342900" fontAlgn="base">
              <a:spcAft>
                <a:spcPct val="0"/>
              </a:spcAft>
              <a:buClrTx/>
              <a:buSzTx/>
              <a:buFont typeface="Wingdings" panose="05000000000000000000" pitchFamily="2" charset="2"/>
              <a:buChar char="v"/>
              <a:defRPr/>
            </a:pPr>
            <a:r>
              <a:rPr lang="en-US" sz="2400" b="1" u="sng" kern="0" dirty="0">
                <a:solidFill>
                  <a:srgbClr val="000000"/>
                </a:solidFill>
                <a:latin typeface="Arial"/>
              </a:rPr>
              <a:t>Office of Clinical </a:t>
            </a:r>
            <a:r>
              <a:rPr lang="en-US" sz="2400" b="1" u="sng" kern="0" dirty="0" smtClean="0">
                <a:solidFill>
                  <a:srgbClr val="000000"/>
                </a:solidFill>
                <a:latin typeface="Arial"/>
              </a:rPr>
              <a:t>Support</a:t>
            </a:r>
          </a:p>
          <a:p>
            <a:pPr marL="620903" lvl="3" indent="-285750" fontAlgn="base">
              <a:spcAft>
                <a:spcPct val="0"/>
              </a:spcAft>
              <a:buClrTx/>
              <a:buFont typeface="Wingdings" panose="05000000000000000000" pitchFamily="2" charset="2"/>
              <a:buChar char="v"/>
              <a:defRPr/>
            </a:pPr>
            <a:r>
              <a:rPr lang="en-US" sz="1800" b="1" kern="0" dirty="0" smtClean="0">
                <a:solidFill>
                  <a:srgbClr val="000000"/>
                </a:solidFill>
                <a:latin typeface="Arial"/>
              </a:rPr>
              <a:t>Upcoming Meetings – RPMS Training</a:t>
            </a:r>
          </a:p>
          <a:p>
            <a:pPr marL="438023" lvl="2" indent="-285750" fontAlgn="base">
              <a:spcAft>
                <a:spcPct val="0"/>
              </a:spcAft>
              <a:buClrTx/>
              <a:buFont typeface="Wingdings" panose="05000000000000000000" pitchFamily="2" charset="2"/>
              <a:buChar char="v"/>
              <a:defRPr/>
            </a:pPr>
            <a:endParaRPr lang="en-US" sz="1800" b="1" u="sng" kern="0" dirty="0">
              <a:solidFill>
                <a:srgbClr val="000000"/>
              </a:solidFill>
              <a:latin typeface="Arial"/>
            </a:endParaRPr>
          </a:p>
          <a:p>
            <a:pPr marL="620903" lvl="3" indent="-285750" fontAlgn="base">
              <a:spcAft>
                <a:spcPct val="0"/>
              </a:spcAft>
              <a:buClrTx/>
              <a:buFont typeface="Wingdings" panose="05000000000000000000" pitchFamily="2" charset="2"/>
              <a:buChar char="v"/>
              <a:defRPr/>
            </a:pPr>
            <a:r>
              <a:rPr lang="en-US" sz="1800" kern="0" dirty="0">
                <a:solidFill>
                  <a:srgbClr val="000000"/>
                </a:solidFill>
                <a:latin typeface="Arial"/>
              </a:rPr>
              <a:t>Meetings &amp; Trainings</a:t>
            </a:r>
          </a:p>
          <a:p>
            <a:pPr marL="803783" lvl="4" indent="-285750" fontAlgn="base">
              <a:spcAft>
                <a:spcPct val="0"/>
              </a:spcAft>
              <a:buClrTx/>
              <a:buFont typeface="Wingdings" panose="05000000000000000000" pitchFamily="2" charset="2"/>
              <a:buChar char="v"/>
              <a:defRPr/>
            </a:pPr>
            <a:r>
              <a:rPr lang="en-US" sz="1800" kern="0" dirty="0">
                <a:solidFill>
                  <a:srgbClr val="000000"/>
                </a:solidFill>
                <a:latin typeface="Arial"/>
              </a:rPr>
              <a:t>EHR Clinical Reminders Advanced Logic &amp; Troubleshooting – Oct 21-25</a:t>
            </a:r>
          </a:p>
          <a:p>
            <a:pPr marL="803783" lvl="4" indent="-285750" fontAlgn="base">
              <a:spcAft>
                <a:spcPct val="0"/>
              </a:spcAft>
              <a:buClrTx/>
              <a:buFont typeface="Wingdings" panose="05000000000000000000" pitchFamily="2" charset="2"/>
              <a:buChar char="v"/>
              <a:defRPr/>
            </a:pPr>
            <a:r>
              <a:rPr lang="en-US" sz="1800" kern="0" dirty="0">
                <a:solidFill>
                  <a:srgbClr val="000000"/>
                </a:solidFill>
                <a:latin typeface="Arial"/>
              </a:rPr>
              <a:t>20th Annual </a:t>
            </a:r>
            <a:r>
              <a:rPr lang="en-US" sz="1800" kern="0" dirty="0" err="1">
                <a:solidFill>
                  <a:srgbClr val="000000"/>
                </a:solidFill>
                <a:latin typeface="Arial"/>
              </a:rPr>
              <a:t>TribalNet</a:t>
            </a:r>
            <a:r>
              <a:rPr lang="en-US" sz="1800" kern="0" dirty="0">
                <a:solidFill>
                  <a:srgbClr val="000000"/>
                </a:solidFill>
                <a:latin typeface="Arial"/>
              </a:rPr>
              <a:t> Conference – Nov 11-14</a:t>
            </a:r>
          </a:p>
          <a:p>
            <a:pPr marL="803783" lvl="4" indent="-285750" fontAlgn="base">
              <a:spcAft>
                <a:spcPct val="0"/>
              </a:spcAft>
              <a:buClrTx/>
              <a:buFont typeface="Wingdings" panose="05000000000000000000" pitchFamily="2" charset="2"/>
              <a:buChar char="v"/>
              <a:defRPr/>
            </a:pPr>
            <a:r>
              <a:rPr lang="en-US" sz="1800" kern="0" dirty="0">
                <a:solidFill>
                  <a:srgbClr val="000000"/>
                </a:solidFill>
                <a:latin typeface="Arial"/>
              </a:rPr>
              <a:t>EHR for HIM – Nov 18-22</a:t>
            </a:r>
          </a:p>
          <a:p>
            <a:pPr marL="620903" lvl="3" indent="-285750" fontAlgn="base">
              <a:spcAft>
                <a:spcPct val="0"/>
              </a:spcAft>
              <a:buClrTx/>
              <a:buFont typeface="Wingdings" panose="05000000000000000000" pitchFamily="2" charset="2"/>
              <a:buChar char="v"/>
              <a:defRPr/>
            </a:pPr>
            <a:endParaRPr lang="en-US" sz="1800" kern="0" dirty="0">
              <a:solidFill>
                <a:srgbClr val="000000"/>
              </a:solidFill>
              <a:latin typeface="Arial"/>
            </a:endParaRPr>
          </a:p>
          <a:p>
            <a:pPr marL="620903" lvl="3" indent="-285750" fontAlgn="base">
              <a:spcAft>
                <a:spcPct val="0"/>
              </a:spcAft>
              <a:buClrTx/>
              <a:buFont typeface="Wingdings" panose="05000000000000000000" pitchFamily="2" charset="2"/>
              <a:buChar char="v"/>
              <a:defRPr/>
            </a:pPr>
            <a:r>
              <a:rPr lang="en-US" sz="1800" kern="0" dirty="0">
                <a:solidFill>
                  <a:srgbClr val="000000"/>
                </a:solidFill>
                <a:latin typeface="Arial"/>
              </a:rPr>
              <a:t>RPMS-EHR</a:t>
            </a:r>
          </a:p>
          <a:p>
            <a:pPr marL="803783" lvl="4" indent="-285750" fontAlgn="base">
              <a:spcAft>
                <a:spcPct val="0"/>
              </a:spcAft>
              <a:buClrTx/>
              <a:buFont typeface="Wingdings" panose="05000000000000000000" pitchFamily="2" charset="2"/>
              <a:buChar char="v"/>
              <a:defRPr/>
            </a:pPr>
            <a:r>
              <a:rPr lang="en-US" sz="1800" kern="0" dirty="0">
                <a:solidFill>
                  <a:srgbClr val="000000"/>
                </a:solidFill>
                <a:latin typeface="Arial"/>
              </a:rPr>
              <a:t>IHS Health IT Modernization Project – expected report of findings </a:t>
            </a:r>
            <a:r>
              <a:rPr lang="en-US" sz="1800" kern="0" dirty="0" smtClean="0">
                <a:solidFill>
                  <a:srgbClr val="000000"/>
                </a:solidFill>
                <a:latin typeface="Arial"/>
              </a:rPr>
              <a:t>soon</a:t>
            </a:r>
            <a:endParaRPr lang="en-US" sz="1800" kern="0" dirty="0">
              <a:solidFill>
                <a:srgbClr val="000000"/>
              </a:solidFill>
              <a:latin typeface="Arial"/>
            </a:endParaRPr>
          </a:p>
          <a:p>
            <a:pPr marL="803783" lvl="4" indent="-285750" fontAlgn="base">
              <a:spcAft>
                <a:spcPct val="0"/>
              </a:spcAft>
              <a:buClrTx/>
              <a:buFont typeface="Wingdings" panose="05000000000000000000" pitchFamily="2" charset="2"/>
              <a:buChar char="v"/>
              <a:defRPr/>
            </a:pPr>
            <a:r>
              <a:rPr lang="en-US" sz="1800" kern="0" dirty="0">
                <a:solidFill>
                  <a:srgbClr val="000000"/>
                </a:solidFill>
                <a:latin typeface="Arial"/>
              </a:rPr>
              <a:t>Electronic Prescribing of Controlled Substances</a:t>
            </a:r>
          </a:p>
          <a:p>
            <a:pPr marL="620903" lvl="3" indent="-285750" fontAlgn="base">
              <a:spcAft>
                <a:spcPct val="0"/>
              </a:spcAft>
              <a:buClrTx/>
              <a:buFont typeface="Wingdings" panose="05000000000000000000" pitchFamily="2" charset="2"/>
              <a:buChar char="v"/>
              <a:defRPr/>
            </a:pPr>
            <a:endParaRPr lang="en-US" sz="1800" kern="0" dirty="0">
              <a:solidFill>
                <a:srgbClr val="000000"/>
              </a:solidFill>
              <a:latin typeface="Arial"/>
            </a:endParaRPr>
          </a:p>
          <a:p>
            <a:pPr marL="620903" lvl="3" indent="-285750" fontAlgn="base">
              <a:spcAft>
                <a:spcPct val="0"/>
              </a:spcAft>
              <a:buClrTx/>
              <a:buFont typeface="Wingdings" panose="05000000000000000000" pitchFamily="2" charset="2"/>
              <a:buChar char="v"/>
              <a:defRPr/>
            </a:pPr>
            <a:r>
              <a:rPr lang="en-US" sz="1800" kern="0" dirty="0">
                <a:solidFill>
                  <a:srgbClr val="000000"/>
                </a:solidFill>
                <a:latin typeface="Arial"/>
              </a:rPr>
              <a:t>IHS Adverse Event Reporting System (</a:t>
            </a:r>
            <a:r>
              <a:rPr lang="en-US" sz="1800" kern="0" dirty="0" err="1">
                <a:solidFill>
                  <a:srgbClr val="000000"/>
                </a:solidFill>
                <a:latin typeface="Arial"/>
              </a:rPr>
              <a:t>WebCident</a:t>
            </a:r>
            <a:r>
              <a:rPr lang="en-US" sz="1800" kern="0" dirty="0">
                <a:solidFill>
                  <a:srgbClr val="000000"/>
                </a:solidFill>
                <a:latin typeface="Arial"/>
              </a:rPr>
              <a:t>) Replacement</a:t>
            </a:r>
          </a:p>
          <a:p>
            <a:pPr marL="518033" lvl="3" fontAlgn="base">
              <a:spcAft>
                <a:spcPct val="0"/>
              </a:spcAft>
              <a:buClrTx/>
              <a:defRPr/>
            </a:pPr>
            <a:endParaRPr lang="en-US" sz="1800" b="1" kern="0" dirty="0" smtClean="0">
              <a:solidFill>
                <a:srgbClr val="000000"/>
              </a:solidFill>
              <a:latin typeface="Arial"/>
            </a:endParaRPr>
          </a:p>
        </p:txBody>
      </p:sp>
      <p:sp>
        <p:nvSpPr>
          <p:cNvPr id="4" name="Slide Number Placeholder 3"/>
          <p:cNvSpPr>
            <a:spLocks noGrp="1"/>
          </p:cNvSpPr>
          <p:nvPr>
            <p:ph type="sldNum" sz="quarter" idx="12"/>
          </p:nvPr>
        </p:nvSpPr>
        <p:spPr/>
        <p:txBody>
          <a:bodyPr/>
          <a:lstStyle/>
          <a:p>
            <a:fld id="{CFB582AC-5695-48DB-B28C-201892CC33C9}" type="slidenum">
              <a:rPr lang="en-US" smtClean="0"/>
              <a:t>5</a:t>
            </a:fld>
            <a:endParaRPr lang="en-US" dirty="0"/>
          </a:p>
        </p:txBody>
      </p:sp>
    </p:spTree>
    <p:extLst>
      <p:ext uri="{BB962C8B-B14F-4D97-AF65-F5344CB8AC3E}">
        <p14:creationId xmlns:p14="http://schemas.microsoft.com/office/powerpoint/2010/main" val="2551890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Indian 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4" name="Slide Number Placeholder 3"/>
          <p:cNvSpPr>
            <a:spLocks noGrp="1"/>
          </p:cNvSpPr>
          <p:nvPr>
            <p:ph type="sldNum" sz="quarter" idx="12"/>
          </p:nvPr>
        </p:nvSpPr>
        <p:spPr/>
        <p:txBody>
          <a:bodyPr/>
          <a:lstStyle/>
          <a:p>
            <a:fld id="{CFB582AC-5695-48DB-B28C-201892CC33C9}" type="slidenum">
              <a:rPr lang="en-US" smtClean="0"/>
              <a:t>6</a:t>
            </a:fld>
            <a:endParaRPr lang="en-US" dirty="0"/>
          </a:p>
        </p:txBody>
      </p:sp>
      <p:sp>
        <p:nvSpPr>
          <p:cNvPr id="5" name="TextBox 4">
            <a:extLst>
              <a:ext uri="{FF2B5EF4-FFF2-40B4-BE49-F238E27FC236}">
                <a16:creationId xmlns:a16="http://schemas.microsoft.com/office/drawing/2014/main" id="{47E2252E-9BAF-45B4-960A-9109D767DD4C}"/>
              </a:ext>
            </a:extLst>
          </p:cNvPr>
          <p:cNvSpPr txBox="1"/>
          <p:nvPr/>
        </p:nvSpPr>
        <p:spPr>
          <a:xfrm>
            <a:off x="1869670" y="1733480"/>
            <a:ext cx="8686800" cy="4555093"/>
          </a:xfrm>
          <a:prstGeom prst="rect">
            <a:avLst/>
          </a:prstGeom>
          <a:noFill/>
        </p:spPr>
        <p:txBody>
          <a:bodyPr wrap="square" rtlCol="0">
            <a:spAutoFit/>
          </a:bodyPr>
          <a:lstStyle/>
          <a:p>
            <a:pPr algn="ctr" defTabSz="914400">
              <a:defRPr/>
            </a:pPr>
            <a:r>
              <a:rPr lang="en-US" u="sng" dirty="0">
                <a:latin typeface="Arial" panose="020B0604020202020204" pitchFamily="34" charset="0"/>
                <a:cs typeface="Arial" panose="020B0604020202020204" pitchFamily="34" charset="0"/>
              </a:rPr>
              <a:t>Sanitation Facilities Construction</a:t>
            </a:r>
          </a:p>
          <a:p>
            <a:pPr defTabSz="914400">
              <a:defRPr/>
            </a:pPr>
            <a:endParaRPr lang="en-US" altLang="en-US" sz="1600" i="1" u="sng" dirty="0">
              <a:solidFill>
                <a:prstClr val="black"/>
              </a:solidFill>
              <a:latin typeface="Arial"/>
            </a:endParaRPr>
          </a:p>
          <a:p>
            <a:pPr defTabSz="914400">
              <a:defRPr/>
            </a:pPr>
            <a:r>
              <a:rPr lang="en-US" altLang="en-US" sz="1600" i="1" u="sng" dirty="0">
                <a:solidFill>
                  <a:prstClr val="black"/>
                </a:solidFill>
                <a:latin typeface="Arial"/>
              </a:rPr>
              <a:t>Acting Division Director for Sanitation Facilities Construction</a:t>
            </a:r>
          </a:p>
          <a:p>
            <a:pPr defTabSz="914400">
              <a:defRPr/>
            </a:pPr>
            <a:r>
              <a:rPr lang="en-US" altLang="en-US" sz="1600" i="1" dirty="0">
                <a:solidFill>
                  <a:prstClr val="black"/>
                </a:solidFill>
                <a:latin typeface="Arial"/>
              </a:rPr>
              <a:t>CDR Craig Haugland, P.E., Acting Director, </a:t>
            </a:r>
            <a:r>
              <a:rPr lang="en-US" altLang="en-US" sz="1600" i="1" dirty="0">
                <a:solidFill>
                  <a:srgbClr val="0066FF"/>
                </a:solidFill>
                <a:latin typeface="Arial"/>
              </a:rPr>
              <a:t>craig.haugland@ihs.gov</a:t>
            </a:r>
            <a:endParaRPr lang="en-US" altLang="en-US" sz="1600" i="1" dirty="0">
              <a:solidFill>
                <a:prstClr val="black"/>
              </a:solidFill>
              <a:latin typeface="Arial"/>
            </a:endParaRPr>
          </a:p>
          <a:p>
            <a:pPr defTabSz="914400">
              <a:defRPr/>
            </a:pPr>
            <a:endParaRPr lang="en-US" altLang="en-US" sz="1600" i="1" u="sng" dirty="0">
              <a:solidFill>
                <a:prstClr val="black"/>
              </a:solidFill>
              <a:latin typeface="Arial"/>
            </a:endParaRPr>
          </a:p>
          <a:p>
            <a:pPr defTabSz="914400">
              <a:defRPr/>
            </a:pPr>
            <a:r>
              <a:rPr lang="en-US" altLang="en-US" sz="1600" i="1" u="sng" dirty="0">
                <a:solidFill>
                  <a:prstClr val="black"/>
                </a:solidFill>
                <a:latin typeface="Arial"/>
              </a:rPr>
              <a:t>Spokane District and Fort Hall Field Office (Eastern Washington, Idaho)</a:t>
            </a:r>
          </a:p>
          <a:p>
            <a:pPr defTabSz="914400">
              <a:defRPr/>
            </a:pPr>
            <a:r>
              <a:rPr lang="en-US" altLang="en-US" sz="1600" i="1" dirty="0">
                <a:solidFill>
                  <a:prstClr val="black"/>
                </a:solidFill>
                <a:latin typeface="Arial"/>
              </a:rPr>
              <a:t>CDR Steve Sauer, P.E., BCEE, District Engineer, </a:t>
            </a:r>
            <a:r>
              <a:rPr lang="en-US" altLang="en-US" sz="1600" i="1" dirty="0">
                <a:solidFill>
                  <a:srgbClr val="0066FF"/>
                </a:solidFill>
                <a:latin typeface="Arial"/>
              </a:rPr>
              <a:t>steve.sauer@ihs.gov </a:t>
            </a:r>
          </a:p>
          <a:p>
            <a:pPr defTabSz="914400">
              <a:defRPr/>
            </a:pPr>
            <a:endParaRPr lang="en-US" altLang="en-US" sz="1600" i="1" u="sng" dirty="0">
              <a:solidFill>
                <a:prstClr val="black"/>
              </a:solidFill>
              <a:latin typeface="Arial"/>
            </a:endParaRPr>
          </a:p>
          <a:p>
            <a:pPr defTabSz="914400">
              <a:defRPr/>
            </a:pPr>
            <a:r>
              <a:rPr lang="en-US" altLang="en-US" sz="1600" i="1" u="sng" dirty="0">
                <a:solidFill>
                  <a:prstClr val="black"/>
                </a:solidFill>
                <a:latin typeface="Arial"/>
              </a:rPr>
              <a:t>Olympic District (Washington, West of the Cascade Mountains) </a:t>
            </a:r>
            <a:endParaRPr lang="en-US" altLang="en-US" sz="1600" i="1" dirty="0">
              <a:solidFill>
                <a:prstClr val="black"/>
              </a:solidFill>
              <a:latin typeface="Arial"/>
            </a:endParaRPr>
          </a:p>
          <a:p>
            <a:pPr defTabSz="914400">
              <a:defRPr/>
            </a:pPr>
            <a:r>
              <a:rPr lang="en-US" altLang="en-US" sz="1600" i="1" dirty="0">
                <a:solidFill>
                  <a:prstClr val="black"/>
                </a:solidFill>
                <a:latin typeface="Arial"/>
              </a:rPr>
              <a:t>CDR Roger Hargrove, P.E., District Engineer, </a:t>
            </a:r>
            <a:r>
              <a:rPr lang="en-US" altLang="en-US" sz="1600" i="1" dirty="0">
                <a:solidFill>
                  <a:srgbClr val="0066FF"/>
                </a:solidFill>
                <a:latin typeface="Arial"/>
              </a:rPr>
              <a:t>roger.hargrove@ihs.gov </a:t>
            </a:r>
          </a:p>
          <a:p>
            <a:pPr defTabSz="914400">
              <a:defRPr/>
            </a:pPr>
            <a:endParaRPr lang="en-US" altLang="en-US" sz="1600" i="1" dirty="0">
              <a:solidFill>
                <a:prstClr val="black"/>
              </a:solidFill>
              <a:latin typeface="Arial"/>
            </a:endParaRPr>
          </a:p>
          <a:p>
            <a:pPr defTabSz="914400">
              <a:defRPr/>
            </a:pPr>
            <a:r>
              <a:rPr lang="en-US" altLang="en-US" sz="1600" i="1" u="sng" dirty="0">
                <a:solidFill>
                  <a:prstClr val="black"/>
                </a:solidFill>
                <a:latin typeface="Arial"/>
              </a:rPr>
              <a:t>Oregon District (Oregon Tribes + Yakama Field Office)</a:t>
            </a:r>
          </a:p>
          <a:p>
            <a:pPr defTabSz="914400">
              <a:defRPr/>
            </a:pPr>
            <a:r>
              <a:rPr lang="en-US" altLang="en-US" sz="1600" i="1" dirty="0">
                <a:solidFill>
                  <a:prstClr val="black"/>
                </a:solidFill>
                <a:latin typeface="Arial"/>
              </a:rPr>
              <a:t>LT Derek Hancey, P.E., Supervisory Environmental Engineer</a:t>
            </a:r>
          </a:p>
          <a:p>
            <a:pPr defTabSz="914400">
              <a:defRPr/>
            </a:pPr>
            <a:r>
              <a:rPr lang="en-US" altLang="en-US" sz="1600" i="1" dirty="0">
                <a:solidFill>
                  <a:srgbClr val="0066FF"/>
                </a:solidFill>
                <a:latin typeface="Arial"/>
              </a:rPr>
              <a:t>derek.hancey@ihs.gov</a:t>
            </a:r>
          </a:p>
          <a:p>
            <a:pPr defTabSz="914400">
              <a:defRPr/>
            </a:pPr>
            <a:endParaRPr lang="en-US" altLang="en-US" sz="1600" i="1" dirty="0">
              <a:solidFill>
                <a:srgbClr val="0066FF"/>
              </a:solidFill>
              <a:latin typeface="Arial"/>
            </a:endParaRPr>
          </a:p>
          <a:p>
            <a:pPr defTabSz="914400">
              <a:defRPr/>
            </a:pPr>
            <a:r>
              <a:rPr lang="en-US" altLang="en-US" sz="1600" i="1" u="sng" dirty="0">
                <a:solidFill>
                  <a:prstClr val="black"/>
                </a:solidFill>
                <a:latin typeface="Arial"/>
              </a:rPr>
              <a:t>District Utility Consultant (Area-wide coverage</a:t>
            </a:r>
            <a:r>
              <a:rPr lang="en-US" altLang="en-US" sz="1600" i="1" u="sng" dirty="0" smtClean="0">
                <a:solidFill>
                  <a:prstClr val="black"/>
                </a:solidFill>
                <a:latin typeface="Arial"/>
              </a:rPr>
              <a:t>) </a:t>
            </a:r>
            <a:endParaRPr lang="en-US" altLang="en-US" sz="1600" i="1" u="sng" dirty="0">
              <a:solidFill>
                <a:prstClr val="black"/>
              </a:solidFill>
              <a:latin typeface="Arial"/>
            </a:endParaRPr>
          </a:p>
          <a:p>
            <a:pPr defTabSz="914400">
              <a:defRPr/>
            </a:pPr>
            <a:r>
              <a:rPr lang="en-US" altLang="en-US" sz="1600" i="1" dirty="0">
                <a:solidFill>
                  <a:prstClr val="black"/>
                </a:solidFill>
                <a:latin typeface="Arial"/>
              </a:rPr>
              <a:t>CDR Ben Chadwick, P.E., District Engineer (Utility Consulting)</a:t>
            </a:r>
          </a:p>
          <a:p>
            <a:pPr defTabSz="914400">
              <a:defRPr/>
            </a:pPr>
            <a:r>
              <a:rPr lang="en-US" altLang="en-US" sz="1600" i="1" dirty="0">
                <a:solidFill>
                  <a:srgbClr val="0066FF"/>
                </a:solidFill>
                <a:latin typeface="Arial"/>
              </a:rPr>
              <a:t>benjamin.chadwick@ihs.gov </a:t>
            </a:r>
            <a:endParaRPr lang="en-US" sz="1600" i="1" dirty="0">
              <a:solidFill>
                <a:srgbClr val="0066FF"/>
              </a:solidFill>
              <a:latin typeface="Arial"/>
            </a:endParaRPr>
          </a:p>
        </p:txBody>
      </p:sp>
    </p:spTree>
    <p:extLst>
      <p:ext uri="{BB962C8B-B14F-4D97-AF65-F5344CB8AC3E}">
        <p14:creationId xmlns:p14="http://schemas.microsoft.com/office/powerpoint/2010/main" val="2964630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Indian 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4" name="Slide Number Placeholder 3"/>
          <p:cNvSpPr>
            <a:spLocks noGrp="1"/>
          </p:cNvSpPr>
          <p:nvPr>
            <p:ph type="sldNum" sz="quarter" idx="12"/>
          </p:nvPr>
        </p:nvSpPr>
        <p:spPr/>
        <p:txBody>
          <a:bodyPr/>
          <a:lstStyle/>
          <a:p>
            <a:fld id="{CFB582AC-5695-48DB-B28C-201892CC33C9}" type="slidenum">
              <a:rPr lang="en-US" smtClean="0"/>
              <a:t>7</a:t>
            </a:fld>
            <a:endParaRPr lang="en-US" dirty="0"/>
          </a:p>
        </p:txBody>
      </p:sp>
      <p:graphicFrame>
        <p:nvGraphicFramePr>
          <p:cNvPr id="5" name="Chart 4">
            <a:extLst>
              <a:ext uri="{FF2B5EF4-FFF2-40B4-BE49-F238E27FC236}">
                <a16:creationId xmlns:a16="http://schemas.microsoft.com/office/drawing/2014/main" id="{00000000-0008-0000-0300-000002000000}"/>
              </a:ext>
            </a:extLst>
          </p:cNvPr>
          <p:cNvGraphicFramePr>
            <a:graphicFrameLocks noGrp="1"/>
          </p:cNvGraphicFramePr>
          <p:nvPr>
            <p:extLst/>
          </p:nvPr>
        </p:nvGraphicFramePr>
        <p:xfrm>
          <a:off x="451525" y="1137684"/>
          <a:ext cx="8288438" cy="55046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78576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Indian 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p:txBody>
          <a:bodyPr>
            <a:normAutofit/>
          </a:bodyPr>
          <a:lstStyle/>
          <a:p>
            <a:pPr>
              <a:buClrTx/>
              <a:buFont typeface="Wingdings" panose="05000000000000000000" pitchFamily="2" charset="2"/>
              <a:buChar char="v"/>
            </a:pPr>
            <a:r>
              <a:rPr lang="en-US" b="1" dirty="0">
                <a:solidFill>
                  <a:schemeClr val="tx1"/>
                </a:solidFill>
              </a:rPr>
              <a:t>2019 IHS Funding for Sanitation Facilities Construction</a:t>
            </a:r>
          </a:p>
          <a:p>
            <a:pPr lvl="1">
              <a:buClrTx/>
              <a:buFont typeface="Wingdings" panose="05000000000000000000" pitchFamily="2" charset="2"/>
              <a:buChar char="v"/>
            </a:pPr>
            <a:r>
              <a:rPr lang="en-US" dirty="0">
                <a:solidFill>
                  <a:schemeClr val="tx1"/>
                </a:solidFill>
              </a:rPr>
              <a:t>2019 appropriation resulted in 3.2% increase  in construction funding over last year.</a:t>
            </a:r>
          </a:p>
          <a:p>
            <a:pPr lvl="1">
              <a:buClrTx/>
              <a:buFont typeface="Wingdings" panose="05000000000000000000" pitchFamily="2" charset="2"/>
              <a:buChar char="v"/>
            </a:pPr>
            <a:r>
              <a:rPr lang="en-US" dirty="0">
                <a:solidFill>
                  <a:schemeClr val="tx1"/>
                </a:solidFill>
              </a:rPr>
              <a:t>35 Projects approved.</a:t>
            </a:r>
          </a:p>
          <a:p>
            <a:pPr lvl="1">
              <a:buClrTx/>
              <a:buFont typeface="Wingdings" panose="05000000000000000000" pitchFamily="2" charset="2"/>
              <a:buChar char="v"/>
            </a:pPr>
            <a:r>
              <a:rPr lang="en-US" dirty="0">
                <a:solidFill>
                  <a:schemeClr val="tx1"/>
                </a:solidFill>
              </a:rPr>
              <a:t>The Tribal need continues to exceed available funding. </a:t>
            </a:r>
          </a:p>
          <a:p>
            <a:pPr>
              <a:buClrTx/>
              <a:buFont typeface="Wingdings" panose="05000000000000000000" pitchFamily="2" charset="2"/>
              <a:buChar char="v"/>
            </a:pPr>
            <a:r>
              <a:rPr lang="en-US" b="1" dirty="0" smtClean="0">
                <a:solidFill>
                  <a:schemeClr val="tx1"/>
                </a:solidFill>
              </a:rPr>
              <a:t>Preparation </a:t>
            </a:r>
            <a:r>
              <a:rPr lang="en-US" b="1" dirty="0">
                <a:solidFill>
                  <a:schemeClr val="tx1"/>
                </a:solidFill>
              </a:rPr>
              <a:t>for 2020 SFC Funding:</a:t>
            </a:r>
          </a:p>
          <a:p>
            <a:pPr lvl="1">
              <a:buClrTx/>
              <a:buFont typeface="Wingdings" panose="05000000000000000000" pitchFamily="2" charset="2"/>
              <a:buChar char="v"/>
            </a:pPr>
            <a:r>
              <a:rPr lang="en-US" dirty="0">
                <a:solidFill>
                  <a:schemeClr val="tx1"/>
                </a:solidFill>
              </a:rPr>
              <a:t>Identification of potential 2020 projects. </a:t>
            </a:r>
          </a:p>
          <a:p>
            <a:pPr marL="914400" lvl="1" indent="-457200">
              <a:buClrTx/>
              <a:buFont typeface="Wingdings" panose="05000000000000000000" pitchFamily="2" charset="2"/>
              <a:buChar char="v"/>
            </a:pPr>
            <a:r>
              <a:rPr lang="en-US" dirty="0">
                <a:solidFill>
                  <a:schemeClr val="tx1"/>
                </a:solidFill>
              </a:rPr>
              <a:t>Sanitation Deficiencies (existing water/sewer infrastructure)</a:t>
            </a:r>
          </a:p>
          <a:p>
            <a:pPr marL="1097280" lvl="2" indent="-457200">
              <a:buClrTx/>
              <a:buFont typeface="Wingdings" panose="05000000000000000000" pitchFamily="2" charset="2"/>
              <a:buChar char="v"/>
            </a:pPr>
            <a:r>
              <a:rPr lang="en-US" dirty="0">
                <a:solidFill>
                  <a:schemeClr val="tx1"/>
                </a:solidFill>
              </a:rPr>
              <a:t>Submitted September30th for HQ review</a:t>
            </a:r>
          </a:p>
          <a:p>
            <a:pPr marL="914400" lvl="1" indent="-457200">
              <a:buClrTx/>
              <a:buFont typeface="Wingdings" panose="05000000000000000000" pitchFamily="2" charset="2"/>
              <a:buChar char="v"/>
            </a:pPr>
            <a:r>
              <a:rPr lang="en-US" dirty="0">
                <a:solidFill>
                  <a:schemeClr val="tx1"/>
                </a:solidFill>
              </a:rPr>
              <a:t>Housing Developments (Housing Priority System)</a:t>
            </a:r>
          </a:p>
          <a:p>
            <a:pPr marL="1097280" lvl="2" indent="-457200">
              <a:buClrTx/>
              <a:buFont typeface="Wingdings" panose="05000000000000000000" pitchFamily="2" charset="2"/>
              <a:buChar char="v"/>
            </a:pPr>
            <a:r>
              <a:rPr lang="en-US" dirty="0">
                <a:solidFill>
                  <a:schemeClr val="tx1"/>
                </a:solidFill>
              </a:rPr>
              <a:t>Requested from Tribes in Early September</a:t>
            </a:r>
          </a:p>
          <a:p>
            <a:pPr marL="1097280" lvl="2" indent="-457200">
              <a:buClrTx/>
              <a:buFont typeface="Wingdings" panose="05000000000000000000" pitchFamily="2" charset="2"/>
              <a:buChar char="v"/>
            </a:pPr>
            <a:r>
              <a:rPr lang="en-US" dirty="0">
                <a:solidFill>
                  <a:schemeClr val="tx1"/>
                </a:solidFill>
              </a:rPr>
              <a:t>Due October 10</a:t>
            </a:r>
            <a:r>
              <a:rPr lang="en-US" baseline="30000" dirty="0">
                <a:solidFill>
                  <a:schemeClr val="tx1"/>
                </a:solidFill>
              </a:rPr>
              <a:t>th</a:t>
            </a:r>
            <a:r>
              <a:rPr lang="en-US" dirty="0">
                <a:solidFill>
                  <a:schemeClr val="tx1"/>
                </a:solidFill>
              </a:rPr>
              <a:t> to District Engineers)</a:t>
            </a:r>
          </a:p>
          <a:p>
            <a:endParaRPr lang="en-US" dirty="0"/>
          </a:p>
        </p:txBody>
      </p:sp>
      <p:sp>
        <p:nvSpPr>
          <p:cNvPr id="4" name="Slide Number Placeholder 3"/>
          <p:cNvSpPr>
            <a:spLocks noGrp="1"/>
          </p:cNvSpPr>
          <p:nvPr>
            <p:ph type="sldNum" sz="quarter" idx="12"/>
          </p:nvPr>
        </p:nvSpPr>
        <p:spPr/>
        <p:txBody>
          <a:bodyPr/>
          <a:lstStyle/>
          <a:p>
            <a:fld id="{CFB582AC-5695-48DB-B28C-201892CC33C9}" type="slidenum">
              <a:rPr lang="en-US" smtClean="0"/>
              <a:t>8</a:t>
            </a:fld>
            <a:endParaRPr lang="en-US" dirty="0"/>
          </a:p>
        </p:txBody>
      </p:sp>
    </p:spTree>
    <p:extLst>
      <p:ext uri="{BB962C8B-B14F-4D97-AF65-F5344CB8AC3E}">
        <p14:creationId xmlns:p14="http://schemas.microsoft.com/office/powerpoint/2010/main" val="162863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27" y="529664"/>
            <a:ext cx="10058400" cy="1450757"/>
          </a:xfrm>
        </p:spPr>
        <p:txBody>
          <a:bodyPr>
            <a:normAutofit fontScale="90000"/>
          </a:bodyPr>
          <a:lstStyle/>
          <a:p>
            <a:pPr lvl="0" algn="ct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Indian Health Service</a:t>
            </a:r>
            <a:br>
              <a:rPr lang="en-US" b="1" dirty="0">
                <a:ln w="6350">
                  <a:noFill/>
                </a:ln>
                <a:solidFill>
                  <a:prstClr val="black"/>
                </a:solidFill>
                <a:effectLst>
                  <a:outerShdw blurRad="114300" dist="101600" dir="2700000" algn="tl" rotWithShape="0">
                    <a:srgbClr val="000000">
                      <a:alpha val="40000"/>
                    </a:srgbClr>
                  </a:outerShdw>
                </a:effectLst>
                <a:latin typeface="Arial"/>
              </a:rPr>
            </a:br>
            <a:r>
              <a:rPr lang="en-US" b="1" dirty="0">
                <a:ln w="6350">
                  <a:noFill/>
                </a:ln>
                <a:solidFill>
                  <a:prstClr val="black"/>
                </a:solidFill>
                <a:effectLst>
                  <a:outerShdw blurRad="114300" dist="101600" dir="2700000" algn="tl" rotWithShape="0">
                    <a:srgbClr val="000000">
                      <a:alpha val="40000"/>
                    </a:srgbClr>
                  </a:outerShdw>
                </a:effectLst>
                <a:latin typeface="Arial"/>
              </a:rPr>
              <a:t>Portland Area </a:t>
            </a:r>
            <a:br>
              <a:rPr lang="en-US" b="1" dirty="0">
                <a:ln w="6350">
                  <a:noFill/>
                </a:ln>
                <a:solidFill>
                  <a:prstClr val="black"/>
                </a:solidFill>
                <a:effectLst>
                  <a:outerShdw blurRad="114300" dist="101600" dir="2700000" algn="tl" rotWithShape="0">
                    <a:srgbClr val="000000">
                      <a:alpha val="40000"/>
                    </a:srgbClr>
                  </a:outerShdw>
                </a:effectLst>
                <a:latin typeface="Arial"/>
              </a:rPr>
            </a:br>
            <a:endParaRPr lang="en-US" dirty="0"/>
          </a:p>
        </p:txBody>
      </p:sp>
      <p:sp>
        <p:nvSpPr>
          <p:cNvPr id="7" name="Content Placeholder 6"/>
          <p:cNvSpPr>
            <a:spLocks noGrp="1"/>
          </p:cNvSpPr>
          <p:nvPr>
            <p:ph idx="1"/>
          </p:nvPr>
        </p:nvSpPr>
        <p:spPr/>
        <p:txBody>
          <a:bodyPr>
            <a:normAutofit/>
          </a:bodyPr>
          <a:lstStyle/>
          <a:p>
            <a:pPr>
              <a:buClrTx/>
              <a:buFont typeface="Wingdings" panose="05000000000000000000" pitchFamily="2" charset="2"/>
              <a:buChar char="v"/>
            </a:pPr>
            <a:r>
              <a:rPr lang="en-US" b="1" dirty="0">
                <a:solidFill>
                  <a:schemeClr val="tx1"/>
                </a:solidFill>
                <a:latin typeface="Arial" panose="020B0604020202020204" pitchFamily="34" charset="0"/>
                <a:cs typeface="Arial" panose="020B0604020202020204" pitchFamily="34" charset="0"/>
              </a:rPr>
              <a:t>Sanitation Facilities Construction Staffing </a:t>
            </a:r>
            <a:r>
              <a:rPr lang="en-US" b="1" dirty="0" smtClean="0">
                <a:solidFill>
                  <a:schemeClr val="tx1"/>
                </a:solidFill>
                <a:latin typeface="Arial" panose="020B0604020202020204" pitchFamily="34" charset="0"/>
                <a:cs typeface="Arial" panose="020B0604020202020204" pitchFamily="34" charset="0"/>
              </a:rPr>
              <a:t>new additions</a:t>
            </a:r>
            <a:endParaRPr lang="en-US" b="1" dirty="0">
              <a:solidFill>
                <a:schemeClr val="tx1"/>
              </a:solidFill>
              <a:latin typeface="Arial" panose="020B0604020202020204" pitchFamily="34" charset="0"/>
              <a:cs typeface="Arial" panose="020B0604020202020204" pitchFamily="34" charset="0"/>
            </a:endParaRPr>
          </a:p>
          <a:p>
            <a:pPr>
              <a:buClrTx/>
              <a:buFont typeface="Wingdings" panose="05000000000000000000" pitchFamily="2" charset="2"/>
              <a:buChar char="v"/>
            </a:pPr>
            <a:r>
              <a:rPr lang="en-US" dirty="0">
                <a:latin typeface="Arial" panose="020B0604020202020204" pitchFamily="34" charset="0"/>
                <a:cs typeface="Arial" panose="020B0604020202020204" pitchFamily="34" charset="0"/>
              </a:rPr>
              <a:t>CDR Ben Chadwick joined our team as the District Utility Consultant in the Bremerton District Office.  </a:t>
            </a:r>
          </a:p>
          <a:p>
            <a:pPr>
              <a:buClrTx/>
              <a:buFont typeface="Wingdings" panose="05000000000000000000" pitchFamily="2" charset="2"/>
              <a:buChar char="v"/>
            </a:pPr>
            <a:r>
              <a:rPr lang="en-US" dirty="0">
                <a:latin typeface="Arial" panose="020B0604020202020204" pitchFamily="34" charset="0"/>
                <a:cs typeface="Arial" panose="020B0604020202020204" pitchFamily="34" charset="0"/>
              </a:rPr>
              <a:t>LT Kim Eisberg joined our team as an Environmental Engineer in the Spokane District Office.</a:t>
            </a:r>
          </a:p>
          <a:p>
            <a:pPr>
              <a:buClrTx/>
              <a:buFont typeface="Wingdings" panose="05000000000000000000" pitchFamily="2" charset="2"/>
              <a:buChar char="v"/>
            </a:pPr>
            <a:r>
              <a:rPr lang="en-US" dirty="0">
                <a:latin typeface="Arial" panose="020B0604020202020204" pitchFamily="34" charset="0"/>
                <a:cs typeface="Arial" panose="020B0604020202020204" pitchFamily="34" charset="0"/>
              </a:rPr>
              <a:t>Mr. Tyler Timmons, E.I.T., was selected for an environmental engineering position in the Portland Area Office. </a:t>
            </a:r>
          </a:p>
          <a:p>
            <a:pPr>
              <a:buClrTx/>
              <a:buFont typeface="Wingdings" panose="05000000000000000000" pitchFamily="2" charset="2"/>
              <a:buChar char="v"/>
            </a:pPr>
            <a:r>
              <a:rPr lang="en-US" dirty="0">
                <a:latin typeface="Arial" panose="020B0604020202020204" pitchFamily="34" charset="0"/>
                <a:cs typeface="Arial" panose="020B0604020202020204" pitchFamily="34" charset="0"/>
              </a:rPr>
              <a:t>The Portland Area IHS SFC Director has been advertised.  </a:t>
            </a:r>
          </a:p>
          <a:p>
            <a:pPr lvl="1">
              <a:buClrTx/>
              <a:buFont typeface="Wingdings" panose="05000000000000000000" pitchFamily="2" charset="2"/>
              <a:buChar char="v"/>
            </a:pPr>
            <a:r>
              <a:rPr lang="en-US" dirty="0">
                <a:latin typeface="Arial" panose="020B0604020202020204" pitchFamily="34" charset="0"/>
                <a:cs typeface="Arial" panose="020B0604020202020204" pitchFamily="34" charset="0"/>
              </a:rPr>
              <a:t>Please see USAJOBS for the announcement.</a:t>
            </a:r>
          </a:p>
          <a:p>
            <a:pPr lvl="1">
              <a:buClrTx/>
              <a:buFont typeface="Wingdings" panose="05000000000000000000" pitchFamily="2" charset="2"/>
              <a:buChar char="v"/>
            </a:pPr>
            <a:r>
              <a:rPr lang="en-US" u="sng" dirty="0">
                <a:latin typeface="Arial" panose="020B0604020202020204" pitchFamily="34" charset="0"/>
                <a:cs typeface="Arial" panose="020B0604020202020204" pitchFamily="34" charset="0"/>
                <a:hlinkClick r:id="rId3"/>
              </a:rPr>
              <a:t>IHS-19-WR-10612145-ESEP/MP</a:t>
            </a:r>
            <a:endParaRPr lang="en-US" dirty="0">
              <a:latin typeface="Arial" panose="020B0604020202020204" pitchFamily="34" charset="0"/>
              <a:cs typeface="Arial" panose="020B0604020202020204" pitchFamily="34" charset="0"/>
            </a:endParaRPr>
          </a:p>
          <a:p>
            <a:pPr marL="457200" indent="-457200"/>
            <a:endParaRPr lang="en-US" b="1" dirty="0"/>
          </a:p>
          <a:p>
            <a:pPr marL="0" indent="0">
              <a:buNone/>
            </a:pPr>
            <a:endParaRPr lang="en-US" dirty="0"/>
          </a:p>
        </p:txBody>
      </p:sp>
      <p:sp>
        <p:nvSpPr>
          <p:cNvPr id="4" name="Slide Number Placeholder 3"/>
          <p:cNvSpPr>
            <a:spLocks noGrp="1"/>
          </p:cNvSpPr>
          <p:nvPr>
            <p:ph type="sldNum" sz="quarter" idx="12"/>
          </p:nvPr>
        </p:nvSpPr>
        <p:spPr/>
        <p:txBody>
          <a:bodyPr/>
          <a:lstStyle/>
          <a:p>
            <a:fld id="{CFB582AC-5695-48DB-B28C-201892CC33C9}" type="slidenum">
              <a:rPr lang="en-US" smtClean="0"/>
              <a:t>9</a:t>
            </a:fld>
            <a:endParaRPr lang="en-US" dirty="0"/>
          </a:p>
        </p:txBody>
      </p:sp>
    </p:spTree>
    <p:extLst>
      <p:ext uri="{BB962C8B-B14F-4D97-AF65-F5344CB8AC3E}">
        <p14:creationId xmlns:p14="http://schemas.microsoft.com/office/powerpoint/2010/main" val="4136166651"/>
      </p:ext>
    </p:extLst>
  </p:cSld>
  <p:clrMapOvr>
    <a:masterClrMapping/>
  </p:clrMapOvr>
</p:sld>
</file>

<file path=ppt/theme/theme1.xml><?xml version="1.0" encoding="utf-8"?>
<a:theme xmlns:a="http://schemas.openxmlformats.org/drawingml/2006/main" name="1_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10.xml><?xml version="1.0" encoding="utf-8"?>
<a:theme xmlns:a="http://schemas.openxmlformats.org/drawingml/2006/main" name="8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11.xml><?xml version="1.0" encoding="utf-8"?>
<a:theme xmlns:a="http://schemas.openxmlformats.org/drawingml/2006/main" name="9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12.xml><?xml version="1.0" encoding="utf-8"?>
<a:theme xmlns:a="http://schemas.openxmlformats.org/drawingml/2006/main" name="10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13.xml><?xml version="1.0" encoding="utf-8"?>
<a:theme xmlns:a="http://schemas.openxmlformats.org/drawingml/2006/main" name="11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14.xml><?xml version="1.0" encoding="utf-8"?>
<a:theme xmlns:a="http://schemas.openxmlformats.org/drawingml/2006/main" name="12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15.xml><?xml version="1.0" encoding="utf-8"?>
<a:theme xmlns:a="http://schemas.openxmlformats.org/drawingml/2006/main" name="13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16.xml><?xml version="1.0" encoding="utf-8"?>
<a:theme xmlns:a="http://schemas.openxmlformats.org/drawingml/2006/main" name="14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17.xml><?xml version="1.0" encoding="utf-8"?>
<a:theme xmlns:a="http://schemas.openxmlformats.org/drawingml/2006/main" name="15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18.xml><?xml version="1.0" encoding="utf-8"?>
<a:theme xmlns:a="http://schemas.openxmlformats.org/drawingml/2006/main" name="16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19.xml><?xml version="1.0" encoding="utf-8"?>
<a:theme xmlns:a="http://schemas.openxmlformats.org/drawingml/2006/main" name="17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0.xml><?xml version="1.0" encoding="utf-8"?>
<a:theme xmlns:a="http://schemas.openxmlformats.org/drawingml/2006/main" name="18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1.xml><?xml version="1.0" encoding="utf-8"?>
<a:theme xmlns:a="http://schemas.openxmlformats.org/drawingml/2006/main" name="19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2.xml><?xml version="1.0" encoding="utf-8"?>
<a:theme xmlns:a="http://schemas.openxmlformats.org/drawingml/2006/main" name="20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3.xml><?xml version="1.0" encoding="utf-8"?>
<a:theme xmlns:a="http://schemas.openxmlformats.org/drawingml/2006/main" name="21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4.xml><?xml version="1.0" encoding="utf-8"?>
<a:theme xmlns:a="http://schemas.openxmlformats.org/drawingml/2006/main" name="22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5.xml><?xml version="1.0" encoding="utf-8"?>
<a:theme xmlns:a="http://schemas.openxmlformats.org/drawingml/2006/main" name="23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6.xml><?xml version="1.0" encoding="utf-8"?>
<a:theme xmlns:a="http://schemas.openxmlformats.org/drawingml/2006/main" name="24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7.xml><?xml version="1.0" encoding="utf-8"?>
<a:theme xmlns:a="http://schemas.openxmlformats.org/drawingml/2006/main" name="25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8.xml><?xml version="1.0" encoding="utf-8"?>
<a:theme xmlns:a="http://schemas.openxmlformats.org/drawingml/2006/main" name="26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9.xml><?xml version="1.0" encoding="utf-8"?>
<a:theme xmlns:a="http://schemas.openxmlformats.org/drawingml/2006/main" name="27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1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0.xml><?xml version="1.0" encoding="utf-8"?>
<a:theme xmlns:a="http://schemas.openxmlformats.org/drawingml/2006/main" name="28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1.xml><?xml version="1.0" encoding="utf-8"?>
<a:theme xmlns:a="http://schemas.openxmlformats.org/drawingml/2006/main" name="29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5.xml><?xml version="1.0" encoding="utf-8"?>
<a:theme xmlns:a="http://schemas.openxmlformats.org/drawingml/2006/main" name="3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6.xml><?xml version="1.0" encoding="utf-8"?>
<a:theme xmlns:a="http://schemas.openxmlformats.org/drawingml/2006/main" name="4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7.xml><?xml version="1.0" encoding="utf-8"?>
<a:theme xmlns:a="http://schemas.openxmlformats.org/drawingml/2006/main" name="5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8.xml><?xml version="1.0" encoding="utf-8"?>
<a:theme xmlns:a="http://schemas.openxmlformats.org/drawingml/2006/main" name="6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9.xml><?xml version="1.0" encoding="utf-8"?>
<a:theme xmlns:a="http://schemas.openxmlformats.org/drawingml/2006/main" name="7_BHW-PPT-template_16.9_Revised032917">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Retrospect</Template>
  <TotalTime>21457</TotalTime>
  <Words>1339</Words>
  <Application>Microsoft Office PowerPoint</Application>
  <PresentationFormat>Widescreen</PresentationFormat>
  <Paragraphs>246</Paragraphs>
  <Slides>22</Slides>
  <Notes>22</Notes>
  <HiddenSlides>0</HiddenSlides>
  <MMClips>0</MMClips>
  <ScaleCrop>false</ScaleCrop>
  <HeadingPairs>
    <vt:vector size="6" baseType="variant">
      <vt:variant>
        <vt:lpstr>Fonts Used</vt:lpstr>
      </vt:variant>
      <vt:variant>
        <vt:i4>5</vt:i4>
      </vt:variant>
      <vt:variant>
        <vt:lpstr>Theme</vt:lpstr>
      </vt:variant>
      <vt:variant>
        <vt:i4>31</vt:i4>
      </vt:variant>
      <vt:variant>
        <vt:lpstr>Slide Titles</vt:lpstr>
      </vt:variant>
      <vt:variant>
        <vt:i4>22</vt:i4>
      </vt:variant>
    </vt:vector>
  </HeadingPairs>
  <TitlesOfParts>
    <vt:vector size="58" baseType="lpstr">
      <vt:lpstr>Arial</vt:lpstr>
      <vt:lpstr>Calibri</vt:lpstr>
      <vt:lpstr>Calibri Light</vt:lpstr>
      <vt:lpstr>Courier New</vt:lpstr>
      <vt:lpstr>Wingdings</vt:lpstr>
      <vt:lpstr>1_Retrospect</vt:lpstr>
      <vt:lpstr>BHW-PPT-template_16.9_Revised032917</vt:lpstr>
      <vt:lpstr>1_BHW-PPT-template_16.9_Revised032917</vt:lpstr>
      <vt:lpstr>2_BHW-PPT-template_16.9_Revised032917</vt:lpstr>
      <vt:lpstr>3_BHW-PPT-template_16.9_Revised032917</vt:lpstr>
      <vt:lpstr>4_BHW-PPT-template_16.9_Revised032917</vt:lpstr>
      <vt:lpstr>5_BHW-PPT-template_16.9_Revised032917</vt:lpstr>
      <vt:lpstr>6_BHW-PPT-template_16.9_Revised032917</vt:lpstr>
      <vt:lpstr>7_BHW-PPT-template_16.9_Revised032917</vt:lpstr>
      <vt:lpstr>8_BHW-PPT-template_16.9_Revised032917</vt:lpstr>
      <vt:lpstr>9_BHW-PPT-template_16.9_Revised032917</vt:lpstr>
      <vt:lpstr>10_BHW-PPT-template_16.9_Revised032917</vt:lpstr>
      <vt:lpstr>11_BHW-PPT-template_16.9_Revised032917</vt:lpstr>
      <vt:lpstr>12_BHW-PPT-template_16.9_Revised032917</vt:lpstr>
      <vt:lpstr>13_BHW-PPT-template_16.9_Revised032917</vt:lpstr>
      <vt:lpstr>14_BHW-PPT-template_16.9_Revised032917</vt:lpstr>
      <vt:lpstr>15_BHW-PPT-template_16.9_Revised032917</vt:lpstr>
      <vt:lpstr>16_BHW-PPT-template_16.9_Revised032917</vt:lpstr>
      <vt:lpstr>17_BHW-PPT-template_16.9_Revised032917</vt:lpstr>
      <vt:lpstr>18_BHW-PPT-template_16.9_Revised032917</vt:lpstr>
      <vt:lpstr>19_BHW-PPT-template_16.9_Revised032917</vt:lpstr>
      <vt:lpstr>20_BHW-PPT-template_16.9_Revised032917</vt:lpstr>
      <vt:lpstr>21_BHW-PPT-template_16.9_Revised032917</vt:lpstr>
      <vt:lpstr>22_BHW-PPT-template_16.9_Revised032917</vt:lpstr>
      <vt:lpstr>23_BHW-PPT-template_16.9_Revised032917</vt:lpstr>
      <vt:lpstr>24_BHW-PPT-template_16.9_Revised032917</vt:lpstr>
      <vt:lpstr>25_BHW-PPT-template_16.9_Revised032917</vt:lpstr>
      <vt:lpstr>26_BHW-PPT-template_16.9_Revised032917</vt:lpstr>
      <vt:lpstr>27_BHW-PPT-template_16.9_Revised032917</vt:lpstr>
      <vt:lpstr>28_BHW-PPT-template_16.9_Revised032917</vt:lpstr>
      <vt:lpstr>29_BHW-PPT-template_16.9_Revised032917</vt:lpstr>
      <vt:lpstr>Indian Health Service Portland Area Director’s Update</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   Indian Health Service Portland Area  </vt:lpstr>
      <vt:lpstr>PowerPoint Presentation</vt:lpstr>
    </vt:vector>
  </TitlesOfParts>
  <Company>Indian Health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General Staff Presentation</dc:title>
  <dc:creator>IHS Public Affairs</dc:creator>
  <cp:lastModifiedBy>Lisa Griggs</cp:lastModifiedBy>
  <cp:revision>1188</cp:revision>
  <cp:lastPrinted>2019-10-11T20:46:48Z</cp:lastPrinted>
  <dcterms:created xsi:type="dcterms:W3CDTF">2016-05-10T21:19:03Z</dcterms:created>
  <dcterms:modified xsi:type="dcterms:W3CDTF">2019-10-16T14:11:20Z</dcterms:modified>
</cp:coreProperties>
</file>