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 id="2147483675" r:id="rId2"/>
    <p:sldMasterId id="2147483677" r:id="rId3"/>
    <p:sldMasterId id="2147483679" r:id="rId4"/>
    <p:sldMasterId id="2147483681" r:id="rId5"/>
    <p:sldMasterId id="2147483683" r:id="rId6"/>
    <p:sldMasterId id="2147483685" r:id="rId7"/>
    <p:sldMasterId id="2147483687" r:id="rId8"/>
    <p:sldMasterId id="2147483689" r:id="rId9"/>
    <p:sldMasterId id="2147483691" r:id="rId10"/>
    <p:sldMasterId id="2147483693" r:id="rId11"/>
    <p:sldMasterId id="2147483694" r:id="rId12"/>
  </p:sldMasterIdLst>
  <p:notesMasterIdLst>
    <p:notesMasterId r:id="rId33"/>
  </p:notesMasterIdLst>
  <p:handoutMasterIdLst>
    <p:handoutMasterId r:id="rId34"/>
  </p:handoutMasterIdLst>
  <p:sldIdLst>
    <p:sldId id="485" r:id="rId13"/>
    <p:sldId id="629" r:id="rId14"/>
    <p:sldId id="635" r:id="rId15"/>
    <p:sldId id="636" r:id="rId16"/>
    <p:sldId id="637" r:id="rId17"/>
    <p:sldId id="628" r:id="rId18"/>
    <p:sldId id="649" r:id="rId19"/>
    <p:sldId id="619" r:id="rId20"/>
    <p:sldId id="651" r:id="rId21"/>
    <p:sldId id="647" r:id="rId22"/>
    <p:sldId id="633" r:id="rId23"/>
    <p:sldId id="638" r:id="rId24"/>
    <p:sldId id="639" r:id="rId25"/>
    <p:sldId id="659" r:id="rId26"/>
    <p:sldId id="660" r:id="rId27"/>
    <p:sldId id="661" r:id="rId28"/>
    <p:sldId id="662" r:id="rId29"/>
    <p:sldId id="663" r:id="rId30"/>
    <p:sldId id="657" r:id="rId31"/>
    <p:sldId id="523"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18" autoAdjust="0"/>
    <p:restoredTop sz="61425" autoAdjust="0"/>
  </p:normalViewPr>
  <p:slideViewPr>
    <p:cSldViewPr snapToGrid="0">
      <p:cViewPr varScale="1">
        <p:scale>
          <a:sx n="67" d="100"/>
          <a:sy n="67" d="100"/>
        </p:scale>
        <p:origin x="1746" y="66"/>
      </p:cViewPr>
      <p:guideLst/>
    </p:cSldViewPr>
  </p:slideViewPr>
  <p:outlineViewPr>
    <p:cViewPr>
      <p:scale>
        <a:sx n="33" d="100"/>
        <a:sy n="33" d="100"/>
      </p:scale>
      <p:origin x="0" y="-30053"/>
    </p:cViewPr>
  </p:outlineViewPr>
  <p:notesTextViewPr>
    <p:cViewPr>
      <p:scale>
        <a:sx n="3" d="2"/>
        <a:sy n="3" d="2"/>
      </p:scale>
      <p:origin x="0" y="0"/>
    </p:cViewPr>
  </p:notesTextViewPr>
  <p:sorterViewPr>
    <p:cViewPr>
      <p:scale>
        <a:sx n="100" d="100"/>
        <a:sy n="100" d="100"/>
      </p:scale>
      <p:origin x="0" y="-5568"/>
    </p:cViewPr>
  </p:sorterViewPr>
  <p:notesViewPr>
    <p:cSldViewPr snapToGrid="0">
      <p:cViewPr varScale="1">
        <p:scale>
          <a:sx n="76" d="100"/>
          <a:sy n="76" d="100"/>
        </p:scale>
        <p:origin x="291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94" cy="466186"/>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892" y="2"/>
            <a:ext cx="3037894" cy="466186"/>
          </a:xfrm>
          <a:prstGeom prst="rect">
            <a:avLst/>
          </a:prstGeom>
        </p:spPr>
        <p:txBody>
          <a:bodyPr vert="horz" lIns="91427" tIns="45713" rIns="91427" bIns="45713" rtlCol="0"/>
          <a:lstStyle>
            <a:lvl1pPr algn="r">
              <a:defRPr sz="1200"/>
            </a:lvl1pPr>
          </a:lstStyle>
          <a:p>
            <a:fld id="{E96F3386-BC85-446C-B615-2C8A4AF7549F}" type="datetimeFigureOut">
              <a:rPr lang="en-US" smtClean="0"/>
              <a:t>1/9/2020</a:t>
            </a:fld>
            <a:endParaRPr lang="en-US" dirty="0"/>
          </a:p>
        </p:txBody>
      </p:sp>
      <p:sp>
        <p:nvSpPr>
          <p:cNvPr id="4" name="Footer Placeholder 3"/>
          <p:cNvSpPr>
            <a:spLocks noGrp="1"/>
          </p:cNvSpPr>
          <p:nvPr>
            <p:ph type="ftr" sz="quarter" idx="2"/>
          </p:nvPr>
        </p:nvSpPr>
        <p:spPr>
          <a:xfrm>
            <a:off x="0" y="8830214"/>
            <a:ext cx="3037894" cy="466186"/>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92" y="8830214"/>
            <a:ext cx="3037894" cy="466186"/>
          </a:xfrm>
          <a:prstGeom prst="rect">
            <a:avLst/>
          </a:prstGeom>
        </p:spPr>
        <p:txBody>
          <a:bodyPr vert="horz" lIns="91427" tIns="45713" rIns="91427" bIns="45713" rtlCol="0" anchor="b"/>
          <a:lstStyle>
            <a:lvl1pPr algn="r">
              <a:defRPr sz="1200"/>
            </a:lvl1pPr>
          </a:lstStyle>
          <a:p>
            <a:fld id="{FEE3A4EC-8D20-470B-B5A8-B00C51C58415}" type="slidenum">
              <a:rPr lang="en-US" smtClean="0"/>
              <a:t>‹#›</a:t>
            </a:fld>
            <a:endParaRPr lang="en-US" dirty="0"/>
          </a:p>
        </p:txBody>
      </p:sp>
    </p:spTree>
    <p:extLst>
      <p:ext uri="{BB962C8B-B14F-4D97-AF65-F5344CB8AC3E}">
        <p14:creationId xmlns:p14="http://schemas.microsoft.com/office/powerpoint/2010/main" val="135418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832" tIns="45916" rIns="91832" bIns="45916"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1832" tIns="45916" rIns="91832" bIns="45916" rtlCol="0"/>
          <a:lstStyle>
            <a:lvl1pPr algn="r">
              <a:defRPr sz="1200"/>
            </a:lvl1pPr>
          </a:lstStyle>
          <a:p>
            <a:fld id="{E8BAE669-D304-4EFE-BF01-FEEDBFDDC509}" type="datetimeFigureOut">
              <a:rPr lang="en-US" smtClean="0"/>
              <a:t>1/9/2020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832" tIns="45916" rIns="91832" bIns="45916"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832" tIns="45916" rIns="91832" bIns="459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70"/>
            <a:ext cx="3037840" cy="466433"/>
          </a:xfrm>
          <a:prstGeom prst="rect">
            <a:avLst/>
          </a:prstGeom>
        </p:spPr>
        <p:txBody>
          <a:bodyPr vert="horz" lIns="91832" tIns="45916" rIns="91832" bIns="459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1832" tIns="45916" rIns="91832" bIns="45916" rtlCol="0" anchor="b"/>
          <a:lstStyle>
            <a:lvl1pPr algn="r">
              <a:defRPr sz="1200"/>
            </a:lvl1pPr>
          </a:lstStyle>
          <a:p>
            <a:fld id="{BE0D2784-3195-4080-9B24-1409FF6CF391}" type="slidenum">
              <a:rPr lang="en-US" smtClean="0"/>
              <a:t>‹#›</a:t>
            </a:fld>
            <a:endParaRPr lang="en-US" dirty="0"/>
          </a:p>
        </p:txBody>
      </p:sp>
    </p:spTree>
    <p:extLst>
      <p:ext uri="{BB962C8B-B14F-4D97-AF65-F5344CB8AC3E}">
        <p14:creationId xmlns:p14="http://schemas.microsoft.com/office/powerpoint/2010/main" val="350082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1275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a:xfrm>
            <a:off x="714141" y="4473900"/>
            <a:ext cx="5713112" cy="4110139"/>
          </a:xfrm>
        </p:spPr>
        <p:txBody>
          <a:bodyPr/>
          <a:lstStyle/>
          <a:p>
            <a:pPr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10</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48340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11</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09021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12</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20511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13</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054388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91912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15</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49122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16</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198224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17</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43573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18</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173864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D2784-3195-4080-9B24-1409FF6CF391}" type="slidenum">
              <a:rPr lang="en-US" smtClean="0"/>
              <a:t>19</a:t>
            </a:fld>
            <a:endParaRPr lang="en-US" dirty="0"/>
          </a:p>
        </p:txBody>
      </p:sp>
    </p:spTree>
    <p:extLst>
      <p:ext uri="{BB962C8B-B14F-4D97-AF65-F5344CB8AC3E}">
        <p14:creationId xmlns:p14="http://schemas.microsoft.com/office/powerpoint/2010/main" val="131132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a:xfrm>
            <a:off x="714141" y="4473900"/>
            <a:ext cx="5713112" cy="4110139"/>
          </a:xfrm>
        </p:spPr>
        <p:txBody>
          <a:bodyPr/>
          <a:lstStyle/>
          <a:p>
            <a:pPr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2</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24682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20</a:t>
            </a:fld>
            <a:endParaRPr lang="en-US" dirty="0"/>
          </a:p>
        </p:txBody>
      </p:sp>
    </p:spTree>
    <p:extLst>
      <p:ext uri="{BB962C8B-B14F-4D97-AF65-F5344CB8AC3E}">
        <p14:creationId xmlns:p14="http://schemas.microsoft.com/office/powerpoint/2010/main" val="335809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a:xfrm>
            <a:off x="714141" y="4473900"/>
            <a:ext cx="5713112" cy="4110139"/>
          </a:xfrm>
        </p:spPr>
        <p:txBody>
          <a:bodyPr/>
          <a:lstStyle/>
          <a:p>
            <a:pPr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3</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59352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a:xfrm>
            <a:off x="714141" y="4473900"/>
            <a:ext cx="5713112" cy="4110139"/>
          </a:xfrm>
        </p:spPr>
        <p:txBody>
          <a:bodyPr/>
          <a:lstStyle/>
          <a:p>
            <a:pPr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4</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73687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a:xfrm>
            <a:off x="714141" y="4473900"/>
            <a:ext cx="5713112" cy="4110139"/>
          </a:xfrm>
        </p:spPr>
        <p:txBody>
          <a:bodyPr/>
          <a:lstStyle/>
          <a:p>
            <a:pPr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5</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23585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6</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344549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7</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8228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a:xfrm>
            <a:off x="714141" y="4473900"/>
            <a:ext cx="5713112" cy="4110139"/>
          </a:xfrm>
        </p:spPr>
        <p:txBody>
          <a:bodyPr/>
          <a:lstStyle/>
          <a:p>
            <a:pPr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8</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100624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62050"/>
            <a:ext cx="5572125" cy="3135313"/>
          </a:xfrm>
        </p:spPr>
      </p:sp>
      <p:sp>
        <p:nvSpPr>
          <p:cNvPr id="3" name="Notes Placeholder 2"/>
          <p:cNvSpPr>
            <a:spLocks noGrp="1"/>
          </p:cNvSpPr>
          <p:nvPr>
            <p:ph type="body" idx="1"/>
          </p:nvPr>
        </p:nvSpPr>
        <p:spPr>
          <a:xfrm>
            <a:off x="714141" y="4473900"/>
            <a:ext cx="5713112" cy="4110139"/>
          </a:xfrm>
        </p:spPr>
        <p:txBody>
          <a:bodyPr/>
          <a:lstStyle/>
          <a:p>
            <a:pPr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defTabSz="457133">
              <a:defRPr/>
            </a:pPr>
            <a:fld id="{BE0D2784-3195-4080-9B24-1409FF6CF391}" type="slidenum">
              <a:rPr lang="en-US" sz="1300">
                <a:solidFill>
                  <a:prstClr val="black"/>
                </a:solidFill>
                <a:latin typeface="Calibri" panose="020F0502020204030204"/>
              </a:rPr>
              <a:pPr defTabSz="457133">
                <a:defRPr/>
              </a:pPr>
              <a:t>9</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43788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199068-CB9F-4F1A-B185-F3BA02B5679E}"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12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D1D470-A214-4667-BCEF-DFB326936755}"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218826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5E51B4-B6D8-4A9E-9B4F-7BCE51D0D356}"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147257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1" y="219249"/>
            <a:ext cx="9801224" cy="823180"/>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8A0D3FF-7A19-463D-9E53-77094835EAD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1/9/2020</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051" b="0" i="0" u="none" strike="noStrike" kern="1200" cap="none" spc="0" normalizeH="0" baseline="0" noProof="0" dirty="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83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0F8409-4B7D-4BDC-B72F-71D7FE7BCC17}"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110126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9A89E-C40F-426C-A9D1-8C20DBBF9CF8}" type="datetime1">
              <a:rPr lang="en-US" smtClean="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10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89DD7F-913C-48CB-AC31-C269D2D862B8}" type="datetime1">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330695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04E343-5694-4CF3-A9D7-7DDA856EF9B0}" type="datetime1">
              <a:rPr lang="en-US" smtClean="0"/>
              <a:pPr/>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2929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701B22-C65C-475F-9466-344498E573B9}" type="datetime1">
              <a:rPr lang="en-US" smtClean="0"/>
              <a:pPr/>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56451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625DD4-C971-45FE-9EDF-066A6FCA435C}" type="datetime1">
              <a:rPr lang="en-US" smtClean="0"/>
              <a:pPr/>
              <a:t>1/9/2020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101872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21FCB79-43FE-419F-A19B-11F4A1271E2E}" type="datetime1">
              <a:rPr lang="en-US" smtClean="0"/>
              <a:pPr/>
              <a:t>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29250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E0D67-DB78-4BA1-AD1B-BEB499C2FFFC}" type="datetime1">
              <a:rPr lang="en-US" smtClean="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3606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400"/>
            <a:fld id="{C51BE4FE-554B-4539-86A1-6BEEB9AFE783}" type="datetime1">
              <a:rPr lang="en-US" smtClean="0"/>
              <a:pPr defTabSz="914400"/>
              <a:t>1/9/2020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914400"/>
            <a:fld id="{CFB582AC-5695-48DB-B28C-201892CC33C9}" type="slidenum">
              <a:rPr lang="en-US" smtClean="0"/>
              <a:pPr defTabSz="9144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3" cstate="screen">
            <a:extLst>
              <a:ext uri="{28A0092B-C50C-407E-A947-70E740481C1C}">
                <a14:useLocalDpi xmlns:a14="http://schemas.microsoft.com/office/drawing/2010/main" val="0"/>
              </a:ext>
            </a:extLst>
          </a:blip>
          <a:stretch>
            <a:fillRect/>
          </a:stretch>
        </p:blipFill>
        <p:spPr>
          <a:xfrm>
            <a:off x="8704523" y="4682882"/>
            <a:ext cx="1293903" cy="1167733"/>
          </a:xfrm>
          <a:prstGeom prst="rect">
            <a:avLst/>
          </a:prstGeom>
        </p:spPr>
      </p:pic>
      <p:pic>
        <p:nvPicPr>
          <p:cNvPr id="14" name="Picture 13"/>
          <p:cNvPicPr/>
          <p:nvPr userDrawn="1"/>
        </p:nvPicPr>
        <p:blipFill>
          <a:blip r:embed="rId14" cstate="screen">
            <a:extLst>
              <a:ext uri="{28A0092B-C50C-407E-A947-70E740481C1C}">
                <a14:useLocalDpi xmlns:a14="http://schemas.microsoft.com/office/drawing/2010/main" val="0"/>
              </a:ext>
            </a:extLst>
          </a:blip>
          <a:stretch>
            <a:fillRect/>
          </a:stretch>
        </p:blipFill>
        <p:spPr>
          <a:xfrm>
            <a:off x="9981523" y="4682882"/>
            <a:ext cx="1149894" cy="1155985"/>
          </a:xfrm>
          <a:prstGeom prst="rect">
            <a:avLst/>
          </a:prstGeom>
        </p:spPr>
      </p:pic>
    </p:spTree>
    <p:extLst>
      <p:ext uri="{BB962C8B-B14F-4D97-AF65-F5344CB8AC3E}">
        <p14:creationId xmlns:p14="http://schemas.microsoft.com/office/powerpoint/2010/main" val="34465124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31775" indent="-231775"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E4DE-E7C1-4A74-9A30-DCB3CBF8CF78}"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102527697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7488-7B27-4628-A91C-BB18264D42A8}" type="datetime1">
              <a:rPr lang="en-US" smtClean="0"/>
              <a:t>1/9/2020</a:t>
            </a:fld>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4036414461"/>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1" y="219247"/>
            <a:ext cx="9801224" cy="82318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1" y="1256692"/>
            <a:ext cx="10058400" cy="495160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DF8BFF27-43B1-4AF1-B6F0-A8924BBB5B45}" type="datetime1">
              <a:rPr lang="en-US" smtClean="0"/>
              <a:t>1/9/2020</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203158" y="1046749"/>
            <a:ext cx="992204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997409"/>
      </p:ext>
    </p:extLst>
  </p:cSld>
  <p:clrMap bg1="lt1" tx1="dk1" bg2="lt2" tx2="dk2" accent1="accent1" accent2="accent2" accent3="accent3" accent4="accent4" accent5="accent5" accent6="accent6" hlink="hlink" folHlink="folHlink"/>
  <p:sldLayoutIdLst>
    <p:sldLayoutId id="2147483695" r:id="rId1"/>
  </p:sldLayoutIdLst>
  <p:hf sldNum="0"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7488-7B27-4628-A91C-BB18264D42A8}" type="datetime1">
              <a:rPr lang="en-US" smtClean="0"/>
              <a:t>1/9/2020</a:t>
            </a:fld>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253464550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7488-7B27-4628-A91C-BB18264D42A8}" type="datetime1">
              <a:rPr lang="en-US" smtClean="0"/>
              <a:t>1/9/2020</a:t>
            </a:fld>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105487652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7488-7B27-4628-A91C-BB18264D42A8}" type="datetime1">
              <a:rPr lang="en-US" smtClean="0"/>
              <a:t>1/9/2020</a:t>
            </a:fld>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197319963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7488-7B27-4628-A91C-BB18264D42A8}" type="datetime1">
              <a:rPr lang="en-US" smtClean="0"/>
              <a:t>1/9/2020</a:t>
            </a:fld>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187312509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E4DE-E7C1-4A74-9A30-DCB3CBF8CF78}"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528944421"/>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E4DE-E7C1-4A74-9A30-DCB3CBF8CF78}"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51311572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7488-7B27-4628-A91C-BB18264D42A8}" type="datetime1">
              <a:rPr lang="en-US" smtClean="0"/>
              <a:t>1/9/2020</a:t>
            </a:fld>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133850865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6E4DE-E7C1-4A74-9A30-DCB3CBF8CF78}"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5987704"/>
            <a:ext cx="1463111" cy="401863"/>
          </a:xfrm>
          <a:prstGeom prst="rect">
            <a:avLst/>
          </a:prstGeom>
          <a:noFill/>
          <a:ln>
            <a:no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1232656656"/>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hs.gov/ihm/sgm/2019/informed-cons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hs.gov/newsroom/pressreleases/2019pressreleases/ihs-and-aap-release-clinical-recommendations-to-improve-care-of-american-indian-alaska-native-women-and-infants-impacted-by-prenatal-opioid-exposu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ihs.gov/sites/opioids/themes/responsive2017/display_objects/documents/aapnowsrecommendationstoih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oney.won@ihs.gov"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hiv.gov/federal-response/ending-the-hiv-epidemic/prep-progra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roney.won@ihs.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Tuomi@ihs.gov"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eggy.Ollgaard@ih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254" y="0"/>
            <a:ext cx="10058400" cy="3712281"/>
          </a:xfrm>
        </p:spPr>
        <p:txBody>
          <a:bodyPr>
            <a:normAutofit/>
          </a:bodyPr>
          <a:lstStyle/>
          <a:p>
            <a:r>
              <a:rPr lang="en-US" b="1" dirty="0" smtClean="0">
                <a:solidFill>
                  <a:schemeClr val="tx1"/>
                </a:solidFill>
              </a:rPr>
              <a:t>Indian Health Service</a:t>
            </a:r>
            <a:br>
              <a:rPr lang="en-US" b="1" dirty="0" smtClean="0">
                <a:solidFill>
                  <a:schemeClr val="tx1"/>
                </a:solidFill>
              </a:rPr>
            </a:br>
            <a:r>
              <a:rPr lang="en-US" sz="4800" b="1" dirty="0" smtClean="0">
                <a:solidFill>
                  <a:schemeClr val="tx1"/>
                </a:solidFill>
              </a:rPr>
              <a:t>NPAIHB-QBM @ Tulalip Resort Casino</a:t>
            </a:r>
            <a:r>
              <a:rPr lang="en-US" sz="4800" dirty="0" smtClean="0">
                <a:solidFill>
                  <a:schemeClr val="accent1">
                    <a:lumMod val="75000"/>
                  </a:schemeClr>
                </a:solidFill>
              </a:rPr>
              <a:t/>
            </a:r>
            <a:br>
              <a:rPr lang="en-US" sz="4800" dirty="0" smtClean="0">
                <a:solidFill>
                  <a:schemeClr val="accent1">
                    <a:lumMod val="75000"/>
                  </a:schemeClr>
                </a:solidFill>
              </a:rPr>
            </a:br>
            <a:endParaRPr lang="en-US" sz="4800" dirty="0">
              <a:solidFill>
                <a:schemeClr val="accent1">
                  <a:lumMod val="75000"/>
                </a:schemeClr>
              </a:solidFill>
            </a:endParaRPr>
          </a:p>
        </p:txBody>
      </p:sp>
      <p:sp>
        <p:nvSpPr>
          <p:cNvPr id="3" name="Subtitle 2"/>
          <p:cNvSpPr>
            <a:spLocks noGrp="1"/>
          </p:cNvSpPr>
          <p:nvPr>
            <p:ph type="subTitle" idx="1"/>
          </p:nvPr>
        </p:nvSpPr>
        <p:spPr>
          <a:xfrm>
            <a:off x="1100051" y="4455619"/>
            <a:ext cx="10058400" cy="1740801"/>
          </a:xfrm>
        </p:spPr>
        <p:txBody>
          <a:bodyPr>
            <a:normAutofit/>
          </a:bodyPr>
          <a:lstStyle/>
          <a:p>
            <a:r>
              <a:rPr lang="en-US" dirty="0" smtClean="0"/>
              <a:t>Dean M. Seyler</a:t>
            </a:r>
          </a:p>
          <a:p>
            <a:r>
              <a:rPr lang="en-US" dirty="0" smtClean="0"/>
              <a:t>Director, Portland Area</a:t>
            </a:r>
          </a:p>
          <a:p>
            <a:r>
              <a:rPr lang="en-US" dirty="0" smtClean="0"/>
              <a:t>January 14, 2019</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52097" y="4455620"/>
            <a:ext cx="1842403" cy="1764296"/>
          </a:xfrm>
          <a:prstGeom prst="rect">
            <a:avLst/>
          </a:prstGeom>
        </p:spPr>
      </p:pic>
    </p:spTree>
    <p:extLst>
      <p:ext uri="{BB962C8B-B14F-4D97-AF65-F5344CB8AC3E}">
        <p14:creationId xmlns:p14="http://schemas.microsoft.com/office/powerpoint/2010/main" val="3411961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69" y="360949"/>
            <a:ext cx="11634952" cy="681756"/>
          </a:xfrm>
        </p:spPr>
        <p:txBody>
          <a:bodyPr>
            <a:noAutofit/>
          </a:bodyPr>
          <a:lstStyle/>
          <a:p>
            <a:r>
              <a:rPr lang="en-US" b="1" dirty="0" smtClean="0">
                <a:solidFill>
                  <a:schemeClr val="tx1"/>
                </a:solidFill>
              </a:rPr>
              <a:t>Office </a:t>
            </a:r>
            <a:r>
              <a:rPr lang="en-US" b="1" dirty="0">
                <a:solidFill>
                  <a:schemeClr val="tx1"/>
                </a:solidFill>
              </a:rPr>
              <a:t>of Environmental Health &amp; Engineering</a:t>
            </a:r>
          </a:p>
        </p:txBody>
      </p:sp>
      <p:sp>
        <p:nvSpPr>
          <p:cNvPr id="6" name="Content Placeholder 2"/>
          <p:cNvSpPr txBox="1">
            <a:spLocks/>
          </p:cNvSpPr>
          <p:nvPr/>
        </p:nvSpPr>
        <p:spPr>
          <a:xfrm>
            <a:off x="323395" y="1209980"/>
            <a:ext cx="10137597" cy="7440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ClrTx/>
              <a:buFont typeface="Wingdings" panose="05000000000000000000" pitchFamily="2" charset="2"/>
              <a:buChar char="v"/>
            </a:pPr>
            <a:r>
              <a:rPr lang="en-US" sz="2600" b="1" u="sng" dirty="0">
                <a:solidFill>
                  <a:schemeClr val="tx1"/>
                </a:solidFill>
                <a:latin typeface="Arial" panose="020B0604020202020204" pitchFamily="34" charset="0"/>
                <a:ea typeface="Calibri" panose="020F0502020204030204" pitchFamily="34" charset="0"/>
                <a:cs typeface="Arial" panose="020B0604020202020204" pitchFamily="34" charset="0"/>
              </a:rPr>
              <a:t>Sanitation Facilities Constructing Staffing Update</a:t>
            </a:r>
          </a:p>
        </p:txBody>
      </p:sp>
      <p:sp>
        <p:nvSpPr>
          <p:cNvPr id="9" name="TextBox 8"/>
          <p:cNvSpPr txBox="1"/>
          <p:nvPr/>
        </p:nvSpPr>
        <p:spPr>
          <a:xfrm>
            <a:off x="174171" y="6445668"/>
            <a:ext cx="10747829" cy="338554"/>
          </a:xfrm>
          <a:prstGeom prst="rect">
            <a:avLst/>
          </a:prstGeom>
          <a:noFill/>
        </p:spPr>
        <p:txBody>
          <a:bodyPr wrap="square" rtlCol="0">
            <a:spAutoFit/>
          </a:bodyPr>
          <a:lstStyle/>
          <a:p>
            <a:pPr lvl="0">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Goal 1: Access to Care; Obj. </a:t>
            </a:r>
            <a:r>
              <a:rPr lang="en-US" sz="1600" dirty="0">
                <a:solidFill>
                  <a:prstClr val="white"/>
                </a:solidFill>
              </a:rPr>
              <a:t>1.1: Recruit, develop, and retain a dedicated, competent, and caring workforce</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10</a:t>
            </a:fld>
            <a:endParaRPr lang="en-US" dirty="0"/>
          </a:p>
        </p:txBody>
      </p:sp>
      <p:sp>
        <p:nvSpPr>
          <p:cNvPr id="3" name="Rectangle 2"/>
          <p:cNvSpPr/>
          <p:nvPr/>
        </p:nvSpPr>
        <p:spPr>
          <a:xfrm>
            <a:off x="273269" y="1762619"/>
            <a:ext cx="11140965" cy="3870803"/>
          </a:xfrm>
          <a:prstGeom prst="rect">
            <a:avLst/>
          </a:prstGeom>
        </p:spPr>
        <p:txBody>
          <a:bodyPr wrap="square">
            <a:spAutoFit/>
          </a:bodyPr>
          <a:lstStyle/>
          <a:p>
            <a:pPr marL="457200" lvl="0" indent="-457200" defTabSz="914400">
              <a:lnSpc>
                <a:spcPct val="90000"/>
              </a:lnSpc>
              <a:spcBef>
                <a:spcPts val="1200"/>
              </a:spcBef>
              <a:spcAft>
                <a:spcPts val="200"/>
              </a:spcAft>
              <a:buSzPct val="100000"/>
              <a:buFont typeface="Wingdings" panose="05000000000000000000" pitchFamily="2" charset="2"/>
              <a:buChar char="v"/>
            </a:pPr>
            <a:r>
              <a:rPr lang="en-US" sz="2400" b="1" u="sng" dirty="0" smtClean="0">
                <a:solidFill>
                  <a:srgbClr val="000000">
                    <a:lumMod val="75000"/>
                    <a:lumOff val="25000"/>
                  </a:srgbClr>
                </a:solidFill>
                <a:latin typeface="Arial" panose="020B0604020202020204" pitchFamily="34" charset="0"/>
                <a:cs typeface="Arial" panose="020B0604020202020204" pitchFamily="34" charset="0"/>
              </a:rPr>
              <a:t>Portland Area Division of Sanitation Facilities Construction (SFC)</a:t>
            </a:r>
          </a:p>
          <a:p>
            <a:pPr marL="914400" lvl="1" indent="-457200" defTabSz="914400">
              <a:lnSpc>
                <a:spcPct val="90000"/>
              </a:lnSpc>
              <a:spcBef>
                <a:spcPts val="1200"/>
              </a:spcBef>
              <a:spcAft>
                <a:spcPts val="200"/>
              </a:spcAft>
              <a:buSzPct val="100000"/>
              <a:buFont typeface="Wingdings" panose="05000000000000000000" pitchFamily="2" charset="2"/>
              <a:buChar char="v"/>
            </a:pPr>
            <a:r>
              <a:rPr lang="en-US" sz="2000" dirty="0" smtClean="0">
                <a:solidFill>
                  <a:srgbClr val="000000">
                    <a:lumMod val="75000"/>
                    <a:lumOff val="25000"/>
                  </a:srgbClr>
                </a:solidFill>
                <a:latin typeface="Arial" panose="020B0604020202020204" pitchFamily="34" charset="0"/>
                <a:cs typeface="Arial" panose="020B0604020202020204" pitchFamily="34" charset="0"/>
              </a:rPr>
              <a:t>CAPT </a:t>
            </a:r>
            <a:r>
              <a:rPr lang="en-US" sz="2000" dirty="0">
                <a:solidFill>
                  <a:srgbClr val="000000">
                    <a:lumMod val="75000"/>
                    <a:lumOff val="25000"/>
                  </a:srgbClr>
                </a:solidFill>
                <a:latin typeface="Arial" panose="020B0604020202020204" pitchFamily="34" charset="0"/>
                <a:cs typeface="Arial" panose="020B0604020202020204" pitchFamily="34" charset="0"/>
              </a:rPr>
              <a:t>Alexander Daily will join for the Portland Area IHS </a:t>
            </a:r>
            <a:r>
              <a:rPr lang="en-US" sz="2000" dirty="0" smtClean="0">
                <a:solidFill>
                  <a:srgbClr val="000000">
                    <a:lumMod val="75000"/>
                    <a:lumOff val="25000"/>
                  </a:srgbClr>
                </a:solidFill>
                <a:latin typeface="Arial" panose="020B0604020202020204" pitchFamily="34" charset="0"/>
                <a:cs typeface="Arial" panose="020B0604020202020204" pitchFamily="34" charset="0"/>
              </a:rPr>
              <a:t>SFC as the Division Director for SFC</a:t>
            </a:r>
          </a:p>
          <a:p>
            <a:pPr marL="914400" lvl="1" indent="-457200" defTabSz="914400">
              <a:lnSpc>
                <a:spcPct val="90000"/>
              </a:lnSpc>
              <a:spcBef>
                <a:spcPts val="1200"/>
              </a:spcBef>
              <a:spcAft>
                <a:spcPts val="200"/>
              </a:spcAft>
              <a:buSzPct val="100000"/>
              <a:buFont typeface="Wingdings" panose="05000000000000000000" pitchFamily="2" charset="2"/>
              <a:buChar char="v"/>
            </a:pPr>
            <a:r>
              <a:rPr lang="en-US" sz="2000" dirty="0" smtClean="0">
                <a:solidFill>
                  <a:srgbClr val="000000">
                    <a:lumMod val="75000"/>
                    <a:lumOff val="25000"/>
                  </a:srgbClr>
                </a:solidFill>
                <a:latin typeface="Arial" panose="020B0604020202020204" pitchFamily="34" charset="0"/>
                <a:cs typeface="Arial" panose="020B0604020202020204" pitchFamily="34" charset="0"/>
              </a:rPr>
              <a:t>Mr</a:t>
            </a:r>
            <a:r>
              <a:rPr lang="en-US" sz="2000" dirty="0">
                <a:solidFill>
                  <a:srgbClr val="000000">
                    <a:lumMod val="75000"/>
                    <a:lumOff val="25000"/>
                  </a:srgbClr>
                </a:solidFill>
                <a:latin typeface="Arial" panose="020B0604020202020204" pitchFamily="34" charset="0"/>
                <a:cs typeface="Arial" panose="020B0604020202020204" pitchFamily="34" charset="0"/>
              </a:rPr>
              <a:t>. Tyler Timmons, E.I.T., joined our team as an Environmental Engineer in the Portland Area Office. </a:t>
            </a:r>
          </a:p>
          <a:p>
            <a:pPr marL="457200" lvl="0" indent="-457200" defTabSz="914400">
              <a:lnSpc>
                <a:spcPct val="90000"/>
              </a:lnSpc>
              <a:spcBef>
                <a:spcPts val="1200"/>
              </a:spcBef>
              <a:spcAft>
                <a:spcPts val="200"/>
              </a:spcAft>
              <a:buSzPct val="100000"/>
              <a:buFont typeface="Wingdings" panose="05000000000000000000" pitchFamily="2" charset="2"/>
              <a:buChar char="v"/>
            </a:pPr>
            <a:r>
              <a:rPr lang="en-US" sz="2400" b="1" u="sng" dirty="0">
                <a:solidFill>
                  <a:srgbClr val="000000">
                    <a:lumMod val="75000"/>
                    <a:lumOff val="25000"/>
                  </a:srgbClr>
                </a:solidFill>
                <a:latin typeface="Arial" panose="020B0604020202020204" pitchFamily="34" charset="0"/>
                <a:cs typeface="Arial" panose="020B0604020202020204" pitchFamily="34" charset="0"/>
              </a:rPr>
              <a:t>Olympic District (Washington, West of the Cascade Mountains) </a:t>
            </a:r>
          </a:p>
          <a:p>
            <a:pPr marL="914400" lvl="1" indent="-457200" defTabSz="914400">
              <a:lnSpc>
                <a:spcPct val="90000"/>
              </a:lnSpc>
              <a:spcBef>
                <a:spcPts val="1200"/>
              </a:spcBef>
              <a:spcAft>
                <a:spcPts val="200"/>
              </a:spcAft>
              <a:buSzPct val="100000"/>
              <a:buFont typeface="Wingdings" panose="05000000000000000000" pitchFamily="2" charset="2"/>
              <a:buChar char="v"/>
            </a:pPr>
            <a:r>
              <a:rPr lang="en-US" sz="2000" dirty="0" smtClean="0">
                <a:solidFill>
                  <a:srgbClr val="000000">
                    <a:lumMod val="75000"/>
                    <a:lumOff val="25000"/>
                  </a:srgbClr>
                </a:solidFill>
                <a:latin typeface="Arial" panose="020B0604020202020204" pitchFamily="34" charset="0"/>
                <a:cs typeface="Arial" panose="020B0604020202020204" pitchFamily="34" charset="0"/>
              </a:rPr>
              <a:t>LCDR </a:t>
            </a:r>
            <a:r>
              <a:rPr lang="en-US" sz="2000" dirty="0">
                <a:solidFill>
                  <a:srgbClr val="000000">
                    <a:lumMod val="75000"/>
                    <a:lumOff val="25000"/>
                  </a:srgbClr>
                </a:solidFill>
                <a:latin typeface="Arial" panose="020B0604020202020204" pitchFamily="34" charset="0"/>
                <a:cs typeface="Arial" panose="020B0604020202020204" pitchFamily="34" charset="0"/>
              </a:rPr>
              <a:t>David </a:t>
            </a:r>
            <a:r>
              <a:rPr lang="en-US" sz="2000" dirty="0" err="1">
                <a:solidFill>
                  <a:srgbClr val="000000">
                    <a:lumMod val="75000"/>
                    <a:lumOff val="25000"/>
                  </a:srgbClr>
                </a:solidFill>
                <a:latin typeface="Arial" panose="020B0604020202020204" pitchFamily="34" charset="0"/>
                <a:cs typeface="Arial" panose="020B0604020202020204" pitchFamily="34" charset="0"/>
              </a:rPr>
              <a:t>Kostamo</a:t>
            </a:r>
            <a:r>
              <a:rPr lang="en-US" sz="2000" dirty="0">
                <a:solidFill>
                  <a:srgbClr val="000000">
                    <a:lumMod val="75000"/>
                    <a:lumOff val="25000"/>
                  </a:srgbClr>
                </a:solidFill>
                <a:latin typeface="Arial" panose="020B0604020202020204" pitchFamily="34" charset="0"/>
                <a:cs typeface="Arial" panose="020B0604020202020204" pitchFamily="34" charset="0"/>
              </a:rPr>
              <a:t>, </a:t>
            </a:r>
            <a:r>
              <a:rPr lang="en-US" sz="2000" dirty="0" smtClean="0">
                <a:solidFill>
                  <a:srgbClr val="000000">
                    <a:lumMod val="75000"/>
                    <a:lumOff val="25000"/>
                  </a:srgbClr>
                </a:solidFill>
                <a:latin typeface="Arial" panose="020B0604020202020204" pitchFamily="34" charset="0"/>
                <a:cs typeface="Arial" panose="020B0604020202020204" pitchFamily="34" charset="0"/>
              </a:rPr>
              <a:t>PE, </a:t>
            </a:r>
            <a:r>
              <a:rPr lang="en-US" sz="2000" dirty="0">
                <a:solidFill>
                  <a:srgbClr val="000000">
                    <a:lumMod val="75000"/>
                    <a:lumOff val="25000"/>
                  </a:srgbClr>
                </a:solidFill>
                <a:latin typeface="Arial" panose="020B0604020202020204" pitchFamily="34" charset="0"/>
                <a:cs typeface="Arial" panose="020B0604020202020204" pitchFamily="34" charset="0"/>
              </a:rPr>
              <a:t>Registered Sanitarian, joined our team as a Tribal Utility Consultant in the Olympic District Office</a:t>
            </a:r>
            <a:r>
              <a:rPr lang="en-US" sz="2000" dirty="0" smtClean="0">
                <a:solidFill>
                  <a:srgbClr val="000000">
                    <a:lumMod val="75000"/>
                    <a:lumOff val="25000"/>
                  </a:srgbClr>
                </a:solidFill>
                <a:latin typeface="Arial" panose="020B0604020202020204" pitchFamily="34" charset="0"/>
                <a:cs typeface="Arial" panose="020B0604020202020204" pitchFamily="34" charset="0"/>
              </a:rPr>
              <a:t>.</a:t>
            </a:r>
          </a:p>
          <a:p>
            <a:pPr marL="914400" lvl="1" indent="-457200" defTabSz="914400">
              <a:lnSpc>
                <a:spcPct val="90000"/>
              </a:lnSpc>
              <a:spcBef>
                <a:spcPts val="1200"/>
              </a:spcBef>
              <a:spcAft>
                <a:spcPts val="200"/>
              </a:spcAft>
              <a:buSzPct val="100000"/>
              <a:buFont typeface="Wingdings" panose="05000000000000000000" pitchFamily="2" charset="2"/>
              <a:buChar char="v"/>
            </a:pPr>
            <a:r>
              <a:rPr lang="en-US" sz="2000" dirty="0" smtClean="0">
                <a:solidFill>
                  <a:srgbClr val="000000">
                    <a:lumMod val="75000"/>
                    <a:lumOff val="25000"/>
                  </a:srgbClr>
                </a:solidFill>
                <a:latin typeface="Arial" panose="020B0604020202020204" pitchFamily="34" charset="0"/>
                <a:cs typeface="Arial" panose="020B0604020202020204" pitchFamily="34" charset="0"/>
              </a:rPr>
              <a:t>Ms</a:t>
            </a:r>
            <a:r>
              <a:rPr lang="en-US" sz="2000" dirty="0">
                <a:solidFill>
                  <a:srgbClr val="000000">
                    <a:lumMod val="75000"/>
                    <a:lumOff val="25000"/>
                  </a:srgbClr>
                </a:solidFill>
                <a:latin typeface="Arial" panose="020B0604020202020204" pitchFamily="34" charset="0"/>
                <a:cs typeface="Arial" panose="020B0604020202020204" pitchFamily="34" charset="0"/>
              </a:rPr>
              <a:t>. Sierra Schatz, Engineer in Training (E.I.T), joined our team as an Environmental Engineer in the Olympic District Office. </a:t>
            </a:r>
          </a:p>
        </p:txBody>
      </p:sp>
    </p:spTree>
    <p:extLst>
      <p:ext uri="{BB962C8B-B14F-4D97-AF65-F5344CB8AC3E}">
        <p14:creationId xmlns:p14="http://schemas.microsoft.com/office/powerpoint/2010/main" val="413744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41" y="1023449"/>
            <a:ext cx="10732771" cy="707144"/>
          </a:xfrm>
        </p:spPr>
        <p:txBody>
          <a:bodyPr>
            <a:noAutofit/>
          </a:bodyPr>
          <a:lstStyle/>
          <a:p>
            <a:r>
              <a:rPr lang="en-US" b="1" dirty="0" smtClean="0">
                <a:solidFill>
                  <a:schemeClr val="tx1"/>
                </a:solidFill>
              </a:rPr>
              <a:t>Chief Medical Officer Update</a:t>
            </a:r>
            <a:endParaRPr lang="en-US" b="1" dirty="0">
              <a:solidFill>
                <a:schemeClr val="tx1"/>
              </a:solidFill>
            </a:endParaRPr>
          </a:p>
        </p:txBody>
      </p:sp>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11</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1103741" y="1917637"/>
            <a:ext cx="10404279" cy="4738358"/>
          </a:xfrm>
        </p:spPr>
        <p:txBody>
          <a:bodyPr>
            <a:normAutofit/>
          </a:bodyPr>
          <a:lstStyle/>
          <a:p>
            <a:pPr lvl="0">
              <a:buClrTx/>
              <a:buFont typeface="Wingdings" panose="05000000000000000000" pitchFamily="2" charset="2"/>
              <a:buChar char="v"/>
            </a:pPr>
            <a:r>
              <a:rPr lang="en-US" sz="2400" b="1" u="sng" dirty="0">
                <a:solidFill>
                  <a:srgbClr val="000000">
                    <a:lumMod val="75000"/>
                    <a:lumOff val="25000"/>
                  </a:srgbClr>
                </a:solidFill>
                <a:latin typeface="Arial" panose="020B0604020202020204" pitchFamily="34" charset="0"/>
                <a:cs typeface="Arial" panose="020B0604020202020204" pitchFamily="34" charset="0"/>
              </a:rPr>
              <a:t>Recent </a:t>
            </a:r>
            <a:r>
              <a:rPr lang="en-US" sz="2400" b="1" u="sng" dirty="0" smtClean="0">
                <a:solidFill>
                  <a:srgbClr val="000000">
                    <a:lumMod val="75000"/>
                    <a:lumOff val="25000"/>
                  </a:srgbClr>
                </a:solidFill>
                <a:latin typeface="Arial" panose="020B0604020202020204" pitchFamily="34" charset="0"/>
                <a:cs typeface="Arial" panose="020B0604020202020204" pitchFamily="34" charset="0"/>
              </a:rPr>
              <a:t>SGMs</a:t>
            </a:r>
          </a:p>
          <a:p>
            <a:pPr lvl="1">
              <a:buClrTx/>
              <a:buFont typeface="Wingdings" panose="05000000000000000000" pitchFamily="2" charset="2"/>
              <a:buChar char="v"/>
            </a:pPr>
            <a:r>
              <a:rPr lang="en-US" sz="2000" dirty="0" smtClean="0">
                <a:solidFill>
                  <a:srgbClr val="000000">
                    <a:lumMod val="75000"/>
                    <a:lumOff val="25000"/>
                  </a:srgbClr>
                </a:solidFill>
                <a:latin typeface="Arial" panose="020B0604020202020204" pitchFamily="34" charset="0"/>
                <a:cs typeface="Arial" panose="020B0604020202020204" pitchFamily="34" charset="0"/>
                <a:hlinkClick r:id="rId3"/>
              </a:rPr>
              <a:t>SGM </a:t>
            </a:r>
            <a:r>
              <a:rPr lang="en-US" sz="2000" dirty="0">
                <a:solidFill>
                  <a:srgbClr val="000000">
                    <a:lumMod val="75000"/>
                    <a:lumOff val="25000"/>
                  </a:srgbClr>
                </a:solidFill>
                <a:latin typeface="Arial" panose="020B0604020202020204" pitchFamily="34" charset="0"/>
                <a:cs typeface="Arial" panose="020B0604020202020204" pitchFamily="34" charset="0"/>
                <a:hlinkClick r:id="rId3"/>
              </a:rPr>
              <a:t>19-03</a:t>
            </a:r>
            <a:r>
              <a:rPr lang="en-US" sz="2000" dirty="0">
                <a:solidFill>
                  <a:srgbClr val="000000">
                    <a:lumMod val="75000"/>
                    <a:lumOff val="25000"/>
                  </a:srgbClr>
                </a:solidFill>
                <a:latin typeface="Arial" panose="020B0604020202020204" pitchFamily="34" charset="0"/>
                <a:cs typeface="Arial" panose="020B0604020202020204" pitchFamily="34" charset="0"/>
              </a:rPr>
              <a:t>  IHS Health Care Providers Compliance with IHS Informed Consent Requirements</a:t>
            </a:r>
          </a:p>
          <a:p>
            <a:pPr lvl="2">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Reaffirms requirement to obtain informed consent prior to procedures or treatment</a:t>
            </a:r>
          </a:p>
          <a:p>
            <a:pPr lvl="2">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Exceptions for urgent/emergent care</a:t>
            </a:r>
          </a:p>
          <a:p>
            <a:pPr lvl="2">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Outlines policy for limited exceptions allowing minors to give informed consent</a:t>
            </a:r>
          </a:p>
          <a:p>
            <a:pPr lvl="0">
              <a:buClrTx/>
              <a:buFont typeface="Wingdings" panose="05000000000000000000" pitchFamily="2" charset="2"/>
              <a:buChar char="v"/>
            </a:pPr>
            <a:r>
              <a:rPr lang="en-US" sz="2400" b="1" u="sng" dirty="0">
                <a:solidFill>
                  <a:srgbClr val="000000">
                    <a:lumMod val="75000"/>
                    <a:lumOff val="25000"/>
                  </a:srgbClr>
                </a:solidFill>
                <a:latin typeface="Arial" panose="020B0604020202020204" pitchFamily="34" charset="0"/>
                <a:cs typeface="Arial" panose="020B0604020202020204" pitchFamily="34" charset="0"/>
              </a:rPr>
              <a:t>Portland Area Survey Readiness Team (</a:t>
            </a:r>
            <a:r>
              <a:rPr lang="en-US" sz="2400" b="1" u="sng" dirty="0" err="1">
                <a:solidFill>
                  <a:srgbClr val="000000">
                    <a:lumMod val="75000"/>
                    <a:lumOff val="25000"/>
                  </a:srgbClr>
                </a:solidFill>
                <a:latin typeface="Arial" panose="020B0604020202020204" pitchFamily="34" charset="0"/>
                <a:cs typeface="Arial" panose="020B0604020202020204" pitchFamily="34" charset="0"/>
              </a:rPr>
              <a:t>ASuRT</a:t>
            </a:r>
            <a:r>
              <a:rPr lang="en-US" sz="2400" b="1" u="sng" dirty="0">
                <a:solidFill>
                  <a:srgbClr val="000000">
                    <a:lumMod val="75000"/>
                    <a:lumOff val="25000"/>
                  </a:srgbClr>
                </a:solidFill>
                <a:latin typeface="Arial" panose="020B0604020202020204" pitchFamily="34" charset="0"/>
                <a:cs typeface="Arial" panose="020B0604020202020204" pitchFamily="34" charset="0"/>
              </a:rPr>
              <a:t>) Site </a:t>
            </a:r>
            <a:r>
              <a:rPr lang="en-US" sz="2400" b="1" u="sng" dirty="0" smtClean="0">
                <a:solidFill>
                  <a:srgbClr val="000000">
                    <a:lumMod val="75000"/>
                    <a:lumOff val="25000"/>
                  </a:srgbClr>
                </a:solidFill>
                <a:latin typeface="Arial" panose="020B0604020202020204" pitchFamily="34" charset="0"/>
                <a:cs typeface="Arial" panose="020B0604020202020204" pitchFamily="34" charset="0"/>
              </a:rPr>
              <a:t>Visits</a:t>
            </a:r>
          </a:p>
          <a:p>
            <a:pPr lvl="1">
              <a:buClrTx/>
              <a:buFont typeface="Wingdings" panose="05000000000000000000" pitchFamily="2" charset="2"/>
              <a:buChar char="v"/>
            </a:pPr>
            <a:r>
              <a:rPr lang="en-US" dirty="0" smtClean="0">
                <a:solidFill>
                  <a:srgbClr val="000000">
                    <a:lumMod val="75000"/>
                    <a:lumOff val="25000"/>
                  </a:srgbClr>
                </a:solidFill>
                <a:latin typeface="Arial" panose="020B0604020202020204" pitchFamily="34" charset="0"/>
                <a:cs typeface="Arial" panose="020B0604020202020204" pitchFamily="34" charset="0"/>
              </a:rPr>
              <a:t>AAAHC </a:t>
            </a:r>
            <a:r>
              <a:rPr lang="en-US" dirty="0">
                <a:solidFill>
                  <a:srgbClr val="000000">
                    <a:lumMod val="75000"/>
                    <a:lumOff val="25000"/>
                  </a:srgbClr>
                </a:solidFill>
                <a:latin typeface="Arial" panose="020B0604020202020204" pitchFamily="34" charset="0"/>
                <a:cs typeface="Arial" panose="020B0604020202020204" pitchFamily="34" charset="0"/>
              </a:rPr>
              <a:t>Readiness</a:t>
            </a:r>
          </a:p>
          <a:p>
            <a:pPr lvl="0">
              <a:buClrTx/>
              <a:buFont typeface="Wingdings" panose="05000000000000000000" pitchFamily="2" charset="2"/>
              <a:buChar char="v"/>
            </a:pPr>
            <a:r>
              <a:rPr lang="en-US" sz="2400" b="1" u="sng" dirty="0">
                <a:solidFill>
                  <a:srgbClr val="000000">
                    <a:lumMod val="75000"/>
                    <a:lumOff val="25000"/>
                  </a:srgbClr>
                </a:solidFill>
                <a:latin typeface="Arial" panose="020B0604020202020204" pitchFamily="34" charset="0"/>
                <a:cs typeface="Arial" panose="020B0604020202020204" pitchFamily="34" charset="0"/>
              </a:rPr>
              <a:t>Relevant Local Policies</a:t>
            </a:r>
          </a:p>
          <a:p>
            <a:pPr lvl="1">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Credentialing and Privileging</a:t>
            </a:r>
          </a:p>
          <a:p>
            <a:pPr lvl="1">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Peer Review</a:t>
            </a:r>
          </a:p>
          <a:p>
            <a:pPr marL="0" indent="0">
              <a:lnSpc>
                <a:spcPct val="110000"/>
              </a:lnSpc>
              <a:spcBef>
                <a:spcPts val="0"/>
              </a:spcBef>
              <a:spcAft>
                <a:spcPts val="0"/>
              </a:spcAft>
              <a:buNone/>
            </a:pPr>
            <a:endParaRPr lang="en-US" sz="2600" b="1" dirty="0">
              <a:solidFill>
                <a:schemeClr val="tx1"/>
              </a:solidFill>
            </a:endParaRPr>
          </a:p>
        </p:txBody>
      </p:sp>
    </p:spTree>
    <p:extLst>
      <p:ext uri="{BB962C8B-B14F-4D97-AF65-F5344CB8AC3E}">
        <p14:creationId xmlns:p14="http://schemas.microsoft.com/office/powerpoint/2010/main" val="192035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41" y="1023449"/>
            <a:ext cx="10732771" cy="707144"/>
          </a:xfrm>
        </p:spPr>
        <p:txBody>
          <a:bodyPr>
            <a:noAutofit/>
          </a:bodyPr>
          <a:lstStyle/>
          <a:p>
            <a:r>
              <a:rPr lang="en-US" b="1" dirty="0">
                <a:solidFill>
                  <a:srgbClr val="000000"/>
                </a:solidFill>
              </a:rPr>
              <a:t>Chief Medical Officer Update</a:t>
            </a:r>
            <a:endParaRPr lang="en-US" b="1" dirty="0">
              <a:solidFill>
                <a:schemeClr val="tx1"/>
              </a:solidFill>
            </a:endParaRPr>
          </a:p>
        </p:txBody>
      </p:sp>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12</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1103741" y="2307626"/>
            <a:ext cx="10404279" cy="1918639"/>
          </a:xfrm>
        </p:spPr>
        <p:txBody>
          <a:bodyPr>
            <a:normAutofit/>
          </a:bodyPr>
          <a:lstStyle/>
          <a:p>
            <a:pPr lvl="0">
              <a:buClrTx/>
              <a:buFont typeface="Wingdings" panose="05000000000000000000" pitchFamily="2" charset="2"/>
              <a:buChar char="v"/>
            </a:pPr>
            <a:r>
              <a:rPr lang="en-US" b="1" dirty="0">
                <a:solidFill>
                  <a:srgbClr val="000000">
                    <a:lumMod val="75000"/>
                    <a:lumOff val="25000"/>
                  </a:srgbClr>
                </a:solidFill>
                <a:latin typeface="Arial" panose="020B0604020202020204" pitchFamily="34" charset="0"/>
                <a:cs typeface="Arial" panose="020B0604020202020204" pitchFamily="34" charset="0"/>
              </a:rPr>
              <a:t>December 5, IHS and AAP CONACH released recommendation on screening diagnosis and treatment of neonatal opioid withdrawal syndrome – </a:t>
            </a:r>
            <a:r>
              <a:rPr lang="en-US" b="1" dirty="0">
                <a:solidFill>
                  <a:srgbClr val="000000">
                    <a:lumMod val="75000"/>
                    <a:lumOff val="25000"/>
                  </a:srgbClr>
                </a:solidFill>
                <a:latin typeface="Arial" panose="020B0604020202020204" pitchFamily="34" charset="0"/>
                <a:cs typeface="Arial" panose="020B0604020202020204" pitchFamily="34" charset="0"/>
                <a:hlinkClick r:id="rId3"/>
              </a:rPr>
              <a:t>NOWS</a:t>
            </a:r>
            <a:r>
              <a:rPr lang="en-US" b="1" dirty="0">
                <a:solidFill>
                  <a:srgbClr val="000000">
                    <a:lumMod val="75000"/>
                    <a:lumOff val="25000"/>
                  </a:srgbClr>
                </a:solidFill>
                <a:latin typeface="Arial" panose="020B0604020202020204" pitchFamily="34" charset="0"/>
                <a:cs typeface="Arial" panose="020B0604020202020204" pitchFamily="34" charset="0"/>
              </a:rPr>
              <a:t>  </a:t>
            </a:r>
          </a:p>
          <a:p>
            <a:pPr lvl="0">
              <a:buClrTx/>
              <a:buFont typeface="Wingdings" panose="05000000000000000000" pitchFamily="2" charset="2"/>
              <a:buChar char="v"/>
            </a:pPr>
            <a:r>
              <a:rPr lang="en-US" b="1" i="1" u="sng" dirty="0">
                <a:solidFill>
                  <a:srgbClr val="000000">
                    <a:lumMod val="75000"/>
                    <a:lumOff val="25000"/>
                  </a:srgbClr>
                </a:solidFill>
                <a:latin typeface="Arial" panose="020B0604020202020204" pitchFamily="34" charset="0"/>
                <a:cs typeface="Arial" panose="020B0604020202020204" pitchFamily="34" charset="0"/>
                <a:hlinkClick r:id="rId4"/>
              </a:rPr>
              <a:t>Recommendations to the Indian Health Service on Neonatal Opioid Withdrawal Syndrome</a:t>
            </a:r>
            <a:endParaRPr lang="en-US" b="1" dirty="0">
              <a:solidFill>
                <a:srgbClr val="000000">
                  <a:lumMod val="75000"/>
                  <a:lumOff val="25000"/>
                </a:srgbClr>
              </a:solidFill>
              <a:latin typeface="Arial" panose="020B0604020202020204" pitchFamily="34" charset="0"/>
              <a:cs typeface="Arial" panose="020B0604020202020204" pitchFamily="34" charset="0"/>
            </a:endParaRPr>
          </a:p>
          <a:p>
            <a:pPr marL="0" indent="0">
              <a:lnSpc>
                <a:spcPct val="110000"/>
              </a:lnSpc>
              <a:spcBef>
                <a:spcPts val="0"/>
              </a:spcBef>
              <a:spcAft>
                <a:spcPts val="0"/>
              </a:spcAft>
              <a:buNone/>
            </a:pPr>
            <a:endParaRPr lang="en-US" sz="2600" b="1" dirty="0">
              <a:solidFill>
                <a:schemeClr val="tx1"/>
              </a:solidFill>
            </a:endParaRPr>
          </a:p>
        </p:txBody>
      </p:sp>
    </p:spTree>
    <p:extLst>
      <p:ext uri="{BB962C8B-B14F-4D97-AF65-F5344CB8AC3E}">
        <p14:creationId xmlns:p14="http://schemas.microsoft.com/office/powerpoint/2010/main" val="402986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41" y="1023449"/>
            <a:ext cx="10732771" cy="707144"/>
          </a:xfrm>
        </p:spPr>
        <p:txBody>
          <a:bodyPr>
            <a:noAutofit/>
          </a:bodyPr>
          <a:lstStyle/>
          <a:p>
            <a:r>
              <a:rPr lang="en-US" b="1" dirty="0">
                <a:solidFill>
                  <a:srgbClr val="000000"/>
                </a:solidFill>
              </a:rPr>
              <a:t>Chief Medical Officer Update</a:t>
            </a:r>
            <a:endParaRPr lang="en-US" b="1" dirty="0">
              <a:solidFill>
                <a:schemeClr val="tx1"/>
              </a:solidFill>
            </a:endParaRPr>
          </a:p>
        </p:txBody>
      </p:sp>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13</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1103741" y="1803315"/>
            <a:ext cx="10404279" cy="4738358"/>
          </a:xfrm>
        </p:spPr>
        <p:txBody>
          <a:bodyPr>
            <a:normAutofit/>
          </a:bodyPr>
          <a:lstStyle/>
          <a:p>
            <a:pPr lvl="0">
              <a:buClrTx/>
              <a:buFont typeface="Wingdings" panose="05000000000000000000" pitchFamily="2" charset="2"/>
              <a:buChar char="v"/>
            </a:pPr>
            <a:r>
              <a:rPr lang="en-US" sz="2400" b="1" u="sng" dirty="0">
                <a:solidFill>
                  <a:srgbClr val="000000">
                    <a:lumMod val="75000"/>
                    <a:lumOff val="25000"/>
                  </a:srgbClr>
                </a:solidFill>
                <a:latin typeface="Arial" panose="020B0604020202020204" pitchFamily="34" charset="0"/>
                <a:cs typeface="Arial" panose="020B0604020202020204" pitchFamily="34" charset="0"/>
              </a:rPr>
              <a:t>Area Clinical Directors Meeting – Nov 6-8 in Seattle Paramount Hotel</a:t>
            </a:r>
          </a:p>
          <a:p>
            <a:pPr lvl="1">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22 participants from all 6 federal sites and 13 tribal and urban clinics</a:t>
            </a:r>
          </a:p>
          <a:p>
            <a:pPr lvl="1">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MAT training – 12 participants from 10 sites</a:t>
            </a:r>
          </a:p>
          <a:p>
            <a:pPr lvl="1">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Topics:</a:t>
            </a:r>
          </a:p>
          <a:p>
            <a:pPr lvl="2">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HPV (Region X HHS)</a:t>
            </a:r>
          </a:p>
          <a:p>
            <a:pPr lvl="2">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HCV (WA DOH, NPAIHB)</a:t>
            </a:r>
          </a:p>
          <a:p>
            <a:pPr lvl="2">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Two Spirit Affirming Care (NPAIHB)</a:t>
            </a:r>
          </a:p>
          <a:p>
            <a:pPr lvl="2">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Behavioral Health Integration (Lori Raney)</a:t>
            </a:r>
          </a:p>
          <a:p>
            <a:pPr lvl="0">
              <a:buClrTx/>
              <a:buFont typeface="Wingdings" panose="05000000000000000000" pitchFamily="2" charset="2"/>
              <a:buChar char="v"/>
            </a:pPr>
            <a:r>
              <a:rPr lang="en-US" sz="2400" b="1" u="sng" dirty="0">
                <a:solidFill>
                  <a:srgbClr val="000000">
                    <a:lumMod val="75000"/>
                    <a:lumOff val="25000"/>
                  </a:srgbClr>
                </a:solidFill>
                <a:latin typeface="Arial" panose="020B0604020202020204" pitchFamily="34" charset="0"/>
                <a:cs typeface="Arial" panose="020B0604020202020204" pitchFamily="34" charset="0"/>
              </a:rPr>
              <a:t>Spring 2020 Meeting – April 23-24, </a:t>
            </a:r>
            <a:endParaRPr lang="en-US" sz="2400" b="1" u="sng" dirty="0" smtClean="0">
              <a:solidFill>
                <a:srgbClr val="000000">
                  <a:lumMod val="75000"/>
                  <a:lumOff val="25000"/>
                </a:srgbClr>
              </a:solidFill>
              <a:latin typeface="Arial" panose="020B0604020202020204" pitchFamily="34" charset="0"/>
              <a:cs typeface="Arial" panose="020B0604020202020204" pitchFamily="34" charset="0"/>
            </a:endParaRPr>
          </a:p>
          <a:p>
            <a:pPr lvl="1">
              <a:buClrTx/>
              <a:buFont typeface="Wingdings" panose="05000000000000000000" pitchFamily="2" charset="2"/>
              <a:buChar char="v"/>
            </a:pPr>
            <a:r>
              <a:rPr lang="en-US" sz="2000" dirty="0" smtClean="0">
                <a:solidFill>
                  <a:srgbClr val="000000">
                    <a:lumMod val="75000"/>
                    <a:lumOff val="25000"/>
                  </a:srgbClr>
                </a:solidFill>
                <a:latin typeface="Arial" panose="020B0604020202020204" pitchFamily="34" charset="0"/>
                <a:cs typeface="Arial" panose="020B0604020202020204" pitchFamily="34" charset="0"/>
              </a:rPr>
              <a:t>preceded </a:t>
            </a:r>
            <a:r>
              <a:rPr lang="en-US" sz="2000" dirty="0">
                <a:solidFill>
                  <a:srgbClr val="000000">
                    <a:lumMod val="75000"/>
                    <a:lumOff val="25000"/>
                  </a:srgbClr>
                </a:solidFill>
                <a:latin typeface="Arial" panose="020B0604020202020204" pitchFamily="34" charset="0"/>
                <a:cs typeface="Arial" panose="020B0604020202020204" pitchFamily="34" charset="0"/>
              </a:rPr>
              <a:t>by annual Cancer Update April 22</a:t>
            </a:r>
          </a:p>
          <a:p>
            <a:pPr lvl="1">
              <a:buClrTx/>
              <a:buFont typeface="Wingdings" panose="05000000000000000000" pitchFamily="2" charset="2"/>
              <a:buChar char="v"/>
            </a:pPr>
            <a:r>
              <a:rPr lang="en-US" sz="2000" dirty="0" smtClean="0">
                <a:solidFill>
                  <a:srgbClr val="000000">
                    <a:lumMod val="75000"/>
                    <a:lumOff val="25000"/>
                  </a:srgbClr>
                </a:solidFill>
                <a:latin typeface="Arial" panose="020B0604020202020204" pitchFamily="34" charset="0"/>
                <a:cs typeface="Arial" panose="020B0604020202020204" pitchFamily="34" charset="0"/>
              </a:rPr>
              <a:t>Location </a:t>
            </a:r>
            <a:r>
              <a:rPr lang="en-US" sz="2000" dirty="0">
                <a:solidFill>
                  <a:srgbClr val="000000">
                    <a:lumMod val="75000"/>
                    <a:lumOff val="25000"/>
                  </a:srgbClr>
                </a:solidFill>
                <a:latin typeface="Arial" panose="020B0604020202020204" pitchFamily="34" charset="0"/>
                <a:cs typeface="Arial" panose="020B0604020202020204" pitchFamily="34" charset="0"/>
              </a:rPr>
              <a:t>and Agenda TBD</a:t>
            </a:r>
          </a:p>
          <a:p>
            <a:pPr lvl="1">
              <a:buClrTx/>
              <a:buFont typeface="Wingdings" panose="05000000000000000000" pitchFamily="2" charset="2"/>
              <a:buChar char="v"/>
            </a:pPr>
            <a:r>
              <a:rPr lang="en-US" sz="2000" dirty="0">
                <a:solidFill>
                  <a:srgbClr val="000000">
                    <a:lumMod val="75000"/>
                    <a:lumOff val="25000"/>
                  </a:srgbClr>
                </a:solidFill>
                <a:latin typeface="Arial" panose="020B0604020202020204" pitchFamily="34" charset="0"/>
                <a:cs typeface="Arial" panose="020B0604020202020204" pitchFamily="34" charset="0"/>
              </a:rPr>
              <a:t>Joint meeting with Area Nursing Directors</a:t>
            </a:r>
          </a:p>
        </p:txBody>
      </p:sp>
    </p:spTree>
    <p:extLst>
      <p:ext uri="{BB962C8B-B14F-4D97-AF65-F5344CB8AC3E}">
        <p14:creationId xmlns:p14="http://schemas.microsoft.com/office/powerpoint/2010/main" val="1775327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14</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3"/>
          <a:stretch>
            <a:fillRect/>
          </a:stretch>
        </p:blipFill>
        <p:spPr>
          <a:xfrm>
            <a:off x="566595" y="257802"/>
            <a:ext cx="6592487" cy="6079006"/>
          </a:xfrm>
          <a:prstGeom prst="rect">
            <a:avLst/>
          </a:prstGeom>
        </p:spPr>
      </p:pic>
      <p:pic>
        <p:nvPicPr>
          <p:cNvPr id="9" name="Picture 8"/>
          <p:cNvPicPr>
            <a:picLocks noChangeAspect="1"/>
          </p:cNvPicPr>
          <p:nvPr/>
        </p:nvPicPr>
        <p:blipFill>
          <a:blip r:embed="rId4"/>
          <a:stretch>
            <a:fillRect/>
          </a:stretch>
        </p:blipFill>
        <p:spPr>
          <a:xfrm>
            <a:off x="7263354" y="286603"/>
            <a:ext cx="4801266" cy="5144041"/>
          </a:xfrm>
          <a:prstGeom prst="rect">
            <a:avLst/>
          </a:prstGeom>
        </p:spPr>
      </p:pic>
    </p:spTree>
    <p:extLst>
      <p:ext uri="{BB962C8B-B14F-4D97-AF65-F5344CB8AC3E}">
        <p14:creationId xmlns:p14="http://schemas.microsoft.com/office/powerpoint/2010/main" val="1867583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15</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Content Placeholder 2"/>
          <p:cNvPicPr>
            <a:picLocks noGrp="1" noChangeAspect="1"/>
          </p:cNvPicPr>
          <p:nvPr>
            <p:ph idx="1"/>
          </p:nvPr>
        </p:nvPicPr>
        <p:blipFill>
          <a:blip r:embed="rId3"/>
          <a:stretch>
            <a:fillRect/>
          </a:stretch>
        </p:blipFill>
        <p:spPr>
          <a:xfrm>
            <a:off x="152399" y="197721"/>
            <a:ext cx="8014252" cy="5907652"/>
          </a:xfrm>
          <a:prstGeom prst="rect">
            <a:avLst/>
          </a:prstGeom>
        </p:spPr>
      </p:pic>
      <p:pic>
        <p:nvPicPr>
          <p:cNvPr id="8" name="Picture 7"/>
          <p:cNvPicPr>
            <a:picLocks noChangeAspect="1"/>
          </p:cNvPicPr>
          <p:nvPr/>
        </p:nvPicPr>
        <p:blipFill>
          <a:blip r:embed="rId4"/>
          <a:stretch>
            <a:fillRect/>
          </a:stretch>
        </p:blipFill>
        <p:spPr>
          <a:xfrm>
            <a:off x="8166651" y="197720"/>
            <a:ext cx="3779848" cy="6023370"/>
          </a:xfrm>
          <a:prstGeom prst="rect">
            <a:avLst/>
          </a:prstGeom>
        </p:spPr>
      </p:pic>
    </p:spTree>
    <p:extLst>
      <p:ext uri="{BB962C8B-B14F-4D97-AF65-F5344CB8AC3E}">
        <p14:creationId xmlns:p14="http://schemas.microsoft.com/office/powerpoint/2010/main" val="731079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16</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Content Placeholder 2"/>
          <p:cNvPicPr>
            <a:picLocks noGrp="1" noChangeAspect="1"/>
          </p:cNvPicPr>
          <p:nvPr>
            <p:ph idx="1"/>
          </p:nvPr>
        </p:nvPicPr>
        <p:blipFill>
          <a:blip r:embed="rId3"/>
          <a:stretch>
            <a:fillRect/>
          </a:stretch>
        </p:blipFill>
        <p:spPr>
          <a:xfrm>
            <a:off x="-1" y="315847"/>
            <a:ext cx="7718711" cy="5789525"/>
          </a:xfrm>
          <a:prstGeom prst="rect">
            <a:avLst/>
          </a:prstGeom>
        </p:spPr>
      </p:pic>
      <p:pic>
        <p:nvPicPr>
          <p:cNvPr id="4" name="Picture 3"/>
          <p:cNvPicPr>
            <a:picLocks noChangeAspect="1"/>
          </p:cNvPicPr>
          <p:nvPr/>
        </p:nvPicPr>
        <p:blipFill>
          <a:blip r:embed="rId4"/>
          <a:stretch>
            <a:fillRect/>
          </a:stretch>
        </p:blipFill>
        <p:spPr>
          <a:xfrm>
            <a:off x="7683190" y="223024"/>
            <a:ext cx="4170556" cy="5241074"/>
          </a:xfrm>
          <a:prstGeom prst="rect">
            <a:avLst/>
          </a:prstGeom>
        </p:spPr>
      </p:pic>
    </p:spTree>
    <p:extLst>
      <p:ext uri="{BB962C8B-B14F-4D97-AF65-F5344CB8AC3E}">
        <p14:creationId xmlns:p14="http://schemas.microsoft.com/office/powerpoint/2010/main" val="3685813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17</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Content Placeholder 2"/>
          <p:cNvPicPr>
            <a:picLocks noGrp="1" noChangeAspect="1"/>
          </p:cNvPicPr>
          <p:nvPr>
            <p:ph idx="1"/>
          </p:nvPr>
        </p:nvPicPr>
        <p:blipFill>
          <a:blip r:embed="rId3"/>
          <a:stretch>
            <a:fillRect/>
          </a:stretch>
        </p:blipFill>
        <p:spPr>
          <a:xfrm>
            <a:off x="152399" y="591016"/>
            <a:ext cx="7353891" cy="5523664"/>
          </a:xfrm>
          <a:prstGeom prst="rect">
            <a:avLst/>
          </a:prstGeom>
        </p:spPr>
      </p:pic>
      <p:pic>
        <p:nvPicPr>
          <p:cNvPr id="4" name="Picture 3"/>
          <p:cNvPicPr>
            <a:picLocks noChangeAspect="1"/>
          </p:cNvPicPr>
          <p:nvPr/>
        </p:nvPicPr>
        <p:blipFill>
          <a:blip r:embed="rId4"/>
          <a:stretch>
            <a:fillRect/>
          </a:stretch>
        </p:blipFill>
        <p:spPr>
          <a:xfrm>
            <a:off x="7506291" y="591015"/>
            <a:ext cx="4354202" cy="4923384"/>
          </a:xfrm>
          <a:prstGeom prst="rect">
            <a:avLst/>
          </a:prstGeom>
        </p:spPr>
      </p:pic>
      <p:pic>
        <p:nvPicPr>
          <p:cNvPr id="8" name="Picture 7"/>
          <p:cNvPicPr>
            <a:picLocks noChangeAspect="1"/>
          </p:cNvPicPr>
          <p:nvPr/>
        </p:nvPicPr>
        <p:blipFill>
          <a:blip r:embed="rId5"/>
          <a:stretch>
            <a:fillRect/>
          </a:stretch>
        </p:blipFill>
        <p:spPr>
          <a:xfrm>
            <a:off x="3358780" y="2606741"/>
            <a:ext cx="969348" cy="975445"/>
          </a:xfrm>
          <a:prstGeom prst="rect">
            <a:avLst/>
          </a:prstGeom>
        </p:spPr>
      </p:pic>
    </p:spTree>
    <p:extLst>
      <p:ext uri="{BB962C8B-B14F-4D97-AF65-F5344CB8AC3E}">
        <p14:creationId xmlns:p14="http://schemas.microsoft.com/office/powerpoint/2010/main" val="3759234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18</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p:txBody>
          <a:bodyPr>
            <a:normAutofit fontScale="85000" lnSpcReduction="20000"/>
          </a:bodyPr>
          <a:lstStyle/>
          <a:p>
            <a:pPr>
              <a:buClrTx/>
              <a:buFont typeface="Wingdings" panose="05000000000000000000" pitchFamily="2" charset="2"/>
              <a:buChar char="v"/>
            </a:pPr>
            <a:r>
              <a:rPr lang="en-US" sz="2200" dirty="0">
                <a:latin typeface="Arial" panose="020B0604020202020204" pitchFamily="34" charset="0"/>
                <a:cs typeface="Arial" panose="020B0604020202020204" pitchFamily="34" charset="0"/>
              </a:rPr>
              <a:t>Influenza activity is high nationally with outpatient visits for ILI and the percentage of respiratory specimens testing positive for influenza at levels similar to what have been seen at the peak of recent seasons. However, this week’s data may in part be influenced by changes in healthcare seeking behavior that can occur during the holidays.</a:t>
            </a:r>
          </a:p>
          <a:p>
            <a:pPr>
              <a:buClrTx/>
              <a:buFont typeface="Wingdings" panose="05000000000000000000" pitchFamily="2" charset="2"/>
              <a:buChar char="v"/>
            </a:pPr>
            <a:r>
              <a:rPr lang="en-US" sz="2200" dirty="0">
                <a:latin typeface="Arial" panose="020B0604020202020204" pitchFamily="34" charset="0"/>
                <a:cs typeface="Arial" panose="020B0604020202020204" pitchFamily="34" charset="0"/>
              </a:rPr>
              <a:t>Influenza B/Victoria viruses are predominant nationally, which is unusual for this time of year. A(H1N1)pdm09 viruses are the next most common. A(H3N2) and B/Yamagata viruses are circulating at very low levels.</a:t>
            </a:r>
          </a:p>
          <a:p>
            <a:pPr>
              <a:buClrTx/>
              <a:buFont typeface="Wingdings" panose="05000000000000000000" pitchFamily="2" charset="2"/>
              <a:buChar char="v"/>
            </a:pPr>
            <a:r>
              <a:rPr lang="en-US" sz="2200" dirty="0">
                <a:latin typeface="Arial" panose="020B0604020202020204" pitchFamily="34" charset="0"/>
                <a:cs typeface="Arial" panose="020B0604020202020204" pitchFamily="34" charset="0"/>
              </a:rPr>
              <a:t>CDC estimates that so far this season there have been at least 6.4 million flu illnesses, 55,000 hospitalizations and 2,900 deaths from flu.</a:t>
            </a:r>
          </a:p>
          <a:p>
            <a:pPr>
              <a:buClrTx/>
              <a:buFont typeface="Wingdings" panose="05000000000000000000" pitchFamily="2" charset="2"/>
              <a:buChar char="v"/>
            </a:pPr>
            <a:r>
              <a:rPr lang="en-US" sz="2200" dirty="0">
                <a:latin typeface="Arial" panose="020B0604020202020204" pitchFamily="34" charset="0"/>
                <a:cs typeface="Arial" panose="020B0604020202020204" pitchFamily="34" charset="0"/>
              </a:rPr>
              <a:t>It’s not too late to get vaccinated. Flu vaccination is always the best way to prevent flu and its potentially serious complications</a:t>
            </a:r>
            <a:r>
              <a:rPr lang="en-US" sz="2200" dirty="0" smtClean="0">
                <a:latin typeface="Arial" panose="020B0604020202020204" pitchFamily="34" charset="0"/>
                <a:cs typeface="Arial" panose="020B0604020202020204" pitchFamily="34" charset="0"/>
              </a:rPr>
              <a:t>.</a:t>
            </a:r>
          </a:p>
          <a:p>
            <a:pPr>
              <a:buClrTx/>
              <a:buFont typeface="Wingdings" panose="05000000000000000000" pitchFamily="2" charset="2"/>
              <a:buChar char="v"/>
            </a:pPr>
            <a:r>
              <a:rPr lang="en-US" sz="2200" dirty="0">
                <a:latin typeface="Arial" panose="020B0604020202020204" pitchFamily="34" charset="0"/>
                <a:cs typeface="Arial" panose="020B0604020202020204" pitchFamily="34" charset="0"/>
              </a:rPr>
              <a:t>Antiviral medications are an important adjunct to flu vaccine in the control of influenza. Almost all (&gt;99%) of the influenza viruses tested this season are susceptible to the four FDA-approved influenza antiviral medications recommended for use in the U.S. this season.</a:t>
            </a:r>
          </a:p>
          <a:p>
            <a:endParaRPr lang="en-US" sz="2200" dirty="0">
              <a:latin typeface="Arial" panose="020B0604020202020204" pitchFamily="34" charset="0"/>
              <a:cs typeface="Arial" panose="020B0604020202020204" pitchFamily="34" charset="0"/>
            </a:endParaRPr>
          </a:p>
          <a:p>
            <a:endParaRPr lang="en-US" dirty="0"/>
          </a:p>
        </p:txBody>
      </p:sp>
      <p:sp>
        <p:nvSpPr>
          <p:cNvPr id="3" name="Rectangle 2"/>
          <p:cNvSpPr/>
          <p:nvPr/>
        </p:nvSpPr>
        <p:spPr>
          <a:xfrm>
            <a:off x="1097280" y="780880"/>
            <a:ext cx="2593018" cy="830997"/>
          </a:xfrm>
          <a:prstGeom prst="rect">
            <a:avLst/>
          </a:prstGeom>
        </p:spPr>
        <p:txBody>
          <a:bodyPr wrap="none">
            <a:spAutoFit/>
          </a:bodyPr>
          <a:lstStyle/>
          <a:p>
            <a:r>
              <a:rPr lang="en-US" sz="4800" b="1" spc="-50" dirty="0">
                <a:solidFill>
                  <a:srgbClr val="000000">
                    <a:lumMod val="75000"/>
                    <a:lumOff val="25000"/>
                  </a:srgbClr>
                </a:solidFill>
                <a:latin typeface="Calibri Light" panose="020F0302020204030204"/>
                <a:ea typeface="+mj-ea"/>
                <a:cs typeface="+mj-cs"/>
              </a:rPr>
              <a:t>Key Points</a:t>
            </a:r>
            <a:endParaRPr lang="en-US" dirty="0"/>
          </a:p>
        </p:txBody>
      </p:sp>
    </p:spTree>
    <p:extLst>
      <p:ext uri="{BB962C8B-B14F-4D97-AF65-F5344CB8AC3E}">
        <p14:creationId xmlns:p14="http://schemas.microsoft.com/office/powerpoint/2010/main" val="94194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1202" y="197368"/>
            <a:ext cx="10058400" cy="1450757"/>
          </a:xfrm>
        </p:spPr>
        <p:txBody>
          <a:bodyPr>
            <a:normAutofit fontScale="90000"/>
          </a:bodyPr>
          <a:lstStyle/>
          <a:p>
            <a:pPr lvl="0"/>
            <a:r>
              <a:rPr lang="en-US" b="1" dirty="0" smtClean="0">
                <a:ln w="6350">
                  <a:noFill/>
                </a:ln>
                <a:solidFill>
                  <a:prstClr val="black"/>
                </a:solidFill>
                <a:latin typeface="Arial"/>
              </a:rPr>
              <a:t/>
            </a:r>
            <a:br>
              <a:rPr lang="en-US" b="1" dirty="0" smtClean="0">
                <a:ln w="6350">
                  <a:noFill/>
                </a:ln>
                <a:solidFill>
                  <a:prstClr val="black"/>
                </a:solidFill>
                <a:latin typeface="Arial"/>
              </a:rPr>
            </a:br>
            <a:r>
              <a:rPr lang="en-US" b="1" dirty="0">
                <a:ln w="6350">
                  <a:noFill/>
                </a:ln>
                <a:solidFill>
                  <a:prstClr val="black"/>
                </a:solidFill>
                <a:latin typeface="Arial"/>
              </a:rPr>
              <a:t/>
            </a:r>
            <a:br>
              <a:rPr lang="en-US" b="1" dirty="0">
                <a:ln w="6350">
                  <a:noFill/>
                </a:ln>
                <a:solidFill>
                  <a:prstClr val="black"/>
                </a:solidFill>
                <a:latin typeface="Arial"/>
              </a:rPr>
            </a:br>
            <a:r>
              <a:rPr lang="en-US" b="1" dirty="0" smtClean="0">
                <a:ln w="6350">
                  <a:noFill/>
                </a:ln>
                <a:solidFill>
                  <a:prstClr val="black"/>
                </a:solidFill>
                <a:latin typeface="Arial"/>
              </a:rPr>
              <a:t/>
            </a:r>
            <a:br>
              <a:rPr lang="en-US" b="1" dirty="0" smtClean="0">
                <a:ln w="6350">
                  <a:noFill/>
                </a:ln>
                <a:solidFill>
                  <a:prstClr val="black"/>
                </a:solidFill>
                <a:latin typeface="Arial"/>
              </a:rPr>
            </a:br>
            <a:r>
              <a:rPr lang="en-US" b="1" dirty="0" smtClean="0">
                <a:ln w="6350">
                  <a:noFill/>
                </a:ln>
                <a:solidFill>
                  <a:prstClr val="black"/>
                </a:solidFill>
                <a:latin typeface="Arial"/>
              </a:rPr>
              <a:t/>
            </a:r>
            <a:br>
              <a:rPr lang="en-US" b="1" dirty="0" smtClean="0">
                <a:ln w="6350">
                  <a:noFill/>
                </a:ln>
                <a:solidFill>
                  <a:prstClr val="black"/>
                </a:solidFill>
                <a:latin typeface="Arial"/>
              </a:rPr>
            </a:br>
            <a:r>
              <a:rPr lang="en-US" b="1" dirty="0">
                <a:ln w="6350">
                  <a:noFill/>
                </a:ln>
                <a:solidFill>
                  <a:prstClr val="black"/>
                </a:solidFill>
                <a:latin typeface="Arial"/>
              </a:rPr>
              <a:t/>
            </a:r>
            <a:br>
              <a:rPr lang="en-US" b="1" dirty="0">
                <a:ln w="6350">
                  <a:noFill/>
                </a:ln>
                <a:solidFill>
                  <a:prstClr val="black"/>
                </a:solidFill>
                <a:latin typeface="Arial"/>
              </a:rPr>
            </a:br>
            <a:r>
              <a:rPr lang="en-US" b="1" dirty="0" smtClean="0">
                <a:ln w="6350">
                  <a:noFill/>
                </a:ln>
                <a:solidFill>
                  <a:prstClr val="black"/>
                </a:solidFill>
                <a:latin typeface="Arial"/>
              </a:rPr>
              <a:t/>
            </a:r>
            <a:br>
              <a:rPr lang="en-US" b="1" dirty="0" smtClean="0">
                <a:ln w="6350">
                  <a:noFill/>
                </a:ln>
                <a:solidFill>
                  <a:prstClr val="black"/>
                </a:solidFill>
                <a:latin typeface="Arial"/>
              </a:rPr>
            </a:br>
            <a:r>
              <a:rPr lang="en-US" sz="4400" b="1" dirty="0">
                <a:ln w="6350">
                  <a:noFill/>
                </a:ln>
                <a:solidFill>
                  <a:prstClr val="black"/>
                </a:solidFill>
              </a:rPr>
              <a:t>Portland Area </a:t>
            </a:r>
            <a:r>
              <a:rPr lang="en-US" b="1" dirty="0" smtClean="0">
                <a:ln w="6350">
                  <a:noFill/>
                </a:ln>
                <a:solidFill>
                  <a:prstClr val="black"/>
                </a:solidFill>
              </a:rPr>
              <a:t/>
            </a:r>
            <a:br>
              <a:rPr lang="en-US" b="1" dirty="0" smtClean="0">
                <a:ln w="6350">
                  <a:noFill/>
                </a:ln>
                <a:solidFill>
                  <a:prstClr val="black"/>
                </a:solidFill>
              </a:rPr>
            </a:br>
            <a:r>
              <a:rPr lang="en-US" sz="4400" b="1" dirty="0" smtClean="0">
                <a:ln w="6350">
                  <a:noFill/>
                </a:ln>
                <a:solidFill>
                  <a:prstClr val="black"/>
                </a:solidFill>
              </a:rPr>
              <a:t>Indian </a:t>
            </a:r>
            <a:r>
              <a:rPr lang="en-US" sz="4400" b="1" dirty="0">
                <a:ln w="6350">
                  <a:noFill/>
                </a:ln>
                <a:solidFill>
                  <a:prstClr val="black"/>
                </a:solidFill>
              </a:rPr>
              <a:t>Health </a:t>
            </a:r>
            <a:r>
              <a:rPr lang="en-US" sz="4400" b="1" dirty="0" smtClean="0">
                <a:ln w="6350">
                  <a:noFill/>
                </a:ln>
                <a:solidFill>
                  <a:prstClr val="black"/>
                </a:solidFill>
              </a:rPr>
              <a:t>Service</a:t>
            </a:r>
            <a:endParaRPr lang="en-US" sz="5300" dirty="0"/>
          </a:p>
        </p:txBody>
      </p:sp>
      <p:sp>
        <p:nvSpPr>
          <p:cNvPr id="7" name="Content Placeholder 6"/>
          <p:cNvSpPr>
            <a:spLocks noGrp="1"/>
          </p:cNvSpPr>
          <p:nvPr>
            <p:ph idx="1"/>
          </p:nvPr>
        </p:nvSpPr>
        <p:spPr>
          <a:xfrm>
            <a:off x="1097280" y="1845734"/>
            <a:ext cx="7643949" cy="4023360"/>
          </a:xfrm>
        </p:spPr>
        <p:txBody>
          <a:bodyPr>
            <a:normAutofit/>
          </a:bodyPr>
          <a:lstStyle/>
          <a:p>
            <a:pPr marL="0" indent="0">
              <a:buNone/>
            </a:pPr>
            <a:r>
              <a:rPr lang="en-US" sz="3200" dirty="0" smtClean="0">
                <a:solidFill>
                  <a:schemeClr val="tx1"/>
                </a:solidFill>
              </a:rPr>
              <a:t> </a:t>
            </a:r>
          </a:p>
          <a:p>
            <a:r>
              <a:rPr lang="en-US" sz="3200" dirty="0" smtClean="0">
                <a:solidFill>
                  <a:schemeClr val="tx1"/>
                </a:solidFill>
              </a:rPr>
              <a:t>There are many different types of flu vaccine- high-dose for elders, egg-free recombinant, injection, nasal spray…  The </a:t>
            </a:r>
            <a:r>
              <a:rPr lang="en-US" sz="3200" u="sng" dirty="0" smtClean="0">
                <a:solidFill>
                  <a:schemeClr val="tx1"/>
                </a:solidFill>
              </a:rPr>
              <a:t>best</a:t>
            </a:r>
            <a:r>
              <a:rPr lang="en-US" sz="3200" dirty="0" smtClean="0">
                <a:solidFill>
                  <a:schemeClr val="tx1"/>
                </a:solidFill>
              </a:rPr>
              <a:t> flu vaccine is the one that </a:t>
            </a:r>
            <a:r>
              <a:rPr lang="en-US" sz="3200" u="sng" dirty="0" smtClean="0">
                <a:solidFill>
                  <a:schemeClr val="tx1"/>
                </a:solidFill>
              </a:rPr>
              <a:t>you actually receive!  </a:t>
            </a:r>
            <a:endParaRPr lang="en-US" sz="3200" u="sng" dirty="0">
              <a:solidFill>
                <a:schemeClr val="tx1"/>
              </a:solidFill>
            </a:endParaRPr>
          </a:p>
        </p:txBody>
      </p:sp>
      <p:sp>
        <p:nvSpPr>
          <p:cNvPr id="4" name="Slide Number Placeholder 3"/>
          <p:cNvSpPr>
            <a:spLocks noGrp="1"/>
          </p:cNvSpPr>
          <p:nvPr>
            <p:ph type="sldNum" sz="quarter" idx="12"/>
          </p:nvPr>
        </p:nvSpPr>
        <p:spPr/>
        <p:txBody>
          <a:bodyPr/>
          <a:lstStyle/>
          <a:p>
            <a:fld id="{CFB582AC-5695-48DB-B28C-201892CC33C9}" type="slidenum">
              <a:rPr lang="en-US" smtClean="0"/>
              <a:t>19</a:t>
            </a:fld>
            <a:endParaRPr lang="en-US" dirty="0"/>
          </a:p>
        </p:txBody>
      </p:sp>
      <p:pic>
        <p:nvPicPr>
          <p:cNvPr id="2" name="Picture 1"/>
          <p:cNvPicPr>
            <a:picLocks noChangeAspect="1"/>
          </p:cNvPicPr>
          <p:nvPr/>
        </p:nvPicPr>
        <p:blipFill>
          <a:blip r:embed="rId3"/>
          <a:stretch>
            <a:fillRect/>
          </a:stretch>
        </p:blipFill>
        <p:spPr>
          <a:xfrm>
            <a:off x="9269087" y="221522"/>
            <a:ext cx="2140674" cy="4392288"/>
          </a:xfrm>
          <a:prstGeom prst="rect">
            <a:avLst/>
          </a:prstGeom>
        </p:spPr>
      </p:pic>
      <p:sp>
        <p:nvSpPr>
          <p:cNvPr id="8" name="TextBox 7"/>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467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5" y="360949"/>
            <a:ext cx="10058400" cy="681756"/>
          </a:xfrm>
        </p:spPr>
        <p:txBody>
          <a:bodyPr>
            <a:noAutofit/>
          </a:bodyPr>
          <a:lstStyle/>
          <a:p>
            <a:r>
              <a:rPr lang="en-US" b="1" dirty="0" smtClean="0">
                <a:solidFill>
                  <a:schemeClr val="tx1"/>
                </a:solidFill>
              </a:rPr>
              <a:t>Office </a:t>
            </a:r>
            <a:r>
              <a:rPr lang="en-US" b="1" dirty="0">
                <a:solidFill>
                  <a:schemeClr val="tx1"/>
                </a:solidFill>
              </a:rPr>
              <a:t>of Clinical Support </a:t>
            </a:r>
          </a:p>
        </p:txBody>
      </p:sp>
      <p:sp>
        <p:nvSpPr>
          <p:cNvPr id="6" name="Content Placeholder 2"/>
          <p:cNvSpPr txBox="1">
            <a:spLocks/>
          </p:cNvSpPr>
          <p:nvPr/>
        </p:nvSpPr>
        <p:spPr>
          <a:xfrm>
            <a:off x="961579" y="1170163"/>
            <a:ext cx="10137597" cy="467779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marR="0" lvl="0" indent="-342900">
              <a:spcBef>
                <a:spcPts val="0"/>
              </a:spcBef>
              <a:spcAft>
                <a:spcPts val="0"/>
              </a:spcAft>
              <a:buFont typeface="Symbol" panose="05050102010706020507" pitchFamily="18" charset="2"/>
              <a:buChar char=""/>
            </a:pPr>
            <a:endParaRPr lang="en-US" sz="2600" dirty="0">
              <a:solidFill>
                <a:schemeClr val="tx1"/>
              </a:solidFill>
              <a:ea typeface="Calibri" panose="020F0502020204030204" pitchFamily="34" charset="0"/>
              <a:cs typeface="Calibri" panose="020F0502020204030204" pitchFamily="34" charset="0"/>
            </a:endParaRPr>
          </a:p>
        </p:txBody>
      </p:sp>
      <p:sp>
        <p:nvSpPr>
          <p:cNvPr id="9" name="TextBox 8"/>
          <p:cNvSpPr txBox="1"/>
          <p:nvPr/>
        </p:nvSpPr>
        <p:spPr>
          <a:xfrm>
            <a:off x="174171" y="6445668"/>
            <a:ext cx="10747829" cy="307777"/>
          </a:xfrm>
          <a:prstGeom prst="rect">
            <a:avLst/>
          </a:prstGeom>
          <a:noFill/>
        </p:spPr>
        <p:txBody>
          <a:bodyPr wrap="square" rtlCol="0">
            <a:spAutoFit/>
          </a:bodyPr>
          <a:lstStyle/>
          <a:p>
            <a:pPr lvl="0">
              <a:defRPr/>
            </a:pPr>
            <a:r>
              <a:rPr lang="en-US" sz="1400" dirty="0">
                <a:solidFill>
                  <a:prstClr val="white"/>
                </a:solidFill>
              </a:rPr>
              <a:t>Goal 1: Access to Care; Obj. 2.2: Provide care to better meet the health care needs of American Indian and Alaska Native communities</a:t>
            </a:r>
          </a:p>
        </p:txBody>
      </p:sp>
      <p:sp>
        <p:nvSpPr>
          <p:cNvPr id="10"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2</a:t>
            </a:fld>
            <a:endParaRPr lang="en-US" dirty="0"/>
          </a:p>
        </p:txBody>
      </p:sp>
      <p:sp>
        <p:nvSpPr>
          <p:cNvPr id="3" name="Rectangle 2"/>
          <p:cNvSpPr/>
          <p:nvPr/>
        </p:nvSpPr>
        <p:spPr>
          <a:xfrm>
            <a:off x="861849" y="1755668"/>
            <a:ext cx="10237327" cy="4493538"/>
          </a:xfrm>
          <a:prstGeom prst="rect">
            <a:avLst/>
          </a:prstGeom>
        </p:spPr>
        <p:txBody>
          <a:bodyPr wrap="square">
            <a:spAutoFit/>
          </a:bodyPr>
          <a:lstStyle/>
          <a:p>
            <a:pPr lvl="0" fontAlgn="base">
              <a:spcAft>
                <a:spcPct val="0"/>
              </a:spcAft>
              <a:defRPr/>
            </a:pPr>
            <a:r>
              <a:rPr lang="en-US" sz="2400" b="1" u="sng" kern="0" dirty="0" smtClean="0">
                <a:solidFill>
                  <a:srgbClr val="000000"/>
                </a:solidFill>
                <a:latin typeface="Arial" panose="020B0604020202020204" pitchFamily="34" charset="0"/>
                <a:cs typeface="Arial" panose="020B0604020202020204" pitchFamily="34" charset="0"/>
              </a:rPr>
              <a:t>SDPI </a:t>
            </a:r>
            <a:endParaRPr lang="en-US" sz="2400" b="1"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ClrTx/>
              <a:buSzTx/>
              <a:buFont typeface="Wingdings" panose="05000000000000000000" pitchFamily="2" charset="2"/>
              <a:buChar char="v"/>
              <a:defRPr/>
            </a:pPr>
            <a:endParaRPr lang="en-US" sz="2000" dirty="0">
              <a:latin typeface="Arial" panose="020B0604020202020204" pitchFamily="34" charset="0"/>
              <a:cs typeface="Arial" panose="020B0604020202020204" pitchFamily="34" charset="0"/>
            </a:endParaRPr>
          </a:p>
          <a:p>
            <a:pPr marL="722376" lvl="2" fontAlgn="base">
              <a:spcAft>
                <a:spcPct val="0"/>
              </a:spcAft>
              <a:buClrTx/>
              <a:buSzTx/>
              <a:defRPr/>
            </a:pPr>
            <a:endParaRPr lang="en-US" dirty="0">
              <a:latin typeface="Arial" panose="020B0604020202020204" pitchFamily="34" charset="0"/>
              <a:cs typeface="Arial" panose="020B0604020202020204" pitchFamily="34" charset="0"/>
            </a:endParaRPr>
          </a:p>
          <a:p>
            <a:pPr marL="800100" lvl="1" indent="-342900" fontAlgn="base">
              <a:spcAft>
                <a:spcPct val="0"/>
              </a:spcAft>
              <a:buClrTx/>
              <a:buSzTx/>
              <a:buFont typeface="Wingdings" panose="05000000000000000000" pitchFamily="2" charset="2"/>
              <a:buChar char="v"/>
              <a:defRPr/>
            </a:pPr>
            <a:r>
              <a:rPr lang="en-US" sz="2000" dirty="0">
                <a:latin typeface="Arial" panose="020B0604020202020204" pitchFamily="34" charset="0"/>
                <a:cs typeface="Arial" panose="020B0604020202020204" pitchFamily="34" charset="0"/>
              </a:rPr>
              <a:t>Upcoming </a:t>
            </a:r>
            <a:r>
              <a:rPr lang="en-US" sz="2000" dirty="0" smtClean="0">
                <a:latin typeface="Arial" panose="020B0604020202020204" pitchFamily="34" charset="0"/>
                <a:cs typeface="Arial" panose="020B0604020202020204" pitchFamily="34" charset="0"/>
              </a:rPr>
              <a:t>Meetings/Trainings</a:t>
            </a:r>
          </a:p>
          <a:p>
            <a:pPr marL="800100" lvl="1" indent="-342900" fontAlgn="base">
              <a:spcAft>
                <a:spcPct val="0"/>
              </a:spcAft>
              <a:buClrTx/>
              <a:buSzTx/>
              <a:buFont typeface="Wingdings" panose="05000000000000000000" pitchFamily="2" charset="2"/>
              <a:buChar char="v"/>
              <a:defRPr/>
            </a:pPr>
            <a:r>
              <a:rPr lang="en-US" sz="2000" dirty="0" smtClean="0">
                <a:latin typeface="Arial" panose="020B0604020202020204" pitchFamily="34" charset="0"/>
                <a:cs typeface="Arial" panose="020B0604020202020204" pitchFamily="34" charset="0"/>
              </a:rPr>
              <a:t>Point of contact – CDR Roney Won -  </a:t>
            </a:r>
            <a:r>
              <a:rPr lang="en-US" sz="2000" dirty="0" smtClean="0">
                <a:latin typeface="Arial" panose="020B0604020202020204" pitchFamily="34" charset="0"/>
                <a:cs typeface="Arial" panose="020B0604020202020204" pitchFamily="34" charset="0"/>
                <a:hlinkClick r:id="rId3"/>
              </a:rPr>
              <a:t>roney.won@ihs.gov</a:t>
            </a:r>
            <a:r>
              <a:rPr lang="en-US" sz="2000" dirty="0" smtClean="0">
                <a:latin typeface="Arial" panose="020B0604020202020204" pitchFamily="34" charset="0"/>
                <a:cs typeface="Arial" panose="020B0604020202020204" pitchFamily="34" charset="0"/>
              </a:rPr>
              <a:t> or 503-414-5555</a:t>
            </a:r>
          </a:p>
          <a:p>
            <a:pPr marL="800100" lvl="1" indent="-342900" fontAlgn="base">
              <a:spcAft>
                <a:spcPct val="0"/>
              </a:spcAft>
              <a:buClrTx/>
              <a:buSzTx/>
              <a:buFont typeface="Wingdings" panose="05000000000000000000" pitchFamily="2" charset="2"/>
              <a:buChar char="v"/>
              <a:defRPr/>
            </a:pPr>
            <a:endParaRPr lang="en-US" sz="2000" dirty="0">
              <a:latin typeface="Arial" panose="020B0604020202020204" pitchFamily="34" charset="0"/>
              <a:cs typeface="Arial" panose="020B0604020202020204" pitchFamily="34" charset="0"/>
            </a:endParaRPr>
          </a:p>
          <a:p>
            <a:pPr marL="1065276" lvl="2" indent="-342900" fontAlgn="base">
              <a:spcAft>
                <a:spcPct val="0"/>
              </a:spcAft>
              <a:buClrTx/>
              <a:buSzTx/>
              <a:buFont typeface="Wingdings" panose="05000000000000000000" pitchFamily="2" charset="2"/>
              <a:buChar char="v"/>
              <a:defRPr/>
            </a:pPr>
            <a:r>
              <a:rPr lang="en-US" dirty="0">
                <a:latin typeface="Arial" panose="020B0604020202020204" pitchFamily="34" charset="0"/>
                <a:cs typeface="Arial" panose="020B0604020202020204" pitchFamily="34" charset="0"/>
              </a:rPr>
              <a:t>TLDC Meeting, Washington DC:  March 10-11 </a:t>
            </a:r>
          </a:p>
          <a:p>
            <a:pPr marL="1065276" lvl="2" indent="-342900" fontAlgn="base">
              <a:spcAft>
                <a:spcPct val="0"/>
              </a:spcAft>
              <a:buClrTx/>
              <a:buSzTx/>
              <a:buFont typeface="Wingdings" panose="05000000000000000000" pitchFamily="2" charset="2"/>
              <a:buChar char="v"/>
              <a:defRPr/>
            </a:pPr>
            <a:r>
              <a:rPr lang="en-US" dirty="0">
                <a:latin typeface="Arial" panose="020B0604020202020204" pitchFamily="34" charset="0"/>
                <a:cs typeface="Arial" panose="020B0604020202020204" pitchFamily="34" charset="0"/>
              </a:rPr>
              <a:t>CME/CE</a:t>
            </a:r>
          </a:p>
          <a:p>
            <a:pPr marL="1284732" lvl="3" indent="-342900" fontAlgn="base">
              <a:spcAft>
                <a:spcPct val="0"/>
              </a:spcAft>
              <a:buClrTx/>
              <a:buSzTx/>
              <a:buFont typeface="Wingdings" panose="05000000000000000000" pitchFamily="2" charset="2"/>
              <a:buChar char="v"/>
              <a:defRPr/>
            </a:pPr>
            <a:r>
              <a:rPr lang="en-US" sz="1600" dirty="0">
                <a:latin typeface="Arial" panose="020B0604020202020204" pitchFamily="34" charset="0"/>
                <a:cs typeface="Arial" panose="020B0604020202020204" pitchFamily="34" charset="0"/>
              </a:rPr>
              <a:t>Diabetes Education: Thinking Outside the Box – Jan 29</a:t>
            </a:r>
          </a:p>
          <a:p>
            <a:pPr marL="1284732" lvl="3" indent="-342900" fontAlgn="base">
              <a:spcAft>
                <a:spcPct val="0"/>
              </a:spcAft>
              <a:buClrTx/>
              <a:buSzTx/>
              <a:buFont typeface="Wingdings" panose="05000000000000000000" pitchFamily="2" charset="2"/>
              <a:buChar char="v"/>
              <a:defRPr/>
            </a:pPr>
            <a:r>
              <a:rPr lang="en-US" sz="1600" dirty="0">
                <a:latin typeface="Arial" panose="020B0604020202020204" pitchFamily="34" charset="0"/>
                <a:cs typeface="Arial" panose="020B0604020202020204" pitchFamily="34" charset="0"/>
              </a:rPr>
              <a:t>Patient-Centered Approach to CVD Risk Reduction – Feb 13</a:t>
            </a:r>
          </a:p>
          <a:p>
            <a:pPr marL="1284732" lvl="3" indent="-342900" fontAlgn="base">
              <a:spcAft>
                <a:spcPct val="0"/>
              </a:spcAft>
              <a:buClrTx/>
              <a:buSzTx/>
              <a:buFont typeface="Wingdings" panose="05000000000000000000" pitchFamily="2" charset="2"/>
              <a:buChar char="v"/>
              <a:defRPr/>
            </a:pPr>
            <a:r>
              <a:rPr lang="en-US" sz="1600" dirty="0">
                <a:latin typeface="Arial" panose="020B0604020202020204" pitchFamily="34" charset="0"/>
                <a:cs typeface="Arial" panose="020B0604020202020204" pitchFamily="34" charset="0"/>
              </a:rPr>
              <a:t>Mindful Eating Basics – March 4</a:t>
            </a:r>
          </a:p>
          <a:p>
            <a:pPr marL="1284732" lvl="3" indent="-342900" fontAlgn="base">
              <a:spcAft>
                <a:spcPct val="0"/>
              </a:spcAft>
              <a:buClrTx/>
              <a:buSzTx/>
              <a:buFont typeface="Wingdings" panose="05000000000000000000" pitchFamily="2" charset="2"/>
              <a:buChar char="v"/>
              <a:defRPr/>
            </a:pPr>
            <a:r>
              <a:rPr lang="en-US" sz="1600" dirty="0">
                <a:latin typeface="Arial" panose="020B0604020202020204" pitchFamily="34" charset="0"/>
                <a:cs typeface="Arial" panose="020B0604020202020204" pitchFamily="34" charset="0"/>
              </a:rPr>
              <a:t>Native Centered Nutrition Education – March 11</a:t>
            </a:r>
          </a:p>
          <a:p>
            <a:pPr marL="1284732" lvl="3" indent="-342900" fontAlgn="base">
              <a:spcAft>
                <a:spcPct val="0"/>
              </a:spcAft>
              <a:buClrTx/>
              <a:buSzTx/>
              <a:buFont typeface="Wingdings" panose="05000000000000000000" pitchFamily="2" charset="2"/>
              <a:buChar char="v"/>
              <a:defRPr/>
            </a:pPr>
            <a:r>
              <a:rPr lang="en-US" sz="1600" dirty="0">
                <a:latin typeface="Arial" panose="020B0604020202020204" pitchFamily="34" charset="0"/>
                <a:cs typeface="Arial" panose="020B0604020202020204" pitchFamily="34" charset="0"/>
              </a:rPr>
              <a:t>Engaging Partners to Address Food Access and Food Insecurity – March </a:t>
            </a:r>
            <a:r>
              <a:rPr lang="en-US" sz="1600" dirty="0" smtClean="0">
                <a:latin typeface="Arial" panose="020B0604020202020204" pitchFamily="34" charset="0"/>
                <a:cs typeface="Arial" panose="020B0604020202020204" pitchFamily="34" charset="0"/>
              </a:rPr>
              <a:t>25</a:t>
            </a:r>
          </a:p>
          <a:p>
            <a:pPr marL="1284732" lvl="3" indent="-342900" fontAlgn="base">
              <a:spcAft>
                <a:spcPct val="0"/>
              </a:spcAft>
              <a:buClrTx/>
              <a:buSzTx/>
              <a:buFont typeface="Wingdings" panose="05000000000000000000" pitchFamily="2" charset="2"/>
              <a:buChar char="v"/>
              <a:defRPr/>
            </a:pPr>
            <a:endParaRPr lang="en-US" sz="1600" dirty="0">
              <a:latin typeface="Arial" panose="020B0604020202020204" pitchFamily="34" charset="0"/>
              <a:cs typeface="Arial" panose="020B0604020202020204" pitchFamily="34" charset="0"/>
            </a:endParaRPr>
          </a:p>
          <a:p>
            <a:pPr marL="1284732" lvl="3" indent="-342900" fontAlgn="base">
              <a:spcAft>
                <a:spcPct val="0"/>
              </a:spcAft>
              <a:buClrTx/>
              <a:buSzTx/>
              <a:buFont typeface="Wingdings" panose="05000000000000000000" pitchFamily="2" charset="2"/>
              <a:buChar char="v"/>
              <a:defRPr/>
            </a:pPr>
            <a:endParaRPr lang="en-US" sz="1600" dirty="0">
              <a:latin typeface="Arial" panose="020B0604020202020204" pitchFamily="34" charset="0"/>
              <a:cs typeface="Arial" panose="020B0604020202020204" pitchFamily="34" charset="0"/>
            </a:endParaRPr>
          </a:p>
          <a:p>
            <a:pPr marL="1284732" lvl="3" indent="-342900" fontAlgn="base">
              <a:spcAft>
                <a:spcPct val="0"/>
              </a:spcAft>
              <a:buClrTx/>
              <a:buSzTx/>
              <a:buFont typeface="Wingdings" panose="05000000000000000000" pitchFamily="2" charset="2"/>
              <a:buChar char="v"/>
              <a:defRP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56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5"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20</a:t>
            </a:fld>
            <a:endParaRPr lang="en-US" dirty="0"/>
          </a:p>
        </p:txBody>
      </p:sp>
    </p:spTree>
    <p:extLst>
      <p:ext uri="{BB962C8B-B14F-4D97-AF65-F5344CB8AC3E}">
        <p14:creationId xmlns:p14="http://schemas.microsoft.com/office/powerpoint/2010/main" val="3719971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5" y="360949"/>
            <a:ext cx="10058400" cy="681756"/>
          </a:xfrm>
        </p:spPr>
        <p:txBody>
          <a:bodyPr>
            <a:noAutofit/>
          </a:bodyPr>
          <a:lstStyle/>
          <a:p>
            <a:r>
              <a:rPr lang="en-US" b="1" dirty="0" smtClean="0">
                <a:solidFill>
                  <a:schemeClr val="tx1"/>
                </a:solidFill>
              </a:rPr>
              <a:t>Office </a:t>
            </a:r>
            <a:r>
              <a:rPr lang="en-US" b="1" dirty="0">
                <a:solidFill>
                  <a:schemeClr val="tx1"/>
                </a:solidFill>
              </a:rPr>
              <a:t>of Clinical Support </a:t>
            </a:r>
          </a:p>
        </p:txBody>
      </p:sp>
      <p:sp>
        <p:nvSpPr>
          <p:cNvPr id="6" name="Content Placeholder 2"/>
          <p:cNvSpPr txBox="1">
            <a:spLocks/>
          </p:cNvSpPr>
          <p:nvPr/>
        </p:nvSpPr>
        <p:spPr>
          <a:xfrm>
            <a:off x="961579" y="1170163"/>
            <a:ext cx="10137597" cy="467779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Font typeface="Symbol" panose="05050102010706020507" pitchFamily="18" charset="2"/>
              <a:buChar char=""/>
            </a:pPr>
            <a:endParaRPr lang="en-US" sz="2600" dirty="0">
              <a:solidFill>
                <a:schemeClr val="tx1"/>
              </a:solidFill>
              <a:ea typeface="Calibri" panose="020F0502020204030204" pitchFamily="34" charset="0"/>
            </a:endParaRPr>
          </a:p>
        </p:txBody>
      </p:sp>
      <p:sp>
        <p:nvSpPr>
          <p:cNvPr id="9" name="TextBox 8"/>
          <p:cNvSpPr txBox="1"/>
          <p:nvPr/>
        </p:nvSpPr>
        <p:spPr>
          <a:xfrm>
            <a:off x="174171" y="6445668"/>
            <a:ext cx="10747829" cy="307777"/>
          </a:xfrm>
          <a:prstGeom prst="rect">
            <a:avLst/>
          </a:prstGeom>
          <a:noFill/>
        </p:spPr>
        <p:txBody>
          <a:bodyPr wrap="square" rtlCol="0">
            <a:spAutoFit/>
          </a:bodyPr>
          <a:lstStyle/>
          <a:p>
            <a:pPr lvl="0">
              <a:defRPr/>
            </a:pPr>
            <a:r>
              <a:rPr lang="en-US" sz="1400" dirty="0">
                <a:solidFill>
                  <a:prstClr val="white"/>
                </a:solidFill>
              </a:rPr>
              <a:t>Goal 1: Access to Care; Obj. 2.2: Provide care to better meet the health care needs of American Indian and Alaska Native communities</a:t>
            </a:r>
          </a:p>
        </p:txBody>
      </p:sp>
      <p:sp>
        <p:nvSpPr>
          <p:cNvPr id="10"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3</a:t>
            </a:fld>
            <a:endParaRPr lang="en-US" dirty="0"/>
          </a:p>
        </p:txBody>
      </p:sp>
      <p:sp>
        <p:nvSpPr>
          <p:cNvPr id="3" name="Rectangle 2"/>
          <p:cNvSpPr/>
          <p:nvPr/>
        </p:nvSpPr>
        <p:spPr>
          <a:xfrm>
            <a:off x="961579" y="1112926"/>
            <a:ext cx="10137597" cy="5486630"/>
          </a:xfrm>
          <a:prstGeom prst="rect">
            <a:avLst/>
          </a:prstGeom>
        </p:spPr>
        <p:txBody>
          <a:bodyPr wrap="square">
            <a:spAutoFit/>
          </a:bodyPr>
          <a:lstStyle/>
          <a:p>
            <a:pPr lvl="0" defTabSz="914400" fontAlgn="base">
              <a:lnSpc>
                <a:spcPct val="90000"/>
              </a:lnSpc>
              <a:spcBef>
                <a:spcPts val="1200"/>
              </a:spcBef>
              <a:spcAft>
                <a:spcPct val="0"/>
              </a:spcAft>
              <a:defRPr/>
            </a:pPr>
            <a:r>
              <a:rPr lang="en-US" sz="2400" b="1" u="sng" kern="0" dirty="0" smtClean="0">
                <a:solidFill>
                  <a:srgbClr val="000000"/>
                </a:solidFill>
                <a:latin typeface="Arial" panose="020B0604020202020204" pitchFamily="34" charset="0"/>
                <a:cs typeface="Arial" panose="020B0604020202020204" pitchFamily="34" charset="0"/>
              </a:rPr>
              <a:t>Area Pharmacy </a:t>
            </a:r>
            <a:r>
              <a:rPr lang="en-US" sz="2400" b="1" u="sng" kern="0" dirty="0">
                <a:solidFill>
                  <a:srgbClr val="000000"/>
                </a:solidFill>
                <a:latin typeface="Arial" panose="020B0604020202020204" pitchFamily="34" charset="0"/>
                <a:cs typeface="Arial" panose="020B0604020202020204" pitchFamily="34" charset="0"/>
              </a:rPr>
              <a:t>&amp; EHR </a:t>
            </a:r>
            <a:r>
              <a:rPr lang="en-US" sz="2400" b="1" u="sng" kern="0" dirty="0" smtClean="0">
                <a:solidFill>
                  <a:srgbClr val="000000"/>
                </a:solidFill>
                <a:latin typeface="Arial" panose="020B0604020202020204" pitchFamily="34" charset="0"/>
                <a:cs typeface="Arial" panose="020B0604020202020204" pitchFamily="34" charset="0"/>
              </a:rPr>
              <a:t>Update</a:t>
            </a:r>
            <a:endParaRPr lang="en-US" sz="2400" b="1" kern="0" dirty="0">
              <a:solidFill>
                <a:srgbClr val="000000"/>
              </a:solidFill>
              <a:latin typeface="Arial" panose="020B0604020202020204" pitchFamily="34" charset="0"/>
              <a:cs typeface="Arial" panose="020B0604020202020204" pitchFamily="34" charset="0"/>
            </a:endParaRPr>
          </a:p>
          <a:p>
            <a:pPr marL="800100" lvl="1" indent="-342900" defTabSz="914400" fontAlgn="base">
              <a:lnSpc>
                <a:spcPct val="90000"/>
              </a:lnSpc>
              <a:spcBef>
                <a:spcPts val="200"/>
              </a:spcBef>
              <a:spcAft>
                <a:spcPct val="0"/>
              </a:spcAft>
              <a:buFont typeface="Wingdings" panose="05000000000000000000" pitchFamily="2" charset="2"/>
              <a:buChar char="v"/>
              <a:defRPr/>
            </a:pPr>
            <a:endParaRPr lang="en-US" sz="2000" dirty="0">
              <a:solidFill>
                <a:srgbClr val="000000"/>
              </a:solidFill>
              <a:latin typeface="Arial" panose="020B0604020202020204" pitchFamily="34" charset="0"/>
              <a:cs typeface="Arial" panose="020B0604020202020204" pitchFamily="34" charset="0"/>
            </a:endParaRPr>
          </a:p>
          <a:p>
            <a:pPr marL="800100" lvl="1" indent="-342900" defTabSz="914400" fontAlgn="base">
              <a:lnSpc>
                <a:spcPct val="90000"/>
              </a:lnSpc>
              <a:spcBef>
                <a:spcPts val="20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cs typeface="Arial" panose="020B0604020202020204" pitchFamily="34" charset="0"/>
              </a:rPr>
              <a:t>Meetings &amp; Trainings</a:t>
            </a:r>
          </a:p>
          <a:p>
            <a:pPr marL="1065276" lvl="2" indent="-342900" defTabSz="914400" fontAlgn="base">
              <a:lnSpc>
                <a:spcPct val="90000"/>
              </a:lnSpc>
              <a:spcBef>
                <a:spcPts val="200"/>
              </a:spcBef>
              <a:spcAft>
                <a:spcPct val="0"/>
              </a:spcAft>
              <a:buFont typeface="Wingdings" panose="05000000000000000000" pitchFamily="2" charset="2"/>
              <a:buChar char="v"/>
              <a:defRPr/>
            </a:pPr>
            <a:r>
              <a:rPr lang="en-US" dirty="0">
                <a:solidFill>
                  <a:srgbClr val="000000"/>
                </a:solidFill>
                <a:latin typeface="Arial" panose="020B0604020202020204" pitchFamily="34" charset="0"/>
                <a:cs typeface="Arial" panose="020B0604020202020204" pitchFamily="34" charset="0"/>
              </a:rPr>
              <a:t>Integrated Behavioral Health – Jan 13-17</a:t>
            </a:r>
          </a:p>
          <a:p>
            <a:pPr marL="1065276" lvl="2" indent="-342900" defTabSz="914400" fontAlgn="base">
              <a:lnSpc>
                <a:spcPct val="90000"/>
              </a:lnSpc>
              <a:spcBef>
                <a:spcPts val="200"/>
              </a:spcBef>
              <a:spcAft>
                <a:spcPct val="0"/>
              </a:spcAft>
              <a:buFont typeface="Wingdings" panose="05000000000000000000" pitchFamily="2" charset="2"/>
              <a:buChar char="v"/>
              <a:defRPr/>
            </a:pPr>
            <a:r>
              <a:rPr lang="en-US" dirty="0">
                <a:solidFill>
                  <a:srgbClr val="000000"/>
                </a:solidFill>
                <a:latin typeface="Arial" panose="020B0604020202020204" pitchFamily="34" charset="0"/>
                <a:cs typeface="Arial" panose="020B0604020202020204" pitchFamily="34" charset="0"/>
              </a:rPr>
              <a:t>Pharmacy </a:t>
            </a:r>
            <a:r>
              <a:rPr lang="en-US" dirty="0" err="1">
                <a:solidFill>
                  <a:srgbClr val="000000"/>
                </a:solidFill>
                <a:latin typeface="Arial" panose="020B0604020202020204" pitchFamily="34" charset="0"/>
                <a:cs typeface="Arial" panose="020B0604020202020204" pitchFamily="34" charset="0"/>
              </a:rPr>
              <a:t>Informaticist</a:t>
            </a:r>
            <a:r>
              <a:rPr lang="en-US" dirty="0">
                <a:solidFill>
                  <a:srgbClr val="000000"/>
                </a:solidFill>
                <a:latin typeface="Arial" panose="020B0604020202020204" pitchFamily="34" charset="0"/>
                <a:cs typeface="Arial" panose="020B0604020202020204" pitchFamily="34" charset="0"/>
              </a:rPr>
              <a:t> – CPOE Boot-camp – Jan 27-31</a:t>
            </a:r>
          </a:p>
          <a:p>
            <a:pPr marL="1065276" lvl="2" indent="-342900" defTabSz="914400" fontAlgn="base">
              <a:lnSpc>
                <a:spcPct val="90000"/>
              </a:lnSpc>
              <a:spcBef>
                <a:spcPts val="200"/>
              </a:spcBef>
              <a:spcAft>
                <a:spcPct val="0"/>
              </a:spcAft>
              <a:buFont typeface="Wingdings" panose="05000000000000000000" pitchFamily="2" charset="2"/>
              <a:buChar char="v"/>
              <a:defRPr/>
            </a:pPr>
            <a:r>
              <a:rPr lang="en-US" dirty="0">
                <a:solidFill>
                  <a:srgbClr val="000000"/>
                </a:solidFill>
                <a:latin typeface="Arial" panose="020B0604020202020204" pitchFamily="34" charset="0"/>
                <a:cs typeface="Arial" panose="020B0604020202020204" pitchFamily="34" charset="0"/>
              </a:rPr>
              <a:t>Third Party Billing – March 4</a:t>
            </a:r>
          </a:p>
          <a:p>
            <a:pPr marL="1065276" lvl="2" indent="-342900" defTabSz="914400" fontAlgn="base">
              <a:lnSpc>
                <a:spcPct val="90000"/>
              </a:lnSpc>
              <a:spcBef>
                <a:spcPts val="200"/>
              </a:spcBef>
              <a:spcAft>
                <a:spcPct val="0"/>
              </a:spcAft>
              <a:buFont typeface="Wingdings" panose="05000000000000000000" pitchFamily="2" charset="2"/>
              <a:buChar char="v"/>
              <a:defRPr/>
            </a:pPr>
            <a:endParaRPr lang="en-US" dirty="0">
              <a:solidFill>
                <a:srgbClr val="000000"/>
              </a:solidFill>
              <a:latin typeface="Arial" panose="020B0604020202020204" pitchFamily="34" charset="0"/>
              <a:cs typeface="Arial" panose="020B0604020202020204" pitchFamily="34" charset="0"/>
            </a:endParaRPr>
          </a:p>
          <a:p>
            <a:pPr marL="800100" lvl="1" indent="-342900" defTabSz="914400" fontAlgn="base">
              <a:lnSpc>
                <a:spcPct val="90000"/>
              </a:lnSpc>
              <a:spcBef>
                <a:spcPts val="20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cs typeface="Arial" panose="020B0604020202020204" pitchFamily="34" charset="0"/>
              </a:rPr>
              <a:t>RPMS-EHR</a:t>
            </a:r>
          </a:p>
          <a:p>
            <a:pPr marL="1065276" lvl="2" indent="-342900" defTabSz="914400" fontAlgn="base">
              <a:lnSpc>
                <a:spcPct val="90000"/>
              </a:lnSpc>
              <a:spcBef>
                <a:spcPts val="200"/>
              </a:spcBef>
              <a:spcAft>
                <a:spcPct val="0"/>
              </a:spcAft>
              <a:buFont typeface="Wingdings" panose="05000000000000000000" pitchFamily="2" charset="2"/>
              <a:buChar char="v"/>
              <a:defRPr/>
            </a:pPr>
            <a:r>
              <a:rPr lang="en-US" sz="1400" dirty="0">
                <a:solidFill>
                  <a:srgbClr val="000000"/>
                </a:solidFill>
                <a:latin typeface="Arial" panose="020B0604020202020204" pitchFamily="34" charset="0"/>
                <a:cs typeface="Arial" panose="020B0604020202020204" pitchFamily="34" charset="0"/>
              </a:rPr>
              <a:t>Electronic Prescribing of Controlled Substances (EPCS)</a:t>
            </a:r>
          </a:p>
          <a:p>
            <a:pPr marL="1284732" lvl="3" indent="-342900" defTabSz="914400" fontAlgn="base">
              <a:lnSpc>
                <a:spcPct val="90000"/>
              </a:lnSpc>
              <a:spcBef>
                <a:spcPts val="200"/>
              </a:spcBef>
              <a:spcAft>
                <a:spcPct val="0"/>
              </a:spcAft>
              <a:buFont typeface="Wingdings" panose="05000000000000000000" pitchFamily="2" charset="2"/>
              <a:buChar char="v"/>
              <a:defRPr/>
            </a:pPr>
            <a:r>
              <a:rPr lang="en-US" sz="1400" dirty="0">
                <a:solidFill>
                  <a:srgbClr val="000000"/>
                </a:solidFill>
                <a:latin typeface="Arial" panose="020B0604020202020204" pitchFamily="34" charset="0"/>
                <a:cs typeface="Arial" panose="020B0604020202020204" pitchFamily="34" charset="0"/>
              </a:rPr>
              <a:t>Implementation to begin at Area RPMS sites</a:t>
            </a:r>
          </a:p>
          <a:p>
            <a:pPr marL="1284732" lvl="3" indent="-342900" defTabSz="914400" fontAlgn="base">
              <a:lnSpc>
                <a:spcPct val="90000"/>
              </a:lnSpc>
              <a:spcBef>
                <a:spcPts val="200"/>
              </a:spcBef>
              <a:spcAft>
                <a:spcPct val="0"/>
              </a:spcAft>
              <a:buFont typeface="Wingdings" panose="05000000000000000000" pitchFamily="2" charset="2"/>
              <a:buChar char="v"/>
              <a:defRPr/>
            </a:pPr>
            <a:endParaRPr lang="en-US" sz="1400" dirty="0">
              <a:solidFill>
                <a:srgbClr val="000000"/>
              </a:solidFill>
              <a:latin typeface="Arial" panose="020B0604020202020204" pitchFamily="34" charset="0"/>
              <a:cs typeface="Arial" panose="020B0604020202020204" pitchFamily="34" charset="0"/>
            </a:endParaRPr>
          </a:p>
          <a:p>
            <a:pPr marL="800100" lvl="1" indent="-342900" defTabSz="914400" fontAlgn="base">
              <a:lnSpc>
                <a:spcPct val="90000"/>
              </a:lnSpc>
              <a:spcBef>
                <a:spcPts val="20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cs typeface="Arial" panose="020B0604020202020204" pitchFamily="34" charset="0"/>
              </a:rPr>
              <a:t>US DHHS “Ready, Set, </a:t>
            </a:r>
            <a:r>
              <a:rPr lang="en-US" sz="2000" dirty="0" err="1">
                <a:solidFill>
                  <a:srgbClr val="000000"/>
                </a:solidFill>
                <a:latin typeface="Arial" panose="020B0604020202020204" pitchFamily="34" charset="0"/>
                <a:cs typeface="Arial" panose="020B0604020202020204" pitchFamily="34" charset="0"/>
              </a:rPr>
              <a:t>PrEP</a:t>
            </a:r>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Program</a:t>
            </a:r>
          </a:p>
          <a:p>
            <a:pPr marL="1257300" lvl="2" indent="-342900" defTabSz="914400" fontAlgn="base">
              <a:lnSpc>
                <a:spcPct val="90000"/>
              </a:lnSpc>
              <a:spcBef>
                <a:spcPts val="200"/>
              </a:spcBef>
              <a:spcAft>
                <a:spcPct val="0"/>
              </a:spcAft>
              <a:buFont typeface="Wingdings" panose="05000000000000000000" pitchFamily="2" charset="2"/>
              <a:buChar char="v"/>
              <a:defRPr/>
            </a:pPr>
            <a:r>
              <a:rPr lang="en-US" sz="2000" dirty="0">
                <a:latin typeface="Arial" panose="020B0604020202020204" pitchFamily="34" charset="0"/>
                <a:ea typeface="Calibri" panose="020F0502020204030204" pitchFamily="34" charset="0"/>
                <a:cs typeface="Arial" panose="020B0604020202020204" pitchFamily="34" charset="0"/>
              </a:rPr>
              <a:t>Additional information and enrollment may be found at:  </a:t>
            </a:r>
            <a:r>
              <a:rPr lang="en-US" sz="20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a:t>
            </a:r>
            <a:r>
              <a:rPr lang="en-US" sz="20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3"/>
              </a:rPr>
              <a:t>www.hiv.gov/federal-response/ending-the-hiv-epidemic/prep-program</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1257300" lvl="2" indent="-342900" defTabSz="914400" fontAlgn="base">
              <a:lnSpc>
                <a:spcPct val="90000"/>
              </a:lnSpc>
              <a:spcBef>
                <a:spcPts val="200"/>
              </a:spcBef>
              <a:spcAft>
                <a:spcPct val="0"/>
              </a:spcAft>
              <a:buFont typeface="Wingdings" panose="05000000000000000000" pitchFamily="2" charset="2"/>
              <a:buChar char="v"/>
              <a:defRPr/>
            </a:pPr>
            <a:endParaRPr lang="en-US" sz="2000" dirty="0">
              <a:solidFill>
                <a:srgbClr val="000000"/>
              </a:solidFill>
              <a:latin typeface="Arial" panose="020B0604020202020204" pitchFamily="34" charset="0"/>
              <a:cs typeface="Arial" panose="020B0604020202020204" pitchFamily="34" charset="0"/>
            </a:endParaRPr>
          </a:p>
          <a:p>
            <a:pPr marL="800100" lvl="1" indent="-342900" defTabSz="914400" fontAlgn="base">
              <a:lnSpc>
                <a:spcPct val="90000"/>
              </a:lnSpc>
              <a:spcBef>
                <a:spcPts val="20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cs typeface="Arial" panose="020B0604020202020204" pitchFamily="34" charset="0"/>
              </a:rPr>
              <a:t>IHS Adverse Event Reporting System (</a:t>
            </a:r>
            <a:r>
              <a:rPr lang="en-US" sz="2000" dirty="0" err="1">
                <a:solidFill>
                  <a:srgbClr val="000000"/>
                </a:solidFill>
                <a:latin typeface="Arial" panose="020B0604020202020204" pitchFamily="34" charset="0"/>
                <a:cs typeface="Arial" panose="020B0604020202020204" pitchFamily="34" charset="0"/>
              </a:rPr>
              <a:t>WebCident</a:t>
            </a:r>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Replacement</a:t>
            </a:r>
          </a:p>
          <a:p>
            <a:pPr lvl="1" defTabSz="914400" fontAlgn="base">
              <a:lnSpc>
                <a:spcPct val="90000"/>
              </a:lnSpc>
              <a:spcBef>
                <a:spcPts val="200"/>
              </a:spcBef>
              <a:spcAft>
                <a:spcPct val="0"/>
              </a:spcAft>
              <a:defRPr/>
            </a:pPr>
            <a:endParaRPr lang="en-US" sz="2000" dirty="0" smtClean="0">
              <a:solidFill>
                <a:srgbClr val="000000"/>
              </a:solidFill>
              <a:latin typeface="Arial" panose="020B0604020202020204" pitchFamily="34" charset="0"/>
              <a:cs typeface="Arial" panose="020B0604020202020204" pitchFamily="34" charset="0"/>
            </a:endParaRPr>
          </a:p>
          <a:p>
            <a:pPr marL="800100" lvl="1" indent="-342900" defTabSz="914400" fontAlgn="base">
              <a:lnSpc>
                <a:spcPct val="90000"/>
              </a:lnSpc>
              <a:spcBef>
                <a:spcPts val="20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cs typeface="Arial" panose="020B0604020202020204" pitchFamily="34" charset="0"/>
              </a:rPr>
              <a:t>Point of contact – CDR Roney Won -  </a:t>
            </a:r>
            <a:r>
              <a:rPr lang="en-US" sz="2000" dirty="0" smtClean="0">
                <a:solidFill>
                  <a:srgbClr val="000000"/>
                </a:solidFill>
                <a:latin typeface="Arial" panose="020B0604020202020204" pitchFamily="34" charset="0"/>
                <a:cs typeface="Arial" panose="020B0604020202020204" pitchFamily="34" charset="0"/>
                <a:hlinkClick r:id="rId4"/>
              </a:rPr>
              <a:t>roney.won@ihs.gov</a:t>
            </a:r>
            <a:r>
              <a:rPr lang="en-US" sz="2000" dirty="0" smtClean="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or 503-414-5555</a:t>
            </a:r>
          </a:p>
          <a:p>
            <a:pPr marL="800100" lvl="1" indent="-342900" defTabSz="914400" fontAlgn="base">
              <a:lnSpc>
                <a:spcPct val="90000"/>
              </a:lnSpc>
              <a:spcBef>
                <a:spcPts val="200"/>
              </a:spcBef>
              <a:spcAft>
                <a:spcPct val="0"/>
              </a:spcAft>
              <a:buFont typeface="Wingdings" panose="05000000000000000000" pitchFamily="2" charset="2"/>
              <a:buChar char="v"/>
              <a:defRPr/>
            </a:pPr>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372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5" y="360949"/>
            <a:ext cx="10058400" cy="681756"/>
          </a:xfrm>
        </p:spPr>
        <p:txBody>
          <a:bodyPr>
            <a:noAutofit/>
          </a:bodyPr>
          <a:lstStyle/>
          <a:p>
            <a:r>
              <a:rPr lang="en-US" b="1" dirty="0" smtClean="0">
                <a:solidFill>
                  <a:schemeClr val="tx1"/>
                </a:solidFill>
              </a:rPr>
              <a:t>Office </a:t>
            </a:r>
            <a:r>
              <a:rPr lang="en-US" b="1" dirty="0">
                <a:solidFill>
                  <a:schemeClr val="tx1"/>
                </a:solidFill>
              </a:rPr>
              <a:t>of Clinical Support </a:t>
            </a:r>
          </a:p>
        </p:txBody>
      </p:sp>
      <p:sp>
        <p:nvSpPr>
          <p:cNvPr id="6" name="Content Placeholder 2"/>
          <p:cNvSpPr txBox="1">
            <a:spLocks/>
          </p:cNvSpPr>
          <p:nvPr/>
        </p:nvSpPr>
        <p:spPr>
          <a:xfrm>
            <a:off x="961579" y="1170163"/>
            <a:ext cx="10137597" cy="467779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Font typeface="Symbol" panose="05050102010706020507" pitchFamily="18" charset="2"/>
              <a:buChar char=""/>
            </a:pPr>
            <a:endParaRPr lang="en-US" sz="2600" dirty="0">
              <a:solidFill>
                <a:schemeClr val="tx1"/>
              </a:solidFill>
              <a:ea typeface="Calibri" panose="020F0502020204030204" pitchFamily="34" charset="0"/>
            </a:endParaRPr>
          </a:p>
        </p:txBody>
      </p:sp>
      <p:sp>
        <p:nvSpPr>
          <p:cNvPr id="9" name="TextBox 8"/>
          <p:cNvSpPr txBox="1"/>
          <p:nvPr/>
        </p:nvSpPr>
        <p:spPr>
          <a:xfrm>
            <a:off x="174171" y="6445668"/>
            <a:ext cx="10925005" cy="307777"/>
          </a:xfrm>
          <a:prstGeom prst="rect">
            <a:avLst/>
          </a:prstGeom>
          <a:noFill/>
        </p:spPr>
        <p:txBody>
          <a:bodyPr wrap="square" rtlCol="0">
            <a:spAutoFit/>
          </a:bodyPr>
          <a:lstStyle/>
          <a:p>
            <a:pPr lvl="0">
              <a:defRPr/>
            </a:pPr>
            <a:r>
              <a:rPr kumimoji="0" lang="en-US" sz="1400" b="0" i="0" u="none" strike="noStrike" kern="1200" cap="none" spc="0" normalizeH="0" baseline="0" noProof="0" dirty="0">
                <a:ln>
                  <a:noFill/>
                </a:ln>
                <a:solidFill>
                  <a:prstClr val="white"/>
                </a:solidFill>
                <a:effectLst/>
                <a:uLnTx/>
                <a:uFillTx/>
                <a:latin typeface="Calibri" panose="020F0502020204030204"/>
              </a:rPr>
              <a:t>Goal 1: Access to Care; Obj. </a:t>
            </a:r>
            <a:r>
              <a:rPr lang="en-US" sz="1400" dirty="0">
                <a:solidFill>
                  <a:prstClr val="white"/>
                </a:solidFill>
              </a:rPr>
              <a:t>2.2: Provide care to better meet the health care needs of American Indian and Alaska Native communities</a:t>
            </a:r>
            <a:endParaRPr kumimoji="0" lang="en-US" sz="1400" b="0" i="0" u="none" strike="noStrike" kern="1200" cap="none" spc="0" normalizeH="0" baseline="0" noProof="0" dirty="0">
              <a:ln>
                <a:noFill/>
              </a:ln>
              <a:solidFill>
                <a:prstClr val="white"/>
              </a:solidFill>
              <a:effectLst/>
              <a:uLnTx/>
              <a:uFillTx/>
              <a:latin typeface="Calibri" panose="020F0502020204030204"/>
            </a:endParaRPr>
          </a:p>
        </p:txBody>
      </p:sp>
      <p:sp>
        <p:nvSpPr>
          <p:cNvPr id="10"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4</a:t>
            </a:fld>
            <a:endParaRPr lang="en-US" dirty="0"/>
          </a:p>
        </p:txBody>
      </p:sp>
      <p:sp>
        <p:nvSpPr>
          <p:cNvPr id="3" name="Rectangle 2"/>
          <p:cNvSpPr/>
          <p:nvPr/>
        </p:nvSpPr>
        <p:spPr>
          <a:xfrm>
            <a:off x="866699" y="1796515"/>
            <a:ext cx="9691764" cy="4764381"/>
          </a:xfrm>
          <a:prstGeom prst="rect">
            <a:avLst/>
          </a:prstGeom>
        </p:spPr>
        <p:txBody>
          <a:bodyPr wrap="square">
            <a:spAutoFit/>
          </a:bodyPr>
          <a:lstStyle/>
          <a:p>
            <a:pPr marL="335153" lvl="3" defTabSz="914400" fontAlgn="base">
              <a:lnSpc>
                <a:spcPct val="90000"/>
              </a:lnSpc>
              <a:spcBef>
                <a:spcPts val="200"/>
              </a:spcBef>
              <a:spcAft>
                <a:spcPct val="0"/>
              </a:spcAft>
              <a:defRPr/>
            </a:pPr>
            <a:r>
              <a:rPr lang="en-US" sz="2400" b="1" u="sng" kern="0" dirty="0" smtClean="0">
                <a:solidFill>
                  <a:srgbClr val="000000"/>
                </a:solidFill>
                <a:latin typeface="Arial"/>
              </a:rPr>
              <a:t>Dental</a:t>
            </a:r>
            <a:r>
              <a:rPr lang="en-US" sz="2400" b="1" u="sng" kern="0" dirty="0">
                <a:solidFill>
                  <a:srgbClr val="000000"/>
                </a:solidFill>
                <a:latin typeface="Arial"/>
              </a:rPr>
              <a:t>, Privacy, Infection Control</a:t>
            </a:r>
          </a:p>
          <a:p>
            <a:pPr marL="518033" lvl="3" indent="-182880" defTabSz="914400" fontAlgn="base">
              <a:lnSpc>
                <a:spcPct val="90000"/>
              </a:lnSpc>
              <a:spcBef>
                <a:spcPts val="200"/>
              </a:spcBef>
              <a:spcAft>
                <a:spcPct val="0"/>
              </a:spcAft>
              <a:buFont typeface="Calibri" pitchFamily="34" charset="0"/>
              <a:buChar char="◦"/>
              <a:defRPr/>
            </a:pPr>
            <a:endParaRPr lang="en-US" sz="2000" b="1" u="sng" kern="0" dirty="0">
              <a:solidFill>
                <a:srgbClr val="000000"/>
              </a:solidFill>
              <a:latin typeface="Arial"/>
            </a:endParaRPr>
          </a:p>
          <a:p>
            <a:pPr marL="678053" lvl="3" indent="-342900" defTabSz="914400" fontAlgn="base">
              <a:lnSpc>
                <a:spcPct val="90000"/>
              </a:lnSpc>
              <a:spcBef>
                <a:spcPts val="200"/>
              </a:spcBef>
              <a:spcAft>
                <a:spcPct val="0"/>
              </a:spcAft>
              <a:buFont typeface="Wingdings" panose="05000000000000000000" pitchFamily="2" charset="2"/>
              <a:buChar char="v"/>
              <a:defRPr/>
            </a:pPr>
            <a:r>
              <a:rPr lang="en-US" sz="2000" kern="0" dirty="0" smtClean="0">
                <a:solidFill>
                  <a:srgbClr val="000000"/>
                </a:solidFill>
                <a:latin typeface="Arial"/>
              </a:rPr>
              <a:t>Acting Area Dental Consultant - CAPT Michael McLaughlin, Western Oregon Service Unit Chief Dental Officer</a:t>
            </a:r>
          </a:p>
          <a:p>
            <a:pPr marL="335153" lvl="3" defTabSz="914400" fontAlgn="base">
              <a:lnSpc>
                <a:spcPct val="90000"/>
              </a:lnSpc>
              <a:spcBef>
                <a:spcPts val="200"/>
              </a:spcBef>
              <a:spcAft>
                <a:spcPct val="0"/>
              </a:spcAft>
              <a:defRPr/>
            </a:pPr>
            <a:endParaRPr lang="en-US" sz="2000" kern="0" dirty="0">
              <a:solidFill>
                <a:srgbClr val="000000"/>
              </a:solidFill>
              <a:latin typeface="Arial"/>
            </a:endParaRPr>
          </a:p>
          <a:p>
            <a:pPr marL="678053" lvl="3"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February 3-7 Concepts III : CHEST Infection Control Training in Keizer </a:t>
            </a:r>
            <a:r>
              <a:rPr lang="en-US" sz="2000" kern="0" dirty="0" smtClean="0">
                <a:solidFill>
                  <a:srgbClr val="000000"/>
                </a:solidFill>
                <a:latin typeface="Arial"/>
              </a:rPr>
              <a:t>OR</a:t>
            </a:r>
          </a:p>
          <a:p>
            <a:pPr marL="335153" lvl="3" defTabSz="914400" fontAlgn="base">
              <a:lnSpc>
                <a:spcPct val="90000"/>
              </a:lnSpc>
              <a:spcBef>
                <a:spcPts val="200"/>
              </a:spcBef>
              <a:spcAft>
                <a:spcPct val="0"/>
              </a:spcAft>
              <a:defRPr/>
            </a:pPr>
            <a:endParaRPr lang="en-US" sz="2000" kern="0" dirty="0">
              <a:solidFill>
                <a:srgbClr val="000000"/>
              </a:solidFill>
              <a:latin typeface="Arial"/>
            </a:endParaRPr>
          </a:p>
          <a:p>
            <a:pPr marL="678053" lvl="3"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March 2-6 Concepts I Course for Dental </a:t>
            </a:r>
            <a:r>
              <a:rPr lang="en-US" sz="2000" kern="0" dirty="0" smtClean="0">
                <a:solidFill>
                  <a:srgbClr val="000000"/>
                </a:solidFill>
                <a:latin typeface="Arial"/>
              </a:rPr>
              <a:t>Directors</a:t>
            </a:r>
          </a:p>
          <a:p>
            <a:pPr marL="678053" lvl="3" indent="-342900" defTabSz="914400" fontAlgn="base">
              <a:lnSpc>
                <a:spcPct val="90000"/>
              </a:lnSpc>
              <a:spcBef>
                <a:spcPts val="200"/>
              </a:spcBef>
              <a:spcAft>
                <a:spcPct val="0"/>
              </a:spcAft>
              <a:buFont typeface="Wingdings" panose="05000000000000000000" pitchFamily="2" charset="2"/>
              <a:buChar char="v"/>
              <a:defRPr/>
            </a:pPr>
            <a:endParaRPr lang="en-US" sz="2000" kern="0" dirty="0">
              <a:solidFill>
                <a:srgbClr val="000000"/>
              </a:solidFill>
              <a:latin typeface="Arial"/>
            </a:endParaRPr>
          </a:p>
          <a:p>
            <a:pPr marL="678053" lvl="3"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April 2020- Infection Control Training Opportunity – OSAP IHS </a:t>
            </a:r>
            <a:r>
              <a:rPr lang="en-US" sz="2000" kern="0" dirty="0" err="1" smtClean="0">
                <a:solidFill>
                  <a:srgbClr val="000000"/>
                </a:solidFill>
                <a:latin typeface="Arial"/>
              </a:rPr>
              <a:t>BootCamp</a:t>
            </a:r>
            <a:endParaRPr lang="en-US" sz="2000" kern="0" dirty="0" smtClean="0">
              <a:solidFill>
                <a:srgbClr val="000000"/>
              </a:solidFill>
              <a:latin typeface="Arial"/>
            </a:endParaRPr>
          </a:p>
          <a:p>
            <a:pPr marL="335153" lvl="3" defTabSz="914400" fontAlgn="base">
              <a:lnSpc>
                <a:spcPct val="90000"/>
              </a:lnSpc>
              <a:spcBef>
                <a:spcPts val="200"/>
              </a:spcBef>
              <a:spcAft>
                <a:spcPct val="0"/>
              </a:spcAft>
              <a:defRPr/>
            </a:pPr>
            <a:endParaRPr lang="en-US" sz="2000" kern="0" dirty="0">
              <a:solidFill>
                <a:srgbClr val="000000"/>
              </a:solidFill>
              <a:latin typeface="Arial"/>
            </a:endParaRPr>
          </a:p>
          <a:p>
            <a:pPr marL="678053" lvl="3"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June 2020 Annual Portland Area Dental </a:t>
            </a:r>
            <a:r>
              <a:rPr lang="en-US" sz="2000" kern="0" dirty="0" smtClean="0">
                <a:solidFill>
                  <a:srgbClr val="000000"/>
                </a:solidFill>
                <a:latin typeface="Arial"/>
              </a:rPr>
              <a:t>Meeting</a:t>
            </a:r>
          </a:p>
          <a:p>
            <a:pPr marL="335153" lvl="3" defTabSz="914400" fontAlgn="base">
              <a:lnSpc>
                <a:spcPct val="90000"/>
              </a:lnSpc>
              <a:spcBef>
                <a:spcPts val="200"/>
              </a:spcBef>
              <a:spcAft>
                <a:spcPct val="0"/>
              </a:spcAft>
              <a:defRPr/>
            </a:pPr>
            <a:endParaRPr lang="en-US" sz="2000" kern="0" dirty="0" smtClean="0">
              <a:solidFill>
                <a:srgbClr val="000000"/>
              </a:solidFill>
              <a:latin typeface="Arial"/>
            </a:endParaRPr>
          </a:p>
          <a:p>
            <a:pPr marL="678053" lvl="3" indent="-342900" defTabSz="914400" fontAlgn="base">
              <a:lnSpc>
                <a:spcPct val="90000"/>
              </a:lnSpc>
              <a:spcBef>
                <a:spcPts val="200"/>
              </a:spcBef>
              <a:spcAft>
                <a:spcPct val="0"/>
              </a:spcAft>
              <a:buFont typeface="Wingdings" panose="05000000000000000000" pitchFamily="2" charset="2"/>
              <a:buChar char="v"/>
              <a:defRPr/>
            </a:pPr>
            <a:r>
              <a:rPr lang="en-US" sz="2000" kern="0" dirty="0" smtClean="0">
                <a:solidFill>
                  <a:srgbClr val="000000"/>
                </a:solidFill>
                <a:latin typeface="Arial"/>
              </a:rPr>
              <a:t>Point of Contact – Ashley </a:t>
            </a:r>
            <a:r>
              <a:rPr lang="en-US" sz="2000" kern="0" dirty="0" smtClean="0">
                <a:solidFill>
                  <a:srgbClr val="000000"/>
                </a:solidFill>
                <a:latin typeface="Arial"/>
                <a:hlinkClick r:id="rId3"/>
              </a:rPr>
              <a:t>Tuomi@ihs.gov</a:t>
            </a:r>
            <a:r>
              <a:rPr lang="en-US" sz="2000" kern="0" dirty="0" smtClean="0">
                <a:solidFill>
                  <a:srgbClr val="000000"/>
                </a:solidFill>
                <a:latin typeface="Arial"/>
              </a:rPr>
              <a:t> or 503-414-5555</a:t>
            </a:r>
            <a:endParaRPr lang="en-US" sz="2000" kern="0" dirty="0">
              <a:solidFill>
                <a:srgbClr val="000000"/>
              </a:solidFill>
              <a:latin typeface="Arial"/>
            </a:endParaRPr>
          </a:p>
          <a:p>
            <a:pPr marL="231775" lvl="0" indent="-231775" defTabSz="914400">
              <a:lnSpc>
                <a:spcPct val="90000"/>
              </a:lnSpc>
              <a:spcBef>
                <a:spcPts val="1200"/>
              </a:spcBef>
              <a:spcAft>
                <a:spcPts val="200"/>
              </a:spcAft>
              <a:buClr>
                <a:srgbClr val="E48312"/>
              </a:buClr>
              <a:buSzPct val="100000"/>
              <a:buFont typeface="Arial" panose="020B0604020202020204" pitchFamily="34" charset="0"/>
              <a:buChar char="•"/>
            </a:pPr>
            <a:endParaRPr lang="en-US" sz="2000" dirty="0">
              <a:solidFill>
                <a:srgbClr val="000000">
                  <a:lumMod val="75000"/>
                  <a:lumOff val="25000"/>
                </a:srgbClr>
              </a:solidFill>
            </a:endParaRPr>
          </a:p>
        </p:txBody>
      </p:sp>
    </p:spTree>
    <p:extLst>
      <p:ext uri="{BB962C8B-B14F-4D97-AF65-F5344CB8AC3E}">
        <p14:creationId xmlns:p14="http://schemas.microsoft.com/office/powerpoint/2010/main" val="294204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5" y="360949"/>
            <a:ext cx="10058400" cy="681756"/>
          </a:xfrm>
        </p:spPr>
        <p:txBody>
          <a:bodyPr>
            <a:noAutofit/>
          </a:bodyPr>
          <a:lstStyle/>
          <a:p>
            <a:r>
              <a:rPr lang="en-US" b="1" dirty="0" smtClean="0">
                <a:solidFill>
                  <a:schemeClr val="tx1"/>
                </a:solidFill>
              </a:rPr>
              <a:t>Office </a:t>
            </a:r>
            <a:r>
              <a:rPr lang="en-US" b="1" dirty="0">
                <a:solidFill>
                  <a:schemeClr val="tx1"/>
                </a:solidFill>
              </a:rPr>
              <a:t>of Clinical Support </a:t>
            </a:r>
          </a:p>
        </p:txBody>
      </p:sp>
      <p:sp>
        <p:nvSpPr>
          <p:cNvPr id="6" name="Content Placeholder 2"/>
          <p:cNvSpPr txBox="1">
            <a:spLocks/>
          </p:cNvSpPr>
          <p:nvPr/>
        </p:nvSpPr>
        <p:spPr>
          <a:xfrm>
            <a:off x="961579" y="1170163"/>
            <a:ext cx="10137597" cy="467779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Font typeface="Symbol" panose="05050102010706020507" pitchFamily="18" charset="2"/>
              <a:buChar char=""/>
            </a:pPr>
            <a:endParaRPr lang="en-US" sz="2600" dirty="0">
              <a:solidFill>
                <a:schemeClr val="tx1"/>
              </a:solidFill>
              <a:ea typeface="Calibri" panose="020F0502020204030204" pitchFamily="34" charset="0"/>
            </a:endParaRPr>
          </a:p>
        </p:txBody>
      </p:sp>
      <p:sp>
        <p:nvSpPr>
          <p:cNvPr id="9" name="TextBox 8"/>
          <p:cNvSpPr txBox="1"/>
          <p:nvPr/>
        </p:nvSpPr>
        <p:spPr>
          <a:xfrm>
            <a:off x="174171" y="6445668"/>
            <a:ext cx="1074782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Goal 1: Access to Care; Obj. 1.2: Build, strengthen, and sustain collaborative relationships</a:t>
            </a:r>
          </a:p>
        </p:txBody>
      </p:sp>
      <p:sp>
        <p:nvSpPr>
          <p:cNvPr id="10"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5</a:t>
            </a:fld>
            <a:endParaRPr lang="en-US" dirty="0"/>
          </a:p>
        </p:txBody>
      </p:sp>
      <p:sp>
        <p:nvSpPr>
          <p:cNvPr id="3" name="Rectangle 2"/>
          <p:cNvSpPr/>
          <p:nvPr/>
        </p:nvSpPr>
        <p:spPr>
          <a:xfrm>
            <a:off x="1078458" y="1819233"/>
            <a:ext cx="10134025" cy="4111895"/>
          </a:xfrm>
          <a:prstGeom prst="rect">
            <a:avLst/>
          </a:prstGeom>
        </p:spPr>
        <p:txBody>
          <a:bodyPr wrap="square">
            <a:spAutoFit/>
          </a:bodyPr>
          <a:lstStyle/>
          <a:p>
            <a:pPr marL="335153" lvl="3" defTabSz="914400" fontAlgn="base">
              <a:lnSpc>
                <a:spcPct val="90000"/>
              </a:lnSpc>
              <a:spcBef>
                <a:spcPts val="200"/>
              </a:spcBef>
              <a:spcAft>
                <a:spcPct val="0"/>
              </a:spcAft>
              <a:defRPr/>
            </a:pPr>
            <a:r>
              <a:rPr lang="en-US" sz="2400" b="1" u="sng" kern="0" dirty="0" smtClean="0">
                <a:solidFill>
                  <a:srgbClr val="000000"/>
                </a:solidFill>
                <a:latin typeface="Arial"/>
              </a:rPr>
              <a:t>Health Information Management </a:t>
            </a:r>
          </a:p>
          <a:p>
            <a:pPr marL="335153" lvl="3" defTabSz="914400" fontAlgn="base">
              <a:lnSpc>
                <a:spcPct val="90000"/>
              </a:lnSpc>
              <a:spcBef>
                <a:spcPts val="200"/>
              </a:spcBef>
              <a:spcAft>
                <a:spcPct val="0"/>
              </a:spcAft>
              <a:defRPr/>
            </a:pPr>
            <a:endParaRPr lang="en-US" sz="2400" b="1" u="sng" kern="0" dirty="0">
              <a:solidFill>
                <a:srgbClr val="000000"/>
              </a:solidFill>
              <a:latin typeface="Arial"/>
            </a:endParaRPr>
          </a:p>
          <a:p>
            <a:pPr marL="678053" lvl="3"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CMS Coding Training- Review session to obtain/maintain </a:t>
            </a:r>
            <a:r>
              <a:rPr lang="en-US" sz="2000" kern="0" dirty="0" smtClean="0">
                <a:solidFill>
                  <a:srgbClr val="000000"/>
                </a:solidFill>
                <a:latin typeface="Arial"/>
              </a:rPr>
              <a:t>certification</a:t>
            </a:r>
          </a:p>
          <a:p>
            <a:pPr marL="335153" lvl="3" defTabSz="914400" fontAlgn="base">
              <a:lnSpc>
                <a:spcPct val="90000"/>
              </a:lnSpc>
              <a:spcBef>
                <a:spcPts val="200"/>
              </a:spcBef>
              <a:spcAft>
                <a:spcPct val="0"/>
              </a:spcAft>
              <a:defRPr/>
            </a:pPr>
            <a:endParaRPr lang="en-US" sz="2000" kern="0" dirty="0">
              <a:solidFill>
                <a:srgbClr val="000000"/>
              </a:solidFill>
              <a:latin typeface="Arial"/>
            </a:endParaRPr>
          </a:p>
          <a:p>
            <a:pPr marL="860933" lvl="4"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April 20</a:t>
            </a:r>
            <a:r>
              <a:rPr lang="en-US" sz="2000" kern="0" baseline="30000" dirty="0">
                <a:solidFill>
                  <a:srgbClr val="000000"/>
                </a:solidFill>
                <a:latin typeface="Arial"/>
              </a:rPr>
              <a:t>th</a:t>
            </a:r>
            <a:r>
              <a:rPr lang="en-US" sz="2000" kern="0" dirty="0">
                <a:solidFill>
                  <a:srgbClr val="000000"/>
                </a:solidFill>
                <a:latin typeface="Arial"/>
              </a:rPr>
              <a:t> – May 1</a:t>
            </a:r>
            <a:r>
              <a:rPr lang="en-US" sz="2000" kern="0" baseline="30000" dirty="0">
                <a:solidFill>
                  <a:srgbClr val="000000"/>
                </a:solidFill>
                <a:latin typeface="Arial"/>
              </a:rPr>
              <a:t>st</a:t>
            </a:r>
            <a:r>
              <a:rPr lang="en-US" sz="2000" kern="0" dirty="0">
                <a:solidFill>
                  <a:srgbClr val="000000"/>
                </a:solidFill>
                <a:latin typeface="Arial"/>
              </a:rPr>
              <a:t> (5 days each </a:t>
            </a:r>
            <a:r>
              <a:rPr lang="en-US" sz="2000" kern="0" dirty="0" smtClean="0">
                <a:solidFill>
                  <a:srgbClr val="000000"/>
                </a:solidFill>
                <a:latin typeface="Arial"/>
              </a:rPr>
              <a:t>week)</a:t>
            </a:r>
          </a:p>
          <a:p>
            <a:pPr marL="518033" lvl="4" defTabSz="914400" fontAlgn="base">
              <a:lnSpc>
                <a:spcPct val="90000"/>
              </a:lnSpc>
              <a:spcBef>
                <a:spcPts val="200"/>
              </a:spcBef>
              <a:spcAft>
                <a:spcPct val="0"/>
              </a:spcAft>
              <a:defRPr/>
            </a:pPr>
            <a:endParaRPr lang="en-US" sz="2000" kern="0" dirty="0" smtClean="0">
              <a:solidFill>
                <a:srgbClr val="000000"/>
              </a:solidFill>
              <a:latin typeface="Arial"/>
            </a:endParaRPr>
          </a:p>
          <a:p>
            <a:pPr marL="860933" lvl="4" indent="-342900" defTabSz="914400" fontAlgn="base">
              <a:lnSpc>
                <a:spcPct val="90000"/>
              </a:lnSpc>
              <a:spcBef>
                <a:spcPts val="200"/>
              </a:spcBef>
              <a:spcAft>
                <a:spcPct val="0"/>
              </a:spcAft>
              <a:buFont typeface="Wingdings" panose="05000000000000000000" pitchFamily="2" charset="2"/>
              <a:buChar char="v"/>
              <a:defRPr/>
            </a:pPr>
            <a:r>
              <a:rPr lang="en-US" sz="2000" kern="0" dirty="0" smtClean="0">
                <a:solidFill>
                  <a:srgbClr val="000000"/>
                </a:solidFill>
                <a:latin typeface="Arial"/>
              </a:rPr>
              <a:t>Location - Portland</a:t>
            </a:r>
          </a:p>
          <a:p>
            <a:pPr marL="518033" lvl="4" defTabSz="914400" fontAlgn="base">
              <a:lnSpc>
                <a:spcPct val="90000"/>
              </a:lnSpc>
              <a:spcBef>
                <a:spcPts val="200"/>
              </a:spcBef>
              <a:spcAft>
                <a:spcPct val="0"/>
              </a:spcAft>
              <a:defRPr/>
            </a:pPr>
            <a:endParaRPr lang="en-US" sz="2000" kern="0" dirty="0">
              <a:solidFill>
                <a:srgbClr val="000000"/>
              </a:solidFill>
              <a:latin typeface="Arial"/>
            </a:endParaRPr>
          </a:p>
          <a:p>
            <a:pPr marL="860933" lvl="4"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Free Coding Books and Free Exam </a:t>
            </a:r>
            <a:r>
              <a:rPr lang="en-US" sz="2000" kern="0" dirty="0" smtClean="0">
                <a:solidFill>
                  <a:srgbClr val="000000"/>
                </a:solidFill>
                <a:latin typeface="Arial"/>
              </a:rPr>
              <a:t>Fee</a:t>
            </a:r>
          </a:p>
          <a:p>
            <a:pPr marL="518033" lvl="4" defTabSz="914400" fontAlgn="base">
              <a:lnSpc>
                <a:spcPct val="90000"/>
              </a:lnSpc>
              <a:spcBef>
                <a:spcPts val="200"/>
              </a:spcBef>
              <a:spcAft>
                <a:spcPct val="0"/>
              </a:spcAft>
              <a:defRPr/>
            </a:pPr>
            <a:endParaRPr lang="en-US" sz="2000" kern="0" dirty="0">
              <a:solidFill>
                <a:srgbClr val="000000"/>
              </a:solidFill>
              <a:latin typeface="Arial"/>
            </a:endParaRPr>
          </a:p>
          <a:p>
            <a:pPr marL="860933" lvl="4"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25 from Portland area will be </a:t>
            </a:r>
            <a:r>
              <a:rPr lang="en-US" sz="2000" kern="0" dirty="0" smtClean="0">
                <a:solidFill>
                  <a:srgbClr val="000000"/>
                </a:solidFill>
                <a:latin typeface="Arial"/>
              </a:rPr>
              <a:t>selected</a:t>
            </a:r>
          </a:p>
          <a:p>
            <a:pPr marL="518033" lvl="4" defTabSz="914400" fontAlgn="base">
              <a:lnSpc>
                <a:spcPct val="90000"/>
              </a:lnSpc>
              <a:spcBef>
                <a:spcPts val="200"/>
              </a:spcBef>
              <a:spcAft>
                <a:spcPct val="0"/>
              </a:spcAft>
              <a:defRPr/>
            </a:pPr>
            <a:endParaRPr lang="en-US" sz="2000" kern="0" dirty="0">
              <a:solidFill>
                <a:srgbClr val="000000"/>
              </a:solidFill>
              <a:latin typeface="Arial"/>
            </a:endParaRPr>
          </a:p>
          <a:p>
            <a:pPr marL="860933" lvl="4" indent="-342900" defTabSz="914400" fontAlgn="base">
              <a:lnSpc>
                <a:spcPct val="90000"/>
              </a:lnSpc>
              <a:spcBef>
                <a:spcPts val="200"/>
              </a:spcBef>
              <a:spcAft>
                <a:spcPct val="0"/>
              </a:spcAft>
              <a:buFont typeface="Wingdings" panose="05000000000000000000" pitchFamily="2" charset="2"/>
              <a:buChar char="v"/>
              <a:defRPr/>
            </a:pPr>
            <a:r>
              <a:rPr lang="en-US" sz="2000" kern="0" dirty="0">
                <a:solidFill>
                  <a:srgbClr val="000000"/>
                </a:solidFill>
                <a:latin typeface="Arial"/>
              </a:rPr>
              <a:t>Application Due February 19</a:t>
            </a:r>
            <a:r>
              <a:rPr lang="en-US" sz="2000" kern="0" baseline="30000" dirty="0">
                <a:solidFill>
                  <a:srgbClr val="000000"/>
                </a:solidFill>
                <a:latin typeface="Arial"/>
              </a:rPr>
              <a:t>th</a:t>
            </a:r>
            <a:r>
              <a:rPr lang="en-US" sz="2000" kern="0" dirty="0">
                <a:solidFill>
                  <a:srgbClr val="000000"/>
                </a:solidFill>
                <a:latin typeface="Arial"/>
              </a:rPr>
              <a:t> to Ashley Tuomi ashley.tuomi@ihs.gov</a:t>
            </a:r>
          </a:p>
        </p:txBody>
      </p:sp>
    </p:spTree>
    <p:extLst>
      <p:ext uri="{BB962C8B-B14F-4D97-AF65-F5344CB8AC3E}">
        <p14:creationId xmlns:p14="http://schemas.microsoft.com/office/powerpoint/2010/main" val="419870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41" y="1023449"/>
            <a:ext cx="10732771" cy="707144"/>
          </a:xfrm>
        </p:spPr>
        <p:txBody>
          <a:bodyPr>
            <a:noAutofit/>
          </a:bodyPr>
          <a:lstStyle/>
          <a:p>
            <a:r>
              <a:rPr lang="en-US" b="1" dirty="0">
                <a:solidFill>
                  <a:schemeClr val="tx1"/>
                </a:solidFill>
              </a:rPr>
              <a:t>Office of </a:t>
            </a:r>
            <a:r>
              <a:rPr lang="en-US" b="1" dirty="0" smtClean="0">
                <a:solidFill>
                  <a:schemeClr val="tx1"/>
                </a:solidFill>
              </a:rPr>
              <a:t>Administration Management</a:t>
            </a:r>
            <a:endParaRPr lang="en-US" b="1" dirty="0">
              <a:solidFill>
                <a:schemeClr val="tx1"/>
              </a:solidFill>
            </a:endParaRPr>
          </a:p>
        </p:txBody>
      </p:sp>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6</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808204" y="1985877"/>
            <a:ext cx="10404279" cy="4738358"/>
          </a:xfrm>
        </p:spPr>
        <p:txBody>
          <a:bodyPr>
            <a:normAutofit/>
          </a:bodyPr>
          <a:lstStyle/>
          <a:p>
            <a:pPr marL="800100" lvl="1" indent="-342900" fontAlgn="base">
              <a:lnSpc>
                <a:spcPct val="100000"/>
              </a:lnSpc>
              <a:spcBef>
                <a:spcPct val="20000"/>
              </a:spcBef>
              <a:spcAft>
                <a:spcPct val="0"/>
              </a:spcAft>
              <a:buClrTx/>
              <a:buFont typeface="Wingdings" panose="05000000000000000000" pitchFamily="2" charset="2"/>
              <a:buChar char="v"/>
              <a:defRPr/>
            </a:pPr>
            <a:r>
              <a:rPr lang="en-US" sz="2400" b="1" kern="0" dirty="0">
                <a:solidFill>
                  <a:prstClr val="black"/>
                </a:solidFill>
                <a:latin typeface="Arial"/>
              </a:rPr>
              <a:t>Catastrophic Health Emergency </a:t>
            </a:r>
            <a:r>
              <a:rPr lang="en-US" sz="2400" b="1" kern="0" dirty="0" smtClean="0">
                <a:solidFill>
                  <a:prstClr val="black"/>
                </a:solidFill>
                <a:latin typeface="Arial"/>
              </a:rPr>
              <a:t>Fund-FY19</a:t>
            </a:r>
          </a:p>
          <a:p>
            <a:pPr marL="800100" lvl="1" indent="-342900" fontAlgn="base">
              <a:lnSpc>
                <a:spcPct val="100000"/>
              </a:lnSpc>
              <a:spcBef>
                <a:spcPct val="20000"/>
              </a:spcBef>
              <a:spcAft>
                <a:spcPct val="0"/>
              </a:spcAft>
              <a:buClrTx/>
              <a:buFont typeface="Wingdings" panose="05000000000000000000" pitchFamily="2" charset="2"/>
              <a:buChar char="v"/>
              <a:defRPr/>
            </a:pPr>
            <a:r>
              <a:rPr lang="en-US" sz="2400" b="1" kern="0" dirty="0" smtClean="0">
                <a:solidFill>
                  <a:prstClr val="black"/>
                </a:solidFill>
                <a:latin typeface="Arial"/>
              </a:rPr>
              <a:t>Status </a:t>
            </a:r>
            <a:r>
              <a:rPr lang="en-US" sz="2400" b="1" kern="0" dirty="0">
                <a:solidFill>
                  <a:prstClr val="black"/>
                </a:solidFill>
                <a:latin typeface="Arial"/>
              </a:rPr>
              <a:t>as of December 18, 2019</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71 total cases</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20 amendments</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$2,477,280.00 in reimbursements</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$572,041 pending </a:t>
            </a:r>
            <a:r>
              <a:rPr lang="en-US" sz="2000" kern="0" dirty="0" smtClean="0">
                <a:solidFill>
                  <a:srgbClr val="000000"/>
                </a:solidFill>
                <a:latin typeface="Arial"/>
              </a:rPr>
              <a:t>reimbursement</a:t>
            </a:r>
          </a:p>
          <a:p>
            <a:pPr marL="722376" lvl="2" indent="0" fontAlgn="base">
              <a:lnSpc>
                <a:spcPct val="100000"/>
              </a:lnSpc>
              <a:spcBef>
                <a:spcPct val="20000"/>
              </a:spcBef>
              <a:spcAft>
                <a:spcPct val="0"/>
              </a:spcAft>
              <a:buClrTx/>
              <a:buNone/>
              <a:defRPr/>
            </a:pPr>
            <a:endParaRPr lang="en-US" sz="2000" kern="0" dirty="0">
              <a:solidFill>
                <a:srgbClr val="000000"/>
              </a:solidFill>
              <a:latin typeface="Arial"/>
            </a:endParaRP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smtClean="0">
                <a:solidFill>
                  <a:srgbClr val="000000"/>
                </a:solidFill>
                <a:latin typeface="Arial"/>
              </a:rPr>
              <a:t>FY </a:t>
            </a:r>
            <a:r>
              <a:rPr lang="en-US" sz="2000" kern="0" dirty="0">
                <a:solidFill>
                  <a:srgbClr val="000000"/>
                </a:solidFill>
                <a:latin typeface="Arial"/>
              </a:rPr>
              <a:t>2019 CHEF balance is $22,611,142 – as of November 30, 2019</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We will continue to submit FY19 cases until funding runs </a:t>
            </a:r>
            <a:r>
              <a:rPr lang="en-US" sz="2000" kern="0" dirty="0" smtClean="0">
                <a:solidFill>
                  <a:srgbClr val="000000"/>
                </a:solidFill>
                <a:latin typeface="Arial"/>
              </a:rPr>
              <a:t>out</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If you have FY20 cases please submit to the Portland Area Office and they will be prepared for submission as soon as FY20 is open for reimbursement.</a:t>
            </a:r>
          </a:p>
          <a:p>
            <a:pPr marL="722376" lvl="2" indent="0" fontAlgn="base">
              <a:lnSpc>
                <a:spcPct val="100000"/>
              </a:lnSpc>
              <a:spcBef>
                <a:spcPct val="20000"/>
              </a:spcBef>
              <a:spcAft>
                <a:spcPct val="0"/>
              </a:spcAft>
              <a:buClrTx/>
              <a:buNone/>
              <a:defRPr/>
            </a:pPr>
            <a:endParaRPr lang="en-US" sz="2000" kern="0" dirty="0">
              <a:solidFill>
                <a:srgbClr val="000000"/>
              </a:solidFill>
              <a:latin typeface="Arial"/>
            </a:endParaRPr>
          </a:p>
          <a:p>
            <a:pPr marL="0" indent="0">
              <a:lnSpc>
                <a:spcPct val="110000"/>
              </a:lnSpc>
              <a:spcBef>
                <a:spcPts val="0"/>
              </a:spcBef>
              <a:spcAft>
                <a:spcPts val="0"/>
              </a:spcAft>
              <a:buNone/>
            </a:pPr>
            <a:endParaRPr lang="en-US" sz="2600" b="1" dirty="0">
              <a:solidFill>
                <a:schemeClr val="tx1"/>
              </a:solidFill>
            </a:endParaRPr>
          </a:p>
        </p:txBody>
      </p:sp>
    </p:spTree>
    <p:extLst>
      <p:ext uri="{BB962C8B-B14F-4D97-AF65-F5344CB8AC3E}">
        <p14:creationId xmlns:p14="http://schemas.microsoft.com/office/powerpoint/2010/main" val="197561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41" y="1023449"/>
            <a:ext cx="10732771" cy="707144"/>
          </a:xfrm>
        </p:spPr>
        <p:txBody>
          <a:bodyPr>
            <a:noAutofit/>
          </a:bodyPr>
          <a:lstStyle/>
          <a:p>
            <a:pPr marL="457200" marR="0" lvl="1" indent="0" defTabSz="914400" rtl="0" eaLnBrk="1" fontAlgn="base" latinLnBrk="0" hangingPunct="1">
              <a:lnSpc>
                <a:spcPct val="100000"/>
              </a:lnSpc>
              <a:spcBef>
                <a:spcPct val="20000"/>
              </a:spcBef>
              <a:spcAft>
                <a:spcPct val="0"/>
              </a:spcAft>
              <a:tabLst/>
              <a:defRPr/>
            </a:pPr>
            <a:r>
              <a:rPr lang="en-US" sz="3500" b="1" dirty="0">
                <a:solidFill>
                  <a:prstClr val="black"/>
                </a:solidFill>
                <a:latin typeface="Times New Roman"/>
                <a:ea typeface="+mn-ea"/>
                <a:cs typeface="+mn-cs"/>
              </a:rPr>
              <a:t>Office of Administration Management</a:t>
            </a:r>
            <a:endParaRPr lang="en-US" b="1" dirty="0">
              <a:solidFill>
                <a:schemeClr val="tx1"/>
              </a:solidFill>
            </a:endParaRPr>
          </a:p>
        </p:txBody>
      </p:sp>
      <p:sp>
        <p:nvSpPr>
          <p:cNvPr id="6" name="TextBox 5"/>
          <p:cNvSpPr txBox="1"/>
          <p:nvPr/>
        </p:nvSpPr>
        <p:spPr>
          <a:xfrm>
            <a:off x="152399" y="6336808"/>
            <a:ext cx="11912221" cy="338554"/>
          </a:xfrm>
          <a:prstGeom prst="rect">
            <a:avLst/>
          </a:prstGeom>
          <a:noFill/>
        </p:spPr>
        <p:txBody>
          <a:bodyPr wrap="square" rtlCol="0">
            <a:spAutoFit/>
          </a:bodyPr>
          <a:lstStyle/>
          <a:p>
            <a:pPr lvl="0">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Goal </a:t>
            </a:r>
            <a:r>
              <a:rPr lang="en-US" sz="1600" dirty="0">
                <a:solidFill>
                  <a:prstClr val="white"/>
                </a:solidFill>
              </a:rPr>
              <a:t>2: Quality, Obj. 2.2: Provide care to better meet the health care needs of American Indian and Alaska Native communities </a:t>
            </a:r>
            <a:r>
              <a:rPr lang="en-US" sz="1600" dirty="0" smtClean="0">
                <a:solidFill>
                  <a:prstClr val="white"/>
                </a:solidFill>
              </a:rPr>
              <a:t>.</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3"/>
          <p:cNvSpPr>
            <a:spLocks noGrp="1"/>
          </p:cNvSpPr>
          <p:nvPr>
            <p:ph type="sldNum" sz="quarter" idx="12"/>
          </p:nvPr>
        </p:nvSpPr>
        <p:spPr>
          <a:xfrm>
            <a:off x="9900458" y="6541673"/>
            <a:ext cx="1312025" cy="365125"/>
          </a:xfrm>
        </p:spPr>
        <p:txBody>
          <a:bodyPr/>
          <a:lstStyle/>
          <a:p>
            <a:fld id="{CFB582AC-5695-48DB-B28C-201892CC33C9}" type="slidenum">
              <a:rPr lang="en-US" smtClean="0"/>
              <a:t>7</a:t>
            </a:fld>
            <a:endParaRPr lang="en-US" dirty="0"/>
          </a:p>
        </p:txBody>
      </p:sp>
      <p:sp>
        <p:nvSpPr>
          <p:cNvPr id="7" name="Rectangle 6"/>
          <p:cNvSpPr/>
          <p:nvPr/>
        </p:nvSpPr>
        <p:spPr>
          <a:xfrm>
            <a:off x="7988302" y="4457701"/>
            <a:ext cx="3711575" cy="158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a:spLocks noGrp="1"/>
          </p:cNvSpPr>
          <p:nvPr>
            <p:ph idx="1"/>
          </p:nvPr>
        </p:nvSpPr>
        <p:spPr>
          <a:xfrm>
            <a:off x="1103741" y="1917637"/>
            <a:ext cx="10404279" cy="4738358"/>
          </a:xfrm>
        </p:spPr>
        <p:txBody>
          <a:bodyPr>
            <a:normAutofit/>
          </a:bodyPr>
          <a:lstStyle/>
          <a:p>
            <a:pPr marL="1065276" lvl="2" indent="-342900" fontAlgn="base">
              <a:lnSpc>
                <a:spcPct val="100000"/>
              </a:lnSpc>
              <a:spcBef>
                <a:spcPct val="20000"/>
              </a:spcBef>
              <a:spcAft>
                <a:spcPct val="0"/>
              </a:spcAft>
              <a:buClrTx/>
              <a:buFont typeface="Wingdings" panose="05000000000000000000" pitchFamily="2" charset="2"/>
              <a:buChar char="v"/>
              <a:defRPr/>
            </a:pPr>
            <a:r>
              <a:rPr lang="en-US" sz="2400" b="1" kern="0" dirty="0">
                <a:solidFill>
                  <a:prstClr val="black"/>
                </a:solidFill>
                <a:latin typeface="Times New Roman"/>
              </a:rPr>
              <a:t>CHEF Online </a:t>
            </a:r>
            <a:r>
              <a:rPr lang="en-US" sz="2400" b="1" kern="0" dirty="0" smtClean="0">
                <a:solidFill>
                  <a:prstClr val="black"/>
                </a:solidFill>
                <a:latin typeface="Times New Roman"/>
              </a:rPr>
              <a:t>Tool</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smtClean="0">
                <a:solidFill>
                  <a:srgbClr val="000000"/>
                </a:solidFill>
                <a:latin typeface="Arial"/>
              </a:rPr>
              <a:t>Fully </a:t>
            </a:r>
            <a:r>
              <a:rPr lang="en-US" sz="2000" kern="0" dirty="0">
                <a:solidFill>
                  <a:srgbClr val="000000"/>
                </a:solidFill>
                <a:latin typeface="Arial"/>
              </a:rPr>
              <a:t>automated paperless process for identifying, documenting and submitting CHEF cases for reimbursement.</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Currently implantation is on hold due to needed security improvements.</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Tribal programs have the option to opt-in/opt-out</a:t>
            </a:r>
          </a:p>
          <a:p>
            <a:pPr marL="1065276" lvl="2"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     If your site is interested, please contact:</a:t>
            </a:r>
          </a:p>
          <a:p>
            <a:pPr marL="1284732" lvl="3"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  Peggy Ollgaard, Director, Division of Business Operations</a:t>
            </a:r>
          </a:p>
          <a:p>
            <a:pPr marL="1284732" lvl="3"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rPr>
              <a:t>  (503) 414-5598</a:t>
            </a:r>
          </a:p>
          <a:p>
            <a:pPr marL="1284732" lvl="3" indent="-342900" fontAlgn="base">
              <a:lnSpc>
                <a:spcPct val="100000"/>
              </a:lnSpc>
              <a:spcBef>
                <a:spcPct val="20000"/>
              </a:spcBef>
              <a:spcAft>
                <a:spcPct val="0"/>
              </a:spcAft>
              <a:buClrTx/>
              <a:buFont typeface="Wingdings" panose="05000000000000000000" pitchFamily="2" charset="2"/>
              <a:buChar char="v"/>
              <a:defRPr/>
            </a:pPr>
            <a:r>
              <a:rPr lang="en-US" sz="2000" kern="0" dirty="0">
                <a:solidFill>
                  <a:srgbClr val="000000"/>
                </a:solidFill>
                <a:latin typeface="Arial"/>
                <a:hlinkClick r:id="rId3"/>
              </a:rPr>
              <a:t>  Peggy.Ollgaard@ihs.gov</a:t>
            </a:r>
            <a:r>
              <a:rPr lang="en-US" sz="2000" kern="0" dirty="0">
                <a:solidFill>
                  <a:srgbClr val="000000"/>
                </a:solidFill>
                <a:latin typeface="Arial"/>
              </a:rPr>
              <a:t> </a:t>
            </a:r>
          </a:p>
          <a:p>
            <a:pPr marL="0" indent="0">
              <a:lnSpc>
                <a:spcPct val="110000"/>
              </a:lnSpc>
              <a:spcBef>
                <a:spcPts val="0"/>
              </a:spcBef>
              <a:spcAft>
                <a:spcPts val="0"/>
              </a:spcAft>
              <a:buNone/>
            </a:pPr>
            <a:endParaRPr lang="en-US" sz="2600" b="1" dirty="0">
              <a:solidFill>
                <a:schemeClr val="tx1"/>
              </a:solidFill>
            </a:endParaRPr>
          </a:p>
        </p:txBody>
      </p:sp>
    </p:spTree>
    <p:extLst>
      <p:ext uri="{BB962C8B-B14F-4D97-AF65-F5344CB8AC3E}">
        <p14:creationId xmlns:p14="http://schemas.microsoft.com/office/powerpoint/2010/main" val="3023603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2" y="360949"/>
            <a:ext cx="11225047" cy="681756"/>
          </a:xfrm>
        </p:spPr>
        <p:txBody>
          <a:bodyPr>
            <a:noAutofit/>
          </a:bodyPr>
          <a:lstStyle/>
          <a:p>
            <a:r>
              <a:rPr lang="en-US" b="1" dirty="0" smtClean="0">
                <a:solidFill>
                  <a:schemeClr val="tx1"/>
                </a:solidFill>
              </a:rPr>
              <a:t>Office of Environmental Health &amp; Engineering</a:t>
            </a:r>
            <a:endParaRPr lang="en-US" b="1" dirty="0">
              <a:solidFill>
                <a:schemeClr val="tx1"/>
              </a:solidFill>
            </a:endParaRPr>
          </a:p>
        </p:txBody>
      </p:sp>
      <p:sp>
        <p:nvSpPr>
          <p:cNvPr id="6" name="Content Placeholder 2"/>
          <p:cNvSpPr txBox="1">
            <a:spLocks/>
          </p:cNvSpPr>
          <p:nvPr/>
        </p:nvSpPr>
        <p:spPr>
          <a:xfrm>
            <a:off x="961579" y="1170163"/>
            <a:ext cx="10137597" cy="467779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Font typeface="Symbol" panose="05050102010706020507" pitchFamily="18" charset="2"/>
              <a:buChar char=""/>
            </a:pPr>
            <a:endParaRPr lang="en-US" sz="2600" dirty="0">
              <a:solidFill>
                <a:schemeClr val="tx1"/>
              </a:solidFill>
              <a:ea typeface="Calibri" panose="020F0502020204030204" pitchFamily="34" charset="0"/>
            </a:endParaRPr>
          </a:p>
        </p:txBody>
      </p:sp>
      <p:sp>
        <p:nvSpPr>
          <p:cNvPr id="9" name="TextBox 8"/>
          <p:cNvSpPr txBox="1"/>
          <p:nvPr/>
        </p:nvSpPr>
        <p:spPr>
          <a:xfrm>
            <a:off x="174171" y="6445668"/>
            <a:ext cx="10747829" cy="338554"/>
          </a:xfrm>
          <a:prstGeom prst="rect">
            <a:avLst/>
          </a:prstGeom>
          <a:noFill/>
        </p:spPr>
        <p:txBody>
          <a:bodyPr wrap="square" rtlCol="0">
            <a:spAutoFit/>
          </a:bodyPr>
          <a:lstStyle/>
          <a:p>
            <a:pPr lvl="0">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Goal 1: Access to Care; </a:t>
            </a:r>
            <a:r>
              <a:rPr lang="en-US" sz="1600" dirty="0">
                <a:solidFill>
                  <a:prstClr val="white"/>
                </a:solidFill>
              </a:rPr>
              <a:t>Obj. 1.3: Increase access to quality health care services</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8</a:t>
            </a:fld>
            <a:endParaRPr lang="en-US" dirty="0"/>
          </a:p>
        </p:txBody>
      </p:sp>
      <p:sp>
        <p:nvSpPr>
          <p:cNvPr id="4" name="Rectangle 3"/>
          <p:cNvSpPr/>
          <p:nvPr/>
        </p:nvSpPr>
        <p:spPr>
          <a:xfrm>
            <a:off x="672662" y="1645538"/>
            <a:ext cx="11056883" cy="4216539"/>
          </a:xfrm>
          <a:prstGeom prst="rect">
            <a:avLst/>
          </a:prstGeom>
        </p:spPr>
        <p:txBody>
          <a:bodyPr wrap="square">
            <a:spAutoFit/>
          </a:bodyPr>
          <a:lstStyle/>
          <a:p>
            <a:r>
              <a:rPr lang="en-US" sz="2400" b="1" u="sng" dirty="0">
                <a:latin typeface="Arial" panose="020B0604020202020204" pitchFamily="34" charset="0"/>
                <a:cs typeface="Arial" panose="020B0604020202020204" pitchFamily="34" charset="0"/>
              </a:rPr>
              <a:t>Division of Health Facilities Engineering </a:t>
            </a:r>
          </a:p>
          <a:p>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Small </a:t>
            </a:r>
            <a:r>
              <a:rPr lang="en-US" sz="2000" dirty="0">
                <a:latin typeface="Arial" panose="020B0604020202020204" pitchFamily="34" charset="0"/>
                <a:cs typeface="Arial" panose="020B0604020202020204" pitchFamily="34" charset="0"/>
              </a:rPr>
              <a:t>Ambulatory Program (SAP)</a:t>
            </a:r>
          </a:p>
          <a:p>
            <a:pPr marL="742950" lvl="1"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Four Portland Area Tribes </a:t>
            </a:r>
            <a:r>
              <a:rPr lang="en-US" sz="2000" dirty="0" smtClean="0">
                <a:latin typeface="Arial" panose="020B0604020202020204" pitchFamily="34" charset="0"/>
                <a:cs typeface="Arial" panose="020B0604020202020204" pitchFamily="34" charset="0"/>
              </a:rPr>
              <a:t>submitted </a:t>
            </a: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pplications</a:t>
            </a:r>
            <a:endParaRPr lang="en-US" sz="2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Congratulations to the Cowlitz and Shoshone-Bannock Tribes </a:t>
            </a:r>
            <a:r>
              <a:rPr lang="en-US" sz="2000" dirty="0" smtClean="0">
                <a:latin typeface="Arial" panose="020B0604020202020204" pitchFamily="34" charset="0"/>
                <a:cs typeface="Arial" panose="020B0604020202020204" pitchFamily="34" charset="0"/>
              </a:rPr>
              <a:t>who </a:t>
            </a:r>
            <a:r>
              <a:rPr lang="en-US" sz="2000" dirty="0">
                <a:latin typeface="Arial" panose="020B0604020202020204" pitchFamily="34" charset="0"/>
                <a:cs typeface="Arial" panose="020B0604020202020204" pitchFamily="34" charset="0"/>
              </a:rPr>
              <a:t>r</a:t>
            </a:r>
            <a:r>
              <a:rPr lang="en-US" sz="2000" dirty="0" smtClean="0">
                <a:latin typeface="Arial" panose="020B0604020202020204" pitchFamily="34" charset="0"/>
                <a:cs typeface="Arial" panose="020B0604020202020204" pitchFamily="34" charset="0"/>
              </a:rPr>
              <a:t>eceived </a:t>
            </a:r>
            <a:r>
              <a:rPr lang="en-US" sz="2000" dirty="0">
                <a:latin typeface="Arial" panose="020B0604020202020204" pitchFamily="34" charset="0"/>
                <a:cs typeface="Arial" panose="020B0604020202020204" pitchFamily="34" charset="0"/>
              </a:rPr>
              <a:t>SAP </a:t>
            </a:r>
            <a:r>
              <a:rPr lang="en-US" sz="2000" dirty="0" smtClean="0">
                <a:latin typeface="Arial" panose="020B0604020202020204" pitchFamily="34" charset="0"/>
                <a:cs typeface="Arial" panose="020B0604020202020204" pitchFamily="34" charset="0"/>
              </a:rPr>
              <a:t>Awards</a:t>
            </a:r>
          </a:p>
          <a:p>
            <a:pPr marL="742950" lvl="1" indent="-28575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400" b="1" u="sng" dirty="0">
                <a:latin typeface="Arial" panose="020B0604020202020204" pitchFamily="34" charset="0"/>
                <a:cs typeface="Arial" panose="020B0604020202020204" pitchFamily="34" charset="0"/>
              </a:rPr>
              <a:t>Joint Venture Construction Program (JVCP</a:t>
            </a:r>
            <a:r>
              <a:rPr lang="en-US" sz="2400" b="1" u="sng"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Two Portland Area Tribes </a:t>
            </a:r>
            <a:r>
              <a:rPr lang="en-US" sz="2000" dirty="0" smtClean="0">
                <a:latin typeface="Arial" panose="020B0604020202020204" pitchFamily="34" charset="0"/>
                <a:cs typeface="Arial" panose="020B0604020202020204" pitchFamily="34" charset="0"/>
              </a:rPr>
              <a:t>participated </a:t>
            </a:r>
            <a:r>
              <a:rPr lang="en-US" sz="2000" dirty="0">
                <a:latin typeface="Arial" panose="020B0604020202020204" pitchFamily="34" charset="0"/>
                <a:cs typeface="Arial" panose="020B0604020202020204" pitchFamily="34" charset="0"/>
              </a:rPr>
              <a:t>on the </a:t>
            </a:r>
            <a:r>
              <a:rPr lang="en-US" sz="2000" dirty="0" smtClean="0">
                <a:latin typeface="Arial" panose="020B0604020202020204" pitchFamily="34" charset="0"/>
                <a:cs typeface="Arial" panose="020B0604020202020204" pitchFamily="34" charset="0"/>
              </a:rPr>
              <a:t>pre-application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rocess</a:t>
            </a:r>
            <a:endParaRPr lang="en-US" sz="2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Nationally, 43 p</a:t>
            </a:r>
            <a:r>
              <a:rPr lang="en-US" sz="2000" dirty="0" smtClean="0">
                <a:latin typeface="Arial" panose="020B0604020202020204" pitchFamily="34" charset="0"/>
                <a:cs typeface="Arial" panose="020B0604020202020204" pitchFamily="34" charset="0"/>
              </a:rPr>
              <a:t>re-applications </a:t>
            </a:r>
            <a:r>
              <a:rPr lang="en-US" sz="2000" dirty="0">
                <a:latin typeface="Arial" panose="020B0604020202020204" pitchFamily="34" charset="0"/>
                <a:cs typeface="Arial" panose="020B0604020202020204" pitchFamily="34" charset="0"/>
              </a:rPr>
              <a:t>w</a:t>
            </a:r>
            <a:r>
              <a:rPr lang="en-US" sz="2000" dirty="0" smtClean="0">
                <a:latin typeface="Arial" panose="020B0604020202020204" pitchFamily="34" charset="0"/>
                <a:cs typeface="Arial" panose="020B0604020202020204" pitchFamily="34" charset="0"/>
              </a:rPr>
              <a:t>ere submitted</a:t>
            </a:r>
            <a:r>
              <a:rPr lang="en-US" sz="2000" dirty="0">
                <a:latin typeface="Arial" panose="020B0604020202020204" pitchFamily="34" charset="0"/>
                <a:cs typeface="Arial" panose="020B0604020202020204" pitchFamily="34" charset="0"/>
              </a:rPr>
              <a:t>, the </a:t>
            </a:r>
            <a:r>
              <a:rPr lang="en-US" sz="2000" dirty="0" smtClean="0">
                <a:latin typeface="Arial" panose="020B0604020202020204" pitchFamily="34" charset="0"/>
                <a:cs typeface="Arial" panose="020B0604020202020204" pitchFamily="34" charset="0"/>
              </a:rPr>
              <a:t>largest </a:t>
            </a:r>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ver response</a:t>
            </a:r>
            <a:endParaRPr lang="en-US" sz="2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sz="2000" dirty="0">
                <a:latin typeface="Arial" panose="020B0604020202020204" pitchFamily="34" charset="0"/>
                <a:cs typeface="Arial" panose="020B0604020202020204" pitchFamily="34" charset="0"/>
              </a:rPr>
              <a:t>Congratulations and </a:t>
            </a:r>
            <a:r>
              <a:rPr lang="en-US" sz="2000" dirty="0" smtClean="0">
                <a:latin typeface="Arial" panose="020B0604020202020204" pitchFamily="34" charset="0"/>
                <a:cs typeface="Arial" panose="020B0604020202020204" pitchFamily="34" charset="0"/>
              </a:rPr>
              <a:t>good </a:t>
            </a:r>
            <a:r>
              <a:rPr lang="en-US" sz="2000" dirty="0">
                <a:latin typeface="Arial" panose="020B0604020202020204" pitchFamily="34" charset="0"/>
                <a:cs typeface="Arial" panose="020B0604020202020204" pitchFamily="34" charset="0"/>
              </a:rPr>
              <a:t>l</a:t>
            </a:r>
            <a:r>
              <a:rPr lang="en-US" sz="2000" dirty="0" smtClean="0">
                <a:latin typeface="Arial" panose="020B0604020202020204" pitchFamily="34" charset="0"/>
                <a:cs typeface="Arial" panose="020B0604020202020204" pitchFamily="34" charset="0"/>
              </a:rPr>
              <a:t>uck </a:t>
            </a:r>
            <a:r>
              <a:rPr lang="en-US" sz="2000" dirty="0">
                <a:latin typeface="Arial" panose="020B0604020202020204" pitchFamily="34" charset="0"/>
                <a:cs typeface="Arial" panose="020B0604020202020204" pitchFamily="34" charset="0"/>
              </a:rPr>
              <a:t>to the Colville Tribes, </a:t>
            </a:r>
            <a:r>
              <a:rPr lang="en-US" sz="2000" dirty="0" smtClean="0">
                <a:latin typeface="Arial" panose="020B0604020202020204" pitchFamily="34" charset="0"/>
                <a:cs typeface="Arial" panose="020B0604020202020204" pitchFamily="34" charset="0"/>
              </a:rPr>
              <a:t>one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ten </a:t>
            </a:r>
            <a:r>
              <a:rPr lang="en-US" sz="2000" dirty="0">
                <a:latin typeface="Arial" panose="020B0604020202020204" pitchFamily="34" charset="0"/>
                <a:cs typeface="Arial" panose="020B0604020202020204" pitchFamily="34" charset="0"/>
              </a:rPr>
              <a:t>Tribes </a:t>
            </a:r>
            <a:r>
              <a:rPr lang="en-US" sz="2000" dirty="0" smtClean="0">
                <a:latin typeface="Arial" panose="020B0604020202020204" pitchFamily="34" charset="0"/>
                <a:cs typeface="Arial" panose="020B0604020202020204" pitchFamily="34" charset="0"/>
              </a:rPr>
              <a:t>invited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submit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final </a:t>
            </a: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pplication.</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679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2" y="360949"/>
            <a:ext cx="11225047" cy="681756"/>
          </a:xfrm>
        </p:spPr>
        <p:txBody>
          <a:bodyPr>
            <a:noAutofit/>
          </a:bodyPr>
          <a:lstStyle/>
          <a:p>
            <a:r>
              <a:rPr lang="en-US" b="1" dirty="0" smtClean="0">
                <a:solidFill>
                  <a:schemeClr val="tx1"/>
                </a:solidFill>
              </a:rPr>
              <a:t>Office of Environmental Health &amp; Engineering</a:t>
            </a:r>
            <a:endParaRPr lang="en-US" b="1" dirty="0">
              <a:solidFill>
                <a:schemeClr val="tx1"/>
              </a:solidFill>
            </a:endParaRPr>
          </a:p>
        </p:txBody>
      </p:sp>
      <p:sp>
        <p:nvSpPr>
          <p:cNvPr id="6" name="Content Placeholder 2"/>
          <p:cNvSpPr txBox="1">
            <a:spLocks/>
          </p:cNvSpPr>
          <p:nvPr/>
        </p:nvSpPr>
        <p:spPr>
          <a:xfrm>
            <a:off x="961579" y="1170163"/>
            <a:ext cx="10137597" cy="467779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0"/>
              </a:spcBef>
              <a:spcAft>
                <a:spcPts val="0"/>
              </a:spcAft>
              <a:buFont typeface="Symbol" panose="05050102010706020507" pitchFamily="18" charset="2"/>
              <a:buChar char=""/>
            </a:pPr>
            <a:endParaRPr lang="en-US" sz="2600" dirty="0">
              <a:solidFill>
                <a:schemeClr val="tx1"/>
              </a:solidFill>
              <a:ea typeface="Calibri" panose="020F0502020204030204" pitchFamily="34" charset="0"/>
            </a:endParaRPr>
          </a:p>
        </p:txBody>
      </p:sp>
      <p:sp>
        <p:nvSpPr>
          <p:cNvPr id="9" name="TextBox 8"/>
          <p:cNvSpPr txBox="1"/>
          <p:nvPr/>
        </p:nvSpPr>
        <p:spPr>
          <a:xfrm>
            <a:off x="174171" y="6445668"/>
            <a:ext cx="10747829" cy="338554"/>
          </a:xfrm>
          <a:prstGeom prst="rect">
            <a:avLst/>
          </a:prstGeom>
          <a:noFill/>
        </p:spPr>
        <p:txBody>
          <a:bodyPr wrap="square" rtlCol="0">
            <a:spAutoFit/>
          </a:bodyPr>
          <a:lstStyle/>
          <a:p>
            <a:pPr lvl="0">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Goal 1: Access to Care; </a:t>
            </a:r>
            <a:r>
              <a:rPr lang="en-US" sz="1600" dirty="0">
                <a:solidFill>
                  <a:prstClr val="white"/>
                </a:solidFill>
              </a:rPr>
              <a:t>Obj. 1.3: Increase access to quality health care services</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3"/>
          <p:cNvSpPr>
            <a:spLocks noGrp="1"/>
          </p:cNvSpPr>
          <p:nvPr>
            <p:ph type="sldNum" sz="quarter" idx="12"/>
          </p:nvPr>
        </p:nvSpPr>
        <p:spPr>
          <a:xfrm>
            <a:off x="9900458" y="6459785"/>
            <a:ext cx="1312025" cy="365125"/>
          </a:xfrm>
        </p:spPr>
        <p:txBody>
          <a:bodyPr/>
          <a:lstStyle/>
          <a:p>
            <a:fld id="{CFB582AC-5695-48DB-B28C-201892CC33C9}" type="slidenum">
              <a:rPr lang="en-US" smtClean="0"/>
              <a:t>9</a:t>
            </a:fld>
            <a:endParaRPr lang="en-US" dirty="0"/>
          </a:p>
        </p:txBody>
      </p:sp>
      <p:sp>
        <p:nvSpPr>
          <p:cNvPr id="4" name="Rectangle 3"/>
          <p:cNvSpPr/>
          <p:nvPr/>
        </p:nvSpPr>
        <p:spPr>
          <a:xfrm>
            <a:off x="672662" y="1654530"/>
            <a:ext cx="11056883" cy="4062651"/>
          </a:xfrm>
          <a:prstGeom prst="rect">
            <a:avLst/>
          </a:prstGeom>
        </p:spPr>
        <p:txBody>
          <a:bodyPr wrap="square">
            <a:spAutoFit/>
          </a:bodyPr>
          <a:lstStyle/>
          <a:p>
            <a:r>
              <a:rPr lang="en-US" sz="2400" b="1" u="sng" dirty="0">
                <a:latin typeface="Arial" panose="020B0604020202020204" pitchFamily="34" charset="0"/>
                <a:cs typeface="Arial" panose="020B0604020202020204" pitchFamily="34" charset="0"/>
              </a:rPr>
              <a:t>Division of Health Facilities Engineering </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u="sng" dirty="0" smtClean="0">
                <a:latin typeface="Arial" panose="020B0604020202020204" pitchFamily="34" charset="0"/>
                <a:cs typeface="Arial" panose="020B0604020202020204" pitchFamily="34" charset="0"/>
              </a:rPr>
              <a:t>FY </a:t>
            </a:r>
            <a:r>
              <a:rPr lang="en-US" b="1" u="sng" dirty="0">
                <a:latin typeface="Arial" panose="020B0604020202020204" pitchFamily="34" charset="0"/>
                <a:cs typeface="Arial" panose="020B0604020202020204" pitchFamily="34" charset="0"/>
              </a:rPr>
              <a:t>2019 Project M&amp;I Funds (BEMAR</a:t>
            </a:r>
            <a:r>
              <a:rPr lang="en-US" b="1" u="sng"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v"/>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$2.766M ($979K for Federal and $1.787M for Tribal Facilities) </a:t>
            </a:r>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Similar to FY18, PAFAC </a:t>
            </a:r>
            <a:r>
              <a:rPr lang="en-US" dirty="0" smtClean="0">
                <a:latin typeface="Arial" panose="020B0604020202020204" pitchFamily="34" charset="0"/>
                <a:cs typeface="Arial" panose="020B0604020202020204" pitchFamily="34" charset="0"/>
              </a:rPr>
              <a:t>requested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provide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nput </a:t>
            </a:r>
            <a:r>
              <a:rPr lang="en-US" dirty="0">
                <a:latin typeface="Arial" panose="020B0604020202020204" pitchFamily="34" charset="0"/>
                <a:cs typeface="Arial" panose="020B0604020202020204" pitchFamily="34" charset="0"/>
              </a:rPr>
              <a:t>on </a:t>
            </a:r>
            <a:r>
              <a:rPr lang="en-US" dirty="0" smtClean="0">
                <a:latin typeface="Arial" panose="020B0604020202020204" pitchFamily="34" charset="0"/>
                <a:cs typeface="Arial" panose="020B0604020202020204" pitchFamily="34" charset="0"/>
              </a:rPr>
              <a:t>the allocation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rocedure</a:t>
            </a:r>
            <a:r>
              <a:rPr lang="en-US"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Working t</a:t>
            </a:r>
            <a:r>
              <a:rPr lang="en-US" dirty="0" smtClean="0">
                <a:latin typeface="Arial" panose="020B0604020202020204" pitchFamily="34" charset="0"/>
                <a:cs typeface="Arial" panose="020B0604020202020204" pitchFamily="34" charset="0"/>
              </a:rPr>
              <a:t>oward </a:t>
            </a: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aving agreements </a:t>
            </a:r>
            <a:r>
              <a:rPr lang="en-US" dirty="0">
                <a:latin typeface="Arial" panose="020B0604020202020204" pitchFamily="34" charset="0"/>
                <a:cs typeface="Arial" panose="020B0604020202020204" pitchFamily="34" charset="0"/>
              </a:rPr>
              <a:t>in </a:t>
            </a:r>
            <a:r>
              <a:rPr lang="en-US" dirty="0" smtClean="0">
                <a:latin typeface="Arial" panose="020B0604020202020204" pitchFamily="34" charset="0"/>
                <a:cs typeface="Arial" panose="020B0604020202020204" pitchFamily="34" charset="0"/>
              </a:rPr>
              <a:t>place </a:t>
            </a:r>
            <a:r>
              <a:rPr lang="en-US" dirty="0">
                <a:latin typeface="Arial" panose="020B0604020202020204" pitchFamily="34" charset="0"/>
                <a:cs typeface="Arial" panose="020B0604020202020204" pitchFamily="34" charset="0"/>
              </a:rPr>
              <a:t>by April.</a:t>
            </a:r>
          </a:p>
          <a:p>
            <a:pPr marL="285750" indent="-285750">
              <a:buFont typeface="Wingdings" panose="05000000000000000000" pitchFamily="2" charset="2"/>
              <a:buChar char="v"/>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u="sng" dirty="0" smtClean="0">
                <a:latin typeface="Arial" panose="020B0604020202020204" pitchFamily="34" charset="0"/>
                <a:cs typeface="Arial" panose="020B0604020202020204" pitchFamily="34" charset="0"/>
              </a:rPr>
              <a:t>Annual </a:t>
            </a:r>
            <a:r>
              <a:rPr lang="en-US" b="1" u="sng" dirty="0">
                <a:latin typeface="Arial" panose="020B0604020202020204" pitchFamily="34" charset="0"/>
                <a:cs typeface="Arial" panose="020B0604020202020204" pitchFamily="34" charset="0"/>
              </a:rPr>
              <a:t>Combined Supportable Space Data Call </a:t>
            </a:r>
            <a:endParaRPr lang="en-US" b="1" u="sng"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Requesting Space and Deficiency </a:t>
            </a:r>
            <a:r>
              <a:rPr lang="en-US" dirty="0" smtClean="0">
                <a:latin typeface="Arial" panose="020B0604020202020204" pitchFamily="34" charset="0"/>
                <a:cs typeface="Arial" panose="020B0604020202020204" pitchFamily="34" charset="0"/>
              </a:rPr>
              <a:t>data </a:t>
            </a:r>
            <a:r>
              <a:rPr lang="en-US" dirty="0">
                <a:latin typeface="Arial" panose="020B0604020202020204" pitchFamily="34" charset="0"/>
                <a:cs typeface="Arial" panose="020B0604020202020204" pitchFamily="34" charset="0"/>
              </a:rPr>
              <a:t>u</a:t>
            </a:r>
            <a:r>
              <a:rPr lang="en-US" dirty="0" smtClean="0">
                <a:latin typeface="Arial" panose="020B0604020202020204" pitchFamily="34" charset="0"/>
                <a:cs typeface="Arial" panose="020B0604020202020204" pitchFamily="34" charset="0"/>
              </a:rPr>
              <a:t>pdates </a:t>
            </a:r>
            <a:r>
              <a:rPr lang="en-US" dirty="0">
                <a:latin typeface="Arial" panose="020B0604020202020204" pitchFamily="34" charset="0"/>
                <a:cs typeface="Arial" panose="020B0604020202020204" pitchFamily="34" charset="0"/>
              </a:rPr>
              <a:t>from all Tribal Health Programs.</a:t>
            </a:r>
          </a:p>
          <a:p>
            <a:pPr marL="742950" lvl="1"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Looking to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mprove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esponse rate</a:t>
            </a:r>
            <a:r>
              <a:rPr lang="en-US" dirty="0">
                <a:latin typeface="Arial" panose="020B0604020202020204" pitchFamily="34" charset="0"/>
                <a:cs typeface="Arial" panose="020B0604020202020204" pitchFamily="34" charset="0"/>
              </a:rPr>
              <a:t>: FY18 – 56%;  FY19 – 56%; FY20 – 100%?</a:t>
            </a:r>
          </a:p>
          <a:p>
            <a:pPr marL="742950" lvl="1" indent="-285750">
              <a:buFont typeface="Wingdings" panose="05000000000000000000" pitchFamily="2" charset="2"/>
              <a:buChar char="v"/>
            </a:pPr>
            <a:r>
              <a:rPr lang="en-US" dirty="0">
                <a:latin typeface="Arial" panose="020B0604020202020204" pitchFamily="34" charset="0"/>
                <a:cs typeface="Arial" panose="020B0604020202020204" pitchFamily="34" charset="0"/>
              </a:rPr>
              <a:t>Response </a:t>
            </a:r>
            <a:r>
              <a:rPr lang="en-US" dirty="0" smtClean="0">
                <a:latin typeface="Arial" panose="020B0604020202020204" pitchFamily="34" charset="0"/>
                <a:cs typeface="Arial" panose="020B0604020202020204" pitchFamily="34" charset="0"/>
              </a:rPr>
              <a:t>required </a:t>
            </a:r>
            <a:r>
              <a:rPr lang="en-US" dirty="0">
                <a:latin typeface="Arial" panose="020B0604020202020204" pitchFamily="34" charset="0"/>
                <a:cs typeface="Arial" panose="020B0604020202020204" pitchFamily="34" charset="0"/>
              </a:rPr>
              <a:t>to be </a:t>
            </a:r>
            <a:r>
              <a:rPr lang="en-US" dirty="0" smtClean="0">
                <a:latin typeface="Arial" panose="020B0604020202020204" pitchFamily="34" charset="0"/>
                <a:cs typeface="Arial" panose="020B0604020202020204" pitchFamily="34" charset="0"/>
              </a:rPr>
              <a:t>eligible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project </a:t>
            </a:r>
            <a:r>
              <a:rPr lang="en-US" dirty="0">
                <a:latin typeface="Arial" panose="020B0604020202020204" pitchFamily="34" charset="0"/>
                <a:cs typeface="Arial" panose="020B0604020202020204" pitchFamily="34" charset="0"/>
              </a:rPr>
              <a:t>M&amp;I (BEMAR) Funding </a:t>
            </a:r>
          </a:p>
          <a:p>
            <a:pPr marL="742950" lvl="1" indent="-285750">
              <a:buFont typeface="Wingdings" panose="05000000000000000000" pitchFamily="2" charset="2"/>
              <a:buChar char="v"/>
            </a:pPr>
            <a:r>
              <a:rPr lang="en-US" dirty="0" smtClean="0">
                <a:latin typeface="Arial" panose="020B0604020202020204" pitchFamily="34" charset="0"/>
                <a:cs typeface="Arial" panose="020B0604020202020204" pitchFamily="34" charset="0"/>
              </a:rPr>
              <a:t>Packets sent out last week</a:t>
            </a: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Response Due by February 14th</a:t>
            </a:r>
          </a:p>
        </p:txBody>
      </p:sp>
    </p:spTree>
    <p:extLst>
      <p:ext uri="{BB962C8B-B14F-4D97-AF65-F5344CB8AC3E}">
        <p14:creationId xmlns:p14="http://schemas.microsoft.com/office/powerpoint/2010/main" val="1929697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8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1.xml><?xml version="1.0" encoding="utf-8"?>
<a:theme xmlns:a="http://schemas.openxmlformats.org/drawingml/2006/main" name="9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2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3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4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5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6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7_BHW-PPT-template_16.9_Revised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Retrospect</Template>
  <TotalTime>22255</TotalTime>
  <Words>1562</Words>
  <Application>Microsoft Office PowerPoint</Application>
  <PresentationFormat>Widescreen</PresentationFormat>
  <Paragraphs>214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20</vt:i4>
      </vt:variant>
    </vt:vector>
  </HeadingPairs>
  <TitlesOfParts>
    <vt:vector size="38" baseType="lpstr">
      <vt:lpstr>Arial</vt:lpstr>
      <vt:lpstr>Calibri</vt:lpstr>
      <vt:lpstr>Calibri Light</vt:lpstr>
      <vt:lpstr>Symbol</vt:lpstr>
      <vt:lpstr>Times New Roman</vt:lpstr>
      <vt:lpstr>Wingdings</vt:lpstr>
      <vt:lpstr>1_Retrospect</vt:lpstr>
      <vt:lpstr>BHW-PPT-template_16.9_Revised032917</vt:lpstr>
      <vt:lpstr>1_BHW-PPT-template_16.9_Revised032917</vt:lpstr>
      <vt:lpstr>2_BHW-PPT-template_16.9_Revised032917</vt:lpstr>
      <vt:lpstr>3_BHW-PPT-template_16.9_Revised032917</vt:lpstr>
      <vt:lpstr>4_BHW-PPT-template_16.9_Revised032917</vt:lpstr>
      <vt:lpstr>5_BHW-PPT-template_16.9_Revised032917</vt:lpstr>
      <vt:lpstr>6_BHW-PPT-template_16.9_Revised032917</vt:lpstr>
      <vt:lpstr>7_BHW-PPT-template_16.9_Revised032917</vt:lpstr>
      <vt:lpstr>8_BHW-PPT-template_16.9_Revised032917</vt:lpstr>
      <vt:lpstr>9_BHW-PPT-template_16.9_Revised032917</vt:lpstr>
      <vt:lpstr>Retrospect</vt:lpstr>
      <vt:lpstr>Indian Health Service NPAIHB-QBM @ Tulalip Resort Casino </vt:lpstr>
      <vt:lpstr>Office of Clinical Support </vt:lpstr>
      <vt:lpstr>Office of Clinical Support </vt:lpstr>
      <vt:lpstr>Office of Clinical Support </vt:lpstr>
      <vt:lpstr>Office of Clinical Support </vt:lpstr>
      <vt:lpstr>Office of Administration Management</vt:lpstr>
      <vt:lpstr>Office of Administration Management</vt:lpstr>
      <vt:lpstr>Office of Environmental Health &amp; Engineering</vt:lpstr>
      <vt:lpstr>Office of Environmental Health &amp; Engineering</vt:lpstr>
      <vt:lpstr>Office of Environmental Health &amp; Engineering</vt:lpstr>
      <vt:lpstr>Chief Medical Officer Update</vt:lpstr>
      <vt:lpstr>Chief Medical Officer Update</vt:lpstr>
      <vt:lpstr>Chief Medical Officer Update</vt:lpstr>
      <vt:lpstr>PowerPoint Presentation</vt:lpstr>
      <vt:lpstr>PowerPoint Presentation</vt:lpstr>
      <vt:lpstr>PowerPoint Presentation</vt:lpstr>
      <vt:lpstr>PowerPoint Presentation</vt:lpstr>
      <vt:lpstr>PowerPoint Presentation</vt:lpstr>
      <vt:lpstr>      Portland Area  Indian Health Service</vt:lpstr>
      <vt:lpstr>PowerPoint Presentation</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General Staff Presentation</dc:title>
  <dc:creator>IHS Public Affairs</dc:creator>
  <cp:lastModifiedBy>Lisa Griggs</cp:lastModifiedBy>
  <cp:revision>883</cp:revision>
  <cp:lastPrinted>2020-01-08T20:31:21Z</cp:lastPrinted>
  <dcterms:created xsi:type="dcterms:W3CDTF">2016-05-10T21:19:03Z</dcterms:created>
  <dcterms:modified xsi:type="dcterms:W3CDTF">2020-01-09T14:18:47Z</dcterms:modified>
</cp:coreProperties>
</file>