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329" r:id="rId3"/>
    <p:sldId id="324" r:id="rId4"/>
    <p:sldId id="322" r:id="rId5"/>
    <p:sldId id="313" r:id="rId6"/>
    <p:sldId id="314" r:id="rId7"/>
    <p:sldId id="316" r:id="rId8"/>
    <p:sldId id="327" r:id="rId9"/>
    <p:sldId id="319" r:id="rId10"/>
    <p:sldId id="317" r:id="rId11"/>
    <p:sldId id="320" r:id="rId12"/>
    <p:sldId id="321" r:id="rId13"/>
    <p:sldId id="323" r:id="rId14"/>
    <p:sldId id="328" r:id="rId15"/>
    <p:sldId id="330" r:id="rId16"/>
    <p:sldId id="334" r:id="rId17"/>
    <p:sldId id="294" r:id="rId1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53"/>
    <p:restoredTop sz="66868"/>
  </p:normalViewPr>
  <p:slideViewPr>
    <p:cSldViewPr>
      <p:cViewPr varScale="1">
        <p:scale>
          <a:sx n="74" d="100"/>
          <a:sy n="74" d="100"/>
        </p:scale>
        <p:origin x="648" y="176"/>
      </p:cViewPr>
      <p:guideLst>
        <p:guide orient="horz" pos="2160"/>
        <p:guide pos="2880"/>
      </p:guideLst>
    </p:cSldViewPr>
  </p:slideViewPr>
  <p:outlineViewPr>
    <p:cViewPr>
      <p:scale>
        <a:sx n="33" d="100"/>
        <a:sy n="33" d="100"/>
      </p:scale>
      <p:origin x="0" y="480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974CD7-93AF-CD40-8797-4D54627409F3}"/>
              </a:ext>
            </a:extLst>
          </p:cNvPr>
          <p:cNvSpPr>
            <a:spLocks noGrp="1"/>
          </p:cNvSpPr>
          <p:nvPr>
            <p:ph type="hdr" sz="quarter"/>
          </p:nvPr>
        </p:nvSpPr>
        <p:spPr>
          <a:xfrm>
            <a:off x="0" y="0"/>
            <a:ext cx="3043238" cy="465138"/>
          </a:xfrm>
          <a:prstGeom prst="rect">
            <a:avLst/>
          </a:prstGeom>
        </p:spPr>
        <p:txBody>
          <a:bodyPr vert="horz" lIns="91577" tIns="45789" rIns="91577" bIns="45789" rtlCol="0"/>
          <a:lstStyle>
            <a:lvl1pPr algn="l" eaLnBrk="1" hangingPunct="1">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A0F9A772-31C0-0E46-809D-2A05A136BCB6}"/>
              </a:ext>
            </a:extLst>
          </p:cNvPr>
          <p:cNvSpPr>
            <a:spLocks noGrp="1"/>
          </p:cNvSpPr>
          <p:nvPr>
            <p:ph type="dt" sz="quarter" idx="1"/>
          </p:nvPr>
        </p:nvSpPr>
        <p:spPr>
          <a:xfrm>
            <a:off x="3978275" y="0"/>
            <a:ext cx="3043238" cy="465138"/>
          </a:xfrm>
          <a:prstGeom prst="rect">
            <a:avLst/>
          </a:prstGeom>
        </p:spPr>
        <p:txBody>
          <a:bodyPr vert="horz" wrap="square" lIns="91577" tIns="45789" rIns="91577" bIns="45789"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654E990A-65D8-0B41-AF4C-AAB5DE8AF256}" type="datetimeFigureOut">
              <a:rPr lang="en-US" altLang="en-US"/>
              <a:pPr>
                <a:defRPr/>
              </a:pPr>
              <a:t>1/6/20</a:t>
            </a:fld>
            <a:endParaRPr lang="en-US" altLang="en-US"/>
          </a:p>
        </p:txBody>
      </p:sp>
      <p:sp>
        <p:nvSpPr>
          <p:cNvPr id="4" name="Footer Placeholder 3">
            <a:extLst>
              <a:ext uri="{FF2B5EF4-FFF2-40B4-BE49-F238E27FC236}">
                <a16:creationId xmlns:a16="http://schemas.microsoft.com/office/drawing/2014/main" id="{67160E6A-0322-944C-93A5-074FFFFE6EED}"/>
              </a:ext>
            </a:extLst>
          </p:cNvPr>
          <p:cNvSpPr>
            <a:spLocks noGrp="1"/>
          </p:cNvSpPr>
          <p:nvPr>
            <p:ph type="ftr" sz="quarter" idx="2"/>
          </p:nvPr>
        </p:nvSpPr>
        <p:spPr>
          <a:xfrm>
            <a:off x="0" y="8842375"/>
            <a:ext cx="3043238" cy="465138"/>
          </a:xfrm>
          <a:prstGeom prst="rect">
            <a:avLst/>
          </a:prstGeom>
        </p:spPr>
        <p:txBody>
          <a:bodyPr vert="horz" lIns="91577" tIns="45789" rIns="91577" bIns="45789" rtlCol="0" anchor="b"/>
          <a:lstStyle>
            <a:lvl1pPr algn="l" eaLnBrk="1" hangingPunct="1">
              <a:defRPr sz="1200">
                <a:latin typeface="Arial" charset="0"/>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E6824AE6-EAAB-F04B-A78C-A73D8674DE82}"/>
              </a:ext>
            </a:extLst>
          </p:cNvPr>
          <p:cNvSpPr>
            <a:spLocks noGrp="1"/>
          </p:cNvSpPr>
          <p:nvPr>
            <p:ph type="sldNum" sz="quarter" idx="3"/>
          </p:nvPr>
        </p:nvSpPr>
        <p:spPr>
          <a:xfrm>
            <a:off x="3978275" y="8842375"/>
            <a:ext cx="3043238" cy="465138"/>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BEB06EAA-C0F8-214E-A54F-C5F072EB846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00D98B79-2837-7643-A32B-C8FA610ABD52}"/>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6867" name="Rectangle 3">
            <a:extLst>
              <a:ext uri="{FF2B5EF4-FFF2-40B4-BE49-F238E27FC236}">
                <a16:creationId xmlns:a16="http://schemas.microsoft.com/office/drawing/2014/main" id="{401133B2-446D-474D-A830-8B0E218AE5AF}"/>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4340" name="Rectangle 4">
            <a:extLst>
              <a:ext uri="{FF2B5EF4-FFF2-40B4-BE49-F238E27FC236}">
                <a16:creationId xmlns:a16="http://schemas.microsoft.com/office/drawing/2014/main" id="{FBF1EAC0-2A44-D643-8041-2CBA6F6B495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a:extLst>
              <a:ext uri="{FF2B5EF4-FFF2-40B4-BE49-F238E27FC236}">
                <a16:creationId xmlns:a16="http://schemas.microsoft.com/office/drawing/2014/main" id="{8B8646B6-52CA-BB4D-BF26-21D3A19965EB}"/>
              </a:ext>
            </a:extLst>
          </p:cNvPr>
          <p:cNvSpPr>
            <a:spLocks noGrp="1" noChangeArrowheads="1"/>
          </p:cNvSpPr>
          <p:nvPr>
            <p:ph type="body" sz="quarter" idx="3"/>
          </p:nvPr>
        </p:nvSpPr>
        <p:spPr bwMode="auto">
          <a:xfrm>
            <a:off x="703263" y="4422775"/>
            <a:ext cx="5616575" cy="4187825"/>
          </a:xfrm>
          <a:prstGeom prst="rect">
            <a:avLst/>
          </a:prstGeom>
          <a:noFill/>
          <a:ln w="9525">
            <a:noFill/>
            <a:miter lim="800000"/>
            <a:headEnd/>
            <a:tailEnd/>
          </a:ln>
          <a:effectLst/>
        </p:spPr>
        <p:txBody>
          <a:bodyPr vert="horz" wrap="square" lIns="93317" tIns="46659" rIns="93317" bIns="466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6870" name="Rectangle 6">
            <a:extLst>
              <a:ext uri="{FF2B5EF4-FFF2-40B4-BE49-F238E27FC236}">
                <a16:creationId xmlns:a16="http://schemas.microsoft.com/office/drawing/2014/main" id="{40FA702C-C0AE-534B-9ECE-AB0A315A354A}"/>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36871" name="Rectangle 7">
            <a:extLst>
              <a:ext uri="{FF2B5EF4-FFF2-40B4-BE49-F238E27FC236}">
                <a16:creationId xmlns:a16="http://schemas.microsoft.com/office/drawing/2014/main" id="{088328D6-B236-A540-8243-3C571B701F80}"/>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17" tIns="46659" rIns="93317" bIns="46659"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2FBE5DE7-3E3F-D546-B5EA-4E763FC47C2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a:extLst>
              <a:ext uri="{FF2B5EF4-FFF2-40B4-BE49-F238E27FC236}">
                <a16:creationId xmlns:a16="http://schemas.microsoft.com/office/drawing/2014/main" id="{1FA19EBA-759D-2745-9BC5-6758FFF103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8B5A6CA-C1C9-7241-9E4C-D0C27F7475A2}" type="slidenum">
              <a:rPr lang="en-US" altLang="en-US" smtClean="0"/>
              <a:pPr/>
              <a:t>1</a:t>
            </a:fld>
            <a:endParaRPr lang="en-US" altLang="en-US"/>
          </a:p>
        </p:txBody>
      </p:sp>
      <p:sp>
        <p:nvSpPr>
          <p:cNvPr id="17410" name="Rectangle 2">
            <a:extLst>
              <a:ext uri="{FF2B5EF4-FFF2-40B4-BE49-F238E27FC236}">
                <a16:creationId xmlns:a16="http://schemas.microsoft.com/office/drawing/2014/main" id="{838808A6-E520-B14B-9008-31B2CDE6F7B6}"/>
              </a:ext>
            </a:extLst>
          </p:cNvPr>
          <p:cNvSpPr>
            <a:spLocks noGrp="1" noRot="1" noChangeAspect="1" noChangeArrowheads="1" noTextEdit="1"/>
          </p:cNvSpPr>
          <p:nvPr>
            <p:ph type="sldImg"/>
          </p:nvPr>
        </p:nvSpPr>
        <p:spPr>
          <a:ln/>
        </p:spPr>
      </p:sp>
      <p:sp>
        <p:nvSpPr>
          <p:cNvPr id="17411" name="Rectangle 3">
            <a:extLst>
              <a:ext uri="{FF2B5EF4-FFF2-40B4-BE49-F238E27FC236}">
                <a16:creationId xmlns:a16="http://schemas.microsoft.com/office/drawing/2014/main" id="{388B5A6B-8D6C-2547-9CE7-12209EAC00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id="{DCCBBA15-D98F-844F-992B-F93E7842C703}"/>
              </a:ext>
            </a:extLst>
          </p:cNvPr>
          <p:cNvSpPr>
            <a:spLocks noGrp="1" noRot="1" noChangeAspect="1" noChangeArrowheads="1" noTextEdit="1"/>
          </p:cNvSpPr>
          <p:nvPr>
            <p:ph type="sldImg"/>
          </p:nvPr>
        </p:nvSpPr>
        <p:spPr>
          <a:ln/>
        </p:spPr>
      </p:sp>
      <p:sp>
        <p:nvSpPr>
          <p:cNvPr id="44034" name="Notes Placeholder 2">
            <a:extLst>
              <a:ext uri="{FF2B5EF4-FFF2-40B4-BE49-F238E27FC236}">
                <a16:creationId xmlns:a16="http://schemas.microsoft.com/office/drawing/2014/main" id="{4C8FF383-6748-A841-B69F-4568C0695AFF}"/>
              </a:ext>
            </a:extLst>
          </p:cNvPr>
          <p:cNvSpPr>
            <a:spLocks noGrp="1"/>
          </p:cNvSpPr>
          <p:nvPr>
            <p:ph type="body" idx="1"/>
          </p:nvPr>
        </p:nvSpPr>
        <p:spPr>
          <a:ln/>
          <a:extLst>
            <a:ext uri="{909E8E84-426E-40dd-AFC4-6F175D3DCCD1}"/>
            <a:ext uri="{91240B29-F687-4f45-9708-019B960494DF}"/>
          </a:extLst>
        </p:spPr>
        <p:txBody>
          <a:bodyPr/>
          <a:lstStyle/>
          <a:p>
            <a:pPr marL="171450" indent="-171450">
              <a:buFontTx/>
              <a:buChar char="•"/>
              <a:defRPr/>
            </a:pPr>
            <a:r>
              <a:rPr lang="en-US" sz="1100" dirty="0">
                <a:latin typeface="+mn-lt"/>
                <a:ea typeface="MS PGothic" charset="0"/>
              </a:rPr>
              <a:t> Steve </a:t>
            </a:r>
            <a:r>
              <a:rPr lang="en-US" sz="1100" dirty="0" err="1">
                <a:latin typeface="+mn-lt"/>
                <a:ea typeface="MS PGothic" charset="0"/>
              </a:rPr>
              <a:t>Kutz</a:t>
            </a:r>
            <a:r>
              <a:rPr lang="en-US" sz="1100" dirty="0">
                <a:latin typeface="+mn-lt"/>
                <a:ea typeface="MS PGothic" charset="0"/>
              </a:rPr>
              <a:t> will be at the meeting to provide an update. Bridger Caniff is the TA for the CDC TAC.</a:t>
            </a:r>
          </a:p>
        </p:txBody>
      </p:sp>
      <p:sp>
        <p:nvSpPr>
          <p:cNvPr id="41987" name="Slide Number Placeholder 3">
            <a:extLst>
              <a:ext uri="{FF2B5EF4-FFF2-40B4-BE49-F238E27FC236}">
                <a16:creationId xmlns:a16="http://schemas.microsoft.com/office/drawing/2014/main" id="{A327B08B-A8BA-0447-BD32-35899432CFD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72AE10D-A4F1-9046-85A4-4A8F5573C244}"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a:extLst>
              <a:ext uri="{FF2B5EF4-FFF2-40B4-BE49-F238E27FC236}">
                <a16:creationId xmlns:a16="http://schemas.microsoft.com/office/drawing/2014/main" id="{BA429CC9-E553-F248-91BD-15643BF949AE}"/>
              </a:ext>
            </a:extLst>
          </p:cNvPr>
          <p:cNvSpPr>
            <a:spLocks noGrp="1" noRot="1" noChangeAspect="1" noChangeArrowheads="1" noTextEdit="1"/>
          </p:cNvSpPr>
          <p:nvPr>
            <p:ph type="sldImg"/>
          </p:nvPr>
        </p:nvSpPr>
        <p:spPr>
          <a:ln/>
        </p:spPr>
      </p:sp>
      <p:sp>
        <p:nvSpPr>
          <p:cNvPr id="44034" name="Notes Placeholder 2">
            <a:extLst>
              <a:ext uri="{FF2B5EF4-FFF2-40B4-BE49-F238E27FC236}">
                <a16:creationId xmlns:a16="http://schemas.microsoft.com/office/drawing/2014/main" id="{55D666B7-7D31-FC42-ACAA-8180BABD69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100" dirty="0">
                <a:latin typeface="Calibri" panose="020F0502020204030204" pitchFamily="34" charset="0"/>
              </a:rPr>
              <a:t> At the STAC meeting, there was a request to Assistant Secretary McCance Katz that the SAMHSA TTAC in-person meetings be scheduled.</a:t>
            </a:r>
          </a:p>
          <a:p>
            <a:pPr marL="171450" indent="-171450">
              <a:buFontTx/>
              <a:buChar char="•"/>
            </a:pPr>
            <a:r>
              <a:rPr lang="en-US" altLang="en-US" sz="1100" dirty="0">
                <a:latin typeface="Calibri" panose="020F0502020204030204" pitchFamily="34" charset="0"/>
              </a:rPr>
              <a:t>At the last TTAC meeting, which was a virtual meeting July 30-31, Councilman Nick Lewis became primary. Therefore we have an alternate position that is vacant. Nick as primary and Sarah as a technical advisor attended the virtual meeting. The TTAC charter was discussed and approved.</a:t>
            </a:r>
          </a:p>
          <a:p>
            <a:pPr marL="171450" indent="-171450">
              <a:buFontTx/>
              <a:buChar char="•"/>
            </a:pPr>
            <a:r>
              <a:rPr lang="en-US" altLang="en-US" sz="1100" dirty="0">
                <a:latin typeface="Calibri" panose="020F0502020204030204" pitchFamily="34" charset="0"/>
              </a:rPr>
              <a:t>Nick and Sarah both voiced extreme concern over the TOR client level data collection required for all clients receiving treatment or recovery services at intake, 6 month follow up and discharge. Grantees are required to achieve a 6 month follow up rate of 80%. SAMHSA responded that they will be having a webinar to address TOR reporting, which we were not happy with.</a:t>
            </a:r>
          </a:p>
          <a:p>
            <a:pPr marL="171450" indent="-171450">
              <a:buFontTx/>
              <a:buChar char="•"/>
            </a:pPr>
            <a:r>
              <a:rPr lang="en-US" altLang="en-US" sz="1100" dirty="0">
                <a:latin typeface="Calibri" panose="020F0502020204030204" pitchFamily="34" charset="0"/>
              </a:rPr>
              <a:t>Future meetings were proposed for February  week of Feb. 24 in DC and the week of 13th of July for meeting in Indian Country. Nick offered for the July TTAC meeting to be held in the Portland Area. </a:t>
            </a:r>
          </a:p>
          <a:p>
            <a:pPr marL="171450" indent="-171450">
              <a:buFontTx/>
              <a:buChar char="•"/>
            </a:pPr>
            <a:endParaRPr lang="en-US" altLang="en-US" sz="1100" dirty="0">
              <a:latin typeface="Calibri" panose="020F0502020204030204" pitchFamily="34" charset="0"/>
            </a:endParaRPr>
          </a:p>
          <a:p>
            <a:pPr marL="171450" indent="-171450">
              <a:buFontTx/>
              <a:buChar char="•"/>
            </a:pPr>
            <a:endParaRPr lang="en-US" altLang="en-US" sz="1100" dirty="0">
              <a:latin typeface="Calibri" panose="020F0502020204030204" pitchFamily="34" charset="0"/>
            </a:endParaRPr>
          </a:p>
          <a:p>
            <a:pPr marL="171450" indent="-171450"/>
            <a:endParaRPr lang="en-US" altLang="en-US" dirty="0">
              <a:latin typeface="Calibri" panose="020F0502020204030204" pitchFamily="34" charset="0"/>
            </a:endParaRPr>
          </a:p>
          <a:p>
            <a:pPr marL="171450" indent="-171450"/>
            <a:endParaRPr lang="en-US" altLang="en-US" dirty="0">
              <a:latin typeface="Calibri" panose="020F0502020204030204" pitchFamily="34" charset="0"/>
            </a:endParaRPr>
          </a:p>
          <a:p>
            <a:pPr marL="171450" indent="-171450"/>
            <a:endParaRPr lang="en-US" altLang="en-US" dirty="0">
              <a:latin typeface="Calibri" panose="020F0502020204030204" pitchFamily="34" charset="0"/>
            </a:endParaRPr>
          </a:p>
          <a:p>
            <a:pPr marL="171450" indent="-171450"/>
            <a:endParaRPr lang="en-US" altLang="en-US" dirty="0">
              <a:latin typeface="Calibri" panose="020F0502020204030204" pitchFamily="34" charset="0"/>
            </a:endParaRPr>
          </a:p>
          <a:p>
            <a:pPr marL="171450" indent="-171450"/>
            <a:endParaRPr lang="en-US" altLang="en-US" dirty="0">
              <a:latin typeface="Arial" panose="020B0604020202020204" pitchFamily="34" charset="0"/>
            </a:endParaRPr>
          </a:p>
        </p:txBody>
      </p:sp>
      <p:sp>
        <p:nvSpPr>
          <p:cNvPr id="44035" name="Slide Number Placeholder 3">
            <a:extLst>
              <a:ext uri="{FF2B5EF4-FFF2-40B4-BE49-F238E27FC236}">
                <a16:creationId xmlns:a16="http://schemas.microsoft.com/office/drawing/2014/main" id="{CA1A2B48-B376-2149-A06C-5E5A6D3E18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58C805E-68CC-864F-A754-47F56A5753BA}"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a:extLst>
              <a:ext uri="{FF2B5EF4-FFF2-40B4-BE49-F238E27FC236}">
                <a16:creationId xmlns:a16="http://schemas.microsoft.com/office/drawing/2014/main" id="{410A31BD-0689-7745-ACC7-7F05BBAFCF15}"/>
              </a:ext>
            </a:extLst>
          </p:cNvPr>
          <p:cNvSpPr>
            <a:spLocks noGrp="1" noRot="1" noChangeAspect="1" noChangeArrowheads="1" noTextEdit="1"/>
          </p:cNvSpPr>
          <p:nvPr>
            <p:ph type="sldImg"/>
          </p:nvPr>
        </p:nvSpPr>
        <p:spPr>
          <a:ln/>
        </p:spPr>
      </p:sp>
      <p:sp>
        <p:nvSpPr>
          <p:cNvPr id="46082" name="Notes Placeholder 2">
            <a:extLst>
              <a:ext uri="{FF2B5EF4-FFF2-40B4-BE49-F238E27FC236}">
                <a16:creationId xmlns:a16="http://schemas.microsoft.com/office/drawing/2014/main" id="{BCDB987D-708A-F44E-89B6-3CB0B27174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100" dirty="0">
                <a:latin typeface="+mj-lt"/>
              </a:rPr>
              <a:t>At the July meeting, the TTAG had a discussion with CMS leadership on work requirements, block grants, and the importance of tribal standard terms and conditions.   </a:t>
            </a:r>
          </a:p>
          <a:p>
            <a:pPr marL="171450" indent="-171450">
              <a:buFontTx/>
              <a:buChar char="•"/>
            </a:pPr>
            <a:r>
              <a:rPr lang="en-US" altLang="en-US" sz="1100" dirty="0">
                <a:latin typeface="+mj-lt"/>
              </a:rPr>
              <a:t>Additionally, at the last meeting a presentation was provided on the AI/AN population highlights of the SUPPORTS Act for SUD providers. OR and WA submitted letters of intent to apply for SUPPORT Act funding. We worked with WA on their application.  </a:t>
            </a:r>
          </a:p>
          <a:p>
            <a:pPr marL="171450" indent="-171450">
              <a:buFontTx/>
              <a:buChar char="•"/>
            </a:pPr>
            <a:r>
              <a:rPr lang="en-US" altLang="en-US" sz="1100" dirty="0">
                <a:latin typeface="+mj-lt"/>
              </a:rPr>
              <a:t>Next face-to-face meeting is on November 7. CMS plans on having representatives from Medicare Advantage Plans as well as SUD waiver update.  They will also have the managed care program lead attend. </a:t>
            </a:r>
          </a:p>
          <a:p>
            <a:pPr marL="171450" indent="-171450">
              <a:buFontTx/>
              <a:buChar char="•"/>
            </a:pPr>
            <a:r>
              <a:rPr lang="en-US" altLang="en-US" sz="1100" dirty="0">
                <a:latin typeface="+mj-lt"/>
              </a:rPr>
              <a:t>On the Sept. 9 call, Dr. Dave Wilson from NIH announced that a traditional medicine summit is being organized on November 20-22 at the Ben Night Horse Campbell Center in Aurora, CO. 50 traditional healers were invited to it.  No flyer has been circulated yet. </a:t>
            </a:r>
          </a:p>
          <a:p>
            <a:pPr marL="171450" indent="-171450">
              <a:buFontTx/>
              <a:buChar char="•"/>
            </a:pPr>
            <a:r>
              <a:rPr lang="en-US" altLang="en-US" sz="1100" dirty="0">
                <a:latin typeface="+mj-lt"/>
              </a:rPr>
              <a:t>Here are a few subcommittee updates of interest to our area:</a:t>
            </a:r>
          </a:p>
          <a:p>
            <a:pPr marL="171450" indent="-171450">
              <a:buFontTx/>
              <a:buChar char="•"/>
            </a:pPr>
            <a:r>
              <a:rPr lang="en-US" altLang="en-US" sz="1100" dirty="0">
                <a:latin typeface="+mj-lt"/>
              </a:rPr>
              <a:t>Devin </a:t>
            </a:r>
            <a:r>
              <a:rPr lang="en-US" altLang="en-US" sz="1100" dirty="0" err="1">
                <a:latin typeface="+mj-lt"/>
              </a:rPr>
              <a:t>Delrow</a:t>
            </a:r>
            <a:r>
              <a:rPr lang="en-US" altLang="en-US" sz="1100" dirty="0">
                <a:latin typeface="+mj-lt"/>
              </a:rPr>
              <a:t> from NIHB talked about the TTAG strategic plan. This will be reviewed at next face-to-face TTAG meeting. </a:t>
            </a:r>
          </a:p>
          <a:p>
            <a:pPr marL="171450" indent="-171450">
              <a:buFontTx/>
              <a:buChar char="•"/>
            </a:pPr>
            <a:r>
              <a:rPr lang="en-US" altLang="en-US" sz="1100" dirty="0">
                <a:latin typeface="+mj-lt"/>
              </a:rPr>
              <a:t>1115 waiver subcommittee announced that ID 1115 work requirements waiver out for public comment.</a:t>
            </a:r>
          </a:p>
          <a:p>
            <a:pPr marL="171450" indent="-171450">
              <a:buFontTx/>
              <a:buChar char="•"/>
            </a:pPr>
            <a:r>
              <a:rPr lang="en-US" altLang="en-US" sz="1100" dirty="0">
                <a:latin typeface="+mj-lt"/>
              </a:rPr>
              <a:t>Tribal consultation subcommittee circulated a 5-page chart to subcommittee members on tribal consultation key elements to improve state-tribal consultation. </a:t>
            </a:r>
          </a:p>
          <a:p>
            <a:pPr marL="171450" indent="-171450">
              <a:buFontTx/>
              <a:buChar char="•"/>
            </a:pPr>
            <a:r>
              <a:rPr lang="en-US" altLang="en-US" sz="1100" dirty="0">
                <a:latin typeface="+mj-lt"/>
              </a:rPr>
              <a:t>The managed care subcommittee compiled a chart of managed care issues and sub-issues and will be circulating the chart prior to the TTAG meeting. </a:t>
            </a:r>
          </a:p>
        </p:txBody>
      </p:sp>
      <p:sp>
        <p:nvSpPr>
          <p:cNvPr id="46083" name="Slide Number Placeholder 3">
            <a:extLst>
              <a:ext uri="{FF2B5EF4-FFF2-40B4-BE49-F238E27FC236}">
                <a16:creationId xmlns:a16="http://schemas.microsoft.com/office/drawing/2014/main" id="{05D70F82-B686-934A-B717-88E1ADD0389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A1E3C2C-217E-E948-850A-C39B6D5590EA}"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a:extLst>
              <a:ext uri="{FF2B5EF4-FFF2-40B4-BE49-F238E27FC236}">
                <a16:creationId xmlns:a16="http://schemas.microsoft.com/office/drawing/2014/main" id="{794C66C3-8003-BD4A-8712-C27DC70080A9}"/>
              </a:ext>
            </a:extLst>
          </p:cNvPr>
          <p:cNvSpPr>
            <a:spLocks noGrp="1" noRot="1" noChangeAspect="1" noChangeArrowheads="1" noTextEdit="1"/>
          </p:cNvSpPr>
          <p:nvPr>
            <p:ph type="sldImg"/>
          </p:nvPr>
        </p:nvSpPr>
        <p:spPr>
          <a:ln/>
        </p:spPr>
      </p:sp>
      <p:sp>
        <p:nvSpPr>
          <p:cNvPr id="48130" name="Notes Placeholder 2">
            <a:extLst>
              <a:ext uri="{FF2B5EF4-FFF2-40B4-BE49-F238E27FC236}">
                <a16:creationId xmlns:a16="http://schemas.microsoft.com/office/drawing/2014/main" id="{A6A49A75-E494-AF4B-A0C7-91D156F0EF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sz="1100" kern="1200" dirty="0">
                <a:solidFill>
                  <a:schemeClr val="tx1"/>
                </a:solidFill>
                <a:effectLst/>
                <a:latin typeface="+mj-lt"/>
                <a:ea typeface="MS PGothic" panose="020B0600070205080204" pitchFamily="34" charset="-128"/>
                <a:cs typeface="MS PGothic" charset="0"/>
              </a:rPr>
              <a:t>During the last MMPC meeting, the MMPC (Portland Area representative Ron Allen and TA Sarah were in attendance) had a discussion with staff from the Office of the Inspector General on the need for tribes to  have the same parity with FQHCs for safe harbors from the anti-kickback statute. </a:t>
            </a:r>
          </a:p>
          <a:p>
            <a:pPr marL="171450" indent="-171450">
              <a:buFontTx/>
              <a:buChar char="•"/>
            </a:pPr>
            <a:r>
              <a:rPr lang="en-US" altLang="en-US" sz="1100" kern="1200" dirty="0">
                <a:solidFill>
                  <a:schemeClr val="tx1"/>
                </a:solidFill>
                <a:effectLst/>
                <a:latin typeface="+mj-lt"/>
                <a:ea typeface="MS PGothic" panose="020B0600070205080204" pitchFamily="34" charset="-128"/>
              </a:rPr>
              <a:t>Other preparation discussions for TTAG included work requirements and block grants as well as the importance of adequate tribal consultation and inclusion of tribal impacts in 1332 and 1115 waivers.</a:t>
            </a:r>
            <a:endParaRPr lang="en-US" altLang="en-US" sz="1100" dirty="0">
              <a:latin typeface="+mj-lt"/>
            </a:endParaRPr>
          </a:p>
        </p:txBody>
      </p:sp>
      <p:sp>
        <p:nvSpPr>
          <p:cNvPr id="48131" name="Slide Number Placeholder 3">
            <a:extLst>
              <a:ext uri="{FF2B5EF4-FFF2-40B4-BE49-F238E27FC236}">
                <a16:creationId xmlns:a16="http://schemas.microsoft.com/office/drawing/2014/main" id="{A8946153-0767-2C43-8109-CE42A6886D4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FE84ECE-98C0-8241-AF88-106243FFF51B}" type="slidenum">
              <a:rPr lang="en-US" altLang="en-US" smtClean="0"/>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a:extLst>
              <a:ext uri="{FF2B5EF4-FFF2-40B4-BE49-F238E27FC236}">
                <a16:creationId xmlns:a16="http://schemas.microsoft.com/office/drawing/2014/main" id="{0BC21288-47AF-5A42-89C3-7BC3EAE31215}"/>
              </a:ext>
            </a:extLst>
          </p:cNvPr>
          <p:cNvSpPr>
            <a:spLocks noGrp="1" noRot="1" noChangeAspect="1" noChangeArrowheads="1" noTextEdit="1"/>
          </p:cNvSpPr>
          <p:nvPr>
            <p:ph type="sldImg"/>
          </p:nvPr>
        </p:nvSpPr>
        <p:spPr>
          <a:ln/>
        </p:spPr>
      </p:sp>
      <p:sp>
        <p:nvSpPr>
          <p:cNvPr id="50178" name="Notes Placeholder 2">
            <a:extLst>
              <a:ext uri="{FF2B5EF4-FFF2-40B4-BE49-F238E27FC236}">
                <a16:creationId xmlns:a16="http://schemas.microsoft.com/office/drawing/2014/main" id="{3A4FFAA7-48AC-3D4D-8C2D-2E82D18787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800100" lvl="1" indent="-342900">
              <a:buFontTx/>
              <a:buChar char="•"/>
            </a:pPr>
            <a:r>
              <a:rPr lang="en-US" altLang="en-US" sz="1100" dirty="0">
                <a:latin typeface="+mj-lt"/>
              </a:rPr>
              <a:t>Robyn </a:t>
            </a:r>
            <a:r>
              <a:rPr lang="en-US" altLang="en-US" sz="1100" dirty="0" err="1">
                <a:latin typeface="+mj-lt"/>
              </a:rPr>
              <a:t>Sigo</a:t>
            </a:r>
            <a:r>
              <a:rPr lang="en-US" altLang="en-US" sz="1100" dirty="0">
                <a:latin typeface="+mj-lt"/>
              </a:rPr>
              <a:t>, Suquamish (Primary) and Jeromy Sylvan, Port Gamble S’Klallam (Alternate) terms just ended in September. </a:t>
            </a:r>
          </a:p>
          <a:p>
            <a:pPr marL="800100" lvl="1" indent="-342900">
              <a:buFontTx/>
              <a:buChar char="•"/>
            </a:pPr>
            <a:r>
              <a:rPr lang="en-US" altLang="en-US" sz="1100" dirty="0">
                <a:latin typeface="+mj-lt"/>
              </a:rPr>
              <a:t>We don’t know if they want to continue on the TAC. </a:t>
            </a:r>
          </a:p>
          <a:p>
            <a:pPr marL="800100" lvl="1" indent="-342900">
              <a:buFontTx/>
              <a:buChar char="•"/>
            </a:pPr>
            <a:r>
              <a:rPr lang="en-US" altLang="en-US" sz="1100" dirty="0">
                <a:latin typeface="+mj-lt"/>
              </a:rPr>
              <a:t>NIH reached out to us about the vacancies. If Robyn or Jeromy do not want to continue, is anyone interested in serving on this committee?</a:t>
            </a:r>
          </a:p>
          <a:p>
            <a:pPr marL="800100" marR="0" lvl="1" indent="-342900" algn="l" defTabSz="914400" rtl="0" eaLnBrk="0" fontAlgn="base" latinLnBrk="0" hangingPunct="0">
              <a:lnSpc>
                <a:spcPct val="100000"/>
              </a:lnSpc>
              <a:spcBef>
                <a:spcPct val="30000"/>
              </a:spcBef>
              <a:spcAft>
                <a:spcPct val="0"/>
              </a:spcAft>
              <a:buClrTx/>
              <a:buSzTx/>
              <a:buFontTx/>
              <a:buChar char="•"/>
              <a:tabLst/>
              <a:defRPr/>
            </a:pPr>
            <a:r>
              <a:rPr lang="en-US" altLang="en-US" sz="1100" dirty="0">
                <a:latin typeface="+mj-lt"/>
              </a:rPr>
              <a:t>On the CMS TTAG call on September 9, Dr. Dave Wilson announced that the All of Us Research Project deadline will be extended for 60 days</a:t>
            </a:r>
            <a:r>
              <a:rPr lang="en-US" altLang="en-US" sz="2000" dirty="0">
                <a:latin typeface="Arial" panose="020B0604020202020204" pitchFamily="34" charset="0"/>
              </a:rPr>
              <a:t>. </a:t>
            </a:r>
          </a:p>
          <a:p>
            <a:pPr marL="800100" lvl="1" indent="-342900">
              <a:buFontTx/>
              <a:buChar char="•"/>
            </a:pPr>
            <a:endParaRPr lang="en-US" altLang="en-US" sz="2000" dirty="0">
              <a:latin typeface="Times New Roman" panose="02020603050405020304" pitchFamily="18" charset="0"/>
            </a:endParaRPr>
          </a:p>
        </p:txBody>
      </p:sp>
      <p:sp>
        <p:nvSpPr>
          <p:cNvPr id="50179" name="Slide Number Placeholder 3">
            <a:extLst>
              <a:ext uri="{FF2B5EF4-FFF2-40B4-BE49-F238E27FC236}">
                <a16:creationId xmlns:a16="http://schemas.microsoft.com/office/drawing/2014/main" id="{4CEA494D-73E8-AF4F-A267-804DA06FD8E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D9026EE-60B5-7D45-811E-FC0C8FA12A3F}"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id="{C891EBA2-6FF4-8341-93BC-0887A75728C6}"/>
              </a:ext>
            </a:extLst>
          </p:cNvPr>
          <p:cNvSpPr>
            <a:spLocks noGrp="1" noRot="1" noChangeAspect="1" noChangeArrowheads="1" noTextEdit="1"/>
          </p:cNvSpPr>
          <p:nvPr>
            <p:ph type="sldImg"/>
          </p:nvPr>
        </p:nvSpPr>
        <p:spPr>
          <a:ln/>
        </p:spPr>
      </p:sp>
      <p:sp>
        <p:nvSpPr>
          <p:cNvPr id="52226" name="Notes Placeholder 2">
            <a:extLst>
              <a:ext uri="{FF2B5EF4-FFF2-40B4-BE49-F238E27FC236}">
                <a16:creationId xmlns:a16="http://schemas.microsoft.com/office/drawing/2014/main" id="{9712A757-F0AD-1246-A196-FE9D4BD78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100" dirty="0">
                <a:latin typeface="Calibri" panose="020F0502020204030204" pitchFamily="34" charset="0"/>
              </a:rPr>
              <a:t>We are working on getting an update on the last FAAB meeting. </a:t>
            </a:r>
          </a:p>
          <a:p>
            <a:pPr marL="171450" indent="-171450">
              <a:buFontTx/>
              <a:buChar char="•"/>
            </a:pPr>
            <a:r>
              <a:rPr lang="en-US" altLang="en-US" sz="1100" dirty="0">
                <a:latin typeface="Calibri" panose="020F0502020204030204" pitchFamily="34" charset="0"/>
              </a:rPr>
              <a:t>Katie participated in the last ISAC meeting by phone and may have an update during the EHR presentation. </a:t>
            </a:r>
          </a:p>
          <a:p>
            <a:pPr marL="171450" indent="-171450">
              <a:buFontTx/>
              <a:buChar char="•"/>
            </a:pPr>
            <a:r>
              <a:rPr lang="en-US" altLang="en-US" sz="1100" dirty="0">
                <a:latin typeface="Calibri" panose="020F0502020204030204" pitchFamily="34" charset="0"/>
              </a:rPr>
              <a:t>The PRC workgroup had a meeting last week. [If Eric Metcalf is at the meeting, ask him for an update.]</a:t>
            </a:r>
          </a:p>
          <a:p>
            <a:pPr marL="171450" indent="-171450">
              <a:buFontTx/>
              <a:buChar char="•"/>
            </a:pPr>
            <a:r>
              <a:rPr lang="en-US" altLang="en-US" sz="1100" dirty="0">
                <a:latin typeface="Calibri" panose="020F0502020204030204" pitchFamily="34" charset="0"/>
              </a:rPr>
              <a:t>Any other updates?</a:t>
            </a:r>
          </a:p>
        </p:txBody>
      </p:sp>
      <p:sp>
        <p:nvSpPr>
          <p:cNvPr id="52227" name="Slide Number Placeholder 3">
            <a:extLst>
              <a:ext uri="{FF2B5EF4-FFF2-40B4-BE49-F238E27FC236}">
                <a16:creationId xmlns:a16="http://schemas.microsoft.com/office/drawing/2014/main" id="{95D58E0D-C42F-344D-9A42-27C13CB0E51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7BC2770-55AC-3342-A651-8D0AE80C11C1}" type="slidenum">
              <a:rPr lang="en-US" altLang="en-US" smtClean="0"/>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a:extLst>
              <a:ext uri="{FF2B5EF4-FFF2-40B4-BE49-F238E27FC236}">
                <a16:creationId xmlns:a16="http://schemas.microsoft.com/office/drawing/2014/main" id="{74725157-1B47-B04B-BCB5-971ADF55377E}"/>
              </a:ext>
            </a:extLst>
          </p:cNvPr>
          <p:cNvSpPr>
            <a:spLocks noGrp="1" noRot="1" noChangeAspect="1" noChangeArrowheads="1" noTextEdit="1"/>
          </p:cNvSpPr>
          <p:nvPr>
            <p:ph type="sldImg"/>
          </p:nvPr>
        </p:nvSpPr>
        <p:spPr>
          <a:ln/>
        </p:spPr>
      </p:sp>
      <p:sp>
        <p:nvSpPr>
          <p:cNvPr id="54274" name="Notes Placeholder 2">
            <a:extLst>
              <a:ext uri="{FF2B5EF4-FFF2-40B4-BE49-F238E27FC236}">
                <a16:creationId xmlns:a16="http://schemas.microsoft.com/office/drawing/2014/main" id="{348274E0-9401-C842-9BF3-78C95861803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5" name="Slide Number Placeholder 3">
            <a:extLst>
              <a:ext uri="{FF2B5EF4-FFF2-40B4-BE49-F238E27FC236}">
                <a16:creationId xmlns:a16="http://schemas.microsoft.com/office/drawing/2014/main" id="{9AD244A4-41AF-AC4B-B8F0-424ABD505FE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9634528-DD75-0149-92FE-FB2759E3CCE5}" type="slidenum">
              <a:rPr lang="en-US" altLang="en-US" smtClean="0"/>
              <a:pPr/>
              <a:t>16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a:extLst>
              <a:ext uri="{FF2B5EF4-FFF2-40B4-BE49-F238E27FC236}">
                <a16:creationId xmlns:a16="http://schemas.microsoft.com/office/drawing/2014/main" id="{57AE1FF0-796B-F642-A3E3-F538E0748FD9}"/>
              </a:ext>
            </a:extLst>
          </p:cNvPr>
          <p:cNvSpPr>
            <a:spLocks noGrp="1" noRot="1" noChangeAspect="1" noChangeArrowheads="1" noTextEdit="1"/>
          </p:cNvSpPr>
          <p:nvPr>
            <p:ph type="sldImg"/>
          </p:nvPr>
        </p:nvSpPr>
        <p:spPr>
          <a:ln/>
        </p:spPr>
      </p:sp>
      <p:sp>
        <p:nvSpPr>
          <p:cNvPr id="19458" name="Notes Placeholder 2">
            <a:extLst>
              <a:ext uri="{FF2B5EF4-FFF2-40B4-BE49-F238E27FC236}">
                <a16:creationId xmlns:a16="http://schemas.microsoft.com/office/drawing/2014/main" id="{4896E743-2945-E94D-834E-AC40EF69F2B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9459" name="Slide Number Placeholder 3">
            <a:extLst>
              <a:ext uri="{FF2B5EF4-FFF2-40B4-BE49-F238E27FC236}">
                <a16:creationId xmlns:a16="http://schemas.microsoft.com/office/drawing/2014/main" id="{76AD6FD3-57A0-2C41-A938-3C43F1AFB3C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1BDA042-DA01-7949-908A-6A1C4DB66305}" type="slidenum">
              <a:rPr lang="en-US" altLang="en-US" smtClean="0"/>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a:extLst>
              <a:ext uri="{FF2B5EF4-FFF2-40B4-BE49-F238E27FC236}">
                <a16:creationId xmlns:a16="http://schemas.microsoft.com/office/drawing/2014/main" id="{BDF1A381-07B4-3845-8A64-C706AE065A14}"/>
              </a:ext>
            </a:extLst>
          </p:cNvPr>
          <p:cNvSpPr>
            <a:spLocks noGrp="1" noRot="1" noChangeAspect="1" noChangeArrowheads="1" noTextEdit="1"/>
          </p:cNvSpPr>
          <p:nvPr>
            <p:ph type="sldImg"/>
          </p:nvPr>
        </p:nvSpPr>
        <p:spPr>
          <a:ln/>
        </p:spPr>
      </p:sp>
      <p:sp>
        <p:nvSpPr>
          <p:cNvPr id="21506" name="Notes Placeholder 2">
            <a:extLst>
              <a:ext uri="{FF2B5EF4-FFF2-40B4-BE49-F238E27FC236}">
                <a16:creationId xmlns:a16="http://schemas.microsoft.com/office/drawing/2014/main" id="{A81DDAC2-F9D5-9440-B984-8BE0CACDB4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sz="1100" dirty="0">
                <a:latin typeface="Calibri" panose="020F0502020204030204" pitchFamily="34" charset="0"/>
              </a:rPr>
              <a:t>Ron Allen was in attendance as PA rep and Tino Batt as national at-large rep. The next meeting is in January or February.  </a:t>
            </a:r>
          </a:p>
          <a:p>
            <a:pPr marL="171450" indent="-171450">
              <a:buFont typeface="Arial" panose="020B0604020202020204" pitchFamily="34" charset="0"/>
              <a:buChar char="•"/>
            </a:pPr>
            <a:r>
              <a:rPr lang="en-US" altLang="en-US" sz="1100" dirty="0">
                <a:latin typeface="Calibri" panose="020F0502020204030204" pitchFamily="34" charset="0"/>
              </a:rPr>
              <a:t>Here are main points from the STAC meeting with Deputy Secretary Eric </a:t>
            </a:r>
            <a:r>
              <a:rPr lang="en-US" altLang="en-US" sz="1100" dirty="0" err="1">
                <a:latin typeface="Calibri" panose="020F0502020204030204" pitchFamily="34" charset="0"/>
              </a:rPr>
              <a:t>Hargan</a:t>
            </a:r>
            <a:r>
              <a:rPr lang="en-US" altLang="en-US" sz="1100" dirty="0">
                <a:latin typeface="Calibri" panose="020F0502020204030204" pitchFamily="34" charset="0"/>
              </a:rPr>
              <a:t>. [Joe- we handed out a Hobbs Strauss summary of the mtg or ask Laura for other administrative updates].</a:t>
            </a:r>
          </a:p>
          <a:p>
            <a:pPr marL="171450" indent="-171450">
              <a:buFont typeface="Arial" panose="020B0604020202020204" pitchFamily="34" charset="0"/>
              <a:buChar char="•"/>
            </a:pPr>
            <a:r>
              <a:rPr lang="en-US" altLang="en-US" sz="1100" dirty="0">
                <a:latin typeface="Calibri" panose="020F0502020204030204" pitchFamily="34" charset="0"/>
              </a:rPr>
              <a:t>Deputy Secretary </a:t>
            </a:r>
            <a:r>
              <a:rPr lang="en-US" altLang="en-US" sz="1100" dirty="0" err="1">
                <a:latin typeface="Calibri" panose="020F0502020204030204" pitchFamily="34" charset="0"/>
              </a:rPr>
              <a:t>Hargan</a:t>
            </a:r>
            <a:r>
              <a:rPr lang="en-US" altLang="en-US" sz="1100" dirty="0">
                <a:latin typeface="Calibri" panose="020F0502020204030204" pitchFamily="34" charset="0"/>
              </a:rPr>
              <a:t> discussed six areas of focus for HHS: 1) ending HIV; 2) opioid crisis; 3) kidney failure; 4) rural and remote health; 5) morbidity rates; 6) social determinants of health </a:t>
            </a:r>
          </a:p>
          <a:p>
            <a:pPr marL="171450" indent="-171450">
              <a:buFont typeface="Arial" panose="020B0604020202020204" pitchFamily="34" charset="0"/>
              <a:buChar char="•"/>
            </a:pPr>
            <a:r>
              <a:rPr lang="en-US" altLang="en-US" sz="1100" dirty="0">
                <a:latin typeface="Calibri" panose="020F0502020204030204" pitchFamily="34" charset="0"/>
              </a:rPr>
              <a:t>He talked about their efforts to combat the opioid crisis. HHS is concerned about rising rates of meth. They are trying to have an evidence-based approach to both.</a:t>
            </a:r>
          </a:p>
          <a:p>
            <a:pPr marL="171450" indent="-171450">
              <a:buFont typeface="Arial" panose="020B0604020202020204" pitchFamily="34" charset="0"/>
              <a:buChar char="•"/>
            </a:pPr>
            <a:r>
              <a:rPr lang="en-US" altLang="en-US" sz="1100" dirty="0">
                <a:latin typeface="Calibri" panose="020F0502020204030204" pitchFamily="34" charset="0"/>
              </a:rPr>
              <a:t>As to strategic planning for HHS, they are looking to see what things they can accomplish in the next year. </a:t>
            </a:r>
          </a:p>
          <a:p>
            <a:pPr marL="171450" indent="-171450">
              <a:buFont typeface="Arial" panose="020B0604020202020204" pitchFamily="34" charset="0"/>
              <a:buChar char="•"/>
            </a:pPr>
            <a:r>
              <a:rPr lang="en-US" altLang="en-US" sz="1100" dirty="0">
                <a:latin typeface="Calibri" panose="020F0502020204030204" pitchFamily="34" charset="0"/>
              </a:rPr>
              <a:t>STAC members requested support on Advance Appropriations, requested an indefinite appropriation for 105(l) leases, opposed Medicaid block grants,  requested that HHS programs be improved, requested that IHS Director should have an Assistant Secretary position, addressed HPSA scores, addressed TANF and poverty guidelines, stated that AFCARs final rules are still an issue, inclusion of tribes in IHS/IT modernization, and inquired about HHS priorities. </a:t>
            </a:r>
          </a:p>
          <a:p>
            <a:pPr marL="171450" indent="-171450">
              <a:buFont typeface="Arial" panose="020B0604020202020204" pitchFamily="34" charset="0"/>
              <a:buChar char="•"/>
            </a:pPr>
            <a:r>
              <a:rPr lang="en-US" altLang="en-US" sz="1100" dirty="0">
                <a:latin typeface="Calibri" panose="020F0502020204030204" pitchFamily="34" charset="0"/>
              </a:rPr>
              <a:t>Deputy Secretary </a:t>
            </a:r>
            <a:r>
              <a:rPr lang="en-US" altLang="en-US" sz="1100" dirty="0" err="1">
                <a:latin typeface="Calibri" panose="020F0502020204030204" pitchFamily="34" charset="0"/>
              </a:rPr>
              <a:t>Hargan</a:t>
            </a:r>
            <a:r>
              <a:rPr lang="en-US" altLang="en-US" sz="1100" dirty="0">
                <a:latin typeface="Calibri" panose="020F0502020204030204" pitchFamily="34" charset="0"/>
              </a:rPr>
              <a:t> didn’t have time to provide responses to all the requests that were made. </a:t>
            </a:r>
          </a:p>
          <a:p>
            <a:pPr marL="171450" indent="-171450">
              <a:buFont typeface="Arial" panose="020B0604020202020204" pitchFamily="34" charset="0"/>
              <a:buChar char="•"/>
            </a:pPr>
            <a:r>
              <a:rPr lang="en-US" altLang="en-US" sz="1100" dirty="0">
                <a:latin typeface="Calibri" panose="020F0502020204030204" pitchFamily="34" charset="0"/>
              </a:rPr>
              <a:t>For Advance Appropriations, his staff clearly heard tribes’ request and </a:t>
            </a:r>
            <a:r>
              <a:rPr lang="en-US" altLang="en-US" sz="1100" dirty="0" err="1">
                <a:latin typeface="Calibri" panose="020F0502020204030204" pitchFamily="34" charset="0"/>
              </a:rPr>
              <a:t>Hargan</a:t>
            </a:r>
            <a:r>
              <a:rPr lang="en-US" altLang="en-US" sz="1100" dirty="0">
                <a:latin typeface="Calibri" panose="020F0502020204030204" pitchFamily="34" charset="0"/>
              </a:rPr>
              <a:t> said that Congress is often wary of giving advance funding. </a:t>
            </a:r>
          </a:p>
          <a:p>
            <a:pPr marL="171450" indent="-171450">
              <a:buFont typeface="Arial" panose="020B0604020202020204" pitchFamily="34" charset="0"/>
              <a:buChar char="•"/>
            </a:pPr>
            <a:endParaRPr lang="en-US" altLang="en-US" sz="1100" dirty="0">
              <a:latin typeface="Calibri" panose="020F0502020204030204" pitchFamily="34" charset="0"/>
            </a:endParaRPr>
          </a:p>
          <a:p>
            <a:endParaRPr lang="en-US" altLang="en-US" sz="1100" dirty="0">
              <a:latin typeface="Calibri" panose="020F0502020204030204" pitchFamily="34" charset="0"/>
            </a:endParaRPr>
          </a:p>
          <a:p>
            <a:endParaRPr lang="en-US" altLang="en-US" sz="1100" dirty="0">
              <a:latin typeface="Calibri" panose="020F0502020204030204" pitchFamily="34" charset="0"/>
            </a:endParaRPr>
          </a:p>
        </p:txBody>
      </p:sp>
      <p:sp>
        <p:nvSpPr>
          <p:cNvPr id="21507" name="Slide Number Placeholder 3">
            <a:extLst>
              <a:ext uri="{FF2B5EF4-FFF2-40B4-BE49-F238E27FC236}">
                <a16:creationId xmlns:a16="http://schemas.microsoft.com/office/drawing/2014/main" id="{F241D68B-CACC-0247-ABE6-C9F0D002ABC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E073451-0406-C243-883B-E0E139797013}"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a:extLst>
              <a:ext uri="{FF2B5EF4-FFF2-40B4-BE49-F238E27FC236}">
                <a16:creationId xmlns:a16="http://schemas.microsoft.com/office/drawing/2014/main" id="{97E848E4-AE2E-574C-AA1A-F9AE39E24FBD}"/>
              </a:ext>
            </a:extLst>
          </p:cNvPr>
          <p:cNvSpPr>
            <a:spLocks noGrp="1" noRot="1" noChangeAspect="1" noChangeArrowheads="1" noTextEdit="1"/>
          </p:cNvSpPr>
          <p:nvPr>
            <p:ph type="sldImg"/>
          </p:nvPr>
        </p:nvSpPr>
        <p:spPr>
          <a:ln/>
        </p:spPr>
      </p:sp>
      <p:sp>
        <p:nvSpPr>
          <p:cNvPr id="23554" name="Notes Placeholder 2">
            <a:extLst>
              <a:ext uri="{FF2B5EF4-FFF2-40B4-BE49-F238E27FC236}">
                <a16:creationId xmlns:a16="http://schemas.microsoft.com/office/drawing/2014/main" id="{2DF1B40E-4035-6540-9279-92AAE4523F19}"/>
              </a:ext>
            </a:extLst>
          </p:cNvPr>
          <p:cNvSpPr>
            <a:spLocks noGrp="1"/>
          </p:cNvSpPr>
          <p:nvPr>
            <p:ph type="body" idx="1"/>
          </p:nvPr>
        </p:nvSpPr>
        <p:spPr>
          <a:ln/>
          <a:extLst>
            <a:ext uri="{909E8E84-426E-40dd-AFC4-6F175D3DCCD1}"/>
            <a:ext uri="{91240B29-F687-4f45-9708-019B960494DF}"/>
          </a:extLst>
        </p:spPr>
        <p:txBody>
          <a:bodyPr/>
          <a:lstStyle/>
          <a:p>
            <a:pPr marL="171450" indent="-171450">
              <a:buFontTx/>
              <a:buChar char="•"/>
              <a:defRPr/>
            </a:pPr>
            <a:r>
              <a:rPr lang="en-US" sz="1100" dirty="0">
                <a:latin typeface="+mn-lt"/>
                <a:ea typeface="MS PGothic" charset="0"/>
              </a:rPr>
              <a:t>Portland Area Representatives Cassie </a:t>
            </a:r>
            <a:r>
              <a:rPr lang="en-US" sz="1100" dirty="0" err="1">
                <a:latin typeface="+mn-lt"/>
                <a:ea typeface="MS PGothic" charset="0"/>
              </a:rPr>
              <a:t>Sellerds-Reck</a:t>
            </a:r>
            <a:r>
              <a:rPr lang="en-US" sz="1100" dirty="0">
                <a:latin typeface="+mn-lt"/>
                <a:ea typeface="MS PGothic" charset="0"/>
              </a:rPr>
              <a:t> and Sharon </a:t>
            </a:r>
            <a:r>
              <a:rPr lang="en-US" sz="1100" dirty="0" err="1">
                <a:latin typeface="+mn-lt"/>
                <a:ea typeface="MS PGothic" charset="0"/>
              </a:rPr>
              <a:t>Stanphill</a:t>
            </a:r>
            <a:r>
              <a:rPr lang="en-US" sz="1100" dirty="0">
                <a:latin typeface="+mn-lt"/>
                <a:ea typeface="MS PGothic" charset="0"/>
              </a:rPr>
              <a:t> attended the meeting and Sarah attended as the Technical Advisor. </a:t>
            </a:r>
          </a:p>
          <a:p>
            <a:pPr marL="171450" indent="-171450">
              <a:buFontTx/>
              <a:buChar char="•"/>
              <a:defRPr/>
            </a:pPr>
            <a:r>
              <a:rPr lang="en-US" sz="1100" dirty="0">
                <a:latin typeface="+mn-lt"/>
                <a:ea typeface="MS PGothic" charset="0"/>
              </a:rPr>
              <a:t>The main focus during the last 2 meetings has been the current SDPI funding distribution, developing questions from the TLDC to be included in the DTLL for consultation, ensuring tribes have sufficient and transparent information to provide comments to the SDPI FY 2021 funding cycle (which begins in 2021), as well as discussing tribal shares as an option for SDPI grantees. </a:t>
            </a:r>
          </a:p>
          <a:p>
            <a:pPr marL="171450" indent="-171450">
              <a:buFontTx/>
              <a:buChar char="•"/>
              <a:defRPr/>
            </a:pPr>
            <a:r>
              <a:rPr lang="en-US" sz="1100" dirty="0">
                <a:latin typeface="+mn-lt"/>
                <a:ea typeface="MS PGothic" charset="0"/>
              </a:rPr>
              <a:t>At the September NIHB National Tribal Health Conference, there was a Diabetes Summit and World Café to discuss with a panel consisting of panelists from TSGAC, DSTAC, Urban Indian organizations, and TLDC on amending legislation to provide tribes with the options of tribal shares. Portland Area TLDC representative Sharon </a:t>
            </a:r>
            <a:r>
              <a:rPr lang="en-US" sz="1100" dirty="0" err="1">
                <a:latin typeface="+mn-lt"/>
                <a:ea typeface="MS PGothic" charset="0"/>
              </a:rPr>
              <a:t>Stanphil</a:t>
            </a:r>
            <a:r>
              <a:rPr lang="en-US" sz="1100" dirty="0">
                <a:latin typeface="+mn-lt"/>
                <a:ea typeface="MS PGothic" charset="0"/>
              </a:rPr>
              <a:t> and Technical Advisor Sarah were in attendance.</a:t>
            </a:r>
          </a:p>
          <a:p>
            <a:pPr marL="171450" indent="-171450">
              <a:buFontTx/>
              <a:buChar char="•"/>
              <a:defRPr/>
            </a:pPr>
            <a:r>
              <a:rPr lang="en-US" sz="1100" dirty="0">
                <a:latin typeface="+mn-lt"/>
                <a:ea typeface="MS PGothic" charset="0"/>
              </a:rPr>
              <a:t>At the next meeting in Orlando, the TLDC will be reviewing and discussing the comments received during the SDPI FY 2021 consultation. Comments for the SDPI consultation are due December 2. NPAIHB will be submitting comments and will send out a template comment at the end of November.</a:t>
            </a:r>
          </a:p>
          <a:p>
            <a:pPr marL="171450" indent="-171450">
              <a:buFontTx/>
              <a:buChar char="•"/>
              <a:defRPr/>
            </a:pPr>
            <a:r>
              <a:rPr lang="en-US" sz="1100" dirty="0">
                <a:latin typeface="+mn-lt"/>
                <a:ea typeface="MS PGothic" charset="0"/>
              </a:rPr>
              <a:t>Cassie and Sharon can you provide information from your previous meetings?</a:t>
            </a:r>
          </a:p>
          <a:p>
            <a:pPr marL="171450" indent="-171450">
              <a:buFontTx/>
              <a:buChar char="•"/>
              <a:defRPr/>
            </a:pPr>
            <a:endParaRPr lang="en-US" sz="1600" dirty="0">
              <a:latin typeface="Times New Roman" charset="0"/>
              <a:ea typeface="MS PGothic" charset="0"/>
            </a:endParaRPr>
          </a:p>
          <a:p>
            <a:pPr marL="171450" indent="-171450">
              <a:defRPr/>
            </a:pPr>
            <a:endParaRPr lang="en-US" dirty="0">
              <a:latin typeface="Calibri" charset="0"/>
              <a:ea typeface="MS PGothic" charset="0"/>
            </a:endParaRPr>
          </a:p>
          <a:p>
            <a:pPr marL="171450" indent="-171450">
              <a:defRPr/>
            </a:pPr>
            <a:endParaRPr lang="en-US" dirty="0">
              <a:latin typeface="Calibri" charset="0"/>
              <a:ea typeface="MS PGothic" charset="0"/>
            </a:endParaRPr>
          </a:p>
          <a:p>
            <a:pPr marL="171450" indent="-171450">
              <a:defRPr/>
            </a:pPr>
            <a:endParaRPr lang="en-US" dirty="0">
              <a:ea typeface="MS PGothic" charset="0"/>
            </a:endParaRPr>
          </a:p>
        </p:txBody>
      </p:sp>
      <p:sp>
        <p:nvSpPr>
          <p:cNvPr id="23555" name="Slide Number Placeholder 3">
            <a:extLst>
              <a:ext uri="{FF2B5EF4-FFF2-40B4-BE49-F238E27FC236}">
                <a16:creationId xmlns:a16="http://schemas.microsoft.com/office/drawing/2014/main" id="{EF3FFDDD-41C1-DB49-9FAE-59F4AB34D7C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B8DF47B-38FD-3040-9783-0F9FF1BAF238}"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a:extLst>
              <a:ext uri="{FF2B5EF4-FFF2-40B4-BE49-F238E27FC236}">
                <a16:creationId xmlns:a16="http://schemas.microsoft.com/office/drawing/2014/main" id="{EA93D49E-3880-D948-8E54-87DCE83492BC}"/>
              </a:ext>
            </a:extLst>
          </p:cNvPr>
          <p:cNvSpPr>
            <a:spLocks noGrp="1" noRot="1" noChangeAspect="1" noChangeArrowheads="1" noTextEdit="1"/>
          </p:cNvSpPr>
          <p:nvPr>
            <p:ph type="sldImg"/>
          </p:nvPr>
        </p:nvSpPr>
        <p:spPr>
          <a:ln/>
        </p:spPr>
      </p:sp>
      <p:sp>
        <p:nvSpPr>
          <p:cNvPr id="25602" name="Notes Placeholder 2">
            <a:extLst>
              <a:ext uri="{FF2B5EF4-FFF2-40B4-BE49-F238E27FC236}">
                <a16:creationId xmlns:a16="http://schemas.microsoft.com/office/drawing/2014/main" id="{F5CB0A26-55F2-0A4B-85E6-18C8FF05A312}"/>
              </a:ext>
            </a:extLst>
          </p:cNvPr>
          <p:cNvSpPr>
            <a:spLocks noGrp="1" noChangeArrowheads="1"/>
          </p:cNvSpPr>
          <p:nvPr>
            <p:ph type="body" idx="1"/>
          </p:nvPr>
        </p:nvSpPr>
        <p:spPr>
          <a:ln/>
          <a:extLst>
            <a:ext uri="{909E8E84-426E-40dd-AFC4-6F175D3DCCD1}"/>
            <a:ext uri="{91240B29-F687-4f45-9708-019B960494DF}"/>
            <a:ext uri="{FAA26D3D-D897-4be2-8F04-BA451C77F1D7}"/>
          </a:extLst>
        </p:spPr>
        <p:txBody>
          <a:bodyPr/>
          <a:lstStyle/>
          <a:p>
            <a:pPr marL="457200" indent="-457200">
              <a:buFont typeface="Arial"/>
              <a:buChar char="•"/>
              <a:defRPr/>
            </a:pPr>
            <a:r>
              <a:rPr lang="en-US" sz="1100" dirty="0">
                <a:solidFill>
                  <a:srgbClr val="000000"/>
                </a:solidFill>
                <a:latin typeface="+mn-lt"/>
              </a:rPr>
              <a:t>There is no new update on for this workgroup.  </a:t>
            </a:r>
          </a:p>
          <a:p>
            <a:pPr marL="457200" indent="-457200">
              <a:buFont typeface="Arial"/>
              <a:buChar char="•"/>
              <a:defRPr/>
            </a:pPr>
            <a:r>
              <a:rPr lang="en-US" sz="1100" dirty="0">
                <a:solidFill>
                  <a:srgbClr val="000000"/>
                </a:solidFill>
                <a:latin typeface="+mn-lt"/>
              </a:rPr>
              <a:t>LAST UPDATE:</a:t>
            </a:r>
          </a:p>
          <a:p>
            <a:pPr marL="457200" indent="-457200">
              <a:buFont typeface="Arial"/>
              <a:buChar char="•"/>
              <a:defRPr/>
            </a:pPr>
            <a:r>
              <a:rPr lang="en-US" sz="1100" dirty="0">
                <a:solidFill>
                  <a:srgbClr val="000000"/>
                </a:solidFill>
                <a:latin typeface="+mn-lt"/>
              </a:rPr>
              <a:t>National Tribal Budget Formulation Workgroup (NTBFW) met on June 27-28 in Reno, Nevada. Andy. was able to attend the meeting for Portland Area. </a:t>
            </a:r>
          </a:p>
          <a:p>
            <a:pPr marL="457200" indent="-457200">
              <a:buFont typeface="Arial"/>
              <a:buChar char="•"/>
              <a:defRPr/>
            </a:pPr>
            <a:r>
              <a:rPr lang="en-US" sz="1100" dirty="0">
                <a:solidFill>
                  <a:srgbClr val="000000"/>
                </a:solidFill>
                <a:latin typeface="+mn-lt"/>
              </a:rPr>
              <a:t>Workgroup decided to request full funding now (not 12 year phased in funding).</a:t>
            </a:r>
          </a:p>
          <a:p>
            <a:pPr marL="800100" lvl="1" indent="-342900">
              <a:buFont typeface="Arial"/>
              <a:buChar char="•"/>
              <a:defRPr/>
            </a:pPr>
            <a:r>
              <a:rPr lang="en-US" sz="1100" dirty="0">
                <a:solidFill>
                  <a:srgbClr val="000000"/>
                </a:solidFill>
                <a:latin typeface="+mn-lt"/>
              </a:rPr>
              <a:t>An analysis will be conducted to determine what that amount is. </a:t>
            </a:r>
          </a:p>
          <a:p>
            <a:pPr marL="800100" lvl="1" indent="-342900">
              <a:buFont typeface="Arial"/>
              <a:buChar char="•"/>
              <a:defRPr/>
            </a:pPr>
            <a:r>
              <a:rPr lang="en-US" sz="1100" dirty="0">
                <a:solidFill>
                  <a:srgbClr val="000000"/>
                </a:solidFill>
                <a:latin typeface="+mn-lt"/>
              </a:rPr>
              <a:t>Workgroup would like to have a consistent message as to what full funding. We say IHS funded at half the level of need and also say full funding is at $37 billion.  Workgroup decided that a consistent message is needed. </a:t>
            </a:r>
          </a:p>
          <a:p>
            <a:pPr marL="457200" indent="-457200">
              <a:buFont typeface="Arial"/>
              <a:buChar char="•"/>
              <a:defRPr/>
            </a:pPr>
            <a:r>
              <a:rPr lang="en-US" sz="1100" dirty="0">
                <a:solidFill>
                  <a:srgbClr val="000000"/>
                </a:solidFill>
                <a:latin typeface="+mn-lt"/>
              </a:rPr>
              <a:t>Recommendation for FY 2022 will be based on NTBFW request for FY 2021, plus 30%. </a:t>
            </a:r>
          </a:p>
          <a:p>
            <a:pPr marL="457200" indent="-457200">
              <a:buFont typeface="Arial"/>
              <a:buChar char="•"/>
              <a:defRPr/>
            </a:pPr>
            <a:r>
              <a:rPr lang="en-US" sz="1100" dirty="0">
                <a:solidFill>
                  <a:srgbClr val="000000"/>
                </a:solidFill>
                <a:latin typeface="+mn-lt"/>
              </a:rPr>
              <a:t>Portland Area Budget Formulation Meeting is November 14, 2019 in Portland, Oregon- Embassy Suites.</a:t>
            </a:r>
          </a:p>
          <a:p>
            <a:pPr marL="171450" indent="-171450">
              <a:buFont typeface="Arial"/>
              <a:buChar char="•"/>
              <a:defRPr/>
            </a:pPr>
            <a:endParaRPr lang="en-US" sz="1100" dirty="0">
              <a:ea typeface="MS PGothic" charset="0"/>
            </a:endParaRPr>
          </a:p>
        </p:txBody>
      </p:sp>
      <p:sp>
        <p:nvSpPr>
          <p:cNvPr id="25603" name="Slide Number Placeholder 3">
            <a:extLst>
              <a:ext uri="{FF2B5EF4-FFF2-40B4-BE49-F238E27FC236}">
                <a16:creationId xmlns:a16="http://schemas.microsoft.com/office/drawing/2014/main" id="{D8F75F37-2C77-C440-A564-1420E31D3E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152173D-5C16-4641-9714-36DDAADDE6B0}"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a:extLst>
              <a:ext uri="{FF2B5EF4-FFF2-40B4-BE49-F238E27FC236}">
                <a16:creationId xmlns:a16="http://schemas.microsoft.com/office/drawing/2014/main" id="{697A32AA-29AD-E645-87FD-42FAAFE25355}"/>
              </a:ext>
            </a:extLst>
          </p:cNvPr>
          <p:cNvSpPr>
            <a:spLocks noGrp="1" noRot="1" noChangeAspect="1" noChangeArrowheads="1" noTextEdit="1"/>
          </p:cNvSpPr>
          <p:nvPr>
            <p:ph type="sldImg"/>
          </p:nvPr>
        </p:nvSpPr>
        <p:spPr>
          <a:ln/>
        </p:spPr>
      </p:sp>
      <p:sp>
        <p:nvSpPr>
          <p:cNvPr id="31746" name="Notes Placeholder 2">
            <a:extLst>
              <a:ext uri="{FF2B5EF4-FFF2-40B4-BE49-F238E27FC236}">
                <a16:creationId xmlns:a16="http://schemas.microsoft.com/office/drawing/2014/main" id="{3874EDB0-CAC0-F74D-9613-C402F59A0C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sz="1100" dirty="0">
                <a:latin typeface="Calibri" panose="020F0502020204030204" pitchFamily="34" charset="0"/>
              </a:rPr>
              <a:t> Staff were unable to attend this meeting because it conflicted with the Board’s Staff Retreat.  </a:t>
            </a:r>
          </a:p>
          <a:p>
            <a:pPr marL="171450" indent="-171450">
              <a:buFont typeface="Arial" panose="020B0604020202020204" pitchFamily="34" charset="0"/>
              <a:buChar char="•"/>
            </a:pPr>
            <a:r>
              <a:rPr lang="en-US" altLang="en-US" sz="1100" dirty="0">
                <a:latin typeface="Calibri" panose="020F0502020204030204" pitchFamily="34" charset="0"/>
              </a:rPr>
              <a:t> However, staff reviewed the agenda and provided some talking points to Greg for the meeting.</a:t>
            </a:r>
          </a:p>
          <a:p>
            <a:pPr marL="171450" indent="-171450">
              <a:buFont typeface="Arial" panose="020B0604020202020204" pitchFamily="34" charset="0"/>
              <a:buChar char="•"/>
            </a:pPr>
            <a:r>
              <a:rPr lang="en-US" altLang="en-US" sz="1100" dirty="0">
                <a:latin typeface="Calibri" panose="020F0502020204030204" pitchFamily="34" charset="0"/>
              </a:rPr>
              <a:t>Greg or Janice do you have anything you’d like to share about the last meeting?</a:t>
            </a:r>
          </a:p>
        </p:txBody>
      </p:sp>
      <p:sp>
        <p:nvSpPr>
          <p:cNvPr id="31747" name="Slide Number Placeholder 3">
            <a:extLst>
              <a:ext uri="{FF2B5EF4-FFF2-40B4-BE49-F238E27FC236}">
                <a16:creationId xmlns:a16="http://schemas.microsoft.com/office/drawing/2014/main" id="{2336A3DA-FA4F-8342-8217-0906E775A20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BCBF108-DAA5-A647-B77A-74E2287AC4E6}"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a:extLst>
              <a:ext uri="{FF2B5EF4-FFF2-40B4-BE49-F238E27FC236}">
                <a16:creationId xmlns:a16="http://schemas.microsoft.com/office/drawing/2014/main" id="{A9AEC2B8-931E-2E42-960A-3AFCB0A84E1E}"/>
              </a:ext>
            </a:extLst>
          </p:cNvPr>
          <p:cNvSpPr>
            <a:spLocks noGrp="1" noRot="1" noChangeAspect="1" noChangeArrowheads="1" noTextEdit="1"/>
          </p:cNvSpPr>
          <p:nvPr>
            <p:ph type="sldImg"/>
          </p:nvPr>
        </p:nvSpPr>
        <p:spPr>
          <a:ln/>
        </p:spPr>
      </p:sp>
      <p:sp>
        <p:nvSpPr>
          <p:cNvPr id="33794" name="Notes Placeholder 2">
            <a:extLst>
              <a:ext uri="{FF2B5EF4-FFF2-40B4-BE49-F238E27FC236}">
                <a16:creationId xmlns:a16="http://schemas.microsoft.com/office/drawing/2014/main" id="{16C7E922-E505-E347-9985-260FB0EE48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sz="1100" dirty="0">
                <a:latin typeface="Calibri" panose="020F0502020204030204" pitchFamily="34" charset="0"/>
              </a:rPr>
              <a:t>Again, staff had to miss this meeting because of the Board Staff Retreat but provided some talking points to Ron for the meeting.</a:t>
            </a:r>
          </a:p>
          <a:p>
            <a:pPr marL="171450" indent="-171450">
              <a:buFont typeface="Arial" panose="020B0604020202020204" pitchFamily="34" charset="0"/>
              <a:buChar char="•"/>
            </a:pPr>
            <a:r>
              <a:rPr lang="en-US" altLang="en-US" sz="1100" dirty="0">
                <a:latin typeface="Calibri" panose="020F0502020204030204" pitchFamily="34" charset="0"/>
              </a:rPr>
              <a:t>Anyone attend this meeting? </a:t>
            </a:r>
          </a:p>
          <a:p>
            <a:pPr marL="171450" indent="-171450"/>
            <a:endParaRPr lang="en-US" altLang="en-US" dirty="0">
              <a:latin typeface="Arial" panose="020B0604020202020204" pitchFamily="34" charset="0"/>
            </a:endParaRPr>
          </a:p>
          <a:p>
            <a:pPr marL="171450" indent="-171450"/>
            <a:endParaRPr lang="en-US" altLang="en-US" dirty="0">
              <a:latin typeface="Arial" panose="020B0604020202020204" pitchFamily="34" charset="0"/>
            </a:endParaRPr>
          </a:p>
          <a:p>
            <a:pPr marL="171450" indent="-171450"/>
            <a:endParaRPr lang="en-US" altLang="en-US" dirty="0">
              <a:latin typeface="Arial" panose="020B0604020202020204" pitchFamily="34" charset="0"/>
            </a:endParaRPr>
          </a:p>
          <a:p>
            <a:pPr marL="171450" indent="-171450"/>
            <a:endParaRPr lang="en-US" altLang="en-US" dirty="0">
              <a:latin typeface="Arial" panose="020B0604020202020204" pitchFamily="34" charset="0"/>
            </a:endParaRPr>
          </a:p>
        </p:txBody>
      </p:sp>
      <p:sp>
        <p:nvSpPr>
          <p:cNvPr id="33795" name="Slide Number Placeholder 3">
            <a:extLst>
              <a:ext uri="{FF2B5EF4-FFF2-40B4-BE49-F238E27FC236}">
                <a16:creationId xmlns:a16="http://schemas.microsoft.com/office/drawing/2014/main" id="{6459EFB2-7933-CA41-A83E-9427BF92B7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1E5CA25-B57E-3D40-B929-5AF0D791DDC3}"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a:extLst>
              <a:ext uri="{FF2B5EF4-FFF2-40B4-BE49-F238E27FC236}">
                <a16:creationId xmlns:a16="http://schemas.microsoft.com/office/drawing/2014/main" id="{CDE30C23-469F-1E44-8DAD-8854B8B6581A}"/>
              </a:ext>
            </a:extLst>
          </p:cNvPr>
          <p:cNvSpPr>
            <a:spLocks noGrp="1" noRot="1" noChangeAspect="1" noChangeArrowheads="1" noTextEdit="1"/>
          </p:cNvSpPr>
          <p:nvPr>
            <p:ph type="sldImg"/>
          </p:nvPr>
        </p:nvSpPr>
        <p:spPr>
          <a:ln/>
        </p:spPr>
      </p:sp>
      <p:sp>
        <p:nvSpPr>
          <p:cNvPr id="37890" name="Notes Placeholder 2">
            <a:extLst>
              <a:ext uri="{FF2B5EF4-FFF2-40B4-BE49-F238E27FC236}">
                <a16:creationId xmlns:a16="http://schemas.microsoft.com/office/drawing/2014/main" id="{A5F8953A-B9A2-0542-B5CC-CF408AB24C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100" dirty="0">
                <a:latin typeface="+mj-lt"/>
              </a:rPr>
              <a:t>Portland Area contributed nearly half of all the comments received through consultation (119 out of the 263) (good job us, I don’t remember if we already reported that). It is clear that the Portland Area Tribes are driving this work!</a:t>
            </a:r>
          </a:p>
          <a:p>
            <a:pPr marL="171450" indent="-171450">
              <a:buFontTx/>
              <a:buChar char="•"/>
            </a:pPr>
            <a:r>
              <a:rPr lang="en-US" altLang="en-US" sz="1100" dirty="0">
                <a:latin typeface="+mj-lt"/>
              </a:rPr>
              <a:t>IHS shared the comments with the advisory committee</a:t>
            </a:r>
          </a:p>
          <a:p>
            <a:pPr marL="171450" indent="-171450">
              <a:buFontTx/>
              <a:buChar char="•"/>
            </a:pPr>
            <a:r>
              <a:rPr lang="en-US" altLang="en-US" sz="1100" dirty="0">
                <a:latin typeface="+mj-lt"/>
              </a:rPr>
              <a:t>The advisory committee had hoped that IHS would have a new version of the policy incorporating the comments, they did not – IHS had hoped that the advisory committee would suggest which comments to prioritize, they did not – the advisory committee felt that all of the comments should be given equal weight.</a:t>
            </a:r>
          </a:p>
          <a:p>
            <a:pPr marL="171450" indent="-171450">
              <a:buFontTx/>
              <a:buChar char="•"/>
            </a:pPr>
            <a:r>
              <a:rPr lang="en-US" altLang="en-US" sz="1100" dirty="0">
                <a:latin typeface="+mj-lt"/>
              </a:rPr>
              <a:t>The advisory committee sent a letter to IHS encouraging them to respond to the questions raised by the comment period and suggested that the TAG continue to operate after the policy is final.</a:t>
            </a:r>
          </a:p>
          <a:p>
            <a:pPr marL="171450" indent="-171450">
              <a:buFontTx/>
              <a:buChar char="•"/>
            </a:pPr>
            <a:r>
              <a:rPr lang="en-US" altLang="en-US" sz="1100" dirty="0">
                <a:latin typeface="+mj-lt"/>
              </a:rPr>
              <a:t>There has not been another draft of the policy circulated to the TAG since the meeting.</a:t>
            </a:r>
          </a:p>
          <a:p>
            <a:pPr marL="171450" indent="-171450">
              <a:buFontTx/>
              <a:buChar char="•"/>
            </a:pPr>
            <a:r>
              <a:rPr lang="en-US" altLang="en-US" sz="1100" dirty="0">
                <a:latin typeface="+mj-lt"/>
              </a:rPr>
              <a:t>Lastly, CHAP TAG requested IHS address NPAIHB’s need to have working TCHPs certified, either with a demonstration program, an interagency agreement or simply a letter from RADM </a:t>
            </a:r>
            <a:r>
              <a:rPr lang="en-US" altLang="en-US" sz="1100" dirty="0" err="1">
                <a:latin typeface="+mj-lt"/>
              </a:rPr>
              <a:t>Weahkee</a:t>
            </a:r>
            <a:r>
              <a:rPr lang="en-US" altLang="en-US" sz="1100" dirty="0">
                <a:latin typeface="+mj-lt"/>
              </a:rPr>
              <a:t> authorizing Alaska to certify CHAPs outside of Alaska. This would not only satisfy Portland Area, but also for Phoenix and Billings who are right behind us with Phoenix a little closer than Billings. </a:t>
            </a:r>
          </a:p>
          <a:p>
            <a:pPr marL="171450" indent="-171450">
              <a:buFontTx/>
              <a:buChar char="•"/>
            </a:pPr>
            <a:r>
              <a:rPr lang="en-US" altLang="en-US" sz="1100" dirty="0">
                <a:latin typeface="+mj-lt"/>
              </a:rPr>
              <a:t>No date has been set for the next meeting. </a:t>
            </a:r>
          </a:p>
        </p:txBody>
      </p:sp>
      <p:sp>
        <p:nvSpPr>
          <p:cNvPr id="37891" name="Slide Number Placeholder 3">
            <a:extLst>
              <a:ext uri="{FF2B5EF4-FFF2-40B4-BE49-F238E27FC236}">
                <a16:creationId xmlns:a16="http://schemas.microsoft.com/office/drawing/2014/main" id="{D4A83D58-8F3F-5C4F-ABAF-59CA1EA8557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C7CEE9D-0ABF-0446-AC88-CB1F3881AF3D}"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a:extLst>
              <a:ext uri="{FF2B5EF4-FFF2-40B4-BE49-F238E27FC236}">
                <a16:creationId xmlns:a16="http://schemas.microsoft.com/office/drawing/2014/main" id="{2414771E-304B-964E-BBAD-38868F50CBE0}"/>
              </a:ext>
            </a:extLst>
          </p:cNvPr>
          <p:cNvSpPr>
            <a:spLocks noGrp="1" noRot="1" noChangeAspect="1" noChangeArrowheads="1" noTextEdit="1"/>
          </p:cNvSpPr>
          <p:nvPr>
            <p:ph type="sldImg"/>
          </p:nvPr>
        </p:nvSpPr>
        <p:spPr>
          <a:ln/>
        </p:spPr>
      </p:sp>
      <p:sp>
        <p:nvSpPr>
          <p:cNvPr id="39938" name="Notes Placeholder 2">
            <a:extLst>
              <a:ext uri="{FF2B5EF4-FFF2-40B4-BE49-F238E27FC236}">
                <a16:creationId xmlns:a16="http://schemas.microsoft.com/office/drawing/2014/main" id="{0FEF920F-0A78-E04E-A4A3-21F54A636F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sz="1200" dirty="0">
                <a:latin typeface="Calibri" panose="020F0502020204030204" pitchFamily="34" charset="0"/>
              </a:rPr>
              <a:t>No net updates. The last meeting was June 17 in Washington DC for the NTAC to present to RADM </a:t>
            </a:r>
            <a:r>
              <a:rPr lang="en-US" altLang="en-US" sz="1200" dirty="0" err="1">
                <a:latin typeface="Calibri" panose="020F0502020204030204" pitchFamily="34" charset="0"/>
              </a:rPr>
              <a:t>Weahkee</a:t>
            </a:r>
            <a:r>
              <a:rPr lang="en-US" altLang="en-US" sz="1200" dirty="0">
                <a:latin typeface="Calibri" panose="020F0502020204030204" pitchFamily="34" charset="0"/>
              </a:rPr>
              <a:t> their funding recommendations to provide more funding to tribal grantees through ISDEAA compacts and contracts and less funding to IHS national grant management. It was a meeting scheduled last minute and Cheryl Sanders (alternate Portland Area representative) and Sarah as technical advisor was online throughout the day of the meeting.</a:t>
            </a:r>
          </a:p>
          <a:p>
            <a:pPr marL="171450" indent="-171450">
              <a:buFontTx/>
              <a:buChar char="•"/>
            </a:pPr>
            <a:r>
              <a:rPr lang="en-US" altLang="en-US" sz="1200" dirty="0">
                <a:latin typeface="Calibri" panose="020F0502020204030204" pitchFamily="34" charset="0"/>
              </a:rPr>
              <a:t>The comment deadline for the NTAC behavioral health mechanism recommendations closed on October 1. NPAIHB submitted comments.</a:t>
            </a:r>
          </a:p>
          <a:p>
            <a:pPr marL="171450" indent="-171450">
              <a:buFontTx/>
              <a:buChar char="•"/>
            </a:pPr>
            <a:r>
              <a:rPr lang="en-US" altLang="en-US" sz="1200" dirty="0">
                <a:latin typeface="Calibri" panose="020F0502020204030204" pitchFamily="34" charset="0"/>
              </a:rPr>
              <a:t>The next meeting has not been scheduled.</a:t>
            </a:r>
          </a:p>
          <a:p>
            <a:pPr marL="171450" indent="-171450">
              <a:buFontTx/>
              <a:buChar char="•"/>
            </a:pPr>
            <a:r>
              <a:rPr lang="en-US" altLang="en-US" sz="1200" dirty="0">
                <a:latin typeface="Calibri" panose="020F0502020204030204" pitchFamily="34" charset="0"/>
              </a:rPr>
              <a:t>Cassie or Cheryl could you provide us with any information or other updates?</a:t>
            </a:r>
          </a:p>
          <a:p>
            <a:pPr marL="171450" indent="-171450">
              <a:buFontTx/>
              <a:buChar char="•"/>
            </a:pPr>
            <a:endParaRPr lang="en-US" altLang="en-US" dirty="0">
              <a:latin typeface="Arial" panose="020B0604020202020204" pitchFamily="34" charset="0"/>
            </a:endParaRPr>
          </a:p>
          <a:p>
            <a:pPr marL="171450" indent="-171450">
              <a:buFontTx/>
              <a:buChar char="•"/>
            </a:pPr>
            <a:endParaRPr lang="en-US" altLang="en-US" dirty="0">
              <a:latin typeface="Arial" panose="020B0604020202020204" pitchFamily="34" charset="0"/>
            </a:endParaRPr>
          </a:p>
        </p:txBody>
      </p:sp>
      <p:sp>
        <p:nvSpPr>
          <p:cNvPr id="39939" name="Slide Number Placeholder 3">
            <a:extLst>
              <a:ext uri="{FF2B5EF4-FFF2-40B4-BE49-F238E27FC236}">
                <a16:creationId xmlns:a16="http://schemas.microsoft.com/office/drawing/2014/main" id="{0DE23363-6C92-4945-AD6C-DE86DE48D2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BB74885-141C-5041-8351-8687C02300A0}"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3685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69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95400"/>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3727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DF1BB6E-5F89-B24C-BE93-88F61C68B849}"/>
              </a:ext>
            </a:extLst>
          </p:cNvPr>
          <p:cNvSpPr>
            <a:spLocks noGrp="1"/>
          </p:cNvSpPr>
          <p:nvPr>
            <p:ph type="dt" sz="half" idx="10"/>
          </p:nvPr>
        </p:nvSpPr>
        <p:spPr/>
        <p:txBody>
          <a:bodyPr/>
          <a:lstStyle>
            <a:lvl1pPr>
              <a:defRPr/>
            </a:lvl1pPr>
          </a:lstStyle>
          <a:p>
            <a:pPr>
              <a:defRPr/>
            </a:pPr>
            <a:fld id="{167606F9-2DA5-CB49-8140-A23119915E71}"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344B76A2-A08B-BE40-94DB-79233B9A14E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B89AFCE-CF75-3C4D-BFAA-C02203F07CCE}"/>
              </a:ext>
            </a:extLst>
          </p:cNvPr>
          <p:cNvSpPr>
            <a:spLocks noGrp="1"/>
          </p:cNvSpPr>
          <p:nvPr>
            <p:ph type="sldNum" sz="quarter" idx="12"/>
          </p:nvPr>
        </p:nvSpPr>
        <p:spPr/>
        <p:txBody>
          <a:bodyPr/>
          <a:lstStyle>
            <a:lvl1pPr>
              <a:defRPr/>
            </a:lvl1pPr>
          </a:lstStyle>
          <a:p>
            <a:pPr>
              <a:defRPr/>
            </a:pPr>
            <a:fld id="{504DD170-8879-AD49-8516-2F52635886A2}" type="slidenum">
              <a:rPr lang="en-US" altLang="en-US"/>
              <a:pPr>
                <a:defRPr/>
              </a:pPr>
              <a:t>‹#›</a:t>
            </a:fld>
            <a:endParaRPr lang="en-US" altLang="en-US"/>
          </a:p>
        </p:txBody>
      </p:sp>
    </p:spTree>
    <p:extLst>
      <p:ext uri="{BB962C8B-B14F-4D97-AF65-F5344CB8AC3E}">
        <p14:creationId xmlns:p14="http://schemas.microsoft.com/office/powerpoint/2010/main" val="2345316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3F82D-AAB9-6540-B739-EDE363D2A890}"/>
              </a:ext>
            </a:extLst>
          </p:cNvPr>
          <p:cNvSpPr>
            <a:spLocks noGrp="1"/>
          </p:cNvSpPr>
          <p:nvPr>
            <p:ph type="dt" sz="half" idx="10"/>
          </p:nvPr>
        </p:nvSpPr>
        <p:spPr/>
        <p:txBody>
          <a:bodyPr/>
          <a:lstStyle>
            <a:lvl1pPr>
              <a:defRPr/>
            </a:lvl1pPr>
          </a:lstStyle>
          <a:p>
            <a:pPr>
              <a:defRPr/>
            </a:pPr>
            <a:fld id="{55049BC9-BFA1-7245-B750-1A46AFA47D38}"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E1C08140-E27C-0A4C-A43B-78970CCE1EB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1CBB44-80EE-6C4C-A399-A6DF70B3710F}"/>
              </a:ext>
            </a:extLst>
          </p:cNvPr>
          <p:cNvSpPr>
            <a:spLocks noGrp="1"/>
          </p:cNvSpPr>
          <p:nvPr>
            <p:ph type="sldNum" sz="quarter" idx="12"/>
          </p:nvPr>
        </p:nvSpPr>
        <p:spPr/>
        <p:txBody>
          <a:bodyPr/>
          <a:lstStyle>
            <a:lvl1pPr>
              <a:defRPr/>
            </a:lvl1pPr>
          </a:lstStyle>
          <a:p>
            <a:pPr>
              <a:defRPr/>
            </a:pPr>
            <a:fld id="{D8960EF3-B2D9-B64C-A318-F978954B2C8F}" type="slidenum">
              <a:rPr lang="en-US" altLang="en-US"/>
              <a:pPr>
                <a:defRPr/>
              </a:pPr>
              <a:t>‹#›</a:t>
            </a:fld>
            <a:endParaRPr lang="en-US" altLang="en-US"/>
          </a:p>
        </p:txBody>
      </p:sp>
    </p:spTree>
    <p:extLst>
      <p:ext uri="{BB962C8B-B14F-4D97-AF65-F5344CB8AC3E}">
        <p14:creationId xmlns:p14="http://schemas.microsoft.com/office/powerpoint/2010/main" val="651381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C55A68-4751-9340-9829-92C57060D859}"/>
              </a:ext>
            </a:extLst>
          </p:cNvPr>
          <p:cNvSpPr>
            <a:spLocks noGrp="1"/>
          </p:cNvSpPr>
          <p:nvPr>
            <p:ph type="dt" sz="half" idx="10"/>
          </p:nvPr>
        </p:nvSpPr>
        <p:spPr/>
        <p:txBody>
          <a:bodyPr/>
          <a:lstStyle>
            <a:lvl1pPr>
              <a:defRPr/>
            </a:lvl1pPr>
          </a:lstStyle>
          <a:p>
            <a:pPr>
              <a:defRPr/>
            </a:pPr>
            <a:fld id="{B0C9713A-9A6A-5F48-ABE3-058C9F46297A}"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A84F186D-79B5-FA4C-8675-D81961D484F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5DF9006-3151-F748-A09C-00DDABB55784}"/>
              </a:ext>
            </a:extLst>
          </p:cNvPr>
          <p:cNvSpPr>
            <a:spLocks noGrp="1"/>
          </p:cNvSpPr>
          <p:nvPr>
            <p:ph type="sldNum" sz="quarter" idx="12"/>
          </p:nvPr>
        </p:nvSpPr>
        <p:spPr/>
        <p:txBody>
          <a:bodyPr/>
          <a:lstStyle>
            <a:lvl1pPr>
              <a:defRPr/>
            </a:lvl1pPr>
          </a:lstStyle>
          <a:p>
            <a:pPr>
              <a:defRPr/>
            </a:pPr>
            <a:fld id="{09FD9353-6338-BE44-9B8F-15974D1FABB4}" type="slidenum">
              <a:rPr lang="en-US" altLang="en-US"/>
              <a:pPr>
                <a:defRPr/>
              </a:pPr>
              <a:t>‹#›</a:t>
            </a:fld>
            <a:endParaRPr lang="en-US" altLang="en-US"/>
          </a:p>
        </p:txBody>
      </p:sp>
    </p:spTree>
    <p:extLst>
      <p:ext uri="{BB962C8B-B14F-4D97-AF65-F5344CB8AC3E}">
        <p14:creationId xmlns:p14="http://schemas.microsoft.com/office/powerpoint/2010/main" val="1627130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9AC5C97D-9DD8-8D45-9762-202D54646B33}"/>
              </a:ext>
            </a:extLst>
          </p:cNvPr>
          <p:cNvSpPr>
            <a:spLocks noGrp="1"/>
          </p:cNvSpPr>
          <p:nvPr>
            <p:ph type="dt" sz="half" idx="10"/>
          </p:nvPr>
        </p:nvSpPr>
        <p:spPr/>
        <p:txBody>
          <a:bodyPr/>
          <a:lstStyle>
            <a:lvl1pPr>
              <a:defRPr/>
            </a:lvl1pPr>
          </a:lstStyle>
          <a:p>
            <a:pPr>
              <a:defRPr/>
            </a:pPr>
            <a:fld id="{FDD0C866-573A-9542-8880-F85F5B3627CF}" type="datetimeFigureOut">
              <a:rPr lang="en-US" altLang="en-US"/>
              <a:pPr>
                <a:defRPr/>
              </a:pPr>
              <a:t>1/6/20</a:t>
            </a:fld>
            <a:endParaRPr lang="en-US" altLang="en-US"/>
          </a:p>
        </p:txBody>
      </p:sp>
      <p:sp>
        <p:nvSpPr>
          <p:cNvPr id="6" name="Footer Placeholder 4">
            <a:extLst>
              <a:ext uri="{FF2B5EF4-FFF2-40B4-BE49-F238E27FC236}">
                <a16:creationId xmlns:a16="http://schemas.microsoft.com/office/drawing/2014/main" id="{38F34739-CA4A-D648-933F-48960B2010B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03A6211-0505-EA4C-B7C3-2EAAD3631400}"/>
              </a:ext>
            </a:extLst>
          </p:cNvPr>
          <p:cNvSpPr>
            <a:spLocks noGrp="1"/>
          </p:cNvSpPr>
          <p:nvPr>
            <p:ph type="sldNum" sz="quarter" idx="12"/>
          </p:nvPr>
        </p:nvSpPr>
        <p:spPr/>
        <p:txBody>
          <a:bodyPr/>
          <a:lstStyle>
            <a:lvl1pPr>
              <a:defRPr/>
            </a:lvl1pPr>
          </a:lstStyle>
          <a:p>
            <a:pPr>
              <a:defRPr/>
            </a:pPr>
            <a:fld id="{BE43DFB9-3255-4C49-81DC-B4C907EEA5AB}" type="slidenum">
              <a:rPr lang="en-US" altLang="en-US"/>
              <a:pPr>
                <a:defRPr/>
              </a:pPr>
              <a:t>‹#›</a:t>
            </a:fld>
            <a:endParaRPr lang="en-US" altLang="en-US"/>
          </a:p>
        </p:txBody>
      </p:sp>
    </p:spTree>
    <p:extLst>
      <p:ext uri="{BB962C8B-B14F-4D97-AF65-F5344CB8AC3E}">
        <p14:creationId xmlns:p14="http://schemas.microsoft.com/office/powerpoint/2010/main" val="3670788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BB822E6-2B20-6344-9622-DEEABBE1F706}"/>
              </a:ext>
            </a:extLst>
          </p:cNvPr>
          <p:cNvSpPr>
            <a:spLocks noGrp="1"/>
          </p:cNvSpPr>
          <p:nvPr>
            <p:ph type="dt" sz="half" idx="10"/>
          </p:nvPr>
        </p:nvSpPr>
        <p:spPr/>
        <p:txBody>
          <a:bodyPr/>
          <a:lstStyle>
            <a:lvl1pPr>
              <a:defRPr/>
            </a:lvl1pPr>
          </a:lstStyle>
          <a:p>
            <a:pPr>
              <a:defRPr/>
            </a:pPr>
            <a:fld id="{DF10BC52-18EB-1943-BFCA-D9D67DDA0293}" type="datetimeFigureOut">
              <a:rPr lang="en-US" altLang="en-US"/>
              <a:pPr>
                <a:defRPr/>
              </a:pPr>
              <a:t>1/6/20</a:t>
            </a:fld>
            <a:endParaRPr lang="en-US" altLang="en-US"/>
          </a:p>
        </p:txBody>
      </p:sp>
      <p:sp>
        <p:nvSpPr>
          <p:cNvPr id="8" name="Footer Placeholder 4">
            <a:extLst>
              <a:ext uri="{FF2B5EF4-FFF2-40B4-BE49-F238E27FC236}">
                <a16:creationId xmlns:a16="http://schemas.microsoft.com/office/drawing/2014/main" id="{E286E10F-6152-0D48-AE53-C1A3B557863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10D02CA-0BFB-0443-901D-39925DD29564}"/>
              </a:ext>
            </a:extLst>
          </p:cNvPr>
          <p:cNvSpPr>
            <a:spLocks noGrp="1"/>
          </p:cNvSpPr>
          <p:nvPr>
            <p:ph type="sldNum" sz="quarter" idx="12"/>
          </p:nvPr>
        </p:nvSpPr>
        <p:spPr/>
        <p:txBody>
          <a:bodyPr/>
          <a:lstStyle>
            <a:lvl1pPr>
              <a:defRPr/>
            </a:lvl1pPr>
          </a:lstStyle>
          <a:p>
            <a:pPr>
              <a:defRPr/>
            </a:pPr>
            <a:fld id="{7649AA6F-55A1-B848-81EC-32A7786B1553}" type="slidenum">
              <a:rPr lang="en-US" altLang="en-US"/>
              <a:pPr>
                <a:defRPr/>
              </a:pPr>
              <a:t>‹#›</a:t>
            </a:fld>
            <a:endParaRPr lang="en-US" altLang="en-US"/>
          </a:p>
        </p:txBody>
      </p:sp>
    </p:spTree>
    <p:extLst>
      <p:ext uri="{BB962C8B-B14F-4D97-AF65-F5344CB8AC3E}">
        <p14:creationId xmlns:p14="http://schemas.microsoft.com/office/powerpoint/2010/main" val="151220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6C20245-6AD8-B34E-862C-2AE09D069864}"/>
              </a:ext>
            </a:extLst>
          </p:cNvPr>
          <p:cNvSpPr>
            <a:spLocks noGrp="1"/>
          </p:cNvSpPr>
          <p:nvPr>
            <p:ph type="dt" sz="half" idx="10"/>
          </p:nvPr>
        </p:nvSpPr>
        <p:spPr/>
        <p:txBody>
          <a:bodyPr/>
          <a:lstStyle>
            <a:lvl1pPr>
              <a:defRPr/>
            </a:lvl1pPr>
          </a:lstStyle>
          <a:p>
            <a:pPr>
              <a:defRPr/>
            </a:pPr>
            <a:fld id="{032524CC-8645-BC4B-9541-89A0C0BC85DF}" type="datetimeFigureOut">
              <a:rPr lang="en-US" altLang="en-US"/>
              <a:pPr>
                <a:defRPr/>
              </a:pPr>
              <a:t>1/6/20</a:t>
            </a:fld>
            <a:endParaRPr lang="en-US" altLang="en-US"/>
          </a:p>
        </p:txBody>
      </p:sp>
      <p:sp>
        <p:nvSpPr>
          <p:cNvPr id="4" name="Footer Placeholder 4">
            <a:extLst>
              <a:ext uri="{FF2B5EF4-FFF2-40B4-BE49-F238E27FC236}">
                <a16:creationId xmlns:a16="http://schemas.microsoft.com/office/drawing/2014/main" id="{2F740582-9F35-364D-BE6B-FA289817097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2C7F0EC-89DE-C54E-A2BB-055C0CBCC827}"/>
              </a:ext>
            </a:extLst>
          </p:cNvPr>
          <p:cNvSpPr>
            <a:spLocks noGrp="1"/>
          </p:cNvSpPr>
          <p:nvPr>
            <p:ph type="sldNum" sz="quarter" idx="12"/>
          </p:nvPr>
        </p:nvSpPr>
        <p:spPr/>
        <p:txBody>
          <a:bodyPr/>
          <a:lstStyle>
            <a:lvl1pPr>
              <a:defRPr/>
            </a:lvl1pPr>
          </a:lstStyle>
          <a:p>
            <a:pPr>
              <a:defRPr/>
            </a:pPr>
            <a:fld id="{91118A17-7491-8141-A7E2-1B3CDA9821CD}" type="slidenum">
              <a:rPr lang="en-US" altLang="en-US"/>
              <a:pPr>
                <a:defRPr/>
              </a:pPr>
              <a:t>‹#›</a:t>
            </a:fld>
            <a:endParaRPr lang="en-US" altLang="en-US"/>
          </a:p>
        </p:txBody>
      </p:sp>
    </p:spTree>
    <p:extLst>
      <p:ext uri="{BB962C8B-B14F-4D97-AF65-F5344CB8AC3E}">
        <p14:creationId xmlns:p14="http://schemas.microsoft.com/office/powerpoint/2010/main" val="2725582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5849698-FA4D-A74B-8353-4A5202DA1CC7}"/>
              </a:ext>
            </a:extLst>
          </p:cNvPr>
          <p:cNvSpPr>
            <a:spLocks noGrp="1"/>
          </p:cNvSpPr>
          <p:nvPr>
            <p:ph type="dt" sz="half" idx="10"/>
          </p:nvPr>
        </p:nvSpPr>
        <p:spPr/>
        <p:txBody>
          <a:bodyPr/>
          <a:lstStyle>
            <a:lvl1pPr>
              <a:defRPr/>
            </a:lvl1pPr>
          </a:lstStyle>
          <a:p>
            <a:pPr>
              <a:defRPr/>
            </a:pPr>
            <a:fld id="{B55DD8CB-A130-9149-A3DC-E77049793159}" type="datetimeFigureOut">
              <a:rPr lang="en-US" altLang="en-US"/>
              <a:pPr>
                <a:defRPr/>
              </a:pPr>
              <a:t>1/6/20</a:t>
            </a:fld>
            <a:endParaRPr lang="en-US" altLang="en-US"/>
          </a:p>
        </p:txBody>
      </p:sp>
      <p:sp>
        <p:nvSpPr>
          <p:cNvPr id="3" name="Footer Placeholder 4">
            <a:extLst>
              <a:ext uri="{FF2B5EF4-FFF2-40B4-BE49-F238E27FC236}">
                <a16:creationId xmlns:a16="http://schemas.microsoft.com/office/drawing/2014/main" id="{E08222A0-940F-444A-986F-57A6E1A28DF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4FDF9604-D40C-7F4F-BA92-228114D0F2A1}"/>
              </a:ext>
            </a:extLst>
          </p:cNvPr>
          <p:cNvSpPr>
            <a:spLocks noGrp="1"/>
          </p:cNvSpPr>
          <p:nvPr>
            <p:ph type="sldNum" sz="quarter" idx="12"/>
          </p:nvPr>
        </p:nvSpPr>
        <p:spPr/>
        <p:txBody>
          <a:bodyPr/>
          <a:lstStyle>
            <a:lvl1pPr>
              <a:defRPr/>
            </a:lvl1pPr>
          </a:lstStyle>
          <a:p>
            <a:pPr>
              <a:defRPr/>
            </a:pPr>
            <a:fld id="{28EC1259-2AA6-954F-9B71-FD4A0374431C}" type="slidenum">
              <a:rPr lang="en-US" altLang="en-US"/>
              <a:pPr>
                <a:defRPr/>
              </a:pPr>
              <a:t>‹#›</a:t>
            </a:fld>
            <a:endParaRPr lang="en-US" altLang="en-US"/>
          </a:p>
        </p:txBody>
      </p:sp>
    </p:spTree>
    <p:extLst>
      <p:ext uri="{BB962C8B-B14F-4D97-AF65-F5344CB8AC3E}">
        <p14:creationId xmlns:p14="http://schemas.microsoft.com/office/powerpoint/2010/main" val="3659688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296D7D5-A135-BA4E-8862-CDFFDCCC48F0}"/>
              </a:ext>
            </a:extLst>
          </p:cNvPr>
          <p:cNvSpPr>
            <a:spLocks noGrp="1"/>
          </p:cNvSpPr>
          <p:nvPr>
            <p:ph type="dt" sz="half" idx="10"/>
          </p:nvPr>
        </p:nvSpPr>
        <p:spPr/>
        <p:txBody>
          <a:bodyPr/>
          <a:lstStyle>
            <a:lvl1pPr>
              <a:defRPr/>
            </a:lvl1pPr>
          </a:lstStyle>
          <a:p>
            <a:pPr>
              <a:defRPr/>
            </a:pPr>
            <a:fld id="{7EF6F9B5-FFB2-3647-A481-FCE5ACB5C375}" type="datetimeFigureOut">
              <a:rPr lang="en-US" altLang="en-US"/>
              <a:pPr>
                <a:defRPr/>
              </a:pPr>
              <a:t>1/6/20</a:t>
            </a:fld>
            <a:endParaRPr lang="en-US" altLang="en-US"/>
          </a:p>
        </p:txBody>
      </p:sp>
      <p:sp>
        <p:nvSpPr>
          <p:cNvPr id="6" name="Footer Placeholder 4">
            <a:extLst>
              <a:ext uri="{FF2B5EF4-FFF2-40B4-BE49-F238E27FC236}">
                <a16:creationId xmlns:a16="http://schemas.microsoft.com/office/drawing/2014/main" id="{D35C2355-92EB-C34D-942A-91CAD0B3501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F767766-73B2-D141-9D67-A2F215262AD3}"/>
              </a:ext>
            </a:extLst>
          </p:cNvPr>
          <p:cNvSpPr>
            <a:spLocks noGrp="1"/>
          </p:cNvSpPr>
          <p:nvPr>
            <p:ph type="sldNum" sz="quarter" idx="12"/>
          </p:nvPr>
        </p:nvSpPr>
        <p:spPr/>
        <p:txBody>
          <a:bodyPr/>
          <a:lstStyle>
            <a:lvl1pPr>
              <a:defRPr/>
            </a:lvl1pPr>
          </a:lstStyle>
          <a:p>
            <a:pPr>
              <a:defRPr/>
            </a:pPr>
            <a:fld id="{389871BA-BF78-134F-A22B-E0288D91512D}" type="slidenum">
              <a:rPr lang="en-US" altLang="en-US"/>
              <a:pPr>
                <a:defRPr/>
              </a:pPr>
              <a:t>‹#›</a:t>
            </a:fld>
            <a:endParaRPr lang="en-US" altLang="en-US"/>
          </a:p>
        </p:txBody>
      </p:sp>
    </p:spTree>
    <p:extLst>
      <p:ext uri="{BB962C8B-B14F-4D97-AF65-F5344CB8AC3E}">
        <p14:creationId xmlns:p14="http://schemas.microsoft.com/office/powerpoint/2010/main" val="2796255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9845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5728437-6A41-DE41-B161-C6F836117B4D}"/>
              </a:ext>
            </a:extLst>
          </p:cNvPr>
          <p:cNvSpPr>
            <a:spLocks noGrp="1"/>
          </p:cNvSpPr>
          <p:nvPr>
            <p:ph type="dt" sz="half" idx="10"/>
          </p:nvPr>
        </p:nvSpPr>
        <p:spPr/>
        <p:txBody>
          <a:bodyPr/>
          <a:lstStyle>
            <a:lvl1pPr>
              <a:defRPr/>
            </a:lvl1pPr>
          </a:lstStyle>
          <a:p>
            <a:pPr>
              <a:defRPr/>
            </a:pPr>
            <a:fld id="{DD5597E0-4167-DF47-9CC1-CCE156D5FCD1}" type="datetimeFigureOut">
              <a:rPr lang="en-US" altLang="en-US"/>
              <a:pPr>
                <a:defRPr/>
              </a:pPr>
              <a:t>1/6/20</a:t>
            </a:fld>
            <a:endParaRPr lang="en-US" altLang="en-US"/>
          </a:p>
        </p:txBody>
      </p:sp>
      <p:sp>
        <p:nvSpPr>
          <p:cNvPr id="6" name="Footer Placeholder 4">
            <a:extLst>
              <a:ext uri="{FF2B5EF4-FFF2-40B4-BE49-F238E27FC236}">
                <a16:creationId xmlns:a16="http://schemas.microsoft.com/office/drawing/2014/main" id="{671B0EC7-0EE6-3A42-BA44-19E5AD3553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FF563F0-3D6D-2B4E-928C-BF34ED0AAC74}"/>
              </a:ext>
            </a:extLst>
          </p:cNvPr>
          <p:cNvSpPr>
            <a:spLocks noGrp="1"/>
          </p:cNvSpPr>
          <p:nvPr>
            <p:ph type="sldNum" sz="quarter" idx="12"/>
          </p:nvPr>
        </p:nvSpPr>
        <p:spPr/>
        <p:txBody>
          <a:bodyPr/>
          <a:lstStyle>
            <a:lvl1pPr>
              <a:defRPr/>
            </a:lvl1pPr>
          </a:lstStyle>
          <a:p>
            <a:pPr>
              <a:defRPr/>
            </a:pPr>
            <a:fld id="{11B0316F-3A18-E148-AD69-62146DEE533B}" type="slidenum">
              <a:rPr lang="en-US" altLang="en-US"/>
              <a:pPr>
                <a:defRPr/>
              </a:pPr>
              <a:t>‹#›</a:t>
            </a:fld>
            <a:endParaRPr lang="en-US" altLang="en-US"/>
          </a:p>
        </p:txBody>
      </p:sp>
    </p:spTree>
    <p:extLst>
      <p:ext uri="{BB962C8B-B14F-4D97-AF65-F5344CB8AC3E}">
        <p14:creationId xmlns:p14="http://schemas.microsoft.com/office/powerpoint/2010/main" val="32177695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5DCB4F-CB65-3143-9EFE-683D670C630E}"/>
              </a:ext>
            </a:extLst>
          </p:cNvPr>
          <p:cNvSpPr>
            <a:spLocks noGrp="1"/>
          </p:cNvSpPr>
          <p:nvPr>
            <p:ph type="dt" sz="half" idx="10"/>
          </p:nvPr>
        </p:nvSpPr>
        <p:spPr/>
        <p:txBody>
          <a:bodyPr/>
          <a:lstStyle>
            <a:lvl1pPr>
              <a:defRPr/>
            </a:lvl1pPr>
          </a:lstStyle>
          <a:p>
            <a:pPr>
              <a:defRPr/>
            </a:pPr>
            <a:fld id="{9BB7BD00-2C0A-DA4F-81AC-D6718C4A6587}"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B9564906-7143-DA41-8DA6-7DF0772CEB3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A48A85F-29DC-0F4C-949F-596B55578A8D}"/>
              </a:ext>
            </a:extLst>
          </p:cNvPr>
          <p:cNvSpPr>
            <a:spLocks noGrp="1"/>
          </p:cNvSpPr>
          <p:nvPr>
            <p:ph type="sldNum" sz="quarter" idx="12"/>
          </p:nvPr>
        </p:nvSpPr>
        <p:spPr/>
        <p:txBody>
          <a:bodyPr/>
          <a:lstStyle>
            <a:lvl1pPr>
              <a:defRPr/>
            </a:lvl1pPr>
          </a:lstStyle>
          <a:p>
            <a:pPr>
              <a:defRPr/>
            </a:pPr>
            <a:fld id="{96B92063-8187-0249-8375-66413A58C6AB}" type="slidenum">
              <a:rPr lang="en-US" altLang="en-US"/>
              <a:pPr>
                <a:defRPr/>
              </a:pPr>
              <a:t>‹#›</a:t>
            </a:fld>
            <a:endParaRPr lang="en-US" altLang="en-US"/>
          </a:p>
        </p:txBody>
      </p:sp>
    </p:spTree>
    <p:extLst>
      <p:ext uri="{BB962C8B-B14F-4D97-AF65-F5344CB8AC3E}">
        <p14:creationId xmlns:p14="http://schemas.microsoft.com/office/powerpoint/2010/main" val="879691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C599A-D533-1F4E-8744-CFECF849618A}"/>
              </a:ext>
            </a:extLst>
          </p:cNvPr>
          <p:cNvSpPr>
            <a:spLocks noGrp="1"/>
          </p:cNvSpPr>
          <p:nvPr>
            <p:ph type="dt" sz="half" idx="10"/>
          </p:nvPr>
        </p:nvSpPr>
        <p:spPr/>
        <p:txBody>
          <a:bodyPr/>
          <a:lstStyle>
            <a:lvl1pPr>
              <a:defRPr/>
            </a:lvl1pPr>
          </a:lstStyle>
          <a:p>
            <a:pPr>
              <a:defRPr/>
            </a:pPr>
            <a:fld id="{4A12D845-ED1D-FB4A-B93E-2717A649C509}"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A25D8123-BF63-734D-BB6A-D92C434CE69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C851325-CDC1-634A-A088-0F80A5814B44}"/>
              </a:ext>
            </a:extLst>
          </p:cNvPr>
          <p:cNvSpPr>
            <a:spLocks noGrp="1"/>
          </p:cNvSpPr>
          <p:nvPr>
            <p:ph type="sldNum" sz="quarter" idx="12"/>
          </p:nvPr>
        </p:nvSpPr>
        <p:spPr/>
        <p:txBody>
          <a:bodyPr/>
          <a:lstStyle>
            <a:lvl1pPr>
              <a:defRPr/>
            </a:lvl1pPr>
          </a:lstStyle>
          <a:p>
            <a:pPr>
              <a:defRPr/>
            </a:pPr>
            <a:fld id="{80EF6E67-4441-6345-BAAC-ABD9F9619F33}" type="slidenum">
              <a:rPr lang="en-US" altLang="en-US"/>
              <a:pPr>
                <a:defRPr/>
              </a:pPr>
              <a:t>‹#›</a:t>
            </a:fld>
            <a:endParaRPr lang="en-US" altLang="en-US"/>
          </a:p>
        </p:txBody>
      </p:sp>
    </p:spTree>
    <p:extLst>
      <p:ext uri="{BB962C8B-B14F-4D97-AF65-F5344CB8AC3E}">
        <p14:creationId xmlns:p14="http://schemas.microsoft.com/office/powerpoint/2010/main" val="4070019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5109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743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743200"/>
            <a:ext cx="4038600" cy="3763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7978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954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4524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18442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2581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61787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368E78-6BFB-2945-8DE6-B3ADC5586B20}"/>
              </a:ext>
            </a:extLst>
          </p:cNvPr>
          <p:cNvSpPr>
            <a:spLocks noGrp="1" noChangeArrowheads="1"/>
          </p:cNvSpPr>
          <p:nvPr>
            <p:ph type="title"/>
          </p:nvPr>
        </p:nvSpPr>
        <p:spPr bwMode="auto">
          <a:xfrm>
            <a:off x="457200" y="1295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F51E053-3428-C741-AF52-0983CFC786C0}"/>
              </a:ext>
            </a:extLst>
          </p:cNvPr>
          <p:cNvSpPr>
            <a:spLocks noGrp="1" noChangeArrowheads="1"/>
          </p:cNvSpPr>
          <p:nvPr>
            <p:ph type="body" idx="1"/>
          </p:nvPr>
        </p:nvSpPr>
        <p:spPr bwMode="auto">
          <a:xfrm>
            <a:off x="457200" y="2743200"/>
            <a:ext cx="8229600" cy="376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7" descr="website banner">
            <a:extLst>
              <a:ext uri="{FF2B5EF4-FFF2-40B4-BE49-F238E27FC236}">
                <a16:creationId xmlns:a16="http://schemas.microsoft.com/office/drawing/2014/main" id="{5005E6FC-8A31-1C4C-9C0E-5DE5BF6F263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2"/>
          </a:solidFill>
          <a:latin typeface="Times New Roman" pitchFamily="18"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FFB23CBB-DAE5-0D42-B39B-AF3DF22E8E1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A0F2C620-0DC9-6040-9D0E-B4EE40F5944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B433503-C3DB-C546-9E0F-03112FCB3FC8}"/>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cs typeface="Arial" panose="020B0604020202020204" pitchFamily="34" charset="0"/>
              </a:defRPr>
            </a:lvl1pPr>
          </a:lstStyle>
          <a:p>
            <a:pPr>
              <a:defRPr/>
            </a:pPr>
            <a:fld id="{9E280C76-5B27-4B48-BA03-84F575753856}" type="datetimeFigureOut">
              <a:rPr lang="en-US" altLang="en-US"/>
              <a:pPr>
                <a:defRPr/>
              </a:pPr>
              <a:t>1/6/20</a:t>
            </a:fld>
            <a:endParaRPr lang="en-US" altLang="en-US"/>
          </a:p>
        </p:txBody>
      </p:sp>
      <p:sp>
        <p:nvSpPr>
          <p:cNvPr id="5" name="Footer Placeholder 4">
            <a:extLst>
              <a:ext uri="{FF2B5EF4-FFF2-40B4-BE49-F238E27FC236}">
                <a16:creationId xmlns:a16="http://schemas.microsoft.com/office/drawing/2014/main" id="{D7789D24-8235-4549-8C0C-3BAA3A27E7A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EAF8FA32-6B9D-C141-AD65-1D930E3C646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69E16FF0-584F-5247-B733-8C943332EE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S PGothic" charset="0"/>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cs typeface="MS PGothic"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9ADDCA98-76FE-1C4B-9D79-DC0950BD5239}"/>
              </a:ext>
            </a:extLst>
          </p:cNvPr>
          <p:cNvSpPr>
            <a:spLocks noGrp="1" noChangeArrowheads="1"/>
          </p:cNvSpPr>
          <p:nvPr>
            <p:ph type="title"/>
          </p:nvPr>
        </p:nvSpPr>
        <p:spPr>
          <a:xfrm>
            <a:off x="457200" y="1752600"/>
            <a:ext cx="8229600" cy="2362200"/>
          </a:xfrm>
        </p:spPr>
        <p:txBody>
          <a:bodyPr/>
          <a:lstStyle/>
          <a:p>
            <a:pPr eaLnBrk="1" hangingPunct="1"/>
            <a:r>
              <a:rPr lang="en-US" altLang="en-US" b="1" i="1"/>
              <a:t>National and Regional Committee Updates</a:t>
            </a:r>
            <a:br>
              <a:rPr lang="en-US" altLang="en-US" b="1" i="1"/>
            </a:br>
            <a:endParaRPr lang="en-US" altLang="en-US" b="1" i="1"/>
          </a:p>
        </p:txBody>
      </p:sp>
      <p:sp>
        <p:nvSpPr>
          <p:cNvPr id="16386" name="Rectangle 3">
            <a:extLst>
              <a:ext uri="{FF2B5EF4-FFF2-40B4-BE49-F238E27FC236}">
                <a16:creationId xmlns:a16="http://schemas.microsoft.com/office/drawing/2014/main" id="{5EDA598E-110E-814B-BA3A-1ED006A1C846}"/>
              </a:ext>
            </a:extLst>
          </p:cNvPr>
          <p:cNvSpPr>
            <a:spLocks noGrp="1" noChangeArrowheads="1"/>
          </p:cNvSpPr>
          <p:nvPr>
            <p:ph type="body" idx="1"/>
          </p:nvPr>
        </p:nvSpPr>
        <p:spPr>
          <a:xfrm>
            <a:off x="228600" y="3886200"/>
            <a:ext cx="8458200" cy="2590800"/>
          </a:xfrm>
        </p:spPr>
        <p:txBody>
          <a:bodyPr/>
          <a:lstStyle/>
          <a:p>
            <a:pPr marL="0" indent="0" algn="ctr">
              <a:buFontTx/>
              <a:buNone/>
            </a:pPr>
            <a:endParaRPr lang="en-US" altLang="en-US" b="1"/>
          </a:p>
          <a:p>
            <a:pPr marL="0" indent="0" algn="ctr">
              <a:buFontTx/>
              <a:buNone/>
            </a:pPr>
            <a:r>
              <a:rPr lang="en-US" altLang="en-US" sz="2800" b="1"/>
              <a:t>Hosted by the Confederated Tribes of the Umatilla Indian Reservation</a:t>
            </a:r>
          </a:p>
          <a:p>
            <a:pPr marL="0" indent="0" algn="ctr">
              <a:buFontTx/>
              <a:buNone/>
            </a:pPr>
            <a:r>
              <a:rPr lang="en-US" altLang="en-US" sz="2800" b="1"/>
              <a:t>Pendleton, OR</a:t>
            </a:r>
          </a:p>
          <a:p>
            <a:pPr marL="0" indent="0" algn="ctr">
              <a:buFontTx/>
              <a:buNone/>
            </a:pPr>
            <a:r>
              <a:rPr lang="en-US" altLang="en-US" sz="2800" b="1"/>
              <a:t>October 22, 2019</a:t>
            </a:r>
            <a:endParaRPr lang="en-US" altLang="en-US" sz="2800"/>
          </a:p>
          <a:p>
            <a:pPr marL="0" indent="0" algn="ctr" eaLnBrk="1" hangingPunct="1">
              <a:buFontTx/>
              <a:buNone/>
            </a:pPr>
            <a:endParaRPr lang="en-US" altLang="en-US" i="1"/>
          </a:p>
          <a:p>
            <a:pPr marL="0" indent="0" eaLnBrk="1" hangingPunct="1">
              <a:buFontTx/>
              <a:buNone/>
            </a:pPr>
            <a:r>
              <a:rPr lang="en-US" altLang="en-US" i="1"/>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a:extLst>
              <a:ext uri="{FF2B5EF4-FFF2-40B4-BE49-F238E27FC236}">
                <a16:creationId xmlns:a16="http://schemas.microsoft.com/office/drawing/2014/main" id="{FB9DED10-AEAD-C748-87AF-388E6F3DEC4B}"/>
              </a:ext>
            </a:extLst>
          </p:cNvPr>
          <p:cNvSpPr>
            <a:spLocks noGrp="1" noChangeArrowheads="1"/>
          </p:cNvSpPr>
          <p:nvPr>
            <p:ph type="title"/>
          </p:nvPr>
        </p:nvSpPr>
        <p:spPr>
          <a:xfrm>
            <a:off x="228600" y="1447800"/>
            <a:ext cx="8229600" cy="457200"/>
          </a:xfrm>
        </p:spPr>
        <p:txBody>
          <a:bodyPr/>
          <a:lstStyle/>
          <a:p>
            <a:r>
              <a:rPr lang="en-US" altLang="en-US" sz="3600" b="1">
                <a:solidFill>
                  <a:schemeClr val="tx1"/>
                </a:solidFill>
              </a:rPr>
              <a:t>CDC TAC</a:t>
            </a:r>
            <a:r>
              <a:rPr lang="en-US" altLang="en-US" b="1">
                <a:solidFill>
                  <a:schemeClr val="tx1"/>
                </a:solidFill>
              </a:rPr>
              <a:t> </a:t>
            </a:r>
          </a:p>
        </p:txBody>
      </p:sp>
      <p:sp>
        <p:nvSpPr>
          <p:cNvPr id="40962" name="Content Placeholder 2">
            <a:extLst>
              <a:ext uri="{FF2B5EF4-FFF2-40B4-BE49-F238E27FC236}">
                <a16:creationId xmlns:a16="http://schemas.microsoft.com/office/drawing/2014/main" id="{EF63E8B0-A11D-6647-AF8E-8D4B8BD0CBCF}"/>
              </a:ext>
            </a:extLst>
          </p:cNvPr>
          <p:cNvSpPr>
            <a:spLocks noGrp="1" noChangeArrowheads="1"/>
          </p:cNvSpPr>
          <p:nvPr>
            <p:ph idx="1"/>
          </p:nvPr>
        </p:nvSpPr>
        <p:spPr>
          <a:xfrm>
            <a:off x="228600" y="2057400"/>
            <a:ext cx="8686800" cy="4419600"/>
          </a:xfrm>
        </p:spPr>
        <p:txBody>
          <a:bodyPr/>
          <a:lstStyle/>
          <a:p>
            <a:r>
              <a:rPr lang="en-US" altLang="en-US" sz="2000" dirty="0">
                <a:latin typeface="Times New Roman" panose="02020603050405020304" pitchFamily="18" charset="0"/>
              </a:rPr>
              <a:t>CDC Tribal Advisory Committee (TAC) advises CDC/ATSDR on policy issues and broad strategies that may significantly affect AI/AN communities. Assists CDC/ATSDR in fulfilling its mission to promote health and quality of life by preventing and controlling disease, injury, and disability through established and ongoing relationships and consultation sessions. </a:t>
            </a:r>
          </a:p>
          <a:p>
            <a:r>
              <a:rPr lang="en-US" altLang="en-US" sz="2000" dirty="0">
                <a:latin typeface="Times New Roman" panose="02020603050405020304" pitchFamily="18" charset="0"/>
              </a:rPr>
              <a:t>Portland Area Representatives:  </a:t>
            </a:r>
          </a:p>
          <a:p>
            <a:pPr lvl="1"/>
            <a:r>
              <a:rPr lang="en-US" altLang="en-US" sz="2000" dirty="0">
                <a:latin typeface="Times New Roman" panose="02020603050405020304" pitchFamily="18" charset="0"/>
              </a:rPr>
              <a:t>Steve </a:t>
            </a:r>
            <a:r>
              <a:rPr lang="en-US" altLang="en-US" sz="2000" dirty="0" err="1">
                <a:latin typeface="Times New Roman" panose="02020603050405020304" pitchFamily="18" charset="0"/>
              </a:rPr>
              <a:t>Kutz</a:t>
            </a:r>
            <a:r>
              <a:rPr lang="en-US" altLang="en-US" sz="2000" dirty="0">
                <a:latin typeface="Times New Roman" panose="02020603050405020304" pitchFamily="18" charset="0"/>
              </a:rPr>
              <a:t>, Cowlitz (Primary) </a:t>
            </a:r>
          </a:p>
          <a:p>
            <a:pPr lvl="1"/>
            <a:r>
              <a:rPr lang="en-US" altLang="en-US" sz="2000" dirty="0">
                <a:latin typeface="Times New Roman" panose="02020603050405020304" pitchFamily="18" charset="0"/>
              </a:rPr>
              <a:t>Sharon Stanphill, Cow Creek Chief Operations Officer (Alternate)</a:t>
            </a:r>
          </a:p>
          <a:p>
            <a:r>
              <a:rPr lang="en-US" altLang="en-US" sz="2000" dirty="0">
                <a:latin typeface="Times New Roman" panose="02020603050405020304" pitchFamily="18" charset="0"/>
              </a:rPr>
              <a:t>Meetings:</a:t>
            </a:r>
          </a:p>
          <a:p>
            <a:pPr lvl="1"/>
            <a:r>
              <a:rPr lang="en-US" altLang="en-US" sz="2000" dirty="0">
                <a:latin typeface="Times New Roman" panose="02020603050405020304" pitchFamily="18" charset="0"/>
              </a:rPr>
              <a:t>Last meeting and Tribal Consultation:   </a:t>
            </a:r>
            <a:r>
              <a:rPr lang="en-US" altLang="en-US" sz="2000" dirty="0">
                <a:solidFill>
                  <a:srgbClr val="000000"/>
                </a:solidFill>
                <a:latin typeface="Times New Roman" panose="02020603050405020304" pitchFamily="18" charset="0"/>
              </a:rPr>
              <a:t>August 13-14, 2019, Cherokee, NC</a:t>
            </a:r>
          </a:p>
          <a:p>
            <a:pPr lvl="1"/>
            <a:r>
              <a:rPr lang="en-US" altLang="en-US" sz="2000" b="1" dirty="0">
                <a:latin typeface="Times New Roman" panose="02020603050405020304" pitchFamily="18" charset="0"/>
              </a:rPr>
              <a:t>Next meeting:  February, 2019, in Atlanta, GA</a:t>
            </a:r>
          </a:p>
          <a:p>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a:extLst>
              <a:ext uri="{FF2B5EF4-FFF2-40B4-BE49-F238E27FC236}">
                <a16:creationId xmlns:a16="http://schemas.microsoft.com/office/drawing/2014/main" id="{F8EB0BA8-1CA5-6E44-9AA0-A92C5FF2D118}"/>
              </a:ext>
            </a:extLst>
          </p:cNvPr>
          <p:cNvSpPr>
            <a:spLocks noGrp="1" noChangeArrowheads="1"/>
          </p:cNvSpPr>
          <p:nvPr>
            <p:ph type="title"/>
          </p:nvPr>
        </p:nvSpPr>
        <p:spPr>
          <a:xfrm>
            <a:off x="457200" y="1447800"/>
            <a:ext cx="8229600" cy="457200"/>
          </a:xfrm>
        </p:spPr>
        <p:txBody>
          <a:bodyPr/>
          <a:lstStyle/>
          <a:p>
            <a:r>
              <a:rPr lang="en-US" altLang="en-US" sz="3600" b="1">
                <a:solidFill>
                  <a:schemeClr val="tx1"/>
                </a:solidFill>
              </a:rPr>
              <a:t>SAMHSA TTAC</a:t>
            </a:r>
            <a:endParaRPr lang="en-US" altLang="en-US">
              <a:solidFill>
                <a:schemeClr val="tx1"/>
              </a:solidFill>
            </a:endParaRPr>
          </a:p>
        </p:txBody>
      </p:sp>
      <p:sp>
        <p:nvSpPr>
          <p:cNvPr id="43010" name="Content Placeholder 2">
            <a:extLst>
              <a:ext uri="{FF2B5EF4-FFF2-40B4-BE49-F238E27FC236}">
                <a16:creationId xmlns:a16="http://schemas.microsoft.com/office/drawing/2014/main" id="{8B9E0925-AA58-C94A-83B3-DF499A259510}"/>
              </a:ext>
            </a:extLst>
          </p:cNvPr>
          <p:cNvSpPr>
            <a:spLocks noGrp="1" noChangeArrowheads="1"/>
          </p:cNvSpPr>
          <p:nvPr>
            <p:ph idx="1"/>
          </p:nvPr>
        </p:nvSpPr>
        <p:spPr>
          <a:xfrm>
            <a:off x="533400" y="1981200"/>
            <a:ext cx="8229600" cy="4648200"/>
          </a:xfrm>
        </p:spPr>
        <p:txBody>
          <a:bodyPr/>
          <a:lstStyle/>
          <a:p>
            <a:r>
              <a:rPr lang="en-US" altLang="en-US" sz="2000" dirty="0">
                <a:latin typeface="Times New Roman" panose="02020603050405020304" pitchFamily="18" charset="0"/>
              </a:rPr>
              <a:t>SAMHSA formed the Tribal Technical Advisory Group (TTAC) in recognition of 2008 Presidential Executive Orders and Memorandum of Tribal Consultation to enhance the government-to-government relationship to honor the federal trust responsibility and obligations to tribes and AI/AN. </a:t>
            </a:r>
          </a:p>
          <a:p>
            <a:r>
              <a:rPr lang="en-US" altLang="en-US" sz="2000" dirty="0">
                <a:latin typeface="Times New Roman" panose="02020603050405020304" pitchFamily="18" charset="0"/>
              </a:rPr>
              <a:t>Portland Area Representative:  </a:t>
            </a:r>
          </a:p>
          <a:p>
            <a:pPr lvl="1"/>
            <a:r>
              <a:rPr lang="en-US" altLang="en-US" sz="2000" dirty="0" err="1">
                <a:latin typeface="Times New Roman" panose="02020603050405020304" pitchFamily="18" charset="0"/>
              </a:rPr>
              <a:t>Nickolaus</a:t>
            </a:r>
            <a:r>
              <a:rPr lang="en-US" altLang="en-US" sz="2000" dirty="0">
                <a:latin typeface="Times New Roman" panose="02020603050405020304" pitchFamily="18" charset="0"/>
              </a:rPr>
              <a:t> Lewis, Lummi (Primary)</a:t>
            </a:r>
          </a:p>
          <a:p>
            <a:pPr lvl="1"/>
            <a:r>
              <a:rPr lang="en-US" altLang="en-US" sz="2000" dirty="0">
                <a:latin typeface="Times New Roman" panose="02020603050405020304" pitchFamily="18" charset="0"/>
              </a:rPr>
              <a:t>Vacant (Alternate)</a:t>
            </a:r>
          </a:p>
          <a:p>
            <a:r>
              <a:rPr lang="en-US" altLang="en-US" sz="2000" dirty="0">
                <a:latin typeface="Times New Roman" panose="02020603050405020304" pitchFamily="18" charset="0"/>
              </a:rPr>
              <a:t>Meetings:</a:t>
            </a:r>
          </a:p>
          <a:p>
            <a:pPr lvl="1"/>
            <a:r>
              <a:rPr lang="en-US" altLang="en-US" sz="2000" dirty="0">
                <a:latin typeface="Times New Roman" panose="02020603050405020304" pitchFamily="18" charset="0"/>
              </a:rPr>
              <a:t>Last meeting: July 30 – July 31, 2019, Virtual Meeting</a:t>
            </a:r>
          </a:p>
          <a:p>
            <a:pPr lvl="1"/>
            <a:r>
              <a:rPr lang="en-US" altLang="en-US" sz="2000" b="1" dirty="0">
                <a:latin typeface="Times New Roman" panose="02020603050405020304" pitchFamily="18" charset="0"/>
              </a:rPr>
              <a:t>Next meeting: TBD (Proposed- February 25 in Washington, D.C.)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id="{7FF74805-78A6-0446-BCBB-B33A419B369F}"/>
              </a:ext>
            </a:extLst>
          </p:cNvPr>
          <p:cNvSpPr>
            <a:spLocks noGrp="1" noChangeArrowheads="1"/>
          </p:cNvSpPr>
          <p:nvPr>
            <p:ph type="title"/>
          </p:nvPr>
        </p:nvSpPr>
        <p:spPr>
          <a:xfrm>
            <a:off x="457200" y="1600200"/>
            <a:ext cx="8229600" cy="457200"/>
          </a:xfrm>
        </p:spPr>
        <p:txBody>
          <a:bodyPr/>
          <a:lstStyle/>
          <a:p>
            <a:r>
              <a:rPr lang="en-US" altLang="en-US" sz="3600" b="1">
                <a:solidFill>
                  <a:schemeClr val="tx1"/>
                </a:solidFill>
              </a:rPr>
              <a:t>CMS TTAG</a:t>
            </a:r>
            <a:endParaRPr lang="en-US" altLang="en-US">
              <a:solidFill>
                <a:schemeClr val="tx1"/>
              </a:solidFill>
            </a:endParaRPr>
          </a:p>
        </p:txBody>
      </p:sp>
      <p:sp>
        <p:nvSpPr>
          <p:cNvPr id="45058" name="Content Placeholder 2">
            <a:extLst>
              <a:ext uri="{FF2B5EF4-FFF2-40B4-BE49-F238E27FC236}">
                <a16:creationId xmlns:a16="http://schemas.microsoft.com/office/drawing/2014/main" id="{61C7754F-7FB3-CB40-A533-A63BD2EDBB8D}"/>
              </a:ext>
            </a:extLst>
          </p:cNvPr>
          <p:cNvSpPr>
            <a:spLocks noGrp="1" noChangeArrowheads="1"/>
          </p:cNvSpPr>
          <p:nvPr>
            <p:ph idx="1"/>
          </p:nvPr>
        </p:nvSpPr>
        <p:spPr>
          <a:xfrm>
            <a:off x="457200" y="2133600"/>
            <a:ext cx="8229600" cy="4373563"/>
          </a:xfrm>
        </p:spPr>
        <p:txBody>
          <a:bodyPr/>
          <a:lstStyle/>
          <a:p>
            <a:r>
              <a:rPr lang="en-US" altLang="en-US" sz="2000" dirty="0">
                <a:latin typeface="Times New Roman" panose="02020603050405020304" pitchFamily="18" charset="0"/>
              </a:rPr>
              <a:t>The CMS Tribal Technical Advisory Group (TTAG) serves as an advisory body to CMS.  Provides expertise on policies, guidelines, and programmatic issues affecting the delivery of health care for AI/AN served by Titles XVIII, XIX, and XXI of the Social Security Act or any other health care program funded (in whole or in part) by CMS. </a:t>
            </a:r>
          </a:p>
          <a:p>
            <a:r>
              <a:rPr lang="en-US" altLang="en-US" sz="2000" dirty="0">
                <a:latin typeface="Times New Roman" panose="02020603050405020304" pitchFamily="18" charset="0"/>
              </a:rPr>
              <a:t>Portland Area Representatives:  </a:t>
            </a:r>
          </a:p>
          <a:p>
            <a:pPr lvl="1"/>
            <a:r>
              <a:rPr lang="en-US" altLang="en-US" sz="2000" dirty="0">
                <a:latin typeface="Times New Roman" panose="02020603050405020304" pitchFamily="18" charset="0"/>
              </a:rPr>
              <a:t>John Stephens, Swinomish (Primary)</a:t>
            </a:r>
          </a:p>
          <a:p>
            <a:pPr lvl="1"/>
            <a:r>
              <a:rPr lang="en-US" altLang="en-US" sz="2000" dirty="0" err="1">
                <a:latin typeface="Times New Roman" panose="02020603050405020304" pitchFamily="18" charset="0"/>
              </a:rPr>
              <a:t>Nickolaus</a:t>
            </a:r>
            <a:r>
              <a:rPr lang="en-US" altLang="en-US" sz="2000" dirty="0">
                <a:latin typeface="Times New Roman" panose="02020603050405020304" pitchFamily="18" charset="0"/>
              </a:rPr>
              <a:t> Lewis, Lummi (Alternate)</a:t>
            </a:r>
          </a:p>
          <a:p>
            <a:r>
              <a:rPr lang="en-US" altLang="en-US" sz="2000" dirty="0">
                <a:latin typeface="Times New Roman" panose="02020603050405020304" pitchFamily="18" charset="0"/>
              </a:rPr>
              <a:t>Meetings:</a:t>
            </a:r>
          </a:p>
          <a:p>
            <a:pPr lvl="1"/>
            <a:r>
              <a:rPr lang="en-US" altLang="en-US" sz="2000" dirty="0">
                <a:latin typeface="Times New Roman" panose="02020603050405020304" pitchFamily="18" charset="0"/>
              </a:rPr>
              <a:t>Last meeting: July 24-25, 2019 in Washington, D.C.</a:t>
            </a:r>
          </a:p>
          <a:p>
            <a:pPr lvl="1"/>
            <a:r>
              <a:rPr lang="en-US" altLang="en-US" sz="2000" dirty="0">
                <a:solidFill>
                  <a:srgbClr val="000000"/>
                </a:solidFill>
                <a:latin typeface="Times New Roman" panose="02020603050405020304" pitchFamily="18" charset="0"/>
              </a:rPr>
              <a:t>Last conference call:  September 9, 2019</a:t>
            </a:r>
          </a:p>
          <a:p>
            <a:pPr lvl="1"/>
            <a:r>
              <a:rPr lang="en-US" altLang="en-US" sz="2000" b="1" dirty="0">
                <a:latin typeface="Times New Roman" panose="02020603050405020304" pitchFamily="18" charset="0"/>
              </a:rPr>
              <a:t>Next meeting:  November 7-8, 2019 in Washington, D.C.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a:extLst>
              <a:ext uri="{FF2B5EF4-FFF2-40B4-BE49-F238E27FC236}">
                <a16:creationId xmlns:a16="http://schemas.microsoft.com/office/drawing/2014/main" id="{70ECD865-3E33-5E4E-8E0A-6C5399A37CEB}"/>
              </a:ext>
            </a:extLst>
          </p:cNvPr>
          <p:cNvSpPr>
            <a:spLocks noGrp="1" noChangeArrowheads="1"/>
          </p:cNvSpPr>
          <p:nvPr>
            <p:ph type="title"/>
          </p:nvPr>
        </p:nvSpPr>
        <p:spPr/>
        <p:txBody>
          <a:bodyPr/>
          <a:lstStyle/>
          <a:p>
            <a:r>
              <a:rPr lang="en-US" altLang="en-US" b="1">
                <a:solidFill>
                  <a:schemeClr val="tx1"/>
                </a:solidFill>
              </a:rPr>
              <a:t>MMPC</a:t>
            </a:r>
          </a:p>
        </p:txBody>
      </p:sp>
      <p:sp>
        <p:nvSpPr>
          <p:cNvPr id="47106" name="Content Placeholder 2">
            <a:extLst>
              <a:ext uri="{FF2B5EF4-FFF2-40B4-BE49-F238E27FC236}">
                <a16:creationId xmlns:a16="http://schemas.microsoft.com/office/drawing/2014/main" id="{2EBA8E88-9E02-FC4E-9694-B1397053E963}"/>
              </a:ext>
            </a:extLst>
          </p:cNvPr>
          <p:cNvSpPr>
            <a:spLocks noGrp="1" noChangeArrowheads="1"/>
          </p:cNvSpPr>
          <p:nvPr>
            <p:ph idx="1"/>
          </p:nvPr>
        </p:nvSpPr>
        <p:spPr>
          <a:xfrm>
            <a:off x="457200" y="2209800"/>
            <a:ext cx="8305800" cy="4495800"/>
          </a:xfrm>
        </p:spPr>
        <p:txBody>
          <a:bodyPr/>
          <a:lstStyle/>
          <a:p>
            <a:r>
              <a:rPr lang="en-US" altLang="en-US" sz="2200">
                <a:latin typeface="Times New Roman" panose="02020603050405020304" pitchFamily="18" charset="0"/>
              </a:rPr>
              <a:t>The Medicare, Medicaid and Health Reform Policy Committee (MMPC) is a standing committee of the National Indian Health Board. The committee is chaired by a member of the NIHB Board of Directors. The primary purpose of the MMPC is to provide technical support to the CMS TTAG. </a:t>
            </a:r>
          </a:p>
          <a:p>
            <a:r>
              <a:rPr lang="en-US" altLang="en-US" sz="2200">
                <a:latin typeface="Times New Roman" panose="02020603050405020304" pitchFamily="18" charset="0"/>
              </a:rPr>
              <a:t>Membership in MMPC is open to individuals authorized to represent a tribe, tribal organization, urban Indian program, or IHS.</a:t>
            </a:r>
          </a:p>
          <a:p>
            <a:r>
              <a:rPr lang="en-US" altLang="en-US" sz="2200">
                <a:latin typeface="Times New Roman" panose="02020603050405020304" pitchFamily="18" charset="0"/>
              </a:rPr>
              <a:t>Meetings:</a:t>
            </a:r>
          </a:p>
          <a:p>
            <a:pPr lvl="1"/>
            <a:r>
              <a:rPr lang="en-US" altLang="en-US" sz="2200">
                <a:latin typeface="Times New Roman" panose="02020603050405020304" pitchFamily="18" charset="0"/>
              </a:rPr>
              <a:t>Last meetings:  July 23, 2019 in Washington D.C.</a:t>
            </a:r>
          </a:p>
          <a:p>
            <a:pPr lvl="1"/>
            <a:r>
              <a:rPr lang="en-US" altLang="en-US" sz="2200">
                <a:solidFill>
                  <a:srgbClr val="000000"/>
                </a:solidFill>
                <a:latin typeface="Times New Roman" panose="02020603050405020304" pitchFamily="18" charset="0"/>
              </a:rPr>
              <a:t>Last conference call:  September 4, 2019</a:t>
            </a:r>
            <a:endParaRPr lang="en-US" altLang="en-US" sz="2200">
              <a:latin typeface="Times New Roman" panose="02020603050405020304" pitchFamily="18" charset="0"/>
            </a:endParaRPr>
          </a:p>
          <a:p>
            <a:pPr lvl="1"/>
            <a:r>
              <a:rPr lang="en-US" altLang="en-US" sz="2200" b="1">
                <a:latin typeface="Times New Roman" panose="02020603050405020304" pitchFamily="18" charset="0"/>
              </a:rPr>
              <a:t>Next meeting: July 23, 2019 in Washington D.C.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a:extLst>
              <a:ext uri="{FF2B5EF4-FFF2-40B4-BE49-F238E27FC236}">
                <a16:creationId xmlns:a16="http://schemas.microsoft.com/office/drawing/2014/main" id="{87C4E557-F004-1540-9E96-6CE4A8FBBE59}"/>
              </a:ext>
            </a:extLst>
          </p:cNvPr>
          <p:cNvSpPr>
            <a:spLocks noGrp="1" noChangeArrowheads="1"/>
          </p:cNvSpPr>
          <p:nvPr>
            <p:ph type="title"/>
          </p:nvPr>
        </p:nvSpPr>
        <p:spPr>
          <a:xfrm>
            <a:off x="419100" y="1219200"/>
            <a:ext cx="8229600" cy="1143000"/>
          </a:xfrm>
        </p:spPr>
        <p:txBody>
          <a:bodyPr/>
          <a:lstStyle/>
          <a:p>
            <a:r>
              <a:rPr lang="en-US" altLang="en-US" sz="4000" b="1">
                <a:solidFill>
                  <a:schemeClr val="tx1"/>
                </a:solidFill>
              </a:rPr>
              <a:t>NIH TAC</a:t>
            </a:r>
          </a:p>
        </p:txBody>
      </p:sp>
      <p:sp>
        <p:nvSpPr>
          <p:cNvPr id="49154" name="Content Placeholder 2">
            <a:extLst>
              <a:ext uri="{FF2B5EF4-FFF2-40B4-BE49-F238E27FC236}">
                <a16:creationId xmlns:a16="http://schemas.microsoft.com/office/drawing/2014/main" id="{DD45A257-B14D-7040-A330-A6BFAD7DD2B1}"/>
              </a:ext>
            </a:extLst>
          </p:cNvPr>
          <p:cNvSpPr>
            <a:spLocks noGrp="1" noChangeArrowheads="1"/>
          </p:cNvSpPr>
          <p:nvPr>
            <p:ph idx="1"/>
          </p:nvPr>
        </p:nvSpPr>
        <p:spPr>
          <a:xfrm>
            <a:off x="228600" y="2209800"/>
            <a:ext cx="8610600" cy="4495800"/>
          </a:xfrm>
        </p:spPr>
        <p:txBody>
          <a:bodyPr/>
          <a:lstStyle/>
          <a:p>
            <a:r>
              <a:rPr lang="en-US" altLang="en-US" sz="2000" dirty="0">
                <a:latin typeface="Times New Roman" panose="02020603050405020304" pitchFamily="18" charset="0"/>
              </a:rPr>
              <a:t>The National Institutes of Health (NIH) Tribal Advisory Committee (TAC) is advisory to the NIH, and provides a forum for meetings between elected Tribal officials (or their designated representatives) and NIH officials to exchange views, share information, and seek advice concerning intergovernmental responsibilities related to the implementation and administration of NIH programs.</a:t>
            </a:r>
          </a:p>
          <a:p>
            <a:r>
              <a:rPr lang="en-US" altLang="en-US" sz="2000" dirty="0">
                <a:latin typeface="Times New Roman" panose="02020603050405020304" pitchFamily="18" charset="0"/>
              </a:rPr>
              <a:t>Portland Area Representatives:  </a:t>
            </a:r>
            <a:r>
              <a:rPr lang="en-US" altLang="en-US" sz="2000" b="1" dirty="0">
                <a:latin typeface="Times New Roman" panose="02020603050405020304" pitchFamily="18" charset="0"/>
              </a:rPr>
              <a:t>Nominations Due 11/15/19</a:t>
            </a:r>
          </a:p>
          <a:p>
            <a:pPr lvl="1"/>
            <a:r>
              <a:rPr lang="en-US" altLang="en-US" sz="2000" dirty="0">
                <a:latin typeface="Times New Roman" panose="02020603050405020304" pitchFamily="18" charset="0"/>
              </a:rPr>
              <a:t>Vacant (Primary)</a:t>
            </a:r>
          </a:p>
          <a:p>
            <a:pPr lvl="1"/>
            <a:r>
              <a:rPr lang="en-US" altLang="en-US" sz="2000" dirty="0">
                <a:latin typeface="Times New Roman" panose="02020603050405020304" pitchFamily="18" charset="0"/>
              </a:rPr>
              <a:t>Vacant (Alternate) </a:t>
            </a:r>
          </a:p>
          <a:p>
            <a:r>
              <a:rPr lang="en-US" altLang="en-US" sz="2000" dirty="0">
                <a:latin typeface="Times New Roman" panose="02020603050405020304" pitchFamily="18" charset="0"/>
              </a:rPr>
              <a:t>Meetings</a:t>
            </a:r>
          </a:p>
          <a:p>
            <a:pPr lvl="1"/>
            <a:r>
              <a:rPr lang="en-US" altLang="en-US" sz="2000" dirty="0">
                <a:latin typeface="Times New Roman" panose="02020603050405020304" pitchFamily="18" charset="0"/>
              </a:rPr>
              <a:t>Last meeting: August 19-23, 2019 in Fairbanks, AK</a:t>
            </a:r>
          </a:p>
          <a:p>
            <a:pPr lvl="1"/>
            <a:r>
              <a:rPr lang="en-US" altLang="en-US" sz="2000" b="1" dirty="0">
                <a:latin typeface="Times New Roman" panose="02020603050405020304" pitchFamily="18" charset="0"/>
              </a:rPr>
              <a:t>Next meeting:  ?</a:t>
            </a:r>
          </a:p>
          <a:p>
            <a:pPr lvl="1"/>
            <a:endParaRPr lang="en-US" altLang="en-US" sz="2000" b="1" dirty="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a:extLst>
              <a:ext uri="{FF2B5EF4-FFF2-40B4-BE49-F238E27FC236}">
                <a16:creationId xmlns:a16="http://schemas.microsoft.com/office/drawing/2014/main" id="{D8743645-A7DF-6842-9C21-B08B05CD0E8A}"/>
              </a:ext>
            </a:extLst>
          </p:cNvPr>
          <p:cNvSpPr>
            <a:spLocks noGrp="1" noChangeArrowheads="1"/>
          </p:cNvSpPr>
          <p:nvPr>
            <p:ph type="title"/>
          </p:nvPr>
        </p:nvSpPr>
        <p:spPr>
          <a:xfrm>
            <a:off x="457200" y="1600200"/>
            <a:ext cx="8229600" cy="457200"/>
          </a:xfrm>
        </p:spPr>
        <p:txBody>
          <a:bodyPr/>
          <a:lstStyle/>
          <a:p>
            <a:r>
              <a:rPr lang="en-US" altLang="en-US" sz="3600" b="1" dirty="0">
                <a:solidFill>
                  <a:schemeClr val="tx1"/>
                </a:solidFill>
              </a:rPr>
              <a:t>Other Committees – Any updates?</a:t>
            </a:r>
            <a:endParaRPr lang="en-US" altLang="en-US" dirty="0">
              <a:solidFill>
                <a:schemeClr val="tx1"/>
              </a:solidFill>
            </a:endParaRPr>
          </a:p>
        </p:txBody>
      </p:sp>
      <p:sp>
        <p:nvSpPr>
          <p:cNvPr id="51202" name="Content Placeholder 2">
            <a:extLst>
              <a:ext uri="{FF2B5EF4-FFF2-40B4-BE49-F238E27FC236}">
                <a16:creationId xmlns:a16="http://schemas.microsoft.com/office/drawing/2014/main" id="{B0A775B3-EDCE-7E4F-90C2-06F6CA456431}"/>
              </a:ext>
            </a:extLst>
          </p:cNvPr>
          <p:cNvSpPr>
            <a:spLocks noGrp="1" noChangeArrowheads="1"/>
          </p:cNvSpPr>
          <p:nvPr>
            <p:ph idx="1"/>
          </p:nvPr>
        </p:nvSpPr>
        <p:spPr>
          <a:xfrm>
            <a:off x="457200" y="2209800"/>
            <a:ext cx="8229600" cy="4419600"/>
          </a:xfrm>
        </p:spPr>
        <p:txBody>
          <a:bodyPr/>
          <a:lstStyle/>
          <a:p>
            <a:pPr>
              <a:defRPr/>
            </a:pPr>
            <a:r>
              <a:rPr lang="en-US" altLang="en-US" sz="2600" dirty="0">
                <a:latin typeface="Times New Roman" panose="02020603050405020304" pitchFamily="18" charset="0"/>
              </a:rPr>
              <a:t>IHS Facilities Appropriations Advisory Board (FAAB)</a:t>
            </a:r>
          </a:p>
          <a:p>
            <a:pPr>
              <a:defRPr/>
            </a:pPr>
            <a:r>
              <a:rPr lang="en-US" altLang="en-US" sz="2600" dirty="0">
                <a:latin typeface="Times New Roman" panose="02020603050405020304" pitchFamily="18" charset="0"/>
              </a:rPr>
              <a:t>IHS Indian Health Care Improvement Fund (IHCIF)</a:t>
            </a:r>
          </a:p>
          <a:p>
            <a:pPr>
              <a:defRPr/>
            </a:pPr>
            <a:r>
              <a:rPr lang="en-US" altLang="en-US" sz="2600" dirty="0">
                <a:latin typeface="Times New Roman" panose="02020603050405020304" pitchFamily="18" charset="0"/>
              </a:rPr>
              <a:t>IHS Information Systems Advisory Committee (ISAC)</a:t>
            </a:r>
          </a:p>
          <a:p>
            <a:pPr>
              <a:defRPr/>
            </a:pPr>
            <a:r>
              <a:rPr lang="en-US" altLang="en-US" sz="2600" dirty="0">
                <a:latin typeface="Times New Roman" panose="02020603050405020304" pitchFamily="18" charset="0"/>
              </a:rPr>
              <a:t>IHS Purchased and Referred Care (PRC) Workgroup </a:t>
            </a:r>
          </a:p>
          <a:p>
            <a:pPr>
              <a:defRPr/>
            </a:pPr>
            <a:r>
              <a:rPr lang="en-US" altLang="en-US" sz="2600" dirty="0">
                <a:latin typeface="Times New Roman" panose="02020603050405020304" pitchFamily="18" charset="0"/>
              </a:rPr>
              <a:t>Portland Area Fund Distribution Workgroup (FDWG)</a:t>
            </a:r>
          </a:p>
          <a:p>
            <a:pPr>
              <a:defRPr/>
            </a:pPr>
            <a:r>
              <a:rPr lang="en-US" altLang="en-US" sz="2600" dirty="0">
                <a:latin typeface="Times New Roman" panose="02020603050405020304" pitchFamily="18" charset="0"/>
              </a:rPr>
              <a:t>Portland Area Facilities Advisory Committee (PAFAC)</a:t>
            </a:r>
          </a:p>
          <a:p>
            <a:pPr marL="0" indent="0">
              <a:buFontTx/>
              <a:buNone/>
              <a:defRPr/>
            </a:pPr>
            <a:endParaRPr lang="en-US" altLang="en-US" sz="2000" dirty="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a:extLst>
              <a:ext uri="{FF2B5EF4-FFF2-40B4-BE49-F238E27FC236}">
                <a16:creationId xmlns:a16="http://schemas.microsoft.com/office/drawing/2014/main" id="{096326A8-0754-134E-9B4F-EAC2A50FE313}"/>
              </a:ext>
            </a:extLst>
          </p:cNvPr>
          <p:cNvSpPr>
            <a:spLocks noGrp="1" noChangeArrowheads="1"/>
          </p:cNvSpPr>
          <p:nvPr>
            <p:ph type="title"/>
          </p:nvPr>
        </p:nvSpPr>
        <p:spPr>
          <a:xfrm>
            <a:off x="457200" y="3200400"/>
            <a:ext cx="8229600" cy="1143000"/>
          </a:xfrm>
        </p:spPr>
        <p:txBody>
          <a:bodyPr/>
          <a:lstStyle/>
          <a:p>
            <a:r>
              <a:rPr lang="en-US" altLang="en-US" b="1"/>
              <a:t>Questions and Discussion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ACD87EE5-9067-9245-9515-113BAC76E2BE}"/>
              </a:ext>
            </a:extLst>
          </p:cNvPr>
          <p:cNvSpPr>
            <a:spLocks noGrp="1" noChangeArrowheads="1"/>
          </p:cNvSpPr>
          <p:nvPr>
            <p:ph type="title"/>
          </p:nvPr>
        </p:nvSpPr>
        <p:spPr>
          <a:xfrm>
            <a:off x="381000" y="1752600"/>
            <a:ext cx="8229600" cy="990600"/>
          </a:xfrm>
        </p:spPr>
        <p:txBody>
          <a:bodyPr/>
          <a:lstStyle/>
          <a:p>
            <a:r>
              <a:rPr lang="en-US" altLang="en-US" sz="3600" b="1"/>
              <a:t>National and Regional Committees</a:t>
            </a:r>
            <a:endParaRPr lang="en-US" altLang="en-US"/>
          </a:p>
        </p:txBody>
      </p:sp>
      <p:sp>
        <p:nvSpPr>
          <p:cNvPr id="3" name="Content Placeholder 2">
            <a:extLst>
              <a:ext uri="{FF2B5EF4-FFF2-40B4-BE49-F238E27FC236}">
                <a16:creationId xmlns:a16="http://schemas.microsoft.com/office/drawing/2014/main" id="{7488D3A4-5411-6B43-BC1F-52063AA15644}"/>
              </a:ext>
            </a:extLst>
          </p:cNvPr>
          <p:cNvSpPr>
            <a:spLocks noGrp="1"/>
          </p:cNvSpPr>
          <p:nvPr>
            <p:ph idx="1"/>
          </p:nvPr>
        </p:nvSpPr>
        <p:spPr>
          <a:xfrm>
            <a:off x="457200" y="2819400"/>
            <a:ext cx="8229600" cy="3687763"/>
          </a:xfrm>
        </p:spPr>
        <p:txBody>
          <a:bodyPr/>
          <a:lstStyle/>
          <a:p>
            <a:pPr>
              <a:defRPr/>
            </a:pPr>
            <a:r>
              <a:rPr lang="en-US" sz="2400" dirty="0">
                <a:latin typeface="+mj-lt"/>
                <a:ea typeface="ＭＳ Ｐゴシック" charset="0"/>
                <a:cs typeface="+mn-cs"/>
              </a:rPr>
              <a:t>U.S. Department of Health and Human Services (HHS)</a:t>
            </a:r>
          </a:p>
          <a:p>
            <a:pPr>
              <a:defRPr/>
            </a:pPr>
            <a:r>
              <a:rPr lang="en-US" sz="2400" dirty="0">
                <a:latin typeface="+mj-lt"/>
                <a:ea typeface="ＭＳ Ｐゴシック" charset="0"/>
                <a:cs typeface="+mn-cs"/>
              </a:rPr>
              <a:t>Indian Health Service (IHS)</a:t>
            </a:r>
          </a:p>
          <a:p>
            <a:pPr>
              <a:defRPr/>
            </a:pPr>
            <a:r>
              <a:rPr lang="en-US" sz="2400" dirty="0">
                <a:latin typeface="+mj-lt"/>
                <a:ea typeface="ＭＳ Ｐゴシック" charset="0"/>
                <a:cs typeface="+mn-cs"/>
              </a:rPr>
              <a:t>Substance Abuse Mental Health Services Administration (SAMHSA)</a:t>
            </a:r>
          </a:p>
          <a:p>
            <a:pPr>
              <a:defRPr/>
            </a:pPr>
            <a:r>
              <a:rPr lang="en-US" sz="2400" dirty="0">
                <a:latin typeface="+mj-lt"/>
                <a:ea typeface="ＭＳ Ｐゴシック" charset="0"/>
                <a:cs typeface="+mn-cs"/>
              </a:rPr>
              <a:t>Centers for Disease Control and Prevention (CDC)</a:t>
            </a:r>
          </a:p>
          <a:p>
            <a:pPr>
              <a:defRPr/>
            </a:pPr>
            <a:r>
              <a:rPr lang="en-US" sz="2400" dirty="0">
                <a:latin typeface="+mj-lt"/>
                <a:ea typeface="ＭＳ Ｐゴシック" charset="0"/>
                <a:cs typeface="+mn-cs"/>
              </a:rPr>
              <a:t>Centers for Medicare and Medicaid Services (CMS)</a:t>
            </a:r>
          </a:p>
          <a:p>
            <a:pPr>
              <a:defRPr/>
            </a:pPr>
            <a:r>
              <a:rPr lang="en-US" sz="2400" dirty="0">
                <a:latin typeface="+mj-lt"/>
                <a:ea typeface="ＭＳ Ｐゴシック" charset="0"/>
                <a:cs typeface="+mn-cs"/>
              </a:rPr>
              <a:t>National Institutes of Health (NIH)</a:t>
            </a:r>
            <a:endParaRPr lang="en-US" sz="2000" dirty="0">
              <a:latin typeface="+mj-lt"/>
              <a:ea typeface="ＭＳ Ｐゴシック" charset="0"/>
              <a:cs typeface="+mn-cs"/>
            </a:endParaRPr>
          </a:p>
          <a:p>
            <a:pPr>
              <a:defRPr/>
            </a:pPr>
            <a:endParaRPr lang="en-US" dirty="0">
              <a:ea typeface="ＭＳ Ｐゴシック" charset="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a:extLst>
              <a:ext uri="{FF2B5EF4-FFF2-40B4-BE49-F238E27FC236}">
                <a16:creationId xmlns:a16="http://schemas.microsoft.com/office/drawing/2014/main" id="{D512805E-25FB-F74C-8B9F-0BA9F58F216E}"/>
              </a:ext>
            </a:extLst>
          </p:cNvPr>
          <p:cNvSpPr>
            <a:spLocks noGrp="1" noChangeArrowheads="1"/>
          </p:cNvSpPr>
          <p:nvPr>
            <p:ph type="title"/>
          </p:nvPr>
        </p:nvSpPr>
        <p:spPr>
          <a:xfrm>
            <a:off x="457200" y="1600200"/>
            <a:ext cx="8229600" cy="457200"/>
          </a:xfrm>
        </p:spPr>
        <p:txBody>
          <a:bodyPr/>
          <a:lstStyle/>
          <a:p>
            <a:r>
              <a:rPr lang="en-US" altLang="en-US" sz="3500" b="1"/>
              <a:t>HHS Secretary’s Tribal Advisory Committee (STAC)</a:t>
            </a:r>
            <a:endParaRPr lang="en-US" altLang="en-US" sz="3500"/>
          </a:p>
        </p:txBody>
      </p:sp>
      <p:sp>
        <p:nvSpPr>
          <p:cNvPr id="20482" name="Content Placeholder 2">
            <a:extLst>
              <a:ext uri="{FF2B5EF4-FFF2-40B4-BE49-F238E27FC236}">
                <a16:creationId xmlns:a16="http://schemas.microsoft.com/office/drawing/2014/main" id="{008D6329-98EA-184E-B29A-13EB14BCC19F}"/>
              </a:ext>
            </a:extLst>
          </p:cNvPr>
          <p:cNvSpPr>
            <a:spLocks noGrp="1" noChangeArrowheads="1"/>
          </p:cNvSpPr>
          <p:nvPr>
            <p:ph idx="1"/>
          </p:nvPr>
        </p:nvSpPr>
        <p:spPr>
          <a:xfrm>
            <a:off x="457200" y="2286000"/>
            <a:ext cx="8229600" cy="4419600"/>
          </a:xfrm>
        </p:spPr>
        <p:txBody>
          <a:bodyPr/>
          <a:lstStyle/>
          <a:p>
            <a:r>
              <a:rPr lang="en-US" altLang="en-US" sz="2000" dirty="0">
                <a:latin typeface="Times New Roman" panose="02020603050405020304" pitchFamily="18" charset="0"/>
              </a:rPr>
              <a:t>Primary purpose of HHS Secretary’s Tribal Advisory Committee (STAC) is to seek consensus, exchange views, share information, provide advice and/or recommendations; or facilitate any other interaction related to intergovernmental responsibilities or administration of HHS programs, including those that arise explicitly or implicitly under statute, regulation or Executive Order.  </a:t>
            </a:r>
          </a:p>
          <a:p>
            <a:r>
              <a:rPr lang="en-US" altLang="en-US" sz="2000" dirty="0">
                <a:latin typeface="Times New Roman" panose="02020603050405020304" pitchFamily="18" charset="0"/>
              </a:rPr>
              <a:t>Portland Area Representatives:  </a:t>
            </a:r>
          </a:p>
          <a:p>
            <a:pPr lvl="1"/>
            <a:r>
              <a:rPr lang="en-US" altLang="en-US" sz="2000" dirty="0">
                <a:latin typeface="Times New Roman" panose="02020603050405020304" pitchFamily="18" charset="0"/>
              </a:rPr>
              <a:t>Ron Allen, Jamestown S’Klallam (Primary)</a:t>
            </a:r>
          </a:p>
          <a:p>
            <a:pPr lvl="1"/>
            <a:r>
              <a:rPr lang="en-US" altLang="en-US" sz="2000" dirty="0">
                <a:latin typeface="Times New Roman" panose="02020603050405020304" pitchFamily="18" charset="0"/>
              </a:rPr>
              <a:t>Gail Hatcher, Klamath (Alternate)</a:t>
            </a:r>
          </a:p>
          <a:p>
            <a:r>
              <a:rPr lang="en-US" altLang="en-US" sz="2000" dirty="0">
                <a:latin typeface="Times New Roman" panose="02020603050405020304" pitchFamily="18" charset="0"/>
              </a:rPr>
              <a:t>National At-Large Representative:  Tino Batt, Shoshone Bannock Tribes</a:t>
            </a:r>
          </a:p>
          <a:p>
            <a:r>
              <a:rPr lang="en-US" altLang="en-US" sz="2000" dirty="0">
                <a:latin typeface="Times New Roman" panose="02020603050405020304" pitchFamily="18" charset="0"/>
              </a:rPr>
              <a:t>Meetings:  </a:t>
            </a:r>
          </a:p>
          <a:p>
            <a:pPr lvl="1"/>
            <a:r>
              <a:rPr lang="en-US" altLang="en-US" sz="2000" dirty="0">
                <a:latin typeface="Times New Roman" panose="02020603050405020304" pitchFamily="18" charset="0"/>
              </a:rPr>
              <a:t>Last meeting: September 12-13 in Washington, D.C.</a:t>
            </a:r>
          </a:p>
          <a:p>
            <a:pPr lvl="1"/>
            <a:r>
              <a:rPr lang="en-US" altLang="en-US" sz="2000" b="1" dirty="0">
                <a:latin typeface="Times New Roman" panose="02020603050405020304" pitchFamily="18" charset="0"/>
              </a:rPr>
              <a:t>Next meeting: January 29-30 or February 5-7  in Washington, D.C.</a:t>
            </a:r>
            <a:endParaRPr lang="en-US"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a:extLst>
              <a:ext uri="{FF2B5EF4-FFF2-40B4-BE49-F238E27FC236}">
                <a16:creationId xmlns:a16="http://schemas.microsoft.com/office/drawing/2014/main" id="{83E40603-9D06-F347-BEA8-647C8AC19D0C}"/>
              </a:ext>
            </a:extLst>
          </p:cNvPr>
          <p:cNvSpPr>
            <a:spLocks noGrp="1" noChangeArrowheads="1"/>
          </p:cNvSpPr>
          <p:nvPr>
            <p:ph type="title"/>
          </p:nvPr>
        </p:nvSpPr>
        <p:spPr>
          <a:xfrm>
            <a:off x="479425" y="1514475"/>
            <a:ext cx="8229600" cy="838200"/>
          </a:xfrm>
        </p:spPr>
        <p:txBody>
          <a:bodyPr/>
          <a:lstStyle/>
          <a:p>
            <a:br>
              <a:rPr lang="en-US" altLang="en-US" sz="3600" b="1"/>
            </a:br>
            <a:r>
              <a:rPr lang="en-US" altLang="en-US" sz="3600" b="1">
                <a:solidFill>
                  <a:srgbClr val="000000"/>
                </a:solidFill>
              </a:rPr>
              <a:t>IHS Tribal Leader Diabetes Committee (TLDC)</a:t>
            </a:r>
            <a:br>
              <a:rPr lang="en-US" altLang="en-US" sz="3600">
                <a:solidFill>
                  <a:srgbClr val="000000"/>
                </a:solidFill>
              </a:rPr>
            </a:br>
            <a:r>
              <a:rPr lang="en-US" altLang="en-US"/>
              <a:t> </a:t>
            </a:r>
          </a:p>
        </p:txBody>
      </p:sp>
      <p:sp>
        <p:nvSpPr>
          <p:cNvPr id="22530" name="Content Placeholder 2">
            <a:extLst>
              <a:ext uri="{FF2B5EF4-FFF2-40B4-BE49-F238E27FC236}">
                <a16:creationId xmlns:a16="http://schemas.microsoft.com/office/drawing/2014/main" id="{322844E4-272D-4244-9C37-A0B99C769E2B}"/>
              </a:ext>
            </a:extLst>
          </p:cNvPr>
          <p:cNvSpPr>
            <a:spLocks noGrp="1" noChangeArrowheads="1"/>
          </p:cNvSpPr>
          <p:nvPr>
            <p:ph idx="1"/>
          </p:nvPr>
        </p:nvSpPr>
        <p:spPr>
          <a:xfrm>
            <a:off x="457200" y="2386013"/>
            <a:ext cx="8229600" cy="4373562"/>
          </a:xfrm>
        </p:spPr>
        <p:txBody>
          <a:bodyPr/>
          <a:lstStyle/>
          <a:p>
            <a:r>
              <a:rPr lang="en-US" altLang="en-US" sz="2000" dirty="0">
                <a:latin typeface="Times New Roman" panose="02020603050405020304" pitchFamily="18" charset="0"/>
              </a:rPr>
              <a:t>The IHS Director established the Tribal Leaders Diabetes Committee (TLDC) in 1998 to assist in developing a successful partnership between IHS and Tribal diabetes programs and in deciding the process for distribution of resources from the Balanced Budget Act of 1997 Special Diabetes Program for Indians (SDPI).  </a:t>
            </a:r>
          </a:p>
          <a:p>
            <a:r>
              <a:rPr lang="en-US" altLang="en-US" sz="2000" dirty="0">
                <a:latin typeface="Times New Roman" panose="02020603050405020304" pitchFamily="18" charset="0"/>
              </a:rPr>
              <a:t>Portland Area Representatives:  </a:t>
            </a:r>
          </a:p>
          <a:p>
            <a:pPr marL="457200" lvl="1" indent="0">
              <a:buNone/>
            </a:pPr>
            <a:r>
              <a:rPr lang="en-US" altLang="en-US" sz="2000" dirty="0">
                <a:solidFill>
                  <a:srgbClr val="000000"/>
                </a:solidFill>
                <a:latin typeface="Times New Roman" panose="02020603050405020304" pitchFamily="18" charset="0"/>
              </a:rPr>
              <a:t>Cassandra </a:t>
            </a:r>
            <a:r>
              <a:rPr lang="en-US" altLang="en-US" sz="2000" dirty="0" err="1">
                <a:solidFill>
                  <a:srgbClr val="000000"/>
                </a:solidFill>
                <a:latin typeface="Times New Roman" panose="02020603050405020304" pitchFamily="18" charset="0"/>
              </a:rPr>
              <a:t>Sellards-Reck</a:t>
            </a:r>
            <a:r>
              <a:rPr lang="en-US" altLang="en-US" sz="2000" dirty="0">
                <a:solidFill>
                  <a:srgbClr val="000000"/>
                </a:solidFill>
                <a:latin typeface="Times New Roman" panose="02020603050405020304" pitchFamily="18" charset="0"/>
              </a:rPr>
              <a:t>, Cowlitz  (Primary)</a:t>
            </a:r>
          </a:p>
          <a:p>
            <a:pPr marL="457200" lvl="1" indent="0">
              <a:buNone/>
            </a:pPr>
            <a:r>
              <a:rPr lang="en-US" altLang="en-US" sz="2000" dirty="0">
                <a:latin typeface="Times New Roman" panose="02020603050405020304" pitchFamily="18" charset="0"/>
              </a:rPr>
              <a:t>Sharon </a:t>
            </a:r>
            <a:r>
              <a:rPr lang="en-US" altLang="en-US" sz="2000" dirty="0" err="1">
                <a:latin typeface="Times New Roman" panose="02020603050405020304" pitchFamily="18" charset="0"/>
              </a:rPr>
              <a:t>Stanphill</a:t>
            </a:r>
            <a:r>
              <a:rPr lang="en-US" altLang="en-US" sz="2000" dirty="0">
                <a:latin typeface="Times New Roman" panose="02020603050405020304" pitchFamily="18" charset="0"/>
              </a:rPr>
              <a:t>, Cow Creek (Alternate)</a:t>
            </a:r>
          </a:p>
          <a:p>
            <a:pPr marL="342900" lvl="2" indent="-342900"/>
            <a:r>
              <a:rPr lang="en-US" altLang="en-US" sz="2000" dirty="0">
                <a:latin typeface="Times New Roman" panose="02020603050405020304" pitchFamily="18" charset="0"/>
              </a:rPr>
              <a:t>Conference calls-Third Wednesday of every month 1-2pm PST.</a:t>
            </a:r>
          </a:p>
          <a:p>
            <a:pPr marL="342900" lvl="2" indent="-342900"/>
            <a:r>
              <a:rPr lang="en-US" altLang="en-US" sz="2000" dirty="0">
                <a:latin typeface="Times New Roman" panose="02020603050405020304" pitchFamily="18" charset="0"/>
              </a:rPr>
              <a:t>Last meeting: October 9-10, 2019, Santa Barbara, CA</a:t>
            </a:r>
          </a:p>
          <a:p>
            <a:pPr marL="342900" lvl="2" indent="-342900"/>
            <a:r>
              <a:rPr lang="en-US" altLang="en-US" b="1" dirty="0">
                <a:latin typeface="Times New Roman" panose="02020603050405020304" pitchFamily="18" charset="0"/>
              </a:rPr>
              <a:t>Next meeting:   December 3-4, Orlando, FL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a:extLst>
              <a:ext uri="{FF2B5EF4-FFF2-40B4-BE49-F238E27FC236}">
                <a16:creationId xmlns:a16="http://schemas.microsoft.com/office/drawing/2014/main" id="{A3BDA25A-AC2D-0C47-B278-7BC379C53C41}"/>
              </a:ext>
            </a:extLst>
          </p:cNvPr>
          <p:cNvSpPr>
            <a:spLocks noGrp="1" noChangeArrowheads="1"/>
          </p:cNvSpPr>
          <p:nvPr>
            <p:ph type="title"/>
          </p:nvPr>
        </p:nvSpPr>
        <p:spPr>
          <a:xfrm>
            <a:off x="457200" y="1600200"/>
            <a:ext cx="8229600" cy="838200"/>
          </a:xfrm>
        </p:spPr>
        <p:txBody>
          <a:bodyPr/>
          <a:lstStyle/>
          <a:p>
            <a:r>
              <a:rPr lang="en-US" altLang="en-US" sz="3600" b="1">
                <a:solidFill>
                  <a:srgbClr val="000000"/>
                </a:solidFill>
              </a:rPr>
              <a:t>IHS Budget Formulation Workgroup</a:t>
            </a:r>
            <a:br>
              <a:rPr lang="en-US" altLang="en-US" sz="3600">
                <a:solidFill>
                  <a:srgbClr val="000000"/>
                </a:solidFill>
              </a:rPr>
            </a:br>
            <a:r>
              <a:rPr lang="en-US" altLang="en-US"/>
              <a:t> </a:t>
            </a:r>
          </a:p>
        </p:txBody>
      </p:sp>
      <p:sp>
        <p:nvSpPr>
          <p:cNvPr id="24578" name="Content Placeholder 2">
            <a:extLst>
              <a:ext uri="{FF2B5EF4-FFF2-40B4-BE49-F238E27FC236}">
                <a16:creationId xmlns:a16="http://schemas.microsoft.com/office/drawing/2014/main" id="{6259EFE8-7AC2-3744-9831-3DE6D2A8348D}"/>
              </a:ext>
            </a:extLst>
          </p:cNvPr>
          <p:cNvSpPr>
            <a:spLocks noGrp="1" noChangeArrowheads="1"/>
          </p:cNvSpPr>
          <p:nvPr>
            <p:ph idx="1"/>
          </p:nvPr>
        </p:nvSpPr>
        <p:spPr>
          <a:xfrm>
            <a:off x="457200" y="2133600"/>
            <a:ext cx="8229600" cy="4373563"/>
          </a:xfrm>
        </p:spPr>
        <p:txBody>
          <a:bodyPr/>
          <a:lstStyle/>
          <a:p>
            <a:r>
              <a:rPr lang="en-US" altLang="en-US" sz="2000" dirty="0">
                <a:latin typeface="Times New Roman" panose="02020603050405020304" pitchFamily="18" charset="0"/>
              </a:rPr>
              <a:t>IHS organized the Budget Formulation Workgroup to assist the agency in formulating upcoming fiscal year budgets. Develops program priorities, policies, budget recommendations by ensuring active participation of tribal governments and tribal organizations in the formulation of the IHS budget request and annual performance plan.  </a:t>
            </a:r>
          </a:p>
          <a:p>
            <a:r>
              <a:rPr lang="en-US" altLang="en-US" sz="2000" dirty="0">
                <a:latin typeface="Times New Roman" panose="02020603050405020304" pitchFamily="18" charset="0"/>
              </a:rPr>
              <a:t>Portland Area Representatives:  </a:t>
            </a:r>
          </a:p>
          <a:p>
            <a:pPr lvl="1"/>
            <a:r>
              <a:rPr lang="en-US" altLang="en-US" sz="2000" dirty="0">
                <a:latin typeface="Times New Roman" panose="02020603050405020304" pitchFamily="18" charset="0"/>
              </a:rPr>
              <a:t>Greg Abrahamson, Spokane </a:t>
            </a:r>
          </a:p>
          <a:p>
            <a:pPr lvl="1"/>
            <a:r>
              <a:rPr lang="en-US" altLang="en-US" sz="2000" dirty="0">
                <a:latin typeface="Times New Roman" panose="02020603050405020304" pitchFamily="18" charset="0"/>
              </a:rPr>
              <a:t>Steve </a:t>
            </a:r>
            <a:r>
              <a:rPr lang="en-US" altLang="en-US" sz="2000" dirty="0" err="1">
                <a:latin typeface="Times New Roman" panose="02020603050405020304" pitchFamily="18" charset="0"/>
              </a:rPr>
              <a:t>Kutz</a:t>
            </a:r>
            <a:r>
              <a:rPr lang="en-US" altLang="en-US" sz="2000" dirty="0">
                <a:latin typeface="Times New Roman" panose="02020603050405020304" pitchFamily="18" charset="0"/>
              </a:rPr>
              <a:t>, Cowlitz </a:t>
            </a:r>
          </a:p>
          <a:p>
            <a:r>
              <a:rPr lang="en-US" altLang="en-US" sz="2000" dirty="0">
                <a:latin typeface="Times New Roman" panose="02020603050405020304" pitchFamily="18" charset="0"/>
              </a:rPr>
              <a:t>FY 2021 National Budget Formulation Meeting:  </a:t>
            </a:r>
          </a:p>
          <a:p>
            <a:pPr lvl="1"/>
            <a:r>
              <a:rPr lang="en-US" altLang="en-US" sz="2000" dirty="0">
                <a:latin typeface="Times New Roman" panose="02020603050405020304" pitchFamily="18" charset="0"/>
              </a:rPr>
              <a:t>Last national meeting: June 27-28 in Reno, Nevada</a:t>
            </a:r>
          </a:p>
          <a:p>
            <a:pPr lvl="1"/>
            <a:r>
              <a:rPr lang="en-US" altLang="en-US" sz="2000" b="1" dirty="0">
                <a:latin typeface="Times New Roman" panose="02020603050405020304" pitchFamily="18" charset="0"/>
              </a:rPr>
              <a:t>Portland Area Meeting:  November 14 in Portland, Oregon.</a:t>
            </a:r>
          </a:p>
          <a:p>
            <a:pPr lvl="1"/>
            <a:r>
              <a:rPr lang="en-US" altLang="en-US" sz="2000" b="1" dirty="0">
                <a:latin typeface="Times New Roman" panose="02020603050405020304" pitchFamily="18" charset="0"/>
              </a:rPr>
              <a:t>Next national meeting:  February 13-14, 2020 in Washington, D.C.</a:t>
            </a:r>
          </a:p>
          <a:p>
            <a:pPr lvl="1">
              <a:buFontTx/>
              <a:buNone/>
            </a:pPr>
            <a:r>
              <a:rPr lang="en-US" altLang="en-US" sz="2000" dirty="0">
                <a:latin typeface="Times New Roman" panose="02020603050405020304" pitchFamily="18" charset="0"/>
              </a:rPr>
              <a:t> </a:t>
            </a:r>
          </a:p>
          <a:p>
            <a:pPr lvl="1">
              <a:buFontTx/>
              <a:buNone/>
            </a:pPr>
            <a:endParaRPr lang="en-US" altLang="en-US" sz="2000" dirty="0">
              <a:latin typeface="Times New Roman" panose="02020603050405020304" pitchFamily="18" charset="0"/>
            </a:endParaRPr>
          </a:p>
          <a:p>
            <a:endParaRPr lang="en-US"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a:extLst>
              <a:ext uri="{FF2B5EF4-FFF2-40B4-BE49-F238E27FC236}">
                <a16:creationId xmlns:a16="http://schemas.microsoft.com/office/drawing/2014/main" id="{AACA3A44-1E4B-3142-B4F5-57025709B45E}"/>
              </a:ext>
            </a:extLst>
          </p:cNvPr>
          <p:cNvSpPr>
            <a:spLocks noGrp="1" noChangeArrowheads="1"/>
          </p:cNvSpPr>
          <p:nvPr>
            <p:ph type="title"/>
          </p:nvPr>
        </p:nvSpPr>
        <p:spPr>
          <a:xfrm>
            <a:off x="457200" y="1600200"/>
            <a:ext cx="8229600" cy="838200"/>
          </a:xfrm>
        </p:spPr>
        <p:txBody>
          <a:bodyPr/>
          <a:lstStyle/>
          <a:p>
            <a:r>
              <a:rPr lang="en-US" altLang="en-US" sz="3600" b="1">
                <a:solidFill>
                  <a:srgbClr val="000000"/>
                </a:solidFill>
              </a:rPr>
              <a:t>IHS DSTAC</a:t>
            </a:r>
            <a:br>
              <a:rPr lang="en-US" altLang="en-US" sz="3600" b="1">
                <a:solidFill>
                  <a:srgbClr val="000000"/>
                </a:solidFill>
              </a:rPr>
            </a:br>
            <a:r>
              <a:rPr lang="en-US" altLang="en-US"/>
              <a:t> </a:t>
            </a:r>
          </a:p>
        </p:txBody>
      </p:sp>
      <p:sp>
        <p:nvSpPr>
          <p:cNvPr id="30722" name="Content Placeholder 2">
            <a:extLst>
              <a:ext uri="{FF2B5EF4-FFF2-40B4-BE49-F238E27FC236}">
                <a16:creationId xmlns:a16="http://schemas.microsoft.com/office/drawing/2014/main" id="{45DACEE7-018A-5145-8657-28E6F53E87E9}"/>
              </a:ext>
            </a:extLst>
          </p:cNvPr>
          <p:cNvSpPr>
            <a:spLocks noGrp="1" noChangeArrowheads="1"/>
          </p:cNvSpPr>
          <p:nvPr>
            <p:ph idx="1"/>
          </p:nvPr>
        </p:nvSpPr>
        <p:spPr>
          <a:xfrm>
            <a:off x="228600" y="2019300"/>
            <a:ext cx="8610600" cy="4533900"/>
          </a:xfrm>
        </p:spPr>
        <p:txBody>
          <a:bodyPr/>
          <a:lstStyle/>
          <a:p>
            <a:r>
              <a:rPr lang="en-US" altLang="en-US" sz="2200">
                <a:latin typeface="Times New Roman" panose="02020603050405020304" pitchFamily="18" charset="0"/>
              </a:rPr>
              <a:t>IHS Director established the Direct Service Tribes Advisory Committee (DSTAC) to address health service delivery issues and concerns important to direct service tribes. The work of the Committee is specifically aimed at the areas of trust, data and budget. </a:t>
            </a:r>
          </a:p>
          <a:p>
            <a:r>
              <a:rPr lang="en-US" altLang="en-US" sz="2200">
                <a:latin typeface="Times New Roman" panose="02020603050405020304" pitchFamily="18" charset="0"/>
              </a:rPr>
              <a:t>Portland Area Representatives:  </a:t>
            </a:r>
          </a:p>
          <a:p>
            <a:pPr lvl="1"/>
            <a:r>
              <a:rPr lang="en-US" altLang="en-US" sz="2200">
                <a:latin typeface="Times New Roman" panose="02020603050405020304" pitchFamily="18" charset="0"/>
              </a:rPr>
              <a:t>Janice Clements, Warm Springs (Primary)</a:t>
            </a:r>
          </a:p>
          <a:p>
            <a:pPr lvl="1"/>
            <a:r>
              <a:rPr lang="en-US" altLang="en-US" sz="2200">
                <a:latin typeface="Times New Roman" panose="02020603050405020304" pitchFamily="18" charset="0"/>
              </a:rPr>
              <a:t>Greg Abrahamson, Spokane (Alternate), DSTAC Vice Chair</a:t>
            </a:r>
          </a:p>
          <a:p>
            <a:r>
              <a:rPr lang="en-US" altLang="en-US" sz="2200">
                <a:latin typeface="Times New Roman" panose="02020603050405020304" pitchFamily="18" charset="0"/>
              </a:rPr>
              <a:t>Meetings:</a:t>
            </a:r>
          </a:p>
          <a:p>
            <a:pPr lvl="1"/>
            <a:r>
              <a:rPr lang="en-US" altLang="en-US" sz="2200">
                <a:latin typeface="Times New Roman" panose="02020603050405020304" pitchFamily="18" charset="0"/>
              </a:rPr>
              <a:t>Last meetings:  October 1-2 (Day 2-Joint with TSGAC), in Washington, D.C.</a:t>
            </a:r>
          </a:p>
          <a:p>
            <a:pPr lvl="1"/>
            <a:r>
              <a:rPr lang="en-US" altLang="en-US" sz="2200" b="1">
                <a:latin typeface="Times New Roman" panose="02020603050405020304" pitchFamily="18" charset="0"/>
              </a:rPr>
              <a:t>Next meeting:  February 2020 in Washington, D.C. (around National Tribal Budget Formulation Workgroup meeting)</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206EA789-9888-E249-80BA-690E5A9A1FAF}"/>
              </a:ext>
            </a:extLst>
          </p:cNvPr>
          <p:cNvSpPr>
            <a:spLocks noGrp="1" noChangeArrowheads="1"/>
          </p:cNvSpPr>
          <p:nvPr>
            <p:ph type="title"/>
          </p:nvPr>
        </p:nvSpPr>
        <p:spPr>
          <a:xfrm>
            <a:off x="457200" y="1600200"/>
            <a:ext cx="8229600" cy="838200"/>
          </a:xfrm>
        </p:spPr>
        <p:txBody>
          <a:bodyPr/>
          <a:lstStyle/>
          <a:p>
            <a:r>
              <a:rPr lang="en-US" altLang="en-US" sz="3600" b="1">
                <a:solidFill>
                  <a:schemeClr val="tx1"/>
                </a:solidFill>
              </a:rPr>
              <a:t>IHS TSGAC</a:t>
            </a:r>
            <a:br>
              <a:rPr lang="en-US" altLang="en-US" sz="3600" b="1">
                <a:solidFill>
                  <a:schemeClr val="tx1"/>
                </a:solidFill>
              </a:rPr>
            </a:br>
            <a:r>
              <a:rPr lang="en-US" altLang="en-US">
                <a:solidFill>
                  <a:schemeClr val="tx1"/>
                </a:solidFill>
              </a:rPr>
              <a:t> </a:t>
            </a:r>
          </a:p>
        </p:txBody>
      </p:sp>
      <p:sp>
        <p:nvSpPr>
          <p:cNvPr id="32770" name="Content Placeholder 2">
            <a:extLst>
              <a:ext uri="{FF2B5EF4-FFF2-40B4-BE49-F238E27FC236}">
                <a16:creationId xmlns:a16="http://schemas.microsoft.com/office/drawing/2014/main" id="{0232BA69-54C5-354F-94C6-40F1F54A0204}"/>
              </a:ext>
            </a:extLst>
          </p:cNvPr>
          <p:cNvSpPr>
            <a:spLocks noGrp="1" noChangeArrowheads="1"/>
          </p:cNvSpPr>
          <p:nvPr>
            <p:ph idx="1"/>
          </p:nvPr>
        </p:nvSpPr>
        <p:spPr>
          <a:xfrm>
            <a:off x="0" y="1828800"/>
            <a:ext cx="9144000" cy="4876800"/>
          </a:xfrm>
        </p:spPr>
        <p:txBody>
          <a:bodyPr/>
          <a:lstStyle/>
          <a:p>
            <a:r>
              <a:rPr lang="en-US" altLang="en-US" sz="2000">
                <a:latin typeface="Times New Roman" panose="02020603050405020304" pitchFamily="18" charset="0"/>
              </a:rPr>
              <a:t>At the recommendation of self-governance tribes, representatives from the self-governance tribes and Indian Health Service staff developing guidelines for establishment of  the Tribal Self-Governance Advisory Committee (TSGAC). Provides information, education, advocacy, and policy guidance for implementation of self-governance for implementation of self-governance within the Indian Health Service. </a:t>
            </a:r>
          </a:p>
          <a:p>
            <a:r>
              <a:rPr lang="en-US" altLang="en-US" sz="2000">
                <a:latin typeface="Times New Roman" panose="02020603050405020304" pitchFamily="18" charset="0"/>
              </a:rPr>
              <a:t>Portland Area Representatives:  </a:t>
            </a:r>
          </a:p>
          <a:p>
            <a:pPr lvl="1"/>
            <a:r>
              <a:rPr lang="en-US" altLang="en-US" sz="2000">
                <a:latin typeface="Times New Roman" panose="02020603050405020304" pitchFamily="18" charset="0"/>
              </a:rPr>
              <a:t>Ron Allen, Jamestown S’Klallam (Primary)</a:t>
            </a:r>
          </a:p>
          <a:p>
            <a:pPr lvl="1"/>
            <a:r>
              <a:rPr lang="en-US" altLang="en-US" sz="2000">
                <a:latin typeface="Times New Roman" panose="02020603050405020304" pitchFamily="18" charset="0"/>
              </a:rPr>
              <a:t>Tyson Johnston, Quinault (Alternate)</a:t>
            </a:r>
          </a:p>
          <a:p>
            <a:r>
              <a:rPr lang="en-US" altLang="en-US" sz="2000">
                <a:latin typeface="Times New Roman" panose="02020603050405020304" pitchFamily="18" charset="0"/>
              </a:rPr>
              <a:t>Meetings:</a:t>
            </a:r>
          </a:p>
          <a:p>
            <a:pPr lvl="1"/>
            <a:r>
              <a:rPr lang="en-US" altLang="en-US" sz="2000">
                <a:latin typeface="Times New Roman" panose="02020603050405020304" pitchFamily="18" charset="0"/>
              </a:rPr>
              <a:t>Last meeting:  September 30, 2019-October 1, 2019 (Day 2-Joint with DSTAC)</a:t>
            </a:r>
          </a:p>
          <a:p>
            <a:pPr lvl="1"/>
            <a:r>
              <a:rPr lang="en-US" altLang="en-US" sz="2000" b="1">
                <a:latin typeface="Times New Roman" panose="02020603050405020304" pitchFamily="18" charset="0"/>
              </a:rPr>
              <a:t>Next meeting:  January 23-24, Washington, D.C.</a:t>
            </a:r>
          </a:p>
          <a:p>
            <a:pPr lvl="1"/>
            <a:endParaRPr lang="en-US" altLang="en-US" sz="2000">
              <a:latin typeface="Times New Roman" panose="02020603050405020304" pitchFamily="18" charset="0"/>
            </a:endParaRPr>
          </a:p>
          <a:p>
            <a:pPr lvl="1"/>
            <a:endParaRPr lang="en-US" altLang="en-US" sz="2000">
              <a:latin typeface="Times New Roman" panose="02020603050405020304" pitchFamily="18" charset="0"/>
            </a:endParaRPr>
          </a:p>
          <a:p>
            <a:pPr lvl="1">
              <a:buFontTx/>
              <a:buNone/>
            </a:pPr>
            <a:r>
              <a:rPr lang="en-US" altLang="en-US" sz="2000">
                <a:latin typeface="Times New Roman" panose="02020603050405020304" pitchFamily="18" charset="0"/>
              </a:rPr>
              <a:t> </a:t>
            </a:r>
          </a:p>
          <a:p>
            <a:pPr lvl="1">
              <a:buFontTx/>
              <a:buNone/>
            </a:pPr>
            <a:endParaRPr lang="en-US" altLang="en-US" sz="2000">
              <a:latin typeface="Times New Roman" panose="02020603050405020304" pitchFamily="18" charset="0"/>
            </a:endParaRPr>
          </a:p>
          <a:p>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a:extLst>
              <a:ext uri="{FF2B5EF4-FFF2-40B4-BE49-F238E27FC236}">
                <a16:creationId xmlns:a16="http://schemas.microsoft.com/office/drawing/2014/main" id="{B9C77F65-6B3D-944D-B33F-529C5D6BC93E}"/>
              </a:ext>
            </a:extLst>
          </p:cNvPr>
          <p:cNvSpPr>
            <a:spLocks noGrp="1" noChangeArrowheads="1"/>
          </p:cNvSpPr>
          <p:nvPr>
            <p:ph type="title"/>
          </p:nvPr>
        </p:nvSpPr>
        <p:spPr>
          <a:xfrm>
            <a:off x="457200" y="1714500"/>
            <a:ext cx="8229600" cy="838200"/>
          </a:xfrm>
        </p:spPr>
        <p:txBody>
          <a:bodyPr/>
          <a:lstStyle/>
          <a:p>
            <a:r>
              <a:rPr lang="en-US" altLang="en-US" sz="3600" b="1">
                <a:solidFill>
                  <a:schemeClr val="tx1"/>
                </a:solidFill>
              </a:rPr>
              <a:t>IHS CHAP TAG</a:t>
            </a:r>
            <a:br>
              <a:rPr lang="en-US" altLang="en-US" sz="3600" b="1"/>
            </a:br>
            <a:r>
              <a:rPr lang="en-US" altLang="en-US"/>
              <a:t> </a:t>
            </a:r>
          </a:p>
        </p:txBody>
      </p:sp>
      <p:sp>
        <p:nvSpPr>
          <p:cNvPr id="3" name="Content Placeholder 2">
            <a:extLst>
              <a:ext uri="{FF2B5EF4-FFF2-40B4-BE49-F238E27FC236}">
                <a16:creationId xmlns:a16="http://schemas.microsoft.com/office/drawing/2014/main" id="{1E868E19-E0FA-134E-82B2-4A2C4D73C832}"/>
              </a:ext>
            </a:extLst>
          </p:cNvPr>
          <p:cNvSpPr>
            <a:spLocks noGrp="1"/>
          </p:cNvSpPr>
          <p:nvPr>
            <p:ph idx="1"/>
          </p:nvPr>
        </p:nvSpPr>
        <p:spPr>
          <a:xfrm>
            <a:off x="479425" y="2155825"/>
            <a:ext cx="8229600" cy="4373563"/>
          </a:xfrm>
        </p:spPr>
        <p:txBody>
          <a:bodyPr/>
          <a:lstStyle/>
          <a:p>
            <a:pPr>
              <a:defRPr/>
            </a:pPr>
            <a:r>
              <a:rPr lang="en-US" sz="2200" dirty="0">
                <a:latin typeface="+mj-lt"/>
                <a:ea typeface="ＭＳ Ｐゴシック" charset="0"/>
                <a:cs typeface="+mn-cs"/>
              </a:rPr>
              <a:t>The Community Health Aide Program (CHAP) Tribal Advisory Group (TAG) will provide subject matter expertise, program information, innovative solutions, and advice to the Indian Health Service (IHS) to establish a national CHAP. </a:t>
            </a:r>
          </a:p>
          <a:p>
            <a:pPr>
              <a:defRPr/>
            </a:pPr>
            <a:r>
              <a:rPr lang="en-US" sz="2200" dirty="0">
                <a:latin typeface="+mj-lt"/>
                <a:ea typeface="ＭＳ Ｐゴシック" charset="0"/>
                <a:cs typeface="+mn-cs"/>
              </a:rPr>
              <a:t>Portland Area Representatives:  </a:t>
            </a:r>
          </a:p>
          <a:p>
            <a:pPr lvl="1">
              <a:defRPr/>
            </a:pPr>
            <a:r>
              <a:rPr lang="en-US" sz="2000" dirty="0">
                <a:latin typeface="+mj-lt"/>
                <a:ea typeface="ＭＳ Ｐゴシック" charset="0"/>
              </a:rPr>
              <a:t>John Stephens, Swinomish (Primary)</a:t>
            </a:r>
          </a:p>
          <a:p>
            <a:pPr lvl="1">
              <a:defRPr/>
            </a:pPr>
            <a:r>
              <a:rPr lang="en-US" sz="2000" dirty="0">
                <a:latin typeface="+mj-lt"/>
                <a:ea typeface="ＭＳ Ｐゴシック" charset="0"/>
              </a:rPr>
              <a:t>Recommendation Pending (Alternate) </a:t>
            </a:r>
          </a:p>
          <a:p>
            <a:pPr>
              <a:defRPr/>
            </a:pPr>
            <a:r>
              <a:rPr lang="en-US" sz="2600" dirty="0">
                <a:latin typeface="+mj-lt"/>
                <a:ea typeface="ＭＳ Ｐゴシック" charset="0"/>
              </a:rPr>
              <a:t>Meetings:  </a:t>
            </a:r>
          </a:p>
          <a:p>
            <a:pPr lvl="1">
              <a:defRPr/>
            </a:pPr>
            <a:r>
              <a:rPr lang="en-US" sz="2000" dirty="0">
                <a:latin typeface="+mj-lt"/>
                <a:ea typeface="ＭＳ Ｐゴシック" charset="0"/>
              </a:rPr>
              <a:t>Last meeting:  September 9, 2019</a:t>
            </a:r>
          </a:p>
          <a:p>
            <a:pPr lvl="1">
              <a:defRPr/>
            </a:pPr>
            <a:r>
              <a:rPr lang="en-US" sz="2000" b="1" dirty="0">
                <a:latin typeface="+mj-lt"/>
                <a:ea typeface="ＭＳ Ｐゴシック" charset="0"/>
              </a:rPr>
              <a:t>Next meeting:  No date set-TBD</a:t>
            </a:r>
          </a:p>
          <a:p>
            <a:pPr>
              <a:defRPr/>
            </a:pPr>
            <a:endParaRPr lang="en-US" dirty="0">
              <a:ea typeface="ＭＳ Ｐゴシック" charset="0"/>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604F0652-EC41-7A49-BACC-1538D3994559}"/>
              </a:ext>
            </a:extLst>
          </p:cNvPr>
          <p:cNvSpPr>
            <a:spLocks noGrp="1" noChangeArrowheads="1"/>
          </p:cNvSpPr>
          <p:nvPr>
            <p:ph type="title"/>
          </p:nvPr>
        </p:nvSpPr>
        <p:spPr>
          <a:xfrm>
            <a:off x="457200" y="1600200"/>
            <a:ext cx="8229600" cy="838200"/>
          </a:xfrm>
        </p:spPr>
        <p:txBody>
          <a:bodyPr/>
          <a:lstStyle/>
          <a:p>
            <a:r>
              <a:rPr lang="en-US" altLang="en-US" sz="3600" b="1"/>
              <a:t>IHS NTAC</a:t>
            </a:r>
            <a:br>
              <a:rPr lang="en-US" altLang="en-US" sz="3600" b="1"/>
            </a:br>
            <a:r>
              <a:rPr lang="en-US" altLang="en-US"/>
              <a:t> </a:t>
            </a:r>
          </a:p>
        </p:txBody>
      </p:sp>
      <p:sp>
        <p:nvSpPr>
          <p:cNvPr id="38914" name="Content Placeholder 2">
            <a:extLst>
              <a:ext uri="{FF2B5EF4-FFF2-40B4-BE49-F238E27FC236}">
                <a16:creationId xmlns:a16="http://schemas.microsoft.com/office/drawing/2014/main" id="{557BBACC-4ED1-1D48-8B5E-0C3B36DA7AE1}"/>
              </a:ext>
            </a:extLst>
          </p:cNvPr>
          <p:cNvSpPr>
            <a:spLocks noGrp="1" noChangeArrowheads="1"/>
          </p:cNvSpPr>
          <p:nvPr>
            <p:ph idx="1"/>
          </p:nvPr>
        </p:nvSpPr>
        <p:spPr>
          <a:xfrm>
            <a:off x="457200" y="2133600"/>
            <a:ext cx="8229600" cy="4373563"/>
          </a:xfrm>
        </p:spPr>
        <p:txBody>
          <a:bodyPr/>
          <a:lstStyle/>
          <a:p>
            <a:r>
              <a:rPr lang="en-US" altLang="en-US" sz="2200" dirty="0">
                <a:latin typeface="Times New Roman" panose="02020603050405020304" pitchFamily="18" charset="0"/>
              </a:rPr>
              <a:t>The National Tribal Advisory Committee (NTAC) on Behavioral Health acts as an advisory body to the Division of Behavioral Health and to the Director of the Indian Health Service, with the aim of providing guidance and recommendations on programmatic issues that affect the delivery of behavioral health care for American Indian and Alaska Natives.</a:t>
            </a:r>
          </a:p>
          <a:p>
            <a:r>
              <a:rPr lang="en-US" altLang="en-US" sz="2200" dirty="0">
                <a:latin typeface="Times New Roman" panose="02020603050405020304" pitchFamily="18" charset="0"/>
              </a:rPr>
              <a:t>Portland Area Representatives:  </a:t>
            </a:r>
          </a:p>
          <a:p>
            <a:pPr lvl="1"/>
            <a:r>
              <a:rPr lang="en-US" altLang="en-US" sz="2200" dirty="0">
                <a:solidFill>
                  <a:srgbClr val="000000"/>
                </a:solidFill>
                <a:latin typeface="Times New Roman" panose="02020603050405020304" pitchFamily="18" charset="0"/>
              </a:rPr>
              <a:t>Cassandra </a:t>
            </a:r>
            <a:r>
              <a:rPr lang="en-US" altLang="en-US" sz="2200" dirty="0" err="1">
                <a:solidFill>
                  <a:srgbClr val="000000"/>
                </a:solidFill>
                <a:latin typeface="Times New Roman" panose="02020603050405020304" pitchFamily="18" charset="0"/>
              </a:rPr>
              <a:t>Sellards</a:t>
            </a:r>
            <a:r>
              <a:rPr lang="en-US" altLang="en-US" sz="2200" dirty="0">
                <a:solidFill>
                  <a:srgbClr val="000000"/>
                </a:solidFill>
                <a:latin typeface="Times New Roman" panose="02020603050405020304" pitchFamily="18" charset="0"/>
              </a:rPr>
              <a:t> </a:t>
            </a:r>
            <a:r>
              <a:rPr lang="en-US" altLang="en-US" sz="2200" dirty="0" err="1">
                <a:solidFill>
                  <a:srgbClr val="000000"/>
                </a:solidFill>
                <a:latin typeface="Times New Roman" panose="02020603050405020304" pitchFamily="18" charset="0"/>
              </a:rPr>
              <a:t>Reck</a:t>
            </a:r>
            <a:r>
              <a:rPr lang="en-US" altLang="en-US" sz="2200" dirty="0">
                <a:solidFill>
                  <a:srgbClr val="000000"/>
                </a:solidFill>
                <a:latin typeface="Times New Roman" panose="02020603050405020304" pitchFamily="18" charset="0"/>
              </a:rPr>
              <a:t>, Cowlitz (Primary)</a:t>
            </a:r>
          </a:p>
          <a:p>
            <a:pPr lvl="1"/>
            <a:r>
              <a:rPr lang="en-US" altLang="en-US" sz="2200" dirty="0">
                <a:latin typeface="Times New Roman" panose="02020603050405020304" pitchFamily="18" charset="0"/>
              </a:rPr>
              <a:t>Cheryl Sanders, Lummi (Alternate) </a:t>
            </a:r>
          </a:p>
          <a:p>
            <a:pPr marL="342900" lvl="2" indent="-342900"/>
            <a:r>
              <a:rPr lang="en-US" altLang="en-US" sz="2000" dirty="0">
                <a:latin typeface="Times New Roman" panose="02020603050405020304" pitchFamily="18" charset="0"/>
              </a:rPr>
              <a:t>Last meeting:  June 17, 2019, Washington, D.C.</a:t>
            </a:r>
          </a:p>
          <a:p>
            <a:pPr marL="342900" lvl="2" indent="-342900"/>
            <a:r>
              <a:rPr lang="en-US" altLang="en-US" sz="2000" b="1" dirty="0">
                <a:latin typeface="Times New Roman" panose="02020603050405020304" pitchFamily="18" charset="0"/>
              </a:rPr>
              <a:t>Next meeting: No date set-TBD</a:t>
            </a:r>
            <a:endParaRPr lang="en-US" altLang="en-US" b="1" dirty="0">
              <a:latin typeface="Times New Roman" panose="02020603050405020304" pitchFamily="18" charset="0"/>
            </a:endParaRPr>
          </a:p>
          <a:p>
            <a:endParaRPr lang="en-US" alt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21735</TotalTime>
  <Words>3076</Words>
  <Application>Microsoft Macintosh PowerPoint</Application>
  <PresentationFormat>On-screen Show (4:3)</PresentationFormat>
  <Paragraphs>210</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ＭＳ Ｐゴシック</vt:lpstr>
      <vt:lpstr>ＭＳ Ｐゴシック</vt:lpstr>
      <vt:lpstr>Arial</vt:lpstr>
      <vt:lpstr>Calibri</vt:lpstr>
      <vt:lpstr>Times New Roman</vt:lpstr>
      <vt:lpstr>Default Design</vt:lpstr>
      <vt:lpstr>Custom Design</vt:lpstr>
      <vt:lpstr>National and Regional Committee Updates </vt:lpstr>
      <vt:lpstr>National and Regional Committees</vt:lpstr>
      <vt:lpstr>HHS Secretary’s Tribal Advisory Committee (STAC)</vt:lpstr>
      <vt:lpstr> IHS Tribal Leader Diabetes Committee (TLDC)  </vt:lpstr>
      <vt:lpstr>IHS Budget Formulation Workgroup  </vt:lpstr>
      <vt:lpstr>IHS DSTAC  </vt:lpstr>
      <vt:lpstr>IHS TSGAC  </vt:lpstr>
      <vt:lpstr>IHS CHAP TAG  </vt:lpstr>
      <vt:lpstr>IHS NTAC  </vt:lpstr>
      <vt:lpstr>CDC TAC </vt:lpstr>
      <vt:lpstr>SAMHSA TTAC</vt:lpstr>
      <vt:lpstr>CMS TTAG</vt:lpstr>
      <vt:lpstr>MMPC</vt:lpstr>
      <vt:lpstr>NIH TAC</vt:lpstr>
      <vt:lpstr>Other Committees – Any updates?</vt:lpstr>
      <vt:lpstr>Questions and Discussion</vt:lpstr>
    </vt:vector>
  </TitlesOfParts>
  <Company>NPAIHB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sbonnell</dc:creator>
  <cp:lastModifiedBy>Sarah Sullivan</cp:lastModifiedBy>
  <cp:revision>728</cp:revision>
  <cp:lastPrinted>2019-10-18T20:10:07Z</cp:lastPrinted>
  <dcterms:created xsi:type="dcterms:W3CDTF">2006-05-10T19:07:33Z</dcterms:created>
  <dcterms:modified xsi:type="dcterms:W3CDTF">2020-01-07T22:41:56Z</dcterms:modified>
</cp:coreProperties>
</file>