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3"/>
  </p:notesMasterIdLst>
  <p:sldIdLst>
    <p:sldId id="256" r:id="rId2"/>
    <p:sldId id="385" r:id="rId3"/>
    <p:sldId id="656" r:id="rId4"/>
    <p:sldId id="274" r:id="rId5"/>
    <p:sldId id="302" r:id="rId6"/>
    <p:sldId id="310" r:id="rId7"/>
    <p:sldId id="297" r:id="rId8"/>
    <p:sldId id="316" r:id="rId9"/>
    <p:sldId id="657" r:id="rId10"/>
    <p:sldId id="658" r:id="rId11"/>
    <p:sldId id="29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sa Griggs" initials="LG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81"/>
    <p:restoredTop sz="68841"/>
  </p:normalViewPr>
  <p:slideViewPr>
    <p:cSldViewPr snapToGrid="0" snapToObjects="1">
      <p:cViewPr varScale="1">
        <p:scale>
          <a:sx n="67" d="100"/>
          <a:sy n="67" d="100"/>
        </p:scale>
        <p:origin x="176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BF6562-BAAE-374F-83D2-A5EDCD4A618D}" type="datetimeFigureOut">
              <a:rPr lang="en-US" smtClean="0"/>
              <a:t>1/13/20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DE7325-8AA0-0541-B99D-D68DF5529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014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Announcements –</a:t>
            </a:r>
          </a:p>
          <a:p>
            <a:r>
              <a:rPr lang="en-US" dirty="0"/>
              <a:t>Glad you made it safely. More snow is coming in today and into tonight. </a:t>
            </a:r>
          </a:p>
          <a:p>
            <a:endParaRPr lang="en-US" dirty="0"/>
          </a:p>
          <a:p>
            <a:r>
              <a:rPr lang="en-US" dirty="0"/>
              <a:t>We did have 4 youth make it to the meeting – 2 from Lummi (William and Sadie), 1 from Quinault (</a:t>
            </a:r>
            <a:r>
              <a:rPr lang="en-US" dirty="0" err="1"/>
              <a:t>Nakota</a:t>
            </a:r>
            <a:r>
              <a:rPr lang="en-US" dirty="0"/>
              <a:t>), and 1 from Warm Springs (</a:t>
            </a:r>
            <a:r>
              <a:rPr lang="en-US" dirty="0" err="1"/>
              <a:t>Cheydon</a:t>
            </a:r>
            <a:r>
              <a:rPr lang="en-US" dirty="0"/>
              <a:t>).  So </a:t>
            </a:r>
          </a:p>
          <a:p>
            <a:r>
              <a:rPr lang="en-US" dirty="0"/>
              <a:t>Youth presenting on Wednesday, January 15 at 4:15pm</a:t>
            </a:r>
          </a:p>
          <a:p>
            <a:r>
              <a:rPr lang="en-US" dirty="0"/>
              <a:t>A video crew is following the youth who will be documenting the interactions between the delegates and the youth.  The documentary they will develop is a grant deliverable. The grant ends at the end of this year. </a:t>
            </a:r>
          </a:p>
          <a:p>
            <a:endParaRPr lang="en-US" dirty="0"/>
          </a:p>
          <a:p>
            <a:r>
              <a:rPr lang="en-US" dirty="0"/>
              <a:t>We have received a request for a change to the July QBM dates that will take place at Shoshone-Bannock. There is hold on the week of July 13-16.  The hotel also has available the first week in July and last week in July. </a:t>
            </a:r>
          </a:p>
          <a:p>
            <a:endParaRPr lang="en-US" dirty="0"/>
          </a:p>
          <a:p>
            <a:r>
              <a:rPr lang="en-US" dirty="0"/>
              <a:t>Joe’s dinner is tonight at 6pm. Nick Lewis will be our MC for the evening.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DE7325-8AA0-0541-B99D-D68DF552905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2404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FB25E3-B818-4997-A6D1-ECAFD5B9F68D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75441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57660867-41C9-D848-B26E-10FDC8B454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4CD2D30C-66F3-3B4C-B12B-7F0C056E5E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2999CA13-5BB1-7748-946D-56D76CE1F97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2EB05D25-004F-6B40-BB00-EF8F6D2706AE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50900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>
            <a:extLst>
              <a:ext uri="{FF2B5EF4-FFF2-40B4-BE49-F238E27FC236}">
                <a16:creationId xmlns:a16="http://schemas.microsoft.com/office/drawing/2014/main" id="{4787F630-DD61-6547-A216-5604A5B83E7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Notes Placeholder 2">
            <a:extLst>
              <a:ext uri="{FF2B5EF4-FFF2-40B4-BE49-F238E27FC236}">
                <a16:creationId xmlns:a16="http://schemas.microsoft.com/office/drawing/2014/main" id="{7D49B06A-82CB-2042-B813-B5F645D82B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 Tribal Public Health Improvement Manager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Closed 1/10; Job offer pending</a:t>
            </a:r>
          </a:p>
          <a:p>
            <a:r>
              <a:rPr lang="en-US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 Tribal Public Health Improvement Manager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- Closed 1/10; Job offer pending</a:t>
            </a:r>
          </a:p>
          <a:p>
            <a:r>
              <a:rPr lang="en-US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Sr. Environmental Health Specialist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- Closed 1/10; currently screening applications</a:t>
            </a:r>
          </a:p>
          <a:p>
            <a:r>
              <a:rPr lang="en-US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Environmental Health Specialist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- Closed 1/10; currently screening applications</a:t>
            </a:r>
          </a:p>
          <a:p>
            <a:r>
              <a:rPr lang="en-US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Environmental Health Scientist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Closed 1/10; currently screening applications</a:t>
            </a:r>
          </a:p>
          <a:p>
            <a:r>
              <a:rPr lang="en-US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 Tribal Public Health Improvement Program Analyst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- Closes 1/24</a:t>
            </a:r>
          </a:p>
          <a:p>
            <a:r>
              <a:rPr lang="en-US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Communicable Disease Epidemiologist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- Closes 1/24</a:t>
            </a:r>
          </a:p>
          <a:p>
            <a:r>
              <a:rPr lang="en-US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TCHP &amp; A/P Project Assistant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- Closes 1/31</a:t>
            </a:r>
          </a:p>
          <a:p>
            <a:r>
              <a:rPr lang="en-US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Policy and Programs Director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- Closes 1/31</a:t>
            </a:r>
          </a:p>
          <a:p>
            <a:br>
              <a:rPr lang="en-US" dirty="0"/>
            </a:b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6A14F9B8-8A00-AF49-A585-86D0C11B94C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DC006B20-307A-584E-8B17-E520F53488B0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0086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Pending Invitations (not confirmed)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Arlen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Washines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Deputy Director of Yakama Nation DHS has asked their Health Committee if they would like to invite me to visit the Yakama Tribal Council in February during their regular session – February 4-7. 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Warm Springs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DE7325-8AA0-0541-B99D-D68DF552905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4174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DE7325-8AA0-0541-B99D-D68DF552905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4246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We’d like to draw your attention to the edits we made to the mission statement (we expanded the focus from healthcare to include public health and prevention more broadly)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DE7325-8AA0-0541-B99D-D68DF552905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0622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DE7325-8AA0-0541-B99D-D68DF552905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9105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Behavioral Health (Mental Health and Substance Use) </a:t>
            </a:r>
          </a:p>
          <a:p>
            <a:r>
              <a:rPr lang="en-US" dirty="0"/>
              <a:t>IHS Funding</a:t>
            </a:r>
          </a:p>
          <a:p>
            <a:r>
              <a:rPr lang="en-US" dirty="0"/>
              <a:t>Elders and Long Term Care</a:t>
            </a:r>
          </a:p>
          <a:p>
            <a:r>
              <a:rPr lang="en-US" dirty="0"/>
              <a:t>Affordable Care Act/Indian Health Care Improvement Act</a:t>
            </a:r>
          </a:p>
          <a:p>
            <a:r>
              <a:rPr lang="en-US" dirty="0"/>
              <a:t>Public Health</a:t>
            </a:r>
          </a:p>
          <a:p>
            <a:r>
              <a:rPr lang="en-US" dirty="0"/>
              <a:t>Special Diabetes Program for Indians</a:t>
            </a:r>
          </a:p>
          <a:p>
            <a:r>
              <a:rPr lang="en-US" dirty="0"/>
              <a:t>Community Health Aide Program</a:t>
            </a:r>
          </a:p>
          <a:p>
            <a:r>
              <a:rPr lang="en-US" dirty="0"/>
              <a:t>Workforce Development</a:t>
            </a:r>
          </a:p>
          <a:p>
            <a:r>
              <a:rPr lang="en-US" dirty="0"/>
              <a:t>Medicaid</a:t>
            </a:r>
          </a:p>
          <a:p>
            <a:r>
              <a:rPr lang="en-US" dirty="0"/>
              <a:t>IHS Health Care Facility Funding</a:t>
            </a:r>
          </a:p>
          <a:p>
            <a:r>
              <a:rPr lang="en-US" dirty="0"/>
              <a:t>Veterans</a:t>
            </a:r>
          </a:p>
          <a:p>
            <a:r>
              <a:rPr lang="en-US" dirty="0"/>
              <a:t>IHS IT Modernization</a:t>
            </a:r>
          </a:p>
          <a:p>
            <a:r>
              <a:rPr lang="en-US" dirty="0"/>
              <a:t>HCV and HIV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DE7325-8AA0-0541-B99D-D68DF552905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3454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C93A19-8D83-764E-AE0A-0D84CF219C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D955BD-1527-684D-9F46-C503F6EDD8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E93AE2-C110-7F42-A636-EC896FAED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5FDDC-2A21-AD43-AD9D-8A35DED9EB57}" type="datetimeFigureOut">
              <a:rPr lang="en-US" smtClean="0"/>
              <a:t>1/13/20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2D6EE4-FD50-D043-8D64-22B0BB6B1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D4C694-4AFF-DE48-BE58-06DF71385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AA8D-A4A2-9942-A5F1-B9CEC8502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824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E3FCD9-19AF-1346-9684-B2D4EDAED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BBB426-4591-DA40-A035-A2E48EE878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172533-356F-6546-B294-CF40FCCFE8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5FDDC-2A21-AD43-AD9D-8A35DED9EB57}" type="datetimeFigureOut">
              <a:rPr lang="en-US" smtClean="0"/>
              <a:t>1/13/20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E19BEA-4FC6-8948-AF50-AB792CEF7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6CAE7E-7AD5-1641-952C-D866C58DC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AA8D-A4A2-9942-A5F1-B9CEC8502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263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79CFCFA-868F-1F46-A930-A08550E9F8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9B3E4F-BD15-464D-B366-9E58DD07A1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3208FC-B391-E146-8186-334B7A9464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5FDDC-2A21-AD43-AD9D-8A35DED9EB57}" type="datetimeFigureOut">
              <a:rPr lang="en-US" smtClean="0"/>
              <a:t>1/13/20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C499F4-75E6-1248-B78E-477D4A715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F54C02-AB22-E24E-8FDF-5F64E41A1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AA8D-A4A2-9942-A5F1-B9CEC8502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52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958AFD-E22B-E141-8969-8DB0FBFE7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44A495-F114-7C47-B9E4-8885A22DA1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EE8B5D-8A44-1948-9B69-72243D69C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5FDDC-2A21-AD43-AD9D-8A35DED9EB57}" type="datetimeFigureOut">
              <a:rPr lang="en-US" smtClean="0"/>
              <a:t>1/13/20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489886-86BE-9840-9FE7-FA720A3D1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C1479D-1098-AA4C-8896-041D67F65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AA8D-A4A2-9942-A5F1-B9CEC8502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855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735D7-18C8-5845-9371-C28C4160FB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6BC75F-66DD-0C4E-A36C-432550DF43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04D0FE-B982-4B46-94B7-3684C85AAD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5FDDC-2A21-AD43-AD9D-8A35DED9EB57}" type="datetimeFigureOut">
              <a:rPr lang="en-US" smtClean="0"/>
              <a:t>1/13/20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228D9A-CB4D-4F4C-99D2-1E2380374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E17600-8B7C-9042-A9F8-DD17B733D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AA8D-A4A2-9942-A5F1-B9CEC8502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652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A2099E-8293-B347-8109-83C789370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57DB6B-8131-F048-923D-CD224F7E1E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89057C-7997-D943-942B-84ECD0044B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F9E835-F84D-CE4F-BF65-6F6965EBA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5FDDC-2A21-AD43-AD9D-8A35DED9EB57}" type="datetimeFigureOut">
              <a:rPr lang="en-US" smtClean="0"/>
              <a:t>1/13/20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B7A6DD-E475-8640-9090-59D534F2A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447BC7-FED1-A14F-88C1-90103F57A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AA8D-A4A2-9942-A5F1-B9CEC8502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732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723334-99FB-364C-B6B3-DE00011CE0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2B8388-EADF-AD45-9367-02DCD04D93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8F41C1-6E8B-F144-875A-4571D2CC2F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E382215-7916-B649-B03B-ACF70A3E38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6394812-AC33-5141-84A1-2F93D9696A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6EFC806-34C8-0B4D-A4EF-57D2B4B74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5FDDC-2A21-AD43-AD9D-8A35DED9EB57}" type="datetimeFigureOut">
              <a:rPr lang="en-US" smtClean="0"/>
              <a:t>1/13/20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4C6F1CE-1F34-C843-B13B-31777AB2A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6BCF58-9EAA-9D45-A855-DDA6C9A73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AA8D-A4A2-9942-A5F1-B9CEC8502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310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67238-930D-E148-9FA3-F858DD75AA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EB0547E-891D-6845-B8AF-A2B9C8338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5FDDC-2A21-AD43-AD9D-8A35DED9EB57}" type="datetimeFigureOut">
              <a:rPr lang="en-US" smtClean="0"/>
              <a:t>1/13/20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44E6F9-9153-C04D-B4F9-948C2CEE3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4D7DCE-A50D-9A47-994C-014EBDC4C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AA8D-A4A2-9942-A5F1-B9CEC8502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827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409335-0DE7-6141-8235-F8E6E0DEA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5FDDC-2A21-AD43-AD9D-8A35DED9EB57}" type="datetimeFigureOut">
              <a:rPr lang="en-US" smtClean="0"/>
              <a:t>1/13/20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DA60BDC-A879-034A-B241-BEFB4CCDF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0063AD-40C7-2041-B5F9-93DB1FA40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AA8D-A4A2-9942-A5F1-B9CEC8502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992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6CB130-E7AA-C94B-BB12-473925C6D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26F3F0-D99E-F747-B939-BA44FE7502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0955E2-ABD3-6043-B038-CAD1ACC4B2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63AB39-18D5-464F-ABAF-3DD275D3C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5FDDC-2A21-AD43-AD9D-8A35DED9EB57}" type="datetimeFigureOut">
              <a:rPr lang="en-US" smtClean="0"/>
              <a:t>1/13/20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C25F0F-BB17-F340-B6A6-30ABDC879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8B1721-B024-4042-B977-E807E1A56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AA8D-A4A2-9942-A5F1-B9CEC8502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778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0DD92F-09C8-DF41-A9BD-E6B9128D81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0A70F80-7A0B-8C4D-81BC-D2208C7893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DA91CC-B0F0-484E-8DAC-B4438BC405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883232-B880-AF42-8CC7-FD405BA98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5FDDC-2A21-AD43-AD9D-8A35DED9EB57}" type="datetimeFigureOut">
              <a:rPr lang="en-US" smtClean="0"/>
              <a:t>1/13/20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BC6BCA-E924-4F40-B150-5D9762688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4E9D99-04F3-EE43-AEE7-E83A2F52C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AA8D-A4A2-9942-A5F1-B9CEC8502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327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000"/>
            <a:lum/>
          </a:blip>
          <a:srcRect/>
          <a:stretch>
            <a:fillRect l="18000" t="-6000" r="18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A5DEF35-C9A8-0347-803A-A12677FE5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65F1C2-375E-1A46-991C-02A1F38099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593C81-52C4-6346-AC59-30DD9B89A2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E5FDDC-2A21-AD43-AD9D-8A35DED9EB57}" type="datetimeFigureOut">
              <a:rPr lang="en-US" smtClean="0"/>
              <a:t>1/13/20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4270E6-5797-1C4A-9162-3FEFC82795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28CD71-C661-A34B-91C9-85A68C2879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AAA8D-A4A2-9942-A5F1-B9CEC8502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42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nfrank@npaihb.org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E2A617-784F-0044-8F9B-0A003D4D09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1600199"/>
            <a:ext cx="9304421" cy="3007895"/>
          </a:xfrm>
        </p:spPr>
        <p:txBody>
          <a:bodyPr>
            <a:normAutofit fontScale="90000"/>
          </a:bodyPr>
          <a:lstStyle/>
          <a:p>
            <a:br>
              <a:rPr lang="en-US" b="1" dirty="0"/>
            </a:br>
            <a:r>
              <a:rPr lang="en-US" b="1" dirty="0"/>
              <a:t>EXECUTIVE DIRECTOR REPORT</a:t>
            </a:r>
            <a:br>
              <a:rPr lang="en-US" b="1" dirty="0"/>
            </a:br>
            <a:r>
              <a:rPr lang="en-US" sz="4000" b="1" dirty="0"/>
              <a:t>Tulalip Resort Casino</a:t>
            </a:r>
            <a:br>
              <a:rPr lang="en-US" sz="4000" b="1" dirty="0"/>
            </a:br>
            <a:r>
              <a:rPr lang="en-US" sz="4000" b="1" dirty="0"/>
              <a:t>January 14, 2020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4FDF1D-4EDF-1249-8D05-0CB60B63A2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43459"/>
            <a:ext cx="9144000" cy="1655762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sz="3600" i="1" dirty="0"/>
              <a:t>Laura Platero, JD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991949B-34F4-E14D-9034-2F1558F71A68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874" y="436563"/>
            <a:ext cx="4109811" cy="11636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051180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6AE46FE8-B038-6C49-B598-548A0ABF1A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30900" y="82550"/>
            <a:ext cx="6261100" cy="66929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1F8419BC-F8E7-3A4D-A2D8-07009175A4B2}"/>
              </a:ext>
            </a:extLst>
          </p:cNvPr>
          <p:cNvSpPr txBox="1"/>
          <p:nvPr/>
        </p:nvSpPr>
        <p:spPr>
          <a:xfrm>
            <a:off x="914400" y="381000"/>
            <a:ext cx="4419600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4000" b="1" dirty="0">
                <a:latin typeface="+mj-lt"/>
              </a:rPr>
              <a:t>2020 Legislative and Policy Survey </a:t>
            </a:r>
          </a:p>
          <a:p>
            <a:r>
              <a:rPr lang="en-US" altLang="en-US" sz="4000" b="1" dirty="0">
                <a:latin typeface="+mj-lt"/>
              </a:rPr>
              <a:t>Ranking of Priority Categories</a:t>
            </a:r>
          </a:p>
          <a:p>
            <a:endParaRPr lang="en-US" sz="4000" b="1" dirty="0"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</a:rPr>
              <a:t>12 respondents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</a:rPr>
              <a:t>Mainly recommended to move all priorities forward with a few changes or additions proposed</a:t>
            </a:r>
          </a:p>
        </p:txBody>
      </p:sp>
    </p:spTree>
    <p:extLst>
      <p:ext uri="{BB962C8B-B14F-4D97-AF65-F5344CB8AC3E}">
        <p14:creationId xmlns:p14="http://schemas.microsoft.com/office/powerpoint/2010/main" val="38276493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id="{C72388EC-2E17-964D-9819-631AC7C644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/>
              <a:t>Questions…?</a:t>
            </a:r>
          </a:p>
        </p:txBody>
      </p:sp>
    </p:spTree>
    <p:extLst>
      <p:ext uri="{BB962C8B-B14F-4D97-AF65-F5344CB8AC3E}">
        <p14:creationId xmlns:p14="http://schemas.microsoft.com/office/powerpoint/2010/main" val="4264795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75" y="274638"/>
            <a:ext cx="10972800" cy="792162"/>
          </a:xfrm>
        </p:spPr>
        <p:txBody>
          <a:bodyPr/>
          <a:lstStyle/>
          <a:p>
            <a:pPr algn="ctr"/>
            <a:r>
              <a:rPr lang="en-US" b="1" dirty="0"/>
              <a:t>Highlights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375" y="1219200"/>
            <a:ext cx="11072813" cy="5410200"/>
          </a:xfrm>
        </p:spPr>
        <p:txBody>
          <a:bodyPr>
            <a:normAutofit/>
          </a:bodyPr>
          <a:lstStyle/>
          <a:p>
            <a:pPr marL="514350" indent="-514350">
              <a:spcBef>
                <a:spcPts val="1800"/>
              </a:spcBef>
              <a:buFont typeface="+mj-lt"/>
              <a:buAutoNum type="arabicPeriod"/>
            </a:pPr>
            <a:endParaRPr lang="en-US" sz="2400" dirty="0"/>
          </a:p>
          <a:p>
            <a:pPr marL="514350" indent="-514350">
              <a:spcBef>
                <a:spcPts val="1800"/>
              </a:spcBef>
              <a:buFont typeface="+mj-lt"/>
              <a:buAutoNum type="arabicPeriod"/>
            </a:pPr>
            <a:r>
              <a:rPr lang="en-US" sz="2400" dirty="0"/>
              <a:t>Executive Director 60-Day Draft Work Plan</a:t>
            </a:r>
          </a:p>
          <a:p>
            <a:pPr marL="514350" indent="-514350">
              <a:spcBef>
                <a:spcPts val="1800"/>
              </a:spcBef>
              <a:buFont typeface="+mj-lt"/>
              <a:buAutoNum type="arabicPeriod"/>
            </a:pPr>
            <a:r>
              <a:rPr lang="en-US" sz="2400" dirty="0"/>
              <a:t>Personnel</a:t>
            </a:r>
          </a:p>
          <a:p>
            <a:pPr marL="514350" indent="-514350">
              <a:spcBef>
                <a:spcPts val="1800"/>
              </a:spcBef>
              <a:buFont typeface="+mj-lt"/>
              <a:buAutoNum type="arabicPeriod"/>
            </a:pPr>
            <a:r>
              <a:rPr lang="en-US" sz="2400" dirty="0"/>
              <a:t>Recognitions</a:t>
            </a:r>
          </a:p>
          <a:p>
            <a:pPr marL="514350" indent="-514350">
              <a:spcBef>
                <a:spcPts val="1800"/>
              </a:spcBef>
              <a:buFont typeface="+mj-lt"/>
              <a:buAutoNum type="arabicPeriod"/>
            </a:pPr>
            <a:r>
              <a:rPr lang="en-US" sz="2400" dirty="0"/>
              <a:t>Meetings</a:t>
            </a:r>
          </a:p>
          <a:p>
            <a:pPr marL="514350" indent="-514350">
              <a:spcBef>
                <a:spcPts val="1800"/>
              </a:spcBef>
              <a:buFont typeface="+mj-lt"/>
              <a:buAutoNum type="arabicPeriod"/>
            </a:pPr>
            <a:r>
              <a:rPr lang="en-US" sz="2400" dirty="0"/>
              <a:t>Strategic Plan  Update</a:t>
            </a:r>
          </a:p>
          <a:p>
            <a:pPr marL="514350" indent="-514350">
              <a:spcBef>
                <a:spcPts val="1800"/>
              </a:spcBef>
              <a:buFont typeface="+mj-lt"/>
              <a:buAutoNum type="arabicPeriod"/>
            </a:pPr>
            <a:r>
              <a:rPr lang="en-US" sz="2400" dirty="0"/>
              <a:t>2020 Legislative and Policy Survey</a:t>
            </a:r>
          </a:p>
          <a:p>
            <a:pPr marL="514350" indent="-514350">
              <a:spcBef>
                <a:spcPts val="1800"/>
              </a:spcBef>
              <a:buFont typeface="+mj-lt"/>
              <a:buAutoNum type="arabicPeriod"/>
            </a:pPr>
            <a:endParaRPr lang="en-US" sz="2400" dirty="0"/>
          </a:p>
        </p:txBody>
      </p:sp>
      <p:pic>
        <p:nvPicPr>
          <p:cNvPr id="4" name="Picture 3" descr="C606AD60-CC00-422A-B9D2-1E4BF91EB012-L0-001">
            <a:extLst>
              <a:ext uri="{FF2B5EF4-FFF2-40B4-BE49-F238E27FC236}">
                <a16:creationId xmlns:a16="http://schemas.microsoft.com/office/drawing/2014/main" id="{E8D11D53-2B5A-3E44-8758-8A320B85C7F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47" t="31100"/>
          <a:stretch/>
        </p:blipFill>
        <p:spPr bwMode="auto">
          <a:xfrm>
            <a:off x="6491314" y="2601418"/>
            <a:ext cx="4549912" cy="264576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92FC79E-58E9-C249-A0E3-9B2F4142F0C8}"/>
              </a:ext>
            </a:extLst>
          </p:cNvPr>
          <p:cNvSpPr txBox="1"/>
          <p:nvPr/>
        </p:nvSpPr>
        <p:spPr>
          <a:xfrm>
            <a:off x="6970426" y="5411449"/>
            <a:ext cx="38374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Holiday Party – December 2019</a:t>
            </a:r>
          </a:p>
        </p:txBody>
      </p:sp>
    </p:spTree>
    <p:extLst>
      <p:ext uri="{BB962C8B-B14F-4D97-AF65-F5344CB8AC3E}">
        <p14:creationId xmlns:p14="http://schemas.microsoft.com/office/powerpoint/2010/main" val="2764584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59B42217-DC53-CD4F-B360-3582F1FE81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/>
              <a:t>Executive Director 60-Day Draft Work Plan  </a:t>
            </a:r>
            <a:endParaRPr lang="en-US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01BD20-623B-47F3-A647-FC197A8B76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9876183" cy="4291658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+mj-lt"/>
              </a:rPr>
              <a:t>Sets forth focus of my first 60 days as ED</a:t>
            </a:r>
          </a:p>
          <a:p>
            <a:pPr>
              <a:defRPr/>
            </a:pPr>
            <a:r>
              <a:rPr lang="en-US" dirty="0">
                <a:latin typeface="+mj-lt"/>
              </a:rPr>
              <a:t>Includes my “to do list” in these areas</a:t>
            </a:r>
          </a:p>
          <a:p>
            <a:pPr lvl="1">
              <a:defRPr/>
            </a:pPr>
            <a:r>
              <a:rPr lang="en-US" dirty="0">
                <a:latin typeface="+mj-lt"/>
              </a:rPr>
              <a:t>Finance</a:t>
            </a:r>
          </a:p>
          <a:p>
            <a:pPr lvl="1">
              <a:defRPr/>
            </a:pPr>
            <a:r>
              <a:rPr lang="en-US" dirty="0">
                <a:latin typeface="+mj-lt"/>
              </a:rPr>
              <a:t>Development</a:t>
            </a:r>
          </a:p>
          <a:p>
            <a:pPr lvl="1">
              <a:defRPr/>
            </a:pPr>
            <a:r>
              <a:rPr lang="en-US" dirty="0">
                <a:latin typeface="+mj-lt"/>
              </a:rPr>
              <a:t>Staff</a:t>
            </a:r>
          </a:p>
          <a:p>
            <a:pPr lvl="1">
              <a:defRPr/>
            </a:pPr>
            <a:r>
              <a:rPr lang="en-US" dirty="0">
                <a:latin typeface="+mj-lt"/>
              </a:rPr>
              <a:t>Program</a:t>
            </a:r>
          </a:p>
          <a:p>
            <a:pPr lvl="1">
              <a:defRPr/>
            </a:pPr>
            <a:r>
              <a:rPr lang="en-US" dirty="0">
                <a:latin typeface="+mj-lt"/>
              </a:rPr>
              <a:t>Operations </a:t>
            </a:r>
          </a:p>
          <a:p>
            <a:pPr lvl="1">
              <a:defRPr/>
            </a:pPr>
            <a:r>
              <a:rPr lang="en-US" dirty="0">
                <a:latin typeface="+mj-lt"/>
              </a:rPr>
              <a:t>Outreach</a:t>
            </a:r>
          </a:p>
          <a:p>
            <a:pPr lvl="1">
              <a:defRPr/>
            </a:pPr>
            <a:r>
              <a:rPr lang="en-US" dirty="0">
                <a:latin typeface="+mj-lt"/>
              </a:rPr>
              <a:t>Board and Tribes   </a:t>
            </a:r>
          </a:p>
          <a:p>
            <a:pPr>
              <a:defRPr/>
            </a:pPr>
            <a:r>
              <a:rPr lang="en-US" dirty="0">
                <a:latin typeface="+mj-lt"/>
              </a:rPr>
              <a:t> Has been shared with Executive Committee and Staff</a:t>
            </a:r>
          </a:p>
        </p:txBody>
      </p:sp>
    </p:spTree>
    <p:extLst>
      <p:ext uri="{BB962C8B-B14F-4D97-AF65-F5344CB8AC3E}">
        <p14:creationId xmlns:p14="http://schemas.microsoft.com/office/powerpoint/2010/main" val="779583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67AC9CB4-8D75-3446-9BC3-66D0B0460C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/>
              <a:t>Personnel</a:t>
            </a:r>
          </a:p>
        </p:txBody>
      </p:sp>
      <p:sp>
        <p:nvSpPr>
          <p:cNvPr id="3075" name="Content Placeholder 2">
            <a:extLst>
              <a:ext uri="{FF2B5EF4-FFF2-40B4-BE49-F238E27FC236}">
                <a16:creationId xmlns:a16="http://schemas.microsoft.com/office/drawing/2014/main" id="{741BE8A4-20CE-415D-8F5C-0B136D6449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38313"/>
            <a:ext cx="10313504" cy="4572000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b="1" u="sng" cap="all" dirty="0">
                <a:latin typeface="+mj-lt"/>
                <a:ea typeface="+mn-ea"/>
                <a:cs typeface="+mn-cs"/>
              </a:rPr>
              <a:t>New Hires</a:t>
            </a:r>
            <a:endParaRPr lang="en-US" b="1" cap="all" dirty="0">
              <a:latin typeface="+mj-lt"/>
              <a:ea typeface="+mn-ea"/>
              <a:cs typeface="+mn-cs"/>
            </a:endParaRPr>
          </a:p>
          <a:p>
            <a:pPr marL="0" indent="0">
              <a:buNone/>
              <a:defRPr/>
            </a:pPr>
            <a:endParaRPr lang="en-US" sz="3100" b="1" cap="all" dirty="0">
              <a:latin typeface="+mj-lt"/>
            </a:endParaRPr>
          </a:p>
          <a:p>
            <a:pPr>
              <a:defRPr/>
            </a:pPr>
            <a:r>
              <a:rPr lang="en-US" sz="3100" b="1" cap="all" dirty="0">
                <a:latin typeface="+mj-lt"/>
              </a:rPr>
              <a:t>D</a:t>
            </a:r>
            <a:r>
              <a:rPr lang="en-US" sz="3100" b="1" dirty="0">
                <a:latin typeface="+mj-lt"/>
              </a:rPr>
              <a:t>ove Spector</a:t>
            </a:r>
            <a:r>
              <a:rPr lang="en-US" sz="3100" b="1" cap="all" dirty="0">
                <a:latin typeface="+mj-lt"/>
              </a:rPr>
              <a:t>, </a:t>
            </a:r>
            <a:r>
              <a:rPr lang="en-US" sz="3100" cap="all" dirty="0">
                <a:latin typeface="+mj-lt"/>
              </a:rPr>
              <a:t>NDTI </a:t>
            </a:r>
            <a:r>
              <a:rPr lang="en-US" sz="3100" dirty="0">
                <a:latin typeface="+mj-lt"/>
              </a:rPr>
              <a:t>Project Specialist II</a:t>
            </a:r>
          </a:p>
          <a:p>
            <a:pPr>
              <a:defRPr/>
            </a:pPr>
            <a:r>
              <a:rPr lang="en-US" sz="3100" b="1" dirty="0">
                <a:latin typeface="+mj-lt"/>
              </a:rPr>
              <a:t>Roger Peterson</a:t>
            </a:r>
            <a:r>
              <a:rPr lang="en-US" sz="3100" dirty="0">
                <a:latin typeface="+mj-lt"/>
              </a:rPr>
              <a:t>, Text Messaging Specialist</a:t>
            </a:r>
          </a:p>
          <a:p>
            <a:pPr>
              <a:defRPr/>
            </a:pPr>
            <a:r>
              <a:rPr lang="en-US" sz="3100" b="1" dirty="0">
                <a:latin typeface="+mj-lt"/>
              </a:rPr>
              <a:t>Amy Franco</a:t>
            </a:r>
            <a:r>
              <a:rPr lang="en-US" sz="3100" dirty="0">
                <a:latin typeface="+mj-lt"/>
              </a:rPr>
              <a:t>, Grants Management Specialist</a:t>
            </a:r>
          </a:p>
          <a:p>
            <a:pPr>
              <a:defRPr/>
            </a:pPr>
            <a:r>
              <a:rPr lang="en-US" sz="3100" b="1" dirty="0">
                <a:latin typeface="+mj-lt"/>
              </a:rPr>
              <a:t>Celeste Davis</a:t>
            </a:r>
            <a:r>
              <a:rPr lang="en-US" sz="3100" dirty="0">
                <a:latin typeface="+mj-lt"/>
              </a:rPr>
              <a:t>, Environmental Public Health Director</a:t>
            </a:r>
          </a:p>
        </p:txBody>
      </p:sp>
    </p:spTree>
    <p:extLst>
      <p:ext uri="{BB962C8B-B14F-4D97-AF65-F5344CB8AC3E}">
        <p14:creationId xmlns:p14="http://schemas.microsoft.com/office/powerpoint/2010/main" val="39667900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DB4789FF-C9B4-CE45-865A-16B74E80D0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/>
              <a:t>Personnel</a:t>
            </a:r>
          </a:p>
        </p:txBody>
      </p:sp>
      <p:sp>
        <p:nvSpPr>
          <p:cNvPr id="3075" name="Content Placeholder 2">
            <a:extLst>
              <a:ext uri="{FF2B5EF4-FFF2-40B4-BE49-F238E27FC236}">
                <a16:creationId xmlns:a16="http://schemas.microsoft.com/office/drawing/2014/main" id="{21184383-7401-4D9B-85EA-4D5FDBD972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8229600" cy="3795712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b="1" u="sng" cap="all" dirty="0">
                <a:latin typeface="+mj-lt"/>
              </a:rPr>
              <a:t>PROMOTIONS/Transfer</a:t>
            </a:r>
            <a:br>
              <a:rPr lang="en-US" b="1" cap="all" dirty="0">
                <a:latin typeface="+mj-lt"/>
              </a:rPr>
            </a:br>
            <a:endParaRPr lang="en-US" b="1" cap="all" dirty="0">
              <a:latin typeface="+mj-lt"/>
            </a:endParaRPr>
          </a:p>
          <a:p>
            <a:pPr>
              <a:defRPr/>
            </a:pPr>
            <a:r>
              <a:rPr lang="en-US" b="1" dirty="0">
                <a:latin typeface="+mj-lt"/>
                <a:cs typeface="Times New Roman" panose="02020603050405020304" pitchFamily="18" charset="0"/>
              </a:rPr>
              <a:t>Laura Platero, 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Executive Director</a:t>
            </a:r>
          </a:p>
          <a:p>
            <a:pPr>
              <a:defRPr/>
            </a:pPr>
            <a:r>
              <a:rPr lang="en-US" b="1" dirty="0">
                <a:latin typeface="+mj-lt"/>
                <a:cs typeface="Times New Roman" panose="02020603050405020304" pitchFamily="18" charset="0"/>
              </a:rPr>
              <a:t>Paige Smith</a:t>
            </a:r>
            <a:r>
              <a:rPr lang="en-US" b="1" cap="all" dirty="0">
                <a:latin typeface="+mj-lt"/>
                <a:cs typeface="Times New Roman" panose="02020603050405020304" pitchFamily="18" charset="0"/>
              </a:rPr>
              <a:t>, 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Youth Engagement Coordinator</a:t>
            </a:r>
          </a:p>
          <a:p>
            <a:pPr>
              <a:defRPr/>
            </a:pPr>
            <a:endParaRPr lang="en-US" cap="all" dirty="0"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en-US" b="1" u="sng" cap="all" dirty="0">
                <a:latin typeface="+mj-lt"/>
                <a:cs typeface="Times New Roman" panose="02020603050405020304" pitchFamily="18" charset="0"/>
              </a:rPr>
              <a:t>OPEN POSITIONS UPDATE</a:t>
            </a:r>
          </a:p>
          <a:p>
            <a:pPr marL="0" indent="0">
              <a:buNone/>
              <a:defRPr/>
            </a:pPr>
            <a:endParaRPr lang="en-US" cap="all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29107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59B42217-DC53-CD4F-B360-3582F1FE81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/>
              <a:t>Recognitions</a:t>
            </a:r>
            <a:endParaRPr lang="en-US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01BD20-623B-47F3-A647-FC197A8B76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9876183" cy="4054129"/>
          </a:xfrm>
        </p:spPr>
        <p:txBody>
          <a:bodyPr>
            <a:normAutofit lnSpcReduction="10000"/>
          </a:bodyPr>
          <a:lstStyle/>
          <a:p>
            <a:pPr marL="0" indent="0">
              <a:buNone/>
              <a:defRPr/>
            </a:pPr>
            <a:endParaRPr lang="en-US" b="1" dirty="0">
              <a:latin typeface="+mj-lt"/>
            </a:endParaRPr>
          </a:p>
          <a:p>
            <a:pPr>
              <a:defRPr/>
            </a:pPr>
            <a:r>
              <a:rPr lang="en-US" b="1" dirty="0">
                <a:latin typeface="+mj-lt"/>
              </a:rPr>
              <a:t>10 years of service 	Colbie </a:t>
            </a:r>
            <a:r>
              <a:rPr lang="en-US" b="1" dirty="0" err="1">
                <a:latin typeface="+mj-lt"/>
              </a:rPr>
              <a:t>Caughlan</a:t>
            </a:r>
            <a:r>
              <a:rPr lang="en-US" b="1" dirty="0">
                <a:latin typeface="+mj-lt"/>
              </a:rPr>
              <a:t>, </a:t>
            </a:r>
            <a:r>
              <a:rPr lang="en-US" dirty="0">
                <a:latin typeface="+mj-lt"/>
              </a:rPr>
              <a:t>THRIVE &amp; Response 					Circles  </a:t>
            </a:r>
            <a:r>
              <a:rPr lang="en-US" b="1" dirty="0">
                <a:latin typeface="+mj-lt"/>
              </a:rPr>
              <a:t>	</a:t>
            </a:r>
          </a:p>
          <a:p>
            <a:pPr>
              <a:defRPr/>
            </a:pPr>
            <a:r>
              <a:rPr lang="en-US" b="1" dirty="0">
                <a:latin typeface="+mj-lt"/>
              </a:rPr>
              <a:t>20 years of service	Tam Lutz, </a:t>
            </a:r>
            <a:r>
              <a:rPr lang="en-US" dirty="0">
                <a:latin typeface="+mj-lt"/>
              </a:rPr>
              <a:t>WEAVE/TOTS2Tweens/Native 				Cars Project Director</a:t>
            </a:r>
            <a:endParaRPr lang="en-US" b="1" dirty="0">
              <a:latin typeface="+mj-lt"/>
            </a:endParaRPr>
          </a:p>
          <a:p>
            <a:pPr>
              <a:defRPr/>
            </a:pPr>
            <a:r>
              <a:rPr lang="en-US" b="1" dirty="0"/>
              <a:t>Employee of the Year	Jamie </a:t>
            </a:r>
            <a:r>
              <a:rPr lang="en-US" b="1" dirty="0" err="1"/>
              <a:t>Alongi</a:t>
            </a:r>
            <a:r>
              <a:rPr lang="en-US" b="1" dirty="0"/>
              <a:t>, </a:t>
            </a:r>
            <a:r>
              <a:rPr lang="en-US" dirty="0"/>
              <a:t>Network Administrator</a:t>
            </a:r>
            <a:br>
              <a:rPr lang="en-US" b="1" dirty="0"/>
            </a:br>
            <a:r>
              <a:rPr lang="en-US" b="1" dirty="0"/>
              <a:t>	</a:t>
            </a:r>
            <a:endParaRPr lang="en-US" b="1" dirty="0">
              <a:latin typeface="+mj-lt"/>
            </a:endParaRPr>
          </a:p>
          <a:p>
            <a:pPr>
              <a:defRPr/>
            </a:pPr>
            <a:r>
              <a:rPr lang="en-US" b="1" dirty="0">
                <a:latin typeface="+mj-lt"/>
              </a:rPr>
              <a:t>Delegate of the Year</a:t>
            </a:r>
            <a:r>
              <a:rPr lang="en-US" dirty="0">
                <a:latin typeface="+mj-lt"/>
              </a:rPr>
              <a:t>	</a:t>
            </a:r>
            <a:r>
              <a:rPr lang="en-US" b="1" dirty="0">
                <a:latin typeface="+mj-lt"/>
              </a:rPr>
              <a:t>Greg Abrahamson</a:t>
            </a:r>
            <a:r>
              <a:rPr lang="en-US" dirty="0">
                <a:latin typeface="+mj-lt"/>
              </a:rPr>
              <a:t>, Vice Chair, Spokane 				Tribe</a:t>
            </a:r>
          </a:p>
        </p:txBody>
      </p:sp>
    </p:spTree>
    <p:extLst>
      <p:ext uri="{BB962C8B-B14F-4D97-AF65-F5344CB8AC3E}">
        <p14:creationId xmlns:p14="http://schemas.microsoft.com/office/powerpoint/2010/main" val="4832911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127F67F0-AB4C-46E1-AE49-1EB51DFADC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0042" y="818213"/>
            <a:ext cx="822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defRPr/>
            </a:pPr>
            <a:r>
              <a:rPr lang="en-US" b="1" kern="0" dirty="0">
                <a:solidFill>
                  <a:schemeClr val="tx1"/>
                </a:solidFill>
              </a:rPr>
              <a:t>Meetings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40732A67-D109-48EC-A39B-4EE179D94A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9963" y="1732613"/>
            <a:ext cx="10092778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51435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2400" dirty="0">
                <a:latin typeface="+mj-lt"/>
              </a:rPr>
              <a:t>1/23		Skokomish Indian Tribe – ED Outreach Meeting</a:t>
            </a:r>
          </a:p>
          <a:p>
            <a:pPr>
              <a:defRPr/>
            </a:pPr>
            <a:r>
              <a:rPr lang="en-US" altLang="en-US" sz="2400" dirty="0">
                <a:latin typeface="+mj-lt"/>
              </a:rPr>
              <a:t>1/27-1/30		Affiliated Tribes of Northwest Indians- Portland</a:t>
            </a:r>
          </a:p>
          <a:p>
            <a:pPr>
              <a:defRPr/>
            </a:pPr>
            <a:r>
              <a:rPr lang="en-US" altLang="en-US" sz="2400" dirty="0">
                <a:latin typeface="+mj-lt"/>
              </a:rPr>
              <a:t>2/10-2/14		National Congress of American Indians ECWS – D.C.</a:t>
            </a:r>
          </a:p>
          <a:p>
            <a:pPr marL="57150" indent="0">
              <a:buNone/>
              <a:defRPr/>
            </a:pPr>
            <a:r>
              <a:rPr lang="en-US" altLang="en-US" sz="2400" dirty="0">
                <a:latin typeface="+mj-lt"/>
              </a:rPr>
              <a:t>			Interior Public Witness Hearings – D.C.</a:t>
            </a:r>
          </a:p>
          <a:p>
            <a:pPr marL="57150" indent="0">
              <a:buNone/>
              <a:defRPr/>
            </a:pPr>
            <a:r>
              <a:rPr lang="en-US" altLang="en-US" sz="2400" dirty="0">
                <a:latin typeface="+mj-lt"/>
              </a:rPr>
              <a:t> 			National Tribal Budget Formulation Workgroup Meeting</a:t>
            </a:r>
          </a:p>
          <a:p>
            <a:pPr>
              <a:defRPr/>
            </a:pPr>
            <a:r>
              <a:rPr lang="en-US" altLang="en-US" sz="2400" dirty="0">
                <a:latin typeface="+mj-lt"/>
              </a:rPr>
              <a:t>2/26-2/27		NIHB 1</a:t>
            </a:r>
            <a:r>
              <a:rPr lang="en-US" altLang="en-US" sz="2400" baseline="30000" dirty="0">
                <a:latin typeface="+mj-lt"/>
              </a:rPr>
              <a:t>st</a:t>
            </a:r>
            <a:r>
              <a:rPr lang="en-US" altLang="en-US" sz="2400" dirty="0">
                <a:latin typeface="+mj-lt"/>
              </a:rPr>
              <a:t> Quarterly Board Meeting-D.C. (tent.)</a:t>
            </a:r>
          </a:p>
          <a:p>
            <a:pPr>
              <a:defRPr/>
            </a:pPr>
            <a:r>
              <a:rPr lang="en-US" altLang="en-US" sz="2400" dirty="0">
                <a:latin typeface="+mj-lt"/>
              </a:rPr>
              <a:t>3/17-3/19		NIHB National Tribal Public Health Summit-Omaha (tent.)</a:t>
            </a:r>
          </a:p>
          <a:p>
            <a:pPr>
              <a:defRPr/>
            </a:pPr>
            <a:r>
              <a:rPr lang="en-US" altLang="en-US" sz="2400" dirty="0">
                <a:latin typeface="+mj-lt"/>
              </a:rPr>
              <a:t>3/31-4/1		CMS I/T/U Training – Seattle</a:t>
            </a:r>
          </a:p>
          <a:p>
            <a:pPr>
              <a:defRPr/>
            </a:pPr>
            <a:r>
              <a:rPr lang="en-US" altLang="en-US" sz="2400" dirty="0">
                <a:latin typeface="+mj-lt"/>
              </a:rPr>
              <a:t>4/7-4/8		HHS Annual Tribal Budget Consultation (tent.) 		</a:t>
            </a:r>
          </a:p>
          <a:p>
            <a:pPr>
              <a:defRPr/>
            </a:pPr>
            <a:endParaRPr lang="en-US" altLang="en-US" sz="2400" dirty="0">
              <a:latin typeface="+mj-lt"/>
            </a:endParaRPr>
          </a:p>
          <a:p>
            <a:pPr>
              <a:defRPr/>
            </a:pPr>
            <a:endParaRPr lang="en-US" alt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300631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BD98313B-84E8-7748-B115-F5DAB5830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altLang="en-US" b="1" dirty="0"/>
              <a:t>Strategic Plan</a:t>
            </a:r>
          </a:p>
        </p:txBody>
      </p:sp>
      <p:sp>
        <p:nvSpPr>
          <p:cNvPr id="20483" name="Content Placeholder 2">
            <a:extLst>
              <a:ext uri="{FF2B5EF4-FFF2-40B4-BE49-F238E27FC236}">
                <a16:creationId xmlns:a16="http://schemas.microsoft.com/office/drawing/2014/main" id="{83307A98-9CF0-BD4A-A6F2-F4CB4C3C8F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Staff and delegate input has been incorporated</a:t>
            </a:r>
          </a:p>
          <a:p>
            <a:r>
              <a:rPr lang="en-US" dirty="0"/>
              <a:t>Draft text copy is available for review</a:t>
            </a:r>
          </a:p>
          <a:p>
            <a:r>
              <a:rPr lang="en-US" dirty="0"/>
              <a:t>Major changes are highlighted in yellow</a:t>
            </a:r>
          </a:p>
          <a:p>
            <a:r>
              <a:rPr lang="en-US" dirty="0"/>
              <a:t>Please review and send feedback to </a:t>
            </a:r>
            <a:r>
              <a:rPr lang="en-US" u="sng" dirty="0">
                <a:hlinkClick r:id="rId3" tooltip="mailto:nfrank@npaihb.org"/>
              </a:rPr>
              <a:t>nfrank@npaihb.org</a:t>
            </a:r>
            <a:r>
              <a:rPr lang="en-US" dirty="0"/>
              <a:t> </a:t>
            </a:r>
            <a:r>
              <a:rPr lang="en-US" b="1" dirty="0"/>
              <a:t>by January</a:t>
            </a:r>
            <a:r>
              <a:rPr lang="en-US" dirty="0"/>
              <a:t> </a:t>
            </a:r>
            <a:r>
              <a:rPr lang="en-US" b="1" dirty="0"/>
              <a:t>31</a:t>
            </a:r>
            <a:r>
              <a:rPr lang="en-US" b="1" baseline="30000" dirty="0"/>
              <a:t>st</a:t>
            </a:r>
            <a:endParaRPr lang="en-US" dirty="0"/>
          </a:p>
          <a:p>
            <a:r>
              <a:rPr lang="en-US" dirty="0"/>
              <a:t>Approval of final edits at April QBM</a:t>
            </a:r>
          </a:p>
        </p:txBody>
      </p:sp>
    </p:spTree>
    <p:extLst>
      <p:ext uri="{BB962C8B-B14F-4D97-AF65-F5344CB8AC3E}">
        <p14:creationId xmlns:p14="http://schemas.microsoft.com/office/powerpoint/2010/main" val="24637988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BD98313B-84E8-7748-B115-F5DAB5830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altLang="en-US" b="1" dirty="0"/>
              <a:t>2020 Legislative and Policy Survey</a:t>
            </a:r>
          </a:p>
        </p:txBody>
      </p:sp>
      <p:sp>
        <p:nvSpPr>
          <p:cNvPr id="20483" name="Content Placeholder 2">
            <a:extLst>
              <a:ext uri="{FF2B5EF4-FFF2-40B4-BE49-F238E27FC236}">
                <a16:creationId xmlns:a16="http://schemas.microsoft.com/office/drawing/2014/main" id="{83307A98-9CF0-BD4A-A6F2-F4CB4C3C8F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Survey was sent out to Delegates for initial input</a:t>
            </a:r>
          </a:p>
          <a:p>
            <a:r>
              <a:rPr lang="en-US" dirty="0"/>
              <a:t>Results will be shared at January QBM Committee Meetings</a:t>
            </a:r>
          </a:p>
          <a:p>
            <a:r>
              <a:rPr lang="en-US" dirty="0"/>
              <a:t>Committees will have opportunity to review the summary and provide additional input</a:t>
            </a:r>
          </a:p>
          <a:p>
            <a:r>
              <a:rPr lang="en-US" dirty="0"/>
              <a:t>Youth delegates will have the opportunity to set their own priorities which will be incorporated into the 2020 Legislative and Policy Priorities</a:t>
            </a:r>
          </a:p>
          <a:p>
            <a:r>
              <a:rPr lang="en-US" dirty="0"/>
              <a:t>Priorities will be finalized prior to NCAI ECWS (week of February 10)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59365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PAIHB Tribal Only Budget Formulation Prep Call" id="{B4A90FE2-DE03-6D4F-99A3-3A9B209024B3}" vid="{F188DF13-80C5-8142-9BEB-BF27C877BF7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2310</TotalTime>
  <Words>841</Words>
  <Application>Microsoft Macintosh PowerPoint</Application>
  <PresentationFormat>Widescreen</PresentationFormat>
  <Paragraphs>118</Paragraphs>
  <Slides>11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 EXECUTIVE DIRECTOR REPORT Tulalip Resort Casino January 14, 2020</vt:lpstr>
      <vt:lpstr>Highlights</vt:lpstr>
      <vt:lpstr>Executive Director 60-Day Draft Work Plan  </vt:lpstr>
      <vt:lpstr>Personnel</vt:lpstr>
      <vt:lpstr>Personnel</vt:lpstr>
      <vt:lpstr>Recognitions</vt:lpstr>
      <vt:lpstr>PowerPoint Presentation</vt:lpstr>
      <vt:lpstr>Strategic Plan</vt:lpstr>
      <vt:lpstr>2020 Legislative and Policy Survey</vt:lpstr>
      <vt:lpstr>PowerPoint Presentation</vt:lpstr>
      <vt:lpstr>Questions…?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TRIBAL ONLY Prep for Portland Area Budget Formulation Meeting</dc:title>
  <dc:creator>Laura Platero</dc:creator>
  <cp:lastModifiedBy>Laura Platero</cp:lastModifiedBy>
  <cp:revision>30</cp:revision>
  <cp:lastPrinted>2020-01-10T17:13:00Z</cp:lastPrinted>
  <dcterms:created xsi:type="dcterms:W3CDTF">2019-10-30T17:09:03Z</dcterms:created>
  <dcterms:modified xsi:type="dcterms:W3CDTF">2020-01-14T13:53:01Z</dcterms:modified>
</cp:coreProperties>
</file>