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4"/>
    <p:sldMasterId id="2147483660" r:id="rId5"/>
  </p:sldMasterIdLst>
  <p:notesMasterIdLst>
    <p:notesMasterId r:id="rId37"/>
  </p:notesMasterIdLst>
  <p:sldIdLst>
    <p:sldId id="285" r:id="rId6"/>
    <p:sldId id="286" r:id="rId7"/>
    <p:sldId id="287"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6D8C1-C07C-605A-DC8B-CC446B67CE20}" v="3" dt="2020-04-21T19:11:51.083"/>
    <p1510:client id="{8F9CFE8A-1BA0-9476-CBB7-A5E3C2E9B9B2}" v="2" dt="2020-04-21T19:13:37.139"/>
    <p1510:client id="{EF3AC86A-2123-2D98-1505-3D908996846E}" v="7" dt="2020-04-21T16:27:19.464"/>
  </p1510:revLst>
</p1510:revInfo>
</file>

<file path=ppt/tableStyles.xml><?xml version="1.0" encoding="utf-8"?>
<a:tblStyleLst xmlns:a="http://schemas.openxmlformats.org/drawingml/2006/main" def="{430FD812-D272-433F-A947-91B340C5F7BF}">
  <a:tblStyle styleId="{430FD812-D272-433F-A947-91B340C5F7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732"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ela Natale" userId="S::knatale@cardeaservices.org::2a264918-dcf4-466d-9666-3fdae264c51d" providerId="AD" clId="Web-{EF3AC86A-2123-2D98-1505-3D908996846E}"/>
    <pc:docChg chg="addSld delSld sldOrd addMainMaster modMainMaster">
      <pc:chgData name="Kaela Natale" userId="S::knatale@cardeaservices.org::2a264918-dcf4-466d-9666-3fdae264c51d" providerId="AD" clId="Web-{EF3AC86A-2123-2D98-1505-3D908996846E}" dt="2020-04-21T16:27:19.464" v="6"/>
      <pc:docMkLst>
        <pc:docMk/>
      </pc:docMkLst>
      <pc:sldChg chg="ord">
        <pc:chgData name="Kaela Natale" userId="S::knatale@cardeaservices.org::2a264918-dcf4-466d-9666-3fdae264c51d" providerId="AD" clId="Web-{EF3AC86A-2123-2D98-1505-3D908996846E}" dt="2020-04-21T16:27:19.464" v="6"/>
        <pc:sldMkLst>
          <pc:docMk/>
          <pc:sldMk cId="0" sldId="256"/>
        </pc:sldMkLst>
      </pc:sldChg>
      <pc:sldChg chg="new del">
        <pc:chgData name="Kaela Natale" userId="S::knatale@cardeaservices.org::2a264918-dcf4-466d-9666-3fdae264c51d" providerId="AD" clId="Web-{EF3AC86A-2123-2D98-1505-3D908996846E}" dt="2020-04-21T16:18:17.117" v="2"/>
        <pc:sldMkLst>
          <pc:docMk/>
          <pc:sldMk cId="3494243620" sldId="284"/>
        </pc:sldMkLst>
      </pc:sldChg>
      <pc:sldChg chg="add ord">
        <pc:chgData name="Kaela Natale" userId="S::knatale@cardeaservices.org::2a264918-dcf4-466d-9666-3fdae264c51d" providerId="AD" clId="Web-{EF3AC86A-2123-2D98-1505-3D908996846E}" dt="2020-04-21T16:18:25.555" v="3"/>
        <pc:sldMkLst>
          <pc:docMk/>
          <pc:sldMk cId="301696869" sldId="285"/>
        </pc:sldMkLst>
      </pc:sldChg>
      <pc:sldChg chg="add">
        <pc:chgData name="Kaela Natale" userId="S::knatale@cardeaservices.org::2a264918-dcf4-466d-9666-3fdae264c51d" providerId="AD" clId="Web-{EF3AC86A-2123-2D98-1505-3D908996846E}" dt="2020-04-21T16:18:38.071" v="4"/>
        <pc:sldMkLst>
          <pc:docMk/>
          <pc:sldMk cId="4217230351" sldId="286"/>
        </pc:sldMkLst>
      </pc:sldChg>
      <pc:sldChg chg="add">
        <pc:chgData name="Kaela Natale" userId="S::knatale@cardeaservices.org::2a264918-dcf4-466d-9666-3fdae264c51d" providerId="AD" clId="Web-{EF3AC86A-2123-2D98-1505-3D908996846E}" dt="2020-04-21T16:18:46.494" v="5"/>
        <pc:sldMkLst>
          <pc:docMk/>
          <pc:sldMk cId="2205015259" sldId="287"/>
        </pc:sldMkLst>
      </pc:sldChg>
      <pc:sldMasterChg chg="add addSldLayout">
        <pc:chgData name="Kaela Natale" userId="S::knatale@cardeaservices.org::2a264918-dcf4-466d-9666-3fdae264c51d" providerId="AD" clId="Web-{EF3AC86A-2123-2D98-1505-3D908996846E}" dt="2020-04-21T16:18:12.132" v="1"/>
        <pc:sldMasterMkLst>
          <pc:docMk/>
          <pc:sldMasterMk cId="943621310" sldId="2147483660"/>
        </pc:sldMasterMkLst>
        <pc:sldLayoutChg chg="add">
          <pc:chgData name="Kaela Natale" userId="S::knatale@cardeaservices.org::2a264918-dcf4-466d-9666-3fdae264c51d" providerId="AD" clId="Web-{EF3AC86A-2123-2D98-1505-3D908996846E}" dt="2020-04-21T16:18:12.132" v="1"/>
          <pc:sldLayoutMkLst>
            <pc:docMk/>
            <pc:sldMasterMk cId="943621310" sldId="2147483660"/>
            <pc:sldLayoutMk cId="4168048264" sldId="2147483661"/>
          </pc:sldLayoutMkLst>
        </pc:sldLayoutChg>
        <pc:sldLayoutChg chg="add">
          <pc:chgData name="Kaela Natale" userId="S::knatale@cardeaservices.org::2a264918-dcf4-466d-9666-3fdae264c51d" providerId="AD" clId="Web-{EF3AC86A-2123-2D98-1505-3D908996846E}" dt="2020-04-21T16:18:12.132" v="1"/>
          <pc:sldLayoutMkLst>
            <pc:docMk/>
            <pc:sldMasterMk cId="943621310" sldId="2147483660"/>
            <pc:sldLayoutMk cId="69071585" sldId="2147483662"/>
          </pc:sldLayoutMkLst>
        </pc:sldLayoutChg>
        <pc:sldLayoutChg chg="add">
          <pc:chgData name="Kaela Natale" userId="S::knatale@cardeaservices.org::2a264918-dcf4-466d-9666-3fdae264c51d" providerId="AD" clId="Web-{EF3AC86A-2123-2D98-1505-3D908996846E}" dt="2020-04-21T16:18:12.132" v="1"/>
          <pc:sldLayoutMkLst>
            <pc:docMk/>
            <pc:sldMasterMk cId="943621310" sldId="2147483660"/>
            <pc:sldLayoutMk cId="117267267" sldId="2147483663"/>
          </pc:sldLayoutMkLst>
        </pc:sldLayoutChg>
        <pc:sldLayoutChg chg="add">
          <pc:chgData name="Kaela Natale" userId="S::knatale@cardeaservices.org::2a264918-dcf4-466d-9666-3fdae264c51d" providerId="AD" clId="Web-{EF3AC86A-2123-2D98-1505-3D908996846E}" dt="2020-04-21T16:18:12.132" v="1"/>
          <pc:sldLayoutMkLst>
            <pc:docMk/>
            <pc:sldMasterMk cId="943621310" sldId="2147483660"/>
            <pc:sldLayoutMk cId="155097406" sldId="2147483664"/>
          </pc:sldLayoutMkLst>
        </pc:sldLayoutChg>
        <pc:sldLayoutChg chg="add">
          <pc:chgData name="Kaela Natale" userId="S::knatale@cardeaservices.org::2a264918-dcf4-466d-9666-3fdae264c51d" providerId="AD" clId="Web-{EF3AC86A-2123-2D98-1505-3D908996846E}" dt="2020-04-21T16:18:12.132" v="1"/>
          <pc:sldLayoutMkLst>
            <pc:docMk/>
            <pc:sldMasterMk cId="943621310" sldId="2147483660"/>
            <pc:sldLayoutMk cId="405196435" sldId="2147483665"/>
          </pc:sldLayoutMkLst>
        </pc:sldLayoutChg>
        <pc:sldLayoutChg chg="add">
          <pc:chgData name="Kaela Natale" userId="S::knatale@cardeaservices.org::2a264918-dcf4-466d-9666-3fdae264c51d" providerId="AD" clId="Web-{EF3AC86A-2123-2D98-1505-3D908996846E}" dt="2020-04-21T16:18:12.132" v="1"/>
          <pc:sldLayoutMkLst>
            <pc:docMk/>
            <pc:sldMasterMk cId="943621310" sldId="2147483660"/>
            <pc:sldLayoutMk cId="737634000" sldId="2147483666"/>
          </pc:sldLayoutMkLst>
        </pc:sldLayoutChg>
        <pc:sldLayoutChg chg="add">
          <pc:chgData name="Kaela Natale" userId="S::knatale@cardeaservices.org::2a264918-dcf4-466d-9666-3fdae264c51d" providerId="AD" clId="Web-{EF3AC86A-2123-2D98-1505-3D908996846E}" dt="2020-04-21T16:18:12.132" v="1"/>
          <pc:sldLayoutMkLst>
            <pc:docMk/>
            <pc:sldMasterMk cId="943621310" sldId="2147483660"/>
            <pc:sldLayoutMk cId="1681724862" sldId="2147483667"/>
          </pc:sldLayoutMkLst>
        </pc:sldLayoutChg>
        <pc:sldLayoutChg chg="add">
          <pc:chgData name="Kaela Natale" userId="S::knatale@cardeaservices.org::2a264918-dcf4-466d-9666-3fdae264c51d" providerId="AD" clId="Web-{EF3AC86A-2123-2D98-1505-3D908996846E}" dt="2020-04-21T16:18:12.132" v="1"/>
          <pc:sldLayoutMkLst>
            <pc:docMk/>
            <pc:sldMasterMk cId="943621310" sldId="2147483660"/>
            <pc:sldLayoutMk cId="2350303365" sldId="2147483668"/>
          </pc:sldLayoutMkLst>
        </pc:sldLayoutChg>
        <pc:sldLayoutChg chg="add">
          <pc:chgData name="Kaela Natale" userId="S::knatale@cardeaservices.org::2a264918-dcf4-466d-9666-3fdae264c51d" providerId="AD" clId="Web-{EF3AC86A-2123-2D98-1505-3D908996846E}" dt="2020-04-21T16:18:12.132" v="1"/>
          <pc:sldLayoutMkLst>
            <pc:docMk/>
            <pc:sldMasterMk cId="943621310" sldId="2147483660"/>
            <pc:sldLayoutMk cId="2062342106" sldId="2147483669"/>
          </pc:sldLayoutMkLst>
        </pc:sldLayoutChg>
        <pc:sldLayoutChg chg="add">
          <pc:chgData name="Kaela Natale" userId="S::knatale@cardeaservices.org::2a264918-dcf4-466d-9666-3fdae264c51d" providerId="AD" clId="Web-{EF3AC86A-2123-2D98-1505-3D908996846E}" dt="2020-04-21T16:18:12.132" v="1"/>
          <pc:sldLayoutMkLst>
            <pc:docMk/>
            <pc:sldMasterMk cId="943621310" sldId="2147483660"/>
            <pc:sldLayoutMk cId="496119111" sldId="2147483670"/>
          </pc:sldLayoutMkLst>
        </pc:sldLayoutChg>
        <pc:sldLayoutChg chg="add">
          <pc:chgData name="Kaela Natale" userId="S::knatale@cardeaservices.org::2a264918-dcf4-466d-9666-3fdae264c51d" providerId="AD" clId="Web-{EF3AC86A-2123-2D98-1505-3D908996846E}" dt="2020-04-21T16:18:12.132" v="1"/>
          <pc:sldLayoutMkLst>
            <pc:docMk/>
            <pc:sldMasterMk cId="943621310" sldId="2147483660"/>
            <pc:sldLayoutMk cId="2840394287" sldId="2147483671"/>
          </pc:sldLayoutMkLst>
        </pc:sldLayoutChg>
      </pc:sldMasterChg>
      <pc:sldMasterChg chg="replId">
        <pc:chgData name="Kaela Natale" userId="S::knatale@cardeaservices.org::2a264918-dcf4-466d-9666-3fdae264c51d" providerId="AD" clId="Web-{EF3AC86A-2123-2D98-1505-3D908996846E}" dt="2020-04-21T16:18:12.132" v="1"/>
        <pc:sldMasterMkLst>
          <pc:docMk/>
          <pc:sldMasterMk cId="0" sldId="2147483672"/>
        </pc:sldMasterMkLst>
      </pc:sldMasterChg>
    </pc:docChg>
  </pc:docChgLst>
  <pc:docChgLst>
    <pc:chgData name="Kaela Natale" userId="S::knatale@cardeaservices.org::2a264918-dcf4-466d-9666-3fdae264c51d" providerId="AD" clId="Web-{8F9CFE8A-1BA0-9476-CBB7-A5E3C2E9B9B2}"/>
    <pc:docChg chg="modSld">
      <pc:chgData name="Kaela Natale" userId="S::knatale@cardeaservices.org::2a264918-dcf4-466d-9666-3fdae264c51d" providerId="AD" clId="Web-{8F9CFE8A-1BA0-9476-CBB7-A5E3C2E9B9B2}" dt="2020-04-21T19:13:37.139" v="1" actId="1076"/>
      <pc:docMkLst>
        <pc:docMk/>
      </pc:docMkLst>
      <pc:sldChg chg="modSp">
        <pc:chgData name="Kaela Natale" userId="S::knatale@cardeaservices.org::2a264918-dcf4-466d-9666-3fdae264c51d" providerId="AD" clId="Web-{8F9CFE8A-1BA0-9476-CBB7-A5E3C2E9B9B2}" dt="2020-04-21T19:13:37.139" v="1" actId="1076"/>
        <pc:sldMkLst>
          <pc:docMk/>
          <pc:sldMk cId="0" sldId="280"/>
        </pc:sldMkLst>
        <pc:spChg chg="mod">
          <ac:chgData name="Kaela Natale" userId="S::knatale@cardeaservices.org::2a264918-dcf4-466d-9666-3fdae264c51d" providerId="AD" clId="Web-{8F9CFE8A-1BA0-9476-CBB7-A5E3C2E9B9B2}" dt="2020-04-21T19:13:37.139" v="1" actId="1076"/>
          <ac:spMkLst>
            <pc:docMk/>
            <pc:sldMk cId="0" sldId="280"/>
            <ac:spMk id="265" creationId="{00000000-0000-0000-0000-000000000000}"/>
          </ac:spMkLst>
        </pc:spChg>
        <pc:spChg chg="mod">
          <ac:chgData name="Kaela Natale" userId="S::knatale@cardeaservices.org::2a264918-dcf4-466d-9666-3fdae264c51d" providerId="AD" clId="Web-{8F9CFE8A-1BA0-9476-CBB7-A5E3C2E9B9B2}" dt="2020-04-21T19:13:31.530" v="0" actId="1076"/>
          <ac:spMkLst>
            <pc:docMk/>
            <pc:sldMk cId="0" sldId="280"/>
            <ac:spMk id="266" creationId="{00000000-0000-0000-0000-000000000000}"/>
          </ac:spMkLst>
        </pc:spChg>
      </pc:sldChg>
    </pc:docChg>
  </pc:docChgLst>
  <pc:docChgLst>
    <pc:chgData name="Kaela Natale" userId="S::knatale@cardeaservices.org::2a264918-dcf4-466d-9666-3fdae264c51d" providerId="AD" clId="Web-{65F6D8C1-C07C-605A-DC8B-CC446B67CE20}"/>
    <pc:docChg chg="modSld">
      <pc:chgData name="Kaela Natale" userId="S::knatale@cardeaservices.org::2a264918-dcf4-466d-9666-3fdae264c51d" providerId="AD" clId="Web-{65F6D8C1-C07C-605A-DC8B-CC446B67CE20}" dt="2020-04-21T19:11:51.083" v="2" actId="1076"/>
      <pc:docMkLst>
        <pc:docMk/>
      </pc:docMkLst>
      <pc:sldChg chg="modSp">
        <pc:chgData name="Kaela Natale" userId="S::knatale@cardeaservices.org::2a264918-dcf4-466d-9666-3fdae264c51d" providerId="AD" clId="Web-{65F6D8C1-C07C-605A-DC8B-CC446B67CE20}" dt="2020-04-21T19:11:07.864" v="0" actId="14100"/>
        <pc:sldMkLst>
          <pc:docMk/>
          <pc:sldMk cId="0" sldId="257"/>
        </pc:sldMkLst>
        <pc:spChg chg="mod">
          <ac:chgData name="Kaela Natale" userId="S::knatale@cardeaservices.org::2a264918-dcf4-466d-9666-3fdae264c51d" providerId="AD" clId="Web-{65F6D8C1-C07C-605A-DC8B-CC446B67CE20}" dt="2020-04-21T19:11:07.864" v="0" actId="14100"/>
          <ac:spMkLst>
            <pc:docMk/>
            <pc:sldMk cId="0" sldId="257"/>
            <ac:spMk id="76" creationId="{00000000-0000-0000-0000-000000000000}"/>
          </ac:spMkLst>
        </pc:spChg>
      </pc:sldChg>
      <pc:sldChg chg="modSp">
        <pc:chgData name="Kaela Natale" userId="S::knatale@cardeaservices.org::2a264918-dcf4-466d-9666-3fdae264c51d" providerId="AD" clId="Web-{65F6D8C1-C07C-605A-DC8B-CC446B67CE20}" dt="2020-04-21T19:11:51.083" v="2" actId="1076"/>
        <pc:sldMkLst>
          <pc:docMk/>
          <pc:sldMk cId="0" sldId="280"/>
        </pc:sldMkLst>
        <pc:spChg chg="mod">
          <ac:chgData name="Kaela Natale" userId="S::knatale@cardeaservices.org::2a264918-dcf4-466d-9666-3fdae264c51d" providerId="AD" clId="Web-{65F6D8C1-C07C-605A-DC8B-CC446B67CE20}" dt="2020-04-21T19:11:51.083" v="2" actId="1076"/>
          <ac:spMkLst>
            <pc:docMk/>
            <pc:sldMk cId="0" sldId="280"/>
            <ac:spMk id="265" creationId="{00000000-0000-0000-0000-000000000000}"/>
          </ac:spMkLst>
        </pc:spChg>
        <pc:spChg chg="mod">
          <ac:chgData name="Kaela Natale" userId="S::knatale@cardeaservices.org::2a264918-dcf4-466d-9666-3fdae264c51d" providerId="AD" clId="Web-{65F6D8C1-C07C-605A-DC8B-CC446B67CE20}" dt="2020-04-21T19:11:45.208" v="1" actId="1076"/>
          <ac:spMkLst>
            <pc:docMk/>
            <pc:sldMk cId="0" sldId="280"/>
            <ac:spMk id="2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993182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21553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ce64c1be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ce64c1be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very brief overview of Two-Spirit</a:t>
            </a:r>
            <a:endParaRPr/>
          </a:p>
          <a:p>
            <a:pPr marL="0" lvl="0" indent="0" algn="l" rtl="0">
              <a:spcBef>
                <a:spcPts val="0"/>
              </a:spcBef>
              <a:spcAft>
                <a:spcPts val="0"/>
              </a:spcAft>
              <a:buNone/>
            </a:pPr>
            <a:r>
              <a:rPr lang="en"/>
              <a:t>If there is time, share the story of the new claimed word the Wet’suwet’en created for Two-Spirit people - dade’ats’den</a:t>
            </a:r>
            <a:endParaRPr/>
          </a:p>
        </p:txBody>
      </p:sp>
    </p:spTree>
    <p:extLst>
      <p:ext uri="{BB962C8B-B14F-4D97-AF65-F5344CB8AC3E}">
        <p14:creationId xmlns:p14="http://schemas.microsoft.com/office/powerpoint/2010/main" val="201369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e455f880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e455f880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801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ce64c1be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ce64c1be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601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ce64c1be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ce64c1be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313132"/>
                </a:solidFill>
                <a:highlight>
                  <a:srgbClr val="FFFFFF"/>
                </a:highlight>
                <a:latin typeface="Times New Roman"/>
                <a:ea typeface="Times New Roman"/>
                <a:cs typeface="Times New Roman"/>
                <a:sym typeface="Times New Roman"/>
              </a:rPr>
              <a:t>Transitioning Our Shelters A GUIDE TO MAKING HOMELESS SHELTERS SAFE FOR TRANSGENDER PEOPLE the Gay and Lesbian Task force (2003)</a:t>
            </a:r>
            <a:endParaRPr sz="1600">
              <a:solidFill>
                <a:srgbClr val="313132"/>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313132"/>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600">
                <a:solidFill>
                  <a:srgbClr val="313132"/>
                </a:solidFill>
                <a:highlight>
                  <a:srgbClr val="FFFFFF"/>
                </a:highlight>
                <a:latin typeface="Times New Roman"/>
                <a:ea typeface="Times New Roman"/>
                <a:cs typeface="Times New Roman"/>
                <a:sym typeface="Times New Roman"/>
              </a:rPr>
              <a:t>“In some ways it’s fundamentally simple to respect and honor young people by using the names they choose,” Russell told Reuters Health. “But on the other hand . . . it can be technically, logistically, and administratively complicated. And, emotionally, for families, it can be difficult. And yet, it seems really clear that it can make a big difference.” Chosen Name Use Is Linked to Reduced Depressive Symptoms, Suicidal Ideation, and Suicidal Behavior Among Transgender Youth, (2018) Russell et al at, Journal of Adolescent Health</a:t>
            </a:r>
            <a:endParaRPr/>
          </a:p>
        </p:txBody>
      </p:sp>
    </p:spTree>
    <p:extLst>
      <p:ext uri="{BB962C8B-B14F-4D97-AF65-F5344CB8AC3E}">
        <p14:creationId xmlns:p14="http://schemas.microsoft.com/office/powerpoint/2010/main" val="252562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ce64c1beb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ce64c1beb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to recognize this population is at-risk</a:t>
            </a:r>
            <a:endParaRPr/>
          </a:p>
          <a:p>
            <a:pPr marL="0" lvl="0" indent="0" algn="l" rtl="0">
              <a:spcBef>
                <a:spcPts val="0"/>
              </a:spcBef>
              <a:spcAft>
                <a:spcPts val="0"/>
              </a:spcAft>
              <a:buNone/>
            </a:pPr>
            <a:r>
              <a:rPr lang="en"/>
              <a:t>A lot of stats are on youth because engaging with adult trans populations is still difficult. Even in the clinic, 75% of our patients are 25 and under. In BC, many mandates for youth are up to and including youth to the age of 25. </a:t>
            </a:r>
            <a:endParaRPr/>
          </a:p>
          <a:p>
            <a:pPr marL="0" lvl="0" indent="0" algn="l" rtl="0">
              <a:spcBef>
                <a:spcPts val="0"/>
              </a:spcBef>
              <a:spcAft>
                <a:spcPts val="0"/>
              </a:spcAft>
              <a:buNone/>
            </a:pPr>
            <a:r>
              <a:rPr lang="en"/>
              <a:t>Having safe space can lower these stats.</a:t>
            </a:r>
            <a:endParaRPr/>
          </a:p>
        </p:txBody>
      </p:sp>
    </p:spTree>
    <p:extLst>
      <p:ext uri="{BB962C8B-B14F-4D97-AF65-F5344CB8AC3E}">
        <p14:creationId xmlns:p14="http://schemas.microsoft.com/office/powerpoint/2010/main" val="392169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e455f880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e455f880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Names and pronouns</a:t>
            </a:r>
            <a:endParaRPr/>
          </a:p>
          <a:p>
            <a:pPr marL="457200" lvl="0" indent="-317500" algn="l" rtl="0">
              <a:spcBef>
                <a:spcPts val="0"/>
              </a:spcBef>
              <a:spcAft>
                <a:spcPts val="0"/>
              </a:spcAft>
              <a:buSzPts val="1400"/>
              <a:buAutoNum type="arabicPeriod"/>
            </a:pPr>
            <a:r>
              <a:rPr lang="en"/>
              <a:t>Avoid using ma’am and sir</a:t>
            </a:r>
            <a:endParaRPr/>
          </a:p>
          <a:p>
            <a:pPr marL="457200" lvl="0" indent="-317500" algn="l" rtl="0">
              <a:spcBef>
                <a:spcPts val="0"/>
              </a:spcBef>
              <a:spcAft>
                <a:spcPts val="0"/>
              </a:spcAft>
              <a:buSzPts val="1400"/>
              <a:buAutoNum type="arabicPeriod"/>
            </a:pPr>
            <a:r>
              <a:rPr lang="en"/>
              <a:t>Refer to people at patients or their name until you know their pronoun - “your patient is here.”, “can we book Suzy in for a follow-up in two weeks”, etc. </a:t>
            </a:r>
            <a:endParaRPr/>
          </a:p>
          <a:p>
            <a:pPr marL="457200" lvl="0" indent="-317500" algn="l" rtl="0">
              <a:spcBef>
                <a:spcPts val="0"/>
              </a:spcBef>
              <a:spcAft>
                <a:spcPts val="0"/>
              </a:spcAft>
              <a:buSzPts val="1400"/>
              <a:buAutoNum type="arabicPeriod"/>
            </a:pPr>
            <a:r>
              <a:rPr lang="en"/>
              <a:t>Ask what their pronouns are - “nice to meet you, my name is Jean Baptiste and my pronouns are they/he, what are your pronouns?”</a:t>
            </a:r>
            <a:endParaRPr/>
          </a:p>
        </p:txBody>
      </p:sp>
    </p:spTree>
    <p:extLst>
      <p:ext uri="{BB962C8B-B14F-4D97-AF65-F5344CB8AC3E}">
        <p14:creationId xmlns:p14="http://schemas.microsoft.com/office/powerpoint/2010/main" val="567968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ce64c1be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ce64c1be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Necessary questions - who is benefitting from this information and is it relevant to their care? If it is, explain why it is necessary information to have. </a:t>
            </a:r>
            <a:endParaRPr/>
          </a:p>
          <a:p>
            <a:pPr marL="0" lvl="0" indent="0" algn="l" rtl="0">
              <a:spcBef>
                <a:spcPts val="0"/>
              </a:spcBef>
              <a:spcAft>
                <a:spcPts val="0"/>
              </a:spcAft>
              <a:buNone/>
            </a:pPr>
            <a:endParaRPr/>
          </a:p>
          <a:p>
            <a:pPr marL="0" lvl="0" indent="0" algn="l" rtl="0">
              <a:spcBef>
                <a:spcPts val="0"/>
              </a:spcBef>
              <a:spcAft>
                <a:spcPts val="0"/>
              </a:spcAft>
              <a:buNone/>
            </a:pPr>
            <a:r>
              <a:rPr lang="en"/>
              <a:t>Respondent fatigue - usually used for surveys but also if a patient is asked too many questions and repeating the same story over and over again, it has the same outcomes. Especially important because people are very curious about trans people, their bodies, love lives, coming out story, surgeries. It is easy to become a walking 101 so reducing the number of unnecessary questions is essential. </a:t>
            </a:r>
            <a:endParaRPr/>
          </a:p>
          <a:p>
            <a:pPr marL="0" lvl="0" indent="0" algn="l" rtl="0">
              <a:spcBef>
                <a:spcPts val="0"/>
              </a:spcBef>
              <a:spcAft>
                <a:spcPts val="0"/>
              </a:spcAft>
              <a:buNone/>
            </a:pPr>
            <a:endParaRPr/>
          </a:p>
          <a:p>
            <a:pPr marL="0" lvl="0" indent="0" algn="l" rtl="0">
              <a:spcBef>
                <a:spcPts val="0"/>
              </a:spcBef>
              <a:spcAft>
                <a:spcPts val="0"/>
              </a:spcAft>
              <a:buNone/>
            </a:pPr>
            <a:r>
              <a:rPr lang="en"/>
              <a:t>Three parts to asking a question</a:t>
            </a:r>
            <a:endParaRPr/>
          </a:p>
          <a:p>
            <a:pPr marL="457200" lvl="0" indent="-317500" algn="l" rtl="0">
              <a:spcBef>
                <a:spcPts val="0"/>
              </a:spcBef>
              <a:spcAft>
                <a:spcPts val="0"/>
              </a:spcAft>
              <a:buSzPts val="1400"/>
              <a:buAutoNum type="arabicPeriod"/>
            </a:pPr>
            <a:r>
              <a:rPr lang="en"/>
              <a:t>Consent</a:t>
            </a:r>
            <a:endParaRPr/>
          </a:p>
          <a:p>
            <a:pPr marL="457200" lvl="0" indent="-317500" algn="l" rtl="0">
              <a:spcBef>
                <a:spcPts val="0"/>
              </a:spcBef>
              <a:spcAft>
                <a:spcPts val="0"/>
              </a:spcAft>
              <a:buSzPts val="1400"/>
              <a:buAutoNum type="arabicPeriod"/>
            </a:pPr>
            <a:r>
              <a:rPr lang="en"/>
              <a:t>Ask respectfully</a:t>
            </a:r>
            <a:endParaRPr/>
          </a:p>
          <a:p>
            <a:pPr marL="457200" lvl="0" indent="-317500" algn="l" rtl="0">
              <a:spcBef>
                <a:spcPts val="0"/>
              </a:spcBef>
              <a:spcAft>
                <a:spcPts val="0"/>
              </a:spcAft>
              <a:buSzPts val="1400"/>
              <a:buAutoNum type="arabicPeriod"/>
            </a:pPr>
            <a:r>
              <a:rPr lang="en"/>
              <a:t>Clarification on confidentiality</a:t>
            </a:r>
            <a:endParaRPr/>
          </a:p>
          <a:p>
            <a:pPr marL="0" lvl="0" indent="0" algn="l" rtl="0">
              <a:spcBef>
                <a:spcPts val="0"/>
              </a:spcBef>
              <a:spcAft>
                <a:spcPts val="0"/>
              </a:spcAft>
              <a:buNone/>
            </a:pPr>
            <a:r>
              <a:rPr lang="en"/>
              <a:t>E.g. “Can I ask a few questions on your goals in transitioning? I’d like to get a better idea on how we can work together to support you in achieving those goals.”, “What types of things are you hoping to achieve while transitioning? Softer skin, body fat redistribution, softer hair, etc.”, “Everything we talk about today will stay between us and it will be used in drawing up a care plan or be added in to your hormone readiness assessment.”</a:t>
            </a:r>
            <a:endParaRPr/>
          </a:p>
          <a:p>
            <a:pPr marL="457200" lvl="0" indent="-317500" algn="l" rtl="0">
              <a:spcBef>
                <a:spcPts val="0"/>
              </a:spcBef>
              <a:spcAft>
                <a:spcPts val="0"/>
              </a:spcAft>
              <a:buSzPts val="1400"/>
              <a:buChar char="-"/>
            </a:pPr>
            <a:r>
              <a:rPr lang="en"/>
              <a:t>Use and combine as necessary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44183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ce64c1be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ce64c1be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61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ce64c1be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ce64c1be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968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ce64c1beb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ce64c1be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Safe spaces are very critical for any marginalized population. Usually they are essential to survival in many ways as they decrease general stress, increase acceptance and connection to peers which lead to better health outcomes</a:t>
            </a:r>
            <a:endParaRPr/>
          </a:p>
        </p:txBody>
      </p:sp>
    </p:spTree>
    <p:extLst>
      <p:ext uri="{BB962C8B-B14F-4D97-AF65-F5344CB8AC3E}">
        <p14:creationId xmlns:p14="http://schemas.microsoft.com/office/powerpoint/2010/main" val="291603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33231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e455f880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e455f880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things to note is a lot of the reasons are because of external reasons, only one of the reasons is internally driven. The scary part of transitioning really isn’t about the person’s identity, it is the real or perceived perception of how the world will treat and receive them.</a:t>
            </a:r>
            <a:endParaRPr/>
          </a:p>
        </p:txBody>
      </p:sp>
    </p:spTree>
    <p:extLst>
      <p:ext uri="{BB962C8B-B14F-4D97-AF65-F5344CB8AC3E}">
        <p14:creationId xmlns:p14="http://schemas.microsoft.com/office/powerpoint/2010/main" val="3110085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ce64c1be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ce64c1be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Story: Northern Gender Clinic have amazing MOA doing our work, Foundry has a MOA who patients have not had great experiences with and so Foundry ended up not getting any trans or gender diverse patients for 3 months.</a:t>
            </a:r>
            <a:endParaRPr/>
          </a:p>
          <a:p>
            <a:pPr marL="0" lvl="0" indent="0" algn="l" rtl="0">
              <a:spcBef>
                <a:spcPts val="0"/>
              </a:spcBef>
              <a:spcAft>
                <a:spcPts val="0"/>
              </a:spcAft>
              <a:buNone/>
            </a:pPr>
            <a:endParaRPr/>
          </a:p>
          <a:p>
            <a:pPr marL="0" lvl="0" indent="0" algn="l" rtl="0">
              <a:spcBef>
                <a:spcPts val="0"/>
              </a:spcBef>
              <a:spcAft>
                <a:spcPts val="0"/>
              </a:spcAft>
              <a:buNone/>
            </a:pPr>
            <a:r>
              <a:rPr lang="en"/>
              <a:t>Our providers have lots of conversations with our patient’s primary provider, if they get referred elsewhere and field a lot of questions so the burden is not on the patient</a:t>
            </a:r>
            <a:endParaRPr/>
          </a:p>
        </p:txBody>
      </p:sp>
    </p:spTree>
    <p:extLst>
      <p:ext uri="{BB962C8B-B14F-4D97-AF65-F5344CB8AC3E}">
        <p14:creationId xmlns:p14="http://schemas.microsoft.com/office/powerpoint/2010/main" val="572841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ce64c1be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ce64c1be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to differentiate between their name and name on ID</a:t>
            </a:r>
            <a:endParaRPr/>
          </a:p>
          <a:p>
            <a:pPr marL="457200" lvl="0" indent="-317500" algn="l" rtl="0">
              <a:spcBef>
                <a:spcPts val="0"/>
              </a:spcBef>
              <a:spcAft>
                <a:spcPts val="0"/>
              </a:spcAft>
              <a:buSzPts val="1400"/>
              <a:buChar char="-"/>
            </a:pPr>
            <a:r>
              <a:rPr lang="en"/>
              <a:t>Their gender and sex or gender marker on ID</a:t>
            </a:r>
            <a:endParaRPr/>
          </a:p>
          <a:p>
            <a:pPr marL="457200" lvl="0" indent="-317500" algn="l" rtl="0">
              <a:spcBef>
                <a:spcPts val="0"/>
              </a:spcBef>
              <a:spcAft>
                <a:spcPts val="0"/>
              </a:spcAft>
              <a:buSzPts val="1400"/>
              <a:buChar char="-"/>
            </a:pPr>
            <a:r>
              <a:rPr lang="en"/>
              <a:t>Getting sex or gender marker is important for billing</a:t>
            </a:r>
            <a:endParaRPr/>
          </a:p>
          <a:p>
            <a:pPr marL="457200" lvl="0" indent="-317500" algn="l" rtl="0">
              <a:spcBef>
                <a:spcPts val="0"/>
              </a:spcBef>
              <a:spcAft>
                <a:spcPts val="0"/>
              </a:spcAft>
              <a:buSzPts val="1400"/>
              <a:buChar char="-"/>
            </a:pPr>
            <a:r>
              <a:rPr lang="en"/>
              <a:t>Can be expensive to change name and gender marker so they may differ</a:t>
            </a:r>
            <a:endParaRPr/>
          </a:p>
          <a:p>
            <a:pPr marL="457200" lvl="0" indent="-317500" algn="l" rtl="0">
              <a:spcBef>
                <a:spcPts val="0"/>
              </a:spcBef>
              <a:spcAft>
                <a:spcPts val="0"/>
              </a:spcAft>
              <a:buSzPts val="1400"/>
              <a:buChar char="-"/>
            </a:pPr>
            <a:r>
              <a:rPr lang="en"/>
              <a:t>Do not include the term “preferred” when referring to their name and pronoun - it is not a preference, its their name or pronoun</a:t>
            </a:r>
            <a:endParaRPr/>
          </a:p>
          <a:p>
            <a:pPr marL="0" lvl="0" indent="0" algn="l" rtl="0">
              <a:spcBef>
                <a:spcPts val="0"/>
              </a:spcBef>
              <a:spcAft>
                <a:spcPts val="0"/>
              </a:spcAft>
              <a:buNone/>
            </a:pPr>
            <a:endParaRPr/>
          </a:p>
          <a:p>
            <a:pPr marL="0" lvl="0" indent="0" algn="l" rtl="0">
              <a:spcBef>
                <a:spcPts val="0"/>
              </a:spcBef>
              <a:spcAft>
                <a:spcPts val="0"/>
              </a:spcAft>
              <a:buNone/>
            </a:pPr>
            <a:r>
              <a:rPr lang="en"/>
              <a:t>Trans people can have various identities in different places in their life. This greatly impacts safety so it is important to know.</a:t>
            </a:r>
            <a:endParaRPr/>
          </a:p>
        </p:txBody>
      </p:sp>
    </p:spTree>
    <p:extLst>
      <p:ext uri="{BB962C8B-B14F-4D97-AF65-F5344CB8AC3E}">
        <p14:creationId xmlns:p14="http://schemas.microsoft.com/office/powerpoint/2010/main" val="1771279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e455f880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e455f880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Not just to be age appropriate but also some community organizations only service adults or children</a:t>
            </a:r>
            <a:endParaRPr/>
          </a:p>
          <a:p>
            <a:pPr marL="457200" lvl="0" indent="-317500" algn="l" rtl="0">
              <a:spcBef>
                <a:spcPts val="0"/>
              </a:spcBef>
              <a:spcAft>
                <a:spcPts val="0"/>
              </a:spcAft>
              <a:buSzPts val="1400"/>
              <a:buChar char="-"/>
            </a:pPr>
            <a:r>
              <a:rPr lang="en"/>
              <a:t>Peer groups and mental health support because of known statistical chance of people struggling</a:t>
            </a:r>
            <a:endParaRPr/>
          </a:p>
          <a:p>
            <a:pPr marL="914400" lvl="1" indent="-317500" algn="l" rtl="0">
              <a:spcBef>
                <a:spcPts val="0"/>
              </a:spcBef>
              <a:spcAft>
                <a:spcPts val="0"/>
              </a:spcAft>
              <a:buSzPts val="1400"/>
              <a:buChar char="-"/>
            </a:pPr>
            <a:r>
              <a:rPr lang="en"/>
              <a:t>Isolation is also a big consideration</a:t>
            </a:r>
            <a:endParaRPr/>
          </a:p>
          <a:p>
            <a:pPr marL="457200" lvl="0" indent="-317500" algn="l" rtl="0">
              <a:spcBef>
                <a:spcPts val="0"/>
              </a:spcBef>
              <a:spcAft>
                <a:spcPts val="0"/>
              </a:spcAft>
              <a:buSzPts val="1400"/>
              <a:buChar char="-"/>
            </a:pPr>
            <a:r>
              <a:rPr lang="en"/>
              <a:t>Here PCPs need to sign off on gender marker change form</a:t>
            </a:r>
            <a:endParaRPr/>
          </a:p>
          <a:p>
            <a:pPr marL="457200" lvl="0" indent="-317500" algn="l" rtl="0">
              <a:spcBef>
                <a:spcPts val="0"/>
              </a:spcBef>
              <a:spcAft>
                <a:spcPts val="0"/>
              </a:spcAft>
              <a:buSzPts val="1400"/>
              <a:buChar char="-"/>
            </a:pPr>
            <a:r>
              <a:rPr lang="en"/>
              <a:t>Where to get ender-affirming clothing locally or online (I’ll have some links in the resources)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39412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6e455f880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6e455f880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993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ce64c1beb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ce64c1be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298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ce64c1be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7ce64c1be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137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433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e455f880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6e455f880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Rainbow health has good information on - </a:t>
            </a:r>
            <a:r>
              <a:rPr lang="en" sz="1050">
                <a:solidFill>
                  <a:srgbClr val="3C4043"/>
                </a:solidFill>
                <a:highlight>
                  <a:srgbClr val="FFFFFF"/>
                </a:highlight>
                <a:latin typeface="Roboto"/>
                <a:ea typeface="Roboto"/>
                <a:cs typeface="Roboto"/>
                <a:sym typeface="Roboto"/>
              </a:rPr>
              <a:t>Trans and LGBTQ resources for paps, etc and inclusive posters</a:t>
            </a:r>
            <a:endParaRPr/>
          </a:p>
        </p:txBody>
      </p:sp>
    </p:spTree>
    <p:extLst>
      <p:ext uri="{BB962C8B-B14F-4D97-AF65-F5344CB8AC3E}">
        <p14:creationId xmlns:p14="http://schemas.microsoft.com/office/powerpoint/2010/main" val="2551979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e455f880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e455f880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116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271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5d0b3cd69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5d0b3cd69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99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04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Spend the past 11 years creating queer competent spaces</a:t>
            </a:r>
            <a:endParaRPr/>
          </a:p>
          <a:p>
            <a:pPr marL="457200" lvl="0" indent="-317500" algn="l" rtl="0">
              <a:spcBef>
                <a:spcPts val="0"/>
              </a:spcBef>
              <a:spcAft>
                <a:spcPts val="0"/>
              </a:spcAft>
              <a:buSzPts val="1400"/>
              <a:buChar char="-"/>
            </a:pPr>
            <a:r>
              <a:rPr lang="en"/>
              <a:t>First GSA at my high school</a:t>
            </a:r>
            <a:endParaRPr/>
          </a:p>
          <a:p>
            <a:pPr marL="457200" lvl="0" indent="-317500" algn="l" rtl="0">
              <a:spcBef>
                <a:spcPts val="0"/>
              </a:spcBef>
              <a:spcAft>
                <a:spcPts val="0"/>
              </a:spcAft>
              <a:buSzPts val="1400"/>
              <a:buChar char="-"/>
            </a:pPr>
            <a:r>
              <a:rPr lang="en"/>
              <a:t>President of the Northern Pride Centre Society at 19</a:t>
            </a:r>
            <a:endParaRPr/>
          </a:p>
          <a:p>
            <a:pPr marL="457200" lvl="0" indent="-317500" algn="l" rtl="0">
              <a:spcBef>
                <a:spcPts val="0"/>
              </a:spcBef>
              <a:spcAft>
                <a:spcPts val="0"/>
              </a:spcAft>
              <a:buSzPts val="1400"/>
              <a:buChar char="-"/>
            </a:pPr>
            <a:r>
              <a:rPr lang="en"/>
              <a:t>Attendee at a roundtable discussion for a pre-conference in Nairobi, Kenya to support trans, intersex and gender diverse NGOs operating throughout East Africa during the year the Kill the Gay Bill in Uganda was first introduced in 2013</a:t>
            </a:r>
            <a:endParaRPr/>
          </a:p>
          <a:p>
            <a:pPr marL="457200" lvl="0" indent="-317500" algn="l" rtl="0">
              <a:spcBef>
                <a:spcPts val="0"/>
              </a:spcBef>
              <a:spcAft>
                <a:spcPts val="0"/>
              </a:spcAft>
              <a:buSzPts val="1400"/>
              <a:buChar char="-"/>
            </a:pPr>
            <a:r>
              <a:rPr lang="en"/>
              <a:t>Currently the Regional Community Network Coordinator looking after the Northern Health Region with Trans Care BC, a program through Provincial Health Services Authority where I develop peer &amp; community support networks and provide primary care capacity building and other support for the Northern Gender Clinic located in Prince George. At the clinic, we take an interprofessional approach to supporting patients throughout the northern area. On the team is a GP, NP, psychiatric nurse and myself. They do clinical, I look after everything else. Out mandated area is over 600,000km2 or 373,000M2</a:t>
            </a:r>
            <a:endParaRPr/>
          </a:p>
          <a:p>
            <a:pPr marL="457200" lvl="0" indent="-317500" algn="l" rtl="0">
              <a:spcBef>
                <a:spcPts val="0"/>
              </a:spcBef>
              <a:spcAft>
                <a:spcPts val="0"/>
              </a:spcAft>
              <a:buSzPts val="1400"/>
              <a:buChar char="-"/>
            </a:pPr>
            <a:r>
              <a:rPr lang="en"/>
              <a:t>Also at Trans Care BC, I have assisted in providing strategic direction and assisted in developing our approach to doing a needs assessment for Indigenous peoples on and off reserve who are looking at accessing gender-affirming care in BC. Hopefully that report will be coming out this year but there are no release dates for it yet.</a:t>
            </a:r>
            <a:endParaRPr/>
          </a:p>
          <a:p>
            <a:pPr marL="457200" lvl="0" indent="-317500" algn="l" rtl="0">
              <a:spcBef>
                <a:spcPts val="0"/>
              </a:spcBef>
              <a:spcAft>
                <a:spcPts val="0"/>
              </a:spcAft>
              <a:buSzPts val="1400"/>
              <a:buChar char="-"/>
            </a:pPr>
            <a:r>
              <a:rPr lang="en"/>
              <a:t>Previously presented at CPATH - Canadian Professional Association for Trans Health</a:t>
            </a:r>
            <a:endParaRPr/>
          </a:p>
          <a:p>
            <a:pPr marL="457200" lvl="0" indent="-317500" algn="l" rtl="0">
              <a:spcBef>
                <a:spcPts val="0"/>
              </a:spcBef>
              <a:spcAft>
                <a:spcPts val="0"/>
              </a:spcAft>
              <a:buSzPts val="1400"/>
              <a:buChar char="-"/>
            </a:pPr>
            <a:r>
              <a:rPr lang="en"/>
              <a:t>Currently Vice President on the Board for Central Interior Native Health which is a clinic that serves patients who are on, or close to, the street in downtown Prince George. Patient population is primarily Indigenous and highly marginalized.</a:t>
            </a:r>
            <a:endParaRPr/>
          </a:p>
        </p:txBody>
      </p:sp>
    </p:spTree>
    <p:extLst>
      <p:ext uri="{BB962C8B-B14F-4D97-AF65-F5344CB8AC3E}">
        <p14:creationId xmlns:p14="http://schemas.microsoft.com/office/powerpoint/2010/main" val="335335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95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45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Gender is a social construct, using the gender unicorn is a useful way to ensure everyone is on the same page in understanding the basic concepts</a:t>
            </a:r>
            <a:endParaRPr/>
          </a:p>
          <a:p>
            <a:pPr marL="457200" lvl="0" indent="-317500" algn="l" rtl="0">
              <a:spcBef>
                <a:spcPts val="0"/>
              </a:spcBef>
              <a:spcAft>
                <a:spcPts val="0"/>
              </a:spcAft>
              <a:buSzPts val="1400"/>
              <a:buChar char="-"/>
            </a:pPr>
            <a:r>
              <a:rPr lang="en"/>
              <a:t>All concepts with the unicorn are separate entities unto themselves. If utilizing the western constructs of gender, there can be correlation between the concepts (i.e. gender identity and sex assigned at birth) but that does not mean they don’t have a causational relationship</a:t>
            </a:r>
            <a:endParaRPr/>
          </a:p>
          <a:p>
            <a:pPr marL="457200" lvl="0" indent="-317500" algn="l" rtl="0">
              <a:spcBef>
                <a:spcPts val="0"/>
              </a:spcBef>
              <a:spcAft>
                <a:spcPts val="0"/>
              </a:spcAft>
              <a:buSzPts val="1400"/>
              <a:buChar char="-"/>
            </a:pPr>
            <a:r>
              <a:rPr lang="en"/>
              <a:t>Important note for working with Indigenous peoples, the gender unicorn is a great starting point but it is a very colonized way of viewing gender. Gender diversity in Indigenous cultures can be related to identity, as a gender role or role within the community. None of that is on there which means it comes from a very specific lens</a:t>
            </a:r>
            <a:endParaRPr/>
          </a:p>
        </p:txBody>
      </p:sp>
    </p:spTree>
    <p:extLst>
      <p:ext uri="{BB962C8B-B14F-4D97-AF65-F5344CB8AC3E}">
        <p14:creationId xmlns:p14="http://schemas.microsoft.com/office/powerpoint/2010/main" val="175451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ce64c1be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ce64c1be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Gender definition and the terms “trans” and “cis” are merely descriptors of that construct.</a:t>
            </a:r>
            <a:endParaRPr/>
          </a:p>
        </p:txBody>
      </p:sp>
    </p:spTree>
    <p:extLst>
      <p:ext uri="{BB962C8B-B14F-4D97-AF65-F5344CB8AC3E}">
        <p14:creationId xmlns:p14="http://schemas.microsoft.com/office/powerpoint/2010/main" val="1509022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4" y="-4"/>
            <a:ext cx="9162955" cy="5148516"/>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rot="-1181051">
            <a:off x="3612827" y="-661443"/>
            <a:ext cx="5242557" cy="524235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txBox="1">
            <a:spLocks noGrp="1"/>
          </p:cNvSpPr>
          <p:nvPr>
            <p:ph type="ctrTitle"/>
          </p:nvPr>
        </p:nvSpPr>
        <p:spPr>
          <a:xfrm>
            <a:off x="914400" y="2783675"/>
            <a:ext cx="5396700" cy="1441500"/>
          </a:xfrm>
          <a:prstGeom prst="rect">
            <a:avLst/>
          </a:prstGeom>
        </p:spPr>
        <p:txBody>
          <a:bodyPr spcFirstLastPara="1" wrap="square" lIns="0" tIns="0" rIns="0" bIns="0" anchor="b" anchorCtr="0">
            <a:noAutofit/>
          </a:bodyPr>
          <a:lstStyle>
            <a:lvl1pPr lvl="0" algn="l">
              <a:spcBef>
                <a:spcPts val="0"/>
              </a:spcBef>
              <a:spcAft>
                <a:spcPts val="0"/>
              </a:spcAft>
              <a:buSzPts val="4800"/>
              <a:buNone/>
              <a:defRPr sz="4800"/>
            </a:lvl1pPr>
            <a:lvl2pPr lvl="1" algn="l">
              <a:spcBef>
                <a:spcPts val="0"/>
              </a:spcBef>
              <a:spcAft>
                <a:spcPts val="0"/>
              </a:spcAft>
              <a:buSzPts val="4800"/>
              <a:buNone/>
              <a:defRPr sz="4800"/>
            </a:lvl2pPr>
            <a:lvl3pPr lvl="2" algn="l">
              <a:spcBef>
                <a:spcPts val="0"/>
              </a:spcBef>
              <a:spcAft>
                <a:spcPts val="0"/>
              </a:spcAft>
              <a:buSzPts val="4800"/>
              <a:buNone/>
              <a:defRPr sz="4800"/>
            </a:lvl3pPr>
            <a:lvl4pPr lvl="3" algn="l">
              <a:spcBef>
                <a:spcPts val="0"/>
              </a:spcBef>
              <a:spcAft>
                <a:spcPts val="0"/>
              </a:spcAft>
              <a:buSzPts val="4800"/>
              <a:buNone/>
              <a:defRPr sz="4800"/>
            </a:lvl4pPr>
            <a:lvl5pPr lvl="4" algn="l">
              <a:spcBef>
                <a:spcPts val="0"/>
              </a:spcBef>
              <a:spcAft>
                <a:spcPts val="0"/>
              </a:spcAft>
              <a:buSzPts val="4800"/>
              <a:buNone/>
              <a:defRPr sz="4800"/>
            </a:lvl5pPr>
            <a:lvl6pPr lvl="5" algn="l">
              <a:spcBef>
                <a:spcPts val="0"/>
              </a:spcBef>
              <a:spcAft>
                <a:spcPts val="0"/>
              </a:spcAft>
              <a:buSzPts val="4800"/>
              <a:buNone/>
              <a:defRPr sz="4800"/>
            </a:lvl6pPr>
            <a:lvl7pPr lvl="6" algn="l">
              <a:spcBef>
                <a:spcPts val="0"/>
              </a:spcBef>
              <a:spcAft>
                <a:spcPts val="0"/>
              </a:spcAft>
              <a:buSzPts val="4800"/>
              <a:buNone/>
              <a:defRPr sz="4800"/>
            </a:lvl7pPr>
            <a:lvl8pPr lvl="7" algn="l">
              <a:spcBef>
                <a:spcPts val="0"/>
              </a:spcBef>
              <a:spcAft>
                <a:spcPts val="0"/>
              </a:spcAft>
              <a:buSzPts val="4800"/>
              <a:buNone/>
              <a:defRPr sz="4800"/>
            </a:lvl8pPr>
            <a:lvl9pPr lvl="8" algn="l">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Big hole" type="blank">
  <p:cSld name="BLANK">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11"/>
          <p:cNvSpPr/>
          <p:nvPr/>
        </p:nvSpPr>
        <p:spPr>
          <a:xfrm>
            <a:off x="-14" y="-4"/>
            <a:ext cx="9162955" cy="5148516"/>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Small hole">
  <p:cSld name="BLANK_2">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2"/>
          <p:cNvSpPr/>
          <p:nvPr/>
        </p:nvSpPr>
        <p:spPr>
          <a:xfrm>
            <a:off x="0" y="25"/>
            <a:ext cx="9142883" cy="5142871"/>
          </a:xfrm>
          <a:custGeom>
            <a:avLst/>
            <a:gdLst/>
            <a:ahLst/>
            <a:cxnLst/>
            <a:rect l="l" t="t" r="r" b="b"/>
            <a:pathLst>
              <a:path w="4014438" h="2258121" extrusionOk="0">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12"/>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63"/>
        <p:cNvGrpSpPr/>
        <p:nvPr/>
      </p:nvGrpSpPr>
      <p:grpSpPr>
        <a:xfrm>
          <a:off x="0" y="0"/>
          <a:ext cx="0" cy="0"/>
          <a:chOff x="0" y="0"/>
          <a:chExt cx="0" cy="0"/>
        </a:xfrm>
      </p:grpSpPr>
      <p:sp>
        <p:nvSpPr>
          <p:cNvPr id="64" name="Google Shape;64;p13"/>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3"/>
          <p:cNvSpPr/>
          <p:nvPr/>
        </p:nvSpPr>
        <p:spPr>
          <a:xfrm>
            <a:off x="1831963" y="248075"/>
            <a:ext cx="5480078" cy="5479863"/>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048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71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67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9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96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63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72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grpSp>
        <p:nvGrpSpPr>
          <p:cNvPr id="14" name="Google Shape;14;p3"/>
          <p:cNvGrpSpPr/>
          <p:nvPr/>
        </p:nvGrpSpPr>
        <p:grpSpPr>
          <a:xfrm>
            <a:off x="-85" y="1433"/>
            <a:ext cx="9144087" cy="5143548"/>
            <a:chOff x="32524" y="4599878"/>
            <a:chExt cx="4014438" cy="2258121"/>
          </a:xfrm>
        </p:grpSpPr>
        <p:sp>
          <p:nvSpPr>
            <p:cNvPr id="15" name="Google Shape;15;p3"/>
            <p:cNvSpPr/>
            <p:nvPr/>
          </p:nvSpPr>
          <p:spPr>
            <a:xfrm>
              <a:off x="32524" y="6104602"/>
              <a:ext cx="384717" cy="753397"/>
            </a:xfrm>
            <a:custGeom>
              <a:avLst/>
              <a:gdLst/>
              <a:ahLst/>
              <a:cxnLst/>
              <a:rect l="l" t="t" r="r" b="b"/>
              <a:pathLst>
                <a:path w="384717" h="753397" extrusionOk="0">
                  <a:moveTo>
                    <a:pt x="98270" y="213079"/>
                  </a:moveTo>
                  <a:cubicBezTo>
                    <a:pt x="62307" y="136115"/>
                    <a:pt x="29376" y="65507"/>
                    <a:pt x="0" y="0"/>
                  </a:cubicBezTo>
                  <a:lnTo>
                    <a:pt x="0" y="753397"/>
                  </a:lnTo>
                  <a:lnTo>
                    <a:pt x="384717" y="753397"/>
                  </a:lnTo>
                  <a:cubicBezTo>
                    <a:pt x="292469" y="629640"/>
                    <a:pt x="209462" y="451666"/>
                    <a:pt x="98270" y="2130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3"/>
            <p:cNvSpPr/>
            <p:nvPr/>
          </p:nvSpPr>
          <p:spPr>
            <a:xfrm>
              <a:off x="32524" y="4599878"/>
              <a:ext cx="4014438" cy="2258121"/>
            </a:xfrm>
            <a:custGeom>
              <a:avLst/>
              <a:gdLst/>
              <a:ahLst/>
              <a:cxnLst/>
              <a:rect l="l" t="t" r="r" b="b"/>
              <a:pathLst>
                <a:path w="4014438" h="2258121" extrusionOk="0">
                  <a:moveTo>
                    <a:pt x="0" y="0"/>
                  </a:moveTo>
                  <a:lnTo>
                    <a:pt x="0" y="663951"/>
                  </a:lnTo>
                  <a:cubicBezTo>
                    <a:pt x="122942" y="548013"/>
                    <a:pt x="321322" y="455472"/>
                    <a:pt x="605950" y="322744"/>
                  </a:cubicBezTo>
                  <a:cubicBezTo>
                    <a:pt x="1022867" y="128295"/>
                    <a:pt x="1254763" y="20197"/>
                    <a:pt x="1476624" y="100946"/>
                  </a:cubicBezTo>
                  <a:cubicBezTo>
                    <a:pt x="1698484" y="181695"/>
                    <a:pt x="1806602" y="413613"/>
                    <a:pt x="2000947" y="830508"/>
                  </a:cubicBezTo>
                  <a:cubicBezTo>
                    <a:pt x="2195292" y="1247404"/>
                    <a:pt x="2303493" y="1479321"/>
                    <a:pt x="2222745" y="1701161"/>
                  </a:cubicBezTo>
                  <a:cubicBezTo>
                    <a:pt x="2141996" y="1923000"/>
                    <a:pt x="1910099" y="2031160"/>
                    <a:pt x="1493204" y="2225567"/>
                  </a:cubicBezTo>
                  <a:lnTo>
                    <a:pt x="1423370" y="2258122"/>
                  </a:lnTo>
                  <a:lnTo>
                    <a:pt x="4014439" y="2258122"/>
                  </a:lnTo>
                  <a:lnTo>
                    <a:pt x="40144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 name="Google Shape;17;p3"/>
          <p:cNvSpPr txBox="1">
            <a:spLocks noGrp="1"/>
          </p:cNvSpPr>
          <p:nvPr>
            <p:ph type="ctrTitle"/>
          </p:nvPr>
        </p:nvSpPr>
        <p:spPr>
          <a:xfrm>
            <a:off x="3422975" y="2718475"/>
            <a:ext cx="5035200" cy="1159800"/>
          </a:xfrm>
          <a:prstGeom prst="rect">
            <a:avLst/>
          </a:prstGeom>
        </p:spPr>
        <p:txBody>
          <a:bodyPr spcFirstLastPara="1" wrap="square" lIns="0" tIns="0" rIns="0" bIns="0" anchor="b" anchorCtr="0">
            <a:noAutofit/>
          </a:bodyPr>
          <a:lstStyle>
            <a:lvl1pPr lvl="0" algn="l" rtl="0">
              <a:spcBef>
                <a:spcPts val="0"/>
              </a:spcBef>
              <a:spcAft>
                <a:spcPts val="0"/>
              </a:spcAft>
              <a:buSzPts val="4000"/>
              <a:buNone/>
              <a:defRPr sz="4000"/>
            </a:lvl1pPr>
            <a:lvl2pPr lvl="1" algn="l" rtl="0">
              <a:spcBef>
                <a:spcPts val="0"/>
              </a:spcBef>
              <a:spcAft>
                <a:spcPts val="0"/>
              </a:spcAft>
              <a:buSzPts val="4000"/>
              <a:buNone/>
              <a:defRPr sz="4000"/>
            </a:lvl2pPr>
            <a:lvl3pPr lvl="2" algn="l" rtl="0">
              <a:spcBef>
                <a:spcPts val="0"/>
              </a:spcBef>
              <a:spcAft>
                <a:spcPts val="0"/>
              </a:spcAft>
              <a:buSzPts val="4000"/>
              <a:buNone/>
              <a:defRPr sz="4000"/>
            </a:lvl3pPr>
            <a:lvl4pPr lvl="3" algn="l" rtl="0">
              <a:spcBef>
                <a:spcPts val="0"/>
              </a:spcBef>
              <a:spcAft>
                <a:spcPts val="0"/>
              </a:spcAft>
              <a:buSzPts val="4000"/>
              <a:buNone/>
              <a:defRPr sz="4000"/>
            </a:lvl4pPr>
            <a:lvl5pPr lvl="4" algn="l" rtl="0">
              <a:spcBef>
                <a:spcPts val="0"/>
              </a:spcBef>
              <a:spcAft>
                <a:spcPts val="0"/>
              </a:spcAft>
              <a:buSzPts val="4000"/>
              <a:buNone/>
              <a:defRPr sz="4000"/>
            </a:lvl5pPr>
            <a:lvl6pPr lvl="5" algn="l" rtl="0">
              <a:spcBef>
                <a:spcPts val="0"/>
              </a:spcBef>
              <a:spcAft>
                <a:spcPts val="0"/>
              </a:spcAft>
              <a:buSzPts val="4000"/>
              <a:buNone/>
              <a:defRPr sz="4000"/>
            </a:lvl6pPr>
            <a:lvl7pPr lvl="6" algn="l" rtl="0">
              <a:spcBef>
                <a:spcPts val="0"/>
              </a:spcBef>
              <a:spcAft>
                <a:spcPts val="0"/>
              </a:spcAft>
              <a:buSzPts val="4000"/>
              <a:buNone/>
              <a:defRPr sz="4000"/>
            </a:lvl7pPr>
            <a:lvl8pPr lvl="7" algn="l" rtl="0">
              <a:spcBef>
                <a:spcPts val="0"/>
              </a:spcBef>
              <a:spcAft>
                <a:spcPts val="0"/>
              </a:spcAft>
              <a:buSzPts val="4000"/>
              <a:buNone/>
              <a:defRPr sz="4000"/>
            </a:lvl8pPr>
            <a:lvl9pPr lvl="8" algn="l" rtl="0">
              <a:spcBef>
                <a:spcPts val="0"/>
              </a:spcBef>
              <a:spcAft>
                <a:spcPts val="0"/>
              </a:spcAft>
              <a:buSzPts val="4000"/>
              <a:buNone/>
              <a:defRPr sz="4000"/>
            </a:lvl9pPr>
          </a:lstStyle>
          <a:p>
            <a:endParaRPr/>
          </a:p>
        </p:txBody>
      </p:sp>
      <p:sp>
        <p:nvSpPr>
          <p:cNvPr id="18" name="Google Shape;18;p3"/>
          <p:cNvSpPr txBox="1">
            <a:spLocks noGrp="1"/>
          </p:cNvSpPr>
          <p:nvPr>
            <p:ph type="subTitle" idx="1"/>
          </p:nvPr>
        </p:nvSpPr>
        <p:spPr>
          <a:xfrm>
            <a:off x="3422975" y="3883175"/>
            <a:ext cx="5035200" cy="342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000"/>
              <a:buNone/>
              <a:defRPr>
                <a:solidFill>
                  <a:schemeClr val="dk2"/>
                </a:solidFill>
              </a:defRPr>
            </a:lvl1pPr>
            <a:lvl2pPr lvl="1" rtl="0">
              <a:spcBef>
                <a:spcPts val="600"/>
              </a:spcBef>
              <a:spcAft>
                <a:spcPts val="0"/>
              </a:spcAft>
              <a:buClr>
                <a:schemeClr val="dk2"/>
              </a:buClr>
              <a:buSzPts val="3000"/>
              <a:buNone/>
              <a:defRPr sz="3000">
                <a:solidFill>
                  <a:schemeClr val="dk2"/>
                </a:solidFill>
              </a:defRPr>
            </a:lvl2pPr>
            <a:lvl3pPr lvl="2" rtl="0">
              <a:spcBef>
                <a:spcPts val="600"/>
              </a:spcBef>
              <a:spcAft>
                <a:spcPts val="0"/>
              </a:spcAft>
              <a:buClr>
                <a:schemeClr val="dk2"/>
              </a:buClr>
              <a:buSzPts val="3000"/>
              <a:buNone/>
              <a:defRPr sz="3000">
                <a:solidFill>
                  <a:schemeClr val="dk2"/>
                </a:solidFill>
              </a:defRPr>
            </a:lvl3pPr>
            <a:lvl4pPr lvl="3" rtl="0">
              <a:spcBef>
                <a:spcPts val="600"/>
              </a:spcBef>
              <a:spcAft>
                <a:spcPts val="0"/>
              </a:spcAft>
              <a:buClr>
                <a:schemeClr val="dk2"/>
              </a:buClr>
              <a:buSzPts val="3000"/>
              <a:buNone/>
              <a:defRPr sz="3000">
                <a:solidFill>
                  <a:schemeClr val="dk2"/>
                </a:solidFill>
              </a:defRPr>
            </a:lvl4pPr>
            <a:lvl5pPr lvl="4" rtl="0">
              <a:spcBef>
                <a:spcPts val="600"/>
              </a:spcBef>
              <a:spcAft>
                <a:spcPts val="0"/>
              </a:spcAft>
              <a:buClr>
                <a:schemeClr val="dk2"/>
              </a:buClr>
              <a:buSzPts val="3000"/>
              <a:buNone/>
              <a:defRPr sz="3000">
                <a:solidFill>
                  <a:schemeClr val="dk2"/>
                </a:solidFill>
              </a:defRPr>
            </a:lvl5pPr>
            <a:lvl6pPr lvl="5" rtl="0">
              <a:spcBef>
                <a:spcPts val="600"/>
              </a:spcBef>
              <a:spcAft>
                <a:spcPts val="0"/>
              </a:spcAft>
              <a:buClr>
                <a:schemeClr val="dk2"/>
              </a:buClr>
              <a:buSzPts val="3000"/>
              <a:buNone/>
              <a:defRPr sz="3000">
                <a:solidFill>
                  <a:schemeClr val="dk2"/>
                </a:solidFill>
              </a:defRPr>
            </a:lvl6pPr>
            <a:lvl7pPr lvl="6" rtl="0">
              <a:spcBef>
                <a:spcPts val="600"/>
              </a:spcBef>
              <a:spcAft>
                <a:spcPts val="0"/>
              </a:spcAft>
              <a:buClr>
                <a:schemeClr val="dk2"/>
              </a:buClr>
              <a:buSzPts val="3000"/>
              <a:buNone/>
              <a:defRPr sz="3000">
                <a:solidFill>
                  <a:schemeClr val="dk2"/>
                </a:solidFill>
              </a:defRPr>
            </a:lvl7pPr>
            <a:lvl8pPr lvl="7" rtl="0">
              <a:spcBef>
                <a:spcPts val="600"/>
              </a:spcBef>
              <a:spcAft>
                <a:spcPts val="0"/>
              </a:spcAft>
              <a:buClr>
                <a:schemeClr val="dk2"/>
              </a:buClr>
              <a:buSzPts val="3000"/>
              <a:buNone/>
              <a:defRPr sz="3000">
                <a:solidFill>
                  <a:schemeClr val="dk2"/>
                </a:solidFill>
              </a:defRPr>
            </a:lvl8pPr>
            <a:lvl9pPr lvl="8" rtl="0">
              <a:spcBef>
                <a:spcPts val="600"/>
              </a:spcBef>
              <a:spcAft>
                <a:spcPts val="60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30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342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119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39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p:nvPr/>
        </p:nvSpPr>
        <p:spPr>
          <a:xfrm>
            <a:off x="-24532" y="-11"/>
            <a:ext cx="9193063" cy="5148516"/>
          </a:xfrm>
          <a:custGeom>
            <a:avLst/>
            <a:gdLst/>
            <a:ahLst/>
            <a:cxnLst/>
            <a:rect l="l" t="t" r="r" b="b"/>
            <a:pathLst>
              <a:path w="4014438" h="2258121" extrusionOk="0">
                <a:moveTo>
                  <a:pt x="0" y="0"/>
                </a:moveTo>
                <a:lnTo>
                  <a:pt x="0" y="2258122"/>
                </a:lnTo>
                <a:lnTo>
                  <a:pt x="1342328" y="2258122"/>
                </a:lnTo>
                <a:cubicBezTo>
                  <a:pt x="1250100" y="2134365"/>
                  <a:pt x="1167094" y="1956391"/>
                  <a:pt x="1055881" y="1717804"/>
                </a:cubicBezTo>
                <a:cubicBezTo>
                  <a:pt x="861432" y="1300908"/>
                  <a:pt x="753335" y="1068991"/>
                  <a:pt x="834083" y="847151"/>
                </a:cubicBezTo>
                <a:cubicBezTo>
                  <a:pt x="914832" y="625312"/>
                  <a:pt x="1146729" y="517152"/>
                  <a:pt x="1563624" y="322744"/>
                </a:cubicBezTo>
                <a:cubicBezTo>
                  <a:pt x="1980519" y="128337"/>
                  <a:pt x="2212437" y="20198"/>
                  <a:pt x="2434297" y="100946"/>
                </a:cubicBezTo>
                <a:cubicBezTo>
                  <a:pt x="2656158" y="181695"/>
                  <a:pt x="2764276" y="413613"/>
                  <a:pt x="2958684" y="830508"/>
                </a:cubicBezTo>
                <a:cubicBezTo>
                  <a:pt x="3153091" y="1247403"/>
                  <a:pt x="3261230" y="1479321"/>
                  <a:pt x="3180481" y="1701160"/>
                </a:cubicBezTo>
                <a:cubicBezTo>
                  <a:pt x="3099732" y="1923000"/>
                  <a:pt x="2867836" y="2031160"/>
                  <a:pt x="2450940" y="2225567"/>
                </a:cubicBezTo>
                <a:lnTo>
                  <a:pt x="2380981" y="2258122"/>
                </a:lnTo>
                <a:lnTo>
                  <a:pt x="4014439" y="2258122"/>
                </a:lnTo>
                <a:lnTo>
                  <a:pt x="40144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4"/>
          <p:cNvSpPr txBox="1">
            <a:spLocks noGrp="1"/>
          </p:cNvSpPr>
          <p:nvPr>
            <p:ph type="body" idx="1"/>
          </p:nvPr>
        </p:nvSpPr>
        <p:spPr>
          <a:xfrm>
            <a:off x="1076700" y="2161800"/>
            <a:ext cx="6990600" cy="81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Karla"/>
              <a:buChar char="▪"/>
              <a:defRPr sz="2800">
                <a:latin typeface="Karla"/>
                <a:ea typeface="Karla"/>
                <a:cs typeface="Karla"/>
                <a:sym typeface="Karla"/>
              </a:defRPr>
            </a:lvl1pPr>
            <a:lvl2pPr marL="914400" lvl="1" indent="-406400" algn="ctr" rtl="0">
              <a:spcBef>
                <a:spcPts val="600"/>
              </a:spcBef>
              <a:spcAft>
                <a:spcPts val="0"/>
              </a:spcAft>
              <a:buSzPts val="2800"/>
              <a:buFont typeface="Karla"/>
              <a:buChar char="▫"/>
              <a:defRPr sz="2800">
                <a:latin typeface="Karla"/>
                <a:ea typeface="Karla"/>
                <a:cs typeface="Karla"/>
                <a:sym typeface="Karla"/>
              </a:defRPr>
            </a:lvl2pPr>
            <a:lvl3pPr marL="1371600" lvl="2" indent="-406400" algn="ctr" rtl="0">
              <a:spcBef>
                <a:spcPts val="600"/>
              </a:spcBef>
              <a:spcAft>
                <a:spcPts val="0"/>
              </a:spcAft>
              <a:buSzPts val="2800"/>
              <a:buFont typeface="Karla"/>
              <a:buChar char="▫"/>
              <a:defRPr sz="2800">
                <a:latin typeface="Karla"/>
                <a:ea typeface="Karla"/>
                <a:cs typeface="Karla"/>
                <a:sym typeface="Karla"/>
              </a:defRPr>
            </a:lvl3pPr>
            <a:lvl4pPr marL="1828800" lvl="3" indent="-406400" algn="ctr" rtl="0">
              <a:spcBef>
                <a:spcPts val="600"/>
              </a:spcBef>
              <a:spcAft>
                <a:spcPts val="0"/>
              </a:spcAft>
              <a:buSzPts val="2800"/>
              <a:buFont typeface="Karla"/>
              <a:buChar char="▫"/>
              <a:defRPr sz="2800">
                <a:latin typeface="Karla"/>
                <a:ea typeface="Karla"/>
                <a:cs typeface="Karla"/>
                <a:sym typeface="Karla"/>
              </a:defRPr>
            </a:lvl4pPr>
            <a:lvl5pPr marL="2286000" lvl="4" indent="-406400" algn="ctr" rtl="0">
              <a:spcBef>
                <a:spcPts val="600"/>
              </a:spcBef>
              <a:spcAft>
                <a:spcPts val="0"/>
              </a:spcAft>
              <a:buSzPts val="2800"/>
              <a:buFont typeface="Karla"/>
              <a:buChar char="▫"/>
              <a:defRPr sz="2800">
                <a:latin typeface="Karla"/>
                <a:ea typeface="Karla"/>
                <a:cs typeface="Karla"/>
                <a:sym typeface="Karla"/>
              </a:defRPr>
            </a:lvl5pPr>
            <a:lvl6pPr marL="2743200" lvl="5" indent="-406400" algn="ctr" rtl="0">
              <a:spcBef>
                <a:spcPts val="600"/>
              </a:spcBef>
              <a:spcAft>
                <a:spcPts val="0"/>
              </a:spcAft>
              <a:buSzPts val="2800"/>
              <a:buFont typeface="Karla"/>
              <a:buChar char="▫"/>
              <a:defRPr sz="2800">
                <a:latin typeface="Karla"/>
                <a:ea typeface="Karla"/>
                <a:cs typeface="Karla"/>
                <a:sym typeface="Karla"/>
              </a:defRPr>
            </a:lvl6pPr>
            <a:lvl7pPr marL="3200400" lvl="6" indent="-406400" algn="ctr" rtl="0">
              <a:spcBef>
                <a:spcPts val="600"/>
              </a:spcBef>
              <a:spcAft>
                <a:spcPts val="0"/>
              </a:spcAft>
              <a:buSzPts val="2800"/>
              <a:buFont typeface="Karla"/>
              <a:buChar char="▫"/>
              <a:defRPr sz="2800">
                <a:latin typeface="Karla"/>
                <a:ea typeface="Karla"/>
                <a:cs typeface="Karla"/>
                <a:sym typeface="Karla"/>
              </a:defRPr>
            </a:lvl7pPr>
            <a:lvl8pPr marL="3657600" lvl="7" indent="-406400" algn="ctr" rtl="0">
              <a:spcBef>
                <a:spcPts val="600"/>
              </a:spcBef>
              <a:spcAft>
                <a:spcPts val="0"/>
              </a:spcAft>
              <a:buSzPts val="2800"/>
              <a:buFont typeface="Karla"/>
              <a:buChar char="▫"/>
              <a:defRPr sz="2800">
                <a:latin typeface="Karla"/>
                <a:ea typeface="Karla"/>
                <a:cs typeface="Karla"/>
                <a:sym typeface="Karla"/>
              </a:defRPr>
            </a:lvl8pPr>
            <a:lvl9pPr marL="4114800" lvl="8" indent="-406400" algn="ctr">
              <a:spcBef>
                <a:spcPts val="600"/>
              </a:spcBef>
              <a:spcAft>
                <a:spcPts val="600"/>
              </a:spcAft>
              <a:buSzPts val="2800"/>
              <a:buFont typeface="Karla"/>
              <a:buChar char="▫"/>
              <a:defRPr sz="2800">
                <a:latin typeface="Karla"/>
                <a:ea typeface="Karla"/>
                <a:cs typeface="Karla"/>
                <a:sym typeface="Karla"/>
              </a:defRPr>
            </a:lvl9pPr>
          </a:lstStyle>
          <a:p>
            <a:endParaRPr/>
          </a:p>
        </p:txBody>
      </p:sp>
      <p:sp>
        <p:nvSpPr>
          <p:cNvPr id="22" name="Google Shape;22;p4"/>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a:off x="4362962" y="1295124"/>
            <a:ext cx="418075" cy="342950"/>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noFill/>
                <a:latin typeface="Encode Sans Semi Condensed"/>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p:nvPr/>
        </p:nvSpPr>
        <p:spPr>
          <a:xfrm>
            <a:off x="0" y="0"/>
            <a:ext cx="9162955" cy="5142871"/>
          </a:xfrm>
          <a:custGeom>
            <a:avLst/>
            <a:gdLst/>
            <a:ahLst/>
            <a:cxnLst/>
            <a:rect l="l" t="t" r="r" b="b"/>
            <a:pathLst>
              <a:path w="4014438" h="2258121" extrusionOk="0">
                <a:moveTo>
                  <a:pt x="0" y="0"/>
                </a:moveTo>
                <a:lnTo>
                  <a:pt x="0" y="729708"/>
                </a:lnTo>
                <a:cubicBezTo>
                  <a:pt x="69207" y="683709"/>
                  <a:pt x="163087" y="639801"/>
                  <a:pt x="284356" y="583348"/>
                </a:cubicBezTo>
                <a:cubicBezTo>
                  <a:pt x="523508" y="471843"/>
                  <a:pt x="656528" y="409807"/>
                  <a:pt x="783798" y="456120"/>
                </a:cubicBezTo>
                <a:cubicBezTo>
                  <a:pt x="911069" y="502432"/>
                  <a:pt x="973083" y="635473"/>
                  <a:pt x="1084589" y="874625"/>
                </a:cubicBezTo>
                <a:cubicBezTo>
                  <a:pt x="1196094" y="1113777"/>
                  <a:pt x="1258129" y="1246797"/>
                  <a:pt x="1211817" y="1374046"/>
                </a:cubicBezTo>
                <a:cubicBezTo>
                  <a:pt x="1165505" y="1501296"/>
                  <a:pt x="1032380" y="1563290"/>
                  <a:pt x="793228" y="1674774"/>
                </a:cubicBezTo>
                <a:cubicBezTo>
                  <a:pt x="554076" y="1786258"/>
                  <a:pt x="421056" y="1848315"/>
                  <a:pt x="293807" y="1802002"/>
                </a:cubicBezTo>
                <a:cubicBezTo>
                  <a:pt x="169234" y="1756693"/>
                  <a:pt x="107156" y="1628273"/>
                  <a:pt x="0" y="1398572"/>
                </a:cubicBezTo>
                <a:lnTo>
                  <a:pt x="0" y="2258122"/>
                </a:lnTo>
                <a:lnTo>
                  <a:pt x="4014439" y="2258122"/>
                </a:lnTo>
                <a:lnTo>
                  <a:pt x="40144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5"/>
          <p:cNvSpPr txBox="1">
            <a:spLocks noGrp="1"/>
          </p:cNvSpPr>
          <p:nvPr>
            <p:ph type="title"/>
          </p:nvPr>
        </p:nvSpPr>
        <p:spPr>
          <a:xfrm>
            <a:off x="558600" y="1123950"/>
            <a:ext cx="2595300" cy="674100"/>
          </a:xfrm>
          <a:prstGeom prst="rect">
            <a:avLst/>
          </a:prstGeom>
        </p:spPr>
        <p:txBody>
          <a:bodyPr spcFirstLastPara="1" wrap="square" lIns="0" tIns="0" rIns="0" bIns="0"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7" name="Google Shape;27;p5"/>
          <p:cNvSpPr txBox="1">
            <a:spLocks noGrp="1"/>
          </p:cNvSpPr>
          <p:nvPr>
            <p:ph type="body" idx="1"/>
          </p:nvPr>
        </p:nvSpPr>
        <p:spPr>
          <a:xfrm>
            <a:off x="3651875" y="1200150"/>
            <a:ext cx="4933500" cy="30102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600"/>
              </a:spcAft>
              <a:buSzPts val="2000"/>
              <a:buChar char="▫"/>
              <a:defRPr/>
            </a:lvl9pPr>
          </a:lstStyle>
          <a:p>
            <a:endParaRPr/>
          </a:p>
        </p:txBody>
      </p:sp>
      <p:sp>
        <p:nvSpPr>
          <p:cNvPr id="28" name="Google Shape;28;p5"/>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29"/>
        <p:cNvGrpSpPr/>
        <p:nvPr/>
      </p:nvGrpSpPr>
      <p:grpSpPr>
        <a:xfrm>
          <a:off x="0" y="0"/>
          <a:ext cx="0" cy="0"/>
          <a:chOff x="0" y="0"/>
          <a:chExt cx="0" cy="0"/>
        </a:xfrm>
      </p:grpSpPr>
      <p:grpSp>
        <p:nvGrpSpPr>
          <p:cNvPr id="30" name="Google Shape;30;p6"/>
          <p:cNvGrpSpPr/>
          <p:nvPr/>
        </p:nvGrpSpPr>
        <p:grpSpPr>
          <a:xfrm>
            <a:off x="-41" y="0"/>
            <a:ext cx="9144088" cy="5143548"/>
            <a:chOff x="8145036" y="0"/>
            <a:chExt cx="4014438" cy="2258121"/>
          </a:xfrm>
        </p:grpSpPr>
        <p:sp>
          <p:nvSpPr>
            <p:cNvPr id="31" name="Google Shape;31;p6"/>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6"/>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 name="Google Shape;33;p6"/>
          <p:cNvSpPr txBox="1">
            <a:spLocks noGrp="1"/>
          </p:cNvSpPr>
          <p:nvPr>
            <p:ph type="title"/>
          </p:nvPr>
        </p:nvSpPr>
        <p:spPr>
          <a:xfrm>
            <a:off x="1015625" y="1243638"/>
            <a:ext cx="4239300" cy="486900"/>
          </a:xfrm>
          <a:prstGeom prst="rect">
            <a:avLst/>
          </a:prstGeom>
        </p:spPr>
        <p:txBody>
          <a:bodyPr spcFirstLastPara="1" wrap="square" lIns="0" tIns="0" rIns="0" bIns="0" anchor="b" anchorCtr="0">
            <a:noAutofit/>
          </a:bodyPr>
          <a:lstStyle>
            <a:lvl1pPr lvl="0" algn="l" rtl="0">
              <a:spcBef>
                <a:spcPts val="0"/>
              </a:spcBef>
              <a:spcAft>
                <a:spcPts val="0"/>
              </a:spcAft>
              <a:buSzPts val="2600"/>
              <a:buNone/>
              <a:defRPr/>
            </a:lvl1pPr>
            <a:lvl2pPr lvl="1" algn="l" rtl="0">
              <a:spcBef>
                <a:spcPts val="0"/>
              </a:spcBef>
              <a:spcAft>
                <a:spcPts val="0"/>
              </a:spcAft>
              <a:buSzPts val="2600"/>
              <a:buNone/>
              <a:defRPr/>
            </a:lvl2pPr>
            <a:lvl3pPr lvl="2" algn="l" rtl="0">
              <a:spcBef>
                <a:spcPts val="0"/>
              </a:spcBef>
              <a:spcAft>
                <a:spcPts val="0"/>
              </a:spcAft>
              <a:buSzPts val="2600"/>
              <a:buNone/>
              <a:defRPr/>
            </a:lvl3pPr>
            <a:lvl4pPr lvl="3" algn="l" rtl="0">
              <a:spcBef>
                <a:spcPts val="0"/>
              </a:spcBef>
              <a:spcAft>
                <a:spcPts val="0"/>
              </a:spcAft>
              <a:buSzPts val="2600"/>
              <a:buNone/>
              <a:defRPr/>
            </a:lvl4pPr>
            <a:lvl5pPr lvl="4" algn="l" rtl="0">
              <a:spcBef>
                <a:spcPts val="0"/>
              </a:spcBef>
              <a:spcAft>
                <a:spcPts val="0"/>
              </a:spcAft>
              <a:buSzPts val="2600"/>
              <a:buNone/>
              <a:defRPr/>
            </a:lvl5pPr>
            <a:lvl6pPr lvl="5" algn="l" rtl="0">
              <a:spcBef>
                <a:spcPts val="0"/>
              </a:spcBef>
              <a:spcAft>
                <a:spcPts val="0"/>
              </a:spcAft>
              <a:buSzPts val="2600"/>
              <a:buNone/>
              <a:defRPr/>
            </a:lvl6pPr>
            <a:lvl7pPr lvl="6" algn="l" rtl="0">
              <a:spcBef>
                <a:spcPts val="0"/>
              </a:spcBef>
              <a:spcAft>
                <a:spcPts val="0"/>
              </a:spcAft>
              <a:buSzPts val="2600"/>
              <a:buNone/>
              <a:defRPr/>
            </a:lvl7pPr>
            <a:lvl8pPr lvl="7" algn="l" rtl="0">
              <a:spcBef>
                <a:spcPts val="0"/>
              </a:spcBef>
              <a:spcAft>
                <a:spcPts val="0"/>
              </a:spcAft>
              <a:buSzPts val="2600"/>
              <a:buNone/>
              <a:defRPr/>
            </a:lvl8pPr>
            <a:lvl9pPr lvl="8" algn="l" rtl="0">
              <a:spcBef>
                <a:spcPts val="0"/>
              </a:spcBef>
              <a:spcAft>
                <a:spcPts val="0"/>
              </a:spcAft>
              <a:buSzPts val="2600"/>
              <a:buNone/>
              <a:defRPr/>
            </a:lvl9pPr>
          </a:lstStyle>
          <a:p>
            <a:endParaRPr/>
          </a:p>
        </p:txBody>
      </p:sp>
      <p:sp>
        <p:nvSpPr>
          <p:cNvPr id="34" name="Google Shape;34;p6"/>
          <p:cNvSpPr txBox="1">
            <a:spLocks noGrp="1"/>
          </p:cNvSpPr>
          <p:nvPr>
            <p:ph type="body" idx="1"/>
          </p:nvPr>
        </p:nvSpPr>
        <p:spPr>
          <a:xfrm>
            <a:off x="1015791" y="1865257"/>
            <a:ext cx="4239300" cy="20346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5" name="Google Shape;35;p6"/>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7"/>
          <p:cNvSpPr/>
          <p:nvPr/>
        </p:nvSpPr>
        <p:spPr>
          <a:xfrm>
            <a:off x="0" y="0"/>
            <a:ext cx="9162955" cy="5142871"/>
          </a:xfrm>
          <a:custGeom>
            <a:avLst/>
            <a:gdLst/>
            <a:ahLst/>
            <a:cxnLst/>
            <a:rect l="l" t="t" r="r" b="b"/>
            <a:pathLst>
              <a:path w="4014438" h="2258121" extrusionOk="0">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7"/>
          <p:cNvSpPr txBox="1">
            <a:spLocks noGrp="1"/>
          </p:cNvSpPr>
          <p:nvPr>
            <p:ph type="title"/>
          </p:nvPr>
        </p:nvSpPr>
        <p:spPr>
          <a:xfrm>
            <a:off x="558600" y="1123950"/>
            <a:ext cx="2595300" cy="674100"/>
          </a:xfrm>
          <a:prstGeom prst="rect">
            <a:avLst/>
          </a:prstGeom>
        </p:spPr>
        <p:txBody>
          <a:bodyPr spcFirstLastPara="1" wrap="square" lIns="0" tIns="0" rIns="0" bIns="0"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9" name="Google Shape;39;p7"/>
          <p:cNvSpPr txBox="1">
            <a:spLocks noGrp="1"/>
          </p:cNvSpPr>
          <p:nvPr>
            <p:ph type="body" idx="1"/>
          </p:nvPr>
        </p:nvSpPr>
        <p:spPr>
          <a:xfrm>
            <a:off x="3651875" y="1200150"/>
            <a:ext cx="2331900" cy="30102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sz="1600"/>
            </a:lvl1pPr>
            <a:lvl2pPr marL="914400" lvl="1" indent="-330200">
              <a:spcBef>
                <a:spcPts val="600"/>
              </a:spcBef>
              <a:spcAft>
                <a:spcPts val="0"/>
              </a:spcAft>
              <a:buSzPts val="1600"/>
              <a:buChar char="▫"/>
              <a:defRPr sz="1600"/>
            </a:lvl2pPr>
            <a:lvl3pPr marL="1371600" lvl="2" indent="-330200">
              <a:spcBef>
                <a:spcPts val="600"/>
              </a:spcBef>
              <a:spcAft>
                <a:spcPts val="0"/>
              </a:spcAft>
              <a:buSzPts val="1600"/>
              <a:buChar char="▫"/>
              <a:defRPr sz="1600"/>
            </a:lvl3pPr>
            <a:lvl4pPr marL="1828800" lvl="3" indent="-330200">
              <a:spcBef>
                <a:spcPts val="600"/>
              </a:spcBef>
              <a:spcAft>
                <a:spcPts val="0"/>
              </a:spcAft>
              <a:buSzPts val="1600"/>
              <a:buChar char="▫"/>
              <a:defRPr sz="1600"/>
            </a:lvl4pPr>
            <a:lvl5pPr marL="2286000" lvl="4" indent="-330200">
              <a:spcBef>
                <a:spcPts val="600"/>
              </a:spcBef>
              <a:spcAft>
                <a:spcPts val="0"/>
              </a:spcAft>
              <a:buSzPts val="1600"/>
              <a:buChar char="▫"/>
              <a:defRPr sz="1600"/>
            </a:lvl5pPr>
            <a:lvl6pPr marL="2743200" lvl="5" indent="-330200">
              <a:spcBef>
                <a:spcPts val="600"/>
              </a:spcBef>
              <a:spcAft>
                <a:spcPts val="0"/>
              </a:spcAft>
              <a:buSzPts val="1600"/>
              <a:buChar char="▫"/>
              <a:defRPr sz="1600"/>
            </a:lvl6pPr>
            <a:lvl7pPr marL="3200400" lvl="6" indent="-330200">
              <a:spcBef>
                <a:spcPts val="600"/>
              </a:spcBef>
              <a:spcAft>
                <a:spcPts val="0"/>
              </a:spcAft>
              <a:buSzPts val="1600"/>
              <a:buChar char="▫"/>
              <a:defRPr sz="1600"/>
            </a:lvl7pPr>
            <a:lvl8pPr marL="3657600" lvl="7" indent="-330200">
              <a:spcBef>
                <a:spcPts val="600"/>
              </a:spcBef>
              <a:spcAft>
                <a:spcPts val="0"/>
              </a:spcAft>
              <a:buSzPts val="1600"/>
              <a:buChar char="▫"/>
              <a:defRPr sz="1600"/>
            </a:lvl8pPr>
            <a:lvl9pPr marL="4114800" lvl="8" indent="-330200">
              <a:spcBef>
                <a:spcPts val="600"/>
              </a:spcBef>
              <a:spcAft>
                <a:spcPts val="600"/>
              </a:spcAft>
              <a:buSzPts val="1600"/>
              <a:buChar char="▫"/>
              <a:defRPr sz="1600"/>
            </a:lvl9pPr>
          </a:lstStyle>
          <a:p>
            <a:endParaRPr/>
          </a:p>
        </p:txBody>
      </p:sp>
      <p:sp>
        <p:nvSpPr>
          <p:cNvPr id="40" name="Google Shape;40;p7"/>
          <p:cNvSpPr txBox="1">
            <a:spLocks noGrp="1"/>
          </p:cNvSpPr>
          <p:nvPr>
            <p:ph type="body" idx="2"/>
          </p:nvPr>
        </p:nvSpPr>
        <p:spPr>
          <a:xfrm>
            <a:off x="6253487" y="1200150"/>
            <a:ext cx="2331900" cy="30102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sz="1600"/>
            </a:lvl1pPr>
            <a:lvl2pPr marL="914400" lvl="1" indent="-330200">
              <a:spcBef>
                <a:spcPts val="600"/>
              </a:spcBef>
              <a:spcAft>
                <a:spcPts val="0"/>
              </a:spcAft>
              <a:buSzPts val="1600"/>
              <a:buChar char="▫"/>
              <a:defRPr sz="1600"/>
            </a:lvl2pPr>
            <a:lvl3pPr marL="1371600" lvl="2" indent="-330200">
              <a:spcBef>
                <a:spcPts val="600"/>
              </a:spcBef>
              <a:spcAft>
                <a:spcPts val="0"/>
              </a:spcAft>
              <a:buSzPts val="1600"/>
              <a:buChar char="▫"/>
              <a:defRPr sz="1600"/>
            </a:lvl3pPr>
            <a:lvl4pPr marL="1828800" lvl="3" indent="-330200">
              <a:spcBef>
                <a:spcPts val="600"/>
              </a:spcBef>
              <a:spcAft>
                <a:spcPts val="0"/>
              </a:spcAft>
              <a:buSzPts val="1600"/>
              <a:buChar char="▫"/>
              <a:defRPr sz="1600"/>
            </a:lvl4pPr>
            <a:lvl5pPr marL="2286000" lvl="4" indent="-330200">
              <a:spcBef>
                <a:spcPts val="600"/>
              </a:spcBef>
              <a:spcAft>
                <a:spcPts val="0"/>
              </a:spcAft>
              <a:buSzPts val="1600"/>
              <a:buChar char="▫"/>
              <a:defRPr sz="1600"/>
            </a:lvl5pPr>
            <a:lvl6pPr marL="2743200" lvl="5" indent="-330200">
              <a:spcBef>
                <a:spcPts val="600"/>
              </a:spcBef>
              <a:spcAft>
                <a:spcPts val="0"/>
              </a:spcAft>
              <a:buSzPts val="1600"/>
              <a:buChar char="▫"/>
              <a:defRPr sz="1600"/>
            </a:lvl6pPr>
            <a:lvl7pPr marL="3200400" lvl="6" indent="-330200">
              <a:spcBef>
                <a:spcPts val="600"/>
              </a:spcBef>
              <a:spcAft>
                <a:spcPts val="0"/>
              </a:spcAft>
              <a:buSzPts val="1600"/>
              <a:buChar char="▫"/>
              <a:defRPr sz="1600"/>
            </a:lvl7pPr>
            <a:lvl8pPr marL="3657600" lvl="7" indent="-330200">
              <a:spcBef>
                <a:spcPts val="600"/>
              </a:spcBef>
              <a:spcAft>
                <a:spcPts val="0"/>
              </a:spcAft>
              <a:buSzPts val="1600"/>
              <a:buChar char="▫"/>
              <a:defRPr sz="1600"/>
            </a:lvl8pPr>
            <a:lvl9pPr marL="4114800" lvl="8" indent="-330200">
              <a:spcBef>
                <a:spcPts val="600"/>
              </a:spcBef>
              <a:spcAft>
                <a:spcPts val="600"/>
              </a:spcAft>
              <a:buSzPts val="1600"/>
              <a:buChar char="▫"/>
              <a:defRPr sz="1600"/>
            </a:lvl9pPr>
          </a:lstStyle>
          <a:p>
            <a:endParaRPr/>
          </a:p>
        </p:txBody>
      </p:sp>
      <p:sp>
        <p:nvSpPr>
          <p:cNvPr id="41" name="Google Shape;41;p7"/>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8"/>
          <p:cNvSpPr/>
          <p:nvPr/>
        </p:nvSpPr>
        <p:spPr>
          <a:xfrm>
            <a:off x="0" y="0"/>
            <a:ext cx="9162955" cy="5142871"/>
          </a:xfrm>
          <a:custGeom>
            <a:avLst/>
            <a:gdLst/>
            <a:ahLst/>
            <a:cxnLst/>
            <a:rect l="l" t="t" r="r" b="b"/>
            <a:pathLst>
              <a:path w="4014438" h="2258121" extrusionOk="0">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8"/>
          <p:cNvSpPr txBox="1">
            <a:spLocks noGrp="1"/>
          </p:cNvSpPr>
          <p:nvPr>
            <p:ph type="title"/>
          </p:nvPr>
        </p:nvSpPr>
        <p:spPr>
          <a:xfrm>
            <a:off x="558600" y="1123950"/>
            <a:ext cx="2595300" cy="674100"/>
          </a:xfrm>
          <a:prstGeom prst="rect">
            <a:avLst/>
          </a:prstGeom>
        </p:spPr>
        <p:txBody>
          <a:bodyPr spcFirstLastPara="1" wrap="square" lIns="0" tIns="0" rIns="0" bIns="0"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5" name="Google Shape;45;p8"/>
          <p:cNvSpPr txBox="1">
            <a:spLocks noGrp="1"/>
          </p:cNvSpPr>
          <p:nvPr>
            <p:ph type="body" idx="1"/>
          </p:nvPr>
        </p:nvSpPr>
        <p:spPr>
          <a:xfrm>
            <a:off x="3651875" y="1200150"/>
            <a:ext cx="1524300" cy="3010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600"/>
              </a:spcBef>
              <a:spcAft>
                <a:spcPts val="0"/>
              </a:spcAft>
              <a:buSzPts val="1400"/>
              <a:buChar char="▫"/>
              <a:defRPr sz="1400"/>
            </a:lvl2pPr>
            <a:lvl3pPr marL="1371600" lvl="2" indent="-317500" rtl="0">
              <a:spcBef>
                <a:spcPts val="600"/>
              </a:spcBef>
              <a:spcAft>
                <a:spcPts val="0"/>
              </a:spcAft>
              <a:buSzPts val="1400"/>
              <a:buChar char="▫"/>
              <a:defRPr sz="1400"/>
            </a:lvl3pPr>
            <a:lvl4pPr marL="1828800" lvl="3" indent="-317500" rtl="0">
              <a:spcBef>
                <a:spcPts val="600"/>
              </a:spcBef>
              <a:spcAft>
                <a:spcPts val="0"/>
              </a:spcAft>
              <a:buSzPts val="1400"/>
              <a:buChar char="▫"/>
              <a:defRPr sz="1400"/>
            </a:lvl4pPr>
            <a:lvl5pPr marL="2286000" lvl="4" indent="-317500" rtl="0">
              <a:spcBef>
                <a:spcPts val="600"/>
              </a:spcBef>
              <a:spcAft>
                <a:spcPts val="0"/>
              </a:spcAft>
              <a:buSzPts val="1400"/>
              <a:buChar char="▫"/>
              <a:defRPr sz="1400"/>
            </a:lvl5pPr>
            <a:lvl6pPr marL="2743200" lvl="5" indent="-317500" rtl="0">
              <a:spcBef>
                <a:spcPts val="600"/>
              </a:spcBef>
              <a:spcAft>
                <a:spcPts val="0"/>
              </a:spcAft>
              <a:buSzPts val="1400"/>
              <a:buChar char="▫"/>
              <a:defRPr sz="1400"/>
            </a:lvl6pPr>
            <a:lvl7pPr marL="3200400" lvl="6" indent="-317500" rtl="0">
              <a:spcBef>
                <a:spcPts val="600"/>
              </a:spcBef>
              <a:spcAft>
                <a:spcPts val="0"/>
              </a:spcAft>
              <a:buSzPts val="1400"/>
              <a:buChar char="▫"/>
              <a:defRPr sz="1400"/>
            </a:lvl7pPr>
            <a:lvl8pPr marL="3657600" lvl="7" indent="-317500" rtl="0">
              <a:spcBef>
                <a:spcPts val="600"/>
              </a:spcBef>
              <a:spcAft>
                <a:spcPts val="0"/>
              </a:spcAft>
              <a:buSzPts val="1400"/>
              <a:buChar char="▫"/>
              <a:defRPr sz="1400"/>
            </a:lvl8pPr>
            <a:lvl9pPr marL="4114800" lvl="8" indent="-317500" rtl="0">
              <a:spcBef>
                <a:spcPts val="600"/>
              </a:spcBef>
              <a:spcAft>
                <a:spcPts val="600"/>
              </a:spcAft>
              <a:buSzPts val="1400"/>
              <a:buChar char="▫"/>
              <a:defRPr sz="1400"/>
            </a:lvl9pPr>
          </a:lstStyle>
          <a:p>
            <a:endParaRPr/>
          </a:p>
        </p:txBody>
      </p:sp>
      <p:sp>
        <p:nvSpPr>
          <p:cNvPr id="46" name="Google Shape;46;p8"/>
          <p:cNvSpPr txBox="1">
            <a:spLocks noGrp="1"/>
          </p:cNvSpPr>
          <p:nvPr>
            <p:ph type="body" idx="2"/>
          </p:nvPr>
        </p:nvSpPr>
        <p:spPr>
          <a:xfrm>
            <a:off x="5356481" y="1200150"/>
            <a:ext cx="1524300" cy="3010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600"/>
              </a:spcBef>
              <a:spcAft>
                <a:spcPts val="0"/>
              </a:spcAft>
              <a:buSzPts val="1400"/>
              <a:buChar char="▫"/>
              <a:defRPr sz="1400"/>
            </a:lvl2pPr>
            <a:lvl3pPr marL="1371600" lvl="2" indent="-317500" rtl="0">
              <a:spcBef>
                <a:spcPts val="600"/>
              </a:spcBef>
              <a:spcAft>
                <a:spcPts val="0"/>
              </a:spcAft>
              <a:buSzPts val="1400"/>
              <a:buChar char="▫"/>
              <a:defRPr sz="1400"/>
            </a:lvl3pPr>
            <a:lvl4pPr marL="1828800" lvl="3" indent="-317500" rtl="0">
              <a:spcBef>
                <a:spcPts val="600"/>
              </a:spcBef>
              <a:spcAft>
                <a:spcPts val="0"/>
              </a:spcAft>
              <a:buSzPts val="1400"/>
              <a:buChar char="▫"/>
              <a:defRPr sz="1400"/>
            </a:lvl4pPr>
            <a:lvl5pPr marL="2286000" lvl="4" indent="-317500" rtl="0">
              <a:spcBef>
                <a:spcPts val="600"/>
              </a:spcBef>
              <a:spcAft>
                <a:spcPts val="0"/>
              </a:spcAft>
              <a:buSzPts val="1400"/>
              <a:buChar char="▫"/>
              <a:defRPr sz="1400"/>
            </a:lvl5pPr>
            <a:lvl6pPr marL="2743200" lvl="5" indent="-317500" rtl="0">
              <a:spcBef>
                <a:spcPts val="600"/>
              </a:spcBef>
              <a:spcAft>
                <a:spcPts val="0"/>
              </a:spcAft>
              <a:buSzPts val="1400"/>
              <a:buChar char="▫"/>
              <a:defRPr sz="1400"/>
            </a:lvl6pPr>
            <a:lvl7pPr marL="3200400" lvl="6" indent="-317500" rtl="0">
              <a:spcBef>
                <a:spcPts val="600"/>
              </a:spcBef>
              <a:spcAft>
                <a:spcPts val="0"/>
              </a:spcAft>
              <a:buSzPts val="1400"/>
              <a:buChar char="▫"/>
              <a:defRPr sz="1400"/>
            </a:lvl7pPr>
            <a:lvl8pPr marL="3657600" lvl="7" indent="-317500" rtl="0">
              <a:spcBef>
                <a:spcPts val="600"/>
              </a:spcBef>
              <a:spcAft>
                <a:spcPts val="0"/>
              </a:spcAft>
              <a:buSzPts val="1400"/>
              <a:buChar char="▫"/>
              <a:defRPr sz="1400"/>
            </a:lvl8pPr>
            <a:lvl9pPr marL="4114800" lvl="8" indent="-317500" rtl="0">
              <a:spcBef>
                <a:spcPts val="600"/>
              </a:spcBef>
              <a:spcAft>
                <a:spcPts val="600"/>
              </a:spcAft>
              <a:buSzPts val="1400"/>
              <a:buChar char="▫"/>
              <a:defRPr sz="1400"/>
            </a:lvl9pPr>
          </a:lstStyle>
          <a:p>
            <a:endParaRPr/>
          </a:p>
        </p:txBody>
      </p:sp>
      <p:sp>
        <p:nvSpPr>
          <p:cNvPr id="47" name="Google Shape;47;p8"/>
          <p:cNvSpPr txBox="1">
            <a:spLocks noGrp="1"/>
          </p:cNvSpPr>
          <p:nvPr>
            <p:ph type="body" idx="3"/>
          </p:nvPr>
        </p:nvSpPr>
        <p:spPr>
          <a:xfrm>
            <a:off x="7061087" y="1200150"/>
            <a:ext cx="1524300" cy="3010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600"/>
              </a:spcBef>
              <a:spcAft>
                <a:spcPts val="0"/>
              </a:spcAft>
              <a:buSzPts val="1400"/>
              <a:buChar char="▫"/>
              <a:defRPr sz="1400"/>
            </a:lvl2pPr>
            <a:lvl3pPr marL="1371600" lvl="2" indent="-317500" rtl="0">
              <a:spcBef>
                <a:spcPts val="600"/>
              </a:spcBef>
              <a:spcAft>
                <a:spcPts val="0"/>
              </a:spcAft>
              <a:buSzPts val="1400"/>
              <a:buChar char="▫"/>
              <a:defRPr sz="1400"/>
            </a:lvl3pPr>
            <a:lvl4pPr marL="1828800" lvl="3" indent="-317500" rtl="0">
              <a:spcBef>
                <a:spcPts val="600"/>
              </a:spcBef>
              <a:spcAft>
                <a:spcPts val="0"/>
              </a:spcAft>
              <a:buSzPts val="1400"/>
              <a:buChar char="▫"/>
              <a:defRPr sz="1400"/>
            </a:lvl4pPr>
            <a:lvl5pPr marL="2286000" lvl="4" indent="-317500" rtl="0">
              <a:spcBef>
                <a:spcPts val="600"/>
              </a:spcBef>
              <a:spcAft>
                <a:spcPts val="0"/>
              </a:spcAft>
              <a:buSzPts val="1400"/>
              <a:buChar char="▫"/>
              <a:defRPr sz="1400"/>
            </a:lvl5pPr>
            <a:lvl6pPr marL="2743200" lvl="5" indent="-317500" rtl="0">
              <a:spcBef>
                <a:spcPts val="600"/>
              </a:spcBef>
              <a:spcAft>
                <a:spcPts val="0"/>
              </a:spcAft>
              <a:buSzPts val="1400"/>
              <a:buChar char="▫"/>
              <a:defRPr sz="1400"/>
            </a:lvl6pPr>
            <a:lvl7pPr marL="3200400" lvl="6" indent="-317500" rtl="0">
              <a:spcBef>
                <a:spcPts val="600"/>
              </a:spcBef>
              <a:spcAft>
                <a:spcPts val="0"/>
              </a:spcAft>
              <a:buSzPts val="1400"/>
              <a:buChar char="▫"/>
              <a:defRPr sz="1400"/>
            </a:lvl7pPr>
            <a:lvl8pPr marL="3657600" lvl="7" indent="-317500" rtl="0">
              <a:spcBef>
                <a:spcPts val="600"/>
              </a:spcBef>
              <a:spcAft>
                <a:spcPts val="0"/>
              </a:spcAft>
              <a:buSzPts val="1400"/>
              <a:buChar char="▫"/>
              <a:defRPr sz="1400"/>
            </a:lvl8pPr>
            <a:lvl9pPr marL="4114800" lvl="8" indent="-317500" rtl="0">
              <a:spcBef>
                <a:spcPts val="600"/>
              </a:spcBef>
              <a:spcAft>
                <a:spcPts val="600"/>
              </a:spcAft>
              <a:buSzPts val="1400"/>
              <a:buChar char="▫"/>
              <a:defRPr sz="1400"/>
            </a:lvl9pPr>
          </a:lstStyle>
          <a:p>
            <a:endParaRPr/>
          </a:p>
        </p:txBody>
      </p:sp>
      <p:sp>
        <p:nvSpPr>
          <p:cNvPr id="48" name="Google Shape;48;p8"/>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49"/>
        <p:cNvGrpSpPr/>
        <p:nvPr/>
      </p:nvGrpSpPr>
      <p:grpSpPr>
        <a:xfrm>
          <a:off x="0" y="0"/>
          <a:ext cx="0" cy="0"/>
          <a:chOff x="0" y="0"/>
          <a:chExt cx="0" cy="0"/>
        </a:xfrm>
      </p:grpSpPr>
      <p:sp>
        <p:nvSpPr>
          <p:cNvPr id="50" name="Google Shape;50;p9"/>
          <p:cNvSpPr/>
          <p:nvPr/>
        </p:nvSpPr>
        <p:spPr>
          <a:xfrm>
            <a:off x="790026" y="-743550"/>
            <a:ext cx="2750366" cy="2750258"/>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9"/>
          <p:cNvSpPr txBox="1">
            <a:spLocks noGrp="1"/>
          </p:cNvSpPr>
          <p:nvPr>
            <p:ph type="title"/>
          </p:nvPr>
        </p:nvSpPr>
        <p:spPr>
          <a:xfrm>
            <a:off x="558600" y="514350"/>
            <a:ext cx="2824200" cy="461400"/>
          </a:xfrm>
          <a:prstGeom prst="rect">
            <a:avLst/>
          </a:prstGeom>
        </p:spPr>
        <p:txBody>
          <a:bodyPr spcFirstLastPara="1" wrap="square" lIns="0" tIns="0" rIns="0" bIns="0" anchor="t" anchorCtr="0">
            <a:noAutofit/>
          </a:bodyPr>
          <a:lstStyle>
            <a:lvl1pPr lvl="0" algn="l">
              <a:spcBef>
                <a:spcPts val="0"/>
              </a:spcBef>
              <a:spcAft>
                <a:spcPts val="0"/>
              </a:spcAft>
              <a:buSzPts val="2600"/>
              <a:buNone/>
              <a:defRPr/>
            </a:lvl1pPr>
            <a:lvl2pPr lvl="1" algn="l">
              <a:spcBef>
                <a:spcPts val="0"/>
              </a:spcBef>
              <a:spcAft>
                <a:spcPts val="0"/>
              </a:spcAft>
              <a:buSzPts val="2600"/>
              <a:buNone/>
              <a:defRPr/>
            </a:lvl2pPr>
            <a:lvl3pPr lvl="2" algn="l">
              <a:spcBef>
                <a:spcPts val="0"/>
              </a:spcBef>
              <a:spcAft>
                <a:spcPts val="0"/>
              </a:spcAft>
              <a:buSzPts val="2600"/>
              <a:buNone/>
              <a:defRPr/>
            </a:lvl3pPr>
            <a:lvl4pPr lvl="3" algn="l">
              <a:spcBef>
                <a:spcPts val="0"/>
              </a:spcBef>
              <a:spcAft>
                <a:spcPts val="0"/>
              </a:spcAft>
              <a:buSzPts val="2600"/>
              <a:buNone/>
              <a:defRPr/>
            </a:lvl4pPr>
            <a:lvl5pPr lvl="4" algn="l">
              <a:spcBef>
                <a:spcPts val="0"/>
              </a:spcBef>
              <a:spcAft>
                <a:spcPts val="0"/>
              </a:spcAft>
              <a:buSzPts val="2600"/>
              <a:buNone/>
              <a:defRPr/>
            </a:lvl5pPr>
            <a:lvl6pPr lvl="5" algn="l">
              <a:spcBef>
                <a:spcPts val="0"/>
              </a:spcBef>
              <a:spcAft>
                <a:spcPts val="0"/>
              </a:spcAft>
              <a:buSzPts val="2600"/>
              <a:buNone/>
              <a:defRPr/>
            </a:lvl6pPr>
            <a:lvl7pPr lvl="6" algn="l">
              <a:spcBef>
                <a:spcPts val="0"/>
              </a:spcBef>
              <a:spcAft>
                <a:spcPts val="0"/>
              </a:spcAft>
              <a:buSzPts val="2600"/>
              <a:buNone/>
              <a:defRPr/>
            </a:lvl7pPr>
            <a:lvl8pPr lvl="7" algn="l">
              <a:spcBef>
                <a:spcPts val="0"/>
              </a:spcBef>
              <a:spcAft>
                <a:spcPts val="0"/>
              </a:spcAft>
              <a:buSzPts val="2600"/>
              <a:buNone/>
              <a:defRPr/>
            </a:lvl8pPr>
            <a:lvl9pPr lvl="8" algn="l">
              <a:spcBef>
                <a:spcPts val="0"/>
              </a:spcBef>
              <a:spcAft>
                <a:spcPts val="0"/>
              </a:spcAft>
              <a:buSzPts val="2600"/>
              <a:buNone/>
              <a:defRPr/>
            </a:lvl9pPr>
          </a:lstStyle>
          <a:p>
            <a:endParaRPr/>
          </a:p>
        </p:txBody>
      </p:sp>
      <p:sp>
        <p:nvSpPr>
          <p:cNvPr id="52" name="Google Shape;52;p9"/>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4507725" y="4318150"/>
            <a:ext cx="4081800" cy="334200"/>
          </a:xfrm>
          <a:prstGeom prst="rect">
            <a:avLst/>
          </a:prstGeom>
        </p:spPr>
        <p:txBody>
          <a:bodyPr spcFirstLastPara="1" wrap="square" lIns="0" tIns="0" rIns="0" bIns="0" anchor="b" anchorCtr="0">
            <a:noAutofit/>
          </a:bodyPr>
          <a:lstStyle>
            <a:lvl1pPr marL="457200" lvl="0" indent="-228600">
              <a:spcBef>
                <a:spcPts val="360"/>
              </a:spcBef>
              <a:spcAft>
                <a:spcPts val="600"/>
              </a:spcAft>
              <a:buSzPts val="1400"/>
              <a:buNone/>
              <a:defRPr sz="1400"/>
            </a:lvl1pPr>
          </a:lstStyle>
          <a:p>
            <a:endParaRPr/>
          </a:p>
        </p:txBody>
      </p:sp>
      <p:sp>
        <p:nvSpPr>
          <p:cNvPr id="55" name="Google Shape;55;p10"/>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10"/>
          <p:cNvSpPr/>
          <p:nvPr/>
        </p:nvSpPr>
        <p:spPr>
          <a:xfrm>
            <a:off x="490126" y="-1123525"/>
            <a:ext cx="5776112" cy="5775886"/>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20000">
              <a:schemeClr val="accent4"/>
            </a:gs>
            <a:gs pos="79000">
              <a:schemeClr val="accent3"/>
            </a:gs>
            <a:gs pos="100000">
              <a:schemeClr val="accent3"/>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58600" y="1123950"/>
            <a:ext cx="2595300" cy="6741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1pPr>
            <a:lvl2pPr lvl="1"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2pPr>
            <a:lvl3pPr lvl="2"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3pPr>
            <a:lvl4pPr lvl="3"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4pPr>
            <a:lvl5pPr lvl="4"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5pPr>
            <a:lvl6pPr lvl="5"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6pPr>
            <a:lvl7pPr lvl="6"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7pPr>
            <a:lvl8pPr lvl="7"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8pPr>
            <a:lvl9pPr lvl="8"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9pPr>
          </a:lstStyle>
          <a:p>
            <a:endParaRPr/>
          </a:p>
        </p:txBody>
      </p:sp>
      <p:sp>
        <p:nvSpPr>
          <p:cNvPr id="7" name="Google Shape;7;p1"/>
          <p:cNvSpPr txBox="1">
            <a:spLocks noGrp="1"/>
          </p:cNvSpPr>
          <p:nvPr>
            <p:ph type="body" idx="1"/>
          </p:nvPr>
        </p:nvSpPr>
        <p:spPr>
          <a:xfrm>
            <a:off x="3651875" y="1200150"/>
            <a:ext cx="4933500" cy="3010200"/>
          </a:xfrm>
          <a:prstGeom prst="rect">
            <a:avLst/>
          </a:prstGeom>
          <a:noFill/>
          <a:ln>
            <a:noFill/>
          </a:ln>
        </p:spPr>
        <p:txBody>
          <a:bodyPr spcFirstLastPara="1" wrap="square" lIns="0" tIns="0" rIns="0" bIns="0" anchor="t" anchorCtr="0">
            <a:noAutofit/>
          </a:bodyPr>
          <a:lstStyle>
            <a:lvl1pPr marL="457200" lvl="0" indent="-355600">
              <a:spcBef>
                <a:spcPts val="0"/>
              </a:spcBef>
              <a:spcAft>
                <a:spcPts val="0"/>
              </a:spcAft>
              <a:buClr>
                <a:schemeClr val="accent5"/>
              </a:buClr>
              <a:buSzPts val="2000"/>
              <a:buFont typeface="Karla"/>
              <a:buChar char="▪"/>
              <a:defRPr sz="2000">
                <a:solidFill>
                  <a:schemeClr val="dk1"/>
                </a:solidFill>
                <a:latin typeface="Karla"/>
                <a:ea typeface="Karla"/>
                <a:cs typeface="Karla"/>
                <a:sym typeface="Karla"/>
              </a:defRPr>
            </a:lvl1pPr>
            <a:lvl2pPr marL="914400" lvl="1" indent="-355600">
              <a:spcBef>
                <a:spcPts val="600"/>
              </a:spcBef>
              <a:spcAft>
                <a:spcPts val="0"/>
              </a:spcAft>
              <a:buClr>
                <a:schemeClr val="accent5"/>
              </a:buClr>
              <a:buSzPts val="2000"/>
              <a:buFont typeface="Karla"/>
              <a:buChar char="▫"/>
              <a:defRPr sz="2000">
                <a:solidFill>
                  <a:schemeClr val="dk1"/>
                </a:solidFill>
                <a:latin typeface="Karla"/>
                <a:ea typeface="Karla"/>
                <a:cs typeface="Karla"/>
                <a:sym typeface="Karla"/>
              </a:defRPr>
            </a:lvl2pPr>
            <a:lvl3pPr marL="1371600" lvl="2" indent="-355600">
              <a:spcBef>
                <a:spcPts val="600"/>
              </a:spcBef>
              <a:spcAft>
                <a:spcPts val="0"/>
              </a:spcAft>
              <a:buClr>
                <a:schemeClr val="accent5"/>
              </a:buClr>
              <a:buSzPts val="2000"/>
              <a:buFont typeface="Karla"/>
              <a:buChar char="▫"/>
              <a:defRPr sz="2000">
                <a:solidFill>
                  <a:schemeClr val="dk1"/>
                </a:solidFill>
                <a:latin typeface="Karla"/>
                <a:ea typeface="Karla"/>
                <a:cs typeface="Karla"/>
                <a:sym typeface="Karla"/>
              </a:defRPr>
            </a:lvl3pPr>
            <a:lvl4pPr marL="1828800" lvl="3" indent="-355600">
              <a:spcBef>
                <a:spcPts val="600"/>
              </a:spcBef>
              <a:spcAft>
                <a:spcPts val="0"/>
              </a:spcAft>
              <a:buClr>
                <a:schemeClr val="dk2"/>
              </a:buClr>
              <a:buSzPts val="2000"/>
              <a:buFont typeface="Karla"/>
              <a:buChar char="▫"/>
              <a:defRPr sz="2000">
                <a:solidFill>
                  <a:schemeClr val="dk1"/>
                </a:solidFill>
                <a:latin typeface="Karla"/>
                <a:ea typeface="Karla"/>
                <a:cs typeface="Karla"/>
                <a:sym typeface="Karla"/>
              </a:defRPr>
            </a:lvl4pPr>
            <a:lvl5pPr marL="2286000" lvl="4" indent="-355600">
              <a:spcBef>
                <a:spcPts val="600"/>
              </a:spcBef>
              <a:spcAft>
                <a:spcPts val="0"/>
              </a:spcAft>
              <a:buClr>
                <a:schemeClr val="dk2"/>
              </a:buClr>
              <a:buSzPts val="2000"/>
              <a:buFont typeface="Karla"/>
              <a:buChar char="▫"/>
              <a:defRPr sz="2000">
                <a:solidFill>
                  <a:schemeClr val="dk1"/>
                </a:solidFill>
                <a:latin typeface="Karla"/>
                <a:ea typeface="Karla"/>
                <a:cs typeface="Karla"/>
                <a:sym typeface="Karla"/>
              </a:defRPr>
            </a:lvl5pPr>
            <a:lvl6pPr marL="2743200" lvl="5" indent="-355600">
              <a:spcBef>
                <a:spcPts val="600"/>
              </a:spcBef>
              <a:spcAft>
                <a:spcPts val="0"/>
              </a:spcAft>
              <a:buClr>
                <a:schemeClr val="dk2"/>
              </a:buClr>
              <a:buSzPts val="2000"/>
              <a:buFont typeface="Karla"/>
              <a:buChar char="▫"/>
              <a:defRPr sz="2000">
                <a:solidFill>
                  <a:schemeClr val="dk1"/>
                </a:solidFill>
                <a:latin typeface="Karla"/>
                <a:ea typeface="Karla"/>
                <a:cs typeface="Karla"/>
                <a:sym typeface="Karla"/>
              </a:defRPr>
            </a:lvl6pPr>
            <a:lvl7pPr marL="3200400" lvl="6" indent="-355600">
              <a:spcBef>
                <a:spcPts val="600"/>
              </a:spcBef>
              <a:spcAft>
                <a:spcPts val="0"/>
              </a:spcAft>
              <a:buClr>
                <a:schemeClr val="dk2"/>
              </a:buClr>
              <a:buSzPts val="2000"/>
              <a:buFont typeface="Karla"/>
              <a:buChar char="▫"/>
              <a:defRPr sz="2000">
                <a:solidFill>
                  <a:schemeClr val="dk1"/>
                </a:solidFill>
                <a:latin typeface="Karla"/>
                <a:ea typeface="Karla"/>
                <a:cs typeface="Karla"/>
                <a:sym typeface="Karla"/>
              </a:defRPr>
            </a:lvl7pPr>
            <a:lvl8pPr marL="3657600" lvl="7" indent="-355600">
              <a:spcBef>
                <a:spcPts val="600"/>
              </a:spcBef>
              <a:spcAft>
                <a:spcPts val="0"/>
              </a:spcAft>
              <a:buClr>
                <a:schemeClr val="dk2"/>
              </a:buClr>
              <a:buSzPts val="2000"/>
              <a:buFont typeface="Karla"/>
              <a:buChar char="▫"/>
              <a:defRPr sz="2000">
                <a:solidFill>
                  <a:schemeClr val="dk1"/>
                </a:solidFill>
                <a:latin typeface="Karla"/>
                <a:ea typeface="Karla"/>
                <a:cs typeface="Karla"/>
                <a:sym typeface="Karla"/>
              </a:defRPr>
            </a:lvl8pPr>
            <a:lvl9pPr marL="4114800" lvl="8" indent="-355600">
              <a:spcBef>
                <a:spcPts val="600"/>
              </a:spcBef>
              <a:spcAft>
                <a:spcPts val="600"/>
              </a:spcAft>
              <a:buClr>
                <a:schemeClr val="dk2"/>
              </a:buClr>
              <a:buSzPts val="2000"/>
              <a:buFont typeface="Karla"/>
              <a:buChar char="▫"/>
              <a:defRPr sz="20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456478" y="129651"/>
            <a:ext cx="548700" cy="393600"/>
          </a:xfrm>
          <a:prstGeom prst="rect">
            <a:avLst/>
          </a:prstGeom>
          <a:noFill/>
          <a:ln>
            <a:noFill/>
          </a:ln>
        </p:spPr>
        <p:txBody>
          <a:bodyPr spcFirstLastPara="1" wrap="square" lIns="0" tIns="0" rIns="0" bIns="0" anchor="t" anchorCtr="0">
            <a:noAutofit/>
          </a:bodyPr>
          <a:lstStyle>
            <a:lvl1pPr lvl="0" algn="r">
              <a:buNone/>
              <a:defRPr sz="1200">
                <a:solidFill>
                  <a:schemeClr val="dk2"/>
                </a:solidFill>
                <a:latin typeface="Karla"/>
                <a:ea typeface="Karla"/>
                <a:cs typeface="Karla"/>
                <a:sym typeface="Karla"/>
              </a:defRPr>
            </a:lvl1pPr>
            <a:lvl2pPr lvl="1" algn="r">
              <a:buNone/>
              <a:defRPr sz="1200">
                <a:solidFill>
                  <a:schemeClr val="dk2"/>
                </a:solidFill>
                <a:latin typeface="Karla"/>
                <a:ea typeface="Karla"/>
                <a:cs typeface="Karla"/>
                <a:sym typeface="Karla"/>
              </a:defRPr>
            </a:lvl2pPr>
            <a:lvl3pPr lvl="2" algn="r">
              <a:buNone/>
              <a:defRPr sz="1200">
                <a:solidFill>
                  <a:schemeClr val="dk2"/>
                </a:solidFill>
                <a:latin typeface="Karla"/>
                <a:ea typeface="Karla"/>
                <a:cs typeface="Karla"/>
                <a:sym typeface="Karla"/>
              </a:defRPr>
            </a:lvl3pPr>
            <a:lvl4pPr lvl="3" algn="r">
              <a:buNone/>
              <a:defRPr sz="1200">
                <a:solidFill>
                  <a:schemeClr val="dk2"/>
                </a:solidFill>
                <a:latin typeface="Karla"/>
                <a:ea typeface="Karla"/>
                <a:cs typeface="Karla"/>
                <a:sym typeface="Karla"/>
              </a:defRPr>
            </a:lvl4pPr>
            <a:lvl5pPr lvl="4" algn="r">
              <a:buNone/>
              <a:defRPr sz="1200">
                <a:solidFill>
                  <a:schemeClr val="dk2"/>
                </a:solidFill>
                <a:latin typeface="Karla"/>
                <a:ea typeface="Karla"/>
                <a:cs typeface="Karla"/>
                <a:sym typeface="Karla"/>
              </a:defRPr>
            </a:lvl5pPr>
            <a:lvl6pPr lvl="5" algn="r">
              <a:buNone/>
              <a:defRPr sz="1200">
                <a:solidFill>
                  <a:schemeClr val="dk2"/>
                </a:solidFill>
                <a:latin typeface="Karla"/>
                <a:ea typeface="Karla"/>
                <a:cs typeface="Karla"/>
                <a:sym typeface="Karla"/>
              </a:defRPr>
            </a:lvl6pPr>
            <a:lvl7pPr lvl="6" algn="r">
              <a:buNone/>
              <a:defRPr sz="1200">
                <a:solidFill>
                  <a:schemeClr val="dk2"/>
                </a:solidFill>
                <a:latin typeface="Karla"/>
                <a:ea typeface="Karla"/>
                <a:cs typeface="Karla"/>
                <a:sym typeface="Karla"/>
              </a:defRPr>
            </a:lvl7pPr>
            <a:lvl8pPr lvl="7" algn="r">
              <a:buNone/>
              <a:defRPr sz="1200">
                <a:solidFill>
                  <a:schemeClr val="dk2"/>
                </a:solidFill>
                <a:latin typeface="Karla"/>
                <a:ea typeface="Karla"/>
                <a:cs typeface="Karla"/>
                <a:sym typeface="Karla"/>
              </a:defRPr>
            </a:lvl8pPr>
            <a:lvl9pPr lvl="8" algn="r">
              <a:buNone/>
              <a:defRPr sz="1200">
                <a:solidFill>
                  <a:schemeClr val="dk2"/>
                </a:solidFill>
                <a:latin typeface="Karla"/>
                <a:ea typeface="Karla"/>
                <a:cs typeface="Karla"/>
                <a:sym typeface="Karl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83A4B6-72BC-40DC-A8FD-53ED2695DFD8}"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mailto:mdaugherty@cardeaservices.org"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hsa.ca/transcarebc/Documents/HealthProf/Primary-Care-Toolkit.pdf" TargetMode="External"/><Relationship Id="rId7" Type="http://schemas.openxmlformats.org/officeDocument/2006/relationships/hyperlink" Target="https://apsc-saravyc.sites.olt.ubc.ca/files/2018/03/SARAVYC_Trans-Youth-Health-Report_EN_Final_Web2.pd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transpulseproject.ca/" TargetMode="External"/><Relationship Id="rId5" Type="http://schemas.openxmlformats.org/officeDocument/2006/relationships/hyperlink" Target="https://www.lgbthealtheducation.org/publication/affirmative-care-transgender-gender-non-conforming-people-best-practices-front-line-health-care-staff/" TargetMode="External"/><Relationship Id="rId4" Type="http://schemas.openxmlformats.org/officeDocument/2006/relationships/hyperlink" Target="http://www.phsa.ca/transcarebc/Documents/HealthProf/pctoolkit-sample-questions.pdf"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wpath.org/" TargetMode="External"/><Relationship Id="rId3" Type="http://schemas.openxmlformats.org/officeDocument/2006/relationships/hyperlink" Target="https://ctys.org/wp-content/uploads/CTYS-FIT-Families-in-Transition-Guide-2nd-edition.pdf" TargetMode="External"/><Relationship Id="rId7" Type="http://schemas.openxmlformats.org/officeDocument/2006/relationships/hyperlink" Target="https://www.wpath.org/uspath"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www.rainbowhealthontario.ca/trans-health/" TargetMode="External"/><Relationship Id="rId5" Type="http://schemas.openxmlformats.org/officeDocument/2006/relationships/hyperlink" Target="http://www.phsa.ca/transcarebc/" TargetMode="External"/><Relationship Id="rId4" Type="http://schemas.openxmlformats.org/officeDocument/2006/relationships/hyperlink" Target="https://qmunity.ca/wp-content/uploads/2019/06/I-Heart-My-Chest-Booklet_2019.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endergear.ca/"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www.thebreastformstore.com/" TargetMode="External"/><Relationship Id="rId5" Type="http://schemas.openxmlformats.org/officeDocument/2006/relationships/hyperlink" Target="https://www.underworks.com/" TargetMode="External"/><Relationship Id="rId4" Type="http://schemas.openxmlformats.org/officeDocument/2006/relationships/hyperlink" Target="https://www.gc2b.c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050" y="514350"/>
            <a:ext cx="5829300" cy="514350"/>
          </a:xfrm>
        </p:spPr>
        <p:txBody>
          <a:bodyPr>
            <a:noAutofit/>
          </a:bodyPr>
          <a:lstStyle/>
          <a:p>
            <a:r>
              <a:rPr lang="en-US" sz="3000" dirty="0"/>
              <a:t>DISCLOSURES</a:t>
            </a:r>
          </a:p>
        </p:txBody>
      </p:sp>
      <p:sp>
        <p:nvSpPr>
          <p:cNvPr id="3" name="Subtitle 2"/>
          <p:cNvSpPr>
            <a:spLocks noGrp="1"/>
          </p:cNvSpPr>
          <p:nvPr>
            <p:ph type="subTitle" idx="1"/>
          </p:nvPr>
        </p:nvSpPr>
        <p:spPr>
          <a:xfrm>
            <a:off x="419100" y="1200150"/>
            <a:ext cx="7867650" cy="3200400"/>
          </a:xfrm>
        </p:spPr>
        <p:txBody>
          <a:bodyPr vert="horz" lIns="68580" tIns="34290" rIns="68580" bIns="34290" rtlCol="0" anchor="t">
            <a:normAutofit/>
          </a:bodyPr>
          <a:lstStyle/>
          <a:p>
            <a:r>
              <a:rPr lang="en-US" b="1" dirty="0">
                <a:solidFill>
                  <a:schemeClr val="tx1"/>
                </a:solidFill>
              </a:rPr>
              <a:t>This activity is jointly provided by Northwest Portland Area Indian Health Board and Cardea Services</a:t>
            </a:r>
          </a:p>
          <a:p>
            <a:pPr lvl="0" algn="l"/>
            <a:endParaRPr lang="en-US" sz="1200" dirty="0">
              <a:solidFill>
                <a:prstClr val="black"/>
              </a:solidFill>
            </a:endParaRPr>
          </a:p>
          <a:p>
            <a:pPr lvl="0" algn="l"/>
            <a:r>
              <a:rPr lang="en-US" sz="1200" dirty="0">
                <a:solidFill>
                  <a:prstClr val="black"/>
                </a:solidFill>
              </a:rPr>
              <a:t>Cardea Services is approved as a provider of continuing nursing professional development by Montana Nurses Association, an accredited approver with distinction by the American Nurses Credentialing Center’s Commission on Accreditation.</a:t>
            </a:r>
          </a:p>
          <a:p>
            <a:pPr lvl="0" algn="l"/>
            <a:endParaRPr lang="en-US" sz="1200" dirty="0">
              <a:solidFill>
                <a:prstClr val="black"/>
              </a:solidFill>
            </a:endParaRPr>
          </a:p>
          <a:p>
            <a:pPr lvl="0" algn="l"/>
            <a:r>
              <a:rPr lang="en-US" sz="1200" dirty="0">
                <a:solidFill>
                  <a:prstClr val="black"/>
                </a:solidFill>
              </a:rPr>
              <a:t>This activity has been planned and implemented in accordance with the accreditation requirements and policies of the California Medical Association (CMA) through the joint </a:t>
            </a:r>
            <a:r>
              <a:rPr lang="en-US" sz="1200" dirty="0" err="1">
                <a:solidFill>
                  <a:prstClr val="black"/>
                </a:solidFill>
              </a:rPr>
              <a:t>providership</a:t>
            </a:r>
            <a:r>
              <a:rPr lang="en-US" sz="1200" dirty="0">
                <a:solidFill>
                  <a:prstClr val="black"/>
                </a:solidFill>
              </a:rPr>
              <a:t> of Cardea and Northwest Portland Area Indian Health Board. Cardea is accredited by the CMA to provide continuing medical education for physicians.</a:t>
            </a:r>
          </a:p>
          <a:p>
            <a:pPr lvl="0" algn="l"/>
            <a:endParaRPr lang="en-US" sz="1200" dirty="0">
              <a:solidFill>
                <a:prstClr val="black"/>
              </a:solidFill>
            </a:endParaRPr>
          </a:p>
          <a:p>
            <a:pPr lvl="0" algn="l"/>
            <a:r>
              <a:rPr lang="en-US" sz="1200" dirty="0">
                <a:solidFill>
                  <a:prstClr val="black"/>
                </a:solidFill>
              </a:rPr>
              <a:t>Cardea designates this live web-based training for a maximum of 1 </a:t>
            </a:r>
            <a:r>
              <a:rPr lang="en-US" sz="1200" i="1" dirty="0">
                <a:solidFill>
                  <a:prstClr val="black"/>
                </a:solidFill>
              </a:rPr>
              <a:t>AMA PRA Category 1 Credit(s)</a:t>
            </a:r>
            <a:r>
              <a:rPr lang="en-US" sz="1200" i="1" baseline="30000" dirty="0">
                <a:solidFill>
                  <a:prstClr val="black"/>
                </a:solidFill>
              </a:rPr>
              <a:t>TM</a:t>
            </a:r>
            <a:r>
              <a:rPr lang="en-US" sz="1200" dirty="0">
                <a:solidFill>
                  <a:prstClr val="black"/>
                </a:solidFill>
              </a:rPr>
              <a:t>. Physicians should claim credit commensurate with the extent of their participation in the activity.  </a:t>
            </a:r>
          </a:p>
          <a:p>
            <a:pPr algn="l"/>
            <a:endParaRPr lang="en-US" sz="1500" b="1" u="sng" dirty="0">
              <a:solidFill>
                <a:schemeClr val="tx1"/>
              </a:solidFill>
            </a:endParaRPr>
          </a:p>
          <a:p>
            <a:pPr algn="l">
              <a:spcBef>
                <a:spcPts val="0"/>
              </a:spcBef>
            </a:pPr>
            <a:endParaRPr lang="en-US" sz="15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15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000" dirty="0">
              <a:latin typeface="Times New Roman" panose="02020603050405020304" pitchFamily="18" charset="0"/>
              <a:ea typeface="Times New Roman" panose="02020603050405020304" pitchFamily="18" charset="0"/>
            </a:endParaRPr>
          </a:p>
          <a:p>
            <a:pPr>
              <a:spcBef>
                <a:spcPts val="0"/>
              </a:spcBef>
            </a:pPr>
            <a:endParaRPr lang="en-US" sz="2000" b="1" u="sng" dirty="0">
              <a:solidFill>
                <a:schemeClr val="tx1"/>
              </a:solidFill>
            </a:endParaRPr>
          </a:p>
          <a:p>
            <a:pPr algn="l"/>
            <a:endParaRPr lang="en-US" sz="1800" b="1" u="sng" dirty="0">
              <a:solidFill>
                <a:schemeClr val="tx1"/>
              </a:solidFill>
            </a:endParaRPr>
          </a:p>
          <a:p>
            <a:pPr algn="l"/>
            <a:endParaRPr lang="en-US" sz="1800" dirty="0"/>
          </a:p>
          <a:p>
            <a:endParaRPr lang="en-US" sz="1800" b="1" dirty="0"/>
          </a:p>
          <a:p>
            <a:pPr algn="l" defTabSz="684610"/>
            <a:endParaRPr lang="en-US" sz="1800" b="1" i="1" dirty="0"/>
          </a:p>
        </p:txBody>
      </p:sp>
      <p:pic>
        <p:nvPicPr>
          <p:cNvPr id="4" name="Picture 3"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32" y="4236197"/>
            <a:ext cx="3181304" cy="62135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163" y="4236197"/>
            <a:ext cx="2965070" cy="671606"/>
          </a:xfrm>
          <a:prstGeom prst="rect">
            <a:avLst/>
          </a:prstGeom>
        </p:spPr>
      </p:pic>
    </p:spTree>
    <p:extLst>
      <p:ext uri="{BB962C8B-B14F-4D97-AF65-F5344CB8AC3E}">
        <p14:creationId xmlns:p14="http://schemas.microsoft.com/office/powerpoint/2010/main" val="301696869"/>
      </p:ext>
    </p:extLst>
  </p:cSld>
  <p:clrMapOvr>
    <a:masterClrMapping/>
  </p:clrMapOvr>
  <p:transition advTm="15163"/>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38000"/>
          </a:blip>
          <a:stretch>
            <a:fillRect/>
          </a:stretch>
        </a:blip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25" name="Google Shape;125;p20"/>
          <p:cNvSpPr txBox="1"/>
          <p:nvPr/>
        </p:nvSpPr>
        <p:spPr>
          <a:xfrm>
            <a:off x="361950" y="129650"/>
            <a:ext cx="73458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Encode Sans Semi Condensed SemiBold"/>
                <a:ea typeface="Encode Sans Semi Condensed SemiBold"/>
                <a:cs typeface="Encode Sans Semi Condensed SemiBold"/>
                <a:sym typeface="Encode Sans Semi Condensed SemiBold"/>
              </a:rPr>
              <a:t>Terminology</a:t>
            </a:r>
            <a:endParaRPr sz="4800">
              <a:latin typeface="Encode Sans Semi Condensed SemiBold"/>
              <a:ea typeface="Encode Sans Semi Condensed SemiBold"/>
              <a:cs typeface="Encode Sans Semi Condensed SemiBold"/>
              <a:sym typeface="Encode Sans Semi Condensed SemiBold"/>
            </a:endParaRPr>
          </a:p>
        </p:txBody>
      </p:sp>
      <p:sp>
        <p:nvSpPr>
          <p:cNvPr id="126" name="Google Shape;126;p20"/>
          <p:cNvSpPr txBox="1"/>
          <p:nvPr/>
        </p:nvSpPr>
        <p:spPr>
          <a:xfrm>
            <a:off x="361950" y="0"/>
            <a:ext cx="37719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latin typeface="Karla"/>
                <a:ea typeface="Karla"/>
                <a:cs typeface="Karla"/>
                <a:sym typeface="Karla"/>
              </a:rPr>
              <a:t>Gender: social construct regarding how people relate to masculinity, femininity or energies that lie outside of that.</a:t>
            </a:r>
            <a:endParaRPr sz="2000">
              <a:latin typeface="Karla"/>
              <a:ea typeface="Karla"/>
              <a:cs typeface="Karla"/>
              <a:sym typeface="Karla"/>
            </a:endParaRPr>
          </a:p>
          <a:p>
            <a:pPr marL="0" lvl="0" indent="0" algn="l" rtl="0">
              <a:spcBef>
                <a:spcPts val="0"/>
              </a:spcBef>
              <a:spcAft>
                <a:spcPts val="0"/>
              </a:spcAft>
              <a:buNone/>
            </a:pPr>
            <a:endParaRPr sz="2000">
              <a:latin typeface="Karla"/>
              <a:ea typeface="Karla"/>
              <a:cs typeface="Karla"/>
              <a:sym typeface="Karla"/>
            </a:endParaRPr>
          </a:p>
          <a:p>
            <a:pPr marL="0" lvl="0" indent="0" algn="l" rtl="0">
              <a:spcBef>
                <a:spcPts val="0"/>
              </a:spcBef>
              <a:spcAft>
                <a:spcPts val="0"/>
              </a:spcAft>
              <a:buNone/>
            </a:pPr>
            <a:r>
              <a:rPr lang="en" sz="2000">
                <a:latin typeface="Karla"/>
                <a:ea typeface="Karla"/>
                <a:cs typeface="Karla"/>
                <a:sym typeface="Karla"/>
              </a:rPr>
              <a:t>Trans: on the opposite side as</a:t>
            </a:r>
            <a:endParaRPr sz="2000">
              <a:latin typeface="Karla"/>
              <a:ea typeface="Karla"/>
              <a:cs typeface="Karla"/>
              <a:sym typeface="Karla"/>
            </a:endParaRPr>
          </a:p>
          <a:p>
            <a:pPr marL="0" lvl="0" indent="0" algn="l" rtl="0">
              <a:spcBef>
                <a:spcPts val="0"/>
              </a:spcBef>
              <a:spcAft>
                <a:spcPts val="0"/>
              </a:spcAft>
              <a:buNone/>
            </a:pPr>
            <a:r>
              <a:rPr lang="en" sz="2000">
                <a:latin typeface="Karla"/>
                <a:ea typeface="Karla"/>
                <a:cs typeface="Karla"/>
                <a:sym typeface="Karla"/>
              </a:rPr>
              <a:t>Cis: on the same side as</a:t>
            </a:r>
            <a:endParaRPr sz="2000">
              <a:latin typeface="Karla"/>
              <a:ea typeface="Karla"/>
              <a:cs typeface="Karla"/>
              <a:sym typeface="Karla"/>
            </a:endParaRPr>
          </a:p>
        </p:txBody>
      </p:sp>
      <p:sp>
        <p:nvSpPr>
          <p:cNvPr id="127" name="Google Shape;127;p20"/>
          <p:cNvSpPr txBox="1"/>
          <p:nvPr/>
        </p:nvSpPr>
        <p:spPr>
          <a:xfrm>
            <a:off x="4876800" y="0"/>
            <a:ext cx="41283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Karla"/>
                <a:ea typeface="Karla"/>
                <a:cs typeface="Karla"/>
                <a:sym typeface="Karla"/>
              </a:rPr>
              <a:t>Trans male</a:t>
            </a:r>
            <a:endParaRPr sz="2200">
              <a:latin typeface="Karla"/>
              <a:ea typeface="Karla"/>
              <a:cs typeface="Karla"/>
              <a:sym typeface="Karla"/>
            </a:endParaRPr>
          </a:p>
          <a:p>
            <a:pPr marL="0" lvl="0" indent="0" algn="l" rtl="0">
              <a:spcBef>
                <a:spcPts val="0"/>
              </a:spcBef>
              <a:spcAft>
                <a:spcPts val="0"/>
              </a:spcAft>
              <a:buNone/>
            </a:pPr>
            <a:r>
              <a:rPr lang="en" sz="2200">
                <a:latin typeface="Karla"/>
                <a:ea typeface="Karla"/>
                <a:cs typeface="Karla"/>
                <a:sym typeface="Karla"/>
              </a:rPr>
              <a:t>Trans female</a:t>
            </a:r>
            <a:endParaRPr sz="2200">
              <a:latin typeface="Karla"/>
              <a:ea typeface="Karla"/>
              <a:cs typeface="Karla"/>
              <a:sym typeface="Karla"/>
            </a:endParaRPr>
          </a:p>
          <a:p>
            <a:pPr marL="0" lvl="0" indent="0" algn="l" rtl="0">
              <a:spcBef>
                <a:spcPts val="0"/>
              </a:spcBef>
              <a:spcAft>
                <a:spcPts val="0"/>
              </a:spcAft>
              <a:buNone/>
            </a:pPr>
            <a:endParaRPr sz="2200">
              <a:latin typeface="Karla"/>
              <a:ea typeface="Karla"/>
              <a:cs typeface="Karla"/>
              <a:sym typeface="Karla"/>
            </a:endParaRPr>
          </a:p>
          <a:p>
            <a:pPr marL="0" lvl="0" indent="0" algn="l" rtl="0">
              <a:spcBef>
                <a:spcPts val="0"/>
              </a:spcBef>
              <a:spcAft>
                <a:spcPts val="0"/>
              </a:spcAft>
              <a:buNone/>
            </a:pPr>
            <a:r>
              <a:rPr lang="en" sz="2200">
                <a:latin typeface="Karla"/>
                <a:ea typeface="Karla"/>
                <a:cs typeface="Karla"/>
                <a:sym typeface="Karla"/>
              </a:rPr>
              <a:t>Trans masculine</a:t>
            </a:r>
            <a:endParaRPr sz="2200">
              <a:latin typeface="Karla"/>
              <a:ea typeface="Karla"/>
              <a:cs typeface="Karla"/>
              <a:sym typeface="Karla"/>
            </a:endParaRPr>
          </a:p>
          <a:p>
            <a:pPr marL="0" lvl="0" indent="0" algn="l" rtl="0">
              <a:spcBef>
                <a:spcPts val="0"/>
              </a:spcBef>
              <a:spcAft>
                <a:spcPts val="0"/>
              </a:spcAft>
              <a:buNone/>
            </a:pPr>
            <a:r>
              <a:rPr lang="en" sz="2200">
                <a:latin typeface="Karla"/>
                <a:ea typeface="Karla"/>
                <a:cs typeface="Karla"/>
                <a:sym typeface="Karla"/>
              </a:rPr>
              <a:t>Trans feminine</a:t>
            </a:r>
            <a:endParaRPr sz="2200">
              <a:latin typeface="Karla"/>
              <a:ea typeface="Karla"/>
              <a:cs typeface="Karla"/>
              <a:sym typeface="Karla"/>
            </a:endParaRPr>
          </a:p>
          <a:p>
            <a:pPr marL="0" lvl="0" indent="0" algn="l" rtl="0">
              <a:spcBef>
                <a:spcPts val="0"/>
              </a:spcBef>
              <a:spcAft>
                <a:spcPts val="0"/>
              </a:spcAft>
              <a:buNone/>
            </a:pPr>
            <a:endParaRPr sz="2200">
              <a:latin typeface="Karla"/>
              <a:ea typeface="Karla"/>
              <a:cs typeface="Karla"/>
              <a:sym typeface="Karla"/>
            </a:endParaRPr>
          </a:p>
          <a:p>
            <a:pPr marL="0" lvl="0" indent="0" algn="l" rtl="0">
              <a:spcBef>
                <a:spcPts val="0"/>
              </a:spcBef>
              <a:spcAft>
                <a:spcPts val="0"/>
              </a:spcAft>
              <a:buNone/>
            </a:pPr>
            <a:r>
              <a:rPr lang="en" sz="2200">
                <a:latin typeface="Karla"/>
                <a:ea typeface="Karla"/>
                <a:cs typeface="Karla"/>
                <a:sym typeface="Karla"/>
              </a:rPr>
              <a:t>Non-binary</a:t>
            </a:r>
            <a:endParaRPr sz="2200">
              <a:latin typeface="Karla"/>
              <a:ea typeface="Karla"/>
              <a:cs typeface="Karla"/>
              <a:sym typeface="Karla"/>
            </a:endParaRPr>
          </a:p>
          <a:p>
            <a:pPr marL="0" lvl="0" indent="0" algn="l" rtl="0">
              <a:spcBef>
                <a:spcPts val="0"/>
              </a:spcBef>
              <a:spcAft>
                <a:spcPts val="0"/>
              </a:spcAft>
              <a:buNone/>
            </a:pPr>
            <a:r>
              <a:rPr lang="en" sz="2200">
                <a:latin typeface="Karla"/>
                <a:ea typeface="Karla"/>
                <a:cs typeface="Karla"/>
                <a:sym typeface="Karla"/>
              </a:rPr>
              <a:t>Genderfluid</a:t>
            </a:r>
            <a:endParaRPr sz="2200">
              <a:latin typeface="Karla"/>
              <a:ea typeface="Karla"/>
              <a:cs typeface="Karla"/>
              <a:sym typeface="Karla"/>
            </a:endParaRPr>
          </a:p>
          <a:p>
            <a:pPr marL="0" lvl="0" indent="0" algn="l" rtl="0">
              <a:spcBef>
                <a:spcPts val="0"/>
              </a:spcBef>
              <a:spcAft>
                <a:spcPts val="0"/>
              </a:spcAft>
              <a:buNone/>
            </a:pPr>
            <a:r>
              <a:rPr lang="en" sz="2200">
                <a:latin typeface="Karla"/>
                <a:ea typeface="Karla"/>
                <a:cs typeface="Karla"/>
                <a:sym typeface="Karla"/>
              </a:rPr>
              <a:t>Agender</a:t>
            </a:r>
            <a:endParaRPr sz="2200">
              <a:latin typeface="Karla"/>
              <a:ea typeface="Karla"/>
              <a:cs typeface="Karla"/>
              <a:sym typeface="Karla"/>
            </a:endParaRPr>
          </a:p>
          <a:p>
            <a:pPr marL="0" lvl="0" indent="0" algn="l" rtl="0">
              <a:spcBef>
                <a:spcPts val="0"/>
              </a:spcBef>
              <a:spcAft>
                <a:spcPts val="0"/>
              </a:spcAft>
              <a:buNone/>
            </a:pPr>
            <a:r>
              <a:rPr lang="en" sz="2200">
                <a:latin typeface="Karla"/>
                <a:ea typeface="Karla"/>
                <a:cs typeface="Karla"/>
                <a:sym typeface="Karla"/>
              </a:rPr>
              <a:t>Bigender</a:t>
            </a:r>
            <a:endParaRPr sz="2200">
              <a:latin typeface="Karla"/>
              <a:ea typeface="Karla"/>
              <a:cs typeface="Karla"/>
              <a:sym typeface="Karla"/>
            </a:endParaRPr>
          </a:p>
          <a:p>
            <a:pPr marL="0" lvl="0" indent="0" algn="l" rtl="0">
              <a:spcBef>
                <a:spcPts val="0"/>
              </a:spcBef>
              <a:spcAft>
                <a:spcPts val="0"/>
              </a:spcAft>
              <a:buNone/>
            </a:pPr>
            <a:endParaRPr sz="2200">
              <a:latin typeface="Karla"/>
              <a:ea typeface="Karla"/>
              <a:cs typeface="Karla"/>
              <a:sym typeface="Karla"/>
            </a:endParaRPr>
          </a:p>
          <a:p>
            <a:pPr marL="0" lvl="0" indent="0" algn="l" rtl="0">
              <a:spcBef>
                <a:spcPts val="0"/>
              </a:spcBef>
              <a:spcAft>
                <a:spcPts val="0"/>
              </a:spcAft>
              <a:buNone/>
            </a:pPr>
            <a:r>
              <a:rPr lang="en" sz="2200">
                <a:latin typeface="Karla"/>
                <a:ea typeface="Karla"/>
                <a:cs typeface="Karla"/>
                <a:sym typeface="Karla"/>
              </a:rPr>
              <a:t>Cis male</a:t>
            </a:r>
            <a:endParaRPr sz="2200">
              <a:latin typeface="Karla"/>
              <a:ea typeface="Karla"/>
              <a:cs typeface="Karla"/>
              <a:sym typeface="Karla"/>
            </a:endParaRPr>
          </a:p>
          <a:p>
            <a:pPr marL="0" lvl="0" indent="0" algn="l" rtl="0">
              <a:spcBef>
                <a:spcPts val="0"/>
              </a:spcBef>
              <a:spcAft>
                <a:spcPts val="0"/>
              </a:spcAft>
              <a:buNone/>
            </a:pPr>
            <a:r>
              <a:rPr lang="en" sz="2200">
                <a:latin typeface="Karla"/>
                <a:ea typeface="Karla"/>
                <a:cs typeface="Karla"/>
                <a:sym typeface="Karla"/>
              </a:rPr>
              <a:t>Cis female</a:t>
            </a:r>
            <a:endParaRPr sz="2200">
              <a:latin typeface="Karla"/>
              <a:ea typeface="Karla"/>
              <a:cs typeface="Karla"/>
              <a:sym typeface="Karl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46000"/>
          </a:blip>
          <a:stretch>
            <a:fillRect/>
          </a:stretch>
        </a:blipFill>
        <a:effectLst/>
      </p:bgPr>
    </p:bg>
    <p:spTree>
      <p:nvGrpSpPr>
        <p:cNvPr id="1" name="Shape 131"/>
        <p:cNvGrpSpPr/>
        <p:nvPr/>
      </p:nvGrpSpPr>
      <p:grpSpPr>
        <a:xfrm>
          <a:off x="0" y="0"/>
          <a:ext cx="0" cy="0"/>
          <a:chOff x="0" y="0"/>
          <a:chExt cx="0" cy="0"/>
        </a:xfrm>
      </p:grpSpPr>
      <p:sp>
        <p:nvSpPr>
          <p:cNvPr id="132" name="Google Shape;132;p21"/>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133" name="Google Shape;133;p21"/>
          <p:cNvSpPr txBox="1"/>
          <p:nvPr/>
        </p:nvSpPr>
        <p:spPr>
          <a:xfrm>
            <a:off x="285750" y="129650"/>
            <a:ext cx="73458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Encode Sans Semi Condensed SemiBold"/>
                <a:ea typeface="Encode Sans Semi Condensed SemiBold"/>
                <a:cs typeface="Encode Sans Semi Condensed SemiBold"/>
                <a:sym typeface="Encode Sans Semi Condensed SemiBold"/>
              </a:rPr>
              <a:t>Two-Spirit</a:t>
            </a:r>
            <a:endParaRPr sz="4800">
              <a:latin typeface="Encode Sans Semi Condensed SemiBold"/>
              <a:ea typeface="Encode Sans Semi Condensed SemiBold"/>
              <a:cs typeface="Encode Sans Semi Condensed SemiBold"/>
              <a:sym typeface="Encode Sans Semi Condensed SemiBold"/>
            </a:endParaRPr>
          </a:p>
        </p:txBody>
      </p:sp>
      <p:sp>
        <p:nvSpPr>
          <p:cNvPr id="134" name="Google Shape;134;p21"/>
          <p:cNvSpPr txBox="1"/>
          <p:nvPr/>
        </p:nvSpPr>
        <p:spPr>
          <a:xfrm>
            <a:off x="361950" y="1104900"/>
            <a:ext cx="7345800" cy="3314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Karla"/>
              <a:buChar char="●"/>
            </a:pPr>
            <a:r>
              <a:rPr lang="en" sz="1800">
                <a:latin typeface="Karla"/>
                <a:ea typeface="Karla"/>
                <a:cs typeface="Karla"/>
                <a:sym typeface="Karla"/>
              </a:rPr>
              <a:t>Term coined at the 1990 at the third annual Native American/First Nations gay and lesbian conference in Winnipeg, Manitoba</a:t>
            </a:r>
            <a:endParaRPr sz="1800">
              <a:latin typeface="Karla"/>
              <a:ea typeface="Karla"/>
              <a:cs typeface="Karla"/>
              <a:sym typeface="Karla"/>
            </a:endParaRPr>
          </a:p>
          <a:p>
            <a:pPr marL="457200" lvl="0" indent="-342900" algn="l" rtl="0">
              <a:spcBef>
                <a:spcPts val="0"/>
              </a:spcBef>
              <a:spcAft>
                <a:spcPts val="0"/>
              </a:spcAft>
              <a:buSzPts val="1800"/>
              <a:buFont typeface="Karla"/>
              <a:buChar char="●"/>
            </a:pPr>
            <a:r>
              <a:rPr lang="en" sz="1800">
                <a:latin typeface="Karla"/>
                <a:ea typeface="Karla"/>
                <a:cs typeface="Karla"/>
                <a:sym typeface="Karla"/>
              </a:rPr>
              <a:t>It is considered to be a pan-Indigenous term to claim space within the LGBTQ+ acronym but it is not interchangeable with western terminology</a:t>
            </a:r>
            <a:endParaRPr sz="1800">
              <a:latin typeface="Karla"/>
              <a:ea typeface="Karla"/>
              <a:cs typeface="Karla"/>
              <a:sym typeface="Karla"/>
            </a:endParaRPr>
          </a:p>
          <a:p>
            <a:pPr marL="457200" lvl="0" indent="-342900" algn="l" rtl="0">
              <a:spcBef>
                <a:spcPts val="0"/>
              </a:spcBef>
              <a:spcAft>
                <a:spcPts val="0"/>
              </a:spcAft>
              <a:buSzPts val="1800"/>
              <a:buFont typeface="Karla"/>
              <a:buChar char="●"/>
            </a:pPr>
            <a:r>
              <a:rPr lang="en" sz="1800">
                <a:latin typeface="Karla"/>
                <a:ea typeface="Karla"/>
                <a:cs typeface="Karla"/>
                <a:sym typeface="Karla"/>
              </a:rPr>
              <a:t>All nations on Turtle Island have different beliefs and traditional names/words for Two-Spirit people. As such, it can be an identity or a gender role or community position</a:t>
            </a:r>
            <a:endParaRPr sz="1800">
              <a:latin typeface="Karla"/>
              <a:ea typeface="Karla"/>
              <a:cs typeface="Karla"/>
              <a:sym typeface="Karla"/>
            </a:endParaRPr>
          </a:p>
          <a:p>
            <a:pPr marL="457200" lvl="0" indent="-342900" algn="l" rtl="0">
              <a:spcBef>
                <a:spcPts val="0"/>
              </a:spcBef>
              <a:spcAft>
                <a:spcPts val="0"/>
              </a:spcAft>
              <a:buSzPts val="1800"/>
              <a:buFont typeface="Karla"/>
              <a:buChar char="●"/>
            </a:pPr>
            <a:r>
              <a:rPr lang="en" sz="1800">
                <a:latin typeface="Karla"/>
                <a:ea typeface="Karla"/>
                <a:cs typeface="Karla"/>
                <a:sym typeface="Karla"/>
              </a:rPr>
              <a:t>Not all queer Indigenous people consider themselves Two-Spirit and not all Two-Spirit people consider themselves queer</a:t>
            </a:r>
            <a:endParaRPr sz="1800">
              <a:latin typeface="Karla"/>
              <a:ea typeface="Karla"/>
              <a:cs typeface="Karla"/>
              <a:sym typeface="Karla"/>
            </a:endParaRPr>
          </a:p>
          <a:p>
            <a:pPr marL="457200" lvl="0" indent="-342900" algn="l" rtl="0">
              <a:spcBef>
                <a:spcPts val="0"/>
              </a:spcBef>
              <a:spcAft>
                <a:spcPts val="0"/>
              </a:spcAft>
              <a:buSzPts val="1800"/>
              <a:buFont typeface="Karla"/>
              <a:buChar char="●"/>
            </a:pPr>
            <a:r>
              <a:rPr lang="en" sz="1800">
                <a:latin typeface="Karla"/>
                <a:ea typeface="Karla"/>
                <a:cs typeface="Karla"/>
                <a:sym typeface="Karla"/>
              </a:rPr>
              <a:t>In northern BC, being Two-Spirit is closely related to our concepts on reincarnation</a:t>
            </a:r>
            <a:endParaRPr sz="1800">
              <a:latin typeface="Karla"/>
              <a:ea typeface="Karla"/>
              <a:cs typeface="Karla"/>
              <a:sym typeface="Karl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45000"/>
          </a:blip>
          <a:stretch>
            <a:fillRect/>
          </a:stretch>
        </a:blip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140" name="Google Shape;140;p22"/>
          <p:cNvSpPr txBox="1"/>
          <p:nvPr/>
        </p:nvSpPr>
        <p:spPr>
          <a:xfrm>
            <a:off x="104400" y="238275"/>
            <a:ext cx="8935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Encode Sans Semi Condensed SemiBold"/>
                <a:ea typeface="Encode Sans Semi Condensed SemiBold"/>
                <a:cs typeface="Encode Sans Semi Condensed SemiBold"/>
                <a:sym typeface="Encode Sans Semi Condensed SemiBold"/>
              </a:rPr>
              <a:t>Medical vs. Social Transitioning</a:t>
            </a:r>
            <a:endParaRPr sz="4800">
              <a:latin typeface="Encode Sans Semi Condensed SemiBold"/>
              <a:ea typeface="Encode Sans Semi Condensed SemiBold"/>
              <a:cs typeface="Encode Sans Semi Condensed SemiBold"/>
              <a:sym typeface="Encode Sans Semi Condensed SemiBold"/>
            </a:endParaRPr>
          </a:p>
        </p:txBody>
      </p:sp>
      <p:sp>
        <p:nvSpPr>
          <p:cNvPr id="141" name="Google Shape;141;p22"/>
          <p:cNvSpPr txBox="1"/>
          <p:nvPr/>
        </p:nvSpPr>
        <p:spPr>
          <a:xfrm>
            <a:off x="630675" y="1002950"/>
            <a:ext cx="3615900" cy="414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u="sng">
                <a:latin typeface="Karla"/>
                <a:ea typeface="Karla"/>
                <a:cs typeface="Karla"/>
                <a:sym typeface="Karla"/>
              </a:rPr>
              <a:t>Medical transitioning</a:t>
            </a:r>
            <a:endParaRPr sz="2000" u="sng">
              <a:latin typeface="Karla"/>
              <a:ea typeface="Karla"/>
              <a:cs typeface="Karla"/>
              <a:sym typeface="Karla"/>
            </a:endParaRPr>
          </a:p>
          <a:p>
            <a:pPr marL="0" lvl="0" indent="0" algn="l" rtl="0">
              <a:spcBef>
                <a:spcPts val="0"/>
              </a:spcBef>
              <a:spcAft>
                <a:spcPts val="0"/>
              </a:spcAft>
              <a:buNone/>
            </a:pPr>
            <a:endParaRPr>
              <a:latin typeface="Karla"/>
              <a:ea typeface="Karla"/>
              <a:cs typeface="Karla"/>
              <a:sym typeface="Karla"/>
            </a:endParaRPr>
          </a:p>
          <a:p>
            <a:pPr marL="457200" lvl="0" indent="-342900" algn="l" rtl="0">
              <a:spcBef>
                <a:spcPts val="0"/>
              </a:spcBef>
              <a:spcAft>
                <a:spcPts val="0"/>
              </a:spcAft>
              <a:buSzPts val="1800"/>
              <a:buFont typeface="Karla"/>
              <a:buChar char="●"/>
            </a:pPr>
            <a:r>
              <a:rPr lang="en" sz="1800">
                <a:latin typeface="Karla"/>
                <a:ea typeface="Karla"/>
                <a:cs typeface="Karla"/>
                <a:sym typeface="Karla"/>
              </a:rPr>
              <a:t>Done in partnership with their care provider</a:t>
            </a:r>
            <a:endParaRPr sz="1800">
              <a:latin typeface="Karla"/>
              <a:ea typeface="Karla"/>
              <a:cs typeface="Karla"/>
              <a:sym typeface="Karla"/>
            </a:endParaRPr>
          </a:p>
          <a:p>
            <a:pPr marL="457200" lvl="0" indent="-342900" algn="l" rtl="0">
              <a:spcBef>
                <a:spcPts val="0"/>
              </a:spcBef>
              <a:spcAft>
                <a:spcPts val="0"/>
              </a:spcAft>
              <a:buSzPts val="1800"/>
              <a:buFont typeface="Karla"/>
              <a:buChar char="●"/>
            </a:pPr>
            <a:r>
              <a:rPr lang="en" sz="1800">
                <a:latin typeface="Karla"/>
                <a:ea typeface="Karla"/>
                <a:cs typeface="Karla"/>
                <a:sym typeface="Karla"/>
              </a:rPr>
              <a:t>Can include:</a:t>
            </a:r>
            <a:endParaRPr sz="1800">
              <a:latin typeface="Karla"/>
              <a:ea typeface="Karla"/>
              <a:cs typeface="Karla"/>
              <a:sym typeface="Karla"/>
            </a:endParaRPr>
          </a:p>
          <a:p>
            <a:pPr marL="914400" lvl="1" indent="-342900" algn="l" rtl="0">
              <a:spcBef>
                <a:spcPts val="0"/>
              </a:spcBef>
              <a:spcAft>
                <a:spcPts val="0"/>
              </a:spcAft>
              <a:buSzPts val="1800"/>
              <a:buFont typeface="Karla"/>
              <a:buChar char="○"/>
            </a:pPr>
            <a:r>
              <a:rPr lang="en" sz="1800">
                <a:latin typeface="Karla"/>
                <a:ea typeface="Karla"/>
                <a:cs typeface="Karla"/>
                <a:sym typeface="Karla"/>
              </a:rPr>
              <a:t>Hormone therapy</a:t>
            </a:r>
            <a:endParaRPr sz="1800">
              <a:latin typeface="Karla"/>
              <a:ea typeface="Karla"/>
              <a:cs typeface="Karla"/>
              <a:sym typeface="Karla"/>
            </a:endParaRPr>
          </a:p>
          <a:p>
            <a:pPr marL="914400" lvl="1" indent="-342900" algn="l" rtl="0">
              <a:spcBef>
                <a:spcPts val="0"/>
              </a:spcBef>
              <a:spcAft>
                <a:spcPts val="0"/>
              </a:spcAft>
              <a:buSzPts val="1800"/>
              <a:buFont typeface="Karla"/>
              <a:buChar char="○"/>
            </a:pPr>
            <a:r>
              <a:rPr lang="en" sz="1800">
                <a:latin typeface="Karla"/>
                <a:ea typeface="Karla"/>
                <a:cs typeface="Karla"/>
                <a:sym typeface="Karla"/>
              </a:rPr>
              <a:t>Gender-affirming surgery</a:t>
            </a:r>
            <a:endParaRPr sz="1800">
              <a:latin typeface="Karla"/>
              <a:ea typeface="Karla"/>
              <a:cs typeface="Karla"/>
              <a:sym typeface="Karla"/>
            </a:endParaRPr>
          </a:p>
          <a:p>
            <a:pPr marL="1371600" lvl="2" indent="-342900" algn="l" rtl="0">
              <a:spcBef>
                <a:spcPts val="0"/>
              </a:spcBef>
              <a:spcAft>
                <a:spcPts val="0"/>
              </a:spcAft>
              <a:buSzPts val="1800"/>
              <a:buFont typeface="Karla"/>
              <a:buChar char="■"/>
            </a:pPr>
            <a:r>
              <a:rPr lang="en" sz="1800">
                <a:latin typeface="Karla"/>
                <a:ea typeface="Karla"/>
                <a:cs typeface="Karla"/>
                <a:sym typeface="Karla"/>
              </a:rPr>
              <a:t>Upper</a:t>
            </a:r>
            <a:endParaRPr sz="1800">
              <a:latin typeface="Karla"/>
              <a:ea typeface="Karla"/>
              <a:cs typeface="Karla"/>
              <a:sym typeface="Karla"/>
            </a:endParaRPr>
          </a:p>
          <a:p>
            <a:pPr marL="1371600" lvl="2" indent="-342900" algn="l" rtl="0">
              <a:spcBef>
                <a:spcPts val="0"/>
              </a:spcBef>
              <a:spcAft>
                <a:spcPts val="0"/>
              </a:spcAft>
              <a:buSzPts val="1800"/>
              <a:buFont typeface="Karla"/>
              <a:buChar char="■"/>
            </a:pPr>
            <a:r>
              <a:rPr lang="en" sz="1800">
                <a:latin typeface="Karla"/>
                <a:ea typeface="Karla"/>
                <a:cs typeface="Karla"/>
                <a:sym typeface="Karla"/>
              </a:rPr>
              <a:t>Lower </a:t>
            </a:r>
            <a:endParaRPr sz="1800">
              <a:latin typeface="Karla"/>
              <a:ea typeface="Karla"/>
              <a:cs typeface="Karla"/>
              <a:sym typeface="Karla"/>
            </a:endParaRPr>
          </a:p>
          <a:p>
            <a:pPr marL="457200" lvl="0" indent="-342900" algn="l" rtl="0">
              <a:spcBef>
                <a:spcPts val="0"/>
              </a:spcBef>
              <a:spcAft>
                <a:spcPts val="0"/>
              </a:spcAft>
              <a:buSzPts val="1800"/>
              <a:buFont typeface="Karla"/>
              <a:buChar char="●"/>
            </a:pPr>
            <a:r>
              <a:rPr lang="en" sz="1800">
                <a:latin typeface="Karla"/>
                <a:ea typeface="Karla"/>
                <a:cs typeface="Karla"/>
                <a:sym typeface="Karla"/>
              </a:rPr>
              <a:t>Readiness assessments</a:t>
            </a:r>
            <a:endParaRPr sz="1800">
              <a:latin typeface="Karla"/>
              <a:ea typeface="Karla"/>
              <a:cs typeface="Karla"/>
              <a:sym typeface="Karla"/>
            </a:endParaRPr>
          </a:p>
          <a:p>
            <a:pPr marL="0" lvl="0" indent="0" algn="l" rtl="0">
              <a:spcBef>
                <a:spcPts val="0"/>
              </a:spcBef>
              <a:spcAft>
                <a:spcPts val="0"/>
              </a:spcAft>
              <a:buNone/>
            </a:pPr>
            <a:endParaRPr>
              <a:latin typeface="Karla"/>
              <a:ea typeface="Karla"/>
              <a:cs typeface="Karla"/>
              <a:sym typeface="Karla"/>
            </a:endParaRPr>
          </a:p>
          <a:p>
            <a:pPr marL="0" lvl="0" indent="0" algn="l" rtl="0">
              <a:spcBef>
                <a:spcPts val="0"/>
              </a:spcBef>
              <a:spcAft>
                <a:spcPts val="0"/>
              </a:spcAft>
              <a:buNone/>
            </a:pPr>
            <a:endParaRPr>
              <a:latin typeface="Karla"/>
              <a:ea typeface="Karla"/>
              <a:cs typeface="Karla"/>
              <a:sym typeface="Karla"/>
            </a:endParaRPr>
          </a:p>
        </p:txBody>
      </p:sp>
      <p:sp>
        <p:nvSpPr>
          <p:cNvPr id="142" name="Google Shape;142;p22"/>
          <p:cNvSpPr txBox="1"/>
          <p:nvPr/>
        </p:nvSpPr>
        <p:spPr>
          <a:xfrm>
            <a:off x="4693250" y="1002950"/>
            <a:ext cx="3615900" cy="414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u="sng">
                <a:latin typeface="Karla"/>
                <a:ea typeface="Karla"/>
                <a:cs typeface="Karla"/>
                <a:sym typeface="Karla"/>
              </a:rPr>
              <a:t>Social transitioning</a:t>
            </a:r>
            <a:endParaRPr sz="2000" u="sng">
              <a:latin typeface="Karla"/>
              <a:ea typeface="Karla"/>
              <a:cs typeface="Karla"/>
              <a:sym typeface="Karla"/>
            </a:endParaRPr>
          </a:p>
          <a:p>
            <a:pPr marL="457200" lvl="0" indent="-336550" algn="l" rtl="0">
              <a:spcBef>
                <a:spcPts val="0"/>
              </a:spcBef>
              <a:spcAft>
                <a:spcPts val="0"/>
              </a:spcAft>
              <a:buSzPts val="1700"/>
              <a:buFont typeface="Karla"/>
              <a:buChar char="●"/>
            </a:pPr>
            <a:r>
              <a:rPr lang="en" sz="1700">
                <a:latin typeface="Karla"/>
                <a:ea typeface="Karla"/>
                <a:cs typeface="Karla"/>
                <a:sym typeface="Karla"/>
              </a:rPr>
              <a:t>Everything outside of a medical office</a:t>
            </a:r>
            <a:endParaRPr sz="1700">
              <a:latin typeface="Karla"/>
              <a:ea typeface="Karla"/>
              <a:cs typeface="Karla"/>
              <a:sym typeface="Karla"/>
            </a:endParaRPr>
          </a:p>
          <a:p>
            <a:pPr marL="457200" lvl="0" indent="-336550" algn="l" rtl="0">
              <a:spcBef>
                <a:spcPts val="0"/>
              </a:spcBef>
              <a:spcAft>
                <a:spcPts val="0"/>
              </a:spcAft>
              <a:buSzPts val="1700"/>
              <a:buFont typeface="Karla"/>
              <a:buChar char="●"/>
            </a:pPr>
            <a:r>
              <a:rPr lang="en" sz="1700">
                <a:latin typeface="Karla"/>
                <a:ea typeface="Karla"/>
                <a:cs typeface="Karla"/>
                <a:sym typeface="Karla"/>
              </a:rPr>
              <a:t>Can include:</a:t>
            </a:r>
            <a:endParaRPr sz="1700">
              <a:latin typeface="Karla"/>
              <a:ea typeface="Karla"/>
              <a:cs typeface="Karla"/>
              <a:sym typeface="Karla"/>
            </a:endParaRPr>
          </a:p>
          <a:p>
            <a:pPr marL="914400" lvl="1" indent="-336550" algn="l" rtl="0">
              <a:spcBef>
                <a:spcPts val="0"/>
              </a:spcBef>
              <a:spcAft>
                <a:spcPts val="0"/>
              </a:spcAft>
              <a:buSzPts val="1700"/>
              <a:buFont typeface="Karla"/>
              <a:buChar char="○"/>
            </a:pPr>
            <a:r>
              <a:rPr lang="en" sz="1700">
                <a:latin typeface="Karla"/>
                <a:ea typeface="Karla"/>
                <a:cs typeface="Karla"/>
                <a:sym typeface="Karla"/>
              </a:rPr>
              <a:t>Clothing</a:t>
            </a:r>
            <a:endParaRPr sz="1700">
              <a:latin typeface="Karla"/>
              <a:ea typeface="Karla"/>
              <a:cs typeface="Karla"/>
              <a:sym typeface="Karla"/>
            </a:endParaRPr>
          </a:p>
          <a:p>
            <a:pPr marL="914400" lvl="1" indent="-336550" algn="l" rtl="0">
              <a:spcBef>
                <a:spcPts val="0"/>
              </a:spcBef>
              <a:spcAft>
                <a:spcPts val="0"/>
              </a:spcAft>
              <a:buSzPts val="1700"/>
              <a:buFont typeface="Karla"/>
              <a:buChar char="○"/>
            </a:pPr>
            <a:r>
              <a:rPr lang="en" sz="1700">
                <a:latin typeface="Karla"/>
                <a:ea typeface="Karla"/>
                <a:cs typeface="Karla"/>
                <a:sym typeface="Karla"/>
              </a:rPr>
              <a:t>Hair</a:t>
            </a:r>
            <a:endParaRPr sz="1700">
              <a:latin typeface="Karla"/>
              <a:ea typeface="Karla"/>
              <a:cs typeface="Karla"/>
              <a:sym typeface="Karla"/>
            </a:endParaRPr>
          </a:p>
          <a:p>
            <a:pPr marL="914400" lvl="1" indent="-336550" algn="l" rtl="0">
              <a:spcBef>
                <a:spcPts val="0"/>
              </a:spcBef>
              <a:spcAft>
                <a:spcPts val="0"/>
              </a:spcAft>
              <a:buSzPts val="1700"/>
              <a:buFont typeface="Karla"/>
              <a:buChar char="○"/>
            </a:pPr>
            <a:r>
              <a:rPr lang="en" sz="1700">
                <a:latin typeface="Karla"/>
                <a:ea typeface="Karla"/>
                <a:cs typeface="Karla"/>
                <a:sym typeface="Karla"/>
              </a:rPr>
              <a:t>Name and gender marker</a:t>
            </a:r>
            <a:endParaRPr sz="1700">
              <a:latin typeface="Karla"/>
              <a:ea typeface="Karla"/>
              <a:cs typeface="Karla"/>
              <a:sym typeface="Karla"/>
            </a:endParaRPr>
          </a:p>
          <a:p>
            <a:pPr marL="457200" lvl="0" indent="-336550" algn="l" rtl="0">
              <a:spcBef>
                <a:spcPts val="0"/>
              </a:spcBef>
              <a:spcAft>
                <a:spcPts val="0"/>
              </a:spcAft>
              <a:buSzPts val="1700"/>
              <a:buFont typeface="Karla"/>
              <a:buChar char="●"/>
            </a:pPr>
            <a:r>
              <a:rPr lang="en" sz="1700">
                <a:latin typeface="Karla"/>
                <a:ea typeface="Karla"/>
                <a:cs typeface="Karla"/>
                <a:sym typeface="Karla"/>
              </a:rPr>
              <a:t>Gender-affirming clothing</a:t>
            </a:r>
            <a:endParaRPr sz="1700">
              <a:latin typeface="Karla"/>
              <a:ea typeface="Karla"/>
              <a:cs typeface="Karla"/>
              <a:sym typeface="Karla"/>
            </a:endParaRPr>
          </a:p>
          <a:p>
            <a:pPr marL="914400" lvl="1" indent="-336550" algn="l" rtl="0">
              <a:spcBef>
                <a:spcPts val="0"/>
              </a:spcBef>
              <a:spcAft>
                <a:spcPts val="0"/>
              </a:spcAft>
              <a:buSzPts val="1700"/>
              <a:buFont typeface="Karla"/>
              <a:buChar char="○"/>
            </a:pPr>
            <a:r>
              <a:rPr lang="en" sz="1700">
                <a:latin typeface="Karla"/>
                <a:ea typeface="Karla"/>
                <a:cs typeface="Karla"/>
                <a:sym typeface="Karla"/>
              </a:rPr>
              <a:t>Breast forms</a:t>
            </a:r>
            <a:endParaRPr sz="1700">
              <a:latin typeface="Karla"/>
              <a:ea typeface="Karla"/>
              <a:cs typeface="Karla"/>
              <a:sym typeface="Karla"/>
            </a:endParaRPr>
          </a:p>
          <a:p>
            <a:pPr marL="914400" lvl="1" indent="-336550" algn="l" rtl="0">
              <a:spcBef>
                <a:spcPts val="0"/>
              </a:spcBef>
              <a:spcAft>
                <a:spcPts val="0"/>
              </a:spcAft>
              <a:buSzPts val="1700"/>
              <a:buFont typeface="Karla"/>
              <a:buChar char="○"/>
            </a:pPr>
            <a:r>
              <a:rPr lang="en" sz="1700">
                <a:latin typeface="Karla"/>
                <a:ea typeface="Karla"/>
                <a:cs typeface="Karla"/>
                <a:sym typeface="Karla"/>
              </a:rPr>
              <a:t>Bras</a:t>
            </a:r>
            <a:endParaRPr sz="1700">
              <a:latin typeface="Karla"/>
              <a:ea typeface="Karla"/>
              <a:cs typeface="Karla"/>
              <a:sym typeface="Karla"/>
            </a:endParaRPr>
          </a:p>
          <a:p>
            <a:pPr marL="914400" lvl="1" indent="-336550" algn="l" rtl="0">
              <a:spcBef>
                <a:spcPts val="0"/>
              </a:spcBef>
              <a:spcAft>
                <a:spcPts val="0"/>
              </a:spcAft>
              <a:buSzPts val="1700"/>
              <a:buFont typeface="Karla"/>
              <a:buChar char="○"/>
            </a:pPr>
            <a:r>
              <a:rPr lang="en" sz="1700">
                <a:latin typeface="Karla"/>
                <a:ea typeface="Karla"/>
                <a:cs typeface="Karla"/>
                <a:sym typeface="Karla"/>
              </a:rPr>
              <a:t>Padding</a:t>
            </a:r>
            <a:endParaRPr sz="1700">
              <a:latin typeface="Karla"/>
              <a:ea typeface="Karla"/>
              <a:cs typeface="Karla"/>
              <a:sym typeface="Karla"/>
            </a:endParaRPr>
          </a:p>
          <a:p>
            <a:pPr marL="914400" lvl="1" indent="-336550" algn="l" rtl="0">
              <a:spcBef>
                <a:spcPts val="0"/>
              </a:spcBef>
              <a:spcAft>
                <a:spcPts val="0"/>
              </a:spcAft>
              <a:buSzPts val="1700"/>
              <a:buFont typeface="Karla"/>
              <a:buChar char="○"/>
            </a:pPr>
            <a:r>
              <a:rPr lang="en" sz="1700">
                <a:latin typeface="Karla"/>
                <a:ea typeface="Karla"/>
                <a:cs typeface="Karla"/>
                <a:sym typeface="Karla"/>
              </a:rPr>
              <a:t>Packers/STPs</a:t>
            </a:r>
            <a:endParaRPr sz="1700">
              <a:latin typeface="Karla"/>
              <a:ea typeface="Karla"/>
              <a:cs typeface="Karla"/>
              <a:sym typeface="Karla"/>
            </a:endParaRPr>
          </a:p>
          <a:p>
            <a:pPr marL="914400" lvl="1" indent="-336550" algn="l" rtl="0">
              <a:spcBef>
                <a:spcPts val="0"/>
              </a:spcBef>
              <a:spcAft>
                <a:spcPts val="0"/>
              </a:spcAft>
              <a:buSzPts val="1700"/>
              <a:buFont typeface="Karla"/>
              <a:buChar char="○"/>
            </a:pPr>
            <a:r>
              <a:rPr lang="en" sz="1700">
                <a:latin typeface="Karla"/>
                <a:ea typeface="Karla"/>
                <a:cs typeface="Karla"/>
                <a:sym typeface="Karla"/>
              </a:rPr>
              <a:t>Binders </a:t>
            </a:r>
            <a:endParaRPr sz="1700">
              <a:latin typeface="Karla"/>
              <a:ea typeface="Karla"/>
              <a:cs typeface="Karla"/>
              <a:sym typeface="Karl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3422975" y="2718475"/>
            <a:ext cx="5035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Policy of respect</a:t>
            </a:r>
            <a:endParaRPr/>
          </a:p>
        </p:txBody>
      </p:sp>
      <p:sp>
        <p:nvSpPr>
          <p:cNvPr id="148" name="Google Shape;148;p23"/>
          <p:cNvSpPr txBox="1">
            <a:spLocks noGrp="1"/>
          </p:cNvSpPr>
          <p:nvPr>
            <p:ph type="subTitle" idx="1"/>
          </p:nvPr>
        </p:nvSpPr>
        <p:spPr>
          <a:xfrm>
            <a:off x="3422975" y="3883175"/>
            <a:ext cx="5035200" cy="3420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a:t>language, questions, apologizing</a:t>
            </a:r>
            <a:endParaRPr/>
          </a:p>
        </p:txBody>
      </p:sp>
      <p:sp>
        <p:nvSpPr>
          <p:cNvPr id="149" name="Google Shape;149;p23"/>
          <p:cNvSpPr/>
          <p:nvPr/>
        </p:nvSpPr>
        <p:spPr>
          <a:xfrm>
            <a:off x="1561299" y="1568299"/>
            <a:ext cx="1596888" cy="2575639"/>
          </a:xfrm>
          <a:prstGeom prst="rect">
            <a:avLst/>
          </a:prstGeom>
        </p:spPr>
        <p:txBody>
          <a:bodyPr>
            <a:prstTxWarp prst="textPlain">
              <a:avLst/>
            </a:prstTxWarp>
          </a:bodyPr>
          <a:lstStyle/>
          <a:p>
            <a:pPr lvl="0" algn="ctr"/>
            <a:r>
              <a:rPr b="1" i="0">
                <a:ln>
                  <a:noFill/>
                </a:ln>
                <a:solidFill>
                  <a:schemeClr val="lt1"/>
                </a:solidFill>
                <a:latin typeface="Encode Sans Semi Condensed"/>
              </a:rPr>
              <a: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20000">
              <a:schemeClr val="accent4"/>
            </a:gs>
            <a:gs pos="79000">
              <a:schemeClr val="accent3"/>
            </a:gs>
            <a:gs pos="100000">
              <a:schemeClr val="accent3"/>
            </a:gs>
          </a:gsLst>
          <a:lin ang="5400012" scaled="0"/>
        </a:gradFill>
        <a:effectLst/>
      </p:bgPr>
    </p:bg>
    <p:spTree>
      <p:nvGrpSpPr>
        <p:cNvPr id="1" name="Shape 153"/>
        <p:cNvGrpSpPr/>
        <p:nvPr/>
      </p:nvGrpSpPr>
      <p:grpSpPr>
        <a:xfrm>
          <a:off x="0" y="0"/>
          <a:ext cx="0" cy="0"/>
          <a:chOff x="0" y="0"/>
          <a:chExt cx="0" cy="0"/>
        </a:xfrm>
      </p:grpSpPr>
      <p:sp>
        <p:nvSpPr>
          <p:cNvPr id="154" name="Google Shape;154;p24"/>
          <p:cNvSpPr txBox="1">
            <a:spLocks noGrp="1"/>
          </p:cNvSpPr>
          <p:nvPr>
            <p:ph type="ctrTitle" idx="4294967295"/>
          </p:nvPr>
        </p:nvSpPr>
        <p:spPr>
          <a:xfrm>
            <a:off x="171450" y="0"/>
            <a:ext cx="6762600" cy="1159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6000" b="0">
                <a:latin typeface="Encode Sans Semi Condensed SemiBold"/>
                <a:ea typeface="Encode Sans Semi Condensed SemiBold"/>
                <a:cs typeface="Encode Sans Semi Condensed SemiBold"/>
                <a:sym typeface="Encode Sans Semi Condensed SemiBold"/>
              </a:rPr>
              <a:t>Policy of respect</a:t>
            </a:r>
            <a:endParaRPr sz="6000" b="0">
              <a:latin typeface="Encode Sans Semi Condensed SemiBold"/>
              <a:ea typeface="Encode Sans Semi Condensed SemiBold"/>
              <a:cs typeface="Encode Sans Semi Condensed SemiBold"/>
              <a:sym typeface="Encode Sans Semi Condensed SemiBold"/>
            </a:endParaRPr>
          </a:p>
        </p:txBody>
      </p:sp>
      <p:sp>
        <p:nvSpPr>
          <p:cNvPr id="155" name="Google Shape;155;p24"/>
          <p:cNvSpPr txBox="1">
            <a:spLocks noGrp="1"/>
          </p:cNvSpPr>
          <p:nvPr>
            <p:ph type="subTitle" idx="4294967295"/>
          </p:nvPr>
        </p:nvSpPr>
        <p:spPr>
          <a:xfrm>
            <a:off x="1009650" y="3106750"/>
            <a:ext cx="7995600" cy="157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3000">
                <a:solidFill>
                  <a:schemeClr val="dk2"/>
                </a:solidFill>
              </a:rPr>
              <a:t>People should be treated according to their self-identified gender - people are who they say they are</a:t>
            </a:r>
            <a:endParaRPr sz="3000">
              <a:solidFill>
                <a:schemeClr val="dk2"/>
              </a:solidFill>
            </a:endParaRPr>
          </a:p>
        </p:txBody>
      </p:sp>
      <p:sp>
        <p:nvSpPr>
          <p:cNvPr id="156" name="Google Shape;156;p24"/>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p:nvPr/>
        </p:nvSpPr>
        <p:spPr>
          <a:xfrm rot="-1508322">
            <a:off x="-346783" y="-761948"/>
            <a:ext cx="4646066" cy="454314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163" name="Google Shape;163;p25"/>
          <p:cNvSpPr/>
          <p:nvPr/>
        </p:nvSpPr>
        <p:spPr>
          <a:xfrm rot="-1508351">
            <a:off x="542138" y="-690514"/>
            <a:ext cx="3235027" cy="3274355"/>
          </a:xfrm>
          <a:prstGeom prst="roundRect">
            <a:avLst>
              <a:gd name="adj" fmla="val 16667"/>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5"/>
          <p:cNvSpPr txBox="1">
            <a:spLocks noGrp="1"/>
          </p:cNvSpPr>
          <p:nvPr>
            <p:ph type="title"/>
          </p:nvPr>
        </p:nvSpPr>
        <p:spPr>
          <a:xfrm>
            <a:off x="240300" y="205850"/>
            <a:ext cx="8619300" cy="93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b="0">
                <a:solidFill>
                  <a:srgbClr val="313132"/>
                </a:solidFill>
                <a:latin typeface="Encode Sans Semi Condensed SemiBold"/>
                <a:ea typeface="Encode Sans Semi Condensed SemiBold"/>
                <a:cs typeface="Encode Sans Semi Condensed SemiBold"/>
                <a:sym typeface="Encode Sans Semi Condensed SemiBold"/>
              </a:rPr>
              <a:t>Why is this important?</a:t>
            </a:r>
            <a:endParaRPr sz="4800" b="0">
              <a:solidFill>
                <a:srgbClr val="313132"/>
              </a:solidFill>
              <a:latin typeface="Encode Sans Semi Condensed SemiBold"/>
              <a:ea typeface="Encode Sans Semi Condensed SemiBold"/>
              <a:cs typeface="Encode Sans Semi Condensed SemiBold"/>
              <a:sym typeface="Encode Sans Semi Condensed SemiBold"/>
            </a:endParaRPr>
          </a:p>
          <a:p>
            <a:pPr marL="0" lvl="0" indent="0" algn="l" rtl="0">
              <a:spcBef>
                <a:spcPts val="0"/>
              </a:spcBef>
              <a:spcAft>
                <a:spcPts val="0"/>
              </a:spcAft>
              <a:buNone/>
            </a:pPr>
            <a:endParaRPr sz="4800"/>
          </a:p>
        </p:txBody>
      </p:sp>
      <p:sp>
        <p:nvSpPr>
          <p:cNvPr id="165" name="Google Shape;165;p25"/>
          <p:cNvSpPr txBox="1"/>
          <p:nvPr/>
        </p:nvSpPr>
        <p:spPr>
          <a:xfrm>
            <a:off x="316225" y="652500"/>
            <a:ext cx="8543400" cy="4338600"/>
          </a:xfrm>
          <a:prstGeom prst="rect">
            <a:avLst/>
          </a:prstGeom>
          <a:noFill/>
          <a:ln>
            <a:noFill/>
          </a:ln>
        </p:spPr>
        <p:txBody>
          <a:bodyPr spcFirstLastPara="1" wrap="square" lIns="91425" tIns="91425" rIns="91425" bIns="91425" anchor="ctr" anchorCtr="0">
            <a:noAutofit/>
          </a:bodyPr>
          <a:lstStyle/>
          <a:p>
            <a:pPr marL="457200" lvl="0" indent="-355600" algn="l" rtl="0">
              <a:spcBef>
                <a:spcPts val="0"/>
              </a:spcBef>
              <a:spcAft>
                <a:spcPts val="0"/>
              </a:spcAft>
              <a:buSzPts val="2000"/>
              <a:buFont typeface="Karla"/>
              <a:buChar char="●"/>
            </a:pPr>
            <a:r>
              <a:rPr lang="en" sz="2000">
                <a:latin typeface="Karla"/>
                <a:ea typeface="Karla"/>
                <a:cs typeface="Karla"/>
                <a:sym typeface="Karla"/>
              </a:rPr>
              <a:t>Mental health stats</a:t>
            </a:r>
            <a:endParaRPr sz="2000">
              <a:latin typeface="Karla"/>
              <a:ea typeface="Karla"/>
              <a:cs typeface="Karla"/>
              <a:sym typeface="Karla"/>
            </a:endParaRPr>
          </a:p>
          <a:p>
            <a:pPr marL="914400" lvl="1" indent="-355600" algn="l" rtl="0">
              <a:spcBef>
                <a:spcPts val="0"/>
              </a:spcBef>
              <a:spcAft>
                <a:spcPts val="0"/>
              </a:spcAft>
              <a:buSzPts val="2000"/>
              <a:buFont typeface="Karla"/>
              <a:buChar char="○"/>
            </a:pPr>
            <a:r>
              <a:rPr lang="en" sz="2000">
                <a:latin typeface="Karla"/>
                <a:ea typeface="Karla"/>
                <a:cs typeface="Karla"/>
                <a:sym typeface="Karla"/>
              </a:rPr>
              <a:t>65% of youth report their mental health as being “fair” or “poor”</a:t>
            </a:r>
            <a:endParaRPr sz="2000">
              <a:latin typeface="Karla"/>
              <a:ea typeface="Karla"/>
              <a:cs typeface="Karla"/>
              <a:sym typeface="Karla"/>
            </a:endParaRPr>
          </a:p>
          <a:p>
            <a:pPr marL="457200" lvl="0" indent="-355600" algn="l" rtl="0">
              <a:spcBef>
                <a:spcPts val="0"/>
              </a:spcBef>
              <a:spcAft>
                <a:spcPts val="0"/>
              </a:spcAft>
              <a:buSzPts val="2000"/>
              <a:buFont typeface="Karla"/>
              <a:buChar char="●"/>
            </a:pPr>
            <a:r>
              <a:rPr lang="en" sz="2000">
                <a:latin typeface="Karla"/>
                <a:ea typeface="Karla"/>
                <a:cs typeface="Karla"/>
                <a:sym typeface="Karla"/>
              </a:rPr>
              <a:t>Impacts of minority stress</a:t>
            </a:r>
            <a:endParaRPr sz="2000">
              <a:latin typeface="Karla"/>
              <a:ea typeface="Karla"/>
              <a:cs typeface="Karla"/>
              <a:sym typeface="Karla"/>
            </a:endParaRPr>
          </a:p>
          <a:p>
            <a:pPr marL="914400" lvl="1" indent="-355600" algn="l" rtl="0">
              <a:spcBef>
                <a:spcPts val="0"/>
              </a:spcBef>
              <a:spcAft>
                <a:spcPts val="0"/>
              </a:spcAft>
              <a:buSzPts val="2000"/>
              <a:buFont typeface="Karla"/>
              <a:buChar char="○"/>
            </a:pPr>
            <a:r>
              <a:rPr lang="en" sz="2000">
                <a:latin typeface="Karla"/>
                <a:ea typeface="Karla"/>
                <a:cs typeface="Karla"/>
                <a:sym typeface="Karla"/>
              </a:rPr>
              <a:t>44% of younger youth reported debilitating amounts of stress in the past 30 days</a:t>
            </a:r>
            <a:endParaRPr sz="2000">
              <a:latin typeface="Karla"/>
              <a:ea typeface="Karla"/>
              <a:cs typeface="Karla"/>
              <a:sym typeface="Karla"/>
            </a:endParaRPr>
          </a:p>
          <a:p>
            <a:pPr marL="914400" lvl="1" indent="-355600" algn="l" rtl="0">
              <a:spcBef>
                <a:spcPts val="0"/>
              </a:spcBef>
              <a:spcAft>
                <a:spcPts val="0"/>
              </a:spcAft>
              <a:buSzPts val="2000"/>
              <a:buFont typeface="Karla"/>
              <a:buChar char="○"/>
            </a:pPr>
            <a:r>
              <a:rPr lang="en" sz="2000">
                <a:latin typeface="Karla"/>
                <a:ea typeface="Karla"/>
                <a:cs typeface="Karla"/>
                <a:sym typeface="Karla"/>
              </a:rPr>
              <a:t>82% of older youth reported their stress on the average day as “a bit stressful” or “quite a bit stressful”</a:t>
            </a:r>
            <a:endParaRPr sz="2000">
              <a:latin typeface="Karla"/>
              <a:ea typeface="Karla"/>
              <a:cs typeface="Karla"/>
              <a:sym typeface="Karla"/>
            </a:endParaRPr>
          </a:p>
          <a:p>
            <a:pPr marL="457200" lvl="0" indent="-355600" algn="l" rtl="0">
              <a:spcBef>
                <a:spcPts val="0"/>
              </a:spcBef>
              <a:spcAft>
                <a:spcPts val="0"/>
              </a:spcAft>
              <a:buSzPts val="2000"/>
              <a:buFont typeface="Karla"/>
              <a:buChar char="●"/>
            </a:pPr>
            <a:r>
              <a:rPr lang="en" sz="2000">
                <a:latin typeface="Karla"/>
                <a:ea typeface="Karla"/>
                <a:cs typeface="Karla"/>
                <a:sym typeface="Karla"/>
              </a:rPr>
              <a:t>Unhealthy coping behaviours</a:t>
            </a:r>
            <a:endParaRPr sz="2000">
              <a:latin typeface="Karla"/>
              <a:ea typeface="Karla"/>
              <a:cs typeface="Karla"/>
              <a:sym typeface="Karla"/>
            </a:endParaRPr>
          </a:p>
          <a:p>
            <a:pPr marL="914400" lvl="1" indent="-355600" algn="l" rtl="0">
              <a:spcBef>
                <a:spcPts val="0"/>
              </a:spcBef>
              <a:spcAft>
                <a:spcPts val="0"/>
              </a:spcAft>
              <a:buSzPts val="2000"/>
              <a:buFont typeface="Karla"/>
              <a:buChar char="○"/>
            </a:pPr>
            <a:r>
              <a:rPr lang="en" sz="2000">
                <a:latin typeface="Karla"/>
                <a:ea typeface="Karla"/>
                <a:cs typeface="Karla"/>
                <a:sym typeface="Karla"/>
              </a:rPr>
              <a:t>Substance use</a:t>
            </a:r>
            <a:endParaRPr sz="2000">
              <a:latin typeface="Karla"/>
              <a:ea typeface="Karla"/>
              <a:cs typeface="Karla"/>
              <a:sym typeface="Karla"/>
            </a:endParaRPr>
          </a:p>
          <a:p>
            <a:pPr marL="914400" lvl="1" indent="-355600" algn="l" rtl="0">
              <a:spcBef>
                <a:spcPts val="0"/>
              </a:spcBef>
              <a:spcAft>
                <a:spcPts val="0"/>
              </a:spcAft>
              <a:buSzPts val="2000"/>
              <a:buFont typeface="Karla"/>
              <a:buChar char="○"/>
            </a:pPr>
            <a:r>
              <a:rPr lang="en" sz="2000">
                <a:latin typeface="Karla"/>
                <a:ea typeface="Karla"/>
                <a:cs typeface="Karla"/>
                <a:sym typeface="Karla"/>
              </a:rPr>
              <a:t>Self-harm without intention of dying</a:t>
            </a:r>
            <a:endParaRPr sz="2000">
              <a:latin typeface="Karla"/>
              <a:ea typeface="Karla"/>
              <a:cs typeface="Karla"/>
              <a:sym typeface="Karla"/>
            </a:endParaRPr>
          </a:p>
          <a:p>
            <a:pPr marL="914400" lvl="1" indent="-355600" algn="l" rtl="0">
              <a:spcBef>
                <a:spcPts val="0"/>
              </a:spcBef>
              <a:spcAft>
                <a:spcPts val="0"/>
              </a:spcAft>
              <a:buSzPts val="2000"/>
              <a:buFont typeface="Karla"/>
              <a:buChar char="○"/>
            </a:pPr>
            <a:r>
              <a:rPr lang="en" sz="2000">
                <a:latin typeface="Karla"/>
                <a:ea typeface="Karla"/>
                <a:cs typeface="Karla"/>
                <a:sym typeface="Karla"/>
              </a:rPr>
              <a:t>Unsafe sexual encounters</a:t>
            </a:r>
            <a:endParaRPr sz="2000">
              <a:latin typeface="Karla"/>
              <a:ea typeface="Karla"/>
              <a:cs typeface="Karla"/>
              <a:sym typeface="Karla"/>
            </a:endParaRPr>
          </a:p>
        </p:txBody>
      </p:sp>
      <p:sp>
        <p:nvSpPr>
          <p:cNvPr id="166" name="Google Shape;166;p25"/>
          <p:cNvSpPr txBox="1"/>
          <p:nvPr/>
        </p:nvSpPr>
        <p:spPr>
          <a:xfrm>
            <a:off x="126125" y="4652975"/>
            <a:ext cx="88791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Karla"/>
                <a:ea typeface="Karla"/>
                <a:cs typeface="Karla"/>
                <a:sym typeface="Karla"/>
              </a:rPr>
              <a:t>Veale J, Saewyc E, Frohard-Dourlent H, Dobson S, Clark B &amp; the Canadian Trans Youth Health Survey Research Group (2015). Being Safe, Being Me: Results of the Canadian Trans Youth Health Survey. </a:t>
            </a:r>
            <a:endParaRPr sz="1100">
              <a:latin typeface="Karla"/>
              <a:ea typeface="Karla"/>
              <a:cs typeface="Karla"/>
              <a:sym typeface="Karla"/>
            </a:endParaRPr>
          </a:p>
          <a:p>
            <a:pPr marL="0" lvl="0" indent="0" algn="l" rtl="0">
              <a:spcBef>
                <a:spcPts val="600"/>
              </a:spcBef>
              <a:spcAft>
                <a:spcPts val="0"/>
              </a:spcAft>
              <a:buNone/>
            </a:pPr>
            <a:endParaRPr>
              <a:latin typeface="Karla"/>
              <a:ea typeface="Karla"/>
              <a:cs typeface="Karla"/>
              <a:sym typeface="Karl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p:nvPr/>
        </p:nvSpPr>
        <p:spPr>
          <a:xfrm rot="-1508322">
            <a:off x="-346783" y="-761948"/>
            <a:ext cx="4646066" cy="4543140"/>
          </a:xfrm>
          <a:prstGeom prst="roundRect">
            <a:avLst>
              <a:gd name="adj" fmla="val 16667"/>
            </a:avLst>
          </a:prstGeom>
          <a:noFill/>
          <a:ln w="76200" cap="flat" cmpd="sng">
            <a:solidFill>
              <a:schemeClr val="accent4">
                <a:alpha val="43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173" name="Google Shape;173;p26"/>
          <p:cNvSpPr/>
          <p:nvPr/>
        </p:nvSpPr>
        <p:spPr>
          <a:xfrm rot="-1508351">
            <a:off x="542138" y="-690514"/>
            <a:ext cx="3235027" cy="3274355"/>
          </a:xfrm>
          <a:prstGeom prst="roundRect">
            <a:avLst>
              <a:gd name="adj" fmla="val 16667"/>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txBox="1">
            <a:spLocks noGrp="1"/>
          </p:cNvSpPr>
          <p:nvPr>
            <p:ph type="title"/>
          </p:nvPr>
        </p:nvSpPr>
        <p:spPr>
          <a:xfrm>
            <a:off x="240300" y="205850"/>
            <a:ext cx="3208768" cy="93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dirty="0"/>
              <a:t>Language</a:t>
            </a:r>
            <a:endParaRPr sz="4800" dirty="0"/>
          </a:p>
        </p:txBody>
      </p:sp>
      <p:sp>
        <p:nvSpPr>
          <p:cNvPr id="175" name="Google Shape;175;p26"/>
          <p:cNvSpPr txBox="1"/>
          <p:nvPr/>
        </p:nvSpPr>
        <p:spPr>
          <a:xfrm>
            <a:off x="316225" y="804900"/>
            <a:ext cx="4036200" cy="4338600"/>
          </a:xfrm>
          <a:prstGeom prst="rect">
            <a:avLst/>
          </a:prstGeom>
          <a:noFill/>
          <a:ln>
            <a:noFill/>
          </a:ln>
        </p:spPr>
        <p:txBody>
          <a:bodyPr spcFirstLastPara="1" wrap="square" lIns="91425" tIns="91425" rIns="91425" bIns="91425" anchor="ctr" anchorCtr="0">
            <a:noAutofit/>
          </a:bodyPr>
          <a:lstStyle/>
          <a:p>
            <a:pPr marL="457200" lvl="0" indent="-355600" algn="l" rtl="0">
              <a:spcBef>
                <a:spcPts val="0"/>
              </a:spcBef>
              <a:spcAft>
                <a:spcPts val="0"/>
              </a:spcAft>
              <a:buSzPts val="2000"/>
              <a:buFont typeface="Karla"/>
              <a:buChar char="●"/>
            </a:pPr>
            <a:r>
              <a:rPr lang="en" sz="2000">
                <a:latin typeface="Karla"/>
                <a:ea typeface="Karla"/>
                <a:cs typeface="Karla"/>
                <a:sym typeface="Karla"/>
              </a:rPr>
              <a:t>Names and pronouns</a:t>
            </a:r>
            <a:endParaRPr sz="2000">
              <a:latin typeface="Karla"/>
              <a:ea typeface="Karla"/>
              <a:cs typeface="Karla"/>
              <a:sym typeface="Karla"/>
            </a:endParaRPr>
          </a:p>
          <a:p>
            <a:pPr marL="914400" lvl="1" indent="-355600" algn="l" rtl="0">
              <a:spcBef>
                <a:spcPts val="0"/>
              </a:spcBef>
              <a:spcAft>
                <a:spcPts val="0"/>
              </a:spcAft>
              <a:buSzPts val="2000"/>
              <a:buFont typeface="Karla"/>
              <a:buChar char="○"/>
            </a:pPr>
            <a:r>
              <a:rPr lang="en" sz="2000">
                <a:latin typeface="Karla"/>
                <a:ea typeface="Karla"/>
                <a:cs typeface="Karla"/>
                <a:sym typeface="Karla"/>
              </a:rPr>
              <a:t>Addressing patients</a:t>
            </a:r>
            <a:endParaRPr sz="2000">
              <a:latin typeface="Karla"/>
              <a:ea typeface="Karla"/>
              <a:cs typeface="Karla"/>
              <a:sym typeface="Karla"/>
            </a:endParaRPr>
          </a:p>
          <a:p>
            <a:pPr marL="457200" lvl="0" indent="-355600" algn="l" rtl="0">
              <a:spcBef>
                <a:spcPts val="0"/>
              </a:spcBef>
              <a:spcAft>
                <a:spcPts val="0"/>
              </a:spcAft>
              <a:buSzPts val="2000"/>
              <a:buFont typeface="Karla"/>
              <a:buChar char="●"/>
            </a:pPr>
            <a:r>
              <a:rPr lang="en" sz="2000">
                <a:latin typeface="Karla"/>
                <a:ea typeface="Karla"/>
                <a:cs typeface="Karla"/>
                <a:sym typeface="Karla"/>
              </a:rPr>
              <a:t>Gender neutral language</a:t>
            </a:r>
            <a:endParaRPr sz="2000">
              <a:latin typeface="Karla"/>
              <a:ea typeface="Karla"/>
              <a:cs typeface="Karla"/>
              <a:sym typeface="Karla"/>
            </a:endParaRPr>
          </a:p>
          <a:p>
            <a:pPr marL="914400" lvl="1" indent="-355600" algn="l" rtl="0">
              <a:spcBef>
                <a:spcPts val="0"/>
              </a:spcBef>
              <a:spcAft>
                <a:spcPts val="0"/>
              </a:spcAft>
              <a:buSzPts val="2000"/>
              <a:buFont typeface="Karla"/>
              <a:buChar char="○"/>
            </a:pPr>
            <a:r>
              <a:rPr lang="en" sz="2000">
                <a:latin typeface="Karla"/>
                <a:ea typeface="Karla"/>
                <a:cs typeface="Karla"/>
                <a:sym typeface="Karla"/>
              </a:rPr>
              <a:t>Family relationships</a:t>
            </a:r>
            <a:endParaRPr sz="2000">
              <a:latin typeface="Karla"/>
              <a:ea typeface="Karla"/>
              <a:cs typeface="Karla"/>
              <a:sym typeface="Karla"/>
            </a:endParaRPr>
          </a:p>
          <a:p>
            <a:pPr marL="914400" lvl="1" indent="-355600" algn="l" rtl="0">
              <a:spcBef>
                <a:spcPts val="0"/>
              </a:spcBef>
              <a:spcAft>
                <a:spcPts val="0"/>
              </a:spcAft>
              <a:buSzPts val="2000"/>
              <a:buFont typeface="Karla"/>
              <a:buChar char="○"/>
            </a:pPr>
            <a:r>
              <a:rPr lang="en" sz="2000">
                <a:latin typeface="Karla"/>
                <a:ea typeface="Karla"/>
                <a:cs typeface="Karla"/>
                <a:sym typeface="Karla"/>
              </a:rPr>
              <a:t>Body parts</a:t>
            </a:r>
            <a:endParaRPr sz="2000">
              <a:latin typeface="Karla"/>
              <a:ea typeface="Karla"/>
              <a:cs typeface="Karla"/>
              <a:sym typeface="Karla"/>
            </a:endParaRPr>
          </a:p>
          <a:p>
            <a:pPr marL="457200" lvl="0" indent="-355600" algn="l" rtl="0">
              <a:spcBef>
                <a:spcPts val="0"/>
              </a:spcBef>
              <a:spcAft>
                <a:spcPts val="0"/>
              </a:spcAft>
              <a:buSzPts val="2000"/>
              <a:buFont typeface="Karla"/>
              <a:buChar char="●"/>
            </a:pPr>
            <a:r>
              <a:rPr lang="en" sz="2000">
                <a:latin typeface="Karla"/>
                <a:ea typeface="Karla"/>
                <a:cs typeface="Karla"/>
                <a:sym typeface="Karla"/>
              </a:rPr>
              <a:t>Learn and mirror the language they use when referring to their body</a:t>
            </a:r>
            <a:endParaRPr sz="2000">
              <a:latin typeface="Karla"/>
              <a:ea typeface="Karla"/>
              <a:cs typeface="Karla"/>
              <a:sym typeface="Karla"/>
            </a:endParaRPr>
          </a:p>
          <a:p>
            <a:pPr marL="457200" lvl="0" indent="-355600" algn="l" rtl="0">
              <a:spcBef>
                <a:spcPts val="0"/>
              </a:spcBef>
              <a:spcAft>
                <a:spcPts val="0"/>
              </a:spcAft>
              <a:buSzPts val="2000"/>
              <a:buFont typeface="Karla"/>
              <a:buChar char="●"/>
            </a:pPr>
            <a:r>
              <a:rPr lang="en" sz="2000">
                <a:latin typeface="Karla"/>
                <a:ea typeface="Karla"/>
                <a:cs typeface="Karla"/>
                <a:sym typeface="Karla"/>
              </a:rPr>
              <a:t>Be curious and open to using the traditional language that is local to that area</a:t>
            </a:r>
            <a:endParaRPr sz="2000">
              <a:latin typeface="Karla"/>
              <a:ea typeface="Karla"/>
              <a:cs typeface="Karla"/>
              <a:sym typeface="Karla"/>
            </a:endParaRPr>
          </a:p>
        </p:txBody>
      </p:sp>
      <p:graphicFrame>
        <p:nvGraphicFramePr>
          <p:cNvPr id="176" name="Google Shape;176;p26"/>
          <p:cNvGraphicFramePr/>
          <p:nvPr/>
        </p:nvGraphicFramePr>
        <p:xfrm>
          <a:off x="4823550" y="1252350"/>
          <a:ext cx="4036200" cy="3553200"/>
        </p:xfrm>
        <a:graphic>
          <a:graphicData uri="http://schemas.openxmlformats.org/drawingml/2006/table">
            <a:tbl>
              <a:tblPr>
                <a:noFill/>
                <a:tableStyleId>{430FD812-D272-433F-A947-91B340C5F7BF}</a:tableStyleId>
              </a:tblPr>
              <a:tblGrid>
                <a:gridCol w="1885200">
                  <a:extLst>
                    <a:ext uri="{9D8B030D-6E8A-4147-A177-3AD203B41FA5}">
                      <a16:colId xmlns="" xmlns:a16="http://schemas.microsoft.com/office/drawing/2014/main" val="20000"/>
                    </a:ext>
                  </a:extLst>
                </a:gridCol>
                <a:gridCol w="2151000">
                  <a:extLst>
                    <a:ext uri="{9D8B030D-6E8A-4147-A177-3AD203B41FA5}">
                      <a16:colId xmlns="" xmlns:a16="http://schemas.microsoft.com/office/drawing/2014/main" val="20001"/>
                    </a:ext>
                  </a:extLst>
                </a:gridCol>
              </a:tblGrid>
              <a:tr h="444150">
                <a:tc>
                  <a:txBody>
                    <a:bodyPr/>
                    <a:lstStyle/>
                    <a:p>
                      <a:pPr marL="0" lvl="0" indent="0" algn="ctr" rtl="0">
                        <a:spcBef>
                          <a:spcPts val="0"/>
                        </a:spcBef>
                        <a:spcAft>
                          <a:spcPts val="0"/>
                        </a:spcAft>
                        <a:buNone/>
                      </a:pPr>
                      <a:r>
                        <a:rPr lang="en" b="1"/>
                        <a:t>Term</a:t>
                      </a:r>
                      <a:endParaRPr b="1"/>
                    </a:p>
                  </a:txBody>
                  <a:tcPr marL="91425" marR="91425" marT="91425" marB="91425">
                    <a:lnL w="28575" cap="flat" cmpd="sng">
                      <a:solidFill>
                        <a:srgbClr val="4A86E8"/>
                      </a:solidFill>
                      <a:prstDash val="solid"/>
                      <a:round/>
                      <a:headEnd type="none" w="sm" len="sm"/>
                      <a:tailEnd type="none" w="sm" len="sm"/>
                    </a:lnL>
                    <a:lnR w="9525" cap="flat" cmpd="sng">
                      <a:solidFill>
                        <a:srgbClr val="9E9E9E"/>
                      </a:solidFill>
                      <a:prstDash val="solid"/>
                      <a:round/>
                      <a:headEnd type="none" w="sm" len="sm"/>
                      <a:tailEnd type="none" w="sm" len="sm"/>
                    </a:lnR>
                    <a:lnT w="28575" cap="flat" cmpd="sng">
                      <a:solidFill>
                        <a:srgbClr val="4A86E8"/>
                      </a:solidFill>
                      <a:prstDash val="solid"/>
                      <a:round/>
                      <a:headEnd type="none" w="sm" len="sm"/>
                      <a:tailEnd type="none" w="sm" len="sm"/>
                    </a:lnT>
                    <a:lnB w="2857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 b="1"/>
                        <a:t>Gender Neutral </a:t>
                      </a:r>
                      <a:endParaRPr b="1"/>
                    </a:p>
                  </a:txBody>
                  <a:tcPr marL="91425" marR="91425" marT="91425" marB="91425">
                    <a:lnL w="9525" cap="flat" cmpd="sng">
                      <a:solidFill>
                        <a:srgbClr val="9E9E9E"/>
                      </a:solidFill>
                      <a:prstDash val="solid"/>
                      <a:round/>
                      <a:headEnd type="none" w="sm" len="sm"/>
                      <a:tailEnd type="none" w="sm" len="sm"/>
                    </a:lnL>
                    <a:lnR w="28575" cap="flat" cmpd="sng">
                      <a:solidFill>
                        <a:srgbClr val="4A86E8"/>
                      </a:solidFill>
                      <a:prstDash val="solid"/>
                      <a:round/>
                      <a:headEnd type="none" w="sm" len="sm"/>
                      <a:tailEnd type="none" w="sm" len="sm"/>
                    </a:lnR>
                    <a:lnT w="28575" cap="flat" cmpd="sng">
                      <a:solidFill>
                        <a:srgbClr val="4A86E8"/>
                      </a:solidFill>
                      <a:prstDash val="solid"/>
                      <a:round/>
                      <a:headEnd type="none" w="sm" len="sm"/>
                      <a:tailEnd type="none" w="sm" len="sm"/>
                    </a:lnT>
                    <a:lnB w="28575" cap="flat" cmpd="sng">
                      <a:solidFill>
                        <a:srgbClr val="4A86E8"/>
                      </a:solidFill>
                      <a:prstDash val="solid"/>
                      <a:round/>
                      <a:headEnd type="none" w="sm" len="sm"/>
                      <a:tailEnd type="none" w="sm" len="sm"/>
                    </a:lnB>
                  </a:tcPr>
                </a:tc>
                <a:extLst>
                  <a:ext uri="{0D108BD9-81ED-4DB2-BD59-A6C34878D82A}">
                    <a16:rowId xmlns="" xmlns:a16="http://schemas.microsoft.com/office/drawing/2014/main" val="10000"/>
                  </a:ext>
                </a:extLst>
              </a:tr>
              <a:tr h="444150">
                <a:tc>
                  <a:txBody>
                    <a:bodyPr/>
                    <a:lstStyle/>
                    <a:p>
                      <a:pPr marL="0" lvl="0" indent="0" algn="l" rtl="0">
                        <a:spcBef>
                          <a:spcPts val="0"/>
                        </a:spcBef>
                        <a:spcAft>
                          <a:spcPts val="0"/>
                        </a:spcAft>
                        <a:buNone/>
                      </a:pPr>
                      <a:r>
                        <a:rPr lang="en"/>
                        <a:t>Mom/Dad</a:t>
                      </a:r>
                      <a:endParaRPr/>
                    </a:p>
                  </a:txBody>
                  <a:tcPr marL="91425" marR="91425" marT="91425" marB="91425">
                    <a:lnT w="28575" cap="flat" cmpd="sng">
                      <a:solidFill>
                        <a:srgbClr val="4A86E8"/>
                      </a:solidFill>
                      <a:prstDash val="solid"/>
                      <a:round/>
                      <a:headEnd type="none" w="sm" len="sm"/>
                      <a:tailEnd type="none" w="sm" len="sm"/>
                    </a:lnT>
                    <a:solidFill>
                      <a:srgbClr val="CFE2F3"/>
                    </a:solidFill>
                  </a:tcPr>
                </a:tc>
                <a:tc>
                  <a:txBody>
                    <a:bodyPr/>
                    <a:lstStyle/>
                    <a:p>
                      <a:pPr marL="0" lvl="0" indent="0" algn="l" rtl="0">
                        <a:spcBef>
                          <a:spcPts val="0"/>
                        </a:spcBef>
                        <a:spcAft>
                          <a:spcPts val="0"/>
                        </a:spcAft>
                        <a:buNone/>
                      </a:pPr>
                      <a:r>
                        <a:rPr lang="en"/>
                        <a:t>Parent</a:t>
                      </a:r>
                      <a:endParaRPr/>
                    </a:p>
                  </a:txBody>
                  <a:tcPr marL="91425" marR="91425" marT="91425" marB="91425">
                    <a:lnR w="9525" cap="flat" cmpd="sng">
                      <a:solidFill>
                        <a:srgbClr val="4A86E8"/>
                      </a:solidFill>
                      <a:prstDash val="solid"/>
                      <a:round/>
                      <a:headEnd type="none" w="sm" len="sm"/>
                      <a:tailEnd type="none" w="sm" len="sm"/>
                    </a:lnR>
                    <a:lnT w="28575" cap="flat" cmpd="sng">
                      <a:solidFill>
                        <a:srgbClr val="4A86E8"/>
                      </a:solidFill>
                      <a:prstDash val="solid"/>
                      <a:round/>
                      <a:headEnd type="none" w="sm" len="sm"/>
                      <a:tailEnd type="none" w="sm" len="sm"/>
                    </a:lnT>
                    <a:solidFill>
                      <a:srgbClr val="CFE2F3"/>
                    </a:solidFill>
                  </a:tcPr>
                </a:tc>
                <a:extLst>
                  <a:ext uri="{0D108BD9-81ED-4DB2-BD59-A6C34878D82A}">
                    <a16:rowId xmlns="" xmlns:a16="http://schemas.microsoft.com/office/drawing/2014/main" val="10001"/>
                  </a:ext>
                </a:extLst>
              </a:tr>
              <a:tr h="444150">
                <a:tc>
                  <a:txBody>
                    <a:bodyPr/>
                    <a:lstStyle/>
                    <a:p>
                      <a:pPr marL="0" lvl="0" indent="0" algn="l" rtl="0">
                        <a:spcBef>
                          <a:spcPts val="0"/>
                        </a:spcBef>
                        <a:spcAft>
                          <a:spcPts val="0"/>
                        </a:spcAft>
                        <a:buNone/>
                      </a:pPr>
                      <a:r>
                        <a:rPr lang="en"/>
                        <a:t>Girlfriend/Boyfriend</a:t>
                      </a:r>
                      <a:endParaRPr/>
                    </a:p>
                  </a:txBody>
                  <a:tcPr marL="91425" marR="91425" marT="91425" marB="91425"/>
                </a:tc>
                <a:tc>
                  <a:txBody>
                    <a:bodyPr/>
                    <a:lstStyle/>
                    <a:p>
                      <a:pPr marL="0" lvl="0" indent="0" algn="l" rtl="0">
                        <a:spcBef>
                          <a:spcPts val="0"/>
                        </a:spcBef>
                        <a:spcAft>
                          <a:spcPts val="0"/>
                        </a:spcAft>
                        <a:buNone/>
                      </a:pPr>
                      <a:r>
                        <a:rPr lang="en"/>
                        <a:t>Partner</a:t>
                      </a:r>
                      <a:endParaRPr/>
                    </a:p>
                  </a:txBody>
                  <a:tcPr marL="91425" marR="91425" marT="91425" marB="91425">
                    <a:lnR w="9525" cap="flat" cmpd="sng">
                      <a:solidFill>
                        <a:srgbClr val="4A86E8"/>
                      </a:solidFill>
                      <a:prstDash val="solid"/>
                      <a:round/>
                      <a:headEnd type="none" w="sm" len="sm"/>
                      <a:tailEnd type="none" w="sm" len="sm"/>
                    </a:lnR>
                  </a:tcPr>
                </a:tc>
                <a:extLst>
                  <a:ext uri="{0D108BD9-81ED-4DB2-BD59-A6C34878D82A}">
                    <a16:rowId xmlns="" xmlns:a16="http://schemas.microsoft.com/office/drawing/2014/main" val="10002"/>
                  </a:ext>
                </a:extLst>
              </a:tr>
              <a:tr h="444150">
                <a:tc>
                  <a:txBody>
                    <a:bodyPr/>
                    <a:lstStyle/>
                    <a:p>
                      <a:pPr marL="0" lvl="0" indent="0" algn="l" rtl="0">
                        <a:spcBef>
                          <a:spcPts val="0"/>
                        </a:spcBef>
                        <a:spcAft>
                          <a:spcPts val="0"/>
                        </a:spcAft>
                        <a:buNone/>
                      </a:pPr>
                      <a:r>
                        <a:rPr lang="en"/>
                        <a:t>Wife/Husband</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Spouse</a:t>
                      </a:r>
                      <a:endParaRPr/>
                    </a:p>
                  </a:txBody>
                  <a:tcPr marL="91425" marR="91425" marT="91425" marB="91425">
                    <a:lnR w="9525" cap="flat" cmpd="sng">
                      <a:solidFill>
                        <a:srgbClr val="4A86E8"/>
                      </a:solidFill>
                      <a:prstDash val="solid"/>
                      <a:round/>
                      <a:headEnd type="none" w="sm" len="sm"/>
                      <a:tailEnd type="none" w="sm" len="sm"/>
                    </a:lnR>
                    <a:solidFill>
                      <a:srgbClr val="CFE2F3"/>
                    </a:solidFill>
                  </a:tcPr>
                </a:tc>
                <a:extLst>
                  <a:ext uri="{0D108BD9-81ED-4DB2-BD59-A6C34878D82A}">
                    <a16:rowId xmlns="" xmlns:a16="http://schemas.microsoft.com/office/drawing/2014/main" val="10003"/>
                  </a:ext>
                </a:extLst>
              </a:tr>
              <a:tr h="4441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4A86E8"/>
                      </a:solidFill>
                      <a:prstDash val="solid"/>
                      <a:round/>
                      <a:headEnd type="none" w="sm" len="sm"/>
                      <a:tailEnd type="none" w="sm" len="sm"/>
                    </a:lnR>
                  </a:tcPr>
                </a:tc>
                <a:extLst>
                  <a:ext uri="{0D108BD9-81ED-4DB2-BD59-A6C34878D82A}">
                    <a16:rowId xmlns="" xmlns:a16="http://schemas.microsoft.com/office/drawing/2014/main" val="10004"/>
                  </a:ext>
                </a:extLst>
              </a:tr>
              <a:tr h="444150">
                <a:tc>
                  <a:txBody>
                    <a:bodyPr/>
                    <a:lstStyle/>
                    <a:p>
                      <a:pPr marL="0" lvl="0" indent="0" algn="l" rtl="0">
                        <a:spcBef>
                          <a:spcPts val="0"/>
                        </a:spcBef>
                        <a:spcAft>
                          <a:spcPts val="0"/>
                        </a:spcAft>
                        <a:buNone/>
                      </a:pPr>
                      <a:r>
                        <a:rPr lang="en"/>
                        <a:t>Vagina</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Internal genitalia</a:t>
                      </a:r>
                      <a:endParaRPr/>
                    </a:p>
                  </a:txBody>
                  <a:tcPr marL="91425" marR="91425" marT="91425" marB="91425">
                    <a:lnR w="9525" cap="flat" cmpd="sng">
                      <a:solidFill>
                        <a:srgbClr val="4A86E8"/>
                      </a:solidFill>
                      <a:prstDash val="solid"/>
                      <a:round/>
                      <a:headEnd type="none" w="sm" len="sm"/>
                      <a:tailEnd type="none" w="sm" len="sm"/>
                    </a:lnR>
                    <a:solidFill>
                      <a:srgbClr val="CFE2F3"/>
                    </a:solidFill>
                  </a:tcPr>
                </a:tc>
                <a:extLst>
                  <a:ext uri="{0D108BD9-81ED-4DB2-BD59-A6C34878D82A}">
                    <a16:rowId xmlns="" xmlns:a16="http://schemas.microsoft.com/office/drawing/2014/main" val="10005"/>
                  </a:ext>
                </a:extLst>
              </a:tr>
              <a:tr h="444150">
                <a:tc>
                  <a:txBody>
                    <a:bodyPr/>
                    <a:lstStyle/>
                    <a:p>
                      <a:pPr marL="0" lvl="0" indent="0" algn="l" rtl="0">
                        <a:spcBef>
                          <a:spcPts val="0"/>
                        </a:spcBef>
                        <a:spcAft>
                          <a:spcPts val="0"/>
                        </a:spcAft>
                        <a:buNone/>
                      </a:pPr>
                      <a:r>
                        <a:rPr lang="en"/>
                        <a:t>Penis</a:t>
                      </a:r>
                      <a:endParaRPr/>
                    </a:p>
                  </a:txBody>
                  <a:tcPr marL="91425" marR="91425" marT="91425" marB="91425"/>
                </a:tc>
                <a:tc>
                  <a:txBody>
                    <a:bodyPr/>
                    <a:lstStyle/>
                    <a:p>
                      <a:pPr marL="0" lvl="0" indent="0" algn="l" rtl="0">
                        <a:spcBef>
                          <a:spcPts val="0"/>
                        </a:spcBef>
                        <a:spcAft>
                          <a:spcPts val="0"/>
                        </a:spcAft>
                        <a:buNone/>
                      </a:pPr>
                      <a:r>
                        <a:rPr lang="en"/>
                        <a:t>External genitalia</a:t>
                      </a:r>
                      <a:endParaRPr/>
                    </a:p>
                  </a:txBody>
                  <a:tcPr marL="91425" marR="91425" marT="91425" marB="91425">
                    <a:lnR w="9525" cap="flat" cmpd="sng">
                      <a:solidFill>
                        <a:srgbClr val="4A86E8"/>
                      </a:solidFill>
                      <a:prstDash val="solid"/>
                      <a:round/>
                      <a:headEnd type="none" w="sm" len="sm"/>
                      <a:tailEnd type="none" w="sm" len="sm"/>
                    </a:lnR>
                  </a:tcPr>
                </a:tc>
                <a:extLst>
                  <a:ext uri="{0D108BD9-81ED-4DB2-BD59-A6C34878D82A}">
                    <a16:rowId xmlns="" xmlns:a16="http://schemas.microsoft.com/office/drawing/2014/main" val="10006"/>
                  </a:ext>
                </a:extLst>
              </a:tr>
              <a:tr h="444150">
                <a:tc>
                  <a:txBody>
                    <a:bodyPr/>
                    <a:lstStyle/>
                    <a:p>
                      <a:pPr marL="0" lvl="0" indent="0" algn="l" rtl="0">
                        <a:spcBef>
                          <a:spcPts val="0"/>
                        </a:spcBef>
                        <a:spcAft>
                          <a:spcPts val="0"/>
                        </a:spcAft>
                        <a:buNone/>
                      </a:pPr>
                      <a:r>
                        <a:rPr lang="en"/>
                        <a:t>Breasts</a:t>
                      </a:r>
                      <a:endParaRPr/>
                    </a:p>
                  </a:txBody>
                  <a:tcPr marL="91425" marR="91425" marT="91425" marB="91425">
                    <a:solidFill>
                      <a:srgbClr val="CFE2F3"/>
                    </a:solidFill>
                  </a:tcPr>
                </a:tc>
                <a:tc>
                  <a:txBody>
                    <a:bodyPr/>
                    <a:lstStyle/>
                    <a:p>
                      <a:pPr marL="0" lvl="0" indent="0" algn="l" rtl="0">
                        <a:spcBef>
                          <a:spcPts val="0"/>
                        </a:spcBef>
                        <a:spcAft>
                          <a:spcPts val="0"/>
                        </a:spcAft>
                        <a:buNone/>
                      </a:pPr>
                      <a:r>
                        <a:rPr lang="en"/>
                        <a:t>Chest</a:t>
                      </a:r>
                      <a:endParaRPr/>
                    </a:p>
                  </a:txBody>
                  <a:tcPr marL="91425" marR="91425" marT="91425" marB="91425">
                    <a:lnR w="9525" cap="flat" cmpd="sng">
                      <a:solidFill>
                        <a:srgbClr val="4A86E8"/>
                      </a:solidFill>
                      <a:prstDash val="solid"/>
                      <a:round/>
                      <a:headEnd type="none" w="sm" len="sm"/>
                      <a:tailEnd type="none" w="sm" len="sm"/>
                    </a:lnR>
                    <a:solidFill>
                      <a:srgbClr val="CFE2F3"/>
                    </a:solidFill>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p:nvPr/>
        </p:nvSpPr>
        <p:spPr>
          <a:xfrm rot="-1508322">
            <a:off x="-346783" y="-761948"/>
            <a:ext cx="4646066" cy="4543140"/>
          </a:xfrm>
          <a:prstGeom prst="roundRect">
            <a:avLst>
              <a:gd name="adj" fmla="val 16667"/>
            </a:avLst>
          </a:prstGeom>
          <a:noFill/>
          <a:ln w="76200" cap="flat" cmpd="sng">
            <a:solidFill>
              <a:schemeClr val="accent4">
                <a:alpha val="43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183" name="Google Shape;183;p27"/>
          <p:cNvSpPr/>
          <p:nvPr/>
        </p:nvSpPr>
        <p:spPr>
          <a:xfrm rot="-1508351">
            <a:off x="542138" y="-690514"/>
            <a:ext cx="3235027" cy="3274355"/>
          </a:xfrm>
          <a:prstGeom prst="roundRect">
            <a:avLst>
              <a:gd name="adj" fmla="val 16667"/>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txBox="1">
            <a:spLocks noGrp="1"/>
          </p:cNvSpPr>
          <p:nvPr>
            <p:ph type="title"/>
          </p:nvPr>
        </p:nvSpPr>
        <p:spPr>
          <a:xfrm>
            <a:off x="259350" y="205850"/>
            <a:ext cx="4319400" cy="93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a:t>Questions</a:t>
            </a:r>
            <a:endParaRPr sz="4800"/>
          </a:p>
        </p:txBody>
      </p:sp>
      <p:sp>
        <p:nvSpPr>
          <p:cNvPr id="185" name="Google Shape;185;p27"/>
          <p:cNvSpPr txBox="1"/>
          <p:nvPr/>
        </p:nvSpPr>
        <p:spPr>
          <a:xfrm>
            <a:off x="259350" y="1141850"/>
            <a:ext cx="8197200" cy="36768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Karla"/>
              <a:buChar char="●"/>
            </a:pPr>
            <a:r>
              <a:rPr lang="en" sz="2000" dirty="0">
                <a:latin typeface="Karla"/>
                <a:ea typeface="Karla"/>
                <a:cs typeface="Karla"/>
                <a:sym typeface="Karla"/>
              </a:rPr>
              <a:t>When asking questions, always be prepared to explain why that information is necessary. </a:t>
            </a:r>
            <a:endParaRPr sz="2000" dirty="0">
              <a:latin typeface="Karla"/>
              <a:ea typeface="Karla"/>
              <a:cs typeface="Karla"/>
              <a:sym typeface="Karla"/>
            </a:endParaRPr>
          </a:p>
          <a:p>
            <a:pPr marL="0" lvl="0" indent="0" algn="l" rtl="0">
              <a:spcBef>
                <a:spcPts val="0"/>
              </a:spcBef>
              <a:spcAft>
                <a:spcPts val="0"/>
              </a:spcAft>
              <a:buNone/>
            </a:pPr>
            <a:endParaRPr sz="2000" dirty="0">
              <a:latin typeface="Karla"/>
              <a:ea typeface="Karla"/>
              <a:cs typeface="Karla"/>
              <a:sym typeface="Karla"/>
            </a:endParaRPr>
          </a:p>
          <a:p>
            <a:pPr marL="457200" lvl="0" indent="-355600" algn="l" rtl="0">
              <a:spcBef>
                <a:spcPts val="0"/>
              </a:spcBef>
              <a:spcAft>
                <a:spcPts val="0"/>
              </a:spcAft>
              <a:buSzPts val="2000"/>
              <a:buFont typeface="Karla"/>
              <a:buChar char="●"/>
            </a:pPr>
            <a:r>
              <a:rPr lang="en" sz="2000" dirty="0">
                <a:latin typeface="Karla"/>
                <a:ea typeface="Karla"/>
                <a:cs typeface="Karla"/>
                <a:sym typeface="Karla"/>
              </a:rPr>
              <a:t>Respondent fatigue is an important factor to consider </a:t>
            </a:r>
            <a:endParaRPr sz="2000" dirty="0">
              <a:latin typeface="Karla"/>
              <a:ea typeface="Karla"/>
              <a:cs typeface="Karla"/>
              <a:sym typeface="Karla"/>
            </a:endParaRPr>
          </a:p>
          <a:p>
            <a:pPr marL="0" lvl="0" indent="0" algn="l" rtl="0">
              <a:spcBef>
                <a:spcPts val="0"/>
              </a:spcBef>
              <a:spcAft>
                <a:spcPts val="0"/>
              </a:spcAft>
              <a:buNone/>
            </a:pPr>
            <a:endParaRPr sz="2000" dirty="0">
              <a:latin typeface="Karla"/>
              <a:ea typeface="Karla"/>
              <a:cs typeface="Karla"/>
              <a:sym typeface="Karla"/>
            </a:endParaRPr>
          </a:p>
          <a:p>
            <a:pPr marL="0" lvl="0" indent="0" algn="l" rtl="0">
              <a:spcBef>
                <a:spcPts val="0"/>
              </a:spcBef>
              <a:spcAft>
                <a:spcPts val="0"/>
              </a:spcAft>
              <a:buNone/>
            </a:pPr>
            <a:r>
              <a:rPr lang="en" sz="2000" dirty="0">
                <a:latin typeface="Karla"/>
                <a:ea typeface="Karla"/>
                <a:cs typeface="Karla"/>
                <a:sym typeface="Karla"/>
              </a:rPr>
              <a:t>Three parts to asking a question</a:t>
            </a:r>
            <a:endParaRPr sz="2000" dirty="0">
              <a:latin typeface="Karla"/>
              <a:ea typeface="Karla"/>
              <a:cs typeface="Karla"/>
              <a:sym typeface="Karla"/>
            </a:endParaRPr>
          </a:p>
          <a:p>
            <a:pPr marL="457200" lvl="0" indent="-355600" algn="l" rtl="0">
              <a:spcBef>
                <a:spcPts val="0"/>
              </a:spcBef>
              <a:spcAft>
                <a:spcPts val="0"/>
              </a:spcAft>
              <a:buSzPts val="2000"/>
              <a:buFont typeface="Karla"/>
              <a:buAutoNum type="arabicPeriod"/>
            </a:pPr>
            <a:r>
              <a:rPr lang="en" sz="2000" dirty="0">
                <a:latin typeface="Karla"/>
                <a:ea typeface="Karla"/>
                <a:cs typeface="Karla"/>
                <a:sym typeface="Karla"/>
              </a:rPr>
              <a:t>Consent</a:t>
            </a:r>
            <a:endParaRPr sz="2000" dirty="0">
              <a:latin typeface="Karla"/>
              <a:ea typeface="Karla"/>
              <a:cs typeface="Karla"/>
              <a:sym typeface="Karla"/>
            </a:endParaRPr>
          </a:p>
          <a:p>
            <a:pPr marL="457200" lvl="0" indent="-355600" algn="l" rtl="0">
              <a:spcBef>
                <a:spcPts val="0"/>
              </a:spcBef>
              <a:spcAft>
                <a:spcPts val="0"/>
              </a:spcAft>
              <a:buSzPts val="2000"/>
              <a:buFont typeface="Karla"/>
              <a:buAutoNum type="arabicPeriod"/>
            </a:pPr>
            <a:r>
              <a:rPr lang="en" sz="2000" dirty="0">
                <a:latin typeface="Karla"/>
                <a:ea typeface="Karla"/>
                <a:cs typeface="Karla"/>
                <a:sym typeface="Karla"/>
              </a:rPr>
              <a:t>Ask respectfully</a:t>
            </a:r>
            <a:endParaRPr sz="2000" dirty="0">
              <a:latin typeface="Karla"/>
              <a:ea typeface="Karla"/>
              <a:cs typeface="Karla"/>
              <a:sym typeface="Karla"/>
            </a:endParaRPr>
          </a:p>
          <a:p>
            <a:pPr marL="457200" lvl="0" indent="-355600" algn="l" rtl="0">
              <a:spcBef>
                <a:spcPts val="0"/>
              </a:spcBef>
              <a:spcAft>
                <a:spcPts val="0"/>
              </a:spcAft>
              <a:buSzPts val="2000"/>
              <a:buFont typeface="Karla"/>
              <a:buAutoNum type="arabicPeriod"/>
            </a:pPr>
            <a:r>
              <a:rPr lang="en" sz="2000" dirty="0">
                <a:latin typeface="Karla"/>
                <a:ea typeface="Karla"/>
                <a:cs typeface="Karla"/>
                <a:sym typeface="Karla"/>
              </a:rPr>
              <a:t>Clarification on confidentiality</a:t>
            </a:r>
            <a:endParaRPr sz="2000" dirty="0">
              <a:latin typeface="Karla"/>
              <a:ea typeface="Karla"/>
              <a:cs typeface="Karla"/>
              <a:sym typeface="Karl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p:nvPr/>
        </p:nvSpPr>
        <p:spPr>
          <a:xfrm rot="-1508322">
            <a:off x="-346783" y="-761948"/>
            <a:ext cx="4646066" cy="4543140"/>
          </a:xfrm>
          <a:prstGeom prst="roundRect">
            <a:avLst>
              <a:gd name="adj" fmla="val 16667"/>
            </a:avLst>
          </a:prstGeom>
          <a:noFill/>
          <a:ln w="76200" cap="flat" cmpd="sng">
            <a:solidFill>
              <a:schemeClr val="accent4">
                <a:alpha val="46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192" name="Google Shape;192;p28"/>
          <p:cNvSpPr/>
          <p:nvPr/>
        </p:nvSpPr>
        <p:spPr>
          <a:xfrm rot="-1508351">
            <a:off x="542138" y="-690514"/>
            <a:ext cx="3235027" cy="3274355"/>
          </a:xfrm>
          <a:prstGeom prst="roundRect">
            <a:avLst>
              <a:gd name="adj" fmla="val 16667"/>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txBox="1">
            <a:spLocks noGrp="1"/>
          </p:cNvSpPr>
          <p:nvPr>
            <p:ph type="title"/>
          </p:nvPr>
        </p:nvSpPr>
        <p:spPr>
          <a:xfrm>
            <a:off x="172350" y="205850"/>
            <a:ext cx="3607800" cy="93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a:t>Apologizing</a:t>
            </a:r>
            <a:endParaRPr sz="4800"/>
          </a:p>
        </p:txBody>
      </p:sp>
      <p:sp>
        <p:nvSpPr>
          <p:cNvPr id="194" name="Google Shape;194;p28"/>
          <p:cNvSpPr txBox="1"/>
          <p:nvPr/>
        </p:nvSpPr>
        <p:spPr>
          <a:xfrm>
            <a:off x="609600" y="1409700"/>
            <a:ext cx="7345800" cy="37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Karla"/>
                <a:ea typeface="Karla"/>
                <a:cs typeface="Karla"/>
                <a:sym typeface="Karla"/>
              </a:rPr>
              <a:t>Does not need to be a big deal - it is about the other person, not yourself</a:t>
            </a:r>
            <a:endParaRPr sz="2000">
              <a:solidFill>
                <a:schemeClr val="dk1"/>
              </a:solidFill>
              <a:latin typeface="Karla"/>
              <a:ea typeface="Karla"/>
              <a:cs typeface="Karla"/>
              <a:sym typeface="Karla"/>
            </a:endParaRPr>
          </a:p>
          <a:p>
            <a:pPr marL="0" lvl="0" indent="0" algn="l" rtl="0">
              <a:spcBef>
                <a:spcPts val="0"/>
              </a:spcBef>
              <a:spcAft>
                <a:spcPts val="0"/>
              </a:spcAft>
              <a:buNone/>
            </a:pPr>
            <a:endParaRPr sz="2400">
              <a:solidFill>
                <a:schemeClr val="dk1"/>
              </a:solidFill>
              <a:latin typeface="Karla"/>
              <a:ea typeface="Karla"/>
              <a:cs typeface="Karla"/>
              <a:sym typeface="Karla"/>
            </a:endParaRPr>
          </a:p>
          <a:p>
            <a:pPr marL="1371600" lvl="0" indent="-381000" algn="l" rtl="0">
              <a:spcBef>
                <a:spcPts val="0"/>
              </a:spcBef>
              <a:spcAft>
                <a:spcPts val="0"/>
              </a:spcAft>
              <a:buClr>
                <a:schemeClr val="dk1"/>
              </a:buClr>
              <a:buSzPts val="2400"/>
              <a:buFont typeface="Karla"/>
              <a:buAutoNum type="arabicPeriod"/>
            </a:pPr>
            <a:r>
              <a:rPr lang="en" sz="2400">
                <a:solidFill>
                  <a:schemeClr val="dk1"/>
                </a:solidFill>
                <a:latin typeface="Karla"/>
                <a:ea typeface="Karla"/>
                <a:cs typeface="Karla"/>
                <a:sym typeface="Karla"/>
              </a:rPr>
              <a:t>Apologize</a:t>
            </a:r>
            <a:endParaRPr sz="2400">
              <a:solidFill>
                <a:schemeClr val="dk1"/>
              </a:solidFill>
              <a:latin typeface="Karla"/>
              <a:ea typeface="Karla"/>
              <a:cs typeface="Karla"/>
              <a:sym typeface="Karla"/>
            </a:endParaRPr>
          </a:p>
          <a:p>
            <a:pPr marL="1371600" lvl="0" indent="-381000" algn="l" rtl="0">
              <a:spcBef>
                <a:spcPts val="0"/>
              </a:spcBef>
              <a:spcAft>
                <a:spcPts val="0"/>
              </a:spcAft>
              <a:buClr>
                <a:schemeClr val="dk1"/>
              </a:buClr>
              <a:buSzPts val="2400"/>
              <a:buFont typeface="Karla"/>
              <a:buAutoNum type="arabicPeriod"/>
            </a:pPr>
            <a:r>
              <a:rPr lang="en" sz="2400">
                <a:solidFill>
                  <a:schemeClr val="dk1"/>
                </a:solidFill>
                <a:latin typeface="Karla"/>
                <a:ea typeface="Karla"/>
                <a:cs typeface="Karla"/>
                <a:sym typeface="Karla"/>
              </a:rPr>
              <a:t>Make amends</a:t>
            </a:r>
            <a:endParaRPr sz="2400">
              <a:solidFill>
                <a:schemeClr val="dk1"/>
              </a:solidFill>
              <a:latin typeface="Karla"/>
              <a:ea typeface="Karla"/>
              <a:cs typeface="Karla"/>
              <a:sym typeface="Karla"/>
            </a:endParaRPr>
          </a:p>
          <a:p>
            <a:pPr marL="1371600" lvl="0" indent="-381000" algn="l" rtl="0">
              <a:spcBef>
                <a:spcPts val="0"/>
              </a:spcBef>
              <a:spcAft>
                <a:spcPts val="0"/>
              </a:spcAft>
              <a:buClr>
                <a:schemeClr val="dk1"/>
              </a:buClr>
              <a:buSzPts val="2400"/>
              <a:buFont typeface="Karla"/>
              <a:buAutoNum type="arabicPeriod"/>
            </a:pPr>
            <a:r>
              <a:rPr lang="en" sz="2400">
                <a:solidFill>
                  <a:schemeClr val="dk1"/>
                </a:solidFill>
                <a:latin typeface="Karla"/>
                <a:ea typeface="Karla"/>
                <a:cs typeface="Karla"/>
                <a:sym typeface="Karla"/>
              </a:rPr>
              <a:t>Move on</a:t>
            </a:r>
            <a:endParaRPr sz="2400">
              <a:solidFill>
                <a:schemeClr val="dk1"/>
              </a:solidFill>
              <a:latin typeface="Karla"/>
              <a:ea typeface="Karla"/>
              <a:cs typeface="Karla"/>
              <a:sym typeface="Karla"/>
            </a:endParaRPr>
          </a:p>
          <a:p>
            <a:pPr marL="0" lvl="0" indent="0" algn="l" rtl="0">
              <a:spcBef>
                <a:spcPts val="0"/>
              </a:spcBef>
              <a:spcAft>
                <a:spcPts val="0"/>
              </a:spcAft>
              <a:buNone/>
            </a:pPr>
            <a:endParaRPr sz="2000">
              <a:solidFill>
                <a:schemeClr val="dk1"/>
              </a:solidFill>
              <a:latin typeface="Karla"/>
              <a:ea typeface="Karla"/>
              <a:cs typeface="Karla"/>
              <a:sym typeface="Karla"/>
            </a:endParaRPr>
          </a:p>
          <a:p>
            <a:pPr marL="0" lvl="0" indent="0" algn="l" rtl="0">
              <a:spcBef>
                <a:spcPts val="0"/>
              </a:spcBef>
              <a:spcAft>
                <a:spcPts val="0"/>
              </a:spcAft>
              <a:buNone/>
            </a:pPr>
            <a:r>
              <a:rPr lang="en" sz="2000">
                <a:solidFill>
                  <a:schemeClr val="dk1"/>
                </a:solidFill>
                <a:latin typeface="Karla"/>
                <a:ea typeface="Karla"/>
                <a:cs typeface="Karla"/>
                <a:sym typeface="Karla"/>
              </a:rPr>
              <a:t>“I’m sorry for using the wrong pronoun, I’ll use [he/she/them] from now on.”</a:t>
            </a:r>
            <a:endParaRPr sz="2000">
              <a:solidFill>
                <a:schemeClr val="dk1"/>
              </a:solidFill>
              <a:latin typeface="Karla"/>
              <a:ea typeface="Karla"/>
              <a:cs typeface="Karla"/>
              <a:sym typeface="Karl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ctrTitle"/>
          </p:nvPr>
        </p:nvSpPr>
        <p:spPr>
          <a:xfrm>
            <a:off x="3422975" y="2718475"/>
            <a:ext cx="5035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Clinical space</a:t>
            </a:r>
            <a:endParaRPr/>
          </a:p>
        </p:txBody>
      </p:sp>
      <p:sp>
        <p:nvSpPr>
          <p:cNvPr id="200" name="Google Shape;200;p29"/>
          <p:cNvSpPr txBox="1">
            <a:spLocks noGrp="1"/>
          </p:cNvSpPr>
          <p:nvPr>
            <p:ph type="subTitle" idx="1"/>
          </p:nvPr>
        </p:nvSpPr>
        <p:spPr>
          <a:xfrm>
            <a:off x="3422975" y="3883175"/>
            <a:ext cx="5035200" cy="3420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a:t>staff, forms, physical spaces</a:t>
            </a:r>
            <a:endParaRPr/>
          </a:p>
        </p:txBody>
      </p:sp>
      <p:sp>
        <p:nvSpPr>
          <p:cNvPr id="201" name="Google Shape;201;p29"/>
          <p:cNvSpPr/>
          <p:nvPr/>
        </p:nvSpPr>
        <p:spPr>
          <a:xfrm>
            <a:off x="1561299" y="1568299"/>
            <a:ext cx="1593454" cy="2606546"/>
          </a:xfrm>
          <a:prstGeom prst="rect">
            <a:avLst/>
          </a:prstGeom>
        </p:spPr>
        <p:txBody>
          <a:bodyPr>
            <a:prstTxWarp prst="textPlain">
              <a:avLst/>
            </a:prstTxWarp>
          </a:bodyPr>
          <a:lstStyle/>
          <a:p>
            <a:pPr lvl="0" algn="ctr"/>
            <a:r>
              <a:rPr b="1" i="0">
                <a:ln>
                  <a:noFill/>
                </a:ln>
                <a:solidFill>
                  <a:schemeClr val="lt1"/>
                </a:solidFill>
                <a:latin typeface="Encode Sans Semi Condensed"/>
              </a:rPr>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DISCLOSURES</a:t>
            </a:r>
          </a:p>
        </p:txBody>
      </p:sp>
      <p:sp>
        <p:nvSpPr>
          <p:cNvPr id="3" name="Content Placeholder 2"/>
          <p:cNvSpPr>
            <a:spLocks noGrp="1"/>
          </p:cNvSpPr>
          <p:nvPr>
            <p:ph idx="1"/>
          </p:nvPr>
        </p:nvSpPr>
        <p:spPr/>
        <p:txBody>
          <a:bodyPr/>
          <a:lstStyle/>
          <a:p>
            <a:pPr marL="0" indent="0">
              <a:buNone/>
            </a:pPr>
            <a:r>
              <a:rPr lang="en-US" sz="1400" b="1" u="sng" dirty="0">
                <a:solidFill>
                  <a:prstClr val="black"/>
                </a:solidFill>
              </a:rPr>
              <a:t>COMPLETING THIS ACTIVITY</a:t>
            </a:r>
            <a:endParaRPr lang="en-US" sz="1400" dirty="0">
              <a:solidFill>
                <a:prstClr val="black"/>
              </a:solidFill>
            </a:endParaRPr>
          </a:p>
          <a:p>
            <a:pPr marL="0" indent="0">
              <a:buNone/>
            </a:pPr>
            <a:r>
              <a:rPr lang="en-US" sz="1400" dirty="0">
                <a:solidFill>
                  <a:prstClr val="black"/>
                </a:solidFill>
              </a:rPr>
              <a:t>Upon successful completion of this activity 1 contact hour will be awarded</a:t>
            </a:r>
          </a:p>
          <a:p>
            <a:pPr marL="0" indent="0">
              <a:buNone/>
            </a:pPr>
            <a:r>
              <a:rPr lang="en-US" sz="1400" dirty="0">
                <a:solidFill>
                  <a:prstClr val="black"/>
                </a:solidFill>
              </a:rPr>
              <a:t>Successful completion of this continuing education activity includes the following: </a:t>
            </a:r>
          </a:p>
          <a:p>
            <a:r>
              <a:rPr lang="en-US" sz="1400" dirty="0">
                <a:solidFill>
                  <a:prstClr val="black"/>
                </a:solidFill>
              </a:rPr>
              <a:t>Attending the entire CE activity; </a:t>
            </a:r>
          </a:p>
          <a:p>
            <a:pPr lvl="0"/>
            <a:r>
              <a:rPr lang="en-US" sz="1400" dirty="0">
                <a:solidFill>
                  <a:prstClr val="black"/>
                </a:solidFill>
              </a:rPr>
              <a:t>Completing the online evaluation; </a:t>
            </a:r>
          </a:p>
          <a:p>
            <a:pPr lvl="0"/>
            <a:r>
              <a:rPr lang="en-US" sz="1400" dirty="0">
                <a:solidFill>
                  <a:prstClr val="black"/>
                </a:solidFill>
              </a:rPr>
              <a:t>Submitting an online CE request.</a:t>
            </a:r>
          </a:p>
          <a:p>
            <a:pPr lvl="0"/>
            <a:endParaRPr lang="en-US" sz="1400" dirty="0">
              <a:solidFill>
                <a:prstClr val="black"/>
              </a:solidFill>
            </a:endParaRPr>
          </a:p>
          <a:p>
            <a:pPr marL="0" indent="0">
              <a:buNone/>
            </a:pPr>
            <a:r>
              <a:rPr lang="en-US" sz="1400" dirty="0">
                <a:solidFill>
                  <a:prstClr val="black"/>
                </a:solidFill>
              </a:rPr>
              <a:t>Your certificate will be sent via email</a:t>
            </a:r>
            <a:br>
              <a:rPr lang="en-US" sz="1400" dirty="0">
                <a:solidFill>
                  <a:prstClr val="black"/>
                </a:solidFill>
              </a:rPr>
            </a:br>
            <a:r>
              <a:rPr lang="en-US" sz="1400" dirty="0">
                <a:solidFill>
                  <a:prstClr val="black"/>
                </a:solidFill>
              </a:rPr>
              <a:t>If you have any questions about this CE activity, contact Michelle Daugherty at </a:t>
            </a:r>
            <a:r>
              <a:rPr lang="en-US" sz="1400" dirty="0">
                <a:solidFill>
                  <a:srgbClr val="0070C0"/>
                </a:solidFill>
                <a:hlinkClick r:id="rId2"/>
              </a:rPr>
              <a:t>mdaugherty@cardeaservices.org</a:t>
            </a:r>
            <a:r>
              <a:rPr lang="en-US" sz="1400" dirty="0">
                <a:solidFill>
                  <a:srgbClr val="0070C0"/>
                </a:solidFill>
              </a:rPr>
              <a:t> </a:t>
            </a:r>
            <a:r>
              <a:rPr lang="en-US" sz="1400" dirty="0">
                <a:solidFill>
                  <a:prstClr val="black"/>
                </a:solidFill>
              </a:rPr>
              <a:t>or (206) 447-9538</a:t>
            </a:r>
            <a:r>
              <a:rPr lang="en-US" sz="1700" dirty="0">
                <a:solidFill>
                  <a:prstClr val="black"/>
                </a:solidFill>
              </a:rPr>
              <a:t/>
            </a:r>
            <a:br>
              <a:rPr lang="en-US" sz="1700" dirty="0">
                <a:solidFill>
                  <a:prstClr val="black"/>
                </a:solidFill>
              </a:rPr>
            </a:br>
            <a:r>
              <a:rPr lang="en-US" sz="1700" dirty="0">
                <a:solidFill>
                  <a:prstClr val="black"/>
                </a:solidFill>
              </a:rPr>
              <a:t/>
            </a:r>
            <a:br>
              <a:rPr lang="en-US" sz="1700" dirty="0">
                <a:solidFill>
                  <a:prstClr val="black"/>
                </a:solidFill>
              </a:rPr>
            </a:br>
            <a:endParaRPr lang="en-US" sz="1100" dirty="0">
              <a:solidFill>
                <a:prstClr val="black"/>
              </a:solidFill>
            </a:endParaRPr>
          </a:p>
          <a:p>
            <a:pPr marL="0" indent="0">
              <a:buNone/>
            </a:pPr>
            <a:endParaRPr lang="en-US" dirty="0"/>
          </a:p>
        </p:txBody>
      </p:sp>
      <p:pic>
        <p:nvPicPr>
          <p:cNvPr id="4" name="Picture 3"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2581" y="4261323"/>
            <a:ext cx="3181304" cy="621355"/>
          </a:xfrm>
          <a:prstGeom prst="rect">
            <a:avLst/>
          </a:prstGeom>
          <a:noFill/>
          <a:ln>
            <a:noFill/>
          </a:ln>
        </p:spPr>
      </p:pic>
    </p:spTree>
    <p:extLst>
      <p:ext uri="{BB962C8B-B14F-4D97-AF65-F5344CB8AC3E}">
        <p14:creationId xmlns:p14="http://schemas.microsoft.com/office/powerpoint/2010/main" val="4217230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20000">
              <a:schemeClr val="accent4"/>
            </a:gs>
            <a:gs pos="79000">
              <a:schemeClr val="accent3"/>
            </a:gs>
            <a:gs pos="100000">
              <a:schemeClr val="accent3"/>
            </a:gs>
          </a:gsLst>
          <a:lin ang="5400012" scaled="0"/>
        </a:gradFill>
        <a:effectLst/>
      </p:bgPr>
    </p:bg>
    <p:spTree>
      <p:nvGrpSpPr>
        <p:cNvPr id="1" name="Shape 205"/>
        <p:cNvGrpSpPr/>
        <p:nvPr/>
      </p:nvGrpSpPr>
      <p:grpSpPr>
        <a:xfrm>
          <a:off x="0" y="0"/>
          <a:ext cx="0" cy="0"/>
          <a:chOff x="0" y="0"/>
          <a:chExt cx="0" cy="0"/>
        </a:xfrm>
      </p:grpSpPr>
      <p:sp>
        <p:nvSpPr>
          <p:cNvPr id="206" name="Google Shape;206;p30"/>
          <p:cNvSpPr txBox="1">
            <a:spLocks noGrp="1"/>
          </p:cNvSpPr>
          <p:nvPr>
            <p:ph type="ctrTitle" idx="4294967295"/>
          </p:nvPr>
        </p:nvSpPr>
        <p:spPr>
          <a:xfrm>
            <a:off x="171450" y="0"/>
            <a:ext cx="8572500" cy="1159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6000" b="0">
                <a:latin typeface="Encode Sans Semi Condensed SemiBold"/>
                <a:ea typeface="Encode Sans Semi Condensed SemiBold"/>
                <a:cs typeface="Encode Sans Semi Condensed SemiBold"/>
                <a:sym typeface="Encode Sans Semi Condensed SemiBold"/>
              </a:rPr>
              <a:t>Importance of safe space</a:t>
            </a:r>
            <a:endParaRPr sz="6000" b="0">
              <a:latin typeface="Encode Sans Semi Condensed SemiBold"/>
              <a:ea typeface="Encode Sans Semi Condensed SemiBold"/>
              <a:cs typeface="Encode Sans Semi Condensed SemiBold"/>
              <a:sym typeface="Encode Sans Semi Condensed SemiBold"/>
            </a:endParaRPr>
          </a:p>
        </p:txBody>
      </p:sp>
      <p:sp>
        <p:nvSpPr>
          <p:cNvPr id="207" name="Google Shape;207;p30"/>
          <p:cNvSpPr txBox="1">
            <a:spLocks noGrp="1"/>
          </p:cNvSpPr>
          <p:nvPr>
            <p:ph type="subTitle" idx="4294967295"/>
          </p:nvPr>
        </p:nvSpPr>
        <p:spPr>
          <a:xfrm>
            <a:off x="838200" y="3411550"/>
            <a:ext cx="7905900" cy="7848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3000">
                <a:solidFill>
                  <a:schemeClr val="dk2"/>
                </a:solidFill>
              </a:rPr>
              <a:t>Physical or metaphorical space where people can be free of judgment and harm</a:t>
            </a:r>
            <a:endParaRPr sz="3000">
              <a:solidFill>
                <a:schemeClr val="dk2"/>
              </a:solidFill>
            </a:endParaRPr>
          </a:p>
        </p:txBody>
      </p:sp>
      <p:sp>
        <p:nvSpPr>
          <p:cNvPr id="208" name="Google Shape;208;p30"/>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21</a:t>
            </a:fld>
            <a:endParaRPr/>
          </a:p>
        </p:txBody>
      </p:sp>
      <p:pic>
        <p:nvPicPr>
          <p:cNvPr id="214" name="Google Shape;214;p31"/>
          <p:cNvPicPr preferRelativeResize="0"/>
          <p:nvPr/>
        </p:nvPicPr>
        <p:blipFill rotWithShape="1">
          <a:blip r:embed="rId3">
            <a:alphaModFix/>
          </a:blip>
          <a:srcRect l="25976" t="26737" r="24870" b="33026"/>
          <a:stretch/>
        </p:blipFill>
        <p:spPr>
          <a:xfrm>
            <a:off x="493738" y="523250"/>
            <a:ext cx="8156725" cy="3756025"/>
          </a:xfrm>
          <a:prstGeom prst="rect">
            <a:avLst/>
          </a:prstGeom>
          <a:noFill/>
          <a:ln>
            <a:noFill/>
          </a:ln>
        </p:spPr>
      </p:pic>
      <p:sp>
        <p:nvSpPr>
          <p:cNvPr id="215" name="Google Shape;215;p31"/>
          <p:cNvSpPr txBox="1"/>
          <p:nvPr/>
        </p:nvSpPr>
        <p:spPr>
          <a:xfrm>
            <a:off x="100" y="4558400"/>
            <a:ext cx="91440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sz="1100">
                <a:solidFill>
                  <a:schemeClr val="dk1"/>
                </a:solidFill>
                <a:latin typeface="Karla"/>
                <a:ea typeface="Karla"/>
                <a:cs typeface="Karla"/>
                <a:sym typeface="Karla"/>
              </a:rPr>
              <a:t>Veale J, Saewyc E, Frohard-Dourlent H, Dobson S, Clark B &amp; the Canadian Trans Youth Health Survey Research Group (2015). Being Safe, Being Me: Results of the Canadian Trans Youth Health Survey. </a:t>
            </a:r>
            <a:endParaRPr sz="1100">
              <a:latin typeface="Karla"/>
              <a:ea typeface="Karla"/>
              <a:cs typeface="Karla"/>
              <a:sym typeface="Karl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221" name="Google Shape;221;p32"/>
          <p:cNvSpPr txBox="1">
            <a:spLocks noGrp="1"/>
          </p:cNvSpPr>
          <p:nvPr>
            <p:ph type="title"/>
          </p:nvPr>
        </p:nvSpPr>
        <p:spPr>
          <a:xfrm>
            <a:off x="158550" y="129650"/>
            <a:ext cx="2595300" cy="67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b="0">
                <a:latin typeface="Encode Sans Semi Condensed SemiBold"/>
                <a:ea typeface="Encode Sans Semi Condensed SemiBold"/>
                <a:cs typeface="Encode Sans Semi Condensed SemiBold"/>
                <a:sym typeface="Encode Sans Semi Condensed SemiBold"/>
              </a:rPr>
              <a:t>Staff</a:t>
            </a:r>
            <a:endParaRPr sz="4800" b="0">
              <a:latin typeface="Encode Sans Semi Condensed SemiBold"/>
              <a:ea typeface="Encode Sans Semi Condensed SemiBold"/>
              <a:cs typeface="Encode Sans Semi Condensed SemiBold"/>
              <a:sym typeface="Encode Sans Semi Condensed SemiBold"/>
            </a:endParaRPr>
          </a:p>
        </p:txBody>
      </p:sp>
      <p:sp>
        <p:nvSpPr>
          <p:cNvPr id="222" name="Google Shape;222;p32"/>
          <p:cNvSpPr txBox="1">
            <a:spLocks noGrp="1"/>
          </p:cNvSpPr>
          <p:nvPr>
            <p:ph type="body" idx="1"/>
          </p:nvPr>
        </p:nvSpPr>
        <p:spPr>
          <a:xfrm>
            <a:off x="364400" y="1200150"/>
            <a:ext cx="8220900" cy="30102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rgbClr val="313132"/>
              </a:buClr>
              <a:buSzPts val="2000"/>
              <a:buChar char="●"/>
            </a:pPr>
            <a:r>
              <a:rPr lang="en"/>
              <a:t>Having open and supportive staff is incredibly important</a:t>
            </a:r>
            <a:endParaRPr/>
          </a:p>
          <a:p>
            <a:pPr marL="914400" lvl="1" indent="-355600" algn="l" rtl="0">
              <a:spcBef>
                <a:spcPts val="0"/>
              </a:spcBef>
              <a:spcAft>
                <a:spcPts val="0"/>
              </a:spcAft>
              <a:buClr>
                <a:srgbClr val="313132"/>
              </a:buClr>
              <a:buSzPts val="2000"/>
              <a:buChar char="○"/>
            </a:pPr>
            <a:r>
              <a:rPr lang="en"/>
              <a:t>MOAs, practice partners, clinic managers</a:t>
            </a:r>
            <a:endParaRPr/>
          </a:p>
          <a:p>
            <a:pPr marL="914400" lvl="1" indent="-355600" algn="l" rtl="0">
              <a:spcBef>
                <a:spcPts val="0"/>
              </a:spcBef>
              <a:spcAft>
                <a:spcPts val="0"/>
              </a:spcAft>
              <a:buClr>
                <a:srgbClr val="313132"/>
              </a:buClr>
              <a:buSzPts val="2000"/>
              <a:buChar char="○"/>
            </a:pPr>
            <a:r>
              <a:rPr lang="en"/>
              <a:t>The difference between a patient accessing or unnecessarily avoiding interactions with the medical system</a:t>
            </a:r>
            <a:endParaRPr/>
          </a:p>
          <a:p>
            <a:pPr marL="457200" lvl="0" indent="-355600" algn="l" rtl="0">
              <a:spcBef>
                <a:spcPts val="0"/>
              </a:spcBef>
              <a:spcAft>
                <a:spcPts val="0"/>
              </a:spcAft>
              <a:buClr>
                <a:srgbClr val="313132"/>
              </a:buClr>
              <a:buSzPts val="2000"/>
              <a:buChar char="●"/>
            </a:pPr>
            <a:r>
              <a:rPr lang="en"/>
              <a:t>Training</a:t>
            </a:r>
            <a:endParaRPr/>
          </a:p>
          <a:p>
            <a:pPr marL="914400" lvl="1" indent="-355600" algn="l" rtl="0">
              <a:spcBef>
                <a:spcPts val="0"/>
              </a:spcBef>
              <a:spcAft>
                <a:spcPts val="0"/>
              </a:spcAft>
              <a:buClr>
                <a:srgbClr val="313132"/>
              </a:buClr>
              <a:buSzPts val="2000"/>
              <a:buChar char="○"/>
            </a:pPr>
            <a:r>
              <a:rPr lang="en"/>
              <a:t>All new staff take a trans or gender 101 training or workshop</a:t>
            </a:r>
            <a:endParaRPr/>
          </a:p>
          <a:p>
            <a:pPr marL="914400" lvl="1" indent="-355600" algn="l" rtl="0">
              <a:spcBef>
                <a:spcPts val="0"/>
              </a:spcBef>
              <a:spcAft>
                <a:spcPts val="0"/>
              </a:spcAft>
              <a:buClr>
                <a:srgbClr val="313132"/>
              </a:buClr>
              <a:buSzPts val="2000"/>
              <a:buChar char="○"/>
            </a:pPr>
            <a:r>
              <a:rPr lang="en"/>
              <a:t>Have it in policy and procedures as a reference</a:t>
            </a:r>
            <a:endParaRPr/>
          </a:p>
          <a:p>
            <a:pPr marL="457200" lvl="0" indent="-355600" algn="l" rtl="0">
              <a:spcBef>
                <a:spcPts val="0"/>
              </a:spcBef>
              <a:spcAft>
                <a:spcPts val="0"/>
              </a:spcAft>
              <a:buClr>
                <a:srgbClr val="313132"/>
              </a:buClr>
              <a:buSzPts val="2000"/>
              <a:buChar char="●"/>
            </a:pPr>
            <a:r>
              <a:rPr lang="en"/>
              <a:t>Take on the work so your patient doesn’t carry that burden of educating others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228" name="Google Shape;228;p33"/>
          <p:cNvSpPr txBox="1">
            <a:spLocks noGrp="1"/>
          </p:cNvSpPr>
          <p:nvPr>
            <p:ph type="title"/>
          </p:nvPr>
        </p:nvSpPr>
        <p:spPr>
          <a:xfrm>
            <a:off x="272850" y="247650"/>
            <a:ext cx="2595300" cy="67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b="0">
                <a:latin typeface="Encode Sans Semi Condensed SemiBold"/>
                <a:ea typeface="Encode Sans Semi Condensed SemiBold"/>
                <a:cs typeface="Encode Sans Semi Condensed SemiBold"/>
                <a:sym typeface="Encode Sans Semi Condensed SemiBold"/>
              </a:rPr>
              <a:t>Forms</a:t>
            </a:r>
            <a:endParaRPr sz="4800" b="0">
              <a:latin typeface="Encode Sans Semi Condensed SemiBold"/>
              <a:ea typeface="Encode Sans Semi Condensed SemiBold"/>
              <a:cs typeface="Encode Sans Semi Condensed SemiBold"/>
              <a:sym typeface="Encode Sans Semi Condensed SemiBold"/>
            </a:endParaRPr>
          </a:p>
        </p:txBody>
      </p:sp>
      <p:sp>
        <p:nvSpPr>
          <p:cNvPr id="229" name="Google Shape;229;p33"/>
          <p:cNvSpPr txBox="1">
            <a:spLocks noGrp="1"/>
          </p:cNvSpPr>
          <p:nvPr>
            <p:ph type="body" idx="1"/>
          </p:nvPr>
        </p:nvSpPr>
        <p:spPr>
          <a:xfrm>
            <a:off x="272850" y="854925"/>
            <a:ext cx="8183700" cy="406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Intake</a:t>
            </a:r>
            <a:endParaRPr/>
          </a:p>
          <a:p>
            <a:pPr marL="457200" lvl="0" indent="-355600" algn="l" rtl="0">
              <a:spcBef>
                <a:spcPts val="600"/>
              </a:spcBef>
              <a:spcAft>
                <a:spcPts val="0"/>
              </a:spcAft>
              <a:buClr>
                <a:srgbClr val="313132"/>
              </a:buClr>
              <a:buSzPts val="2000"/>
              <a:buChar char="●"/>
            </a:pPr>
            <a:r>
              <a:rPr lang="en"/>
              <a:t>Have areas to indicate name and legal name</a:t>
            </a:r>
            <a:endParaRPr/>
          </a:p>
          <a:p>
            <a:pPr marL="914400" lvl="1" indent="-355600" algn="l" rtl="0">
              <a:spcBef>
                <a:spcPts val="0"/>
              </a:spcBef>
              <a:spcAft>
                <a:spcPts val="0"/>
              </a:spcAft>
              <a:buClr>
                <a:srgbClr val="313132"/>
              </a:buClr>
              <a:buSzPts val="2000"/>
              <a:buChar char="○"/>
            </a:pPr>
            <a:r>
              <a:rPr lang="en"/>
              <a:t>Gender and sex or gender marker on ID</a:t>
            </a:r>
            <a:endParaRPr/>
          </a:p>
          <a:p>
            <a:pPr marL="457200" lvl="0" indent="-355600" algn="l" rtl="0">
              <a:spcBef>
                <a:spcPts val="0"/>
              </a:spcBef>
              <a:spcAft>
                <a:spcPts val="0"/>
              </a:spcAft>
              <a:buClr>
                <a:srgbClr val="313132"/>
              </a:buClr>
              <a:buSzPts val="2000"/>
              <a:buChar char="●"/>
            </a:pPr>
            <a:r>
              <a:rPr lang="en"/>
              <a:t>Name and pronoun for different areas of interaction</a:t>
            </a:r>
            <a:endParaRPr/>
          </a:p>
          <a:p>
            <a:pPr marL="914400" lvl="1" indent="-355600" algn="l" rtl="0">
              <a:spcBef>
                <a:spcPts val="0"/>
              </a:spcBef>
              <a:spcAft>
                <a:spcPts val="0"/>
              </a:spcAft>
              <a:buClr>
                <a:srgbClr val="313132"/>
              </a:buClr>
              <a:buSzPts val="2000"/>
              <a:buChar char="○"/>
            </a:pPr>
            <a:r>
              <a:rPr lang="en"/>
              <a:t>Waiting room</a:t>
            </a:r>
            <a:endParaRPr/>
          </a:p>
          <a:p>
            <a:pPr marL="914400" lvl="1" indent="-355600" algn="l" rtl="0">
              <a:spcBef>
                <a:spcPts val="0"/>
              </a:spcBef>
              <a:spcAft>
                <a:spcPts val="0"/>
              </a:spcAft>
              <a:buClr>
                <a:srgbClr val="313132"/>
              </a:buClr>
              <a:buSzPts val="2000"/>
              <a:buChar char="○"/>
            </a:pPr>
            <a:r>
              <a:rPr lang="en"/>
              <a:t>Voicemail</a:t>
            </a:r>
            <a:endParaRPr/>
          </a:p>
          <a:p>
            <a:pPr marL="914400" lvl="1" indent="-355600" algn="l" rtl="0">
              <a:spcBef>
                <a:spcPts val="0"/>
              </a:spcBef>
              <a:spcAft>
                <a:spcPts val="0"/>
              </a:spcAft>
              <a:buClr>
                <a:srgbClr val="313132"/>
              </a:buClr>
              <a:buSzPts val="2000"/>
              <a:buChar char="○"/>
            </a:pPr>
            <a:r>
              <a:rPr lang="en"/>
              <a:t>In room with provider</a:t>
            </a:r>
            <a:endParaRPr/>
          </a:p>
          <a:p>
            <a:pPr marL="457200" lvl="0" indent="-355600" algn="l" rtl="0">
              <a:spcBef>
                <a:spcPts val="0"/>
              </a:spcBef>
              <a:spcAft>
                <a:spcPts val="0"/>
              </a:spcAft>
              <a:buClr>
                <a:srgbClr val="313132"/>
              </a:buClr>
              <a:buSzPts val="2000"/>
              <a:buChar char="●"/>
            </a:pPr>
            <a:r>
              <a:rPr lang="en"/>
              <a:t>Trans, Two-Spirit and gender diverse people may have different identities for different areas based on level of out-ness, perception of safety or testing out new names or pronouns</a:t>
            </a:r>
            <a:endParaRPr/>
          </a:p>
          <a:p>
            <a:pPr marL="457200" lvl="0" indent="-355600" algn="l" rtl="0">
              <a:spcBef>
                <a:spcPts val="0"/>
              </a:spcBef>
              <a:spcAft>
                <a:spcPts val="0"/>
              </a:spcAft>
              <a:buClr>
                <a:srgbClr val="313132"/>
              </a:buClr>
              <a:buSzPts val="2000"/>
              <a:buChar char="●"/>
            </a:pPr>
            <a:r>
              <a:rPr lang="en"/>
              <a:t>Intake is a critical time to indicate how safe your clinic or office is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235" name="Google Shape;235;p34"/>
          <p:cNvSpPr txBox="1">
            <a:spLocks noGrp="1"/>
          </p:cNvSpPr>
          <p:nvPr>
            <p:ph type="title"/>
          </p:nvPr>
        </p:nvSpPr>
        <p:spPr>
          <a:xfrm>
            <a:off x="272850" y="247650"/>
            <a:ext cx="2595300" cy="67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b="0">
                <a:latin typeface="Encode Sans Semi Condensed SemiBold"/>
                <a:ea typeface="Encode Sans Semi Condensed SemiBold"/>
                <a:cs typeface="Encode Sans Semi Condensed SemiBold"/>
                <a:sym typeface="Encode Sans Semi Condensed SemiBold"/>
              </a:rPr>
              <a:t>Forms</a:t>
            </a:r>
            <a:endParaRPr sz="4800" b="0">
              <a:latin typeface="Encode Sans Semi Condensed SemiBold"/>
              <a:ea typeface="Encode Sans Semi Condensed SemiBold"/>
              <a:cs typeface="Encode Sans Semi Condensed SemiBold"/>
              <a:sym typeface="Encode Sans Semi Condensed SemiBold"/>
            </a:endParaRPr>
          </a:p>
        </p:txBody>
      </p:sp>
      <p:sp>
        <p:nvSpPr>
          <p:cNvPr id="236" name="Google Shape;236;p34"/>
          <p:cNvSpPr txBox="1">
            <a:spLocks noGrp="1"/>
          </p:cNvSpPr>
          <p:nvPr>
            <p:ph type="body" idx="1"/>
          </p:nvPr>
        </p:nvSpPr>
        <p:spPr>
          <a:xfrm>
            <a:off x="272850" y="854925"/>
            <a:ext cx="8183700" cy="406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Information packages</a:t>
            </a:r>
            <a:endParaRPr/>
          </a:p>
          <a:p>
            <a:pPr marL="457200" lvl="0" indent="-355600" algn="l" rtl="0">
              <a:spcBef>
                <a:spcPts val="600"/>
              </a:spcBef>
              <a:spcAft>
                <a:spcPts val="0"/>
              </a:spcAft>
              <a:buClr>
                <a:srgbClr val="313132"/>
              </a:buClr>
              <a:buSzPts val="2000"/>
              <a:buChar char="●"/>
            </a:pPr>
            <a:r>
              <a:rPr lang="en"/>
              <a:t>Information and resources for different demographics</a:t>
            </a:r>
            <a:endParaRPr/>
          </a:p>
          <a:p>
            <a:pPr marL="914400" lvl="1" indent="-355600" algn="l" rtl="0">
              <a:spcBef>
                <a:spcPts val="0"/>
              </a:spcBef>
              <a:spcAft>
                <a:spcPts val="0"/>
              </a:spcAft>
              <a:buClr>
                <a:srgbClr val="313132"/>
              </a:buClr>
              <a:buSzPts val="2000"/>
              <a:buChar char="○"/>
            </a:pPr>
            <a:r>
              <a:rPr lang="en"/>
              <a:t>Adult or child</a:t>
            </a:r>
            <a:endParaRPr/>
          </a:p>
          <a:p>
            <a:pPr marL="1371600" lvl="2" indent="-355600" algn="l" rtl="0">
              <a:spcBef>
                <a:spcPts val="0"/>
              </a:spcBef>
              <a:spcAft>
                <a:spcPts val="0"/>
              </a:spcAft>
              <a:buClr>
                <a:srgbClr val="9E9E9E"/>
              </a:buClr>
              <a:buSzPts val="2000"/>
              <a:buChar char="■"/>
            </a:pPr>
            <a:r>
              <a:rPr lang="en"/>
              <a:t>Would include resources for parents or caregivers if patient is a child</a:t>
            </a:r>
            <a:endParaRPr/>
          </a:p>
          <a:p>
            <a:pPr marL="1371600" lvl="2" indent="-355600" algn="l" rtl="0">
              <a:spcBef>
                <a:spcPts val="0"/>
              </a:spcBef>
              <a:spcAft>
                <a:spcPts val="0"/>
              </a:spcAft>
              <a:buClr>
                <a:srgbClr val="9E9E9E"/>
              </a:buClr>
              <a:buSzPts val="2000"/>
              <a:buChar char="■"/>
            </a:pPr>
            <a:r>
              <a:rPr lang="en"/>
              <a:t>Some resources are age specific</a:t>
            </a:r>
            <a:endParaRPr/>
          </a:p>
          <a:p>
            <a:pPr marL="914400" lvl="1" indent="-355600" algn="l" rtl="0">
              <a:spcBef>
                <a:spcPts val="0"/>
              </a:spcBef>
              <a:spcAft>
                <a:spcPts val="0"/>
              </a:spcAft>
              <a:buClr>
                <a:srgbClr val="313132"/>
              </a:buClr>
              <a:buSzPts val="2000"/>
              <a:buChar char="○"/>
            </a:pPr>
            <a:r>
              <a:rPr lang="en"/>
              <a:t>Trans masculine or trans feminine</a:t>
            </a:r>
            <a:endParaRPr/>
          </a:p>
          <a:p>
            <a:pPr marL="1371600" lvl="2" indent="-355600" algn="l" rtl="0">
              <a:spcBef>
                <a:spcPts val="0"/>
              </a:spcBef>
              <a:spcAft>
                <a:spcPts val="0"/>
              </a:spcAft>
              <a:buClr>
                <a:srgbClr val="9E9E9E"/>
              </a:buClr>
              <a:buSzPts val="2000"/>
              <a:buChar char="■"/>
            </a:pPr>
            <a:r>
              <a:rPr lang="en"/>
              <a:t>Voice training resources or information on potassium for trans femme patients </a:t>
            </a:r>
            <a:endParaRPr/>
          </a:p>
          <a:p>
            <a:pPr marL="457200" lvl="0" indent="-355600" algn="l" rtl="0">
              <a:spcBef>
                <a:spcPts val="0"/>
              </a:spcBef>
              <a:spcAft>
                <a:spcPts val="0"/>
              </a:spcAft>
              <a:buClr>
                <a:srgbClr val="313132"/>
              </a:buClr>
              <a:buSzPts val="2000"/>
              <a:buChar char="●"/>
            </a:pPr>
            <a:r>
              <a:rPr lang="en"/>
              <a:t>Peer groups or mental health supports</a:t>
            </a:r>
            <a:endParaRPr/>
          </a:p>
          <a:p>
            <a:pPr marL="457200" lvl="0" indent="-355600" algn="l" rtl="0">
              <a:spcBef>
                <a:spcPts val="0"/>
              </a:spcBef>
              <a:spcAft>
                <a:spcPts val="0"/>
              </a:spcAft>
              <a:buClr>
                <a:srgbClr val="313132"/>
              </a:buClr>
              <a:buSzPts val="2000"/>
              <a:buChar char="●"/>
            </a:pPr>
            <a:r>
              <a:rPr lang="en"/>
              <a:t>Name and gender marker change forms</a:t>
            </a:r>
            <a:endParaRPr/>
          </a:p>
          <a:p>
            <a:pPr marL="457200" lvl="0" indent="-355600" algn="l" rtl="0">
              <a:spcBef>
                <a:spcPts val="0"/>
              </a:spcBef>
              <a:spcAft>
                <a:spcPts val="0"/>
              </a:spcAft>
              <a:buClr>
                <a:srgbClr val="313132"/>
              </a:buClr>
              <a:buSzPts val="2000"/>
              <a:buChar char="●"/>
            </a:pPr>
            <a:r>
              <a:rPr lang="en"/>
              <a:t>Where to get gender-affirming clothing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242" name="Google Shape;242;p35"/>
          <p:cNvSpPr txBox="1">
            <a:spLocks noGrp="1"/>
          </p:cNvSpPr>
          <p:nvPr>
            <p:ph type="title"/>
          </p:nvPr>
        </p:nvSpPr>
        <p:spPr>
          <a:xfrm>
            <a:off x="272850" y="247650"/>
            <a:ext cx="2595300" cy="67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b="0">
                <a:latin typeface="Encode Sans Semi Condensed SemiBold"/>
                <a:ea typeface="Encode Sans Semi Condensed SemiBold"/>
                <a:cs typeface="Encode Sans Semi Condensed SemiBold"/>
                <a:sym typeface="Encode Sans Semi Condensed SemiBold"/>
              </a:rPr>
              <a:t>Forms</a:t>
            </a:r>
            <a:endParaRPr sz="4800" b="0">
              <a:latin typeface="Encode Sans Semi Condensed SemiBold"/>
              <a:ea typeface="Encode Sans Semi Condensed SemiBold"/>
              <a:cs typeface="Encode Sans Semi Condensed SemiBold"/>
              <a:sym typeface="Encode Sans Semi Condensed SemiBold"/>
            </a:endParaRPr>
          </a:p>
        </p:txBody>
      </p:sp>
      <p:sp>
        <p:nvSpPr>
          <p:cNvPr id="243" name="Google Shape;243;p35"/>
          <p:cNvSpPr txBox="1">
            <a:spLocks noGrp="1"/>
          </p:cNvSpPr>
          <p:nvPr>
            <p:ph type="body" idx="1"/>
          </p:nvPr>
        </p:nvSpPr>
        <p:spPr>
          <a:xfrm>
            <a:off x="272850" y="854925"/>
            <a:ext cx="8183700" cy="406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500"/>
              <a:t>Labs</a:t>
            </a:r>
            <a:endParaRPr sz="1500"/>
          </a:p>
          <a:p>
            <a:pPr marL="457200" lvl="0" indent="-323850" algn="l" rtl="0">
              <a:spcBef>
                <a:spcPts val="600"/>
              </a:spcBef>
              <a:spcAft>
                <a:spcPts val="0"/>
              </a:spcAft>
              <a:buClr>
                <a:srgbClr val="313132"/>
              </a:buClr>
              <a:buSzPts val="1500"/>
              <a:buChar char="●"/>
            </a:pPr>
            <a:r>
              <a:rPr lang="en" sz="1500"/>
              <a:t>Will need to do frequent blood tests</a:t>
            </a:r>
            <a:endParaRPr sz="1500"/>
          </a:p>
          <a:p>
            <a:pPr marL="457200" lvl="0" indent="-323850" algn="l" rtl="0">
              <a:spcBef>
                <a:spcPts val="0"/>
              </a:spcBef>
              <a:spcAft>
                <a:spcPts val="0"/>
              </a:spcAft>
              <a:buClr>
                <a:srgbClr val="313132"/>
              </a:buClr>
              <a:buSzPts val="1500"/>
              <a:buChar char="●"/>
            </a:pPr>
            <a:r>
              <a:rPr lang="en" sz="1500"/>
              <a:t>Sex marker may be different than gender</a:t>
            </a:r>
            <a:endParaRPr sz="1500"/>
          </a:p>
          <a:p>
            <a:pPr marL="914400" lvl="1" indent="-323850" algn="l" rtl="0">
              <a:spcBef>
                <a:spcPts val="0"/>
              </a:spcBef>
              <a:spcAft>
                <a:spcPts val="0"/>
              </a:spcAft>
              <a:buClr>
                <a:srgbClr val="313132"/>
              </a:buClr>
              <a:buSzPts val="1500"/>
              <a:buChar char="○"/>
            </a:pPr>
            <a:r>
              <a:rPr lang="en" sz="1500"/>
              <a:t>Providers have written overtop of sex marker</a:t>
            </a:r>
            <a:endParaRPr sz="1500"/>
          </a:p>
          <a:p>
            <a:pPr marL="457200" lvl="0" indent="-323850" algn="l" rtl="0">
              <a:spcBef>
                <a:spcPts val="0"/>
              </a:spcBef>
              <a:spcAft>
                <a:spcPts val="0"/>
              </a:spcAft>
              <a:buClr>
                <a:srgbClr val="313132"/>
              </a:buClr>
              <a:buSzPts val="1500"/>
              <a:buChar char="●"/>
            </a:pPr>
            <a:r>
              <a:rPr lang="en" sz="1500"/>
              <a:t>Send patients to a lab you have a good relationship with or has a good reputation in working with trans or nonbinary patients</a:t>
            </a:r>
            <a:endParaRPr sz="1500"/>
          </a:p>
          <a:p>
            <a:pPr marL="457200" lvl="0" indent="-323850" algn="l" rtl="0">
              <a:spcBef>
                <a:spcPts val="0"/>
              </a:spcBef>
              <a:spcAft>
                <a:spcPts val="0"/>
              </a:spcAft>
              <a:buClr>
                <a:srgbClr val="313132"/>
              </a:buClr>
              <a:buSzPts val="1500"/>
              <a:buChar char="●"/>
            </a:pPr>
            <a:r>
              <a:rPr lang="en" sz="1500"/>
              <a:t>If sex marker or legal name is on the req, let patient know why it is like that (i.e. billing)</a:t>
            </a:r>
            <a:endParaRPr sz="1500"/>
          </a:p>
          <a:p>
            <a:pPr marL="0" lvl="0" indent="0" algn="l" rtl="0">
              <a:spcBef>
                <a:spcPts val="600"/>
              </a:spcBef>
              <a:spcAft>
                <a:spcPts val="0"/>
              </a:spcAft>
              <a:buNone/>
            </a:pPr>
            <a:r>
              <a:rPr lang="en" sz="1500"/>
              <a:t>EMR</a:t>
            </a:r>
            <a:endParaRPr sz="1500"/>
          </a:p>
          <a:p>
            <a:pPr marL="457200" lvl="0" indent="-323850" algn="l" rtl="0">
              <a:spcBef>
                <a:spcPts val="600"/>
              </a:spcBef>
              <a:spcAft>
                <a:spcPts val="0"/>
              </a:spcAft>
              <a:buClr>
                <a:srgbClr val="313132"/>
              </a:buClr>
              <a:buSzPts val="1500"/>
              <a:buChar char="●"/>
            </a:pPr>
            <a:r>
              <a:rPr lang="en" sz="1500"/>
              <a:t>In our MOIS, gender is broken down into three categories</a:t>
            </a:r>
            <a:endParaRPr sz="1500"/>
          </a:p>
          <a:p>
            <a:pPr marL="914400" lvl="1" indent="-323850" algn="l" rtl="0">
              <a:spcBef>
                <a:spcPts val="0"/>
              </a:spcBef>
              <a:spcAft>
                <a:spcPts val="0"/>
              </a:spcAft>
              <a:buClr>
                <a:srgbClr val="313132"/>
              </a:buClr>
              <a:buSzPts val="1500"/>
              <a:buChar char="○"/>
            </a:pPr>
            <a:r>
              <a:rPr lang="en" sz="1500"/>
              <a:t>Administrative</a:t>
            </a:r>
            <a:endParaRPr sz="1500"/>
          </a:p>
          <a:p>
            <a:pPr marL="914400" lvl="1" indent="-323850" algn="l" rtl="0">
              <a:spcBef>
                <a:spcPts val="0"/>
              </a:spcBef>
              <a:spcAft>
                <a:spcPts val="0"/>
              </a:spcAft>
              <a:buClr>
                <a:srgbClr val="313132"/>
              </a:buClr>
              <a:buSzPts val="1500"/>
              <a:buChar char="○"/>
            </a:pPr>
            <a:r>
              <a:rPr lang="en" sz="1500"/>
              <a:t>Genotypic </a:t>
            </a:r>
            <a:endParaRPr sz="1500"/>
          </a:p>
          <a:p>
            <a:pPr marL="914400" lvl="1" indent="-323850" algn="l" rtl="0">
              <a:spcBef>
                <a:spcPts val="0"/>
              </a:spcBef>
              <a:spcAft>
                <a:spcPts val="0"/>
              </a:spcAft>
              <a:buClr>
                <a:srgbClr val="313132"/>
              </a:buClr>
              <a:buSzPts val="1500"/>
              <a:buChar char="○"/>
            </a:pPr>
            <a:r>
              <a:rPr lang="en" sz="1500"/>
              <a:t>Preferred</a:t>
            </a:r>
            <a:endParaRPr sz="1500"/>
          </a:p>
          <a:p>
            <a:pPr marL="457200" lvl="0" indent="-323850" algn="l" rtl="0">
              <a:spcBef>
                <a:spcPts val="0"/>
              </a:spcBef>
              <a:spcAft>
                <a:spcPts val="0"/>
              </a:spcAft>
              <a:buClr>
                <a:srgbClr val="313132"/>
              </a:buClr>
              <a:buSzPts val="1500"/>
              <a:buChar char="●"/>
            </a:pPr>
            <a:r>
              <a:rPr lang="en" sz="1500"/>
              <a:t>Really difficult to communicate that other providers should check the gender portion of your EMR</a:t>
            </a:r>
            <a:endParaRPr sz="1500"/>
          </a:p>
          <a:p>
            <a:pPr marL="914400" lvl="1" indent="-323850" algn="l" rtl="0">
              <a:spcBef>
                <a:spcPts val="0"/>
              </a:spcBef>
              <a:spcAft>
                <a:spcPts val="0"/>
              </a:spcAft>
              <a:buClr>
                <a:srgbClr val="313132"/>
              </a:buClr>
              <a:buSzPts val="1500"/>
              <a:buChar char="○"/>
            </a:pPr>
            <a:r>
              <a:rPr lang="en" sz="1500"/>
              <a:t>Portion that has general notes is a good place to have that information</a:t>
            </a: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6"/>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249" name="Google Shape;249;p36"/>
          <p:cNvSpPr txBox="1">
            <a:spLocks noGrp="1"/>
          </p:cNvSpPr>
          <p:nvPr>
            <p:ph type="title"/>
          </p:nvPr>
        </p:nvSpPr>
        <p:spPr>
          <a:xfrm>
            <a:off x="215700" y="209550"/>
            <a:ext cx="3994500" cy="67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b="0">
                <a:latin typeface="Encode Sans Semi Condensed SemiBold"/>
                <a:ea typeface="Encode Sans Semi Condensed SemiBold"/>
                <a:cs typeface="Encode Sans Semi Condensed SemiBold"/>
                <a:sym typeface="Encode Sans Semi Condensed SemiBold"/>
              </a:rPr>
              <a:t>Clinic space</a:t>
            </a:r>
            <a:endParaRPr sz="4800" b="0">
              <a:latin typeface="Encode Sans Semi Condensed SemiBold"/>
              <a:ea typeface="Encode Sans Semi Condensed SemiBold"/>
              <a:cs typeface="Encode Sans Semi Condensed SemiBold"/>
              <a:sym typeface="Encode Sans Semi Condensed SemiBold"/>
            </a:endParaRPr>
          </a:p>
        </p:txBody>
      </p:sp>
      <p:sp>
        <p:nvSpPr>
          <p:cNvPr id="250" name="Google Shape;250;p36"/>
          <p:cNvSpPr txBox="1">
            <a:spLocks noGrp="1"/>
          </p:cNvSpPr>
          <p:nvPr>
            <p:ph type="body" idx="1"/>
          </p:nvPr>
        </p:nvSpPr>
        <p:spPr>
          <a:xfrm>
            <a:off x="280300" y="1200150"/>
            <a:ext cx="4302600" cy="354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Flagging: intentionally including representation or symbols for different marginalized communities</a:t>
            </a:r>
            <a:endParaRPr/>
          </a:p>
          <a:p>
            <a:pPr marL="457200" lvl="0" indent="-355600" algn="l" rtl="0">
              <a:spcBef>
                <a:spcPts val="600"/>
              </a:spcBef>
              <a:spcAft>
                <a:spcPts val="0"/>
              </a:spcAft>
              <a:buClr>
                <a:srgbClr val="313132"/>
              </a:buClr>
              <a:buSzPts val="2000"/>
              <a:buChar char="●"/>
            </a:pPr>
            <a:r>
              <a:rPr lang="en"/>
              <a:t>Posters</a:t>
            </a:r>
            <a:endParaRPr/>
          </a:p>
          <a:p>
            <a:pPr marL="457200" lvl="0" indent="-355600" algn="l" rtl="0">
              <a:spcBef>
                <a:spcPts val="0"/>
              </a:spcBef>
              <a:spcAft>
                <a:spcPts val="0"/>
              </a:spcAft>
              <a:buClr>
                <a:srgbClr val="313132"/>
              </a:buClr>
              <a:buSzPts val="2000"/>
              <a:buChar char="●"/>
            </a:pPr>
            <a:r>
              <a:rPr lang="en"/>
              <a:t>Flyers </a:t>
            </a:r>
            <a:endParaRPr/>
          </a:p>
          <a:p>
            <a:pPr marL="457200" lvl="0" indent="-355600" algn="l" rtl="0">
              <a:spcBef>
                <a:spcPts val="0"/>
              </a:spcBef>
              <a:spcAft>
                <a:spcPts val="0"/>
              </a:spcAft>
              <a:buClr>
                <a:srgbClr val="313132"/>
              </a:buClr>
              <a:buSzPts val="2000"/>
              <a:buChar char="●"/>
            </a:pPr>
            <a:r>
              <a:rPr lang="en"/>
              <a:t>Stickers</a:t>
            </a:r>
            <a:endParaRPr/>
          </a:p>
          <a:p>
            <a:pPr marL="457200" lvl="0" indent="-355600" algn="l" rtl="0">
              <a:spcBef>
                <a:spcPts val="0"/>
              </a:spcBef>
              <a:spcAft>
                <a:spcPts val="0"/>
              </a:spcAft>
              <a:buClr>
                <a:srgbClr val="313132"/>
              </a:buClr>
              <a:buSzPts val="2000"/>
              <a:buChar char="●"/>
            </a:pPr>
            <a:r>
              <a:rPr lang="en"/>
              <a:t>Books/magazines</a:t>
            </a:r>
            <a:endParaRPr/>
          </a:p>
          <a:p>
            <a:pPr marL="0" lvl="0" indent="0" algn="l" rtl="0">
              <a:spcBef>
                <a:spcPts val="600"/>
              </a:spcBef>
              <a:spcAft>
                <a:spcPts val="0"/>
              </a:spcAft>
              <a:buNone/>
            </a:pPr>
            <a:endParaRPr/>
          </a:p>
          <a:p>
            <a:pPr marL="0" lvl="0" indent="0" algn="l" rtl="0">
              <a:spcBef>
                <a:spcPts val="600"/>
              </a:spcBef>
              <a:spcAft>
                <a:spcPts val="0"/>
              </a:spcAft>
              <a:buNone/>
            </a:pPr>
            <a:r>
              <a:rPr lang="en"/>
              <a:t>Make your space comfortable for everyone!</a:t>
            </a:r>
            <a:endParaRPr/>
          </a:p>
          <a:p>
            <a:pPr marL="0" lvl="0" indent="0" algn="l" rtl="0">
              <a:spcBef>
                <a:spcPts val="600"/>
              </a:spcBef>
              <a:spcAft>
                <a:spcPts val="600"/>
              </a:spcAft>
              <a:buNone/>
            </a:pPr>
            <a:endParaRPr/>
          </a:p>
        </p:txBody>
      </p:sp>
      <p:pic>
        <p:nvPicPr>
          <p:cNvPr id="251" name="Google Shape;251;p36"/>
          <p:cNvPicPr preferRelativeResize="0"/>
          <p:nvPr/>
        </p:nvPicPr>
        <p:blipFill>
          <a:blip r:embed="rId3">
            <a:alphaModFix/>
          </a:blip>
          <a:stretch>
            <a:fillRect/>
          </a:stretch>
        </p:blipFill>
        <p:spPr>
          <a:xfrm rot="415125">
            <a:off x="5707574" y="306449"/>
            <a:ext cx="3045775" cy="1826275"/>
          </a:xfrm>
          <a:prstGeom prst="rect">
            <a:avLst/>
          </a:prstGeom>
          <a:noFill/>
          <a:ln>
            <a:noFill/>
          </a:ln>
        </p:spPr>
      </p:pic>
      <p:pic>
        <p:nvPicPr>
          <p:cNvPr id="252" name="Google Shape;252;p36"/>
          <p:cNvPicPr preferRelativeResize="0"/>
          <p:nvPr/>
        </p:nvPicPr>
        <p:blipFill>
          <a:blip r:embed="rId4">
            <a:alphaModFix/>
          </a:blip>
          <a:stretch>
            <a:fillRect/>
          </a:stretch>
        </p:blipFill>
        <p:spPr>
          <a:xfrm rot="-616689">
            <a:off x="6214122" y="3417474"/>
            <a:ext cx="2523401" cy="1513050"/>
          </a:xfrm>
          <a:prstGeom prst="rect">
            <a:avLst/>
          </a:prstGeom>
          <a:noFill/>
          <a:ln>
            <a:noFill/>
          </a:ln>
        </p:spPr>
      </p:pic>
      <p:pic>
        <p:nvPicPr>
          <p:cNvPr id="253" name="Google Shape;253;p36"/>
          <p:cNvPicPr preferRelativeResize="0"/>
          <p:nvPr/>
        </p:nvPicPr>
        <p:blipFill>
          <a:blip r:embed="rId5">
            <a:alphaModFix/>
          </a:blip>
          <a:stretch>
            <a:fillRect/>
          </a:stretch>
        </p:blipFill>
        <p:spPr>
          <a:xfrm rot="-349120">
            <a:off x="4361326" y="2091424"/>
            <a:ext cx="2691103" cy="161465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ctrTitle"/>
          </p:nvPr>
        </p:nvSpPr>
        <p:spPr>
          <a:xfrm>
            <a:off x="3422975" y="2718475"/>
            <a:ext cx="5035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Resources</a:t>
            </a:r>
            <a:endParaRPr/>
          </a:p>
        </p:txBody>
      </p:sp>
      <p:sp>
        <p:nvSpPr>
          <p:cNvPr id="259" name="Google Shape;259;p37"/>
          <p:cNvSpPr txBox="1">
            <a:spLocks noGrp="1"/>
          </p:cNvSpPr>
          <p:nvPr>
            <p:ph type="subTitle" idx="1"/>
          </p:nvPr>
        </p:nvSpPr>
        <p:spPr>
          <a:xfrm>
            <a:off x="3422975" y="3883175"/>
            <a:ext cx="5035200" cy="3420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260" name="Google Shape;260;p37"/>
          <p:cNvSpPr/>
          <p:nvPr/>
        </p:nvSpPr>
        <p:spPr>
          <a:xfrm>
            <a:off x="1332699" y="1568299"/>
            <a:ext cx="1943739" cy="2541297"/>
          </a:xfrm>
          <a:prstGeom prst="rect">
            <a:avLst/>
          </a:prstGeom>
        </p:spPr>
        <p:txBody>
          <a:bodyPr>
            <a:prstTxWarp prst="textPlain">
              <a:avLst/>
            </a:prstTxWarp>
          </a:bodyPr>
          <a:lstStyle/>
          <a:p>
            <a:pPr lvl="0" algn="ctr"/>
            <a:r>
              <a:rPr b="1" i="0">
                <a:ln>
                  <a:noFill/>
                </a:ln>
                <a:solidFill>
                  <a:schemeClr val="lt1"/>
                </a:solidFill>
                <a:latin typeface="Encode Sans Semi Condensed"/>
              </a:rPr>
              <a:t>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xfrm>
            <a:off x="2452350" y="129638"/>
            <a:ext cx="4239300" cy="486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Resources</a:t>
            </a:r>
            <a:endParaRPr/>
          </a:p>
        </p:txBody>
      </p:sp>
      <p:sp>
        <p:nvSpPr>
          <p:cNvPr id="266" name="Google Shape;266;p38"/>
          <p:cNvSpPr txBox="1">
            <a:spLocks noGrp="1"/>
          </p:cNvSpPr>
          <p:nvPr>
            <p:ph type="body" idx="1"/>
          </p:nvPr>
        </p:nvSpPr>
        <p:spPr>
          <a:xfrm>
            <a:off x="1022523" y="646384"/>
            <a:ext cx="7323000" cy="42747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dk2"/>
              </a:buClr>
              <a:buSzPts val="2000"/>
              <a:buAutoNum type="arabicPeriod"/>
            </a:pPr>
            <a:r>
              <a:rPr lang="en"/>
              <a:t>Primary Care Toolkit - Trans Care BC</a:t>
            </a:r>
            <a:endParaRPr/>
          </a:p>
          <a:p>
            <a:pPr marL="0" lvl="0" indent="457200" algn="l" rtl="0">
              <a:spcBef>
                <a:spcPts val="600"/>
              </a:spcBef>
              <a:spcAft>
                <a:spcPts val="0"/>
              </a:spcAft>
              <a:buNone/>
            </a:pPr>
            <a:r>
              <a:rPr lang="en" sz="1200" u="sng">
                <a:solidFill>
                  <a:schemeClr val="hlink"/>
                </a:solidFill>
                <a:latin typeface="Karla"/>
                <a:ea typeface="Karla"/>
                <a:cs typeface="Karla"/>
                <a:sym typeface="Karla"/>
                <a:hlinkClick r:id="rId3"/>
              </a:rPr>
              <a:t>http://www.phsa.ca/transcarebc/Documents/HealthProf/Primary-Care-Toolkit.pdf</a:t>
            </a:r>
            <a:endParaRPr sz="1200">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Asking about gender identity and gender-affirming goals</a:t>
            </a:r>
            <a:endParaRPr>
              <a:latin typeface="Karla"/>
              <a:ea typeface="Karla"/>
              <a:cs typeface="Karla"/>
              <a:sym typeface="Karla"/>
            </a:endParaRPr>
          </a:p>
          <a:p>
            <a:pPr marL="0" lvl="0" indent="457200" algn="l" rtl="0">
              <a:spcBef>
                <a:spcPts val="600"/>
              </a:spcBef>
              <a:spcAft>
                <a:spcPts val="0"/>
              </a:spcAft>
              <a:buNone/>
            </a:pPr>
            <a:r>
              <a:rPr lang="en" sz="1100" u="sng">
                <a:solidFill>
                  <a:schemeClr val="hlink"/>
                </a:solidFill>
                <a:latin typeface="Arial"/>
                <a:ea typeface="Arial"/>
                <a:cs typeface="Arial"/>
                <a:sym typeface="Arial"/>
                <a:hlinkClick r:id="rId4"/>
              </a:rPr>
              <a:t>http://www.phsa.ca/transcarebc/Documents/HealthProf/pctoolkit-sample-questions.pdf</a:t>
            </a:r>
            <a:endParaRPr sz="1200">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Affirmative Care for Transgender and Gender Non-Conforming People: Best Practices for Front-line Health Care Staff</a:t>
            </a:r>
            <a:endParaRPr>
              <a:latin typeface="Karla"/>
              <a:ea typeface="Karla"/>
              <a:cs typeface="Karla"/>
              <a:sym typeface="Karla"/>
            </a:endParaRPr>
          </a:p>
          <a:p>
            <a:pPr marL="457200" lvl="0" indent="0" algn="l" rtl="0">
              <a:spcBef>
                <a:spcPts val="600"/>
              </a:spcBef>
              <a:spcAft>
                <a:spcPts val="0"/>
              </a:spcAft>
              <a:buNone/>
            </a:pPr>
            <a:r>
              <a:rPr lang="en" sz="1100" u="sng">
                <a:solidFill>
                  <a:schemeClr val="hlink"/>
                </a:solidFill>
                <a:latin typeface="Arial"/>
                <a:ea typeface="Arial"/>
                <a:cs typeface="Arial"/>
                <a:sym typeface="Arial"/>
                <a:hlinkClick r:id="rId5"/>
              </a:rPr>
              <a:t>https://www.lgbthealtheducation.org/publication/affirmative-care-transgender-gender-non-conforming-people-best-practices-front-line-health-care-staff/</a:t>
            </a:r>
            <a:endParaRPr>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TransPULSE</a:t>
            </a:r>
            <a:endParaRPr>
              <a:latin typeface="Karla"/>
              <a:ea typeface="Karla"/>
              <a:cs typeface="Karla"/>
              <a:sym typeface="Karla"/>
            </a:endParaRPr>
          </a:p>
          <a:p>
            <a:pPr marL="457200" lvl="0" indent="0" algn="l" rtl="0">
              <a:spcBef>
                <a:spcPts val="600"/>
              </a:spcBef>
              <a:spcAft>
                <a:spcPts val="0"/>
              </a:spcAft>
              <a:buNone/>
            </a:pPr>
            <a:r>
              <a:rPr lang="en" sz="1100" u="sng">
                <a:solidFill>
                  <a:schemeClr val="hlink"/>
                </a:solidFill>
                <a:latin typeface="Arial"/>
                <a:ea typeface="Arial"/>
                <a:cs typeface="Arial"/>
                <a:sym typeface="Arial"/>
                <a:hlinkClick r:id="rId6"/>
              </a:rPr>
              <a:t>http://transpulseproject.ca/</a:t>
            </a:r>
            <a:endParaRPr>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Being safe, being me: Results of the Canadian trans youth health survey</a:t>
            </a:r>
            <a:endParaRPr>
              <a:latin typeface="Karla"/>
              <a:ea typeface="Karla"/>
              <a:cs typeface="Karla"/>
              <a:sym typeface="Karla"/>
            </a:endParaRPr>
          </a:p>
          <a:p>
            <a:pPr marL="457200" lvl="0" indent="0" algn="l" rtl="0">
              <a:spcBef>
                <a:spcPts val="600"/>
              </a:spcBef>
              <a:spcAft>
                <a:spcPts val="600"/>
              </a:spcAft>
              <a:buNone/>
            </a:pPr>
            <a:r>
              <a:rPr lang="en" sz="1100" u="sng">
                <a:solidFill>
                  <a:schemeClr val="hlink"/>
                </a:solidFill>
                <a:latin typeface="Arial"/>
                <a:ea typeface="Arial"/>
                <a:cs typeface="Arial"/>
                <a:sym typeface="Arial"/>
                <a:hlinkClick r:id="rId7"/>
              </a:rPr>
              <a:t>https://apsc-saravyc.sites.olt.ubc.ca/files/2018/03/SARAVYC_Trans-Youth-Health-Report_EN_Final_Web2.pdf</a:t>
            </a:r>
            <a:endParaRPr>
              <a:latin typeface="Karla"/>
              <a:ea typeface="Karla"/>
              <a:cs typeface="Karla"/>
              <a:sym typeface="Karla"/>
            </a:endParaRPr>
          </a:p>
        </p:txBody>
      </p:sp>
      <p:sp>
        <p:nvSpPr>
          <p:cNvPr id="267" name="Google Shape;267;p38"/>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2452350" y="129638"/>
            <a:ext cx="4239300" cy="486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Resources</a:t>
            </a:r>
            <a:endParaRPr/>
          </a:p>
        </p:txBody>
      </p:sp>
      <p:sp>
        <p:nvSpPr>
          <p:cNvPr id="273" name="Google Shape;273;p39"/>
          <p:cNvSpPr txBox="1">
            <a:spLocks noGrp="1"/>
          </p:cNvSpPr>
          <p:nvPr>
            <p:ph type="body" idx="1"/>
          </p:nvPr>
        </p:nvSpPr>
        <p:spPr>
          <a:xfrm>
            <a:off x="1015800" y="686725"/>
            <a:ext cx="7323000" cy="4274700"/>
          </a:xfrm>
          <a:prstGeom prst="rect">
            <a:avLst/>
          </a:prstGeom>
        </p:spPr>
        <p:txBody>
          <a:bodyPr spcFirstLastPara="1" wrap="square" lIns="0" tIns="0" rIns="0" bIns="0" anchor="t" anchorCtr="0">
            <a:noAutofit/>
          </a:bodyPr>
          <a:lstStyle/>
          <a:p>
            <a:pPr marL="0" lvl="0" indent="457200" algn="l" rtl="0">
              <a:spcBef>
                <a:spcPts val="0"/>
              </a:spcBef>
              <a:spcAft>
                <a:spcPts val="0"/>
              </a:spcAft>
              <a:buNone/>
            </a:pPr>
            <a:endParaRPr sz="1200">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Families in TRANSition</a:t>
            </a:r>
            <a:endParaRPr>
              <a:latin typeface="Karla"/>
              <a:ea typeface="Karla"/>
              <a:cs typeface="Karla"/>
              <a:sym typeface="Karla"/>
            </a:endParaRPr>
          </a:p>
          <a:p>
            <a:pPr marL="0" lvl="0" indent="457200" algn="l" rtl="0">
              <a:spcBef>
                <a:spcPts val="600"/>
              </a:spcBef>
              <a:spcAft>
                <a:spcPts val="0"/>
              </a:spcAft>
              <a:buNone/>
            </a:pPr>
            <a:r>
              <a:rPr lang="en" sz="1100" u="sng">
                <a:solidFill>
                  <a:schemeClr val="hlink"/>
                </a:solidFill>
                <a:latin typeface="Arial"/>
                <a:ea typeface="Arial"/>
                <a:cs typeface="Arial"/>
                <a:sym typeface="Arial"/>
                <a:hlinkClick r:id="rId3"/>
              </a:rPr>
              <a:t>https://ctys.org/wp-content/uploads/CTYS-FIT-Families-in-Transition-Guide-2nd-edition.pdf</a:t>
            </a:r>
            <a:endParaRPr sz="1200">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I heart my chest</a:t>
            </a:r>
            <a:endParaRPr>
              <a:latin typeface="Karla"/>
              <a:ea typeface="Karla"/>
              <a:cs typeface="Karla"/>
              <a:sym typeface="Karla"/>
            </a:endParaRPr>
          </a:p>
          <a:p>
            <a:pPr marL="457200" lvl="0" indent="0" algn="l" rtl="0">
              <a:spcBef>
                <a:spcPts val="600"/>
              </a:spcBef>
              <a:spcAft>
                <a:spcPts val="0"/>
              </a:spcAft>
              <a:buNone/>
            </a:pPr>
            <a:r>
              <a:rPr lang="en" sz="1100" u="sng">
                <a:solidFill>
                  <a:schemeClr val="hlink"/>
                </a:solidFill>
                <a:latin typeface="Arial"/>
                <a:ea typeface="Arial"/>
                <a:cs typeface="Arial"/>
                <a:sym typeface="Arial"/>
                <a:hlinkClick r:id="rId4"/>
              </a:rPr>
              <a:t>https://qmunity.ca/wp-content/uploads/2019/06/I-Heart-My-Chest-Booklet_2019.pdf</a:t>
            </a:r>
            <a:endParaRPr>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Trans Care BC</a:t>
            </a:r>
            <a:endParaRPr>
              <a:latin typeface="Karla"/>
              <a:ea typeface="Karla"/>
              <a:cs typeface="Karla"/>
              <a:sym typeface="Karla"/>
            </a:endParaRPr>
          </a:p>
          <a:p>
            <a:pPr marL="457200" lvl="0" indent="0" algn="l" rtl="0">
              <a:spcBef>
                <a:spcPts val="600"/>
              </a:spcBef>
              <a:spcAft>
                <a:spcPts val="0"/>
              </a:spcAft>
              <a:buNone/>
            </a:pPr>
            <a:r>
              <a:rPr lang="en" sz="1100" u="sng">
                <a:solidFill>
                  <a:schemeClr val="hlink"/>
                </a:solidFill>
                <a:latin typeface="Arial"/>
                <a:ea typeface="Arial"/>
                <a:cs typeface="Arial"/>
                <a:sym typeface="Arial"/>
                <a:hlinkClick r:id="rId5"/>
              </a:rPr>
              <a:t>http://www.phsa.ca/transcarebc/</a:t>
            </a:r>
            <a:endParaRPr>
              <a:latin typeface="Karla"/>
              <a:ea typeface="Karla"/>
              <a:cs typeface="Karla"/>
              <a:sym typeface="Karla"/>
            </a:endParaRPr>
          </a:p>
          <a:p>
            <a:pPr marL="457200" lvl="0" indent="-355600" algn="l" rtl="0">
              <a:spcBef>
                <a:spcPts val="600"/>
              </a:spcBef>
              <a:spcAft>
                <a:spcPts val="0"/>
              </a:spcAft>
              <a:buClr>
                <a:schemeClr val="dk2"/>
              </a:buClr>
              <a:buSzPts val="2000"/>
              <a:buAutoNum type="arabicPeriod"/>
            </a:pPr>
            <a:r>
              <a:rPr lang="en"/>
              <a:t>Rainbow Health</a:t>
            </a:r>
            <a:endParaRPr/>
          </a:p>
          <a:p>
            <a:pPr marL="457200" lvl="0" indent="0" algn="l" rtl="0">
              <a:spcBef>
                <a:spcPts val="600"/>
              </a:spcBef>
              <a:spcAft>
                <a:spcPts val="0"/>
              </a:spcAft>
              <a:buNone/>
            </a:pPr>
            <a:r>
              <a:rPr lang="en" sz="1100" u="sng">
                <a:solidFill>
                  <a:schemeClr val="hlink"/>
                </a:solidFill>
                <a:latin typeface="Arial"/>
                <a:ea typeface="Arial"/>
                <a:cs typeface="Arial"/>
                <a:sym typeface="Arial"/>
                <a:hlinkClick r:id="rId6"/>
              </a:rPr>
              <a:t>https://www.rainbowhealthontario.ca/trans-health/</a:t>
            </a:r>
            <a:endParaRPr>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USPATH</a:t>
            </a:r>
            <a:endParaRPr>
              <a:latin typeface="Karla"/>
              <a:ea typeface="Karla"/>
              <a:cs typeface="Karla"/>
              <a:sym typeface="Karla"/>
            </a:endParaRPr>
          </a:p>
          <a:p>
            <a:pPr marL="457200" lvl="0" indent="0" algn="l" rtl="0">
              <a:spcBef>
                <a:spcPts val="600"/>
              </a:spcBef>
              <a:spcAft>
                <a:spcPts val="0"/>
              </a:spcAft>
              <a:buNone/>
            </a:pPr>
            <a:r>
              <a:rPr lang="en" sz="1100" u="sng">
                <a:solidFill>
                  <a:schemeClr val="hlink"/>
                </a:solidFill>
                <a:latin typeface="Arial"/>
                <a:ea typeface="Arial"/>
                <a:cs typeface="Arial"/>
                <a:sym typeface="Arial"/>
                <a:hlinkClick r:id="rId7"/>
              </a:rPr>
              <a:t>https://www.wpath.org/uspath</a:t>
            </a:r>
            <a:endParaRPr>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WPATH</a:t>
            </a:r>
            <a:endParaRPr>
              <a:latin typeface="Karla"/>
              <a:ea typeface="Karla"/>
              <a:cs typeface="Karla"/>
              <a:sym typeface="Karla"/>
            </a:endParaRPr>
          </a:p>
          <a:p>
            <a:pPr marL="457200" lvl="0" indent="0" algn="l" rtl="0">
              <a:spcBef>
                <a:spcPts val="600"/>
              </a:spcBef>
              <a:spcAft>
                <a:spcPts val="600"/>
              </a:spcAft>
              <a:buNone/>
            </a:pPr>
            <a:r>
              <a:rPr lang="en" sz="1100" u="sng">
                <a:solidFill>
                  <a:schemeClr val="hlink"/>
                </a:solidFill>
                <a:latin typeface="Arial"/>
                <a:ea typeface="Arial"/>
                <a:cs typeface="Arial"/>
                <a:sym typeface="Arial"/>
                <a:hlinkClick r:id="rId8"/>
              </a:rPr>
              <a:t>https://www.wpath.org/</a:t>
            </a:r>
            <a:endParaRPr>
              <a:latin typeface="Karla"/>
              <a:ea typeface="Karla"/>
              <a:cs typeface="Karla"/>
              <a:sym typeface="Karla"/>
            </a:endParaRPr>
          </a:p>
        </p:txBody>
      </p:sp>
      <p:sp>
        <p:nvSpPr>
          <p:cNvPr id="274" name="Google Shape;274;p39"/>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0" y="1085851"/>
            <a:ext cx="6172200" cy="3508772"/>
          </a:xfrm>
        </p:spPr>
        <p:txBody>
          <a:bodyPr>
            <a:normAutofit/>
          </a:bodyPr>
          <a:lstStyle/>
          <a:p>
            <a:pPr marL="0" indent="0">
              <a:buNone/>
            </a:pPr>
            <a:r>
              <a:rPr lang="en-US" sz="1500" dirty="0"/>
              <a:t/>
            </a:r>
            <a:br>
              <a:rPr lang="en-US" sz="1500" dirty="0"/>
            </a:br>
            <a:r>
              <a:rPr lang="en-US" sz="2100" dirty="0"/>
              <a:t>None of the planners or presenters of this CE activity have any relevant financial relationships with any commercial entities pertaining to this activity.</a:t>
            </a:r>
          </a:p>
        </p:txBody>
      </p:sp>
      <p:sp>
        <p:nvSpPr>
          <p:cNvPr id="4" name="TextBox 3"/>
          <p:cNvSpPr txBox="1"/>
          <p:nvPr/>
        </p:nvSpPr>
        <p:spPr>
          <a:xfrm>
            <a:off x="2490881" y="532339"/>
            <a:ext cx="4343400" cy="553998"/>
          </a:xfrm>
          <a:prstGeom prst="rect">
            <a:avLst/>
          </a:prstGeom>
          <a:noFill/>
        </p:spPr>
        <p:txBody>
          <a:bodyPr wrap="square" rtlCol="0">
            <a:spAutoFit/>
          </a:bodyPr>
          <a:lstStyle/>
          <a:p>
            <a:pPr algn="ctr"/>
            <a:r>
              <a:rPr lang="en-US" sz="3000" dirty="0">
                <a:solidFill>
                  <a:prstClr val="black"/>
                </a:solidFill>
              </a:rPr>
              <a:t>Disclosures</a:t>
            </a:r>
          </a:p>
        </p:txBody>
      </p:sp>
      <p:pic>
        <p:nvPicPr>
          <p:cNvPr id="5" name="Picture 4"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2581" y="4261323"/>
            <a:ext cx="3181304" cy="621355"/>
          </a:xfrm>
          <a:prstGeom prst="rect">
            <a:avLst/>
          </a:prstGeom>
          <a:noFill/>
          <a:ln>
            <a:noFill/>
          </a:ln>
        </p:spPr>
      </p:pic>
    </p:spTree>
    <p:extLst>
      <p:ext uri="{BB962C8B-B14F-4D97-AF65-F5344CB8AC3E}">
        <p14:creationId xmlns:p14="http://schemas.microsoft.com/office/powerpoint/2010/main" val="2205015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xfrm>
            <a:off x="2452350" y="129638"/>
            <a:ext cx="4239300" cy="486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Resources</a:t>
            </a:r>
            <a:endParaRPr/>
          </a:p>
        </p:txBody>
      </p:sp>
      <p:sp>
        <p:nvSpPr>
          <p:cNvPr id="280" name="Google Shape;280;p40"/>
          <p:cNvSpPr txBox="1">
            <a:spLocks noGrp="1"/>
          </p:cNvSpPr>
          <p:nvPr>
            <p:ph type="body" idx="1"/>
          </p:nvPr>
        </p:nvSpPr>
        <p:spPr>
          <a:xfrm>
            <a:off x="1015800" y="686725"/>
            <a:ext cx="7323000" cy="427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Gender-Affirming Clothing</a:t>
            </a:r>
            <a:endParaRPr/>
          </a:p>
          <a:p>
            <a:pPr marL="457200" lvl="0" indent="-355600" algn="l" rtl="0">
              <a:spcBef>
                <a:spcPts val="600"/>
              </a:spcBef>
              <a:spcAft>
                <a:spcPts val="0"/>
              </a:spcAft>
              <a:buClr>
                <a:schemeClr val="dk2"/>
              </a:buClr>
              <a:buSzPts val="2000"/>
              <a:buAutoNum type="arabicPeriod"/>
            </a:pPr>
            <a:r>
              <a:rPr lang="en"/>
              <a:t>Gender Gear </a:t>
            </a:r>
            <a:endParaRPr/>
          </a:p>
          <a:p>
            <a:pPr marL="0" lvl="0" indent="457200" algn="l" rtl="0">
              <a:spcBef>
                <a:spcPts val="600"/>
              </a:spcBef>
              <a:spcAft>
                <a:spcPts val="0"/>
              </a:spcAft>
              <a:buNone/>
            </a:pPr>
            <a:r>
              <a:rPr lang="en" sz="1100" u="sng">
                <a:solidFill>
                  <a:schemeClr val="hlink"/>
                </a:solidFill>
                <a:latin typeface="Arial"/>
                <a:ea typeface="Arial"/>
                <a:cs typeface="Arial"/>
                <a:sym typeface="Arial"/>
                <a:hlinkClick r:id="rId3"/>
              </a:rPr>
              <a:t>https://www.gendergear.ca/</a:t>
            </a:r>
            <a:endParaRPr sz="1200">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GC2B</a:t>
            </a:r>
            <a:endParaRPr>
              <a:latin typeface="Karla"/>
              <a:ea typeface="Karla"/>
              <a:cs typeface="Karla"/>
              <a:sym typeface="Karla"/>
            </a:endParaRPr>
          </a:p>
          <a:p>
            <a:pPr marL="0" lvl="0" indent="457200" algn="l" rtl="0">
              <a:spcBef>
                <a:spcPts val="600"/>
              </a:spcBef>
              <a:spcAft>
                <a:spcPts val="0"/>
              </a:spcAft>
              <a:buNone/>
            </a:pPr>
            <a:r>
              <a:rPr lang="en" sz="1100" u="sng">
                <a:solidFill>
                  <a:schemeClr val="hlink"/>
                </a:solidFill>
                <a:latin typeface="Arial"/>
                <a:ea typeface="Arial"/>
                <a:cs typeface="Arial"/>
                <a:sym typeface="Arial"/>
                <a:hlinkClick r:id="rId4"/>
              </a:rPr>
              <a:t>https://www.gc2b.co/</a:t>
            </a:r>
            <a:endParaRPr sz="1200">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Underworks</a:t>
            </a:r>
            <a:endParaRPr>
              <a:latin typeface="Karla"/>
              <a:ea typeface="Karla"/>
              <a:cs typeface="Karla"/>
              <a:sym typeface="Karla"/>
            </a:endParaRPr>
          </a:p>
          <a:p>
            <a:pPr marL="457200" lvl="0" indent="0" algn="l" rtl="0">
              <a:spcBef>
                <a:spcPts val="600"/>
              </a:spcBef>
              <a:spcAft>
                <a:spcPts val="0"/>
              </a:spcAft>
              <a:buNone/>
            </a:pPr>
            <a:r>
              <a:rPr lang="en" sz="1100" u="sng">
                <a:solidFill>
                  <a:schemeClr val="hlink"/>
                </a:solidFill>
                <a:latin typeface="Arial"/>
                <a:ea typeface="Arial"/>
                <a:cs typeface="Arial"/>
                <a:sym typeface="Arial"/>
                <a:hlinkClick r:id="rId5"/>
              </a:rPr>
              <a:t>https://www.underworks.com/</a:t>
            </a:r>
            <a:endParaRPr>
              <a:latin typeface="Karla"/>
              <a:ea typeface="Karla"/>
              <a:cs typeface="Karla"/>
              <a:sym typeface="Karla"/>
            </a:endParaRPr>
          </a:p>
          <a:p>
            <a:pPr marL="457200" lvl="0" indent="-355600" algn="l" rtl="0">
              <a:spcBef>
                <a:spcPts val="600"/>
              </a:spcBef>
              <a:spcAft>
                <a:spcPts val="0"/>
              </a:spcAft>
              <a:buClr>
                <a:schemeClr val="dk2"/>
              </a:buClr>
              <a:buSzPts val="2000"/>
              <a:buFont typeface="Karla"/>
              <a:buAutoNum type="arabicPeriod"/>
            </a:pPr>
            <a:r>
              <a:rPr lang="en">
                <a:latin typeface="Karla"/>
                <a:ea typeface="Karla"/>
                <a:cs typeface="Karla"/>
                <a:sym typeface="Karla"/>
              </a:rPr>
              <a:t>Breast form store</a:t>
            </a:r>
            <a:endParaRPr>
              <a:latin typeface="Karla"/>
              <a:ea typeface="Karla"/>
              <a:cs typeface="Karla"/>
              <a:sym typeface="Karla"/>
            </a:endParaRPr>
          </a:p>
          <a:p>
            <a:pPr marL="457200" lvl="0" indent="0" algn="l" rtl="0">
              <a:spcBef>
                <a:spcPts val="600"/>
              </a:spcBef>
              <a:spcAft>
                <a:spcPts val="0"/>
              </a:spcAft>
              <a:buNone/>
            </a:pPr>
            <a:r>
              <a:rPr lang="en" sz="1100" u="sng">
                <a:solidFill>
                  <a:schemeClr val="hlink"/>
                </a:solidFill>
                <a:latin typeface="Arial"/>
                <a:ea typeface="Arial"/>
                <a:cs typeface="Arial"/>
                <a:sym typeface="Arial"/>
                <a:hlinkClick r:id="rId6"/>
              </a:rPr>
              <a:t>https://www.thebreastformstore.com/</a:t>
            </a:r>
            <a:endParaRPr>
              <a:latin typeface="Karla"/>
              <a:ea typeface="Karla"/>
              <a:cs typeface="Karla"/>
              <a:sym typeface="Karla"/>
            </a:endParaRPr>
          </a:p>
          <a:p>
            <a:pPr marL="0" lvl="0" indent="0" algn="l" rtl="0">
              <a:spcBef>
                <a:spcPts val="600"/>
              </a:spcBef>
              <a:spcAft>
                <a:spcPts val="600"/>
              </a:spcAft>
              <a:buNone/>
            </a:pPr>
            <a:endParaRPr>
              <a:latin typeface="Karla"/>
              <a:ea typeface="Karla"/>
              <a:cs typeface="Karla"/>
              <a:sym typeface="Karla"/>
            </a:endParaRPr>
          </a:p>
        </p:txBody>
      </p:sp>
      <p:sp>
        <p:nvSpPr>
          <p:cNvPr id="281" name="Google Shape;281;p40"/>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p41"/>
          <p:cNvSpPr txBox="1">
            <a:spLocks noGrp="1"/>
          </p:cNvSpPr>
          <p:nvPr>
            <p:ph type="ctrTitle"/>
          </p:nvPr>
        </p:nvSpPr>
        <p:spPr>
          <a:xfrm>
            <a:off x="3422975" y="2718475"/>
            <a:ext cx="5035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0">
                <a:latin typeface="Encode Sans Semi Condensed SemiBold"/>
                <a:ea typeface="Encode Sans Semi Condensed SemiBold"/>
                <a:cs typeface="Encode Sans Semi Condensed SemiBold"/>
                <a:sym typeface="Encode Sans Semi Condensed SemiBold"/>
              </a:rPr>
              <a:t>Snachailya</a:t>
            </a:r>
            <a:endParaRPr sz="7200" b="0">
              <a:latin typeface="Encode Sans Semi Condensed SemiBold"/>
              <a:ea typeface="Encode Sans Semi Condensed SemiBold"/>
              <a:cs typeface="Encode Sans Semi Condensed SemiBold"/>
              <a:sym typeface="Encode Sans Semi Condensed SemiBold"/>
            </a:endParaRPr>
          </a:p>
        </p:txBody>
      </p:sp>
      <p:sp>
        <p:nvSpPr>
          <p:cNvPr id="287" name="Google Shape;287;p41"/>
          <p:cNvSpPr txBox="1">
            <a:spLocks noGrp="1"/>
          </p:cNvSpPr>
          <p:nvPr>
            <p:ph type="subTitle" idx="1"/>
          </p:nvPr>
        </p:nvSpPr>
        <p:spPr>
          <a:xfrm>
            <a:off x="3422975" y="3883175"/>
            <a:ext cx="5035200" cy="342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a:latin typeface="Karla"/>
                <a:ea typeface="Karla"/>
                <a:cs typeface="Karla"/>
                <a:sym typeface="Karla"/>
              </a:rPr>
              <a:t>Any questions?</a:t>
            </a:r>
            <a:endParaRPr sz="1400" b="1">
              <a:latin typeface="Karla"/>
              <a:ea typeface="Karla"/>
              <a:cs typeface="Karla"/>
              <a:sym typeface="Karla"/>
            </a:endParaRPr>
          </a:p>
          <a:p>
            <a:pPr marL="0" lvl="0" indent="0" algn="l" rtl="0">
              <a:spcBef>
                <a:spcPts val="600"/>
              </a:spcBef>
              <a:spcAft>
                <a:spcPts val="600"/>
              </a:spcAft>
              <a:buNone/>
            </a:pPr>
            <a:r>
              <a:rPr lang="en" sz="1400"/>
              <a:t>You can find me at kihewjourneys@gmail.com</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914400" y="2783675"/>
            <a:ext cx="7634700" cy="1441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a:t>Creating safe and friendly clinical environments for transgender and non-binary patients</a:t>
            </a:r>
            <a:endParaRPr sz="3600" dirty="0"/>
          </a:p>
        </p:txBody>
      </p:sp>
      <p:sp>
        <p:nvSpPr>
          <p:cNvPr id="71" name="Google Shape;71;p14"/>
          <p:cNvSpPr txBox="1"/>
          <p:nvPr/>
        </p:nvSpPr>
        <p:spPr>
          <a:xfrm>
            <a:off x="914400" y="4408600"/>
            <a:ext cx="2267100" cy="36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Karla"/>
                <a:ea typeface="Karla"/>
                <a:cs typeface="Karla"/>
                <a:sym typeface="Karla"/>
              </a:rPr>
              <a:t>Jean Baptiste (they/he)</a:t>
            </a:r>
            <a:endParaRPr>
              <a:latin typeface="Karla"/>
              <a:ea typeface="Karla"/>
              <a:cs typeface="Karla"/>
              <a:sym typeface="Karl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477918" y="1123950"/>
            <a:ext cx="3053982" cy="6741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sz="2700"/>
              <a:t>Land Acknowledgement</a:t>
            </a:r>
            <a:endParaRPr sz="2700"/>
          </a:p>
        </p:txBody>
      </p:sp>
      <p:sp>
        <p:nvSpPr>
          <p:cNvPr id="77" name="Google Shape;77;p15"/>
          <p:cNvSpPr txBox="1">
            <a:spLocks noGrp="1"/>
          </p:cNvSpPr>
          <p:nvPr>
            <p:ph type="body" idx="2"/>
          </p:nvPr>
        </p:nvSpPr>
        <p:spPr>
          <a:xfrm>
            <a:off x="3826075" y="1191275"/>
            <a:ext cx="4759200" cy="327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b="1"/>
              <a:t>Grateful to be on the unceded territory of the Lheidli T’enneh First Nation in the settler community of Prince George, BC.</a:t>
            </a:r>
            <a:endParaRPr sz="1800" b="1"/>
          </a:p>
          <a:p>
            <a:pPr marL="0" lvl="0" indent="0" algn="l" rtl="0">
              <a:spcBef>
                <a:spcPts val="600"/>
              </a:spcBef>
              <a:spcAft>
                <a:spcPts val="600"/>
              </a:spcAft>
              <a:buNone/>
            </a:pPr>
            <a:r>
              <a:rPr lang="en" sz="1800" b="1"/>
              <a:t>The knowledge we share today has been gathered from many Elders, Chiefs, Matriarchs and knowledge keepers of many ages, backgrounds and nations. May the learning we take from our session today be utilized to best serve and honor the peoples’ whose land we reside on as invited or uninvited guests.  </a:t>
            </a:r>
            <a:endParaRPr sz="1800" b="1"/>
          </a:p>
        </p:txBody>
      </p:sp>
      <p:sp>
        <p:nvSpPr>
          <p:cNvPr id="78" name="Google Shape;78;p15"/>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710825" y="3072446"/>
            <a:ext cx="4239300" cy="313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b="0">
                <a:latin typeface="Encode Sans Semi Condensed SemiBold"/>
                <a:ea typeface="Encode Sans Semi Condensed SemiBold"/>
                <a:cs typeface="Encode Sans Semi Condensed SemiBold"/>
                <a:sym typeface="Encode Sans Semi Condensed SemiBold"/>
              </a:rPr>
              <a:t>Introduction</a:t>
            </a:r>
            <a:endParaRPr sz="6000" b="0">
              <a:latin typeface="Encode Sans Semi Condensed SemiBold"/>
              <a:ea typeface="Encode Sans Semi Condensed SemiBold"/>
              <a:cs typeface="Encode Sans Semi Condensed SemiBold"/>
              <a:sym typeface="Encode Sans Semi Condensed SemiBold"/>
            </a:endParaRPr>
          </a:p>
        </p:txBody>
      </p:sp>
      <p:sp>
        <p:nvSpPr>
          <p:cNvPr id="84" name="Google Shape;84;p16"/>
          <p:cNvSpPr txBox="1">
            <a:spLocks noGrp="1"/>
          </p:cNvSpPr>
          <p:nvPr>
            <p:ph type="body" idx="1"/>
          </p:nvPr>
        </p:nvSpPr>
        <p:spPr>
          <a:xfrm>
            <a:off x="711002" y="3472425"/>
            <a:ext cx="5023200" cy="1309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a:latin typeface="Karla"/>
                <a:ea typeface="Karla"/>
                <a:cs typeface="Karla"/>
                <a:sym typeface="Karla"/>
              </a:rPr>
              <a:t>Jean Baptiste - Kihew Mahihkhan Atayohkhan Iskwew</a:t>
            </a:r>
            <a:endParaRPr sz="1400" b="1">
              <a:latin typeface="Karla"/>
              <a:ea typeface="Karla"/>
              <a:cs typeface="Karla"/>
              <a:sym typeface="Karla"/>
            </a:endParaRPr>
          </a:p>
          <a:p>
            <a:pPr marL="0" lvl="0" indent="0" algn="l" rtl="0">
              <a:spcBef>
                <a:spcPts val="600"/>
              </a:spcBef>
              <a:spcAft>
                <a:spcPts val="0"/>
              </a:spcAft>
              <a:buClr>
                <a:schemeClr val="dk1"/>
              </a:buClr>
              <a:buSzPts val="1100"/>
              <a:buFont typeface="Arial"/>
              <a:buNone/>
            </a:pPr>
            <a:r>
              <a:rPr lang="en" sz="1400"/>
              <a:t>Wet’suwet’en Nation, Laksilyu Clan</a:t>
            </a:r>
            <a:endParaRPr sz="1400"/>
          </a:p>
          <a:p>
            <a:pPr marL="0" lvl="0" indent="0" algn="l" rtl="0">
              <a:spcBef>
                <a:spcPts val="600"/>
              </a:spcBef>
              <a:spcAft>
                <a:spcPts val="600"/>
              </a:spcAft>
              <a:buClr>
                <a:schemeClr val="dk1"/>
              </a:buClr>
              <a:buSzPts val="1100"/>
              <a:buFont typeface="Arial"/>
              <a:buNone/>
            </a:pPr>
            <a:r>
              <a:rPr lang="en" sz="1400"/>
              <a:t>Two-Spirit nonbinary person</a:t>
            </a:r>
            <a:endParaRPr sz="1400" b="1"/>
          </a:p>
        </p:txBody>
      </p:sp>
      <p:sp>
        <p:nvSpPr>
          <p:cNvPr id="85" name="Google Shape;85;p16"/>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p:nvPr/>
        </p:nvSpPr>
        <p:spPr>
          <a:xfrm rot="-1508322">
            <a:off x="-346783" y="-761948"/>
            <a:ext cx="4646066" cy="454314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92" name="Google Shape;92;p17"/>
          <p:cNvGrpSpPr/>
          <p:nvPr/>
        </p:nvGrpSpPr>
        <p:grpSpPr>
          <a:xfrm>
            <a:off x="5296048" y="1131150"/>
            <a:ext cx="3428791" cy="319200"/>
            <a:chOff x="5296048" y="1131150"/>
            <a:chExt cx="3428791" cy="319200"/>
          </a:xfrm>
        </p:grpSpPr>
        <p:sp>
          <p:nvSpPr>
            <p:cNvPr id="93" name="Google Shape;93;p17"/>
            <p:cNvSpPr/>
            <p:nvPr/>
          </p:nvSpPr>
          <p:spPr>
            <a:xfrm>
              <a:off x="5486560" y="1131150"/>
              <a:ext cx="3238279"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latin typeface="Karla"/>
                  <a:ea typeface="Karla"/>
                  <a:cs typeface="Karla"/>
                  <a:sym typeface="Karla"/>
                </a:rPr>
                <a:t>Gender basics</a:t>
              </a:r>
              <a:endParaRPr sz="2400">
                <a:solidFill>
                  <a:schemeClr val="dk1"/>
                </a:solidFill>
                <a:latin typeface="Karla"/>
                <a:ea typeface="Karla"/>
                <a:cs typeface="Karla"/>
                <a:sym typeface="Karla"/>
              </a:endParaRPr>
            </a:p>
          </p:txBody>
        </p:sp>
        <p:sp>
          <p:nvSpPr>
            <p:cNvPr id="94" name="Google Shape;94;p17"/>
            <p:cNvSpPr/>
            <p:nvPr/>
          </p:nvSpPr>
          <p:spPr>
            <a:xfrm>
              <a:off x="5296048" y="1203750"/>
              <a:ext cx="190500" cy="174000"/>
            </a:xfrm>
            <a:prstGeom prst="ellipse">
              <a:avLst/>
            </a:prstGeom>
            <a:solidFill>
              <a:srgbClr val="E8C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Karla"/>
                <a:ea typeface="Karla"/>
                <a:cs typeface="Karla"/>
                <a:sym typeface="Karla"/>
              </a:endParaRPr>
            </a:p>
          </p:txBody>
        </p:sp>
      </p:grpSp>
      <p:sp>
        <p:nvSpPr>
          <p:cNvPr id="95" name="Google Shape;95;p17"/>
          <p:cNvSpPr/>
          <p:nvPr/>
        </p:nvSpPr>
        <p:spPr>
          <a:xfrm rot="-1508351">
            <a:off x="542138" y="-690514"/>
            <a:ext cx="3235027" cy="3274355"/>
          </a:xfrm>
          <a:prstGeom prst="roundRect">
            <a:avLst>
              <a:gd name="adj" fmla="val 16667"/>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a:spLocks noGrp="1"/>
          </p:cNvSpPr>
          <p:nvPr>
            <p:ph type="title"/>
          </p:nvPr>
        </p:nvSpPr>
        <p:spPr>
          <a:xfrm>
            <a:off x="564150" y="822750"/>
            <a:ext cx="3196192" cy="93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dirty="0"/>
              <a:t>Learning</a:t>
            </a:r>
            <a:endParaRPr sz="4800" dirty="0"/>
          </a:p>
          <a:p>
            <a:pPr marL="0" lvl="0" indent="0" algn="l" rtl="0">
              <a:spcBef>
                <a:spcPts val="0"/>
              </a:spcBef>
              <a:spcAft>
                <a:spcPts val="0"/>
              </a:spcAft>
              <a:buNone/>
            </a:pPr>
            <a:r>
              <a:rPr lang="en" sz="4800" dirty="0"/>
              <a:t>Outcomes</a:t>
            </a:r>
            <a:endParaRPr sz="4800" dirty="0"/>
          </a:p>
        </p:txBody>
      </p:sp>
      <p:grpSp>
        <p:nvGrpSpPr>
          <p:cNvPr id="97" name="Google Shape;97;p17"/>
          <p:cNvGrpSpPr/>
          <p:nvPr/>
        </p:nvGrpSpPr>
        <p:grpSpPr>
          <a:xfrm>
            <a:off x="5296098" y="1969350"/>
            <a:ext cx="3428712" cy="319200"/>
            <a:chOff x="5296048" y="1131150"/>
            <a:chExt cx="3428712" cy="319200"/>
          </a:xfrm>
        </p:grpSpPr>
        <p:sp>
          <p:nvSpPr>
            <p:cNvPr id="98" name="Google Shape;98;p17"/>
            <p:cNvSpPr/>
            <p:nvPr/>
          </p:nvSpPr>
          <p:spPr>
            <a:xfrm>
              <a:off x="5486560" y="1131150"/>
              <a:ext cx="32382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latin typeface="Karla"/>
                  <a:ea typeface="Karla"/>
                  <a:cs typeface="Karla"/>
                  <a:sym typeface="Karla"/>
                </a:rPr>
                <a:t>Policy of respect</a:t>
              </a:r>
              <a:endParaRPr sz="2400">
                <a:solidFill>
                  <a:schemeClr val="dk1"/>
                </a:solidFill>
                <a:latin typeface="Karla"/>
                <a:ea typeface="Karla"/>
                <a:cs typeface="Karla"/>
                <a:sym typeface="Karla"/>
              </a:endParaRPr>
            </a:p>
          </p:txBody>
        </p:sp>
        <p:sp>
          <p:nvSpPr>
            <p:cNvPr id="99" name="Google Shape;99;p17"/>
            <p:cNvSpPr/>
            <p:nvPr/>
          </p:nvSpPr>
          <p:spPr>
            <a:xfrm>
              <a:off x="5296048" y="1203750"/>
              <a:ext cx="190500" cy="174000"/>
            </a:xfrm>
            <a:prstGeom prst="ellipse">
              <a:avLst/>
            </a:prstGeom>
            <a:solidFill>
              <a:srgbClr val="E8C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Karla"/>
                <a:ea typeface="Karla"/>
                <a:cs typeface="Karla"/>
                <a:sym typeface="Karla"/>
              </a:endParaRPr>
            </a:p>
          </p:txBody>
        </p:sp>
      </p:grpSp>
      <p:grpSp>
        <p:nvGrpSpPr>
          <p:cNvPr id="100" name="Google Shape;100;p17"/>
          <p:cNvGrpSpPr/>
          <p:nvPr/>
        </p:nvGrpSpPr>
        <p:grpSpPr>
          <a:xfrm>
            <a:off x="5296098" y="2887375"/>
            <a:ext cx="3428712" cy="319200"/>
            <a:chOff x="5296048" y="1131150"/>
            <a:chExt cx="3428712" cy="319200"/>
          </a:xfrm>
        </p:grpSpPr>
        <p:sp>
          <p:nvSpPr>
            <p:cNvPr id="101" name="Google Shape;101;p17"/>
            <p:cNvSpPr/>
            <p:nvPr/>
          </p:nvSpPr>
          <p:spPr>
            <a:xfrm>
              <a:off x="5486560" y="1131150"/>
              <a:ext cx="32382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latin typeface="Karla"/>
                  <a:ea typeface="Karla"/>
                  <a:cs typeface="Karla"/>
                  <a:sym typeface="Karla"/>
                </a:rPr>
                <a:t>Clinical space</a:t>
              </a:r>
              <a:endParaRPr sz="2400">
                <a:solidFill>
                  <a:schemeClr val="dk1"/>
                </a:solidFill>
                <a:latin typeface="Karla"/>
                <a:ea typeface="Karla"/>
                <a:cs typeface="Karla"/>
                <a:sym typeface="Karla"/>
              </a:endParaRPr>
            </a:p>
          </p:txBody>
        </p:sp>
        <p:sp>
          <p:nvSpPr>
            <p:cNvPr id="102" name="Google Shape;102;p17"/>
            <p:cNvSpPr/>
            <p:nvPr/>
          </p:nvSpPr>
          <p:spPr>
            <a:xfrm>
              <a:off x="5296048" y="1203750"/>
              <a:ext cx="190500" cy="174000"/>
            </a:xfrm>
            <a:prstGeom prst="ellipse">
              <a:avLst/>
            </a:prstGeom>
            <a:solidFill>
              <a:srgbClr val="E8C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Karla"/>
                <a:ea typeface="Karla"/>
                <a:cs typeface="Karla"/>
                <a:sym typeface="Karla"/>
              </a:endParaRPr>
            </a:p>
          </p:txBody>
        </p:sp>
      </p:grpSp>
      <p:grpSp>
        <p:nvGrpSpPr>
          <p:cNvPr id="103" name="Google Shape;103;p17"/>
          <p:cNvGrpSpPr/>
          <p:nvPr/>
        </p:nvGrpSpPr>
        <p:grpSpPr>
          <a:xfrm>
            <a:off x="5296098" y="3721950"/>
            <a:ext cx="3428712" cy="319200"/>
            <a:chOff x="5296048" y="1131150"/>
            <a:chExt cx="3428712" cy="319200"/>
          </a:xfrm>
        </p:grpSpPr>
        <p:sp>
          <p:nvSpPr>
            <p:cNvPr id="104" name="Google Shape;104;p17"/>
            <p:cNvSpPr/>
            <p:nvPr/>
          </p:nvSpPr>
          <p:spPr>
            <a:xfrm>
              <a:off x="5486560" y="1131150"/>
              <a:ext cx="32382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latin typeface="Karla"/>
                  <a:ea typeface="Karla"/>
                  <a:cs typeface="Karla"/>
                  <a:sym typeface="Karla"/>
                </a:rPr>
                <a:t>Resources</a:t>
              </a:r>
              <a:endParaRPr sz="2400">
                <a:solidFill>
                  <a:schemeClr val="dk1"/>
                </a:solidFill>
                <a:latin typeface="Karla"/>
                <a:ea typeface="Karla"/>
                <a:cs typeface="Karla"/>
                <a:sym typeface="Karla"/>
              </a:endParaRPr>
            </a:p>
          </p:txBody>
        </p:sp>
        <p:sp>
          <p:nvSpPr>
            <p:cNvPr id="105" name="Google Shape;105;p17"/>
            <p:cNvSpPr/>
            <p:nvPr/>
          </p:nvSpPr>
          <p:spPr>
            <a:xfrm>
              <a:off x="5296048" y="1203750"/>
              <a:ext cx="190500" cy="174000"/>
            </a:xfrm>
            <a:prstGeom prst="ellipse">
              <a:avLst/>
            </a:prstGeom>
            <a:solidFill>
              <a:srgbClr val="E8C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Karla"/>
                <a:ea typeface="Karla"/>
                <a:cs typeface="Karla"/>
                <a:sym typeface="Karl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3422975" y="2718475"/>
            <a:ext cx="5035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Gender basics</a:t>
            </a:r>
            <a:endParaRPr/>
          </a:p>
        </p:txBody>
      </p:sp>
      <p:sp>
        <p:nvSpPr>
          <p:cNvPr id="111" name="Google Shape;111;p18"/>
          <p:cNvSpPr txBox="1">
            <a:spLocks noGrp="1"/>
          </p:cNvSpPr>
          <p:nvPr>
            <p:ph type="subTitle" idx="1"/>
          </p:nvPr>
        </p:nvSpPr>
        <p:spPr>
          <a:xfrm>
            <a:off x="3422975" y="3883175"/>
            <a:ext cx="5035200" cy="3420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112" name="Google Shape;112;p18"/>
          <p:cNvSpPr/>
          <p:nvPr/>
        </p:nvSpPr>
        <p:spPr>
          <a:xfrm>
            <a:off x="1789899" y="1568299"/>
            <a:ext cx="1030250" cy="2551599"/>
          </a:xfrm>
          <a:prstGeom prst="rect">
            <a:avLst/>
          </a:prstGeom>
        </p:spPr>
        <p:txBody>
          <a:bodyPr>
            <a:prstTxWarp prst="textPlain">
              <a:avLst/>
            </a:prstTxWarp>
          </a:bodyPr>
          <a:lstStyle/>
          <a:p>
            <a:pPr lvl="0" algn="ctr"/>
            <a:r>
              <a:rPr b="1" i="0">
                <a:ln>
                  <a:noFill/>
                </a:ln>
                <a:solidFill>
                  <a:schemeClr val="lt1"/>
                </a:solidFill>
                <a:latin typeface="Encode Sans Semi Condensed"/>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20000">
              <a:schemeClr val="accent4"/>
            </a:gs>
            <a:gs pos="79000">
              <a:schemeClr val="accent3"/>
            </a:gs>
            <a:gs pos="100000">
              <a:schemeClr val="accent3"/>
            </a:gs>
          </a:gsLst>
          <a:lin ang="5400012" scaled="0"/>
        </a:gradFill>
        <a:effectLst/>
      </p:bgPr>
    </p:bg>
    <p:spTree>
      <p:nvGrpSpPr>
        <p:cNvPr id="1" name="Shape 116"/>
        <p:cNvGrpSpPr/>
        <p:nvPr/>
      </p:nvGrpSpPr>
      <p:grpSpPr>
        <a:xfrm>
          <a:off x="0" y="0"/>
          <a:ext cx="0" cy="0"/>
          <a:chOff x="0" y="0"/>
          <a:chExt cx="0" cy="0"/>
        </a:xfrm>
      </p:grpSpPr>
      <p:sp>
        <p:nvSpPr>
          <p:cNvPr id="117" name="Google Shape;117;p19"/>
          <p:cNvSpPr txBox="1">
            <a:spLocks noGrp="1"/>
          </p:cNvSpPr>
          <p:nvPr>
            <p:ph type="ctrTitle" idx="4294967295"/>
          </p:nvPr>
        </p:nvSpPr>
        <p:spPr>
          <a:xfrm>
            <a:off x="171450" y="0"/>
            <a:ext cx="9144000" cy="1159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6000" b="0">
                <a:latin typeface="Encode Sans Semi Condensed SemiBold"/>
                <a:ea typeface="Encode Sans Semi Condensed SemiBold"/>
                <a:cs typeface="Encode Sans Semi Condensed SemiBold"/>
                <a:sym typeface="Encode Sans Semi Condensed SemiBold"/>
              </a:rPr>
              <a:t>Social construct of gender</a:t>
            </a:r>
            <a:endParaRPr sz="6000" b="0">
              <a:latin typeface="Encode Sans Semi Condensed SemiBold"/>
              <a:ea typeface="Encode Sans Semi Condensed SemiBold"/>
              <a:cs typeface="Encode Sans Semi Condensed SemiBold"/>
              <a:sym typeface="Encode Sans Semi Condensed SemiBold"/>
            </a:endParaRPr>
          </a:p>
        </p:txBody>
      </p:sp>
      <p:sp>
        <p:nvSpPr>
          <p:cNvPr id="118" name="Google Shape;118;p19"/>
          <p:cNvSpPr txBox="1">
            <a:spLocks noGrp="1"/>
          </p:cNvSpPr>
          <p:nvPr>
            <p:ph type="sldNum" idx="12"/>
          </p:nvPr>
        </p:nvSpPr>
        <p:spPr>
          <a:xfrm>
            <a:off x="8456478" y="1296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119" name="Google Shape;119;p19"/>
          <p:cNvPicPr preferRelativeResize="0"/>
          <p:nvPr/>
        </p:nvPicPr>
        <p:blipFill>
          <a:blip r:embed="rId3">
            <a:alphaModFix/>
          </a:blip>
          <a:stretch>
            <a:fillRect/>
          </a:stretch>
        </p:blipFill>
        <p:spPr>
          <a:xfrm>
            <a:off x="2078200" y="1194200"/>
            <a:ext cx="4987595" cy="3854051"/>
          </a:xfrm>
          <a:prstGeom prst="rect">
            <a:avLst/>
          </a:prstGeom>
          <a:noFill/>
          <a:ln>
            <a:noFill/>
          </a:ln>
        </p:spPr>
      </p:pic>
    </p:spTree>
  </p:cSld>
  <p:clrMapOvr>
    <a:masterClrMapping/>
  </p:clrMapOvr>
</p:sld>
</file>

<file path=ppt/theme/theme1.xml><?xml version="1.0" encoding="utf-8"?>
<a:theme xmlns:a="http://schemas.openxmlformats.org/drawingml/2006/main" name="Iden template">
  <a:themeElements>
    <a:clrScheme name="Custom 347">
      <a:dk1>
        <a:srgbClr val="2E363D"/>
      </a:dk1>
      <a:lt1>
        <a:srgbClr val="FFFFFF"/>
      </a:lt1>
      <a:dk2>
        <a:srgbClr val="767E85"/>
      </a:dk2>
      <a:lt2>
        <a:srgbClr val="FBFBFB"/>
      </a:lt2>
      <a:accent1>
        <a:srgbClr val="F8E7D5"/>
      </a:accent1>
      <a:accent2>
        <a:srgbClr val="EBC7C1"/>
      </a:accent2>
      <a:accent3>
        <a:srgbClr val="E9F2F9"/>
      </a:accent3>
      <a:accent4>
        <a:srgbClr val="B5CFDA"/>
      </a:accent4>
      <a:accent5>
        <a:srgbClr val="EEEAEA"/>
      </a:accent5>
      <a:accent6>
        <a:srgbClr val="E3E9D3"/>
      </a:accent6>
      <a:hlink>
        <a:srgbClr val="2E36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0070C0"/>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D699B5ED69984FAF896F8A49CCAE67" ma:contentTypeVersion="12" ma:contentTypeDescription="Create a new document." ma:contentTypeScope="" ma:versionID="110a6d71c9c44e87d1ed1743fd9cebc8">
  <xsd:schema xmlns:xsd="http://www.w3.org/2001/XMLSchema" xmlns:xs="http://www.w3.org/2001/XMLSchema" xmlns:p="http://schemas.microsoft.com/office/2006/metadata/properties" xmlns:ns2="ab1be362-c89c-4871-9742-bf252350bb2a" xmlns:ns3="dd062c88-0e8a-4d5e-95e5-5640cf4e4808" targetNamespace="http://schemas.microsoft.com/office/2006/metadata/properties" ma:root="true" ma:fieldsID="fda32eb972864b297e45078f61675406" ns2:_="" ns3:_="">
    <xsd:import namespace="ab1be362-c89c-4871-9742-bf252350bb2a"/>
    <xsd:import namespace="dd062c88-0e8a-4d5e-95e5-5640cf4e4808"/>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1be362-c89c-4871-9742-bf252350bb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062c88-0e8a-4d5e-95e5-5640cf4e480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F029D6-0936-4D55-AA3F-49F5E9178441}">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ab1be362-c89c-4871-9742-bf252350bb2a"/>
    <ds:schemaRef ds:uri="http://purl.org/dc/elements/1.1/"/>
    <ds:schemaRef ds:uri="http://purl.org/dc/dcmitype/"/>
    <ds:schemaRef ds:uri="http://schemas.microsoft.com/office/infopath/2007/PartnerControls"/>
    <ds:schemaRef ds:uri="dd062c88-0e8a-4d5e-95e5-5640cf4e4808"/>
    <ds:schemaRef ds:uri="http://purl.org/dc/terms/"/>
  </ds:schemaRefs>
</ds:datastoreItem>
</file>

<file path=customXml/itemProps2.xml><?xml version="1.0" encoding="utf-8"?>
<ds:datastoreItem xmlns:ds="http://schemas.openxmlformats.org/officeDocument/2006/customXml" ds:itemID="{EB3CDBE7-484D-4F6D-83DD-88EE06AD5BDC}">
  <ds:schemaRefs>
    <ds:schemaRef ds:uri="http://schemas.microsoft.com/sharepoint/v3/contenttype/forms"/>
  </ds:schemaRefs>
</ds:datastoreItem>
</file>

<file path=customXml/itemProps3.xml><?xml version="1.0" encoding="utf-8"?>
<ds:datastoreItem xmlns:ds="http://schemas.openxmlformats.org/officeDocument/2006/customXml" ds:itemID="{54233C7C-FB95-4289-A2BB-32F2DCCF0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1be362-c89c-4871-9742-bf252350bb2a"/>
    <ds:schemaRef ds:uri="dd062c88-0e8a-4d5e-95e5-5640cf4e48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2580</Words>
  <Application>Microsoft Office PowerPoint</Application>
  <PresentationFormat>On-screen Show (16:9)</PresentationFormat>
  <Paragraphs>319</Paragraphs>
  <Slides>31</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Calibri</vt:lpstr>
      <vt:lpstr>Times New Roman</vt:lpstr>
      <vt:lpstr>Encode Sans Semi Condensed</vt:lpstr>
      <vt:lpstr>Roboto</vt:lpstr>
      <vt:lpstr>Arial</vt:lpstr>
      <vt:lpstr>Encode Sans Semi Condensed SemiBold</vt:lpstr>
      <vt:lpstr>Karla</vt:lpstr>
      <vt:lpstr>Iden template</vt:lpstr>
      <vt:lpstr>1_Office Theme</vt:lpstr>
      <vt:lpstr>DISCLOSURES</vt:lpstr>
      <vt:lpstr>DISCLOSURES</vt:lpstr>
      <vt:lpstr>PowerPoint Presentation</vt:lpstr>
      <vt:lpstr>Creating safe and friendly clinical environments for transgender and non-binary patients</vt:lpstr>
      <vt:lpstr>Land Acknowledgement</vt:lpstr>
      <vt:lpstr>Introduction</vt:lpstr>
      <vt:lpstr>Learning Outcomes</vt:lpstr>
      <vt:lpstr>Gender basics</vt:lpstr>
      <vt:lpstr>Social construct of gender</vt:lpstr>
      <vt:lpstr>PowerPoint Presentation</vt:lpstr>
      <vt:lpstr>PowerPoint Presentation</vt:lpstr>
      <vt:lpstr>PowerPoint Presentation</vt:lpstr>
      <vt:lpstr>Policy of respect</vt:lpstr>
      <vt:lpstr>Policy of respect</vt:lpstr>
      <vt:lpstr>Why is this important? </vt:lpstr>
      <vt:lpstr>Language</vt:lpstr>
      <vt:lpstr>Questions</vt:lpstr>
      <vt:lpstr>Apologizing</vt:lpstr>
      <vt:lpstr>Clinical space</vt:lpstr>
      <vt:lpstr>Importance of safe space</vt:lpstr>
      <vt:lpstr>PowerPoint Presentation</vt:lpstr>
      <vt:lpstr>Staff</vt:lpstr>
      <vt:lpstr>Forms</vt:lpstr>
      <vt:lpstr>Forms</vt:lpstr>
      <vt:lpstr>Forms</vt:lpstr>
      <vt:lpstr>Clinic space</vt:lpstr>
      <vt:lpstr>Resources</vt:lpstr>
      <vt:lpstr>Resources</vt:lpstr>
      <vt:lpstr>Resources</vt:lpstr>
      <vt:lpstr>Resources</vt:lpstr>
      <vt:lpstr>Snachailya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safe and friendly clinical environments for trans and non-binary patients</dc:title>
  <dc:creator>Kaela Natale</dc:creator>
  <cp:lastModifiedBy>Kaela Natale</cp:lastModifiedBy>
  <cp:revision>15</cp:revision>
  <dcterms:modified xsi:type="dcterms:W3CDTF">2020-04-21T19:15:46Z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0x01010092D699B5ED69984FAF896F8A49CCAE67</vt:lpwstr>
  </property>
</Properties>
</file>