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handoutMasterIdLst>
    <p:handoutMasterId r:id="rId44"/>
  </p:handoutMasterIdLst>
  <p:sldIdLst>
    <p:sldId id="269" r:id="rId2"/>
    <p:sldId id="385" r:id="rId3"/>
    <p:sldId id="804" r:id="rId4"/>
    <p:sldId id="805" r:id="rId5"/>
    <p:sldId id="796" r:id="rId6"/>
    <p:sldId id="671" r:id="rId7"/>
    <p:sldId id="773" r:id="rId8"/>
    <p:sldId id="774" r:id="rId9"/>
    <p:sldId id="775" r:id="rId10"/>
    <p:sldId id="776" r:id="rId11"/>
    <p:sldId id="777" r:id="rId12"/>
    <p:sldId id="801" r:id="rId13"/>
    <p:sldId id="726" r:id="rId14"/>
    <p:sldId id="765" r:id="rId15"/>
    <p:sldId id="810" r:id="rId16"/>
    <p:sldId id="600" r:id="rId17"/>
    <p:sldId id="751" r:id="rId18"/>
    <p:sldId id="782" r:id="rId19"/>
    <p:sldId id="770" r:id="rId20"/>
    <p:sldId id="793" r:id="rId21"/>
    <p:sldId id="802" r:id="rId22"/>
    <p:sldId id="800" r:id="rId23"/>
    <p:sldId id="746" r:id="rId24"/>
    <p:sldId id="799" r:id="rId25"/>
    <p:sldId id="784" r:id="rId26"/>
    <p:sldId id="807" r:id="rId27"/>
    <p:sldId id="808" r:id="rId28"/>
    <p:sldId id="809" r:id="rId29"/>
    <p:sldId id="701" r:id="rId30"/>
    <p:sldId id="794" r:id="rId31"/>
    <p:sldId id="803" r:id="rId32"/>
    <p:sldId id="795" r:id="rId33"/>
    <p:sldId id="767" r:id="rId34"/>
    <p:sldId id="712" r:id="rId35"/>
    <p:sldId id="708" r:id="rId36"/>
    <p:sldId id="694" r:id="rId37"/>
    <p:sldId id="806" r:id="rId38"/>
    <p:sldId id="744" r:id="rId39"/>
    <p:sldId id="811" r:id="rId40"/>
    <p:sldId id="812" r:id="rId41"/>
    <p:sldId id="769"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clrMode="bw"/>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9613B"/>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359" autoAdjust="0"/>
    <p:restoredTop sz="58699" autoAdjust="0"/>
  </p:normalViewPr>
  <p:slideViewPr>
    <p:cSldViewPr>
      <p:cViewPr varScale="1">
        <p:scale>
          <a:sx n="64" d="100"/>
          <a:sy n="64" d="100"/>
        </p:scale>
        <p:origin x="2096" y="176"/>
      </p:cViewPr>
      <p:guideLst>
        <p:guide orient="horz" pos="2160"/>
        <p:guide pos="2880"/>
      </p:guideLst>
    </p:cSldViewPr>
  </p:slideViewPr>
  <p:notesTextViewPr>
    <p:cViewPr>
      <p:scale>
        <a:sx n="75" d="100"/>
        <a:sy n="75" d="100"/>
      </p:scale>
      <p:origin x="0" y="0"/>
    </p:cViewPr>
  </p:notesTextViewPr>
  <p:sorterViewPr>
    <p:cViewPr varScale="1">
      <p:scale>
        <a:sx n="1" d="1"/>
        <a:sy n="1" d="1"/>
      </p:scale>
      <p:origin x="0" y="10296"/>
    </p:cViewPr>
  </p:sorterViewPr>
  <p:notesViewPr>
    <p:cSldViewPr>
      <p:cViewPr varScale="1">
        <p:scale>
          <a:sx n="67" d="100"/>
          <a:sy n="67" d="100"/>
        </p:scale>
        <p:origin x="-3216"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708BE85-084B-2E4C-81B6-A34F7192A6AD}" type="datetimeFigureOut">
              <a:rPr lang="en-US" smtClean="0"/>
              <a:t>10/22/19</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3E60A55-98F9-B04A-AE93-FCEECAFD3BE8}" type="slidenum">
              <a:rPr lang="en-US" smtClean="0"/>
              <a:t>‹#›</a:t>
            </a:fld>
            <a:endParaRPr lang="en-US" dirty="0"/>
          </a:p>
        </p:txBody>
      </p:sp>
    </p:spTree>
    <p:extLst>
      <p:ext uri="{BB962C8B-B14F-4D97-AF65-F5344CB8AC3E}">
        <p14:creationId xmlns:p14="http://schemas.microsoft.com/office/powerpoint/2010/main" val="34397870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B543DB5-223F-4D61-B8A9-70F5B7F764B8}" type="datetimeFigureOut">
              <a:rPr lang="en-US" smtClean="0"/>
              <a:t>10/22/19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AFB25E3-B818-4997-A6D1-ECAFD5B9F68D}" type="slidenum">
              <a:rPr lang="en-US" smtClean="0"/>
              <a:t>‹#›</a:t>
            </a:fld>
            <a:endParaRPr lang="en-US" dirty="0"/>
          </a:p>
        </p:txBody>
      </p:sp>
    </p:spTree>
    <p:extLst>
      <p:ext uri="{BB962C8B-B14F-4D97-AF65-F5344CB8AC3E}">
        <p14:creationId xmlns:p14="http://schemas.microsoft.com/office/powerpoint/2010/main" val="8457292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baseline="0" dirty="0">
              <a:solidFill>
                <a:schemeClr val="tx1"/>
              </a:solidFill>
              <a:latin typeface="+mn-lt"/>
              <a:ea typeface="+mn-ea"/>
              <a:cs typeface="+mn-cs"/>
            </a:endParaRPr>
          </a:p>
          <a:p>
            <a:endParaRPr lang="en-US" sz="1200" kern="1200" baseline="0" dirty="0">
              <a:solidFill>
                <a:schemeClr val="tx1"/>
              </a:solidFill>
              <a:latin typeface="+mn-lt"/>
              <a:ea typeface="+mn-ea"/>
              <a:cs typeface="+mn-cs"/>
            </a:endParaRPr>
          </a:p>
          <a:p>
            <a:endParaRPr lang="en-US" sz="1200" kern="1200" baseline="0" dirty="0">
              <a:solidFill>
                <a:schemeClr val="tx1"/>
              </a:solidFill>
              <a:latin typeface="+mn-lt"/>
              <a:ea typeface="+mn-ea"/>
              <a:cs typeface="+mn-cs"/>
            </a:endParaRPr>
          </a:p>
          <a:p>
            <a:endParaRPr lang="en-US" sz="1200" kern="1200" baseline="0" dirty="0">
              <a:solidFill>
                <a:schemeClr val="tx1"/>
              </a:solidFill>
              <a:latin typeface="+mn-lt"/>
              <a:ea typeface="+mn-ea"/>
              <a:cs typeface="+mn-cs"/>
            </a:endParaRPr>
          </a:p>
          <a:p>
            <a:endParaRPr lang="en-US" sz="1200" kern="1200" baseline="0" dirty="0">
              <a:solidFill>
                <a:schemeClr val="tx1"/>
              </a:solidFill>
              <a:latin typeface="+mn-lt"/>
              <a:ea typeface="+mn-ea"/>
              <a:cs typeface="+mn-cs"/>
            </a:endParaRPr>
          </a:p>
          <a:p>
            <a:endParaRPr lang="en-US" sz="1200" kern="1200" baseline="0" dirty="0">
              <a:solidFill>
                <a:schemeClr val="tx1"/>
              </a:solidFill>
              <a:latin typeface="+mn-lt"/>
              <a:ea typeface="+mn-ea"/>
              <a:cs typeface="+mn-cs"/>
            </a:endParaRPr>
          </a:p>
          <a:p>
            <a:endParaRPr lang="en-US" sz="1200"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CAFB25E3-B818-4997-A6D1-ECAFD5B9F68D}" type="slidenum">
              <a:rPr lang="en-US" smtClean="0"/>
              <a:t>1</a:t>
            </a:fld>
            <a:endParaRPr lang="en-US" dirty="0"/>
          </a:p>
        </p:txBody>
      </p:sp>
    </p:spTree>
    <p:extLst>
      <p:ext uri="{BB962C8B-B14F-4D97-AF65-F5344CB8AC3E}">
        <p14:creationId xmlns:p14="http://schemas.microsoft.com/office/powerpoint/2010/main" val="7523431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CAFB25E3-B818-4997-A6D1-ECAFD5B9F68D}" type="slidenum">
              <a:rPr lang="en-US" smtClean="0"/>
              <a:t>10</a:t>
            </a:fld>
            <a:endParaRPr lang="en-US" dirty="0"/>
          </a:p>
        </p:txBody>
      </p:sp>
    </p:spTree>
    <p:extLst>
      <p:ext uri="{BB962C8B-B14F-4D97-AF65-F5344CB8AC3E}">
        <p14:creationId xmlns:p14="http://schemas.microsoft.com/office/powerpoint/2010/main" val="40611962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baseline="0" dirty="0"/>
          </a:p>
        </p:txBody>
      </p:sp>
      <p:sp>
        <p:nvSpPr>
          <p:cNvPr id="4" name="Slide Number Placeholder 3"/>
          <p:cNvSpPr>
            <a:spLocks noGrp="1"/>
          </p:cNvSpPr>
          <p:nvPr>
            <p:ph type="sldNum" sz="quarter" idx="10"/>
          </p:nvPr>
        </p:nvSpPr>
        <p:spPr/>
        <p:txBody>
          <a:bodyPr/>
          <a:lstStyle/>
          <a:p>
            <a:fld id="{CAFB25E3-B818-4997-A6D1-ECAFD5B9F68D}" type="slidenum">
              <a:rPr lang="en-US" smtClean="0"/>
              <a:t>11</a:t>
            </a:fld>
            <a:endParaRPr lang="en-US" dirty="0"/>
          </a:p>
        </p:txBody>
      </p:sp>
    </p:spTree>
    <p:extLst>
      <p:ext uri="{BB962C8B-B14F-4D97-AF65-F5344CB8AC3E}">
        <p14:creationId xmlns:p14="http://schemas.microsoft.com/office/powerpoint/2010/main" val="31795541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FB25E3-B818-4997-A6D1-ECAFD5B9F68D}" type="slidenum">
              <a:rPr lang="en-US" smtClean="0"/>
              <a:t>12</a:t>
            </a:fld>
            <a:endParaRPr lang="en-US" dirty="0"/>
          </a:p>
        </p:txBody>
      </p:sp>
    </p:spTree>
    <p:extLst>
      <p:ext uri="{BB962C8B-B14F-4D97-AF65-F5344CB8AC3E}">
        <p14:creationId xmlns:p14="http://schemas.microsoft.com/office/powerpoint/2010/main" val="27454134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p:txBody>
      </p:sp>
      <p:sp>
        <p:nvSpPr>
          <p:cNvPr id="4" name="Slide Number Placeholder 3"/>
          <p:cNvSpPr>
            <a:spLocks noGrp="1"/>
          </p:cNvSpPr>
          <p:nvPr>
            <p:ph type="sldNum" sz="quarter" idx="5"/>
          </p:nvPr>
        </p:nvSpPr>
        <p:spPr/>
        <p:txBody>
          <a:bodyPr/>
          <a:lstStyle/>
          <a:p>
            <a:fld id="{CAFB25E3-B818-4997-A6D1-ECAFD5B9F68D}" type="slidenum">
              <a:rPr lang="en-US" smtClean="0"/>
              <a:t>13</a:t>
            </a:fld>
            <a:endParaRPr lang="en-US" dirty="0"/>
          </a:p>
        </p:txBody>
      </p:sp>
    </p:spTree>
    <p:extLst>
      <p:ext uri="{BB962C8B-B14F-4D97-AF65-F5344CB8AC3E}">
        <p14:creationId xmlns:p14="http://schemas.microsoft.com/office/powerpoint/2010/main" val="37865218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CAFB25E3-B818-4997-A6D1-ECAFD5B9F68D}" type="slidenum">
              <a:rPr lang="en-US" smtClean="0"/>
              <a:t>14</a:t>
            </a:fld>
            <a:endParaRPr lang="en-US" dirty="0"/>
          </a:p>
        </p:txBody>
      </p:sp>
    </p:spTree>
    <p:extLst>
      <p:ext uri="{BB962C8B-B14F-4D97-AF65-F5344CB8AC3E}">
        <p14:creationId xmlns:p14="http://schemas.microsoft.com/office/powerpoint/2010/main" val="22115884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100" dirty="0"/>
          </a:p>
        </p:txBody>
      </p:sp>
      <p:sp>
        <p:nvSpPr>
          <p:cNvPr id="4" name="Slide Number Placeholder 3"/>
          <p:cNvSpPr>
            <a:spLocks noGrp="1"/>
          </p:cNvSpPr>
          <p:nvPr>
            <p:ph type="sldNum" sz="quarter" idx="5"/>
          </p:nvPr>
        </p:nvSpPr>
        <p:spPr/>
        <p:txBody>
          <a:bodyPr/>
          <a:lstStyle/>
          <a:p>
            <a:fld id="{CAFB25E3-B818-4997-A6D1-ECAFD5B9F68D}" type="slidenum">
              <a:rPr lang="en-US" smtClean="0"/>
              <a:t>15</a:t>
            </a:fld>
            <a:endParaRPr lang="en-US" dirty="0"/>
          </a:p>
        </p:txBody>
      </p:sp>
    </p:spTree>
    <p:extLst>
      <p:ext uri="{BB962C8B-B14F-4D97-AF65-F5344CB8AC3E}">
        <p14:creationId xmlns:p14="http://schemas.microsoft.com/office/powerpoint/2010/main" val="940077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spcBef>
                <a:spcPts val="0"/>
              </a:spcBef>
              <a:spcAft>
                <a:spcPts val="0"/>
              </a:spcAft>
              <a:buSzPts val="1000"/>
              <a:buFont typeface="Symbol" panose="05050102010706020507" pitchFamily="18" charset="2"/>
              <a:buNone/>
              <a:tabLst>
                <a:tab pos="457200" algn="l"/>
              </a:tabLst>
            </a:pPr>
            <a:endParaRPr lang="en-US" sz="1600" dirty="0">
              <a:solidFill>
                <a:srgbClr val="000000"/>
              </a:solidFill>
              <a:effectLst/>
              <a:latin typeface="Calibri" panose="020F0502020204030204" pitchFamily="34" charset="0"/>
              <a:ea typeface="Calibri" panose="020F050202020403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endParaRPr lang="en-US" sz="1400" dirty="0">
              <a:solidFill>
                <a:srgbClr val="000000"/>
              </a:solidFill>
              <a:effectLst/>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10"/>
          </p:nvPr>
        </p:nvSpPr>
        <p:spPr/>
        <p:txBody>
          <a:bodyPr/>
          <a:lstStyle/>
          <a:p>
            <a:fld id="{CAFB25E3-B818-4997-A6D1-ECAFD5B9F68D}" type="slidenum">
              <a:rPr lang="en-US" smtClean="0"/>
              <a:t>16</a:t>
            </a:fld>
            <a:endParaRPr lang="en-US" dirty="0"/>
          </a:p>
        </p:txBody>
      </p:sp>
    </p:spTree>
    <p:extLst>
      <p:ext uri="{BB962C8B-B14F-4D97-AF65-F5344CB8AC3E}">
        <p14:creationId xmlns:p14="http://schemas.microsoft.com/office/powerpoint/2010/main" val="7523431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a:spcBef>
                <a:spcPts val="0"/>
              </a:spcBef>
              <a:spcAft>
                <a:spcPts val="0"/>
              </a:spcAft>
            </a:pPr>
            <a:endParaRPr lang="en-US" sz="1100" baseline="0" dirty="0">
              <a:solidFill>
                <a:srgbClr val="000000"/>
              </a:solidFill>
              <a:effectLst/>
              <a:latin typeface="+mn-lt"/>
              <a:ea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CAFB25E3-B818-4997-A6D1-ECAFD5B9F68D}" type="slidenum">
              <a:rPr lang="en-US" smtClean="0"/>
              <a:t>17</a:t>
            </a:fld>
            <a:endParaRPr lang="en-US" dirty="0"/>
          </a:p>
        </p:txBody>
      </p:sp>
    </p:spTree>
    <p:extLst>
      <p:ext uri="{BB962C8B-B14F-4D97-AF65-F5344CB8AC3E}">
        <p14:creationId xmlns:p14="http://schemas.microsoft.com/office/powerpoint/2010/main" val="14184261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a:spcBef>
                <a:spcPts val="0"/>
              </a:spcBef>
              <a:spcAft>
                <a:spcPts val="0"/>
              </a:spcAft>
            </a:pPr>
            <a:endParaRPr lang="en-US" sz="1100" baseline="0" dirty="0">
              <a:solidFill>
                <a:srgbClr val="000000"/>
              </a:solidFill>
              <a:effectLst/>
              <a:latin typeface="+mn-lt"/>
              <a:ea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CAFB25E3-B818-4997-A6D1-ECAFD5B9F68D}" type="slidenum">
              <a:rPr lang="en-US" smtClean="0"/>
              <a:t>18</a:t>
            </a:fld>
            <a:endParaRPr lang="en-US" dirty="0"/>
          </a:p>
        </p:txBody>
      </p:sp>
    </p:spTree>
    <p:extLst>
      <p:ext uri="{BB962C8B-B14F-4D97-AF65-F5344CB8AC3E}">
        <p14:creationId xmlns:p14="http://schemas.microsoft.com/office/powerpoint/2010/main" val="14184261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CAFB25E3-B818-4997-A6D1-ECAFD5B9F68D}" type="slidenum">
              <a:rPr lang="en-US" smtClean="0"/>
              <a:t>19</a:t>
            </a:fld>
            <a:endParaRPr lang="en-US" dirty="0"/>
          </a:p>
        </p:txBody>
      </p:sp>
    </p:spTree>
    <p:extLst>
      <p:ext uri="{BB962C8B-B14F-4D97-AF65-F5344CB8AC3E}">
        <p14:creationId xmlns:p14="http://schemas.microsoft.com/office/powerpoint/2010/main" val="752343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CAFB25E3-B818-4997-A6D1-ECAFD5B9F68D}" type="slidenum">
              <a:rPr lang="en-US" smtClean="0"/>
              <a:t>2</a:t>
            </a:fld>
            <a:endParaRPr lang="en-US" dirty="0"/>
          </a:p>
        </p:txBody>
      </p:sp>
    </p:spTree>
    <p:extLst>
      <p:ext uri="{BB962C8B-B14F-4D97-AF65-F5344CB8AC3E}">
        <p14:creationId xmlns:p14="http://schemas.microsoft.com/office/powerpoint/2010/main" val="39696985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None/>
            </a:pPr>
            <a:endParaRPr lang="en-US" baseline="0" dirty="0"/>
          </a:p>
        </p:txBody>
      </p:sp>
      <p:sp>
        <p:nvSpPr>
          <p:cNvPr id="4" name="Slide Number Placeholder 3"/>
          <p:cNvSpPr>
            <a:spLocks noGrp="1"/>
          </p:cNvSpPr>
          <p:nvPr>
            <p:ph type="sldNum" sz="quarter" idx="10"/>
          </p:nvPr>
        </p:nvSpPr>
        <p:spPr/>
        <p:txBody>
          <a:bodyPr/>
          <a:lstStyle/>
          <a:p>
            <a:fld id="{CAFB25E3-B818-4997-A6D1-ECAFD5B9F68D}" type="slidenum">
              <a:rPr lang="en-US" smtClean="0"/>
              <a:t>20</a:t>
            </a:fld>
            <a:endParaRPr lang="en-US" dirty="0"/>
          </a:p>
        </p:txBody>
      </p:sp>
    </p:spTree>
    <p:extLst>
      <p:ext uri="{BB962C8B-B14F-4D97-AF65-F5344CB8AC3E}">
        <p14:creationId xmlns:p14="http://schemas.microsoft.com/office/powerpoint/2010/main" val="42822134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FB25E3-B818-4997-A6D1-ECAFD5B9F68D}" type="slidenum">
              <a:rPr lang="en-US" smtClean="0"/>
              <a:t>21</a:t>
            </a:fld>
            <a:endParaRPr lang="en-US" dirty="0"/>
          </a:p>
        </p:txBody>
      </p:sp>
    </p:spTree>
    <p:extLst>
      <p:ext uri="{BB962C8B-B14F-4D97-AF65-F5344CB8AC3E}">
        <p14:creationId xmlns:p14="http://schemas.microsoft.com/office/powerpoint/2010/main" val="14596127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CAFB25E3-B818-4997-A6D1-ECAFD5B9F68D}" type="slidenum">
              <a:rPr lang="en-US" smtClean="0"/>
              <a:t>22</a:t>
            </a:fld>
            <a:endParaRPr lang="en-US" dirty="0"/>
          </a:p>
        </p:txBody>
      </p:sp>
    </p:spTree>
    <p:extLst>
      <p:ext uri="{BB962C8B-B14F-4D97-AF65-F5344CB8AC3E}">
        <p14:creationId xmlns:p14="http://schemas.microsoft.com/office/powerpoint/2010/main" val="2874397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AFB25E3-B818-4997-A6D1-ECAFD5B9F68D}" type="slidenum">
              <a:rPr lang="en-US" smtClean="0"/>
              <a:t>23</a:t>
            </a:fld>
            <a:endParaRPr lang="en-US" dirty="0"/>
          </a:p>
        </p:txBody>
      </p:sp>
    </p:spTree>
    <p:extLst>
      <p:ext uri="{BB962C8B-B14F-4D97-AF65-F5344CB8AC3E}">
        <p14:creationId xmlns:p14="http://schemas.microsoft.com/office/powerpoint/2010/main" val="34240668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panose="020B0604020202020204" pitchFamily="34" charset="0"/>
              <a:buChar char="•"/>
            </a:pPr>
            <a:endParaRPr lang="en-US" sz="1100" b="0" dirty="0"/>
          </a:p>
        </p:txBody>
      </p:sp>
      <p:sp>
        <p:nvSpPr>
          <p:cNvPr id="4" name="Slide Number Placeholder 3"/>
          <p:cNvSpPr>
            <a:spLocks noGrp="1"/>
          </p:cNvSpPr>
          <p:nvPr>
            <p:ph type="sldNum" sz="quarter" idx="5"/>
          </p:nvPr>
        </p:nvSpPr>
        <p:spPr/>
        <p:txBody>
          <a:bodyPr/>
          <a:lstStyle/>
          <a:p>
            <a:fld id="{CAFB25E3-B818-4997-A6D1-ECAFD5B9F68D}" type="slidenum">
              <a:rPr lang="en-US" smtClean="0"/>
              <a:t>24</a:t>
            </a:fld>
            <a:endParaRPr lang="en-US" dirty="0"/>
          </a:p>
        </p:txBody>
      </p:sp>
    </p:spTree>
    <p:extLst>
      <p:ext uri="{BB962C8B-B14F-4D97-AF65-F5344CB8AC3E}">
        <p14:creationId xmlns:p14="http://schemas.microsoft.com/office/powerpoint/2010/main" val="31712051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kern="1200" dirty="0">
                <a:solidFill>
                  <a:schemeClr val="tx1"/>
                </a:solidFill>
                <a:effectLst/>
                <a:latin typeface="+mn-lt"/>
                <a:ea typeface="+mn-ea"/>
                <a:cs typeface="+mn-cs"/>
              </a:rPr>
              <a:t> </a:t>
            </a:r>
          </a:p>
          <a:p>
            <a:pPr marL="0" indent="0">
              <a:buFont typeface="Arial" panose="020B0604020202020204" pitchFamily="34" charset="0"/>
              <a:buNone/>
            </a:pPr>
            <a:endParaRPr lang="en-US" sz="1100" b="0" dirty="0">
              <a:latin typeface="+mn-lt"/>
            </a:endParaRPr>
          </a:p>
        </p:txBody>
      </p:sp>
      <p:sp>
        <p:nvSpPr>
          <p:cNvPr id="4" name="Slide Number Placeholder 3"/>
          <p:cNvSpPr>
            <a:spLocks noGrp="1"/>
          </p:cNvSpPr>
          <p:nvPr>
            <p:ph type="sldNum" sz="quarter" idx="5"/>
          </p:nvPr>
        </p:nvSpPr>
        <p:spPr/>
        <p:txBody>
          <a:bodyPr/>
          <a:lstStyle/>
          <a:p>
            <a:fld id="{CAFB25E3-B818-4997-A6D1-ECAFD5B9F68D}" type="slidenum">
              <a:rPr lang="en-US" smtClean="0"/>
              <a:t>25</a:t>
            </a:fld>
            <a:endParaRPr lang="en-US" dirty="0"/>
          </a:p>
        </p:txBody>
      </p:sp>
    </p:spTree>
    <p:extLst>
      <p:ext uri="{BB962C8B-B14F-4D97-AF65-F5344CB8AC3E}">
        <p14:creationId xmlns:p14="http://schemas.microsoft.com/office/powerpoint/2010/main" val="11206561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kern="1200" dirty="0">
              <a:solidFill>
                <a:schemeClr val="tx1"/>
              </a:solidFill>
              <a:effectLst/>
              <a:latin typeface="+mn-lt"/>
              <a:ea typeface="+mn-ea"/>
              <a:cs typeface="+mn-cs"/>
            </a:endParaRP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CAFB25E3-B818-4997-A6D1-ECAFD5B9F68D}" type="slidenum">
              <a:rPr lang="en-US" smtClean="0"/>
              <a:t>26</a:t>
            </a:fld>
            <a:endParaRPr lang="en-US" dirty="0"/>
          </a:p>
        </p:txBody>
      </p:sp>
    </p:spTree>
    <p:extLst>
      <p:ext uri="{BB962C8B-B14F-4D97-AF65-F5344CB8AC3E}">
        <p14:creationId xmlns:p14="http://schemas.microsoft.com/office/powerpoint/2010/main" val="12068351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100"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100"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100" kern="1200" dirty="0">
              <a:solidFill>
                <a:schemeClr val="tx1"/>
              </a:solidFill>
              <a:effectLst/>
              <a:latin typeface="+mn-lt"/>
              <a:ea typeface="+mn-ea"/>
              <a:cs typeface="+mn-cs"/>
            </a:endParaRP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CAFB25E3-B818-4997-A6D1-ECAFD5B9F68D}" type="slidenum">
              <a:rPr lang="en-US" smtClean="0"/>
              <a:t>27</a:t>
            </a:fld>
            <a:endParaRPr lang="en-US" dirty="0"/>
          </a:p>
        </p:txBody>
      </p:sp>
    </p:spTree>
    <p:extLst>
      <p:ext uri="{BB962C8B-B14F-4D97-AF65-F5344CB8AC3E}">
        <p14:creationId xmlns:p14="http://schemas.microsoft.com/office/powerpoint/2010/main" val="34934710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kern="1200" baseline="0" dirty="0">
              <a:solidFill>
                <a:schemeClr val="tx1"/>
              </a:solidFill>
              <a:effectLst/>
              <a:latin typeface="+mn-lt"/>
              <a:ea typeface="+mn-ea"/>
              <a:cs typeface="+mn-cs"/>
            </a:endParaRPr>
          </a:p>
          <a:p>
            <a:pPr marL="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kern="1200" dirty="0">
              <a:solidFill>
                <a:schemeClr val="tx1"/>
              </a:solidFill>
              <a:effectLst/>
              <a:latin typeface="+mn-lt"/>
              <a:ea typeface="+mn-ea"/>
              <a:cs typeface="+mn-cs"/>
            </a:endParaRP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CAFB25E3-B818-4997-A6D1-ECAFD5B9F68D}" type="slidenum">
              <a:rPr lang="en-US" smtClean="0"/>
              <a:t>28</a:t>
            </a:fld>
            <a:endParaRPr lang="en-US" dirty="0"/>
          </a:p>
        </p:txBody>
      </p:sp>
    </p:spTree>
    <p:extLst>
      <p:ext uri="{BB962C8B-B14F-4D97-AF65-F5344CB8AC3E}">
        <p14:creationId xmlns:p14="http://schemas.microsoft.com/office/powerpoint/2010/main" val="133082028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Font typeface="Arial" panose="020B0604020202020204" pitchFamily="34" charset="0"/>
              <a:buNone/>
            </a:pPr>
            <a:endParaRPr lang="en-US" sz="1100" b="0" dirty="0">
              <a:latin typeface="+mn-lt"/>
            </a:endParaRPr>
          </a:p>
          <a:p>
            <a:pPr marL="0" indent="0">
              <a:buFont typeface="Arial" panose="020B0604020202020204" pitchFamily="34" charset="0"/>
              <a:buNone/>
            </a:pPr>
            <a:endParaRPr lang="en-US" sz="1200" b="0" dirty="0"/>
          </a:p>
        </p:txBody>
      </p:sp>
      <p:sp>
        <p:nvSpPr>
          <p:cNvPr id="4" name="Slide Number Placeholder 3"/>
          <p:cNvSpPr>
            <a:spLocks noGrp="1"/>
          </p:cNvSpPr>
          <p:nvPr>
            <p:ph type="sldNum" sz="quarter" idx="5"/>
          </p:nvPr>
        </p:nvSpPr>
        <p:spPr/>
        <p:txBody>
          <a:bodyPr/>
          <a:lstStyle/>
          <a:p>
            <a:fld id="{CAFB25E3-B818-4997-A6D1-ECAFD5B9F68D}" type="slidenum">
              <a:rPr lang="en-US" smtClean="0"/>
              <a:t>29</a:t>
            </a:fld>
            <a:endParaRPr lang="en-US" dirty="0"/>
          </a:p>
        </p:txBody>
      </p:sp>
    </p:spTree>
    <p:extLst>
      <p:ext uri="{BB962C8B-B14F-4D97-AF65-F5344CB8AC3E}">
        <p14:creationId xmlns:p14="http://schemas.microsoft.com/office/powerpoint/2010/main" val="11206561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100" baseline="0" dirty="0">
              <a:latin typeface="+mj-lt"/>
            </a:endParaRPr>
          </a:p>
          <a:p>
            <a:endParaRPr lang="en-US" sz="1100" baseline="0" dirty="0">
              <a:latin typeface="+mj-lt"/>
            </a:endParaRPr>
          </a:p>
          <a:p>
            <a:endParaRPr lang="en-US" sz="1100" baseline="0" dirty="0">
              <a:latin typeface="+mj-lt"/>
            </a:endParaRPr>
          </a:p>
        </p:txBody>
      </p:sp>
      <p:sp>
        <p:nvSpPr>
          <p:cNvPr id="4" name="Slide Number Placeholder 3"/>
          <p:cNvSpPr>
            <a:spLocks noGrp="1"/>
          </p:cNvSpPr>
          <p:nvPr>
            <p:ph type="sldNum" sz="quarter" idx="10"/>
          </p:nvPr>
        </p:nvSpPr>
        <p:spPr/>
        <p:txBody>
          <a:bodyPr/>
          <a:lstStyle/>
          <a:p>
            <a:fld id="{CAFB25E3-B818-4997-A6D1-ECAFD5B9F68D}" type="slidenum">
              <a:rPr lang="en-US" smtClean="0"/>
              <a:t>3</a:t>
            </a:fld>
            <a:endParaRPr lang="en-US" dirty="0"/>
          </a:p>
        </p:txBody>
      </p:sp>
    </p:spTree>
    <p:extLst>
      <p:ext uri="{BB962C8B-B14F-4D97-AF65-F5344CB8AC3E}">
        <p14:creationId xmlns:p14="http://schemas.microsoft.com/office/powerpoint/2010/main" val="298906301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100" dirty="0"/>
          </a:p>
        </p:txBody>
      </p:sp>
      <p:sp>
        <p:nvSpPr>
          <p:cNvPr id="4" name="Slide Number Placeholder 3"/>
          <p:cNvSpPr>
            <a:spLocks noGrp="1"/>
          </p:cNvSpPr>
          <p:nvPr>
            <p:ph type="sldNum" sz="quarter" idx="10"/>
          </p:nvPr>
        </p:nvSpPr>
        <p:spPr/>
        <p:txBody>
          <a:bodyPr/>
          <a:lstStyle/>
          <a:p>
            <a:fld id="{CAFB25E3-B818-4997-A6D1-ECAFD5B9F68D}" type="slidenum">
              <a:rPr lang="en-US" smtClean="0"/>
              <a:t>30</a:t>
            </a:fld>
            <a:endParaRPr lang="en-US" dirty="0"/>
          </a:p>
        </p:txBody>
      </p:sp>
    </p:spTree>
    <p:extLst>
      <p:ext uri="{BB962C8B-B14F-4D97-AF65-F5344CB8AC3E}">
        <p14:creationId xmlns:p14="http://schemas.microsoft.com/office/powerpoint/2010/main" val="32324086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100" dirty="0">
              <a:latin typeface="+mj-l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100" dirty="0"/>
          </a:p>
        </p:txBody>
      </p:sp>
      <p:sp>
        <p:nvSpPr>
          <p:cNvPr id="4" name="Slide Number Placeholder 3"/>
          <p:cNvSpPr>
            <a:spLocks noGrp="1"/>
          </p:cNvSpPr>
          <p:nvPr>
            <p:ph type="sldNum" sz="quarter" idx="10"/>
          </p:nvPr>
        </p:nvSpPr>
        <p:spPr/>
        <p:txBody>
          <a:bodyPr/>
          <a:lstStyle/>
          <a:p>
            <a:fld id="{CAFB25E3-B818-4997-A6D1-ECAFD5B9F68D}" type="slidenum">
              <a:rPr lang="en-US" smtClean="0"/>
              <a:t>31</a:t>
            </a:fld>
            <a:endParaRPr lang="en-US" dirty="0"/>
          </a:p>
        </p:txBody>
      </p:sp>
    </p:spTree>
    <p:extLst>
      <p:ext uri="{BB962C8B-B14F-4D97-AF65-F5344CB8AC3E}">
        <p14:creationId xmlns:p14="http://schemas.microsoft.com/office/powerpoint/2010/main" val="366153364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171450" lvl="0" indent="-171450">
              <a:buFont typeface="Arial" panose="020B0604020202020204" pitchFamily="34" charset="0"/>
              <a:buChar char="•"/>
            </a:pPr>
            <a:endParaRPr lang="en-US" sz="1100" dirty="0">
              <a:latin typeface="+mj-lt"/>
            </a:endParaRPr>
          </a:p>
        </p:txBody>
      </p:sp>
      <p:sp>
        <p:nvSpPr>
          <p:cNvPr id="4" name="Slide Number Placeholder 3"/>
          <p:cNvSpPr>
            <a:spLocks noGrp="1"/>
          </p:cNvSpPr>
          <p:nvPr>
            <p:ph type="sldNum" sz="quarter" idx="10"/>
          </p:nvPr>
        </p:nvSpPr>
        <p:spPr/>
        <p:txBody>
          <a:bodyPr/>
          <a:lstStyle/>
          <a:p>
            <a:fld id="{CAFB25E3-B818-4997-A6D1-ECAFD5B9F68D}" type="slidenum">
              <a:rPr lang="en-US" smtClean="0"/>
              <a:t>32</a:t>
            </a:fld>
            <a:endParaRPr lang="en-US" dirty="0"/>
          </a:p>
        </p:txBody>
      </p:sp>
    </p:spTree>
    <p:extLst>
      <p:ext uri="{BB962C8B-B14F-4D97-AF65-F5344CB8AC3E}">
        <p14:creationId xmlns:p14="http://schemas.microsoft.com/office/powerpoint/2010/main" val="391623491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CAFB25E3-B818-4997-A6D1-ECAFD5B9F68D}" type="slidenum">
              <a:rPr lang="en-US" smtClean="0"/>
              <a:t>33</a:t>
            </a:fld>
            <a:endParaRPr lang="en-US" dirty="0"/>
          </a:p>
        </p:txBody>
      </p:sp>
    </p:spTree>
    <p:extLst>
      <p:ext uri="{BB962C8B-B14F-4D97-AF65-F5344CB8AC3E}">
        <p14:creationId xmlns:p14="http://schemas.microsoft.com/office/powerpoint/2010/main" val="75234311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None/>
            </a:pPr>
            <a:endParaRPr lang="en-US" sz="1100" baseline="0" dirty="0"/>
          </a:p>
        </p:txBody>
      </p:sp>
      <p:sp>
        <p:nvSpPr>
          <p:cNvPr id="4" name="Slide Number Placeholder 3"/>
          <p:cNvSpPr>
            <a:spLocks noGrp="1"/>
          </p:cNvSpPr>
          <p:nvPr>
            <p:ph type="sldNum" sz="quarter" idx="10"/>
          </p:nvPr>
        </p:nvSpPr>
        <p:spPr/>
        <p:txBody>
          <a:bodyPr/>
          <a:lstStyle/>
          <a:p>
            <a:fld id="{CAFB25E3-B818-4997-A6D1-ECAFD5B9F68D}" type="slidenum">
              <a:rPr lang="en-US" smtClean="0"/>
              <a:t>34</a:t>
            </a:fld>
            <a:endParaRPr lang="en-US" dirty="0"/>
          </a:p>
        </p:txBody>
      </p:sp>
    </p:spTree>
    <p:extLst>
      <p:ext uri="{BB962C8B-B14F-4D97-AF65-F5344CB8AC3E}">
        <p14:creationId xmlns:p14="http://schemas.microsoft.com/office/powerpoint/2010/main" val="177496496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endParaRPr lang="en-US" dirty="0"/>
          </a:p>
        </p:txBody>
      </p:sp>
      <p:sp>
        <p:nvSpPr>
          <p:cNvPr id="4" name="Slide Number Placeholder 3"/>
          <p:cNvSpPr>
            <a:spLocks noGrp="1"/>
          </p:cNvSpPr>
          <p:nvPr>
            <p:ph type="sldNum" sz="quarter" idx="10"/>
          </p:nvPr>
        </p:nvSpPr>
        <p:spPr/>
        <p:txBody>
          <a:bodyPr/>
          <a:lstStyle/>
          <a:p>
            <a:fld id="{CAFB25E3-B818-4997-A6D1-ECAFD5B9F68D}" type="slidenum">
              <a:rPr lang="en-US" smtClean="0"/>
              <a:t>35</a:t>
            </a:fld>
            <a:endParaRPr lang="en-US" dirty="0"/>
          </a:p>
        </p:txBody>
      </p:sp>
    </p:spTree>
    <p:extLst>
      <p:ext uri="{BB962C8B-B14F-4D97-AF65-F5344CB8AC3E}">
        <p14:creationId xmlns:p14="http://schemas.microsoft.com/office/powerpoint/2010/main" val="242253936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FB25E3-B818-4997-A6D1-ECAFD5B9F68D}" type="slidenum">
              <a:rPr lang="en-US" smtClean="0"/>
              <a:t>36</a:t>
            </a:fld>
            <a:endParaRPr lang="en-US" dirty="0"/>
          </a:p>
        </p:txBody>
      </p:sp>
    </p:spTree>
    <p:extLst>
      <p:ext uri="{BB962C8B-B14F-4D97-AF65-F5344CB8AC3E}">
        <p14:creationId xmlns:p14="http://schemas.microsoft.com/office/powerpoint/2010/main" val="309264054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FB25E3-B818-4997-A6D1-ECAFD5B9F68D}" type="slidenum">
              <a:rPr lang="en-US" smtClean="0"/>
              <a:t>37</a:t>
            </a:fld>
            <a:endParaRPr lang="en-US" dirty="0"/>
          </a:p>
        </p:txBody>
      </p:sp>
    </p:spTree>
    <p:extLst>
      <p:ext uri="{BB962C8B-B14F-4D97-AF65-F5344CB8AC3E}">
        <p14:creationId xmlns:p14="http://schemas.microsoft.com/office/powerpoint/2010/main" val="171744957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FB25E3-B818-4997-A6D1-ECAFD5B9F68D}" type="slidenum">
              <a:rPr lang="en-US" smtClean="0"/>
              <a:t>38</a:t>
            </a:fld>
            <a:endParaRPr lang="en-US" dirty="0"/>
          </a:p>
        </p:txBody>
      </p:sp>
    </p:spTree>
    <p:extLst>
      <p:ext uri="{BB962C8B-B14F-4D97-AF65-F5344CB8AC3E}">
        <p14:creationId xmlns:p14="http://schemas.microsoft.com/office/powerpoint/2010/main" val="327483509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FB25E3-B818-4997-A6D1-ECAFD5B9F68D}" type="slidenum">
              <a:rPr lang="en-US" smtClean="0"/>
              <a:t>39</a:t>
            </a:fld>
            <a:endParaRPr lang="en-US" dirty="0"/>
          </a:p>
        </p:txBody>
      </p:sp>
    </p:spTree>
    <p:extLst>
      <p:ext uri="{BB962C8B-B14F-4D97-AF65-F5344CB8AC3E}">
        <p14:creationId xmlns:p14="http://schemas.microsoft.com/office/powerpoint/2010/main" val="35460522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FB25E3-B818-4997-A6D1-ECAFD5B9F68D}" type="slidenum">
              <a:rPr lang="en-US" smtClean="0"/>
              <a:t>4</a:t>
            </a:fld>
            <a:endParaRPr lang="en-US" dirty="0"/>
          </a:p>
        </p:txBody>
      </p:sp>
    </p:spTree>
    <p:extLst>
      <p:ext uri="{BB962C8B-B14F-4D97-AF65-F5344CB8AC3E}">
        <p14:creationId xmlns:p14="http://schemas.microsoft.com/office/powerpoint/2010/main" val="361047473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FB25E3-B818-4997-A6D1-ECAFD5B9F68D}" type="slidenum">
              <a:rPr lang="en-US" smtClean="0"/>
              <a:t>40</a:t>
            </a:fld>
            <a:endParaRPr lang="en-US" dirty="0"/>
          </a:p>
        </p:txBody>
      </p:sp>
    </p:spTree>
    <p:extLst>
      <p:ext uri="{BB962C8B-B14F-4D97-AF65-F5344CB8AC3E}">
        <p14:creationId xmlns:p14="http://schemas.microsoft.com/office/powerpoint/2010/main" val="78589582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FB25E3-B818-4997-A6D1-ECAFD5B9F68D}" type="slidenum">
              <a:rPr lang="en-US" smtClean="0"/>
              <a:t>41</a:t>
            </a:fld>
            <a:endParaRPr lang="en-US" dirty="0"/>
          </a:p>
        </p:txBody>
      </p:sp>
    </p:spTree>
    <p:extLst>
      <p:ext uri="{BB962C8B-B14F-4D97-AF65-F5344CB8AC3E}">
        <p14:creationId xmlns:p14="http://schemas.microsoft.com/office/powerpoint/2010/main" val="40307116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10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CAFB25E3-B818-4997-A6D1-ECAFD5B9F68D}" type="slidenum">
              <a:rPr lang="en-US" smtClean="0"/>
              <a:t>5</a:t>
            </a:fld>
            <a:endParaRPr lang="en-US" dirty="0"/>
          </a:p>
        </p:txBody>
      </p:sp>
    </p:spTree>
    <p:extLst>
      <p:ext uri="{BB962C8B-B14F-4D97-AF65-F5344CB8AC3E}">
        <p14:creationId xmlns:p14="http://schemas.microsoft.com/office/powerpoint/2010/main" val="7523431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a:spcBef>
                <a:spcPts val="0"/>
              </a:spcBef>
              <a:spcAft>
                <a:spcPts val="0"/>
              </a:spcAft>
            </a:pPr>
            <a:endParaRPr lang="en-US" sz="1100" baseline="0" dirty="0">
              <a:solidFill>
                <a:srgbClr val="000000"/>
              </a:solidFill>
              <a:effectLst/>
              <a:latin typeface="+mn-lt"/>
              <a:ea typeface="Times New Roman" panose="02020603050405020304" pitchFamily="18" charset="0"/>
            </a:endParaRPr>
          </a:p>
          <a:p>
            <a:pPr marL="0" marR="0">
              <a:spcBef>
                <a:spcPts val="0"/>
              </a:spcBef>
              <a:spcAft>
                <a:spcPts val="0"/>
              </a:spcAft>
            </a:pPr>
            <a:endParaRPr lang="en-US" sz="1100" baseline="0" dirty="0">
              <a:solidFill>
                <a:srgbClr val="000000"/>
              </a:solidFill>
              <a:effectLst/>
              <a:latin typeface="+mn-lt"/>
              <a:ea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CAFB25E3-B818-4997-A6D1-ECAFD5B9F68D}" type="slidenum">
              <a:rPr lang="en-US" smtClean="0"/>
              <a:t>6</a:t>
            </a:fld>
            <a:endParaRPr lang="en-US" dirty="0"/>
          </a:p>
        </p:txBody>
      </p:sp>
    </p:spTree>
    <p:extLst>
      <p:ext uri="{BB962C8B-B14F-4D97-AF65-F5344CB8AC3E}">
        <p14:creationId xmlns:p14="http://schemas.microsoft.com/office/powerpoint/2010/main" val="14184261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aseline="0" dirty="0"/>
          </a:p>
        </p:txBody>
      </p:sp>
      <p:sp>
        <p:nvSpPr>
          <p:cNvPr id="4" name="Slide Number Placeholder 3"/>
          <p:cNvSpPr>
            <a:spLocks noGrp="1"/>
          </p:cNvSpPr>
          <p:nvPr>
            <p:ph type="sldNum" sz="quarter" idx="10"/>
          </p:nvPr>
        </p:nvSpPr>
        <p:spPr/>
        <p:txBody>
          <a:bodyPr/>
          <a:lstStyle/>
          <a:p>
            <a:fld id="{CAFB25E3-B818-4997-A6D1-ECAFD5B9F68D}" type="slidenum">
              <a:rPr lang="en-US" smtClean="0"/>
              <a:t>7</a:t>
            </a:fld>
            <a:endParaRPr lang="en-US" dirty="0"/>
          </a:p>
        </p:txBody>
      </p:sp>
    </p:spTree>
    <p:extLst>
      <p:ext uri="{BB962C8B-B14F-4D97-AF65-F5344CB8AC3E}">
        <p14:creationId xmlns:p14="http://schemas.microsoft.com/office/powerpoint/2010/main" val="12958814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CAFB25E3-B818-4997-A6D1-ECAFD5B9F68D}" type="slidenum">
              <a:rPr lang="en-US" smtClean="0"/>
              <a:t>8</a:t>
            </a:fld>
            <a:endParaRPr lang="en-US" dirty="0"/>
          </a:p>
        </p:txBody>
      </p:sp>
    </p:spTree>
    <p:extLst>
      <p:ext uri="{BB962C8B-B14F-4D97-AF65-F5344CB8AC3E}">
        <p14:creationId xmlns:p14="http://schemas.microsoft.com/office/powerpoint/2010/main" val="12519957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CAFB25E3-B818-4997-A6D1-ECAFD5B9F68D}" type="slidenum">
              <a:rPr lang="en-US" smtClean="0"/>
              <a:t>9</a:t>
            </a:fld>
            <a:endParaRPr lang="en-US" dirty="0"/>
          </a:p>
        </p:txBody>
      </p:sp>
    </p:spTree>
    <p:extLst>
      <p:ext uri="{BB962C8B-B14F-4D97-AF65-F5344CB8AC3E}">
        <p14:creationId xmlns:p14="http://schemas.microsoft.com/office/powerpoint/2010/main" val="30295246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2D96BFF-CE54-4240-ACF1-69C7596A2AD1}" type="datetimeFigureOut">
              <a:rPr lang="en-US" smtClean="0"/>
              <a:pPr/>
              <a:t>10/22/19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7FB202-8B32-4DDE-9D5A-3996BF0DCB9D}" type="slidenum">
              <a:rPr lang="en-US" smtClean="0"/>
              <a:pPr/>
              <a:t>‹#›</a:t>
            </a:fld>
            <a:endParaRPr lang="en-US" dirty="0"/>
          </a:p>
        </p:txBody>
      </p:sp>
      <p:pic>
        <p:nvPicPr>
          <p:cNvPr id="1026" name="Picture 2"/>
          <p:cNvPicPr>
            <a:picLocks noChangeAspect="1" noChangeArrowheads="1"/>
          </p:cNvPicPr>
          <p:nvPr userDrawn="1"/>
        </p:nvPicPr>
        <p:blipFill>
          <a:blip r:embed="rId2" cstate="print"/>
          <a:srcRect/>
          <a:stretch>
            <a:fillRect/>
          </a:stretch>
        </p:blipFill>
        <p:spPr bwMode="auto">
          <a:xfrm>
            <a:off x="1" y="0"/>
            <a:ext cx="990600" cy="6858000"/>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2D96BFF-CE54-4240-ACF1-69C7596A2AD1}" type="datetimeFigureOut">
              <a:rPr lang="en-US" smtClean="0"/>
              <a:pPr/>
              <a:t>10/22/19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7FB202-8B32-4DDE-9D5A-3996BF0DCB9D}"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2D96BFF-CE54-4240-ACF1-69C7596A2AD1}" type="datetimeFigureOut">
              <a:rPr lang="en-US" smtClean="0"/>
              <a:pPr/>
              <a:t>10/22/19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7FB202-8B32-4DDE-9D5A-3996BF0DCB9D}"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47800" y="274638"/>
            <a:ext cx="7239000" cy="1143000"/>
          </a:xfrm>
        </p:spPr>
        <p:txBody>
          <a:bodyPr/>
          <a:lstStyle/>
          <a:p>
            <a:r>
              <a:rPr lang="en-US"/>
              <a:t>Click to edit Master title style</a:t>
            </a:r>
          </a:p>
        </p:txBody>
      </p:sp>
      <p:sp>
        <p:nvSpPr>
          <p:cNvPr id="3" name="Content Placeholder 2"/>
          <p:cNvSpPr>
            <a:spLocks noGrp="1"/>
          </p:cNvSpPr>
          <p:nvPr>
            <p:ph idx="1"/>
          </p:nvPr>
        </p:nvSpPr>
        <p:spPr>
          <a:xfrm>
            <a:off x="1524000" y="1600200"/>
            <a:ext cx="7162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2D96BFF-CE54-4240-ACF1-69C7596A2AD1}" type="datetimeFigureOut">
              <a:rPr lang="en-US" smtClean="0"/>
              <a:pPr/>
              <a:t>10/22/19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7FB202-8B32-4DDE-9D5A-3996BF0DCB9D}" type="slidenum">
              <a:rPr lang="en-US" smtClean="0"/>
              <a:pPr/>
              <a:t>‹#›</a:t>
            </a:fld>
            <a:endParaRPr lang="en-US" dirty="0"/>
          </a:p>
        </p:txBody>
      </p:sp>
      <p:pic>
        <p:nvPicPr>
          <p:cNvPr id="2050" name="Picture 2"/>
          <p:cNvPicPr>
            <a:picLocks noChangeAspect="1" noChangeArrowheads="1"/>
          </p:cNvPicPr>
          <p:nvPr userDrawn="1"/>
        </p:nvPicPr>
        <p:blipFill>
          <a:blip r:embed="rId2" cstate="print"/>
          <a:srcRect/>
          <a:stretch>
            <a:fillRect/>
          </a:stretch>
        </p:blipFill>
        <p:spPr bwMode="auto">
          <a:xfrm>
            <a:off x="0" y="0"/>
            <a:ext cx="1228725" cy="6858000"/>
          </a:xfrm>
          <a:prstGeom prst="rect">
            <a:avLst/>
          </a:prstGeom>
          <a:noFill/>
          <a:ln w="9525">
            <a:noFill/>
            <a:miter lim="800000"/>
            <a:headEnd/>
            <a:tailEnd/>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2D96BFF-CE54-4240-ACF1-69C7596A2AD1}" type="datetimeFigureOut">
              <a:rPr lang="en-US" smtClean="0"/>
              <a:pPr/>
              <a:t>10/22/19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7FB202-8B32-4DDE-9D5A-3996BF0DCB9D}"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2D96BFF-CE54-4240-ACF1-69C7596A2AD1}" type="datetimeFigureOut">
              <a:rPr lang="en-US" smtClean="0"/>
              <a:pPr/>
              <a:t>10/22/19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7FB202-8B32-4DDE-9D5A-3996BF0DCB9D}"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2D96BFF-CE54-4240-ACF1-69C7596A2AD1}" type="datetimeFigureOut">
              <a:rPr lang="en-US" smtClean="0"/>
              <a:pPr/>
              <a:t>10/22/19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7FB202-8B32-4DDE-9D5A-3996BF0DCB9D}"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2D96BFF-CE54-4240-ACF1-69C7596A2AD1}" type="datetimeFigureOut">
              <a:rPr lang="en-US" smtClean="0"/>
              <a:pPr/>
              <a:t>10/22/19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7FB202-8B32-4DDE-9D5A-3996BF0DCB9D}"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D96BFF-CE54-4240-ACF1-69C7596A2AD1}" type="datetimeFigureOut">
              <a:rPr lang="en-US" smtClean="0"/>
              <a:pPr/>
              <a:t>10/22/19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7FB202-8B32-4DDE-9D5A-3996BF0DCB9D}"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2D96BFF-CE54-4240-ACF1-69C7596A2AD1}" type="datetimeFigureOut">
              <a:rPr lang="en-US" smtClean="0"/>
              <a:pPr/>
              <a:t>10/22/19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7FB202-8B32-4DDE-9D5A-3996BF0DCB9D}"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2D96BFF-CE54-4240-ACF1-69C7596A2AD1}" type="datetimeFigureOut">
              <a:rPr lang="en-US" smtClean="0"/>
              <a:pPr/>
              <a:t>10/22/19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7FB202-8B32-4DDE-9D5A-3996BF0DCB9D}"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D96BFF-CE54-4240-ACF1-69C7596A2AD1}" type="datetimeFigureOut">
              <a:rPr lang="en-US" smtClean="0"/>
              <a:pPr/>
              <a:t>10/22/19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7FB202-8B32-4DDE-9D5A-3996BF0DCB9D}"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nihb.org/legislative/budget_formulation.php"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bhw.hrsa.gov/sdmp"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hyperlink" Target="mailto:SDMP@HRSA.GOV" TargetMode="Externa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371600" y="990600"/>
            <a:ext cx="7429500" cy="1600200"/>
          </a:xfrm>
        </p:spPr>
        <p:txBody>
          <a:bodyPr>
            <a:noAutofit/>
          </a:bodyPr>
          <a:lstStyle/>
          <a:p>
            <a:r>
              <a:rPr lang="en-US" b="1" i="1" dirty="0">
                <a:latin typeface="Arial" charset="0"/>
                <a:cs typeface="Arial" charset="0"/>
              </a:rPr>
              <a:t>NPAIHB Legislative &amp; Policy Update</a:t>
            </a:r>
            <a:br>
              <a:rPr lang="en-US" b="1" i="1" dirty="0">
                <a:latin typeface="Arial" charset="0"/>
                <a:cs typeface="Arial" charset="0"/>
              </a:rPr>
            </a:br>
            <a:r>
              <a:rPr lang="en-US" b="1" i="1" dirty="0">
                <a:latin typeface="Arial" charset="0"/>
                <a:cs typeface="Arial" charset="0"/>
              </a:rPr>
              <a:t>	</a:t>
            </a:r>
            <a:endParaRPr lang="en-US" altLang="en-US" b="1" dirty="0"/>
          </a:p>
        </p:txBody>
      </p:sp>
      <p:sp>
        <p:nvSpPr>
          <p:cNvPr id="14339" name="Rectangle 3"/>
          <p:cNvSpPr>
            <a:spLocks noGrp="1" noChangeArrowheads="1"/>
          </p:cNvSpPr>
          <p:nvPr>
            <p:ph type="body" idx="1"/>
          </p:nvPr>
        </p:nvSpPr>
        <p:spPr>
          <a:xfrm>
            <a:off x="1409700" y="4114800"/>
            <a:ext cx="7391400" cy="2286000"/>
          </a:xfrm>
        </p:spPr>
        <p:txBody>
          <a:bodyPr>
            <a:noAutofit/>
          </a:bodyPr>
          <a:lstStyle/>
          <a:p>
            <a:pPr algn="ctr" eaLnBrk="1" hangingPunct="1">
              <a:buFont typeface="Wingdings" pitchFamily="2" charset="2"/>
              <a:buNone/>
            </a:pPr>
            <a:r>
              <a:rPr lang="en-US" sz="2400" b="1" dirty="0">
                <a:latin typeface="Arial" charset="0"/>
                <a:cs typeface="Arial" charset="0"/>
              </a:rPr>
              <a:t>Quarterly Board Meeting</a:t>
            </a:r>
          </a:p>
          <a:p>
            <a:pPr algn="ctr" eaLnBrk="1" hangingPunct="1">
              <a:buFont typeface="Wingdings" pitchFamily="2" charset="2"/>
              <a:buNone/>
            </a:pPr>
            <a:r>
              <a:rPr lang="en-US" sz="2400" b="1" dirty="0">
                <a:latin typeface="Arial" charset="0"/>
                <a:cs typeface="Arial" charset="0"/>
              </a:rPr>
              <a:t>October 22, 2019</a:t>
            </a:r>
          </a:p>
          <a:p>
            <a:pPr algn="ctr" eaLnBrk="1" hangingPunct="1">
              <a:buFont typeface="Wingdings" pitchFamily="2" charset="2"/>
              <a:buNone/>
            </a:pPr>
            <a:r>
              <a:rPr lang="en-US" sz="2400" b="1" dirty="0">
                <a:latin typeface="Arial" charset="0"/>
                <a:cs typeface="Arial" charset="0"/>
              </a:rPr>
              <a:t>Hosted by: The Confederated Tribes of the Umatilla Indian Reservation</a:t>
            </a:r>
          </a:p>
          <a:p>
            <a:pPr algn="ctr" eaLnBrk="1" hangingPunct="1">
              <a:buFont typeface="Wingdings" pitchFamily="2" charset="2"/>
              <a:buNone/>
            </a:pPr>
            <a:endParaRPr lang="en-US" sz="2400" dirty="0">
              <a:latin typeface="Arial" charset="0"/>
              <a:cs typeface="Arial" charset="0"/>
            </a:endParaRPr>
          </a:p>
          <a:p>
            <a:pPr algn="ctr" eaLnBrk="1" hangingPunct="1">
              <a:buFont typeface="Wingdings" pitchFamily="2" charset="2"/>
              <a:buNone/>
            </a:pPr>
            <a:br>
              <a:rPr lang="en-US" sz="1400" dirty="0">
                <a:latin typeface="Arial" charset="0"/>
                <a:cs typeface="Arial" charset="0"/>
              </a:rPr>
            </a:br>
            <a:endParaRPr lang="en-US" sz="1400" dirty="0">
              <a:latin typeface="Arial" charset="0"/>
              <a:cs typeface="Arial"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FY 2020 IHS Other Services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11311986"/>
              </p:ext>
            </p:extLst>
          </p:nvPr>
        </p:nvGraphicFramePr>
        <p:xfrm>
          <a:off x="1524000" y="1600200"/>
          <a:ext cx="7162800" cy="2865120"/>
        </p:xfrm>
        <a:graphic>
          <a:graphicData uri="http://schemas.openxmlformats.org/drawingml/2006/table">
            <a:tbl>
              <a:tblPr firstRow="1" bandRow="1">
                <a:tableStyleId>{85BE263C-DBD7-4A20-BB59-AAB30ACAA65A}</a:tableStyleId>
              </a:tblPr>
              <a:tblGrid>
                <a:gridCol w="1432560">
                  <a:extLst>
                    <a:ext uri="{9D8B030D-6E8A-4147-A177-3AD203B41FA5}">
                      <a16:colId xmlns:a16="http://schemas.microsoft.com/office/drawing/2014/main" val="20000"/>
                    </a:ext>
                  </a:extLst>
                </a:gridCol>
                <a:gridCol w="1432560">
                  <a:extLst>
                    <a:ext uri="{9D8B030D-6E8A-4147-A177-3AD203B41FA5}">
                      <a16:colId xmlns:a16="http://schemas.microsoft.com/office/drawing/2014/main" val="20001"/>
                    </a:ext>
                  </a:extLst>
                </a:gridCol>
                <a:gridCol w="1432560">
                  <a:extLst>
                    <a:ext uri="{9D8B030D-6E8A-4147-A177-3AD203B41FA5}">
                      <a16:colId xmlns:a16="http://schemas.microsoft.com/office/drawing/2014/main" val="20002"/>
                    </a:ext>
                  </a:extLst>
                </a:gridCol>
                <a:gridCol w="1432560">
                  <a:extLst>
                    <a:ext uri="{9D8B030D-6E8A-4147-A177-3AD203B41FA5}">
                      <a16:colId xmlns:a16="http://schemas.microsoft.com/office/drawing/2014/main" val="20003"/>
                    </a:ext>
                  </a:extLst>
                </a:gridCol>
                <a:gridCol w="1432560">
                  <a:extLst>
                    <a:ext uri="{9D8B030D-6E8A-4147-A177-3AD203B41FA5}">
                      <a16:colId xmlns:a16="http://schemas.microsoft.com/office/drawing/2014/main" val="20004"/>
                    </a:ext>
                  </a:extLst>
                </a:gridCol>
              </a:tblGrid>
              <a:tr h="370840">
                <a:tc>
                  <a:txBody>
                    <a:bodyPr/>
                    <a:lstStyle/>
                    <a:p>
                      <a:endParaRPr lang="en-US" dirty="0"/>
                    </a:p>
                  </a:txBody>
                  <a:tcPr/>
                </a:tc>
                <a:tc>
                  <a:txBody>
                    <a:bodyPr/>
                    <a:lstStyle/>
                    <a:p>
                      <a:r>
                        <a:rPr lang="en-US" dirty="0"/>
                        <a:t>FY</a:t>
                      </a:r>
                      <a:r>
                        <a:rPr lang="en-US" baseline="0" dirty="0"/>
                        <a:t> 2019 Enacted</a:t>
                      </a:r>
                      <a:endParaRPr lang="en-US" dirty="0"/>
                    </a:p>
                  </a:txBody>
                  <a:tcPr/>
                </a:tc>
                <a:tc>
                  <a:txBody>
                    <a:bodyPr/>
                    <a:lstStyle/>
                    <a:p>
                      <a:r>
                        <a:rPr lang="en-US" dirty="0"/>
                        <a:t>Pres</a:t>
                      </a:r>
                      <a:r>
                        <a:rPr lang="en-US" baseline="0" dirty="0"/>
                        <a:t> Req. </a:t>
                      </a:r>
                    </a:p>
                    <a:p>
                      <a:endParaRPr lang="en-US" dirty="0"/>
                    </a:p>
                  </a:txBody>
                  <a:tcPr/>
                </a:tc>
                <a:tc>
                  <a:txBody>
                    <a:bodyPr/>
                    <a:lstStyle/>
                    <a:p>
                      <a:r>
                        <a:rPr lang="en-US" dirty="0"/>
                        <a:t>House Bill</a:t>
                      </a:r>
                      <a:r>
                        <a:rPr lang="en-US" baseline="0" dirty="0"/>
                        <a:t> </a:t>
                      </a:r>
                    </a:p>
                    <a:p>
                      <a:endParaRPr lang="en-US" dirty="0"/>
                    </a:p>
                  </a:txBody>
                  <a:tcPr/>
                </a:tc>
                <a:tc>
                  <a:txBody>
                    <a:bodyPr/>
                    <a:lstStyle/>
                    <a:p>
                      <a:r>
                        <a:rPr lang="en-US" dirty="0"/>
                        <a:t>Senate Appr. Comm.</a:t>
                      </a:r>
                    </a:p>
                  </a:txBody>
                  <a:tcPr/>
                </a:tc>
                <a:extLst>
                  <a:ext uri="{0D108BD9-81ED-4DB2-BD59-A6C34878D82A}">
                    <a16:rowId xmlns:a16="http://schemas.microsoft.com/office/drawing/2014/main" val="10000"/>
                  </a:ext>
                </a:extLst>
              </a:tr>
              <a:tr h="370840">
                <a:tc>
                  <a:txBody>
                    <a:bodyPr/>
                    <a:lstStyle/>
                    <a:p>
                      <a:r>
                        <a:rPr lang="en-US" dirty="0"/>
                        <a:t>Urban Health</a:t>
                      </a:r>
                    </a:p>
                  </a:txBody>
                  <a:tcPr/>
                </a:tc>
                <a:tc>
                  <a:txBody>
                    <a:bodyPr/>
                    <a:lstStyle/>
                    <a:p>
                      <a:pPr algn="r"/>
                      <a:r>
                        <a:rPr lang="en-US" dirty="0">
                          <a:solidFill>
                            <a:srgbClr val="000000"/>
                          </a:solidFill>
                        </a:rPr>
                        <a:t>$51,315</a:t>
                      </a:r>
                    </a:p>
                  </a:txBody>
                  <a:tcPr/>
                </a:tc>
                <a:tc>
                  <a:txBody>
                    <a:bodyPr/>
                    <a:lstStyle/>
                    <a:p>
                      <a:pPr algn="r"/>
                      <a:r>
                        <a:rPr lang="en-US" dirty="0">
                          <a:solidFill>
                            <a:srgbClr val="000000"/>
                          </a:solidFill>
                        </a:rPr>
                        <a:t>$48,771</a:t>
                      </a:r>
                    </a:p>
                  </a:txBody>
                  <a:tcPr/>
                </a:tc>
                <a:tc>
                  <a:txBody>
                    <a:bodyPr/>
                    <a:lstStyle/>
                    <a:p>
                      <a:pPr algn="r"/>
                      <a:r>
                        <a:rPr lang="en-US" dirty="0">
                          <a:solidFill>
                            <a:srgbClr val="000000"/>
                          </a:solidFill>
                        </a:rPr>
                        <a:t>$81,000</a:t>
                      </a:r>
                    </a:p>
                  </a:txBody>
                  <a:tcPr/>
                </a:tc>
                <a:tc>
                  <a:txBody>
                    <a:bodyPr/>
                    <a:lstStyle/>
                    <a:p>
                      <a:pPr algn="r"/>
                      <a:r>
                        <a:rPr lang="en-US" dirty="0">
                          <a:solidFill>
                            <a:srgbClr val="000000"/>
                          </a:solidFill>
                        </a:rPr>
                        <a:t>$53,159</a:t>
                      </a:r>
                    </a:p>
                  </a:txBody>
                  <a:tcPr/>
                </a:tc>
                <a:extLst>
                  <a:ext uri="{0D108BD9-81ED-4DB2-BD59-A6C34878D82A}">
                    <a16:rowId xmlns:a16="http://schemas.microsoft.com/office/drawing/2014/main" val="10001"/>
                  </a:ext>
                </a:extLst>
              </a:tr>
              <a:tr h="370840">
                <a:tc>
                  <a:txBody>
                    <a:bodyPr/>
                    <a:lstStyle/>
                    <a:p>
                      <a:r>
                        <a:rPr lang="en-US" dirty="0"/>
                        <a:t>IHP</a:t>
                      </a:r>
                    </a:p>
                  </a:txBody>
                  <a:tcPr/>
                </a:tc>
                <a:tc>
                  <a:txBody>
                    <a:bodyPr/>
                    <a:lstStyle/>
                    <a:p>
                      <a:pPr algn="r"/>
                      <a:r>
                        <a:rPr lang="en-US" dirty="0">
                          <a:solidFill>
                            <a:srgbClr val="000000"/>
                          </a:solidFill>
                        </a:rPr>
                        <a:t>57,363</a:t>
                      </a:r>
                    </a:p>
                  </a:txBody>
                  <a:tcPr/>
                </a:tc>
                <a:tc>
                  <a:txBody>
                    <a:bodyPr/>
                    <a:lstStyle/>
                    <a:p>
                      <a:pPr algn="r"/>
                      <a:r>
                        <a:rPr lang="en-US" dirty="0">
                          <a:solidFill>
                            <a:srgbClr val="000000"/>
                          </a:solidFill>
                        </a:rPr>
                        <a:t>43,612</a:t>
                      </a:r>
                    </a:p>
                  </a:txBody>
                  <a:tcPr/>
                </a:tc>
                <a:tc>
                  <a:txBody>
                    <a:bodyPr/>
                    <a:lstStyle/>
                    <a:p>
                      <a:pPr algn="r"/>
                      <a:r>
                        <a:rPr lang="en-US" dirty="0">
                          <a:solidFill>
                            <a:srgbClr val="000000"/>
                          </a:solidFill>
                        </a:rPr>
                        <a:t>90,656</a:t>
                      </a:r>
                    </a:p>
                  </a:txBody>
                  <a:tcPr/>
                </a:tc>
                <a:tc>
                  <a:txBody>
                    <a:bodyPr/>
                    <a:lstStyle/>
                    <a:p>
                      <a:pPr algn="r"/>
                      <a:r>
                        <a:rPr lang="en-US" dirty="0">
                          <a:solidFill>
                            <a:srgbClr val="000000"/>
                          </a:solidFill>
                        </a:rPr>
                        <a:t>57,796</a:t>
                      </a:r>
                    </a:p>
                  </a:txBody>
                  <a:tcPr/>
                </a:tc>
                <a:extLst>
                  <a:ext uri="{0D108BD9-81ED-4DB2-BD59-A6C34878D82A}">
                    <a16:rowId xmlns:a16="http://schemas.microsoft.com/office/drawing/2014/main" val="10002"/>
                  </a:ext>
                </a:extLst>
              </a:tr>
              <a:tr h="370840">
                <a:tc>
                  <a:txBody>
                    <a:bodyPr/>
                    <a:lstStyle/>
                    <a:p>
                      <a:r>
                        <a:rPr lang="en-US" dirty="0">
                          <a:solidFill>
                            <a:schemeClr val="tx1"/>
                          </a:solidFill>
                        </a:rPr>
                        <a:t>Tribal Mngt</a:t>
                      </a:r>
                    </a:p>
                  </a:txBody>
                  <a:tcPr/>
                </a:tc>
                <a:tc>
                  <a:txBody>
                    <a:bodyPr/>
                    <a:lstStyle/>
                    <a:p>
                      <a:pPr algn="r"/>
                      <a:r>
                        <a:rPr lang="en-US" dirty="0">
                          <a:solidFill>
                            <a:srgbClr val="000000"/>
                          </a:solidFill>
                        </a:rPr>
                        <a:t>2,465</a:t>
                      </a:r>
                    </a:p>
                  </a:txBody>
                  <a:tcPr/>
                </a:tc>
                <a:tc>
                  <a:txBody>
                    <a:bodyPr/>
                    <a:lstStyle/>
                    <a:p>
                      <a:pPr algn="r"/>
                      <a:r>
                        <a:rPr lang="en-US" dirty="0">
                          <a:solidFill>
                            <a:srgbClr val="FF0000"/>
                          </a:solidFill>
                        </a:rPr>
                        <a:t>0</a:t>
                      </a:r>
                    </a:p>
                  </a:txBody>
                  <a:tcPr/>
                </a:tc>
                <a:tc>
                  <a:txBody>
                    <a:bodyPr/>
                    <a:lstStyle/>
                    <a:p>
                      <a:pPr algn="r"/>
                      <a:r>
                        <a:rPr lang="en-US" dirty="0">
                          <a:solidFill>
                            <a:srgbClr val="008000"/>
                          </a:solidFill>
                        </a:rPr>
                        <a:t>2,521</a:t>
                      </a:r>
                    </a:p>
                  </a:txBody>
                  <a:tcPr/>
                </a:tc>
                <a:tc>
                  <a:txBody>
                    <a:bodyPr/>
                    <a:lstStyle/>
                    <a:p>
                      <a:pPr algn="r"/>
                      <a:r>
                        <a:rPr lang="en-US" dirty="0">
                          <a:solidFill>
                            <a:srgbClr val="008000"/>
                          </a:solidFill>
                        </a:rPr>
                        <a:t>2,465</a:t>
                      </a:r>
                    </a:p>
                  </a:txBody>
                  <a:tcPr/>
                </a:tc>
                <a:extLst>
                  <a:ext uri="{0D108BD9-81ED-4DB2-BD59-A6C34878D82A}">
                    <a16:rowId xmlns:a16="http://schemas.microsoft.com/office/drawing/2014/main" val="10003"/>
                  </a:ext>
                </a:extLst>
              </a:tr>
              <a:tr h="370840">
                <a:tc>
                  <a:txBody>
                    <a:bodyPr/>
                    <a:lstStyle/>
                    <a:p>
                      <a:r>
                        <a:rPr lang="en-US" dirty="0"/>
                        <a:t>Direct Ops</a:t>
                      </a:r>
                    </a:p>
                  </a:txBody>
                  <a:tcPr/>
                </a:tc>
                <a:tc>
                  <a:txBody>
                    <a:bodyPr/>
                    <a:lstStyle/>
                    <a:p>
                      <a:pPr algn="r"/>
                      <a:r>
                        <a:rPr lang="en-US" dirty="0">
                          <a:solidFill>
                            <a:srgbClr val="000000"/>
                          </a:solidFill>
                        </a:rPr>
                        <a:t>71,538</a:t>
                      </a:r>
                    </a:p>
                  </a:txBody>
                  <a:tcPr/>
                </a:tc>
                <a:tc>
                  <a:txBody>
                    <a:bodyPr/>
                    <a:lstStyle/>
                    <a:p>
                      <a:pPr algn="r"/>
                      <a:r>
                        <a:rPr lang="en-US" dirty="0">
                          <a:solidFill>
                            <a:srgbClr val="000000"/>
                          </a:solidFill>
                        </a:rPr>
                        <a:t>74,131</a:t>
                      </a:r>
                    </a:p>
                  </a:txBody>
                  <a:tcPr/>
                </a:tc>
                <a:tc>
                  <a:txBody>
                    <a:bodyPr/>
                    <a:lstStyle/>
                    <a:p>
                      <a:pPr algn="r"/>
                      <a:r>
                        <a:rPr lang="en-US" dirty="0">
                          <a:solidFill>
                            <a:srgbClr val="000000"/>
                          </a:solidFill>
                        </a:rPr>
                        <a:t>75,385</a:t>
                      </a:r>
                    </a:p>
                  </a:txBody>
                  <a:tcPr/>
                </a:tc>
                <a:tc>
                  <a:txBody>
                    <a:bodyPr/>
                    <a:lstStyle/>
                    <a:p>
                      <a:pPr algn="r"/>
                      <a:r>
                        <a:rPr lang="en-US" dirty="0">
                          <a:solidFill>
                            <a:srgbClr val="000000"/>
                          </a:solidFill>
                        </a:rPr>
                        <a:t>71,945</a:t>
                      </a:r>
                    </a:p>
                  </a:txBody>
                  <a:tcPr/>
                </a:tc>
                <a:extLst>
                  <a:ext uri="{0D108BD9-81ED-4DB2-BD59-A6C34878D82A}">
                    <a16:rowId xmlns:a16="http://schemas.microsoft.com/office/drawing/2014/main" val="10004"/>
                  </a:ext>
                </a:extLst>
              </a:tr>
              <a:tr h="370840">
                <a:tc>
                  <a:txBody>
                    <a:bodyPr/>
                    <a:lstStyle/>
                    <a:p>
                      <a:r>
                        <a:rPr lang="en-US" dirty="0"/>
                        <a:t>Self Gov</a:t>
                      </a:r>
                    </a:p>
                  </a:txBody>
                  <a:tcPr/>
                </a:tc>
                <a:tc>
                  <a:txBody>
                    <a:bodyPr/>
                    <a:lstStyle/>
                    <a:p>
                      <a:pPr algn="r"/>
                      <a:r>
                        <a:rPr lang="en-US" dirty="0">
                          <a:solidFill>
                            <a:srgbClr val="000000"/>
                          </a:solidFill>
                        </a:rPr>
                        <a:t>5,806</a:t>
                      </a:r>
                    </a:p>
                  </a:txBody>
                  <a:tcPr/>
                </a:tc>
                <a:tc>
                  <a:txBody>
                    <a:bodyPr/>
                    <a:lstStyle/>
                    <a:p>
                      <a:pPr algn="r"/>
                      <a:r>
                        <a:rPr lang="en-US" dirty="0">
                          <a:solidFill>
                            <a:srgbClr val="000000"/>
                          </a:solidFill>
                        </a:rPr>
                        <a:t>4,807</a:t>
                      </a:r>
                    </a:p>
                  </a:txBody>
                  <a:tcPr/>
                </a:tc>
                <a:tc>
                  <a:txBody>
                    <a:bodyPr/>
                    <a:lstStyle/>
                    <a:p>
                      <a:pPr algn="r"/>
                      <a:r>
                        <a:rPr lang="en-US" dirty="0">
                          <a:solidFill>
                            <a:srgbClr val="000000"/>
                          </a:solidFill>
                        </a:rPr>
                        <a:t>5,964</a:t>
                      </a:r>
                    </a:p>
                  </a:txBody>
                  <a:tcPr/>
                </a:tc>
                <a:tc>
                  <a:txBody>
                    <a:bodyPr/>
                    <a:lstStyle/>
                    <a:p>
                      <a:pPr algn="r"/>
                      <a:r>
                        <a:rPr lang="en-US" dirty="0">
                          <a:solidFill>
                            <a:srgbClr val="000000"/>
                          </a:solidFill>
                        </a:rPr>
                        <a:t>5,821</a:t>
                      </a:r>
                    </a:p>
                  </a:txBody>
                  <a:tcPr/>
                </a:tc>
                <a:extLst>
                  <a:ext uri="{0D108BD9-81ED-4DB2-BD59-A6C34878D82A}">
                    <a16:rowId xmlns:a16="http://schemas.microsoft.com/office/drawing/2014/main" val="10005"/>
                  </a:ext>
                </a:extLst>
              </a:tr>
              <a:tr h="370840">
                <a:tc>
                  <a:txBody>
                    <a:bodyPr/>
                    <a:lstStyle/>
                    <a:p>
                      <a:r>
                        <a:rPr lang="en-US" b="1" dirty="0"/>
                        <a:t>Totals:</a:t>
                      </a:r>
                    </a:p>
                  </a:txBody>
                  <a:tcPr/>
                </a:tc>
                <a:tc>
                  <a:txBody>
                    <a:bodyPr/>
                    <a:lstStyle/>
                    <a:p>
                      <a:pPr algn="r"/>
                      <a:r>
                        <a:rPr lang="en-US" b="1" dirty="0"/>
                        <a:t>$188,487</a:t>
                      </a:r>
                    </a:p>
                  </a:txBody>
                  <a:tcPr/>
                </a:tc>
                <a:tc>
                  <a:txBody>
                    <a:bodyPr/>
                    <a:lstStyle/>
                    <a:p>
                      <a:pPr algn="r"/>
                      <a:r>
                        <a:rPr lang="en-US" b="1" dirty="0"/>
                        <a:t>$171,321</a:t>
                      </a:r>
                    </a:p>
                  </a:txBody>
                  <a:tcPr/>
                </a:tc>
                <a:tc>
                  <a:txBody>
                    <a:bodyPr/>
                    <a:lstStyle/>
                    <a:p>
                      <a:pPr algn="r"/>
                      <a:r>
                        <a:rPr lang="en-US" b="1" dirty="0"/>
                        <a:t>$255,526</a:t>
                      </a:r>
                    </a:p>
                  </a:txBody>
                  <a:tcPr/>
                </a:tc>
                <a:tc>
                  <a:txBody>
                    <a:bodyPr/>
                    <a:lstStyle/>
                    <a:p>
                      <a:pPr algn="r"/>
                      <a:r>
                        <a:rPr lang="en-US" b="1" dirty="0"/>
                        <a:t>$191,186</a:t>
                      </a:r>
                    </a:p>
                  </a:txBody>
                  <a:tcPr/>
                </a:tc>
                <a:extLst>
                  <a:ext uri="{0D108BD9-81ED-4DB2-BD59-A6C34878D82A}">
                    <a16:rowId xmlns:a16="http://schemas.microsoft.com/office/drawing/2014/main" val="10006"/>
                  </a:ext>
                </a:extLst>
              </a:tr>
            </a:tbl>
          </a:graphicData>
        </a:graphic>
      </p:graphicFrame>
      <p:sp>
        <p:nvSpPr>
          <p:cNvPr id="3" name="TextBox 2"/>
          <p:cNvSpPr txBox="1"/>
          <p:nvPr/>
        </p:nvSpPr>
        <p:spPr>
          <a:xfrm>
            <a:off x="1447800" y="4876800"/>
            <a:ext cx="7010400" cy="1200329"/>
          </a:xfrm>
          <a:prstGeom prst="rect">
            <a:avLst/>
          </a:prstGeom>
          <a:noFill/>
        </p:spPr>
        <p:txBody>
          <a:bodyPr wrap="square" rtlCol="0">
            <a:spAutoFit/>
          </a:bodyPr>
          <a:lstStyle/>
          <a:p>
            <a:r>
              <a:rPr lang="en-US" u="sng" dirty="0"/>
              <a:t>Urban Health</a:t>
            </a:r>
            <a:r>
              <a:rPr lang="en-US" dirty="0"/>
              <a:t>:  House bill includes $30m increase while Senate Appropriations Committee bill includes $1.8 m increase.</a:t>
            </a:r>
            <a:endParaRPr lang="en-US" u="sng" dirty="0"/>
          </a:p>
          <a:p>
            <a:r>
              <a:rPr lang="en-US" u="sng" dirty="0"/>
              <a:t>IHP</a:t>
            </a:r>
            <a:r>
              <a:rPr lang="en-US" dirty="0"/>
              <a:t>:  House bill language provides $50m for the loan repayment program.</a:t>
            </a:r>
          </a:p>
        </p:txBody>
      </p:sp>
    </p:spTree>
    <p:extLst>
      <p:ext uri="{BB962C8B-B14F-4D97-AF65-F5344CB8AC3E}">
        <p14:creationId xmlns:p14="http://schemas.microsoft.com/office/powerpoint/2010/main" val="42685926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FY 2020 IHS Facilities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045817550"/>
              </p:ext>
            </p:extLst>
          </p:nvPr>
        </p:nvGraphicFramePr>
        <p:xfrm>
          <a:off x="1524000" y="1600200"/>
          <a:ext cx="7162800" cy="2865120"/>
        </p:xfrm>
        <a:graphic>
          <a:graphicData uri="http://schemas.openxmlformats.org/drawingml/2006/table">
            <a:tbl>
              <a:tblPr firstRow="1" bandRow="1">
                <a:tableStyleId>{85BE263C-DBD7-4A20-BB59-AAB30ACAA65A}</a:tableStyleId>
              </a:tblPr>
              <a:tblGrid>
                <a:gridCol w="1600200">
                  <a:extLst>
                    <a:ext uri="{9D8B030D-6E8A-4147-A177-3AD203B41FA5}">
                      <a16:colId xmlns:a16="http://schemas.microsoft.com/office/drawing/2014/main" val="20000"/>
                    </a:ext>
                  </a:extLst>
                </a:gridCol>
                <a:gridCol w="1264920">
                  <a:extLst>
                    <a:ext uri="{9D8B030D-6E8A-4147-A177-3AD203B41FA5}">
                      <a16:colId xmlns:a16="http://schemas.microsoft.com/office/drawing/2014/main" val="20001"/>
                    </a:ext>
                  </a:extLst>
                </a:gridCol>
                <a:gridCol w="1432560">
                  <a:extLst>
                    <a:ext uri="{9D8B030D-6E8A-4147-A177-3AD203B41FA5}">
                      <a16:colId xmlns:a16="http://schemas.microsoft.com/office/drawing/2014/main" val="20002"/>
                    </a:ext>
                  </a:extLst>
                </a:gridCol>
                <a:gridCol w="1432560">
                  <a:extLst>
                    <a:ext uri="{9D8B030D-6E8A-4147-A177-3AD203B41FA5}">
                      <a16:colId xmlns:a16="http://schemas.microsoft.com/office/drawing/2014/main" val="20003"/>
                    </a:ext>
                  </a:extLst>
                </a:gridCol>
                <a:gridCol w="1432560">
                  <a:extLst>
                    <a:ext uri="{9D8B030D-6E8A-4147-A177-3AD203B41FA5}">
                      <a16:colId xmlns:a16="http://schemas.microsoft.com/office/drawing/2014/main" val="20004"/>
                    </a:ext>
                  </a:extLst>
                </a:gridCol>
              </a:tblGrid>
              <a:tr h="370840">
                <a:tc>
                  <a:txBody>
                    <a:bodyPr/>
                    <a:lstStyle/>
                    <a:p>
                      <a:endParaRPr lang="en-US" dirty="0"/>
                    </a:p>
                  </a:txBody>
                  <a:tcPr/>
                </a:tc>
                <a:tc>
                  <a:txBody>
                    <a:bodyPr/>
                    <a:lstStyle/>
                    <a:p>
                      <a:r>
                        <a:rPr lang="en-US" dirty="0"/>
                        <a:t>FY</a:t>
                      </a:r>
                      <a:r>
                        <a:rPr lang="en-US" baseline="0" dirty="0"/>
                        <a:t> 2019 Enacted</a:t>
                      </a:r>
                      <a:endParaRPr lang="en-US" dirty="0"/>
                    </a:p>
                  </a:txBody>
                  <a:tcPr/>
                </a:tc>
                <a:tc>
                  <a:txBody>
                    <a:bodyPr/>
                    <a:lstStyle/>
                    <a:p>
                      <a:r>
                        <a:rPr lang="en-US" dirty="0"/>
                        <a:t>Pres</a:t>
                      </a:r>
                      <a:r>
                        <a:rPr lang="en-US" baseline="0" dirty="0"/>
                        <a:t> Req. </a:t>
                      </a:r>
                    </a:p>
                    <a:p>
                      <a:endParaRPr lang="en-US" dirty="0"/>
                    </a:p>
                  </a:txBody>
                  <a:tcPr/>
                </a:tc>
                <a:tc>
                  <a:txBody>
                    <a:bodyPr/>
                    <a:lstStyle/>
                    <a:p>
                      <a:r>
                        <a:rPr lang="en-US" dirty="0"/>
                        <a:t>House Bill</a:t>
                      </a:r>
                    </a:p>
                    <a:p>
                      <a:endParaRPr lang="en-US" dirty="0"/>
                    </a:p>
                  </a:txBody>
                  <a:tcPr/>
                </a:tc>
                <a:tc>
                  <a:txBody>
                    <a:bodyPr/>
                    <a:lstStyle/>
                    <a:p>
                      <a:r>
                        <a:rPr lang="en-US" dirty="0"/>
                        <a:t>Senate Appr. Comm.</a:t>
                      </a:r>
                    </a:p>
                  </a:txBody>
                  <a:tcPr/>
                </a:tc>
                <a:extLst>
                  <a:ext uri="{0D108BD9-81ED-4DB2-BD59-A6C34878D82A}">
                    <a16:rowId xmlns:a16="http://schemas.microsoft.com/office/drawing/2014/main" val="10000"/>
                  </a:ext>
                </a:extLst>
              </a:tr>
              <a:tr h="370840">
                <a:tc>
                  <a:txBody>
                    <a:bodyPr/>
                    <a:lstStyle/>
                    <a:p>
                      <a:r>
                        <a:rPr lang="en-US" dirty="0"/>
                        <a:t>M&amp;I</a:t>
                      </a:r>
                    </a:p>
                  </a:txBody>
                  <a:tcPr/>
                </a:tc>
                <a:tc>
                  <a:txBody>
                    <a:bodyPr/>
                    <a:lstStyle/>
                    <a:p>
                      <a:pPr algn="r"/>
                      <a:r>
                        <a:rPr lang="en-US" dirty="0"/>
                        <a:t>$167,527</a:t>
                      </a:r>
                    </a:p>
                  </a:txBody>
                  <a:tcPr/>
                </a:tc>
                <a:tc>
                  <a:txBody>
                    <a:bodyPr/>
                    <a:lstStyle/>
                    <a:p>
                      <a:pPr algn="r"/>
                      <a:r>
                        <a:rPr lang="en-US" dirty="0"/>
                        <a:t>$168,568</a:t>
                      </a:r>
                    </a:p>
                  </a:txBody>
                  <a:tcPr/>
                </a:tc>
                <a:tc>
                  <a:txBody>
                    <a:bodyPr/>
                    <a:lstStyle/>
                    <a:p>
                      <a:pPr algn="r"/>
                      <a:r>
                        <a:rPr lang="en-US" dirty="0"/>
                        <a:t>$174,336</a:t>
                      </a:r>
                    </a:p>
                  </a:txBody>
                  <a:tcPr/>
                </a:tc>
                <a:tc>
                  <a:txBody>
                    <a:bodyPr/>
                    <a:lstStyle/>
                    <a:p>
                      <a:pPr algn="r"/>
                      <a:r>
                        <a:rPr lang="en-US" dirty="0"/>
                        <a:t>$168,952</a:t>
                      </a:r>
                    </a:p>
                  </a:txBody>
                  <a:tcPr/>
                </a:tc>
                <a:extLst>
                  <a:ext uri="{0D108BD9-81ED-4DB2-BD59-A6C34878D82A}">
                    <a16:rowId xmlns:a16="http://schemas.microsoft.com/office/drawing/2014/main" val="10001"/>
                  </a:ext>
                </a:extLst>
              </a:tr>
              <a:tr h="370840">
                <a:tc>
                  <a:txBody>
                    <a:bodyPr/>
                    <a:lstStyle/>
                    <a:p>
                      <a:r>
                        <a:rPr lang="en-US" dirty="0"/>
                        <a:t>Sanitation</a:t>
                      </a:r>
                    </a:p>
                  </a:txBody>
                  <a:tcPr/>
                </a:tc>
                <a:tc>
                  <a:txBody>
                    <a:bodyPr/>
                    <a:lstStyle/>
                    <a:p>
                      <a:pPr algn="r"/>
                      <a:r>
                        <a:rPr lang="en-US" dirty="0"/>
                        <a:t>192,033</a:t>
                      </a:r>
                    </a:p>
                  </a:txBody>
                  <a:tcPr/>
                </a:tc>
                <a:tc>
                  <a:txBody>
                    <a:bodyPr/>
                    <a:lstStyle/>
                    <a:p>
                      <a:pPr algn="r"/>
                      <a:r>
                        <a:rPr lang="en-US" dirty="0"/>
                        <a:t>193,252</a:t>
                      </a:r>
                    </a:p>
                  </a:txBody>
                  <a:tcPr/>
                </a:tc>
                <a:tc>
                  <a:txBody>
                    <a:bodyPr/>
                    <a:lstStyle/>
                    <a:p>
                      <a:pPr algn="r"/>
                      <a:r>
                        <a:rPr lang="en-US" dirty="0"/>
                        <a:t>193,577</a:t>
                      </a:r>
                    </a:p>
                  </a:txBody>
                  <a:tcPr/>
                </a:tc>
                <a:tc>
                  <a:txBody>
                    <a:bodyPr/>
                    <a:lstStyle/>
                    <a:p>
                      <a:pPr algn="r"/>
                      <a:r>
                        <a:rPr lang="en-US" dirty="0"/>
                        <a:t>193,577</a:t>
                      </a:r>
                    </a:p>
                  </a:txBody>
                  <a:tcPr/>
                </a:tc>
                <a:extLst>
                  <a:ext uri="{0D108BD9-81ED-4DB2-BD59-A6C34878D82A}">
                    <a16:rowId xmlns:a16="http://schemas.microsoft.com/office/drawing/2014/main" val="10002"/>
                  </a:ext>
                </a:extLst>
              </a:tr>
              <a:tr h="370840">
                <a:tc>
                  <a:txBody>
                    <a:bodyPr/>
                    <a:lstStyle/>
                    <a:p>
                      <a:r>
                        <a:rPr lang="en-US" dirty="0"/>
                        <a:t>HC Fac Const</a:t>
                      </a:r>
                    </a:p>
                  </a:txBody>
                  <a:tcPr/>
                </a:tc>
                <a:tc>
                  <a:txBody>
                    <a:bodyPr/>
                    <a:lstStyle/>
                    <a:p>
                      <a:pPr algn="r"/>
                      <a:r>
                        <a:rPr lang="en-US" dirty="0"/>
                        <a:t>243,480</a:t>
                      </a:r>
                    </a:p>
                  </a:txBody>
                  <a:tcPr/>
                </a:tc>
                <a:tc>
                  <a:txBody>
                    <a:bodyPr/>
                    <a:lstStyle/>
                    <a:p>
                      <a:pPr algn="r"/>
                      <a:r>
                        <a:rPr lang="en-US" dirty="0"/>
                        <a:t>165,810</a:t>
                      </a:r>
                    </a:p>
                  </a:txBody>
                  <a:tcPr/>
                </a:tc>
                <a:tc>
                  <a:txBody>
                    <a:bodyPr/>
                    <a:lstStyle/>
                    <a:p>
                      <a:pPr algn="r"/>
                      <a:r>
                        <a:rPr lang="en-US" dirty="0"/>
                        <a:t>304,290</a:t>
                      </a:r>
                    </a:p>
                  </a:txBody>
                  <a:tcPr/>
                </a:tc>
                <a:tc>
                  <a:txBody>
                    <a:bodyPr/>
                    <a:lstStyle/>
                    <a:p>
                      <a:pPr algn="r"/>
                      <a:r>
                        <a:rPr lang="en-US" dirty="0"/>
                        <a:t>249,279</a:t>
                      </a:r>
                    </a:p>
                  </a:txBody>
                  <a:tcPr/>
                </a:tc>
                <a:extLst>
                  <a:ext uri="{0D108BD9-81ED-4DB2-BD59-A6C34878D82A}">
                    <a16:rowId xmlns:a16="http://schemas.microsoft.com/office/drawing/2014/main" val="10003"/>
                  </a:ext>
                </a:extLst>
              </a:tr>
              <a:tr h="370840">
                <a:tc>
                  <a:txBody>
                    <a:bodyPr/>
                    <a:lstStyle/>
                    <a:p>
                      <a:r>
                        <a:rPr lang="en-US" dirty="0"/>
                        <a:t>Fac &amp; Envir.</a:t>
                      </a:r>
                    </a:p>
                  </a:txBody>
                  <a:tcPr/>
                </a:tc>
                <a:tc>
                  <a:txBody>
                    <a:bodyPr/>
                    <a:lstStyle/>
                    <a:p>
                      <a:pPr algn="r"/>
                      <a:r>
                        <a:rPr lang="en-US" dirty="0"/>
                        <a:t>252,060</a:t>
                      </a:r>
                    </a:p>
                  </a:txBody>
                  <a:tcPr/>
                </a:tc>
                <a:tc>
                  <a:txBody>
                    <a:bodyPr/>
                    <a:lstStyle/>
                    <a:p>
                      <a:pPr algn="r"/>
                      <a:r>
                        <a:rPr lang="en-US" dirty="0"/>
                        <a:t>251,413</a:t>
                      </a:r>
                    </a:p>
                  </a:txBody>
                  <a:tcPr/>
                </a:tc>
                <a:tc>
                  <a:txBody>
                    <a:bodyPr/>
                    <a:lstStyle/>
                    <a:p>
                      <a:pPr algn="r"/>
                      <a:r>
                        <a:rPr lang="en-US" dirty="0"/>
                        <a:t>266,831</a:t>
                      </a:r>
                    </a:p>
                  </a:txBody>
                  <a:tcPr/>
                </a:tc>
                <a:tc>
                  <a:txBody>
                    <a:bodyPr/>
                    <a:lstStyle/>
                    <a:p>
                      <a:pPr algn="r"/>
                      <a:r>
                        <a:rPr lang="en-US" dirty="0"/>
                        <a:t>261,983</a:t>
                      </a:r>
                    </a:p>
                  </a:txBody>
                  <a:tcPr/>
                </a:tc>
                <a:extLst>
                  <a:ext uri="{0D108BD9-81ED-4DB2-BD59-A6C34878D82A}">
                    <a16:rowId xmlns:a16="http://schemas.microsoft.com/office/drawing/2014/main" val="10004"/>
                  </a:ext>
                </a:extLst>
              </a:tr>
              <a:tr h="370840">
                <a:tc>
                  <a:txBody>
                    <a:bodyPr/>
                    <a:lstStyle/>
                    <a:p>
                      <a:r>
                        <a:rPr lang="en-US" dirty="0"/>
                        <a:t>Equipment</a:t>
                      </a:r>
                    </a:p>
                  </a:txBody>
                  <a:tcPr/>
                </a:tc>
                <a:tc>
                  <a:txBody>
                    <a:bodyPr/>
                    <a:lstStyle/>
                    <a:p>
                      <a:pPr algn="r"/>
                      <a:r>
                        <a:rPr lang="en-US" dirty="0"/>
                        <a:t>23,706</a:t>
                      </a:r>
                    </a:p>
                  </a:txBody>
                  <a:tcPr/>
                </a:tc>
                <a:tc>
                  <a:txBody>
                    <a:bodyPr/>
                    <a:lstStyle/>
                    <a:p>
                      <a:pPr algn="r"/>
                      <a:r>
                        <a:rPr lang="en-US" dirty="0"/>
                        <a:t>23,983</a:t>
                      </a:r>
                    </a:p>
                  </a:txBody>
                  <a:tcPr/>
                </a:tc>
                <a:tc>
                  <a:txBody>
                    <a:bodyPr/>
                    <a:lstStyle/>
                    <a:p>
                      <a:pPr algn="r"/>
                      <a:r>
                        <a:rPr lang="en-US" dirty="0"/>
                        <a:t>25,087</a:t>
                      </a:r>
                    </a:p>
                  </a:txBody>
                  <a:tcPr/>
                </a:tc>
                <a:tc>
                  <a:txBody>
                    <a:bodyPr/>
                    <a:lstStyle/>
                    <a:p>
                      <a:pPr algn="r"/>
                      <a:r>
                        <a:rPr lang="en-US" dirty="0"/>
                        <a:t>29,087</a:t>
                      </a:r>
                    </a:p>
                  </a:txBody>
                  <a:tcPr/>
                </a:tc>
                <a:extLst>
                  <a:ext uri="{0D108BD9-81ED-4DB2-BD59-A6C34878D82A}">
                    <a16:rowId xmlns:a16="http://schemas.microsoft.com/office/drawing/2014/main" val="10005"/>
                  </a:ext>
                </a:extLst>
              </a:tr>
              <a:tr h="370840">
                <a:tc>
                  <a:txBody>
                    <a:bodyPr/>
                    <a:lstStyle/>
                    <a:p>
                      <a:r>
                        <a:rPr lang="en-US" b="1" dirty="0"/>
                        <a:t>Totals:</a:t>
                      </a:r>
                    </a:p>
                  </a:txBody>
                  <a:tcPr/>
                </a:tc>
                <a:tc>
                  <a:txBody>
                    <a:bodyPr/>
                    <a:lstStyle/>
                    <a:p>
                      <a:pPr algn="r"/>
                      <a:r>
                        <a:rPr lang="en-US" b="1" dirty="0"/>
                        <a:t>$878,806</a:t>
                      </a:r>
                    </a:p>
                  </a:txBody>
                  <a:tcPr/>
                </a:tc>
                <a:tc>
                  <a:txBody>
                    <a:bodyPr/>
                    <a:lstStyle/>
                    <a:p>
                      <a:pPr algn="r"/>
                      <a:r>
                        <a:rPr lang="en-US" b="1" dirty="0"/>
                        <a:t>$803,026</a:t>
                      </a:r>
                    </a:p>
                  </a:txBody>
                  <a:tcPr/>
                </a:tc>
                <a:tc>
                  <a:txBody>
                    <a:bodyPr/>
                    <a:lstStyle/>
                    <a:p>
                      <a:pPr algn="r"/>
                      <a:r>
                        <a:rPr lang="en-US" b="1" dirty="0"/>
                        <a:t>$964,121</a:t>
                      </a:r>
                    </a:p>
                  </a:txBody>
                  <a:tcPr/>
                </a:tc>
                <a:tc>
                  <a:txBody>
                    <a:bodyPr/>
                    <a:lstStyle/>
                    <a:p>
                      <a:pPr algn="r"/>
                      <a:r>
                        <a:rPr lang="en-US" b="1" dirty="0"/>
                        <a:t>$902,878</a:t>
                      </a:r>
                    </a:p>
                  </a:txBody>
                  <a:tcPr/>
                </a:tc>
                <a:extLst>
                  <a:ext uri="{0D108BD9-81ED-4DB2-BD59-A6C34878D82A}">
                    <a16:rowId xmlns:a16="http://schemas.microsoft.com/office/drawing/2014/main" val="10006"/>
                  </a:ext>
                </a:extLst>
              </a:tr>
            </a:tbl>
          </a:graphicData>
        </a:graphic>
      </p:graphicFrame>
      <p:sp>
        <p:nvSpPr>
          <p:cNvPr id="3" name="TextBox 2"/>
          <p:cNvSpPr txBox="1"/>
          <p:nvPr/>
        </p:nvSpPr>
        <p:spPr>
          <a:xfrm>
            <a:off x="1524000" y="4549676"/>
            <a:ext cx="7162800" cy="2031325"/>
          </a:xfrm>
          <a:prstGeom prst="rect">
            <a:avLst/>
          </a:prstGeom>
          <a:noFill/>
        </p:spPr>
        <p:txBody>
          <a:bodyPr wrap="square" rtlCol="0">
            <a:spAutoFit/>
          </a:bodyPr>
          <a:lstStyle/>
          <a:p>
            <a:r>
              <a:rPr lang="en-US" u="sng" dirty="0"/>
              <a:t>Health Care Facilities Construction</a:t>
            </a:r>
            <a:r>
              <a:rPr lang="en-US" dirty="0"/>
              <a:t>: </a:t>
            </a:r>
          </a:p>
          <a:p>
            <a:r>
              <a:rPr lang="en-US" dirty="0"/>
              <a:t>-House bill includes $10m for Green Infrastructure.</a:t>
            </a:r>
          </a:p>
          <a:p>
            <a:r>
              <a:rPr lang="en-US" dirty="0"/>
              <a:t>-Senate Appropriations Committee bill includes $15m for small ambulatory program; $5m for demonstration authority projects (construction and renovation of hospitals and health centers).</a:t>
            </a:r>
          </a:p>
          <a:p>
            <a:r>
              <a:rPr lang="en-US" u="sng" dirty="0"/>
              <a:t>Joint Venture Construction Program</a:t>
            </a:r>
            <a:r>
              <a:rPr lang="en-US" dirty="0"/>
              <a:t>:  Both bills urge a more consistent competitive cycle between three and five years.</a:t>
            </a:r>
          </a:p>
        </p:txBody>
      </p:sp>
    </p:spTree>
    <p:extLst>
      <p:ext uri="{BB962C8B-B14F-4D97-AF65-F5344CB8AC3E}">
        <p14:creationId xmlns:p14="http://schemas.microsoft.com/office/powerpoint/2010/main" val="7762787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3697A6-03E2-684B-A758-5143E678D650}"/>
              </a:ext>
            </a:extLst>
          </p:cNvPr>
          <p:cNvSpPr>
            <a:spLocks noGrp="1"/>
          </p:cNvSpPr>
          <p:nvPr>
            <p:ph type="title"/>
          </p:nvPr>
        </p:nvSpPr>
        <p:spPr/>
        <p:txBody>
          <a:bodyPr>
            <a:noAutofit/>
          </a:bodyPr>
          <a:lstStyle/>
          <a:p>
            <a:r>
              <a:rPr lang="en-US" sz="3600" b="1" dirty="0"/>
              <a:t>FY 2020 Labor HHS Education (LHE) Appropriations- Indian programs</a:t>
            </a:r>
          </a:p>
        </p:txBody>
      </p:sp>
      <p:graphicFrame>
        <p:nvGraphicFramePr>
          <p:cNvPr id="4" name="Content Placeholder 3">
            <a:extLst>
              <a:ext uri="{FF2B5EF4-FFF2-40B4-BE49-F238E27FC236}">
                <a16:creationId xmlns:a16="http://schemas.microsoft.com/office/drawing/2014/main" id="{6DD469E2-D5F0-594C-B08E-70BA960434E5}"/>
              </a:ext>
            </a:extLst>
          </p:cNvPr>
          <p:cNvGraphicFramePr>
            <a:graphicFrameLocks noGrp="1"/>
          </p:cNvGraphicFramePr>
          <p:nvPr>
            <p:ph idx="1"/>
            <p:extLst>
              <p:ext uri="{D42A27DB-BD31-4B8C-83A1-F6EECF244321}">
                <p14:modId xmlns:p14="http://schemas.microsoft.com/office/powerpoint/2010/main" val="4205602833"/>
              </p:ext>
            </p:extLst>
          </p:nvPr>
        </p:nvGraphicFramePr>
        <p:xfrm>
          <a:off x="1524000" y="1417638"/>
          <a:ext cx="7162800" cy="4246880"/>
        </p:xfrm>
        <a:graphic>
          <a:graphicData uri="http://schemas.openxmlformats.org/drawingml/2006/table">
            <a:tbl>
              <a:tblPr firstRow="1" bandRow="1">
                <a:tableStyleId>{85BE263C-DBD7-4A20-BB59-AAB30ACAA65A}</a:tableStyleId>
              </a:tblPr>
              <a:tblGrid>
                <a:gridCol w="4191000">
                  <a:extLst>
                    <a:ext uri="{9D8B030D-6E8A-4147-A177-3AD203B41FA5}">
                      <a16:colId xmlns:a16="http://schemas.microsoft.com/office/drawing/2014/main" val="563887338"/>
                    </a:ext>
                  </a:extLst>
                </a:gridCol>
                <a:gridCol w="1828800">
                  <a:extLst>
                    <a:ext uri="{9D8B030D-6E8A-4147-A177-3AD203B41FA5}">
                      <a16:colId xmlns:a16="http://schemas.microsoft.com/office/drawing/2014/main" val="3888122798"/>
                    </a:ext>
                  </a:extLst>
                </a:gridCol>
                <a:gridCol w="1143000">
                  <a:extLst>
                    <a:ext uri="{9D8B030D-6E8A-4147-A177-3AD203B41FA5}">
                      <a16:colId xmlns:a16="http://schemas.microsoft.com/office/drawing/2014/main" val="2329254639"/>
                    </a:ext>
                  </a:extLst>
                </a:gridCol>
              </a:tblGrid>
              <a:tr h="370840">
                <a:tc>
                  <a:txBody>
                    <a:bodyPr/>
                    <a:lstStyle/>
                    <a:p>
                      <a:r>
                        <a:rPr lang="en-US" dirty="0"/>
                        <a:t>Program</a:t>
                      </a:r>
                    </a:p>
                  </a:txBody>
                  <a:tcPr/>
                </a:tc>
                <a:tc>
                  <a:txBody>
                    <a:bodyPr/>
                    <a:lstStyle/>
                    <a:p>
                      <a:pPr algn="r"/>
                      <a:r>
                        <a:rPr lang="en-US" dirty="0"/>
                        <a:t>House Bill</a:t>
                      </a:r>
                    </a:p>
                  </a:txBody>
                  <a:tcPr/>
                </a:tc>
                <a:tc>
                  <a:txBody>
                    <a:bodyPr/>
                    <a:lstStyle/>
                    <a:p>
                      <a:pPr algn="r"/>
                      <a:r>
                        <a:rPr lang="en-US" dirty="0"/>
                        <a:t>Senate Appr. Bill</a:t>
                      </a:r>
                    </a:p>
                  </a:txBody>
                  <a:tcPr/>
                </a:tc>
                <a:extLst>
                  <a:ext uri="{0D108BD9-81ED-4DB2-BD59-A6C34878D82A}">
                    <a16:rowId xmlns:a16="http://schemas.microsoft.com/office/drawing/2014/main" val="4130629290"/>
                  </a:ext>
                </a:extLst>
              </a:tr>
              <a:tr h="370840">
                <a:tc>
                  <a:txBody>
                    <a:bodyPr/>
                    <a:lstStyle/>
                    <a:p>
                      <a:r>
                        <a:rPr lang="en-US" dirty="0"/>
                        <a:t>CDC- Good Health and Wellness in IC</a:t>
                      </a:r>
                    </a:p>
                  </a:txBody>
                  <a:tcPr/>
                </a:tc>
                <a:tc>
                  <a:txBody>
                    <a:bodyPr/>
                    <a:lstStyle/>
                    <a:p>
                      <a:pPr algn="r"/>
                      <a:r>
                        <a:rPr lang="en-US" dirty="0"/>
                        <a:t>$21m </a:t>
                      </a:r>
                    </a:p>
                  </a:txBody>
                  <a:tcPr/>
                </a:tc>
                <a:tc>
                  <a:txBody>
                    <a:bodyPr/>
                    <a:lstStyle/>
                    <a:p>
                      <a:pPr algn="r"/>
                      <a:endParaRPr lang="en-US" dirty="0"/>
                    </a:p>
                  </a:txBody>
                  <a:tcPr/>
                </a:tc>
                <a:extLst>
                  <a:ext uri="{0D108BD9-81ED-4DB2-BD59-A6C34878D82A}">
                    <a16:rowId xmlns:a16="http://schemas.microsoft.com/office/drawing/2014/main" val="264868432"/>
                  </a:ext>
                </a:extLst>
              </a:tr>
              <a:tr h="370840">
                <a:tc>
                  <a:txBody>
                    <a:bodyPr/>
                    <a:lstStyle/>
                    <a:p>
                      <a:r>
                        <a:rPr lang="en-US" dirty="0"/>
                        <a:t>SAMHSA-Tribal Opioid Response Grants</a:t>
                      </a:r>
                    </a:p>
                  </a:txBody>
                  <a:tcPr/>
                </a:tc>
                <a:tc>
                  <a:txBody>
                    <a:bodyPr/>
                    <a:lstStyle/>
                    <a:p>
                      <a:pPr algn="r"/>
                      <a:r>
                        <a:rPr lang="en-US" dirty="0"/>
                        <a:t>$50m</a:t>
                      </a:r>
                    </a:p>
                  </a:txBody>
                  <a:tcPr/>
                </a:tc>
                <a:tc>
                  <a:txBody>
                    <a:bodyPr/>
                    <a:lstStyle/>
                    <a:p>
                      <a:pPr algn="r"/>
                      <a:r>
                        <a:rPr lang="en-US" dirty="0"/>
                        <a:t>$50m</a:t>
                      </a:r>
                    </a:p>
                  </a:txBody>
                  <a:tcPr/>
                </a:tc>
                <a:extLst>
                  <a:ext uri="{0D108BD9-81ED-4DB2-BD59-A6C34878D82A}">
                    <a16:rowId xmlns:a16="http://schemas.microsoft.com/office/drawing/2014/main" val="1395473654"/>
                  </a:ext>
                </a:extLst>
              </a:tr>
              <a:tr h="370840">
                <a:tc>
                  <a:txBody>
                    <a:bodyPr/>
                    <a:lstStyle/>
                    <a:p>
                      <a:r>
                        <a:rPr lang="en-US" dirty="0"/>
                        <a:t>SAMSHA-Medication Assisted Treatment</a:t>
                      </a:r>
                    </a:p>
                  </a:txBody>
                  <a:tcPr/>
                </a:tc>
                <a:tc>
                  <a:txBody>
                    <a:bodyPr/>
                    <a:lstStyle/>
                    <a:p>
                      <a:pPr algn="r"/>
                      <a:r>
                        <a:rPr lang="en-US" dirty="0"/>
                        <a:t>$10m</a:t>
                      </a:r>
                    </a:p>
                  </a:txBody>
                  <a:tcPr/>
                </a:tc>
                <a:tc>
                  <a:txBody>
                    <a:bodyPr/>
                    <a:lstStyle/>
                    <a:p>
                      <a:pPr algn="r"/>
                      <a:r>
                        <a:rPr lang="en-US" dirty="0"/>
                        <a:t>$10m</a:t>
                      </a:r>
                    </a:p>
                  </a:txBody>
                  <a:tcPr/>
                </a:tc>
                <a:extLst>
                  <a:ext uri="{0D108BD9-81ED-4DB2-BD59-A6C34878D82A}">
                    <a16:rowId xmlns:a16="http://schemas.microsoft.com/office/drawing/2014/main" val="3726605870"/>
                  </a:ext>
                </a:extLst>
              </a:tr>
              <a:tr h="370840">
                <a:tc>
                  <a:txBody>
                    <a:bodyPr/>
                    <a:lstStyle/>
                    <a:p>
                      <a:r>
                        <a:rPr lang="en-US" dirty="0"/>
                        <a:t>SAMHSA-AI/AN Zero Suicide Program Tribal Set Aside</a:t>
                      </a:r>
                    </a:p>
                  </a:txBody>
                  <a:tcPr/>
                </a:tc>
                <a:tc>
                  <a:txBody>
                    <a:bodyPr/>
                    <a:lstStyle/>
                    <a:p>
                      <a:pPr algn="r"/>
                      <a:r>
                        <a:rPr lang="en-US" dirty="0"/>
                        <a:t>$2.2m</a:t>
                      </a:r>
                    </a:p>
                  </a:txBody>
                  <a:tcPr/>
                </a:tc>
                <a:tc>
                  <a:txBody>
                    <a:bodyPr/>
                    <a:lstStyle/>
                    <a:p>
                      <a:pPr algn="r"/>
                      <a:r>
                        <a:rPr lang="en-US" dirty="0"/>
                        <a:t>$2.2m</a:t>
                      </a:r>
                    </a:p>
                  </a:txBody>
                  <a:tcPr/>
                </a:tc>
                <a:extLst>
                  <a:ext uri="{0D108BD9-81ED-4DB2-BD59-A6C34878D82A}">
                    <a16:rowId xmlns:a16="http://schemas.microsoft.com/office/drawing/2014/main" val="2167141321"/>
                  </a:ext>
                </a:extLst>
              </a:tr>
              <a:tr h="370840">
                <a:tc>
                  <a:txBody>
                    <a:bodyPr/>
                    <a:lstStyle/>
                    <a:p>
                      <a:r>
                        <a:rPr lang="en-US" dirty="0"/>
                        <a:t>SAMHSA-AI/AN Suicide Prevention</a:t>
                      </a:r>
                    </a:p>
                  </a:txBody>
                  <a:tcPr/>
                </a:tc>
                <a:tc>
                  <a:txBody>
                    <a:bodyPr/>
                    <a:lstStyle/>
                    <a:p>
                      <a:pPr algn="r"/>
                      <a:r>
                        <a:rPr lang="en-US" dirty="0"/>
                        <a:t>$2.9m</a:t>
                      </a:r>
                    </a:p>
                  </a:txBody>
                  <a:tcPr/>
                </a:tc>
                <a:tc>
                  <a:txBody>
                    <a:bodyPr/>
                    <a:lstStyle/>
                    <a:p>
                      <a:pPr algn="r"/>
                      <a:r>
                        <a:rPr lang="en-US" dirty="0"/>
                        <a:t>$2.9m</a:t>
                      </a:r>
                    </a:p>
                  </a:txBody>
                  <a:tcPr/>
                </a:tc>
                <a:extLst>
                  <a:ext uri="{0D108BD9-81ED-4DB2-BD59-A6C34878D82A}">
                    <a16:rowId xmlns:a16="http://schemas.microsoft.com/office/drawing/2014/main" val="930043083"/>
                  </a:ext>
                </a:extLst>
              </a:tr>
              <a:tr h="370840">
                <a:tc>
                  <a:txBody>
                    <a:bodyPr/>
                    <a:lstStyle/>
                    <a:p>
                      <a:r>
                        <a:rPr lang="en-US" dirty="0"/>
                        <a:t>SAMSHA Tribal Behavioral Health Program</a:t>
                      </a:r>
                    </a:p>
                  </a:txBody>
                  <a:tcPr/>
                </a:tc>
                <a:tc>
                  <a:txBody>
                    <a:bodyPr/>
                    <a:lstStyle/>
                    <a:p>
                      <a:pPr algn="r"/>
                      <a:r>
                        <a:rPr lang="en-US" dirty="0"/>
                        <a:t>$20m</a:t>
                      </a:r>
                    </a:p>
                  </a:txBody>
                  <a:tcPr/>
                </a:tc>
                <a:tc>
                  <a:txBody>
                    <a:bodyPr/>
                    <a:lstStyle/>
                    <a:p>
                      <a:pPr algn="r"/>
                      <a:r>
                        <a:rPr lang="en-US" dirty="0"/>
                        <a:t>$20m</a:t>
                      </a:r>
                    </a:p>
                  </a:txBody>
                  <a:tcPr/>
                </a:tc>
                <a:extLst>
                  <a:ext uri="{0D108BD9-81ED-4DB2-BD59-A6C34878D82A}">
                    <a16:rowId xmlns:a16="http://schemas.microsoft.com/office/drawing/2014/main" val="2474721296"/>
                  </a:ext>
                </a:extLst>
              </a:tr>
              <a:tr h="370840">
                <a:tc>
                  <a:txBody>
                    <a:bodyPr/>
                    <a:lstStyle/>
                    <a:p>
                      <a:r>
                        <a:rPr lang="en-US" dirty="0"/>
                        <a:t>ACL-NA Nutrition &amp; Supportive Services</a:t>
                      </a:r>
                    </a:p>
                  </a:txBody>
                  <a:tcPr/>
                </a:tc>
                <a:tc>
                  <a:txBody>
                    <a:bodyPr/>
                    <a:lstStyle/>
                    <a:p>
                      <a:pPr algn="r"/>
                      <a:r>
                        <a:rPr lang="en-US" dirty="0"/>
                        <a:t>$37.2m (+$3m)</a:t>
                      </a:r>
                    </a:p>
                  </a:txBody>
                  <a:tcPr/>
                </a:tc>
                <a:tc>
                  <a:txBody>
                    <a:bodyPr/>
                    <a:lstStyle/>
                    <a:p>
                      <a:pPr algn="r"/>
                      <a:r>
                        <a:rPr lang="en-US" dirty="0"/>
                        <a:t>$34.2</a:t>
                      </a:r>
                    </a:p>
                  </a:txBody>
                  <a:tcPr/>
                </a:tc>
                <a:extLst>
                  <a:ext uri="{0D108BD9-81ED-4DB2-BD59-A6C34878D82A}">
                    <a16:rowId xmlns:a16="http://schemas.microsoft.com/office/drawing/2014/main" val="2460616679"/>
                  </a:ext>
                </a:extLst>
              </a:tr>
              <a:tr h="370840">
                <a:tc>
                  <a:txBody>
                    <a:bodyPr/>
                    <a:lstStyle/>
                    <a:p>
                      <a:r>
                        <a:rPr lang="en-US" dirty="0"/>
                        <a:t>ACL-NA Caregiver Support Services</a:t>
                      </a:r>
                    </a:p>
                  </a:txBody>
                  <a:tcPr/>
                </a:tc>
                <a:tc>
                  <a:txBody>
                    <a:bodyPr/>
                    <a:lstStyle/>
                    <a:p>
                      <a:pPr algn="r"/>
                      <a:r>
                        <a:rPr lang="en-US" dirty="0"/>
                        <a:t>$12m (+$2m)</a:t>
                      </a:r>
                    </a:p>
                  </a:txBody>
                  <a:tcPr/>
                </a:tc>
                <a:tc>
                  <a:txBody>
                    <a:bodyPr/>
                    <a:lstStyle/>
                    <a:p>
                      <a:pPr algn="r"/>
                      <a:r>
                        <a:rPr lang="en-US" dirty="0"/>
                        <a:t>$10m</a:t>
                      </a:r>
                    </a:p>
                  </a:txBody>
                  <a:tcPr/>
                </a:tc>
                <a:extLst>
                  <a:ext uri="{0D108BD9-81ED-4DB2-BD59-A6C34878D82A}">
                    <a16:rowId xmlns:a16="http://schemas.microsoft.com/office/drawing/2014/main" val="2161568017"/>
                  </a:ext>
                </a:extLst>
              </a:tr>
              <a:tr h="370840">
                <a:tc>
                  <a:txBody>
                    <a:bodyPr/>
                    <a:lstStyle/>
                    <a:p>
                      <a:r>
                        <a:rPr lang="en-US" dirty="0"/>
                        <a:t>NHSC Loan Repayment Program-I/T/Us</a:t>
                      </a:r>
                    </a:p>
                  </a:txBody>
                  <a:tcPr/>
                </a:tc>
                <a:tc>
                  <a:txBody>
                    <a:bodyPr/>
                    <a:lstStyle/>
                    <a:p>
                      <a:pPr algn="r"/>
                      <a:r>
                        <a:rPr lang="en-US" dirty="0"/>
                        <a:t>$15m</a:t>
                      </a:r>
                    </a:p>
                  </a:txBody>
                  <a:tcPr/>
                </a:tc>
                <a:tc>
                  <a:txBody>
                    <a:bodyPr/>
                    <a:lstStyle/>
                    <a:p>
                      <a:pPr algn="r"/>
                      <a:r>
                        <a:rPr lang="en-US" dirty="0"/>
                        <a:t>$15m</a:t>
                      </a:r>
                    </a:p>
                  </a:txBody>
                  <a:tcPr/>
                </a:tc>
                <a:extLst>
                  <a:ext uri="{0D108BD9-81ED-4DB2-BD59-A6C34878D82A}">
                    <a16:rowId xmlns:a16="http://schemas.microsoft.com/office/drawing/2014/main" val="24814535"/>
                  </a:ext>
                </a:extLst>
              </a:tr>
            </a:tbl>
          </a:graphicData>
        </a:graphic>
      </p:graphicFrame>
      <p:sp>
        <p:nvSpPr>
          <p:cNvPr id="5" name="TextBox 4">
            <a:extLst>
              <a:ext uri="{FF2B5EF4-FFF2-40B4-BE49-F238E27FC236}">
                <a16:creationId xmlns:a16="http://schemas.microsoft.com/office/drawing/2014/main" id="{2CA29AC6-24C4-7347-9E5D-5BCD03D5FF43}"/>
              </a:ext>
            </a:extLst>
          </p:cNvPr>
          <p:cNvSpPr txBox="1"/>
          <p:nvPr/>
        </p:nvSpPr>
        <p:spPr>
          <a:xfrm>
            <a:off x="1524000" y="5695620"/>
            <a:ext cx="7162800" cy="1200329"/>
          </a:xfrm>
          <a:prstGeom prst="rect">
            <a:avLst/>
          </a:prstGeom>
          <a:noFill/>
        </p:spPr>
        <p:txBody>
          <a:bodyPr wrap="square" rtlCol="0">
            <a:spAutoFit/>
          </a:bodyPr>
          <a:lstStyle/>
          <a:p>
            <a:r>
              <a:rPr lang="en-US" u="sng" dirty="0"/>
              <a:t>Status of LHE FY 2020 Appropriations: </a:t>
            </a:r>
          </a:p>
          <a:p>
            <a:r>
              <a:rPr lang="en-US" dirty="0"/>
              <a:t>-On 6/19/19, House passed the Labor HHS Education Bill.</a:t>
            </a:r>
          </a:p>
          <a:p>
            <a:r>
              <a:rPr lang="en-US" dirty="0"/>
              <a:t>-On 9/18/19, Senate Appropriations Committee released its bill.</a:t>
            </a:r>
          </a:p>
          <a:p>
            <a:r>
              <a:rPr lang="en-US" dirty="0"/>
              <a:t>-On 9/27/19, Continuing resolution until 11/21/19 signed into law. </a:t>
            </a:r>
          </a:p>
        </p:txBody>
      </p:sp>
    </p:spTree>
    <p:extLst>
      <p:ext uri="{BB962C8B-B14F-4D97-AF65-F5344CB8AC3E}">
        <p14:creationId xmlns:p14="http://schemas.microsoft.com/office/powerpoint/2010/main" val="38897562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9B7969-CBF9-4044-A5A0-D9581ACB5C6B}"/>
              </a:ext>
            </a:extLst>
          </p:cNvPr>
          <p:cNvSpPr>
            <a:spLocks noGrp="1"/>
          </p:cNvSpPr>
          <p:nvPr>
            <p:ph type="title"/>
          </p:nvPr>
        </p:nvSpPr>
        <p:spPr/>
        <p:txBody>
          <a:bodyPr>
            <a:noAutofit/>
          </a:bodyPr>
          <a:lstStyle/>
          <a:p>
            <a:r>
              <a:rPr lang="en-US" sz="3600" b="1" dirty="0"/>
              <a:t>Advanced Appropriations Bills for BIA/BIE/IHS and IHS only</a:t>
            </a:r>
          </a:p>
        </p:txBody>
      </p:sp>
      <p:sp>
        <p:nvSpPr>
          <p:cNvPr id="3" name="Content Placeholder 2">
            <a:extLst>
              <a:ext uri="{FF2B5EF4-FFF2-40B4-BE49-F238E27FC236}">
                <a16:creationId xmlns:a16="http://schemas.microsoft.com/office/drawing/2014/main" id="{CBF94B38-E00D-284C-BB51-9A182F446CA5}"/>
              </a:ext>
            </a:extLst>
          </p:cNvPr>
          <p:cNvSpPr>
            <a:spLocks noGrp="1"/>
          </p:cNvSpPr>
          <p:nvPr>
            <p:ph idx="1"/>
          </p:nvPr>
        </p:nvSpPr>
        <p:spPr>
          <a:xfrm>
            <a:off x="1524000" y="1600200"/>
            <a:ext cx="7162800" cy="5105400"/>
          </a:xfrm>
        </p:spPr>
        <p:txBody>
          <a:bodyPr>
            <a:normAutofit fontScale="70000" lnSpcReduction="20000"/>
          </a:bodyPr>
          <a:lstStyle/>
          <a:p>
            <a:r>
              <a:rPr lang="en-US" b="1" dirty="0"/>
              <a:t>S. 229 &amp; H.R. 1122 – Advanced Appropriations for  BIA and BIE at DOI and IHS at HHS</a:t>
            </a:r>
          </a:p>
          <a:p>
            <a:pPr lvl="1"/>
            <a:r>
              <a:rPr lang="en-US" dirty="0">
                <a:solidFill>
                  <a:srgbClr val="000000"/>
                </a:solidFill>
              </a:rPr>
              <a:t>Senate Bill introduced by Sen. Tom Udall (D-NM) on 1/25/19.</a:t>
            </a:r>
          </a:p>
          <a:p>
            <a:pPr lvl="1"/>
            <a:r>
              <a:rPr lang="en-US" dirty="0"/>
              <a:t>House Bill introduced by </a:t>
            </a:r>
            <a:r>
              <a:rPr lang="en-US" dirty="0">
                <a:solidFill>
                  <a:srgbClr val="000000"/>
                </a:solidFill>
              </a:rPr>
              <a:t>Rep. Betty McCollum (D-MN-4) on 2/8/19.</a:t>
            </a:r>
          </a:p>
          <a:p>
            <a:pPr lvl="1"/>
            <a:r>
              <a:rPr lang="en-US" b="1" dirty="0">
                <a:solidFill>
                  <a:srgbClr val="000000"/>
                </a:solidFill>
              </a:rPr>
              <a:t>Status</a:t>
            </a:r>
            <a:r>
              <a:rPr lang="en-US" dirty="0">
                <a:solidFill>
                  <a:srgbClr val="000000"/>
                </a:solidFill>
              </a:rPr>
              <a:t>:  Both referred to respective House and Senate Committees; House Natural Resources Subcommittee on Indigenous Peoples’ hearing on 9/25/19.</a:t>
            </a:r>
          </a:p>
          <a:p>
            <a:r>
              <a:rPr lang="en-US" b="1" dirty="0"/>
              <a:t>H.R. 1135 &amp; S. 2541 –Advanced Appropriations for IHS</a:t>
            </a:r>
          </a:p>
          <a:p>
            <a:pPr lvl="1"/>
            <a:r>
              <a:rPr lang="en-US" dirty="0"/>
              <a:t>House Bill introduced by Rep. Don Young (R-AK- At Large) on 2/8/19; referred to Committees.</a:t>
            </a:r>
          </a:p>
          <a:p>
            <a:pPr lvl="1"/>
            <a:r>
              <a:rPr lang="en-US" dirty="0"/>
              <a:t>Senate Bill introduced by Sen. Lisa Murkowski (R-AK) and RM Sen. Tom Udall (R-NM)  on 9/24/19.</a:t>
            </a:r>
          </a:p>
          <a:p>
            <a:pPr lvl="1"/>
            <a:r>
              <a:rPr lang="en-US" dirty="0"/>
              <a:t> </a:t>
            </a:r>
            <a:r>
              <a:rPr lang="en-US" b="1" dirty="0">
                <a:solidFill>
                  <a:srgbClr val="000000"/>
                </a:solidFill>
              </a:rPr>
              <a:t>Status</a:t>
            </a:r>
            <a:r>
              <a:rPr lang="en-US" dirty="0">
                <a:solidFill>
                  <a:srgbClr val="000000"/>
                </a:solidFill>
              </a:rPr>
              <a:t>:  Both referred to respective House and Senate Committees; House Natural Resources Subcommittee on Indigenous Peoples’ hearing on 9/25/19.</a:t>
            </a:r>
          </a:p>
        </p:txBody>
      </p:sp>
    </p:spTree>
    <p:extLst>
      <p:ext uri="{BB962C8B-B14F-4D97-AF65-F5344CB8AC3E}">
        <p14:creationId xmlns:p14="http://schemas.microsoft.com/office/powerpoint/2010/main" val="14142685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6743D-6A42-634B-8A23-9825D4BD4422}"/>
              </a:ext>
            </a:extLst>
          </p:cNvPr>
          <p:cNvSpPr>
            <a:spLocks noGrp="1"/>
          </p:cNvSpPr>
          <p:nvPr>
            <p:ph type="title"/>
          </p:nvPr>
        </p:nvSpPr>
        <p:spPr>
          <a:xfrm>
            <a:off x="1371600" y="0"/>
            <a:ext cx="7315200" cy="1417638"/>
          </a:xfrm>
        </p:spPr>
        <p:txBody>
          <a:bodyPr>
            <a:noAutofit/>
          </a:bodyPr>
          <a:lstStyle/>
          <a:p>
            <a:r>
              <a:rPr lang="en-US" sz="3600" b="1" dirty="0"/>
              <a:t>Special Diabetes Program for Indians</a:t>
            </a:r>
            <a:br>
              <a:rPr lang="en-US" sz="3600" b="1" dirty="0"/>
            </a:br>
            <a:r>
              <a:rPr lang="en-US" sz="3600" b="1" dirty="0"/>
              <a:t>Reauthorization</a:t>
            </a:r>
          </a:p>
        </p:txBody>
      </p:sp>
      <p:sp>
        <p:nvSpPr>
          <p:cNvPr id="3" name="Content Placeholder 2">
            <a:extLst>
              <a:ext uri="{FF2B5EF4-FFF2-40B4-BE49-F238E27FC236}">
                <a16:creationId xmlns:a16="http://schemas.microsoft.com/office/drawing/2014/main" id="{7962A746-44F4-4A48-9A16-148DF8FD81E9}"/>
              </a:ext>
            </a:extLst>
          </p:cNvPr>
          <p:cNvSpPr>
            <a:spLocks noGrp="1"/>
          </p:cNvSpPr>
          <p:nvPr>
            <p:ph idx="1"/>
          </p:nvPr>
        </p:nvSpPr>
        <p:spPr>
          <a:xfrm>
            <a:off x="1524000" y="1219200"/>
            <a:ext cx="7315200" cy="5486400"/>
          </a:xfrm>
        </p:spPr>
        <p:txBody>
          <a:bodyPr>
            <a:normAutofit fontScale="55000" lnSpcReduction="20000"/>
          </a:bodyPr>
          <a:lstStyle/>
          <a:p>
            <a:pPr marL="0" indent="0">
              <a:buNone/>
            </a:pPr>
            <a:r>
              <a:rPr lang="en-US" dirty="0"/>
              <a:t>SDPI under continuing resolution through 11/21/19 (H.R. 4378). Surprise billing legislation most likely vehicle for extending SDPI: </a:t>
            </a:r>
          </a:p>
          <a:p>
            <a:r>
              <a:rPr lang="en-US" b="1" dirty="0"/>
              <a:t>H.R. 2328- Community Health Investment, Modernization, and Excellence Act of 2019 </a:t>
            </a:r>
            <a:r>
              <a:rPr lang="en-US" dirty="0"/>
              <a:t>(Rep. Tom O’Halleran (D-AZ)-4 years at $150m)</a:t>
            </a:r>
          </a:p>
          <a:p>
            <a:pPr lvl="1"/>
            <a:r>
              <a:rPr lang="en-US" b="1" dirty="0"/>
              <a:t>Status</a:t>
            </a:r>
            <a:r>
              <a:rPr lang="en-US" dirty="0"/>
              <a:t>: 7/17/19 – Ordered Reported by House E&amp;C</a:t>
            </a:r>
          </a:p>
          <a:p>
            <a:r>
              <a:rPr lang="en-US" b="1" dirty="0"/>
              <a:t>S. 1895- Lowering Health Care Costs Act </a:t>
            </a:r>
            <a:r>
              <a:rPr lang="en-US" dirty="0"/>
              <a:t>(Sen. Lamar Alexander (R-TN) – 5 years at $150m)</a:t>
            </a:r>
          </a:p>
          <a:p>
            <a:pPr lvl="1"/>
            <a:r>
              <a:rPr lang="en-US" b="1" dirty="0"/>
              <a:t>Status</a:t>
            </a:r>
            <a:r>
              <a:rPr lang="en-US" dirty="0"/>
              <a:t>: 7/8/19- Placed on Senate Leg Calendar</a:t>
            </a:r>
          </a:p>
          <a:p>
            <a:pPr marL="0" indent="0">
              <a:buNone/>
            </a:pPr>
            <a:r>
              <a:rPr lang="en-US" dirty="0"/>
              <a:t>Other pending bills: </a:t>
            </a:r>
          </a:p>
          <a:p>
            <a:r>
              <a:rPr lang="en-US" b="1" dirty="0"/>
              <a:t>H.R. 2668 – Special Diabetes Program Reauthorization Act of 2019 </a:t>
            </a:r>
            <a:r>
              <a:rPr lang="en-US" dirty="0"/>
              <a:t>(Rep. Diana DeGette (D-CO)-5 years at $200m</a:t>
            </a:r>
          </a:p>
          <a:p>
            <a:pPr lvl="1"/>
            <a:r>
              <a:rPr lang="en-US" b="1" dirty="0"/>
              <a:t>Status</a:t>
            </a:r>
            <a:r>
              <a:rPr lang="en-US" dirty="0"/>
              <a:t>: 6/4/19- House E&amp;C Health Subcommittee Hearing</a:t>
            </a:r>
          </a:p>
          <a:p>
            <a:r>
              <a:rPr lang="en-US" b="1" dirty="0"/>
              <a:t>H.R. 2680 – Special Diabetes Programs for Indians Reauthorization Act of 2019 </a:t>
            </a:r>
            <a:r>
              <a:rPr lang="en-US" dirty="0"/>
              <a:t>(Rep. Tom O’Halleran (D-AZ)- 5 years at $200m</a:t>
            </a:r>
          </a:p>
          <a:p>
            <a:pPr lvl="1"/>
            <a:r>
              <a:rPr lang="en-US" b="1" dirty="0"/>
              <a:t>Status</a:t>
            </a:r>
            <a:r>
              <a:rPr lang="en-US" dirty="0"/>
              <a:t>:  6/4/19-House E&amp;C Health Subcommittee Hearing</a:t>
            </a:r>
          </a:p>
          <a:p>
            <a:r>
              <a:rPr lang="en-US" b="1" dirty="0"/>
              <a:t>H.R. 2700 – Lowering Prescription Drug Costs and Extending Community Health Centers and Other Health Priorities Act </a:t>
            </a:r>
            <a:r>
              <a:rPr lang="en-US" dirty="0"/>
              <a:t>(Rep. Michael Burgess (R-TX)- 1 year extension at $150m) </a:t>
            </a:r>
          </a:p>
          <a:p>
            <a:pPr lvl="1"/>
            <a:r>
              <a:rPr lang="en-US" b="1" dirty="0"/>
              <a:t>Status</a:t>
            </a:r>
            <a:r>
              <a:rPr lang="en-US" dirty="0"/>
              <a:t>:   6/26/19- In Committees</a:t>
            </a:r>
          </a:p>
          <a:p>
            <a:r>
              <a:rPr lang="en-US" b="1" dirty="0"/>
              <a:t>S. 192 - Community and Public Health Programs Extensions Act)</a:t>
            </a:r>
            <a:r>
              <a:rPr lang="en-US" dirty="0"/>
              <a:t> (Sen. Lamar Alexander (R-TN) – 5 years at $150m) </a:t>
            </a:r>
          </a:p>
          <a:p>
            <a:pPr lvl="1"/>
            <a:r>
              <a:rPr lang="en-US" b="1" dirty="0"/>
              <a:t>Status</a:t>
            </a:r>
            <a:r>
              <a:rPr lang="en-US" dirty="0"/>
              <a:t>:  1/18/19- In HELP Committee</a:t>
            </a:r>
          </a:p>
        </p:txBody>
      </p:sp>
    </p:spTree>
    <p:extLst>
      <p:ext uri="{BB962C8B-B14F-4D97-AF65-F5344CB8AC3E}">
        <p14:creationId xmlns:p14="http://schemas.microsoft.com/office/powerpoint/2010/main" val="18990092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E396FD-F8BF-F94A-B221-A3EDC1A78C22}"/>
              </a:ext>
            </a:extLst>
          </p:cNvPr>
          <p:cNvSpPr>
            <a:spLocks noGrp="1"/>
          </p:cNvSpPr>
          <p:nvPr>
            <p:ph type="title"/>
          </p:nvPr>
        </p:nvSpPr>
        <p:spPr/>
        <p:txBody>
          <a:bodyPr/>
          <a:lstStyle/>
          <a:p>
            <a:r>
              <a:rPr lang="en-US" b="1" dirty="0"/>
              <a:t>New Indian Legislation</a:t>
            </a:r>
          </a:p>
        </p:txBody>
      </p:sp>
      <p:sp>
        <p:nvSpPr>
          <p:cNvPr id="3" name="Content Placeholder 2">
            <a:extLst>
              <a:ext uri="{FF2B5EF4-FFF2-40B4-BE49-F238E27FC236}">
                <a16:creationId xmlns:a16="http://schemas.microsoft.com/office/drawing/2014/main" id="{6D08E9FC-0FFC-9E44-914D-AFD010823CF5}"/>
              </a:ext>
            </a:extLst>
          </p:cNvPr>
          <p:cNvSpPr>
            <a:spLocks noGrp="1"/>
          </p:cNvSpPr>
          <p:nvPr>
            <p:ph idx="1"/>
          </p:nvPr>
        </p:nvSpPr>
        <p:spPr/>
        <p:txBody>
          <a:bodyPr/>
          <a:lstStyle/>
          <a:p>
            <a:r>
              <a:rPr lang="en-US" dirty="0"/>
              <a:t>H.R. 4530 – Native American Health Savings Act</a:t>
            </a:r>
          </a:p>
          <a:p>
            <a:r>
              <a:rPr lang="en-US" dirty="0"/>
              <a:t>H.R. 4532/S. 2558 – Nursing Home Care for Native Veterans Act</a:t>
            </a:r>
          </a:p>
          <a:p>
            <a:r>
              <a:rPr lang="en-US" dirty="0"/>
              <a:t>H.R. 4533 – Native American Health Access Improvement Act</a:t>
            </a:r>
          </a:p>
          <a:p>
            <a:r>
              <a:rPr lang="en-US" dirty="0"/>
              <a:t>H.R. 4534 – Native Health and Wellness Act </a:t>
            </a:r>
          </a:p>
        </p:txBody>
      </p:sp>
    </p:spTree>
    <p:extLst>
      <p:ext uri="{BB962C8B-B14F-4D97-AF65-F5344CB8AC3E}">
        <p14:creationId xmlns:p14="http://schemas.microsoft.com/office/powerpoint/2010/main" val="5903162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Slide Number Placeholder 5"/>
          <p:cNvSpPr>
            <a:spLocks noGrp="1"/>
          </p:cNvSpPr>
          <p:nvPr>
            <p:ph type="sldNum" sz="quarter" idx="12"/>
          </p:nvPr>
        </p:nvSpPr>
        <p:spPr>
          <a:noFill/>
        </p:spPr>
        <p:txBody>
          <a:bodyPr/>
          <a:lstStyle/>
          <a:p>
            <a:fld id="{89C42150-723B-4C2A-B8AA-C6F96496E035}" type="slidenum">
              <a:rPr lang="en-US" altLang="en-US" smtClean="0">
                <a:latin typeface="Tahoma" pitchFamily="34" charset="0"/>
              </a:rPr>
              <a:pPr/>
              <a:t>16</a:t>
            </a:fld>
            <a:endParaRPr lang="en-US" altLang="en-US" dirty="0">
              <a:latin typeface="Tahoma" pitchFamily="34" charset="0"/>
            </a:endParaRPr>
          </a:p>
        </p:txBody>
      </p:sp>
      <p:sp>
        <p:nvSpPr>
          <p:cNvPr id="14338" name="Rectangle 2"/>
          <p:cNvSpPr>
            <a:spLocks noGrp="1" noChangeArrowheads="1"/>
          </p:cNvSpPr>
          <p:nvPr>
            <p:ph type="title"/>
          </p:nvPr>
        </p:nvSpPr>
        <p:spPr>
          <a:xfrm>
            <a:off x="2057400" y="1295400"/>
            <a:ext cx="6477000" cy="1219200"/>
          </a:xfrm>
        </p:spPr>
        <p:txBody>
          <a:bodyPr>
            <a:noAutofit/>
          </a:bodyPr>
          <a:lstStyle/>
          <a:p>
            <a:r>
              <a:rPr lang="en-US" b="1" dirty="0">
                <a:latin typeface="Arial" charset="0"/>
                <a:cs typeface="Arial" charset="0"/>
              </a:rPr>
              <a:t>Future IHS Appropriations &amp; Budget Formulation</a:t>
            </a:r>
            <a:br>
              <a:rPr lang="en-US" b="1" dirty="0">
                <a:latin typeface="Arial" charset="0"/>
                <a:cs typeface="Arial" charset="0"/>
              </a:rPr>
            </a:br>
            <a:endParaRPr lang="en-US" altLang="en-US" b="1" dirty="0"/>
          </a:p>
        </p:txBody>
      </p:sp>
      <p:sp>
        <p:nvSpPr>
          <p:cNvPr id="2" name="TextBox 1"/>
          <p:cNvSpPr txBox="1"/>
          <p:nvPr/>
        </p:nvSpPr>
        <p:spPr>
          <a:xfrm>
            <a:off x="7471833" y="4318000"/>
            <a:ext cx="184666" cy="369332"/>
          </a:xfrm>
          <a:prstGeom prst="rect">
            <a:avLst/>
          </a:prstGeom>
          <a:noFill/>
        </p:spPr>
        <p:txBody>
          <a:bodyPr wrap="none" rtlCol="0">
            <a:spAutoFit/>
          </a:bodyPr>
          <a:lstStyle/>
          <a:p>
            <a:endParaRPr lang="en-US" dirty="0"/>
          </a:p>
        </p:txBody>
      </p:sp>
      <p:pic>
        <p:nvPicPr>
          <p:cNvPr id="3" name="Picture 2"/>
          <p:cNvPicPr>
            <a:picLocks noChangeAspect="1"/>
          </p:cNvPicPr>
          <p:nvPr/>
        </p:nvPicPr>
        <p:blipFill>
          <a:blip r:embed="rId3"/>
          <a:stretch>
            <a:fillRect/>
          </a:stretch>
        </p:blipFill>
        <p:spPr>
          <a:xfrm>
            <a:off x="2667000" y="2590800"/>
            <a:ext cx="5334000" cy="3714750"/>
          </a:xfrm>
          <a:prstGeom prst="rect">
            <a:avLst/>
          </a:prstGeom>
        </p:spPr>
      </p:pic>
    </p:spTree>
    <p:extLst>
      <p:ext uri="{BB962C8B-B14F-4D97-AF65-F5344CB8AC3E}">
        <p14:creationId xmlns:p14="http://schemas.microsoft.com/office/powerpoint/2010/main" val="13351276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274638"/>
            <a:ext cx="7239000" cy="1143000"/>
          </a:xfrm>
        </p:spPr>
        <p:txBody>
          <a:bodyPr>
            <a:normAutofit fontScale="90000"/>
          </a:bodyPr>
          <a:lstStyle/>
          <a:p>
            <a:r>
              <a:rPr lang="en-US" b="1" dirty="0"/>
              <a:t>FY 2021 IHS Budget Formulation</a:t>
            </a:r>
          </a:p>
        </p:txBody>
      </p:sp>
      <p:sp>
        <p:nvSpPr>
          <p:cNvPr id="3" name="Content Placeholder 2"/>
          <p:cNvSpPr>
            <a:spLocks noGrp="1"/>
          </p:cNvSpPr>
          <p:nvPr>
            <p:ph idx="1"/>
          </p:nvPr>
        </p:nvSpPr>
        <p:spPr>
          <a:xfrm>
            <a:off x="1618731" y="1371600"/>
            <a:ext cx="7162800" cy="5257800"/>
          </a:xfrm>
        </p:spPr>
        <p:txBody>
          <a:bodyPr>
            <a:normAutofit fontScale="92500" lnSpcReduction="10000"/>
          </a:bodyPr>
          <a:lstStyle/>
          <a:p>
            <a:r>
              <a:rPr lang="en-US" sz="2800" dirty="0">
                <a:solidFill>
                  <a:srgbClr val="000000"/>
                </a:solidFill>
              </a:rPr>
              <a:t>National Tribal Budget Formulation Workgroup met on March 14-15, 2019 in Washington D.C. and recommended full funding for IHS at $37.61 billion to be phased in over 12 years.</a:t>
            </a:r>
          </a:p>
          <a:p>
            <a:r>
              <a:rPr lang="en-US" sz="2800" dirty="0">
                <a:solidFill>
                  <a:srgbClr val="000000"/>
                </a:solidFill>
              </a:rPr>
              <a:t>For FY 2021, a total of $9.1 billion for IHS is requested. Includes:</a:t>
            </a:r>
          </a:p>
          <a:p>
            <a:pPr lvl="1"/>
            <a:r>
              <a:rPr lang="en-US" sz="2400" dirty="0">
                <a:solidFill>
                  <a:srgbClr val="000000"/>
                </a:solidFill>
              </a:rPr>
              <a:t>$257 m for full funding of current services</a:t>
            </a:r>
          </a:p>
          <a:p>
            <a:pPr lvl="1"/>
            <a:r>
              <a:rPr lang="en-US" sz="2400" dirty="0">
                <a:solidFill>
                  <a:srgbClr val="000000"/>
                </a:solidFill>
              </a:rPr>
              <a:t>$413 m for binding fiscal obligations</a:t>
            </a:r>
          </a:p>
          <a:p>
            <a:pPr lvl="1"/>
            <a:r>
              <a:rPr lang="en-US" sz="2400" dirty="0">
                <a:solidFill>
                  <a:srgbClr val="000000"/>
                </a:solidFill>
              </a:rPr>
              <a:t>$2.7 b for program increases (46% above FY 2019 enacted level)</a:t>
            </a:r>
          </a:p>
          <a:p>
            <a:pPr lvl="1"/>
            <a:r>
              <a:rPr lang="en-US" sz="2400" dirty="0">
                <a:solidFill>
                  <a:srgbClr val="000000"/>
                </a:solidFill>
              </a:rPr>
              <a:t>And more!</a:t>
            </a:r>
          </a:p>
          <a:p>
            <a:r>
              <a:rPr lang="en-US" sz="2800" dirty="0"/>
              <a:t>Available at: </a:t>
            </a:r>
            <a:r>
              <a:rPr lang="en-US" sz="2800" dirty="0">
                <a:hlinkClick r:id="rId3"/>
              </a:rPr>
              <a:t>https://www.nihb.org/legislative/budget_formulation.php</a:t>
            </a:r>
            <a:endParaRPr lang="en-US" sz="2800" dirty="0"/>
          </a:p>
          <a:p>
            <a:endParaRPr lang="en-US" sz="2800" dirty="0">
              <a:solidFill>
                <a:srgbClr val="000000"/>
              </a:solidFill>
            </a:endParaRPr>
          </a:p>
          <a:p>
            <a:endParaRPr lang="en-US" sz="2800" dirty="0"/>
          </a:p>
          <a:p>
            <a:endParaRPr lang="en-US" dirty="0"/>
          </a:p>
          <a:p>
            <a:pPr marL="457200" lvl="1" indent="0">
              <a:buNone/>
            </a:pPr>
            <a:endParaRPr lang="en-US" dirty="0"/>
          </a:p>
        </p:txBody>
      </p:sp>
    </p:spTree>
    <p:extLst>
      <p:ext uri="{BB962C8B-B14F-4D97-AF65-F5344CB8AC3E}">
        <p14:creationId xmlns:p14="http://schemas.microsoft.com/office/powerpoint/2010/main" val="41064373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274638"/>
            <a:ext cx="7239000" cy="1143000"/>
          </a:xfrm>
        </p:spPr>
        <p:txBody>
          <a:bodyPr>
            <a:normAutofit fontScale="90000"/>
          </a:bodyPr>
          <a:lstStyle/>
          <a:p>
            <a:r>
              <a:rPr lang="en-US" b="1" dirty="0"/>
              <a:t>FY 2022 IHS Budget Formulation</a:t>
            </a:r>
          </a:p>
        </p:txBody>
      </p:sp>
      <p:sp>
        <p:nvSpPr>
          <p:cNvPr id="3" name="Content Placeholder 2"/>
          <p:cNvSpPr>
            <a:spLocks noGrp="1"/>
          </p:cNvSpPr>
          <p:nvPr>
            <p:ph idx="1"/>
          </p:nvPr>
        </p:nvSpPr>
        <p:spPr>
          <a:xfrm>
            <a:off x="1618731" y="1371600"/>
            <a:ext cx="7162800" cy="5257800"/>
          </a:xfrm>
        </p:spPr>
        <p:txBody>
          <a:bodyPr>
            <a:normAutofit lnSpcReduction="10000"/>
          </a:bodyPr>
          <a:lstStyle/>
          <a:p>
            <a:r>
              <a:rPr lang="en-US" sz="2800" dirty="0">
                <a:solidFill>
                  <a:srgbClr val="000000"/>
                </a:solidFill>
              </a:rPr>
              <a:t>National Tribal Budget Formulation Workgroup (NTBFW) met on June 27-28 in Reno, Nevada. </a:t>
            </a:r>
          </a:p>
          <a:p>
            <a:r>
              <a:rPr lang="en-US" sz="2800" dirty="0">
                <a:solidFill>
                  <a:srgbClr val="000000"/>
                </a:solidFill>
              </a:rPr>
              <a:t>Workgroup decided to request full funding now (not 12 year phased in funding).</a:t>
            </a:r>
          </a:p>
          <a:p>
            <a:pPr lvl="1"/>
            <a:r>
              <a:rPr lang="en-US" sz="2400" dirty="0">
                <a:solidFill>
                  <a:srgbClr val="000000"/>
                </a:solidFill>
              </a:rPr>
              <a:t>An analysis will be conducted to determine what that amount is. </a:t>
            </a:r>
          </a:p>
          <a:p>
            <a:r>
              <a:rPr lang="en-US" sz="2800" dirty="0">
                <a:solidFill>
                  <a:srgbClr val="000000"/>
                </a:solidFill>
              </a:rPr>
              <a:t>Recommendation for FY 2022 will be based on NTBFW request for FY 2021, plus 30%. </a:t>
            </a:r>
          </a:p>
          <a:p>
            <a:r>
              <a:rPr lang="en-US" sz="2800" dirty="0">
                <a:solidFill>
                  <a:srgbClr val="000000"/>
                </a:solidFill>
              </a:rPr>
              <a:t>Portland Area Budget Formulation Meeting for FY 2022 is November 14, 2019 in Portland, Oregon.</a:t>
            </a:r>
            <a:endParaRPr lang="en-US" sz="2800" dirty="0"/>
          </a:p>
          <a:p>
            <a:endParaRPr lang="en-US" dirty="0"/>
          </a:p>
          <a:p>
            <a:pPr marL="457200" lvl="1" indent="0">
              <a:buNone/>
            </a:pPr>
            <a:endParaRPr lang="en-US" dirty="0"/>
          </a:p>
        </p:txBody>
      </p:sp>
    </p:spTree>
    <p:extLst>
      <p:ext uri="{BB962C8B-B14F-4D97-AF65-F5344CB8AC3E}">
        <p14:creationId xmlns:p14="http://schemas.microsoft.com/office/powerpoint/2010/main" val="29275508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Slide Number Placeholder 5"/>
          <p:cNvSpPr>
            <a:spLocks noGrp="1"/>
          </p:cNvSpPr>
          <p:nvPr>
            <p:ph type="sldNum" sz="quarter" idx="12"/>
          </p:nvPr>
        </p:nvSpPr>
        <p:spPr>
          <a:noFill/>
        </p:spPr>
        <p:txBody>
          <a:bodyPr/>
          <a:lstStyle/>
          <a:p>
            <a:fld id="{89C42150-723B-4C2A-B8AA-C6F96496E035}" type="slidenum">
              <a:rPr lang="en-US" altLang="en-US" smtClean="0">
                <a:latin typeface="Tahoma" pitchFamily="34" charset="0"/>
              </a:rPr>
              <a:pPr/>
              <a:t>19</a:t>
            </a:fld>
            <a:endParaRPr lang="en-US" altLang="en-US" dirty="0">
              <a:latin typeface="Tahoma" pitchFamily="34" charset="0"/>
            </a:endParaRPr>
          </a:p>
        </p:txBody>
      </p:sp>
      <p:sp>
        <p:nvSpPr>
          <p:cNvPr id="14338" name="Rectangle 2"/>
          <p:cNvSpPr>
            <a:spLocks noGrp="1" noChangeArrowheads="1"/>
          </p:cNvSpPr>
          <p:nvPr>
            <p:ph type="title"/>
          </p:nvPr>
        </p:nvSpPr>
        <p:spPr>
          <a:xfrm>
            <a:off x="1828800" y="685800"/>
            <a:ext cx="6553200" cy="1447800"/>
          </a:xfrm>
        </p:spPr>
        <p:txBody>
          <a:bodyPr>
            <a:noAutofit/>
          </a:bodyPr>
          <a:lstStyle/>
          <a:p>
            <a:r>
              <a:rPr lang="en-US" b="1" dirty="0">
                <a:latin typeface="Arial" charset="0"/>
                <a:cs typeface="Arial" charset="0"/>
              </a:rPr>
              <a:t>New &amp; Pending Federal Policies</a:t>
            </a:r>
            <a:br>
              <a:rPr lang="en-US" b="1" dirty="0">
                <a:latin typeface="Arial" charset="0"/>
                <a:cs typeface="Arial" charset="0"/>
              </a:rPr>
            </a:br>
            <a:endParaRPr lang="en-US" altLang="en-US" b="1" dirty="0"/>
          </a:p>
        </p:txBody>
      </p:sp>
      <p:sp>
        <p:nvSpPr>
          <p:cNvPr id="3" name="Rectangle 2"/>
          <p:cNvSpPr/>
          <p:nvPr/>
        </p:nvSpPr>
        <p:spPr>
          <a:xfrm>
            <a:off x="2458099" y="5943600"/>
            <a:ext cx="5283434" cy="369332"/>
          </a:xfrm>
          <a:prstGeom prst="rect">
            <a:avLst/>
          </a:prstGeom>
        </p:spPr>
        <p:txBody>
          <a:bodyPr wrap="none">
            <a:spAutoFit/>
          </a:bodyPr>
          <a:lstStyle/>
          <a:p>
            <a:pPr algn="ctr"/>
            <a:r>
              <a:rPr lang="en-US" dirty="0"/>
              <a:t>HHS STAC Meeting, Washington, D.C, September, 2019</a:t>
            </a:r>
          </a:p>
        </p:txBody>
      </p:sp>
      <p:pic>
        <p:nvPicPr>
          <p:cNvPr id="2" name="Picture 1">
            <a:extLst>
              <a:ext uri="{FF2B5EF4-FFF2-40B4-BE49-F238E27FC236}">
                <a16:creationId xmlns:a16="http://schemas.microsoft.com/office/drawing/2014/main" id="{A37853AA-7A9D-9B4B-A45C-52CFEAD4A690}"/>
              </a:ext>
            </a:extLst>
          </p:cNvPr>
          <p:cNvPicPr>
            <a:picLocks noChangeAspect="1"/>
          </p:cNvPicPr>
          <p:nvPr/>
        </p:nvPicPr>
        <p:blipFill>
          <a:blip r:embed="rId3"/>
          <a:stretch>
            <a:fillRect/>
          </a:stretch>
        </p:blipFill>
        <p:spPr>
          <a:xfrm>
            <a:off x="2331209" y="1742418"/>
            <a:ext cx="5537200" cy="4152900"/>
          </a:xfrm>
          <a:prstGeom prst="rect">
            <a:avLst/>
          </a:prstGeom>
        </p:spPr>
      </p:pic>
    </p:spTree>
    <p:extLst>
      <p:ext uri="{BB962C8B-B14F-4D97-AF65-F5344CB8AC3E}">
        <p14:creationId xmlns:p14="http://schemas.microsoft.com/office/powerpoint/2010/main" val="35184094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274638"/>
            <a:ext cx="7239000" cy="792162"/>
          </a:xfrm>
        </p:spPr>
        <p:txBody>
          <a:bodyPr/>
          <a:lstStyle/>
          <a:p>
            <a:r>
              <a:rPr lang="en-US" b="1" dirty="0"/>
              <a:t>Report Overview </a:t>
            </a:r>
          </a:p>
        </p:txBody>
      </p:sp>
      <p:sp>
        <p:nvSpPr>
          <p:cNvPr id="3" name="Content Placeholder 2"/>
          <p:cNvSpPr>
            <a:spLocks noGrp="1"/>
          </p:cNvSpPr>
          <p:nvPr>
            <p:ph idx="1"/>
          </p:nvPr>
        </p:nvSpPr>
        <p:spPr>
          <a:xfrm>
            <a:off x="1752600" y="1219200"/>
            <a:ext cx="6858000" cy="5410200"/>
          </a:xfrm>
        </p:spPr>
        <p:txBody>
          <a:bodyPr>
            <a:normAutofit/>
          </a:bodyPr>
          <a:lstStyle/>
          <a:p>
            <a:pPr marL="514350" indent="-514350">
              <a:spcBef>
                <a:spcPts val="1800"/>
              </a:spcBef>
              <a:buFont typeface="+mj-lt"/>
              <a:buAutoNum type="arabicPeriod"/>
            </a:pPr>
            <a:endParaRPr lang="en-US" sz="2400" dirty="0"/>
          </a:p>
          <a:p>
            <a:pPr marL="514350" indent="-514350">
              <a:spcBef>
                <a:spcPts val="1800"/>
              </a:spcBef>
              <a:buFont typeface="+mj-lt"/>
              <a:buAutoNum type="arabicPeriod"/>
            </a:pPr>
            <a:r>
              <a:rPr lang="en-US" sz="2400" dirty="0"/>
              <a:t>Hot Topics</a:t>
            </a:r>
          </a:p>
          <a:p>
            <a:pPr marL="514350" indent="-514350">
              <a:spcBef>
                <a:spcPts val="1800"/>
              </a:spcBef>
              <a:buFont typeface="+mj-lt"/>
              <a:buAutoNum type="arabicPeriod"/>
            </a:pPr>
            <a:r>
              <a:rPr lang="en-US" sz="2400" dirty="0"/>
              <a:t>Legislation </a:t>
            </a:r>
          </a:p>
          <a:p>
            <a:pPr marL="514350" indent="-514350">
              <a:spcBef>
                <a:spcPts val="1800"/>
              </a:spcBef>
              <a:buFont typeface="+mj-lt"/>
              <a:buAutoNum type="arabicPeriod"/>
            </a:pPr>
            <a:r>
              <a:rPr lang="en-US" sz="2400" dirty="0"/>
              <a:t>Future IHS Appropriations &amp; Budget Formulation</a:t>
            </a:r>
          </a:p>
          <a:p>
            <a:pPr marL="514350" indent="-514350">
              <a:spcBef>
                <a:spcPts val="1800"/>
              </a:spcBef>
              <a:buFont typeface="+mj-lt"/>
              <a:buAutoNum type="arabicPeriod"/>
            </a:pPr>
            <a:r>
              <a:rPr lang="en-US" sz="2400" dirty="0"/>
              <a:t>New &amp; Pending Federal Policies</a:t>
            </a:r>
          </a:p>
          <a:p>
            <a:pPr marL="514350" indent="-514350">
              <a:spcBef>
                <a:spcPts val="1800"/>
              </a:spcBef>
              <a:buFont typeface="+mj-lt"/>
              <a:buAutoNum type="arabicPeriod"/>
            </a:pPr>
            <a:r>
              <a:rPr lang="en-US" sz="2400" dirty="0"/>
              <a:t>Other Litigation</a:t>
            </a:r>
          </a:p>
          <a:p>
            <a:pPr marL="457200" indent="-457200">
              <a:spcBef>
                <a:spcPts val="1800"/>
              </a:spcBef>
              <a:buAutoNum type="arabicPeriod" startAt="6"/>
            </a:pPr>
            <a:r>
              <a:rPr lang="en-US" sz="2400" dirty="0"/>
              <a:t>Recent and Upcoming National/Regional Meetings</a:t>
            </a:r>
          </a:p>
          <a:p>
            <a:pPr marL="457200" indent="-457200">
              <a:spcBef>
                <a:spcPts val="1800"/>
              </a:spcBef>
              <a:buAutoNum type="arabicPeriod" startAt="6"/>
            </a:pPr>
            <a:r>
              <a:rPr lang="en-US" sz="2400" dirty="0"/>
              <a:t>DHAT State Legislative Update</a:t>
            </a:r>
            <a:endParaRPr lang="en-US" sz="2000" dirty="0"/>
          </a:p>
        </p:txBody>
      </p:sp>
    </p:spTree>
    <p:extLst>
      <p:ext uri="{BB962C8B-B14F-4D97-AF65-F5344CB8AC3E}">
        <p14:creationId xmlns:p14="http://schemas.microsoft.com/office/powerpoint/2010/main" val="583134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274638"/>
            <a:ext cx="7239000" cy="792162"/>
          </a:xfrm>
        </p:spPr>
        <p:txBody>
          <a:bodyPr/>
          <a:lstStyle/>
          <a:p>
            <a:r>
              <a:rPr lang="en-US" b="1" dirty="0"/>
              <a:t>Executive Order</a:t>
            </a:r>
          </a:p>
        </p:txBody>
      </p:sp>
      <p:sp>
        <p:nvSpPr>
          <p:cNvPr id="3" name="Content Placeholder 2"/>
          <p:cNvSpPr>
            <a:spLocks noGrp="1"/>
          </p:cNvSpPr>
          <p:nvPr>
            <p:ph idx="1"/>
          </p:nvPr>
        </p:nvSpPr>
        <p:spPr>
          <a:xfrm>
            <a:off x="1524000" y="1600200"/>
            <a:ext cx="7162800" cy="4876800"/>
          </a:xfrm>
        </p:spPr>
        <p:txBody>
          <a:bodyPr>
            <a:normAutofit fontScale="62500" lnSpcReduction="20000"/>
          </a:bodyPr>
          <a:lstStyle/>
          <a:p>
            <a:r>
              <a:rPr lang="en-US" b="1" dirty="0"/>
              <a:t>E.O. 13875: Evaluating and Improving the Utility of Federal Advisory Committees</a:t>
            </a:r>
            <a:r>
              <a:rPr lang="en-US" dirty="0"/>
              <a:t>-Issued 6/14/19</a:t>
            </a:r>
            <a:endParaRPr lang="en-US" b="1" dirty="0"/>
          </a:p>
          <a:p>
            <a:pPr lvl="1"/>
            <a:r>
              <a:rPr lang="en-US" dirty="0"/>
              <a:t>Directs agencies to terminate at least 1/3 of its current committees established under 9(a)(2) of FACA, including </a:t>
            </a:r>
            <a:r>
              <a:rPr lang="en-US" u="sng" dirty="0"/>
              <a:t>other committees</a:t>
            </a:r>
            <a:r>
              <a:rPr lang="en-US" dirty="0"/>
              <a:t>.</a:t>
            </a:r>
          </a:p>
          <a:p>
            <a:r>
              <a:rPr lang="en-US" dirty="0"/>
              <a:t>Imposes the following three deadlines on federal agencies:</a:t>
            </a:r>
          </a:p>
          <a:p>
            <a:pPr lvl="1"/>
            <a:r>
              <a:rPr lang="en-US" b="1" dirty="0"/>
              <a:t>August 1, 2019</a:t>
            </a:r>
            <a:r>
              <a:rPr lang="en-US" dirty="0"/>
              <a:t>: agencies must provide a detailed plan to the Office of Management and Budget recommending the termination or continuance of its Section 9(a)(1) committees</a:t>
            </a:r>
          </a:p>
          <a:p>
            <a:pPr lvl="1"/>
            <a:r>
              <a:rPr lang="en-US" b="1" dirty="0"/>
              <a:t>September 1, 2019</a:t>
            </a:r>
            <a:r>
              <a:rPr lang="en-US" dirty="0"/>
              <a:t>: OMB shall make recommendations to the President about terminating presidential committees.</a:t>
            </a:r>
          </a:p>
          <a:p>
            <a:pPr lvl="1"/>
            <a:r>
              <a:rPr lang="en-US" b="1" dirty="0"/>
              <a:t>September 30, 2019</a:t>
            </a:r>
            <a:r>
              <a:rPr lang="en-US" dirty="0"/>
              <a:t>: 1/3 of agency committees must be terminated.</a:t>
            </a:r>
            <a:endParaRPr lang="en-US" b="1" dirty="0">
              <a:solidFill>
                <a:srgbClr val="FF0000"/>
              </a:solidFill>
            </a:endParaRPr>
          </a:p>
          <a:p>
            <a:r>
              <a:rPr lang="en-US" dirty="0"/>
              <a:t>On 7/30/19, many tribal organizations signed a letter opposing this requirement to White House, OMB and EPA.</a:t>
            </a:r>
          </a:p>
          <a:p>
            <a:pPr lvl="1"/>
            <a:r>
              <a:rPr lang="en-US" dirty="0"/>
              <a:t> Impact on Tribal Advisory Committees is still not clear. </a:t>
            </a:r>
          </a:p>
        </p:txBody>
      </p:sp>
    </p:spTree>
    <p:extLst>
      <p:ext uri="{BB962C8B-B14F-4D97-AF65-F5344CB8AC3E}">
        <p14:creationId xmlns:p14="http://schemas.microsoft.com/office/powerpoint/2010/main" val="38996467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6B185-2382-944B-8048-B8A1D67B07AD}"/>
              </a:ext>
            </a:extLst>
          </p:cNvPr>
          <p:cNvSpPr>
            <a:spLocks noGrp="1"/>
          </p:cNvSpPr>
          <p:nvPr>
            <p:ph type="title"/>
          </p:nvPr>
        </p:nvSpPr>
        <p:spPr/>
        <p:txBody>
          <a:bodyPr>
            <a:normAutofit fontScale="90000"/>
          </a:bodyPr>
          <a:lstStyle/>
          <a:p>
            <a:r>
              <a:rPr lang="en-US" sz="3200" b="1" dirty="0"/>
              <a:t>HHS Proposed Rule on Confidentiality of Substance Use Disorder Patient Records       (42 CFR Part 2)</a:t>
            </a:r>
            <a:endParaRPr lang="en-US" sz="3200" dirty="0"/>
          </a:p>
        </p:txBody>
      </p:sp>
      <p:sp>
        <p:nvSpPr>
          <p:cNvPr id="3" name="Content Placeholder 2">
            <a:extLst>
              <a:ext uri="{FF2B5EF4-FFF2-40B4-BE49-F238E27FC236}">
                <a16:creationId xmlns:a16="http://schemas.microsoft.com/office/drawing/2014/main" id="{50C8318E-409A-A24D-8ED3-3F74D1BA1B25}"/>
              </a:ext>
            </a:extLst>
          </p:cNvPr>
          <p:cNvSpPr>
            <a:spLocks noGrp="1"/>
          </p:cNvSpPr>
          <p:nvPr>
            <p:ph idx="1"/>
          </p:nvPr>
        </p:nvSpPr>
        <p:spPr/>
        <p:txBody>
          <a:bodyPr>
            <a:normAutofit fontScale="85000" lnSpcReduction="10000"/>
          </a:bodyPr>
          <a:lstStyle/>
          <a:p>
            <a:r>
              <a:rPr lang="en-US" dirty="0"/>
              <a:t>Issued 8/26; </a:t>
            </a:r>
            <a:r>
              <a:rPr lang="en-US" b="1" u="sng" dirty="0">
                <a:solidFill>
                  <a:srgbClr val="FF0000"/>
                </a:solidFill>
              </a:rPr>
              <a:t>Comments Due 10/25, 5pm EST</a:t>
            </a:r>
            <a:endParaRPr lang="en-US" u="sng" dirty="0">
              <a:solidFill>
                <a:srgbClr val="FF0000"/>
              </a:solidFill>
            </a:endParaRPr>
          </a:p>
          <a:p>
            <a:r>
              <a:rPr lang="en-US" dirty="0"/>
              <a:t>Proposes changes to the Confidentiality of Substance Use Disorder Patient Records regulations at 42 CFR Part 2. </a:t>
            </a:r>
          </a:p>
          <a:p>
            <a:r>
              <a:rPr lang="en-US" dirty="0"/>
              <a:t>These changes were prompted by the need to continue aligning the regulations with advances in the U.S. health care delivery system, while retaining important privacy protections for individuals seeking treatment for substance use disorders (SUDs).</a:t>
            </a:r>
          </a:p>
          <a:p>
            <a:endParaRPr lang="en-US" dirty="0"/>
          </a:p>
        </p:txBody>
      </p:sp>
    </p:spTree>
    <p:extLst>
      <p:ext uri="{BB962C8B-B14F-4D97-AF65-F5344CB8AC3E}">
        <p14:creationId xmlns:p14="http://schemas.microsoft.com/office/powerpoint/2010/main" val="10619485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957C7-8B1F-B44C-9764-DEB1C429FED4}"/>
              </a:ext>
            </a:extLst>
          </p:cNvPr>
          <p:cNvSpPr>
            <a:spLocks noGrp="1"/>
          </p:cNvSpPr>
          <p:nvPr>
            <p:ph type="title"/>
          </p:nvPr>
        </p:nvSpPr>
        <p:spPr>
          <a:xfrm>
            <a:off x="1424940" y="304800"/>
            <a:ext cx="7239000" cy="1143000"/>
          </a:xfrm>
        </p:spPr>
        <p:txBody>
          <a:bodyPr>
            <a:noAutofit/>
          </a:bodyPr>
          <a:lstStyle/>
          <a:p>
            <a:r>
              <a:rPr lang="en-US" sz="3600" b="1" dirty="0"/>
              <a:t>CMS Request for Information: Treating Pain and Substance Use Disorders</a:t>
            </a:r>
          </a:p>
        </p:txBody>
      </p:sp>
      <p:sp>
        <p:nvSpPr>
          <p:cNvPr id="3" name="Content Placeholder 2">
            <a:extLst>
              <a:ext uri="{FF2B5EF4-FFF2-40B4-BE49-F238E27FC236}">
                <a16:creationId xmlns:a16="http://schemas.microsoft.com/office/drawing/2014/main" id="{9DEF3C04-D468-8A46-8D51-123C336DCD2D}"/>
              </a:ext>
            </a:extLst>
          </p:cNvPr>
          <p:cNvSpPr>
            <a:spLocks noGrp="1"/>
          </p:cNvSpPr>
          <p:nvPr>
            <p:ph idx="1"/>
          </p:nvPr>
        </p:nvSpPr>
        <p:spPr>
          <a:xfrm>
            <a:off x="1524000" y="1752600"/>
            <a:ext cx="7162800" cy="4648200"/>
          </a:xfrm>
        </p:spPr>
        <p:txBody>
          <a:bodyPr>
            <a:normAutofit/>
          </a:bodyPr>
          <a:lstStyle/>
          <a:p>
            <a:r>
              <a:rPr lang="en-US" b="1" dirty="0"/>
              <a:t>CMS Request for Information (RFI): Treating Pain and Substance Use Disorders</a:t>
            </a:r>
            <a:r>
              <a:rPr lang="en-US" dirty="0"/>
              <a:t>;  comments submitted</a:t>
            </a:r>
          </a:p>
          <a:p>
            <a:pPr lvl="1"/>
            <a:r>
              <a:rPr lang="en-US" dirty="0"/>
              <a:t>SUPPORT Act directs the HHS Secretary to develop an action plan to prevent opioid addiction and increase access to MAT</a:t>
            </a:r>
          </a:p>
          <a:p>
            <a:pPr lvl="1"/>
            <a:r>
              <a:rPr lang="en-US" dirty="0"/>
              <a:t>Action Plan will include a review of Medicare and Medicaid payment policies</a:t>
            </a:r>
          </a:p>
        </p:txBody>
      </p:sp>
    </p:spTree>
    <p:extLst>
      <p:ext uri="{BB962C8B-B14F-4D97-AF65-F5344CB8AC3E}">
        <p14:creationId xmlns:p14="http://schemas.microsoft.com/office/powerpoint/2010/main" val="14347496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CMS-Pending Responses and/or Ongoing Issues</a:t>
            </a:r>
          </a:p>
        </p:txBody>
      </p:sp>
      <p:sp>
        <p:nvSpPr>
          <p:cNvPr id="3" name="Content Placeholder 2"/>
          <p:cNvSpPr>
            <a:spLocks noGrp="1"/>
          </p:cNvSpPr>
          <p:nvPr>
            <p:ph idx="1"/>
          </p:nvPr>
        </p:nvSpPr>
        <p:spPr>
          <a:xfrm>
            <a:off x="1524000" y="1752600"/>
            <a:ext cx="7162800" cy="4373563"/>
          </a:xfrm>
        </p:spPr>
        <p:txBody>
          <a:bodyPr>
            <a:normAutofit lnSpcReduction="10000"/>
          </a:bodyPr>
          <a:lstStyle/>
          <a:p>
            <a:r>
              <a:rPr lang="en-US" b="1" dirty="0"/>
              <a:t>Work Requirements </a:t>
            </a:r>
          </a:p>
          <a:p>
            <a:r>
              <a:rPr lang="en-US" b="1" dirty="0"/>
              <a:t>Four Walls Limitation- FAQs</a:t>
            </a:r>
          </a:p>
          <a:p>
            <a:r>
              <a:rPr lang="en-US" b="1" dirty="0"/>
              <a:t>Decision on Appeal of Washington DHAT SPA</a:t>
            </a:r>
          </a:p>
          <a:p>
            <a:r>
              <a:rPr lang="en-US" b="1" dirty="0"/>
              <a:t>Tribal Consultation</a:t>
            </a:r>
          </a:p>
          <a:p>
            <a:r>
              <a:rPr lang="en-US" b="1" dirty="0"/>
              <a:t>Managed Care</a:t>
            </a:r>
          </a:p>
          <a:p>
            <a:r>
              <a:rPr lang="en-US" b="1" dirty="0"/>
              <a:t>Anti-Kickback Laws/Safe Harbors or Exemptions for IHCP</a:t>
            </a:r>
          </a:p>
          <a:p>
            <a:endParaRPr lang="en-US" b="1" dirty="0"/>
          </a:p>
          <a:p>
            <a:pPr marL="0" indent="0">
              <a:buNone/>
            </a:pPr>
            <a:endParaRPr lang="en-US" b="1" dirty="0"/>
          </a:p>
        </p:txBody>
      </p:sp>
    </p:spTree>
    <p:extLst>
      <p:ext uri="{BB962C8B-B14F-4D97-AF65-F5344CB8AC3E}">
        <p14:creationId xmlns:p14="http://schemas.microsoft.com/office/powerpoint/2010/main" val="16530508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21F1A6-5058-C940-AE13-518145CC8CD2}"/>
              </a:ext>
            </a:extLst>
          </p:cNvPr>
          <p:cNvSpPr>
            <a:spLocks noGrp="1"/>
          </p:cNvSpPr>
          <p:nvPr>
            <p:ph type="title"/>
          </p:nvPr>
        </p:nvSpPr>
        <p:spPr>
          <a:xfrm>
            <a:off x="1447800" y="274638"/>
            <a:ext cx="7239000" cy="1020762"/>
          </a:xfrm>
        </p:spPr>
        <p:txBody>
          <a:bodyPr>
            <a:normAutofit fontScale="90000"/>
          </a:bodyPr>
          <a:lstStyle/>
          <a:p>
            <a:r>
              <a:rPr lang="en-US" sz="4000" b="1" dirty="0"/>
              <a:t>IHS-Special Diabetes Program for Indians Update</a:t>
            </a:r>
          </a:p>
        </p:txBody>
      </p:sp>
      <p:sp>
        <p:nvSpPr>
          <p:cNvPr id="3" name="Content Placeholder 2">
            <a:extLst>
              <a:ext uri="{FF2B5EF4-FFF2-40B4-BE49-F238E27FC236}">
                <a16:creationId xmlns:a16="http://schemas.microsoft.com/office/drawing/2014/main" id="{3180649E-6553-994E-A1CC-D3122DD05540}"/>
              </a:ext>
            </a:extLst>
          </p:cNvPr>
          <p:cNvSpPr>
            <a:spLocks noGrp="1"/>
          </p:cNvSpPr>
          <p:nvPr>
            <p:ph idx="1"/>
          </p:nvPr>
        </p:nvSpPr>
        <p:spPr>
          <a:xfrm>
            <a:off x="1524000" y="1295400"/>
            <a:ext cx="7162800" cy="5334000"/>
          </a:xfrm>
        </p:spPr>
        <p:txBody>
          <a:bodyPr>
            <a:normAutofit/>
          </a:bodyPr>
          <a:lstStyle/>
          <a:p>
            <a:r>
              <a:rPr lang="en-US" sz="2800" dirty="0">
                <a:solidFill>
                  <a:srgbClr val="000000"/>
                </a:solidFill>
              </a:rPr>
              <a:t>FY 2020- SDPI under a continuing resolution until 11/21/19.</a:t>
            </a:r>
          </a:p>
          <a:p>
            <a:r>
              <a:rPr lang="en-US" sz="2800" dirty="0">
                <a:solidFill>
                  <a:srgbClr val="000000"/>
                </a:solidFill>
              </a:rPr>
              <a:t>NIHB coordinated an SDPI Summit on 9/19/19 to discuss the future of SDPI funding, and tribal shares option. </a:t>
            </a:r>
            <a:endParaRPr lang="en-US" sz="2800" b="1" dirty="0">
              <a:solidFill>
                <a:srgbClr val="000000"/>
              </a:solidFill>
            </a:endParaRPr>
          </a:p>
          <a:p>
            <a:r>
              <a:rPr lang="en-US" sz="2800" dirty="0">
                <a:solidFill>
                  <a:srgbClr val="000000"/>
                </a:solidFill>
              </a:rPr>
              <a:t>Tribal Consultation on the Distribution of Funding for SDPI in FY 2021; DTLL 10/2/19; </a:t>
            </a:r>
            <a:r>
              <a:rPr lang="en-US" sz="2800" b="1" u="sng" dirty="0">
                <a:solidFill>
                  <a:srgbClr val="FF0000"/>
                </a:solidFill>
              </a:rPr>
              <a:t>Comments Due on 12/2</a:t>
            </a:r>
            <a:endParaRPr lang="en-US" sz="2800" dirty="0">
              <a:solidFill>
                <a:srgbClr val="000000"/>
              </a:solidFill>
            </a:endParaRPr>
          </a:p>
          <a:p>
            <a:pPr lvl="1"/>
            <a:r>
              <a:rPr lang="en-US" sz="2400" dirty="0">
                <a:solidFill>
                  <a:srgbClr val="000000"/>
                </a:solidFill>
              </a:rPr>
              <a:t>Portland Area consultations on:</a:t>
            </a:r>
          </a:p>
          <a:p>
            <a:pPr lvl="2"/>
            <a:r>
              <a:rPr lang="en-US" sz="2000" dirty="0">
                <a:solidFill>
                  <a:srgbClr val="000000"/>
                </a:solidFill>
              </a:rPr>
              <a:t>October 28 and November 15 </a:t>
            </a:r>
          </a:p>
        </p:txBody>
      </p:sp>
    </p:spTree>
    <p:extLst>
      <p:ext uri="{BB962C8B-B14F-4D97-AF65-F5344CB8AC3E}">
        <p14:creationId xmlns:p14="http://schemas.microsoft.com/office/powerpoint/2010/main" val="29518570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21F1A6-5058-C940-AE13-518145CC8CD2}"/>
              </a:ext>
            </a:extLst>
          </p:cNvPr>
          <p:cNvSpPr>
            <a:spLocks noGrp="1"/>
          </p:cNvSpPr>
          <p:nvPr>
            <p:ph type="title"/>
          </p:nvPr>
        </p:nvSpPr>
        <p:spPr>
          <a:xfrm>
            <a:off x="1447800" y="274638"/>
            <a:ext cx="7239000" cy="1020762"/>
          </a:xfrm>
        </p:spPr>
        <p:txBody>
          <a:bodyPr>
            <a:normAutofit fontScale="90000"/>
          </a:bodyPr>
          <a:lstStyle/>
          <a:p>
            <a:r>
              <a:rPr lang="en-US" sz="4000" b="1" dirty="0"/>
              <a:t>IHS-Behavioral Health/Opioid Funding DTLLs</a:t>
            </a:r>
          </a:p>
        </p:txBody>
      </p:sp>
      <p:sp>
        <p:nvSpPr>
          <p:cNvPr id="3" name="Content Placeholder 2">
            <a:extLst>
              <a:ext uri="{FF2B5EF4-FFF2-40B4-BE49-F238E27FC236}">
                <a16:creationId xmlns:a16="http://schemas.microsoft.com/office/drawing/2014/main" id="{3180649E-6553-994E-A1CC-D3122DD05540}"/>
              </a:ext>
            </a:extLst>
          </p:cNvPr>
          <p:cNvSpPr>
            <a:spLocks noGrp="1"/>
          </p:cNvSpPr>
          <p:nvPr>
            <p:ph idx="1"/>
          </p:nvPr>
        </p:nvSpPr>
        <p:spPr>
          <a:xfrm>
            <a:off x="1524000" y="1295400"/>
            <a:ext cx="7162800" cy="5334000"/>
          </a:xfrm>
        </p:spPr>
        <p:txBody>
          <a:bodyPr>
            <a:normAutofit/>
          </a:bodyPr>
          <a:lstStyle/>
          <a:p>
            <a:r>
              <a:rPr lang="en-US" sz="2800" dirty="0">
                <a:solidFill>
                  <a:srgbClr val="000000"/>
                </a:solidFill>
              </a:rPr>
              <a:t>Tribal Consultation conducted on Recommendations by the IHS National Tribal Advisory Committee on Behavioral Health for Behavioral Health Funding; DTLL 8/2/19; comments due 10/1/19; comments submitted.</a:t>
            </a:r>
            <a:endParaRPr lang="en-US" sz="2800" b="1" dirty="0">
              <a:solidFill>
                <a:srgbClr val="000000"/>
              </a:solidFill>
            </a:endParaRPr>
          </a:p>
          <a:p>
            <a:r>
              <a:rPr lang="en-US" sz="2800" dirty="0">
                <a:solidFill>
                  <a:srgbClr val="000000"/>
                </a:solidFill>
              </a:rPr>
              <a:t>Tribal Consultation and Urban Confer conducted on Developing IHS Opioid Grant Program to Distribute the FY 2019 Opioid Funding; DTLL 7/5/19; </a:t>
            </a:r>
            <a:r>
              <a:rPr lang="en-US" sz="2800" dirty="0"/>
              <a:t>comments submitted.</a:t>
            </a:r>
          </a:p>
          <a:p>
            <a:pPr lvl="1"/>
            <a:r>
              <a:rPr lang="en-US" sz="2400" dirty="0">
                <a:solidFill>
                  <a:srgbClr val="000000"/>
                </a:solidFill>
              </a:rPr>
              <a:t>Related to $10m for Special Behavioral Health Program for Indians, FY 2019 appropriation.</a:t>
            </a:r>
          </a:p>
        </p:txBody>
      </p:sp>
    </p:spTree>
    <p:extLst>
      <p:ext uri="{BB962C8B-B14F-4D97-AF65-F5344CB8AC3E}">
        <p14:creationId xmlns:p14="http://schemas.microsoft.com/office/powerpoint/2010/main" val="22431708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IHS-Community Health Aide Program (CHAP) Expansion</a:t>
            </a:r>
          </a:p>
        </p:txBody>
      </p:sp>
      <p:sp>
        <p:nvSpPr>
          <p:cNvPr id="3" name="Content Placeholder 2"/>
          <p:cNvSpPr>
            <a:spLocks noGrp="1"/>
          </p:cNvSpPr>
          <p:nvPr>
            <p:ph idx="1"/>
          </p:nvPr>
        </p:nvSpPr>
        <p:spPr>
          <a:xfrm>
            <a:off x="1524000" y="1600200"/>
            <a:ext cx="7162800" cy="4876800"/>
          </a:xfrm>
        </p:spPr>
        <p:txBody>
          <a:bodyPr>
            <a:normAutofit fontScale="92500" lnSpcReduction="10000"/>
          </a:bodyPr>
          <a:lstStyle/>
          <a:p>
            <a:r>
              <a:rPr lang="en-US" dirty="0"/>
              <a:t>Tribal Consultation conducted on Community Health Aide Program Interim Policy; DTLL on 5/8/19; comments submitted.</a:t>
            </a:r>
          </a:p>
          <a:p>
            <a:pPr lvl="1"/>
            <a:r>
              <a:rPr lang="en-US" dirty="0"/>
              <a:t>IHS Community Health Aide Program (CHAP) Workgroup reviewed comments on 9/9/19.</a:t>
            </a:r>
          </a:p>
          <a:p>
            <a:r>
              <a:rPr lang="en-US" dirty="0"/>
              <a:t>House bill $20m; Senate Appropriations Committee bill $3m</a:t>
            </a:r>
          </a:p>
          <a:p>
            <a:r>
              <a:rPr lang="en-US" dirty="0"/>
              <a:t>NPAIHB actively advocating for CHAP expansion funding and to be a demonstration project if funded</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32431803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IHS-Section 105(l) Leases</a:t>
            </a:r>
          </a:p>
        </p:txBody>
      </p:sp>
      <p:sp>
        <p:nvSpPr>
          <p:cNvPr id="3" name="Content Placeholder 2"/>
          <p:cNvSpPr>
            <a:spLocks noGrp="1"/>
          </p:cNvSpPr>
          <p:nvPr>
            <p:ph idx="1"/>
          </p:nvPr>
        </p:nvSpPr>
        <p:spPr>
          <a:xfrm>
            <a:off x="1524000" y="1219200"/>
            <a:ext cx="7162800" cy="5257800"/>
          </a:xfrm>
        </p:spPr>
        <p:txBody>
          <a:bodyPr>
            <a:normAutofit fontScale="85000" lnSpcReduction="10000"/>
          </a:bodyPr>
          <a:lstStyle/>
          <a:p>
            <a:r>
              <a:rPr lang="en-US" dirty="0"/>
              <a:t>Tribal Consultation conducted on Long and Short Term Options for Meeting ISDEAA 105(l) Requirements, DTLL 3/12/19</a:t>
            </a:r>
          </a:p>
          <a:p>
            <a:pPr lvl="1"/>
            <a:r>
              <a:rPr lang="en-US" dirty="0"/>
              <a:t>Comments submitted requesting an indefinite discretionary appropriation like CSC</a:t>
            </a:r>
          </a:p>
          <a:p>
            <a:r>
              <a:rPr lang="en-US" dirty="0"/>
              <a:t>RADM Weahkee recently reported that over 190 proposals have been submitted at a cost of $103m and it is continuing to rise. </a:t>
            </a:r>
          </a:p>
          <a:p>
            <a:pPr lvl="1"/>
            <a:r>
              <a:rPr lang="en-US" dirty="0"/>
              <a:t>House bill $53m; Senate Appropriations Committee bill $97m</a:t>
            </a:r>
          </a:p>
          <a:p>
            <a:r>
              <a:rPr lang="en-US" dirty="0"/>
              <a:t>A Technical workgroup has being established under National Tribal Budget Formulation Workgroup</a:t>
            </a:r>
          </a:p>
          <a:p>
            <a:endParaRPr lang="en-US" dirty="0"/>
          </a:p>
          <a:p>
            <a:endParaRPr lang="en-US" dirty="0"/>
          </a:p>
          <a:p>
            <a:endParaRPr lang="en-US" dirty="0"/>
          </a:p>
          <a:p>
            <a:pPr marL="0" indent="0">
              <a:buNone/>
            </a:pPr>
            <a:endParaRPr lang="en-US" dirty="0"/>
          </a:p>
        </p:txBody>
      </p:sp>
    </p:spTree>
    <p:extLst>
      <p:ext uri="{BB962C8B-B14F-4D97-AF65-F5344CB8AC3E}">
        <p14:creationId xmlns:p14="http://schemas.microsoft.com/office/powerpoint/2010/main" val="3241807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Contract Support Costs (CSC)</a:t>
            </a:r>
          </a:p>
        </p:txBody>
      </p:sp>
      <p:sp>
        <p:nvSpPr>
          <p:cNvPr id="3" name="Content Placeholder 2"/>
          <p:cNvSpPr>
            <a:spLocks noGrp="1"/>
          </p:cNvSpPr>
          <p:nvPr>
            <p:ph idx="1"/>
          </p:nvPr>
        </p:nvSpPr>
        <p:spPr>
          <a:xfrm>
            <a:off x="1524000" y="1600200"/>
            <a:ext cx="7162800" cy="4983162"/>
          </a:xfrm>
        </p:spPr>
        <p:txBody>
          <a:bodyPr>
            <a:normAutofit/>
          </a:bodyPr>
          <a:lstStyle/>
          <a:p>
            <a:r>
              <a:rPr lang="en-US" sz="2800" dirty="0">
                <a:solidFill>
                  <a:srgbClr val="000000"/>
                </a:solidFill>
              </a:rPr>
              <a:t>Results of Tribal Consultation on CSC Alternative Method for Calculating Indirect Costs Associated with Recurring Service Unit Shares (also known as “97/3 Split</a:t>
            </a:r>
            <a:r>
              <a:rPr lang="en-US" sz="2800" b="1" dirty="0">
                <a:solidFill>
                  <a:srgbClr val="000000"/>
                </a:solidFill>
              </a:rPr>
              <a:t>”</a:t>
            </a:r>
            <a:r>
              <a:rPr lang="en-US" sz="2800" dirty="0">
                <a:solidFill>
                  <a:srgbClr val="000000"/>
                </a:solidFill>
              </a:rPr>
              <a:t>)</a:t>
            </a:r>
            <a:r>
              <a:rPr lang="en-US" sz="2800" b="1" dirty="0">
                <a:solidFill>
                  <a:srgbClr val="000000"/>
                </a:solidFill>
              </a:rPr>
              <a:t>; </a:t>
            </a:r>
            <a:r>
              <a:rPr lang="en-US" sz="2800" dirty="0">
                <a:solidFill>
                  <a:srgbClr val="000000"/>
                </a:solidFill>
              </a:rPr>
              <a:t>DTLL 8/6/19</a:t>
            </a:r>
          </a:p>
          <a:p>
            <a:pPr lvl="1"/>
            <a:r>
              <a:rPr lang="en-US" sz="2400" dirty="0"/>
              <a:t>IHS substantially changed the 97/3 provision by making it something both the Area Office and the Tribe have to agree to use, rather than something that is the exclusive option of the </a:t>
            </a:r>
            <a:r>
              <a:rPr lang="en-US" sz="2400"/>
              <a:t>Tribe.</a:t>
            </a:r>
            <a:endParaRPr lang="en-US" sz="2400" dirty="0">
              <a:solidFill>
                <a:srgbClr val="000000"/>
              </a:solidFill>
            </a:endParaRPr>
          </a:p>
          <a:p>
            <a:endParaRPr lang="en-US" sz="2800" dirty="0">
              <a:solidFill>
                <a:srgbClr val="000000"/>
              </a:solidFill>
            </a:endParaRPr>
          </a:p>
          <a:p>
            <a:pPr marL="0" indent="0">
              <a:buNone/>
            </a:pPr>
            <a:endParaRPr lang="en-US" dirty="0"/>
          </a:p>
        </p:txBody>
      </p:sp>
    </p:spTree>
    <p:extLst>
      <p:ext uri="{BB962C8B-B14F-4D97-AF65-F5344CB8AC3E}">
        <p14:creationId xmlns:p14="http://schemas.microsoft.com/office/powerpoint/2010/main" val="5680496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21F1A6-5058-C940-AE13-518145CC8CD2}"/>
              </a:ext>
            </a:extLst>
          </p:cNvPr>
          <p:cNvSpPr>
            <a:spLocks noGrp="1"/>
          </p:cNvSpPr>
          <p:nvPr>
            <p:ph type="title"/>
          </p:nvPr>
        </p:nvSpPr>
        <p:spPr>
          <a:xfrm>
            <a:off x="1447800" y="274638"/>
            <a:ext cx="7239000" cy="1020762"/>
          </a:xfrm>
        </p:spPr>
        <p:txBody>
          <a:bodyPr>
            <a:normAutofit/>
          </a:bodyPr>
          <a:lstStyle/>
          <a:p>
            <a:r>
              <a:rPr lang="en-US" sz="4000" b="1" dirty="0"/>
              <a:t>IHS-Other Recent DTLLs</a:t>
            </a:r>
          </a:p>
        </p:txBody>
      </p:sp>
      <p:sp>
        <p:nvSpPr>
          <p:cNvPr id="3" name="Content Placeholder 2">
            <a:extLst>
              <a:ext uri="{FF2B5EF4-FFF2-40B4-BE49-F238E27FC236}">
                <a16:creationId xmlns:a16="http://schemas.microsoft.com/office/drawing/2014/main" id="{3180649E-6553-994E-A1CC-D3122DD05540}"/>
              </a:ext>
            </a:extLst>
          </p:cNvPr>
          <p:cNvSpPr>
            <a:spLocks noGrp="1"/>
          </p:cNvSpPr>
          <p:nvPr>
            <p:ph idx="1"/>
          </p:nvPr>
        </p:nvSpPr>
        <p:spPr>
          <a:xfrm>
            <a:off x="1524000" y="1295400"/>
            <a:ext cx="7162800" cy="5334000"/>
          </a:xfrm>
        </p:spPr>
        <p:txBody>
          <a:bodyPr>
            <a:normAutofit/>
          </a:bodyPr>
          <a:lstStyle/>
          <a:p>
            <a:r>
              <a:rPr lang="en-US" sz="2400" b="1" dirty="0">
                <a:solidFill>
                  <a:srgbClr val="000000"/>
                </a:solidFill>
              </a:rPr>
              <a:t>Tribal Consultation and Urban Confer to Seek Input on the Memorandum of Understanding and Related Performance Measures between the VA, VHA, HHS and IHS</a:t>
            </a:r>
            <a:r>
              <a:rPr lang="en-US" sz="2400" dirty="0">
                <a:solidFill>
                  <a:srgbClr val="000000"/>
                </a:solidFill>
              </a:rPr>
              <a:t>; DTLL 9/4/19</a:t>
            </a:r>
          </a:p>
          <a:p>
            <a:pPr lvl="1"/>
            <a:r>
              <a:rPr lang="en-US" sz="2000" dirty="0">
                <a:solidFill>
                  <a:srgbClr val="000000"/>
                </a:solidFill>
              </a:rPr>
              <a:t>First consultation at NIHB conference in September; future consultations to be scheduled.</a:t>
            </a:r>
            <a:endParaRPr lang="en-US" sz="2000" b="1" dirty="0">
              <a:solidFill>
                <a:srgbClr val="000000"/>
              </a:solidFill>
            </a:endParaRPr>
          </a:p>
          <a:p>
            <a:r>
              <a:rPr lang="en-US" sz="2400" b="1" dirty="0">
                <a:solidFill>
                  <a:srgbClr val="000000"/>
                </a:solidFill>
              </a:rPr>
              <a:t>Invitation to Provide Updated Facility Master Plans and/or Identified Health Care Facility Needs to Local IHS Area Facilities Program Director for Possible Inclusion in the 2021 IHS and Tribal Health Care Facilities Needs Assessment Report to Congress</a:t>
            </a:r>
            <a:r>
              <a:rPr lang="en-US" sz="2400" dirty="0">
                <a:solidFill>
                  <a:srgbClr val="000000"/>
                </a:solidFill>
              </a:rPr>
              <a:t>; DTLL 7/5/19; </a:t>
            </a:r>
            <a:r>
              <a:rPr lang="en-US" sz="2400" b="1" u="sng" dirty="0">
                <a:solidFill>
                  <a:srgbClr val="FF0000"/>
                </a:solidFill>
              </a:rPr>
              <a:t>Data Due 12/31</a:t>
            </a:r>
          </a:p>
        </p:txBody>
      </p:sp>
    </p:spTree>
    <p:extLst>
      <p:ext uri="{BB962C8B-B14F-4D97-AF65-F5344CB8AC3E}">
        <p14:creationId xmlns:p14="http://schemas.microsoft.com/office/powerpoint/2010/main" val="34759696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Hot Topics</a:t>
            </a:r>
          </a:p>
        </p:txBody>
      </p:sp>
      <p:sp>
        <p:nvSpPr>
          <p:cNvPr id="3" name="Content Placeholder 2"/>
          <p:cNvSpPr>
            <a:spLocks noGrp="1"/>
          </p:cNvSpPr>
          <p:nvPr>
            <p:ph idx="1"/>
          </p:nvPr>
        </p:nvSpPr>
        <p:spPr/>
        <p:txBody>
          <a:bodyPr>
            <a:normAutofit/>
          </a:bodyPr>
          <a:lstStyle/>
          <a:p>
            <a:r>
              <a:rPr lang="en-US" i="1" dirty="0"/>
              <a:t>Brackeen v. Bernhardt - </a:t>
            </a:r>
            <a:r>
              <a:rPr lang="en-US" dirty="0"/>
              <a:t>Update</a:t>
            </a:r>
          </a:p>
          <a:p>
            <a:r>
              <a:rPr lang="en-US" dirty="0"/>
              <a:t>Advance Appropriations – House subcommittee hearing and Senate bill</a:t>
            </a:r>
          </a:p>
          <a:p>
            <a:r>
              <a:rPr lang="en-US" dirty="0"/>
              <a:t>FY 2020 Appropriations </a:t>
            </a:r>
          </a:p>
          <a:p>
            <a:r>
              <a:rPr lang="en-US" dirty="0">
                <a:solidFill>
                  <a:srgbClr val="000000"/>
                </a:solidFill>
              </a:rPr>
              <a:t>Other Indian-specific legislation to be introduced</a:t>
            </a:r>
          </a:p>
          <a:p>
            <a:r>
              <a:rPr lang="en-US" dirty="0">
                <a:solidFill>
                  <a:srgbClr val="000000"/>
                </a:solidFill>
              </a:rPr>
              <a:t>NPAIHB Resolution Tracker </a:t>
            </a:r>
          </a:p>
          <a:p>
            <a:pPr marL="0" indent="0">
              <a:buNone/>
            </a:pPr>
            <a:endParaRPr lang="en-US" dirty="0"/>
          </a:p>
        </p:txBody>
      </p:sp>
    </p:spTree>
    <p:extLst>
      <p:ext uri="{BB962C8B-B14F-4D97-AF65-F5344CB8AC3E}">
        <p14:creationId xmlns:p14="http://schemas.microsoft.com/office/powerpoint/2010/main" val="32999851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6591300" cy="762000"/>
          </a:xfrm>
        </p:spPr>
        <p:txBody>
          <a:bodyPr>
            <a:noAutofit/>
          </a:bodyPr>
          <a:lstStyle/>
          <a:p>
            <a:r>
              <a:rPr lang="en-US" sz="4000" b="1" dirty="0"/>
              <a:t>HRSA Update</a:t>
            </a:r>
            <a:endParaRPr lang="en-US" b="1" dirty="0"/>
          </a:p>
        </p:txBody>
      </p:sp>
      <p:sp>
        <p:nvSpPr>
          <p:cNvPr id="3" name="Content Placeholder 2"/>
          <p:cNvSpPr>
            <a:spLocks noGrp="1"/>
          </p:cNvSpPr>
          <p:nvPr>
            <p:ph idx="1"/>
          </p:nvPr>
        </p:nvSpPr>
        <p:spPr>
          <a:xfrm>
            <a:off x="1295400" y="762000"/>
            <a:ext cx="7620000" cy="5943600"/>
          </a:xfrm>
        </p:spPr>
        <p:txBody>
          <a:bodyPr>
            <a:normAutofit/>
          </a:bodyPr>
          <a:lstStyle/>
          <a:p>
            <a:r>
              <a:rPr lang="en-US" b="1" dirty="0"/>
              <a:t>HRSA Rural Access to Health Care Services Request for Information</a:t>
            </a:r>
            <a:r>
              <a:rPr lang="en-US" sz="2800" dirty="0"/>
              <a:t>; </a:t>
            </a:r>
            <a:r>
              <a:rPr lang="en-US" dirty="0"/>
              <a:t>comments submitted</a:t>
            </a:r>
            <a:endParaRPr lang="en-US" sz="2800" dirty="0"/>
          </a:p>
          <a:p>
            <a:pPr lvl="1"/>
            <a:r>
              <a:rPr lang="en-US" dirty="0"/>
              <a:t>Seeks information about measuring access to health care in rural communities through a set of "Questions for Public Comment." </a:t>
            </a:r>
          </a:p>
          <a:p>
            <a:r>
              <a:rPr lang="en-US" b="1" dirty="0"/>
              <a:t>HRSA Tribal Advisory Committee</a:t>
            </a:r>
          </a:p>
          <a:p>
            <a:pPr lvl="1"/>
            <a:r>
              <a:rPr lang="en-US" dirty="0"/>
              <a:t>At last HHS STAC meeting, HRSA leadership announced that it will be convening a HRSA Tribal Advisory Committee (request from HHS Region 10 Consultation). </a:t>
            </a:r>
          </a:p>
        </p:txBody>
      </p:sp>
    </p:spTree>
    <p:extLst>
      <p:ext uri="{BB962C8B-B14F-4D97-AF65-F5344CB8AC3E}">
        <p14:creationId xmlns:p14="http://schemas.microsoft.com/office/powerpoint/2010/main" val="9910393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6591300" cy="762000"/>
          </a:xfrm>
        </p:spPr>
        <p:txBody>
          <a:bodyPr>
            <a:noAutofit/>
          </a:bodyPr>
          <a:lstStyle/>
          <a:p>
            <a:r>
              <a:rPr lang="en-US" sz="4000" b="1" dirty="0"/>
              <a:t>HRSA Update Cont’d</a:t>
            </a:r>
            <a:endParaRPr lang="en-US" b="1" dirty="0"/>
          </a:p>
        </p:txBody>
      </p:sp>
      <p:sp>
        <p:nvSpPr>
          <p:cNvPr id="3" name="Content Placeholder 2"/>
          <p:cNvSpPr>
            <a:spLocks noGrp="1"/>
          </p:cNvSpPr>
          <p:nvPr>
            <p:ph idx="1"/>
          </p:nvPr>
        </p:nvSpPr>
        <p:spPr>
          <a:xfrm>
            <a:off x="1295400" y="762000"/>
            <a:ext cx="7620000" cy="5943600"/>
          </a:xfrm>
        </p:spPr>
        <p:txBody>
          <a:bodyPr>
            <a:normAutofit fontScale="55000" lnSpcReduction="20000"/>
          </a:bodyPr>
          <a:lstStyle/>
          <a:p>
            <a:r>
              <a:rPr lang="en-US" sz="4000" b="1" dirty="0"/>
              <a:t>HRSA Shortage Designation Modernization Project (SDMP)</a:t>
            </a:r>
            <a:r>
              <a:rPr lang="en-US" sz="4000" dirty="0"/>
              <a:t> </a:t>
            </a:r>
          </a:p>
          <a:p>
            <a:pPr lvl="1">
              <a:buFont typeface="Arial" panose="020B0604020202020204" pitchFamily="34" charset="0"/>
              <a:buChar char="•"/>
            </a:pPr>
            <a:r>
              <a:rPr lang="en-US" sz="4000" dirty="0"/>
              <a:t>New Auto-HPSA designation scores will be applicable to the 2020 National Health Service Corp application cycle (application cycle begins February 2020).</a:t>
            </a:r>
          </a:p>
          <a:p>
            <a:pPr lvl="1">
              <a:buFont typeface="Arial" panose="020B0604020202020204" pitchFamily="34" charset="0"/>
              <a:buChar char="•"/>
            </a:pPr>
            <a:r>
              <a:rPr lang="en-US" sz="4000" b="1" dirty="0"/>
              <a:t>8/30/19: </a:t>
            </a:r>
            <a:r>
              <a:rPr lang="en-US" sz="4000" dirty="0"/>
              <a:t>HRSA Auto-HPSA online portal opened on for tribes to upload facility-specific data and supplemental data to increase scores (replacement of the ACS data)and tribes can request rescores. (Portal- </a:t>
            </a:r>
            <a:r>
              <a:rPr lang="en-US" sz="4000" dirty="0">
                <a:hlinkClick r:id="rId3"/>
              </a:rPr>
              <a:t>https://bhw.hrsa.gov/sdmp</a:t>
            </a:r>
            <a:r>
              <a:rPr lang="en-US" sz="4000" dirty="0"/>
              <a:t>)</a:t>
            </a:r>
          </a:p>
          <a:p>
            <a:pPr lvl="1">
              <a:buFont typeface="Arial" panose="020B0604020202020204" pitchFamily="34" charset="0"/>
              <a:buChar char="•"/>
            </a:pPr>
            <a:r>
              <a:rPr lang="en-US" sz="4000" b="1" dirty="0"/>
              <a:t>9/9/19: </a:t>
            </a:r>
            <a:r>
              <a:rPr lang="en-US" sz="4000" dirty="0"/>
              <a:t>HRSA rescored dental health and mental health Auto-HPSAs for I/T/Us with additional data provided by IHS.</a:t>
            </a:r>
          </a:p>
          <a:p>
            <a:pPr lvl="2">
              <a:buFont typeface="Courier New" panose="02070309020205020404" pitchFamily="49" charset="0"/>
              <a:buChar char="o"/>
            </a:pPr>
            <a:r>
              <a:rPr lang="en-US" sz="3800" dirty="0"/>
              <a:t>For instructions on how to upload data, watch the June 25 Webinar: Auto-HPSA Portal Training for I/T/Us.</a:t>
            </a:r>
          </a:p>
          <a:p>
            <a:pPr lvl="2">
              <a:buFont typeface="Courier New" panose="02070309020205020404" pitchFamily="49" charset="0"/>
              <a:buChar char="o"/>
            </a:pPr>
            <a:r>
              <a:rPr lang="en-US" sz="3800" dirty="0"/>
              <a:t>Email </a:t>
            </a:r>
            <a:r>
              <a:rPr lang="en-US" sz="3800" dirty="0">
                <a:hlinkClick r:id="rId4"/>
              </a:rPr>
              <a:t>SDMP@HRSA.GOV</a:t>
            </a:r>
            <a:r>
              <a:rPr lang="en-US" sz="3800" dirty="0"/>
              <a:t> for assistance or your state HRSA representatives. </a:t>
            </a:r>
          </a:p>
          <a:p>
            <a:pPr lvl="2">
              <a:buFont typeface="Courier New" panose="02070309020205020404" pitchFamily="49" charset="0"/>
              <a:buChar char="o"/>
            </a:pPr>
            <a:r>
              <a:rPr lang="en-US" sz="3800" dirty="0"/>
              <a:t>Webinar recordings available at:  </a:t>
            </a:r>
            <a:r>
              <a:rPr lang="en-US" sz="3800" dirty="0">
                <a:hlinkClick r:id="rId3"/>
              </a:rPr>
              <a:t>https://bhw.hrsa.gov/sdmp</a:t>
            </a:r>
            <a:endParaRPr lang="en-US" sz="3800" dirty="0"/>
          </a:p>
        </p:txBody>
      </p:sp>
    </p:spTree>
    <p:extLst>
      <p:ext uri="{BB962C8B-B14F-4D97-AF65-F5344CB8AC3E}">
        <p14:creationId xmlns:p14="http://schemas.microsoft.com/office/powerpoint/2010/main" val="20147466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62080"/>
            <a:ext cx="7239000" cy="1143000"/>
          </a:xfrm>
        </p:spPr>
        <p:txBody>
          <a:bodyPr/>
          <a:lstStyle/>
          <a:p>
            <a:r>
              <a:rPr lang="en-US" b="1" dirty="0"/>
              <a:t>VA Updates</a:t>
            </a:r>
          </a:p>
        </p:txBody>
      </p:sp>
      <p:sp>
        <p:nvSpPr>
          <p:cNvPr id="3" name="Content Placeholder 2"/>
          <p:cNvSpPr>
            <a:spLocks noGrp="1"/>
          </p:cNvSpPr>
          <p:nvPr>
            <p:ph idx="1"/>
          </p:nvPr>
        </p:nvSpPr>
        <p:spPr>
          <a:xfrm>
            <a:off x="1447800" y="990600"/>
            <a:ext cx="7467600" cy="5913438"/>
          </a:xfrm>
        </p:spPr>
        <p:txBody>
          <a:bodyPr>
            <a:normAutofit/>
          </a:bodyPr>
          <a:lstStyle/>
          <a:p>
            <a:r>
              <a:rPr lang="en-US" sz="2800" dirty="0"/>
              <a:t>VA/IHS Consultation Session at NIHB Conference on 9/16/19 to seek input on the MOU and related measures to improve access and health outcomes for AI/AN veterans.</a:t>
            </a:r>
          </a:p>
          <a:p>
            <a:r>
              <a:rPr lang="en-US" sz="2800" i="1" dirty="0"/>
              <a:t>Wolfe v. Wilkie</a:t>
            </a:r>
            <a:r>
              <a:rPr lang="en-US" sz="2800" dirty="0"/>
              <a:t>: Federal court ruled that VA wrongly denied reimbursements to veterans. Class action lawsuit was the result of VA failing to fully reimburse veterans for emergency room care at non-VA facilities. </a:t>
            </a:r>
          </a:p>
          <a:p>
            <a:r>
              <a:rPr lang="en-US" sz="2800" dirty="0"/>
              <a:t>H.R. 4532/S. 2258- Nursing Home Care for Native Veterans Act, addresses the lack of nursing homes for veterans on tribal lands.</a:t>
            </a:r>
          </a:p>
          <a:p>
            <a:endParaRPr lang="en-US" dirty="0"/>
          </a:p>
          <a:p>
            <a:pPr marL="400050" lvl="1" indent="0">
              <a:buNone/>
            </a:pPr>
            <a:endParaRPr lang="en-US" dirty="0"/>
          </a:p>
          <a:p>
            <a:endParaRPr lang="en-US" dirty="0"/>
          </a:p>
          <a:p>
            <a:endParaRPr lang="en-US" dirty="0"/>
          </a:p>
          <a:p>
            <a:endParaRPr lang="en-US" dirty="0"/>
          </a:p>
          <a:p>
            <a:pPr marL="0" indent="0">
              <a:buNone/>
            </a:pPr>
            <a:endParaRPr lang="en-US" dirty="0">
              <a:solidFill>
                <a:srgbClr val="000000"/>
              </a:solidFill>
            </a:endParaRPr>
          </a:p>
          <a:p>
            <a:endParaRPr lang="en-US" dirty="0"/>
          </a:p>
          <a:p>
            <a:pPr marL="457200" lvl="1" indent="0">
              <a:buNone/>
            </a:pPr>
            <a:endParaRPr lang="en-US" dirty="0"/>
          </a:p>
          <a:p>
            <a:pPr marL="0" indent="0">
              <a:buNone/>
            </a:pPr>
            <a:endParaRPr lang="en-US" dirty="0"/>
          </a:p>
        </p:txBody>
      </p:sp>
    </p:spTree>
    <p:extLst>
      <p:ext uri="{BB962C8B-B14F-4D97-AF65-F5344CB8AC3E}">
        <p14:creationId xmlns:p14="http://schemas.microsoft.com/office/powerpoint/2010/main" val="42079926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Slide Number Placeholder 5"/>
          <p:cNvSpPr>
            <a:spLocks noGrp="1"/>
          </p:cNvSpPr>
          <p:nvPr>
            <p:ph type="sldNum" sz="quarter" idx="12"/>
          </p:nvPr>
        </p:nvSpPr>
        <p:spPr>
          <a:noFill/>
        </p:spPr>
        <p:txBody>
          <a:bodyPr/>
          <a:lstStyle/>
          <a:p>
            <a:fld id="{89C42150-723B-4C2A-B8AA-C6F96496E035}" type="slidenum">
              <a:rPr lang="en-US" altLang="en-US" smtClean="0">
                <a:latin typeface="Tahoma" pitchFamily="34" charset="0"/>
              </a:rPr>
              <a:pPr/>
              <a:t>33</a:t>
            </a:fld>
            <a:endParaRPr lang="en-US" altLang="en-US" dirty="0">
              <a:latin typeface="Tahoma" pitchFamily="34" charset="0"/>
            </a:endParaRPr>
          </a:p>
        </p:txBody>
      </p:sp>
      <p:sp>
        <p:nvSpPr>
          <p:cNvPr id="14338" name="Rectangle 2"/>
          <p:cNvSpPr>
            <a:spLocks noGrp="1" noChangeArrowheads="1"/>
          </p:cNvSpPr>
          <p:nvPr>
            <p:ph type="title"/>
          </p:nvPr>
        </p:nvSpPr>
        <p:spPr>
          <a:xfrm>
            <a:off x="1905000" y="2362200"/>
            <a:ext cx="6477000" cy="1219200"/>
          </a:xfrm>
        </p:spPr>
        <p:txBody>
          <a:bodyPr>
            <a:noAutofit/>
          </a:bodyPr>
          <a:lstStyle/>
          <a:p>
            <a:r>
              <a:rPr lang="en-US" b="1" dirty="0">
                <a:latin typeface="Arial" charset="0"/>
                <a:cs typeface="Arial" charset="0"/>
              </a:rPr>
              <a:t>Other Litigation</a:t>
            </a:r>
            <a:endParaRPr lang="en-US" altLang="en-US" b="1" dirty="0"/>
          </a:p>
        </p:txBody>
      </p:sp>
    </p:spTree>
    <p:extLst>
      <p:ext uri="{BB962C8B-B14F-4D97-AF65-F5344CB8AC3E}">
        <p14:creationId xmlns:p14="http://schemas.microsoft.com/office/powerpoint/2010/main" val="4273000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a:t>Texas v. United States</a:t>
            </a:r>
            <a:br>
              <a:rPr lang="en-US" b="1" i="1" dirty="0"/>
            </a:br>
            <a:r>
              <a:rPr lang="en-US" dirty="0"/>
              <a:t>Challenge to Affordable Care Act </a:t>
            </a:r>
          </a:p>
        </p:txBody>
      </p:sp>
      <p:sp>
        <p:nvSpPr>
          <p:cNvPr id="3" name="Content Placeholder 2"/>
          <p:cNvSpPr>
            <a:spLocks noGrp="1"/>
          </p:cNvSpPr>
          <p:nvPr>
            <p:ph idx="1"/>
          </p:nvPr>
        </p:nvSpPr>
        <p:spPr>
          <a:xfrm>
            <a:off x="1524000" y="1600200"/>
            <a:ext cx="7162800" cy="5257800"/>
          </a:xfrm>
        </p:spPr>
        <p:txBody>
          <a:bodyPr>
            <a:normAutofit fontScale="62500" lnSpcReduction="20000"/>
          </a:bodyPr>
          <a:lstStyle/>
          <a:p>
            <a:r>
              <a:rPr lang="en-US" dirty="0"/>
              <a:t>On December 14, 2018, Judge Reed O’Conner (USDC ND Texas) held:</a:t>
            </a:r>
          </a:p>
          <a:p>
            <a:pPr lvl="1"/>
            <a:r>
              <a:rPr lang="en-US" dirty="0"/>
              <a:t>That the individual mandate enacted as part of the ACA is unconstitutional because it cannot be justified under Congress’ taxing power (Congress reduced tax penalty to $0). </a:t>
            </a:r>
          </a:p>
          <a:p>
            <a:pPr lvl="1"/>
            <a:r>
              <a:rPr lang="en-US" dirty="0"/>
              <a:t>The entire ACA must be invalidated because the individual mandate is not severable and essential to the ACA’s operation. </a:t>
            </a:r>
          </a:p>
          <a:p>
            <a:r>
              <a:rPr lang="en-US" dirty="0"/>
              <a:t>If ACA struck down, ICHIA would also be struck down. </a:t>
            </a:r>
          </a:p>
          <a:p>
            <a:r>
              <a:rPr lang="en-US" dirty="0"/>
              <a:t>Appealed to USCA for the the Fifth Circuit. </a:t>
            </a:r>
          </a:p>
          <a:p>
            <a:r>
              <a:rPr lang="en-US" dirty="0"/>
              <a:t>483 tribes and tribal organizations(including NPAIHB) joined an amicus brief. </a:t>
            </a:r>
          </a:p>
          <a:p>
            <a:r>
              <a:rPr lang="en-US" dirty="0"/>
              <a:t>On March 25, 2019, a coalition of states intervened in the case in order to defend the ACA while Department of Justice filed a two-sentence letter with the court announcing that the U.S. had changed its position in the litigation.</a:t>
            </a:r>
          </a:p>
          <a:p>
            <a:r>
              <a:rPr lang="en-US" dirty="0"/>
              <a:t>On July 9, 2019, a three-panel judge in the Fifth Circuit heard oral arguments. </a:t>
            </a:r>
          </a:p>
          <a:p>
            <a:r>
              <a:rPr lang="en-US" dirty="0"/>
              <a:t>Fifth Circuit Decision pending- likely to be appealed to the Supreme Court. </a:t>
            </a:r>
          </a:p>
        </p:txBody>
      </p:sp>
    </p:spTree>
    <p:extLst>
      <p:ext uri="{BB962C8B-B14F-4D97-AF65-F5344CB8AC3E}">
        <p14:creationId xmlns:p14="http://schemas.microsoft.com/office/powerpoint/2010/main" val="10392636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a:t>Brackeen v. Bernhardt</a:t>
            </a:r>
            <a:br>
              <a:rPr lang="en-US" dirty="0"/>
            </a:br>
            <a:r>
              <a:rPr lang="en-US" dirty="0"/>
              <a:t>Challenge to ICWA</a:t>
            </a:r>
          </a:p>
        </p:txBody>
      </p:sp>
      <p:sp>
        <p:nvSpPr>
          <p:cNvPr id="3" name="Content Placeholder 2"/>
          <p:cNvSpPr>
            <a:spLocks noGrp="1"/>
          </p:cNvSpPr>
          <p:nvPr>
            <p:ph idx="1"/>
          </p:nvPr>
        </p:nvSpPr>
        <p:spPr>
          <a:xfrm>
            <a:off x="1524000" y="1600200"/>
            <a:ext cx="7162800" cy="4876800"/>
          </a:xfrm>
        </p:spPr>
        <p:txBody>
          <a:bodyPr>
            <a:normAutofit fontScale="70000" lnSpcReduction="20000"/>
          </a:bodyPr>
          <a:lstStyle/>
          <a:p>
            <a:r>
              <a:rPr lang="en-US" sz="3400" dirty="0"/>
              <a:t>On 10/5/18, Judge Reed O’Conner (USDC ND Texas) ruled that ICWA is unconstitutional in Brackeen v. Zinke. </a:t>
            </a:r>
          </a:p>
          <a:p>
            <a:r>
              <a:rPr lang="en-US" sz="3400" dirty="0"/>
              <a:t>Found that </a:t>
            </a:r>
            <a:r>
              <a:rPr lang="en-US" sz="3400" i="1" dirty="0"/>
              <a:t>Morton v. Mancari </a:t>
            </a:r>
            <a:r>
              <a:rPr lang="en-US" sz="3400" dirty="0"/>
              <a:t>rule does not apply because ICWA extends to Indians who are not members of tribes. </a:t>
            </a:r>
          </a:p>
          <a:p>
            <a:r>
              <a:rPr lang="en-US" sz="3400" dirty="0"/>
              <a:t>ICWA struck down in violation of equal protection. </a:t>
            </a:r>
          </a:p>
          <a:p>
            <a:r>
              <a:rPr lang="en-US" sz="3400" dirty="0"/>
              <a:t>Appealed to USCA for the Fifth Circuit and now titled, </a:t>
            </a:r>
            <a:r>
              <a:rPr lang="en-US" sz="3400" i="1" dirty="0"/>
              <a:t>Brackeen v. Bernhardt</a:t>
            </a:r>
            <a:r>
              <a:rPr lang="en-US" sz="3400" dirty="0"/>
              <a:t>.</a:t>
            </a:r>
          </a:p>
          <a:p>
            <a:r>
              <a:rPr lang="en-US" sz="3400" dirty="0"/>
              <a:t>Many tribes and tribal organizations (including NPAIHB) joined the amicus brief. </a:t>
            </a:r>
          </a:p>
          <a:p>
            <a:r>
              <a:rPr lang="en-US" b="1" dirty="0"/>
              <a:t>Status</a:t>
            </a:r>
            <a:r>
              <a:rPr lang="en-US" dirty="0"/>
              <a:t>:  </a:t>
            </a:r>
          </a:p>
          <a:p>
            <a:pPr lvl="1"/>
            <a:r>
              <a:rPr lang="en-US" sz="3200" dirty="0"/>
              <a:t>On  8/9/19, the Fifth Circuit Reversed D.C. Grant of Summary Judgment - A win for Indian Country! </a:t>
            </a:r>
          </a:p>
          <a:p>
            <a:pPr lvl="1"/>
            <a:r>
              <a:rPr lang="en-US" sz="3200" dirty="0"/>
              <a:t>On 10/1/19, plaintiffs filed for a rehearing </a:t>
            </a:r>
            <a:r>
              <a:rPr lang="en-US" sz="3200" i="1" dirty="0"/>
              <a:t>en banc. </a:t>
            </a:r>
          </a:p>
          <a:p>
            <a:endParaRPr lang="en-US" dirty="0"/>
          </a:p>
          <a:p>
            <a:endParaRPr lang="en-US" dirty="0"/>
          </a:p>
        </p:txBody>
      </p:sp>
    </p:spTree>
    <p:extLst>
      <p:ext uri="{BB962C8B-B14F-4D97-AF65-F5344CB8AC3E}">
        <p14:creationId xmlns:p14="http://schemas.microsoft.com/office/powerpoint/2010/main" val="32691580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b="1" dirty="0">
                <a:latin typeface="Arial" charset="0"/>
                <a:cs typeface="Arial" charset="0"/>
              </a:rPr>
              <a:t>Recent and Upcoming National/Regional Meetings</a:t>
            </a:r>
            <a:endParaRPr lang="en-US" dirty="0"/>
          </a:p>
        </p:txBody>
      </p:sp>
      <p:sp>
        <p:nvSpPr>
          <p:cNvPr id="16" name="Content Placeholder 15">
            <a:extLst>
              <a:ext uri="{FF2B5EF4-FFF2-40B4-BE49-F238E27FC236}">
                <a16:creationId xmlns:a16="http://schemas.microsoft.com/office/drawing/2014/main" id="{4EF7D02A-E851-1D48-B429-C75D3326B829}"/>
              </a:ext>
            </a:extLst>
          </p:cNvPr>
          <p:cNvSpPr>
            <a:spLocks noGrp="1"/>
          </p:cNvSpPr>
          <p:nvPr>
            <p:ph idx="1"/>
          </p:nvPr>
        </p:nvSpPr>
        <p:spPr>
          <a:xfrm>
            <a:off x="1523999" y="2332037"/>
            <a:ext cx="7086600" cy="4525963"/>
          </a:xfrm>
        </p:spPr>
        <p:txBody>
          <a:bodyPr>
            <a:normAutofit lnSpcReduction="10000"/>
          </a:bodyPr>
          <a:lstStyle/>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r>
              <a:rPr lang="en-US" sz="2400" dirty="0"/>
              <a:t>HHS Annual Tribal Budget Consultation, Washington, DC, April 2019</a:t>
            </a:r>
          </a:p>
        </p:txBody>
      </p:sp>
      <p:pic>
        <p:nvPicPr>
          <p:cNvPr id="6" name="Picture 5">
            <a:extLst>
              <a:ext uri="{FF2B5EF4-FFF2-40B4-BE49-F238E27FC236}">
                <a16:creationId xmlns:a16="http://schemas.microsoft.com/office/drawing/2014/main" id="{AA945098-9939-B349-8ED7-7096A209B0B5}"/>
              </a:ext>
            </a:extLst>
          </p:cNvPr>
          <p:cNvPicPr>
            <a:picLocks noChangeAspect="1"/>
          </p:cNvPicPr>
          <p:nvPr/>
        </p:nvPicPr>
        <p:blipFill>
          <a:blip r:embed="rId3"/>
          <a:stretch>
            <a:fillRect/>
          </a:stretch>
        </p:blipFill>
        <p:spPr>
          <a:xfrm>
            <a:off x="1676400" y="1405607"/>
            <a:ext cx="6857999" cy="4461794"/>
          </a:xfrm>
          <a:prstGeom prst="rect">
            <a:avLst/>
          </a:prstGeom>
        </p:spPr>
      </p:pic>
    </p:spTree>
    <p:extLst>
      <p:ext uri="{BB962C8B-B14F-4D97-AF65-F5344CB8AC3E}">
        <p14:creationId xmlns:p14="http://schemas.microsoft.com/office/powerpoint/2010/main" val="35497186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A266C0-944C-6247-84EA-561D2F11AFBA}"/>
              </a:ext>
            </a:extLst>
          </p:cNvPr>
          <p:cNvSpPr>
            <a:spLocks noGrp="1"/>
          </p:cNvSpPr>
          <p:nvPr>
            <p:ph type="title"/>
          </p:nvPr>
        </p:nvSpPr>
        <p:spPr>
          <a:xfrm>
            <a:off x="1524000" y="430696"/>
            <a:ext cx="7239000" cy="864704"/>
          </a:xfrm>
        </p:spPr>
        <p:txBody>
          <a:bodyPr>
            <a:normAutofit fontScale="90000"/>
          </a:bodyPr>
          <a:lstStyle/>
          <a:p>
            <a:r>
              <a:rPr lang="en-US" b="1" dirty="0"/>
              <a:t>Recent Meetings </a:t>
            </a:r>
            <a:br>
              <a:rPr lang="en-US" b="1" dirty="0"/>
            </a:br>
            <a:r>
              <a:rPr lang="en-US" b="1" dirty="0"/>
              <a:t>(not Committees)</a:t>
            </a:r>
          </a:p>
        </p:txBody>
      </p:sp>
      <p:sp>
        <p:nvSpPr>
          <p:cNvPr id="3" name="Content Placeholder 2">
            <a:extLst>
              <a:ext uri="{FF2B5EF4-FFF2-40B4-BE49-F238E27FC236}">
                <a16:creationId xmlns:a16="http://schemas.microsoft.com/office/drawing/2014/main" id="{13453C6C-6BED-FE41-BA18-AFF40BCA7F91}"/>
              </a:ext>
            </a:extLst>
          </p:cNvPr>
          <p:cNvSpPr>
            <a:spLocks noGrp="1"/>
          </p:cNvSpPr>
          <p:nvPr>
            <p:ph idx="1"/>
          </p:nvPr>
        </p:nvSpPr>
        <p:spPr>
          <a:xfrm>
            <a:off x="1524000" y="1600200"/>
            <a:ext cx="4648200" cy="4191000"/>
          </a:xfrm>
        </p:spPr>
        <p:txBody>
          <a:bodyPr>
            <a:noAutofit/>
          </a:bodyPr>
          <a:lstStyle/>
          <a:p>
            <a:r>
              <a:rPr lang="en-US" sz="2400" dirty="0"/>
              <a:t>NIHB Quarterly Board Meeting:  September 15</a:t>
            </a:r>
            <a:endParaRPr lang="en-US" sz="2000" dirty="0"/>
          </a:p>
          <a:p>
            <a:r>
              <a:rPr lang="en-US" sz="2400" dirty="0"/>
              <a:t>NIHB Tribal Health Conference: September 16-19</a:t>
            </a:r>
          </a:p>
          <a:p>
            <a:pPr lvl="1"/>
            <a:r>
              <a:rPr lang="en-US" sz="2000" dirty="0"/>
              <a:t>HRSA Consultation Session (9/16)</a:t>
            </a:r>
          </a:p>
          <a:p>
            <a:pPr lvl="1"/>
            <a:r>
              <a:rPr lang="en-US" sz="2000" dirty="0"/>
              <a:t>Joint IHS/VA Consultation Session (9/16)</a:t>
            </a:r>
          </a:p>
          <a:p>
            <a:pPr lvl="1"/>
            <a:r>
              <a:rPr lang="en-US" sz="2000" dirty="0"/>
              <a:t>CMS Listening Session (9/16)</a:t>
            </a:r>
          </a:p>
          <a:p>
            <a:pPr lvl="1"/>
            <a:r>
              <a:rPr lang="en-US" sz="2000" dirty="0"/>
              <a:t>IHS Listening Session (9/17)</a:t>
            </a:r>
          </a:p>
          <a:p>
            <a:pPr lvl="1"/>
            <a:r>
              <a:rPr lang="en-US" sz="2000" dirty="0"/>
              <a:t>Special Diabetes Program for Indians Summit (9/19)</a:t>
            </a:r>
          </a:p>
          <a:p>
            <a:r>
              <a:rPr lang="en-US" sz="2400" dirty="0"/>
              <a:t>Affiliated Tribes of Northwest Indians: October 7-10</a:t>
            </a:r>
          </a:p>
        </p:txBody>
      </p:sp>
      <p:pic>
        <p:nvPicPr>
          <p:cNvPr id="5" name="Picture 4">
            <a:extLst>
              <a:ext uri="{FF2B5EF4-FFF2-40B4-BE49-F238E27FC236}">
                <a16:creationId xmlns:a16="http://schemas.microsoft.com/office/drawing/2014/main" id="{F3D2C843-C31B-5E44-97F3-723007A2F0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9800" y="2400300"/>
            <a:ext cx="2743200" cy="2057400"/>
          </a:xfrm>
          <a:prstGeom prst="rect">
            <a:avLst/>
          </a:prstGeom>
        </p:spPr>
      </p:pic>
      <p:sp>
        <p:nvSpPr>
          <p:cNvPr id="6" name="TextBox 5">
            <a:extLst>
              <a:ext uri="{FF2B5EF4-FFF2-40B4-BE49-F238E27FC236}">
                <a16:creationId xmlns:a16="http://schemas.microsoft.com/office/drawing/2014/main" id="{EA970C67-53D8-2D47-B951-1AEED0150ECF}"/>
              </a:ext>
            </a:extLst>
          </p:cNvPr>
          <p:cNvSpPr txBox="1"/>
          <p:nvPr/>
        </p:nvSpPr>
        <p:spPr>
          <a:xfrm>
            <a:off x="6172200" y="4648200"/>
            <a:ext cx="2286000" cy="369332"/>
          </a:xfrm>
          <a:prstGeom prst="rect">
            <a:avLst/>
          </a:prstGeom>
          <a:noFill/>
        </p:spPr>
        <p:txBody>
          <a:bodyPr wrap="square" rtlCol="0">
            <a:spAutoFit/>
          </a:bodyPr>
          <a:lstStyle/>
          <a:p>
            <a:r>
              <a:rPr lang="en-US" dirty="0"/>
              <a:t>ATNI, October 2019</a:t>
            </a:r>
          </a:p>
        </p:txBody>
      </p:sp>
    </p:spTree>
    <p:extLst>
      <p:ext uri="{BB962C8B-B14F-4D97-AF65-F5344CB8AC3E}">
        <p14:creationId xmlns:p14="http://schemas.microsoft.com/office/powerpoint/2010/main" val="24209871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A266C0-944C-6247-84EA-561D2F11AFBA}"/>
              </a:ext>
            </a:extLst>
          </p:cNvPr>
          <p:cNvSpPr>
            <a:spLocks noGrp="1"/>
          </p:cNvSpPr>
          <p:nvPr>
            <p:ph type="title"/>
          </p:nvPr>
        </p:nvSpPr>
        <p:spPr>
          <a:xfrm>
            <a:off x="1524000" y="304800"/>
            <a:ext cx="7239000" cy="792162"/>
          </a:xfrm>
        </p:spPr>
        <p:txBody>
          <a:bodyPr>
            <a:normAutofit fontScale="90000"/>
          </a:bodyPr>
          <a:lstStyle/>
          <a:p>
            <a:r>
              <a:rPr lang="en-US" b="1" dirty="0"/>
              <a:t>Upcoming Meetings</a:t>
            </a:r>
            <a:br>
              <a:rPr lang="en-US" b="1" dirty="0"/>
            </a:br>
            <a:r>
              <a:rPr lang="en-US" b="1" dirty="0"/>
              <a:t>October-December 2019</a:t>
            </a:r>
          </a:p>
        </p:txBody>
      </p:sp>
      <p:sp>
        <p:nvSpPr>
          <p:cNvPr id="3" name="Content Placeholder 2">
            <a:extLst>
              <a:ext uri="{FF2B5EF4-FFF2-40B4-BE49-F238E27FC236}">
                <a16:creationId xmlns:a16="http://schemas.microsoft.com/office/drawing/2014/main" id="{13453C6C-6BED-FE41-BA18-AFF40BCA7F91}"/>
              </a:ext>
            </a:extLst>
          </p:cNvPr>
          <p:cNvSpPr>
            <a:spLocks noGrp="1"/>
          </p:cNvSpPr>
          <p:nvPr>
            <p:ph idx="1"/>
          </p:nvPr>
        </p:nvSpPr>
        <p:spPr>
          <a:xfrm>
            <a:off x="1524000" y="1447800"/>
            <a:ext cx="7346576" cy="5105400"/>
          </a:xfrm>
        </p:spPr>
        <p:txBody>
          <a:bodyPr>
            <a:noAutofit/>
          </a:bodyPr>
          <a:lstStyle/>
          <a:p>
            <a:r>
              <a:rPr lang="en-US" sz="2400" dirty="0"/>
              <a:t>NCAI Annual Convention and Marketplace, October 20-25, Albuquerque, NM</a:t>
            </a:r>
          </a:p>
          <a:p>
            <a:r>
              <a:rPr lang="en-US" sz="2400" dirty="0"/>
              <a:t>MMPC/CMS TTAG Meeting November 6-8, Washington, D.C.</a:t>
            </a:r>
          </a:p>
          <a:p>
            <a:r>
              <a:rPr lang="en-US" sz="2400" dirty="0"/>
              <a:t>NIHB 4</a:t>
            </a:r>
            <a:r>
              <a:rPr lang="en-US" sz="2400" baseline="30000" dirty="0"/>
              <a:t>th</a:t>
            </a:r>
            <a:r>
              <a:rPr lang="en-US" sz="2400" dirty="0"/>
              <a:t> Quarter Board Meeting, November 13-15, Washington, D.C.</a:t>
            </a:r>
          </a:p>
          <a:p>
            <a:r>
              <a:rPr lang="en-US" sz="2400" dirty="0"/>
              <a:t>Portland Area Budget Formulation Meeting, November 14, Portland, OR</a:t>
            </a:r>
          </a:p>
          <a:p>
            <a:r>
              <a:rPr lang="en-US" sz="2400" dirty="0"/>
              <a:t>Tribal Leaders Diabetes Committee Meeting, December 2-3, Washington, D.C.</a:t>
            </a:r>
          </a:p>
        </p:txBody>
      </p:sp>
    </p:spTree>
    <p:extLst>
      <p:ext uri="{BB962C8B-B14F-4D97-AF65-F5344CB8AC3E}">
        <p14:creationId xmlns:p14="http://schemas.microsoft.com/office/powerpoint/2010/main" val="29713144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A266C0-944C-6247-84EA-561D2F11AFBA}"/>
              </a:ext>
            </a:extLst>
          </p:cNvPr>
          <p:cNvSpPr>
            <a:spLocks noGrp="1"/>
          </p:cNvSpPr>
          <p:nvPr>
            <p:ph type="title"/>
          </p:nvPr>
        </p:nvSpPr>
        <p:spPr>
          <a:xfrm>
            <a:off x="1524000" y="304800"/>
            <a:ext cx="7239000" cy="792162"/>
          </a:xfrm>
        </p:spPr>
        <p:txBody>
          <a:bodyPr>
            <a:normAutofit/>
          </a:bodyPr>
          <a:lstStyle/>
          <a:p>
            <a:r>
              <a:rPr lang="en-US" sz="4000" b="1" dirty="0"/>
              <a:t>DHAT State Legislative Update</a:t>
            </a:r>
            <a:r>
              <a:rPr lang="en-US" dirty="0"/>
              <a:t>​</a:t>
            </a:r>
            <a:endParaRPr lang="en-US" b="1" dirty="0"/>
          </a:p>
        </p:txBody>
      </p:sp>
      <p:sp>
        <p:nvSpPr>
          <p:cNvPr id="3" name="Content Placeholder 2">
            <a:extLst>
              <a:ext uri="{FF2B5EF4-FFF2-40B4-BE49-F238E27FC236}">
                <a16:creationId xmlns:a16="http://schemas.microsoft.com/office/drawing/2014/main" id="{13453C6C-6BED-FE41-BA18-AFF40BCA7F91}"/>
              </a:ext>
            </a:extLst>
          </p:cNvPr>
          <p:cNvSpPr>
            <a:spLocks noGrp="1"/>
          </p:cNvSpPr>
          <p:nvPr>
            <p:ph idx="1"/>
          </p:nvPr>
        </p:nvSpPr>
        <p:spPr>
          <a:xfrm>
            <a:off x="1409700" y="1447800"/>
            <a:ext cx="7467600" cy="5761038"/>
          </a:xfrm>
        </p:spPr>
        <p:txBody>
          <a:bodyPr>
            <a:noAutofit/>
          </a:bodyPr>
          <a:lstStyle/>
          <a:p>
            <a:r>
              <a:rPr lang="en-US" b="1" dirty="0"/>
              <a:t>Washington state </a:t>
            </a:r>
            <a:r>
              <a:rPr lang="en-US" dirty="0"/>
              <a:t>will continue to pursue statewide licensing bill that will enable UIPs to employ dental therapists. Bill </a:t>
            </a:r>
            <a:r>
              <a:rPr lang="en-US" i="1" dirty="0"/>
              <a:t>should </a:t>
            </a:r>
            <a:r>
              <a:rPr lang="en-US" dirty="0"/>
              <a:t>also remove current CMS argument about reimbursement as services are far less restricted than tribal bill.</a:t>
            </a:r>
          </a:p>
        </p:txBody>
      </p:sp>
      <p:sp>
        <p:nvSpPr>
          <p:cNvPr id="4" name="Content Placeholder 2">
            <a:extLst>
              <a:ext uri="{FF2B5EF4-FFF2-40B4-BE49-F238E27FC236}">
                <a16:creationId xmlns:a16="http://schemas.microsoft.com/office/drawing/2014/main" id="{26027698-2EDF-FB4E-B553-964EF4F59AB3}"/>
              </a:ext>
            </a:extLst>
          </p:cNvPr>
          <p:cNvSpPr txBox="1">
            <a:spLocks/>
          </p:cNvSpPr>
          <p:nvPr/>
        </p:nvSpPr>
        <p:spPr>
          <a:xfrm>
            <a:off x="1446241" y="1096962"/>
            <a:ext cx="7346576" cy="5105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2400" dirty="0"/>
          </a:p>
        </p:txBody>
      </p:sp>
    </p:spTree>
    <p:extLst>
      <p:ext uri="{BB962C8B-B14F-4D97-AF65-F5344CB8AC3E}">
        <p14:creationId xmlns:p14="http://schemas.microsoft.com/office/powerpoint/2010/main" val="34832955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BF39D-C145-4E4E-B615-5E978CE079F4}"/>
              </a:ext>
            </a:extLst>
          </p:cNvPr>
          <p:cNvSpPr>
            <a:spLocks noGrp="1"/>
          </p:cNvSpPr>
          <p:nvPr>
            <p:ph type="title"/>
          </p:nvPr>
        </p:nvSpPr>
        <p:spPr/>
        <p:txBody>
          <a:bodyPr>
            <a:normAutofit fontScale="90000"/>
          </a:bodyPr>
          <a:lstStyle/>
          <a:p>
            <a:r>
              <a:rPr lang="en-US" b="1" dirty="0"/>
              <a:t>New! NPAIHB Resolution Tracker</a:t>
            </a:r>
          </a:p>
        </p:txBody>
      </p:sp>
      <p:graphicFrame>
        <p:nvGraphicFramePr>
          <p:cNvPr id="4" name="Content Placeholder 3">
            <a:extLst>
              <a:ext uri="{FF2B5EF4-FFF2-40B4-BE49-F238E27FC236}">
                <a16:creationId xmlns:a16="http://schemas.microsoft.com/office/drawing/2014/main" id="{0DBA5CB7-2A89-004B-8B3E-5E0948F73723}"/>
              </a:ext>
            </a:extLst>
          </p:cNvPr>
          <p:cNvGraphicFramePr>
            <a:graphicFrameLocks noGrp="1"/>
          </p:cNvGraphicFramePr>
          <p:nvPr>
            <p:ph idx="1"/>
            <p:extLst>
              <p:ext uri="{D42A27DB-BD31-4B8C-83A1-F6EECF244321}">
                <p14:modId xmlns:p14="http://schemas.microsoft.com/office/powerpoint/2010/main" val="1815394386"/>
              </p:ext>
            </p:extLst>
          </p:nvPr>
        </p:nvGraphicFramePr>
        <p:xfrm>
          <a:off x="1524000" y="1600200"/>
          <a:ext cx="7162800" cy="2763520"/>
        </p:xfrm>
        <a:graphic>
          <a:graphicData uri="http://schemas.openxmlformats.org/drawingml/2006/table">
            <a:tbl>
              <a:tblPr firstRow="1" bandRow="1">
                <a:tableStyleId>{8EC20E35-A176-4012-BC5E-935CFFF8708E}</a:tableStyleId>
              </a:tblPr>
              <a:tblGrid>
                <a:gridCol w="4648200">
                  <a:extLst>
                    <a:ext uri="{9D8B030D-6E8A-4147-A177-3AD203B41FA5}">
                      <a16:colId xmlns:a16="http://schemas.microsoft.com/office/drawing/2014/main" val="1709231966"/>
                    </a:ext>
                  </a:extLst>
                </a:gridCol>
                <a:gridCol w="1143000">
                  <a:extLst>
                    <a:ext uri="{9D8B030D-6E8A-4147-A177-3AD203B41FA5}">
                      <a16:colId xmlns:a16="http://schemas.microsoft.com/office/drawing/2014/main" val="2309370847"/>
                    </a:ext>
                  </a:extLst>
                </a:gridCol>
                <a:gridCol w="1371600">
                  <a:extLst>
                    <a:ext uri="{9D8B030D-6E8A-4147-A177-3AD203B41FA5}">
                      <a16:colId xmlns:a16="http://schemas.microsoft.com/office/drawing/2014/main" val="1384035261"/>
                    </a:ext>
                  </a:extLst>
                </a:gridCol>
              </a:tblGrid>
              <a:tr h="370840">
                <a:tc>
                  <a:txBody>
                    <a:bodyPr/>
                    <a:lstStyle/>
                    <a:p>
                      <a:r>
                        <a:rPr lang="en-US" dirty="0"/>
                        <a:t>Passed at July Joint QBM*</a:t>
                      </a:r>
                    </a:p>
                  </a:txBody>
                  <a:tcPr/>
                </a:tc>
                <a:tc>
                  <a:txBody>
                    <a:bodyPr/>
                    <a:lstStyle/>
                    <a:p>
                      <a:r>
                        <a:rPr lang="en-US" dirty="0"/>
                        <a:t>ATNI Oct</a:t>
                      </a:r>
                    </a:p>
                  </a:txBody>
                  <a:tcPr/>
                </a:tc>
                <a:tc>
                  <a:txBody>
                    <a:bodyPr/>
                    <a:lstStyle/>
                    <a:p>
                      <a:r>
                        <a:rPr lang="en-US" dirty="0"/>
                        <a:t>NCAI Oct</a:t>
                      </a:r>
                    </a:p>
                  </a:txBody>
                  <a:tcPr/>
                </a:tc>
                <a:extLst>
                  <a:ext uri="{0D108BD9-81ED-4DB2-BD59-A6C34878D82A}">
                    <a16:rowId xmlns:a16="http://schemas.microsoft.com/office/drawing/2014/main" val="1558640858"/>
                  </a:ext>
                </a:extLst>
              </a:tr>
              <a:tr h="370840">
                <a:tc>
                  <a:txBody>
                    <a:bodyPr/>
                    <a:lstStyle/>
                    <a:p>
                      <a:r>
                        <a:rPr lang="en-US" dirty="0"/>
                        <a:t>Ensure Medicaid Trust Responsibility to AI/AN</a:t>
                      </a:r>
                    </a:p>
                  </a:txBody>
                  <a:tcPr/>
                </a:tc>
                <a:tc>
                  <a:txBody>
                    <a:bodyPr/>
                    <a:lstStyle/>
                    <a:p>
                      <a:r>
                        <a:rPr lang="en-US" dirty="0"/>
                        <a:t>Passed</a:t>
                      </a:r>
                    </a:p>
                  </a:txBody>
                  <a:tcPr/>
                </a:tc>
                <a:tc>
                  <a:txBody>
                    <a:bodyPr/>
                    <a:lstStyle/>
                    <a:p>
                      <a:r>
                        <a:rPr lang="en-US" dirty="0"/>
                        <a:t>Not sent**</a:t>
                      </a:r>
                    </a:p>
                  </a:txBody>
                  <a:tcPr/>
                </a:tc>
                <a:extLst>
                  <a:ext uri="{0D108BD9-81ED-4DB2-BD59-A6C34878D82A}">
                    <a16:rowId xmlns:a16="http://schemas.microsoft.com/office/drawing/2014/main" val="514889190"/>
                  </a:ext>
                </a:extLst>
              </a:tr>
              <a:tr h="370840">
                <a:tc>
                  <a:txBody>
                    <a:bodyPr/>
                    <a:lstStyle/>
                    <a:p>
                      <a:r>
                        <a:rPr lang="en-US" dirty="0"/>
                        <a:t>HHS OMH AI/AN Health Resources Adv Comm</a:t>
                      </a:r>
                    </a:p>
                  </a:txBody>
                  <a:tcPr/>
                </a:tc>
                <a:tc>
                  <a:txBody>
                    <a:bodyPr/>
                    <a:lstStyle/>
                    <a:p>
                      <a:r>
                        <a:rPr lang="en-US" dirty="0"/>
                        <a:t>Passed</a:t>
                      </a:r>
                    </a:p>
                  </a:txBody>
                  <a:tcPr/>
                </a:tc>
                <a:tc>
                  <a:txBody>
                    <a:bodyPr/>
                    <a:lstStyle/>
                    <a:p>
                      <a:r>
                        <a:rPr lang="en-US" dirty="0"/>
                        <a:t>Pending</a:t>
                      </a:r>
                    </a:p>
                  </a:txBody>
                  <a:tcPr/>
                </a:tc>
                <a:extLst>
                  <a:ext uri="{0D108BD9-81ED-4DB2-BD59-A6C34878D82A}">
                    <a16:rowId xmlns:a16="http://schemas.microsoft.com/office/drawing/2014/main" val="3284873647"/>
                  </a:ext>
                </a:extLst>
              </a:tr>
              <a:tr h="370840">
                <a:tc>
                  <a:txBody>
                    <a:bodyPr/>
                    <a:lstStyle/>
                    <a:p>
                      <a:r>
                        <a:rPr lang="en-US" dirty="0"/>
                        <a:t>Increase Funding for SBHPP with Tribal Shares Option</a:t>
                      </a:r>
                    </a:p>
                  </a:txBody>
                  <a:tcPr/>
                </a:tc>
                <a:tc>
                  <a:txBody>
                    <a:bodyPr/>
                    <a:lstStyle/>
                    <a:p>
                      <a:r>
                        <a:rPr lang="en-US" dirty="0"/>
                        <a:t>Passed</a:t>
                      </a:r>
                    </a:p>
                  </a:txBody>
                  <a:tcPr/>
                </a:tc>
                <a:tc>
                  <a:txBody>
                    <a:bodyPr/>
                    <a:lstStyle/>
                    <a:p>
                      <a:r>
                        <a:rPr lang="en-US" dirty="0"/>
                        <a:t>Pending</a:t>
                      </a:r>
                    </a:p>
                  </a:txBody>
                  <a:tcPr/>
                </a:tc>
                <a:extLst>
                  <a:ext uri="{0D108BD9-81ED-4DB2-BD59-A6C34878D82A}">
                    <a16:rowId xmlns:a16="http://schemas.microsoft.com/office/drawing/2014/main" val="445496959"/>
                  </a:ext>
                </a:extLst>
              </a:tr>
              <a:tr h="370840">
                <a:tc>
                  <a:txBody>
                    <a:bodyPr/>
                    <a:lstStyle/>
                    <a:p>
                      <a:r>
                        <a:rPr lang="en-US" dirty="0"/>
                        <a:t>Support for Permanent Auth of SDPI with Tribal Shares Option </a:t>
                      </a:r>
                    </a:p>
                  </a:txBody>
                  <a:tcPr/>
                </a:tc>
                <a:tc>
                  <a:txBody>
                    <a:bodyPr/>
                    <a:lstStyle/>
                    <a:p>
                      <a:r>
                        <a:rPr lang="en-US" dirty="0"/>
                        <a:t>Passed</a:t>
                      </a:r>
                    </a:p>
                  </a:txBody>
                  <a:tcPr/>
                </a:tc>
                <a:tc>
                  <a:txBody>
                    <a:bodyPr/>
                    <a:lstStyle/>
                    <a:p>
                      <a:r>
                        <a:rPr lang="en-US" dirty="0"/>
                        <a:t>Pending</a:t>
                      </a:r>
                    </a:p>
                  </a:txBody>
                  <a:tcPr/>
                </a:tc>
                <a:extLst>
                  <a:ext uri="{0D108BD9-81ED-4DB2-BD59-A6C34878D82A}">
                    <a16:rowId xmlns:a16="http://schemas.microsoft.com/office/drawing/2014/main" val="1529520672"/>
                  </a:ext>
                </a:extLst>
              </a:tr>
              <a:tr h="370840">
                <a:tc>
                  <a:txBody>
                    <a:bodyPr/>
                    <a:lstStyle/>
                    <a:p>
                      <a:r>
                        <a:rPr lang="en-US" dirty="0"/>
                        <a:t>Move PRC Dependent Factor</a:t>
                      </a:r>
                    </a:p>
                  </a:txBody>
                  <a:tcPr/>
                </a:tc>
                <a:tc>
                  <a:txBody>
                    <a:bodyPr/>
                    <a:lstStyle/>
                    <a:p>
                      <a:r>
                        <a:rPr lang="en-US" dirty="0"/>
                        <a:t>Passed</a:t>
                      </a:r>
                    </a:p>
                  </a:txBody>
                  <a:tcPr/>
                </a:tc>
                <a:tc>
                  <a:txBody>
                    <a:bodyPr/>
                    <a:lstStyle/>
                    <a:p>
                      <a:r>
                        <a:rPr lang="en-US" dirty="0"/>
                        <a:t>Pending</a:t>
                      </a:r>
                    </a:p>
                  </a:txBody>
                  <a:tcPr/>
                </a:tc>
                <a:extLst>
                  <a:ext uri="{0D108BD9-81ED-4DB2-BD59-A6C34878D82A}">
                    <a16:rowId xmlns:a16="http://schemas.microsoft.com/office/drawing/2014/main" val="3134342696"/>
                  </a:ext>
                </a:extLst>
              </a:tr>
            </a:tbl>
          </a:graphicData>
        </a:graphic>
      </p:graphicFrame>
      <p:sp>
        <p:nvSpPr>
          <p:cNvPr id="5" name="TextBox 4">
            <a:extLst>
              <a:ext uri="{FF2B5EF4-FFF2-40B4-BE49-F238E27FC236}">
                <a16:creationId xmlns:a16="http://schemas.microsoft.com/office/drawing/2014/main" id="{55312C80-F48C-9446-A47F-F25138BF5F76}"/>
              </a:ext>
            </a:extLst>
          </p:cNvPr>
          <p:cNvSpPr txBox="1"/>
          <p:nvPr/>
        </p:nvSpPr>
        <p:spPr>
          <a:xfrm>
            <a:off x="1524000" y="4380637"/>
            <a:ext cx="7162800" cy="1754326"/>
          </a:xfrm>
          <a:prstGeom prst="rect">
            <a:avLst/>
          </a:prstGeom>
          <a:noFill/>
        </p:spPr>
        <p:txBody>
          <a:bodyPr wrap="square" rtlCol="0">
            <a:spAutoFit/>
          </a:bodyPr>
          <a:lstStyle/>
          <a:p>
            <a:r>
              <a:rPr lang="en-US" dirty="0"/>
              <a:t>*Other joint resolutions not listed above and passed at July QBM were not forwarded to ATNI since they were previously forwarded by NPAIHB to ATNI and passed; or similar resolution was already passed.</a:t>
            </a:r>
          </a:p>
          <a:p>
            <a:r>
              <a:rPr lang="en-US" dirty="0"/>
              <a:t>**This resolution was already enacted at NCAI (#DEN-19-054) but having one by ATNI will give more leverage to regional advocacy. </a:t>
            </a:r>
          </a:p>
          <a:p>
            <a:endParaRPr lang="en-US" dirty="0"/>
          </a:p>
        </p:txBody>
      </p:sp>
    </p:spTree>
    <p:extLst>
      <p:ext uri="{BB962C8B-B14F-4D97-AF65-F5344CB8AC3E}">
        <p14:creationId xmlns:p14="http://schemas.microsoft.com/office/powerpoint/2010/main" val="6641619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A266C0-944C-6247-84EA-561D2F11AFBA}"/>
              </a:ext>
            </a:extLst>
          </p:cNvPr>
          <p:cNvSpPr>
            <a:spLocks noGrp="1"/>
          </p:cNvSpPr>
          <p:nvPr>
            <p:ph type="title"/>
          </p:nvPr>
        </p:nvSpPr>
        <p:spPr>
          <a:xfrm>
            <a:off x="1524000" y="304800"/>
            <a:ext cx="7239000" cy="792162"/>
          </a:xfrm>
        </p:spPr>
        <p:txBody>
          <a:bodyPr>
            <a:normAutofit/>
          </a:bodyPr>
          <a:lstStyle/>
          <a:p>
            <a:r>
              <a:rPr lang="en-US" sz="4000" b="1" dirty="0"/>
              <a:t>DHAT State Legislative Update</a:t>
            </a:r>
            <a:r>
              <a:rPr lang="en-US" dirty="0"/>
              <a:t>​</a:t>
            </a:r>
            <a:endParaRPr lang="en-US" b="1" dirty="0"/>
          </a:p>
        </p:txBody>
      </p:sp>
      <p:sp>
        <p:nvSpPr>
          <p:cNvPr id="3" name="Content Placeholder 2">
            <a:extLst>
              <a:ext uri="{FF2B5EF4-FFF2-40B4-BE49-F238E27FC236}">
                <a16:creationId xmlns:a16="http://schemas.microsoft.com/office/drawing/2014/main" id="{13453C6C-6BED-FE41-BA18-AFF40BCA7F91}"/>
              </a:ext>
            </a:extLst>
          </p:cNvPr>
          <p:cNvSpPr>
            <a:spLocks noGrp="1"/>
          </p:cNvSpPr>
          <p:nvPr>
            <p:ph idx="1"/>
          </p:nvPr>
        </p:nvSpPr>
        <p:spPr>
          <a:xfrm>
            <a:off x="1490870" y="1371600"/>
            <a:ext cx="7467600" cy="5761038"/>
          </a:xfrm>
        </p:spPr>
        <p:txBody>
          <a:bodyPr>
            <a:noAutofit/>
          </a:bodyPr>
          <a:lstStyle/>
          <a:p>
            <a:r>
              <a:rPr lang="en-US" b="1" dirty="0"/>
              <a:t>Oregon</a:t>
            </a:r>
            <a:r>
              <a:rPr lang="en-US" dirty="0"/>
              <a:t> is looking to introduce statewide licensing bill in 2020 session.  Our pilot project expires in May 2021, and legislation is best pathway to allow current DHATs to continue practice and establish the profession in OR for all underserved populations.</a:t>
            </a:r>
          </a:p>
          <a:p>
            <a:r>
              <a:rPr lang="en-US" b="1" dirty="0"/>
              <a:t>Idaho</a:t>
            </a:r>
            <a:r>
              <a:rPr lang="en-US" dirty="0"/>
              <a:t> passed legislation this past year that will grant state licenses to dental therapists practicing on tribal lands.</a:t>
            </a:r>
            <a:endParaRPr lang="en-US" sz="2000" b="1" dirty="0"/>
          </a:p>
        </p:txBody>
      </p:sp>
      <p:sp>
        <p:nvSpPr>
          <p:cNvPr id="4" name="Content Placeholder 2">
            <a:extLst>
              <a:ext uri="{FF2B5EF4-FFF2-40B4-BE49-F238E27FC236}">
                <a16:creationId xmlns:a16="http://schemas.microsoft.com/office/drawing/2014/main" id="{26027698-2EDF-FB4E-B553-964EF4F59AB3}"/>
              </a:ext>
            </a:extLst>
          </p:cNvPr>
          <p:cNvSpPr txBox="1">
            <a:spLocks/>
          </p:cNvSpPr>
          <p:nvPr/>
        </p:nvSpPr>
        <p:spPr>
          <a:xfrm>
            <a:off x="1446241" y="1096962"/>
            <a:ext cx="7346576" cy="5105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2400" dirty="0"/>
          </a:p>
        </p:txBody>
      </p:sp>
    </p:spTree>
    <p:extLst>
      <p:ext uri="{BB962C8B-B14F-4D97-AF65-F5344CB8AC3E}">
        <p14:creationId xmlns:p14="http://schemas.microsoft.com/office/powerpoint/2010/main" val="145999359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Discussion and Questions</a:t>
            </a:r>
          </a:p>
        </p:txBody>
      </p:sp>
      <p:sp>
        <p:nvSpPr>
          <p:cNvPr id="12" name="Content Placeholder 11">
            <a:extLst>
              <a:ext uri="{FF2B5EF4-FFF2-40B4-BE49-F238E27FC236}">
                <a16:creationId xmlns:a16="http://schemas.microsoft.com/office/drawing/2014/main" id="{7472A4EB-9551-0244-B17B-3D9CB35E01C5}"/>
              </a:ext>
            </a:extLst>
          </p:cNvPr>
          <p:cNvSpPr>
            <a:spLocks noGrp="1"/>
          </p:cNvSpPr>
          <p:nvPr>
            <p:ph idx="1"/>
          </p:nvPr>
        </p:nvSpPr>
        <p:spPr>
          <a:xfrm>
            <a:off x="1530927" y="2352819"/>
            <a:ext cx="7162800" cy="4525963"/>
          </a:xfrm>
        </p:spPr>
        <p:txBody>
          <a:bodyPr>
            <a:normAutofit/>
          </a:bodyPr>
          <a:lstStyle/>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lgn="ctr">
              <a:buNone/>
            </a:pPr>
            <a:r>
              <a:rPr lang="en-US" sz="2400" dirty="0"/>
              <a:t>NIHB Tribal Health Conference, Temecula, CA</a:t>
            </a:r>
          </a:p>
          <a:p>
            <a:pPr marL="0" indent="0" algn="ctr">
              <a:buNone/>
            </a:pPr>
            <a:r>
              <a:rPr lang="en-US" sz="2400" dirty="0"/>
              <a:t> October 2019</a:t>
            </a:r>
          </a:p>
        </p:txBody>
      </p:sp>
      <p:pic>
        <p:nvPicPr>
          <p:cNvPr id="4" name="Picture 3">
            <a:extLst>
              <a:ext uri="{FF2B5EF4-FFF2-40B4-BE49-F238E27FC236}">
                <a16:creationId xmlns:a16="http://schemas.microsoft.com/office/drawing/2014/main" id="{FC81F2CE-AC2A-C147-876E-C9050E4995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7400" y="1417638"/>
            <a:ext cx="6019800" cy="4144962"/>
          </a:xfrm>
          <a:prstGeom prst="rect">
            <a:avLst/>
          </a:prstGeom>
        </p:spPr>
      </p:pic>
    </p:spTree>
    <p:extLst>
      <p:ext uri="{BB962C8B-B14F-4D97-AF65-F5344CB8AC3E}">
        <p14:creationId xmlns:p14="http://schemas.microsoft.com/office/powerpoint/2010/main" val="30862624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Slide Number Placeholder 5"/>
          <p:cNvSpPr>
            <a:spLocks noGrp="1"/>
          </p:cNvSpPr>
          <p:nvPr>
            <p:ph type="sldNum" sz="quarter" idx="12"/>
          </p:nvPr>
        </p:nvSpPr>
        <p:spPr>
          <a:noFill/>
        </p:spPr>
        <p:txBody>
          <a:bodyPr/>
          <a:lstStyle/>
          <a:p>
            <a:fld id="{89C42150-723B-4C2A-B8AA-C6F96496E035}" type="slidenum">
              <a:rPr lang="en-US" altLang="en-US" smtClean="0">
                <a:latin typeface="Tahoma" pitchFamily="34" charset="0"/>
              </a:rPr>
              <a:pPr/>
              <a:t>5</a:t>
            </a:fld>
            <a:endParaRPr lang="en-US" altLang="en-US" dirty="0">
              <a:latin typeface="Tahoma" pitchFamily="34" charset="0"/>
            </a:endParaRPr>
          </a:p>
        </p:txBody>
      </p:sp>
      <p:sp>
        <p:nvSpPr>
          <p:cNvPr id="14338" name="Rectangle 2"/>
          <p:cNvSpPr>
            <a:spLocks noGrp="1" noChangeArrowheads="1"/>
          </p:cNvSpPr>
          <p:nvPr>
            <p:ph type="title"/>
          </p:nvPr>
        </p:nvSpPr>
        <p:spPr>
          <a:xfrm>
            <a:off x="1828800" y="533400"/>
            <a:ext cx="6477000" cy="1219200"/>
          </a:xfrm>
        </p:spPr>
        <p:txBody>
          <a:bodyPr>
            <a:noAutofit/>
          </a:bodyPr>
          <a:lstStyle/>
          <a:p>
            <a:r>
              <a:rPr lang="en-US" b="1" dirty="0">
                <a:latin typeface="Arial" charset="0"/>
                <a:cs typeface="Arial" charset="0"/>
              </a:rPr>
              <a:t>Legislation</a:t>
            </a:r>
            <a:endParaRPr lang="en-US" altLang="en-US" b="1" dirty="0"/>
          </a:p>
        </p:txBody>
      </p:sp>
      <p:pic>
        <p:nvPicPr>
          <p:cNvPr id="3" name="Picture 2">
            <a:extLst>
              <a:ext uri="{FF2B5EF4-FFF2-40B4-BE49-F238E27FC236}">
                <a16:creationId xmlns:a16="http://schemas.microsoft.com/office/drawing/2014/main" id="{447F11A3-0403-5248-9882-3D3D684628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1752599"/>
            <a:ext cx="3377779" cy="2301875"/>
          </a:xfrm>
          <a:prstGeom prst="rect">
            <a:avLst/>
          </a:prstGeom>
        </p:spPr>
      </p:pic>
      <p:pic>
        <p:nvPicPr>
          <p:cNvPr id="5" name="Picture 4">
            <a:extLst>
              <a:ext uri="{FF2B5EF4-FFF2-40B4-BE49-F238E27FC236}">
                <a16:creationId xmlns:a16="http://schemas.microsoft.com/office/drawing/2014/main" id="{23D428E2-C2CF-8046-B0E5-0AE02C7F1D9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80270" y="4177004"/>
            <a:ext cx="3149211" cy="2361908"/>
          </a:xfrm>
          <a:prstGeom prst="rect">
            <a:avLst/>
          </a:prstGeom>
        </p:spPr>
      </p:pic>
      <p:sp>
        <p:nvSpPr>
          <p:cNvPr id="2" name="TextBox 1">
            <a:extLst>
              <a:ext uri="{FF2B5EF4-FFF2-40B4-BE49-F238E27FC236}">
                <a16:creationId xmlns:a16="http://schemas.microsoft.com/office/drawing/2014/main" id="{24032649-268B-AA4A-81DB-648F08DB7036}"/>
              </a:ext>
            </a:extLst>
          </p:cNvPr>
          <p:cNvSpPr txBox="1"/>
          <p:nvPr/>
        </p:nvSpPr>
        <p:spPr>
          <a:xfrm>
            <a:off x="1432160" y="5693741"/>
            <a:ext cx="3276600" cy="923330"/>
          </a:xfrm>
          <a:prstGeom prst="rect">
            <a:avLst/>
          </a:prstGeom>
          <a:noFill/>
        </p:spPr>
        <p:txBody>
          <a:bodyPr wrap="square" rtlCol="0">
            <a:spAutoFit/>
          </a:bodyPr>
          <a:lstStyle/>
          <a:p>
            <a:r>
              <a:rPr lang="en-US" dirty="0"/>
              <a:t>NCAI Tribal Unity Impact Days &amp; Hill Visits; September 10-11, 2019</a:t>
            </a:r>
          </a:p>
        </p:txBody>
      </p:sp>
      <p:pic>
        <p:nvPicPr>
          <p:cNvPr id="6" name="Picture 5">
            <a:extLst>
              <a:ext uri="{FF2B5EF4-FFF2-40B4-BE49-F238E27FC236}">
                <a16:creationId xmlns:a16="http://schemas.microsoft.com/office/drawing/2014/main" id="{BFAC667D-008C-F841-A1CA-98FEFFC0A62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1414913" y="2424026"/>
            <a:ext cx="3311094" cy="2483321"/>
          </a:xfrm>
          <a:prstGeom prst="rect">
            <a:avLst/>
          </a:prstGeom>
        </p:spPr>
      </p:pic>
    </p:spTree>
    <p:extLst>
      <p:ext uri="{BB962C8B-B14F-4D97-AF65-F5344CB8AC3E}">
        <p14:creationId xmlns:p14="http://schemas.microsoft.com/office/powerpoint/2010/main" val="7311229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10447" y="0"/>
            <a:ext cx="7239000" cy="1143000"/>
          </a:xfrm>
        </p:spPr>
        <p:txBody>
          <a:bodyPr>
            <a:noAutofit/>
          </a:bodyPr>
          <a:lstStyle/>
          <a:p>
            <a:r>
              <a:rPr lang="en-US" sz="3600" b="1" dirty="0"/>
              <a:t>FY 2020 Interior IHS Appropriations</a:t>
            </a:r>
            <a:br>
              <a:rPr lang="en-US" sz="3600" b="1" dirty="0"/>
            </a:br>
            <a:r>
              <a:rPr lang="en-US" sz="3600" b="1" dirty="0"/>
              <a:t>Summary</a:t>
            </a:r>
          </a:p>
        </p:txBody>
      </p:sp>
      <p:sp>
        <p:nvSpPr>
          <p:cNvPr id="3" name="Content Placeholder 2"/>
          <p:cNvSpPr>
            <a:spLocks noGrp="1"/>
          </p:cNvSpPr>
          <p:nvPr>
            <p:ph idx="1"/>
          </p:nvPr>
        </p:nvSpPr>
        <p:spPr>
          <a:xfrm>
            <a:off x="1618731" y="1143000"/>
            <a:ext cx="7162800" cy="5486400"/>
          </a:xfrm>
        </p:spPr>
        <p:txBody>
          <a:bodyPr>
            <a:normAutofit fontScale="85000" lnSpcReduction="10000"/>
          </a:bodyPr>
          <a:lstStyle/>
          <a:p>
            <a:r>
              <a:rPr lang="en-US" sz="3000" dirty="0"/>
              <a:t>National Tribal Budget Formulation Workgroup recommended over </a:t>
            </a:r>
            <a:r>
              <a:rPr lang="en-US" sz="3000" b="1" dirty="0"/>
              <a:t>$7 billion </a:t>
            </a:r>
            <a:r>
              <a:rPr lang="en-US" sz="3000" dirty="0"/>
              <a:t>for IHS for FY 2020 (36% increase over FY 2017 enacted level).</a:t>
            </a:r>
          </a:p>
          <a:p>
            <a:r>
              <a:rPr lang="en-US" sz="3000" dirty="0"/>
              <a:t>President Released Budget on 3/11/19</a:t>
            </a:r>
          </a:p>
          <a:p>
            <a:pPr lvl="1"/>
            <a:r>
              <a:rPr lang="en-US" sz="2200" dirty="0"/>
              <a:t>Proposed </a:t>
            </a:r>
            <a:r>
              <a:rPr lang="en-US" sz="2200" b="1" dirty="0"/>
              <a:t>$5.9 billion</a:t>
            </a:r>
            <a:r>
              <a:rPr lang="en-US" sz="2200" dirty="0"/>
              <a:t>, an $82.6m increase above FY 2019 for services and facilities (1.7%) or $115 m (2%) increase overall above 2019 enacted level. </a:t>
            </a:r>
          </a:p>
          <a:p>
            <a:r>
              <a:rPr lang="en-US" sz="3000" dirty="0"/>
              <a:t>Continuing resolution through 11/21/19 (IHS and SDPI) under H.R. 4378.</a:t>
            </a:r>
          </a:p>
          <a:p>
            <a:r>
              <a:rPr lang="en-US" sz="2800" dirty="0"/>
              <a:t>House Bill Status: On 6/25/19, House passed Interior appropriations bill (with 4 others) ($537m above FY 2019)</a:t>
            </a:r>
          </a:p>
          <a:p>
            <a:r>
              <a:rPr lang="en-US" sz="2800" dirty="0"/>
              <a:t>Senate Bill Status: On 9/26/19, Senate Appropriations Committee passed Interior appropriations bill ($237m above FY 2019)</a:t>
            </a:r>
          </a:p>
        </p:txBody>
      </p:sp>
    </p:spTree>
    <p:extLst>
      <p:ext uri="{BB962C8B-B14F-4D97-AF65-F5344CB8AC3E}">
        <p14:creationId xmlns:p14="http://schemas.microsoft.com/office/powerpoint/2010/main" val="5335436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 </a:t>
            </a:r>
            <a:r>
              <a:rPr lang="en-US" sz="4000" b="1" dirty="0"/>
              <a:t>FY 2020 Interior IHS Appropriations Summary</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81807289"/>
              </p:ext>
            </p:extLst>
          </p:nvPr>
        </p:nvGraphicFramePr>
        <p:xfrm>
          <a:off x="1524000" y="1524000"/>
          <a:ext cx="7162800" cy="4241800"/>
        </p:xfrm>
        <a:graphic>
          <a:graphicData uri="http://schemas.openxmlformats.org/drawingml/2006/table">
            <a:tbl>
              <a:tblPr firstRow="1" bandRow="1">
                <a:tableStyleId>{85BE263C-DBD7-4A20-BB59-AAB30ACAA65A}</a:tableStyleId>
              </a:tblPr>
              <a:tblGrid>
                <a:gridCol w="1600200">
                  <a:extLst>
                    <a:ext uri="{9D8B030D-6E8A-4147-A177-3AD203B41FA5}">
                      <a16:colId xmlns:a16="http://schemas.microsoft.com/office/drawing/2014/main" val="20000"/>
                    </a:ext>
                  </a:extLst>
                </a:gridCol>
                <a:gridCol w="1264920">
                  <a:extLst>
                    <a:ext uri="{9D8B030D-6E8A-4147-A177-3AD203B41FA5}">
                      <a16:colId xmlns:a16="http://schemas.microsoft.com/office/drawing/2014/main" val="20001"/>
                    </a:ext>
                  </a:extLst>
                </a:gridCol>
                <a:gridCol w="1432560">
                  <a:extLst>
                    <a:ext uri="{9D8B030D-6E8A-4147-A177-3AD203B41FA5}">
                      <a16:colId xmlns:a16="http://schemas.microsoft.com/office/drawing/2014/main" val="20002"/>
                    </a:ext>
                  </a:extLst>
                </a:gridCol>
                <a:gridCol w="1432560">
                  <a:extLst>
                    <a:ext uri="{9D8B030D-6E8A-4147-A177-3AD203B41FA5}">
                      <a16:colId xmlns:a16="http://schemas.microsoft.com/office/drawing/2014/main" val="20003"/>
                    </a:ext>
                  </a:extLst>
                </a:gridCol>
                <a:gridCol w="1432560">
                  <a:extLst>
                    <a:ext uri="{9D8B030D-6E8A-4147-A177-3AD203B41FA5}">
                      <a16:colId xmlns:a16="http://schemas.microsoft.com/office/drawing/2014/main" val="20004"/>
                    </a:ext>
                  </a:extLst>
                </a:gridCol>
              </a:tblGrid>
              <a:tr h="370840">
                <a:tc>
                  <a:txBody>
                    <a:bodyPr/>
                    <a:lstStyle/>
                    <a:p>
                      <a:endParaRPr lang="en-US" dirty="0"/>
                    </a:p>
                  </a:txBody>
                  <a:tcPr/>
                </a:tc>
                <a:tc>
                  <a:txBody>
                    <a:bodyPr/>
                    <a:lstStyle/>
                    <a:p>
                      <a:r>
                        <a:rPr lang="en-US" dirty="0"/>
                        <a:t>FY 2019 Enacted</a:t>
                      </a:r>
                    </a:p>
                  </a:txBody>
                  <a:tcPr/>
                </a:tc>
                <a:tc>
                  <a:txBody>
                    <a:bodyPr/>
                    <a:lstStyle/>
                    <a:p>
                      <a:r>
                        <a:rPr lang="en-US" dirty="0"/>
                        <a:t>Pres</a:t>
                      </a:r>
                      <a:r>
                        <a:rPr lang="en-US" baseline="0" dirty="0"/>
                        <a:t> Req. </a:t>
                      </a:r>
                    </a:p>
                    <a:p>
                      <a:endParaRPr lang="en-US" dirty="0"/>
                    </a:p>
                  </a:txBody>
                  <a:tcPr/>
                </a:tc>
                <a:tc>
                  <a:txBody>
                    <a:bodyPr/>
                    <a:lstStyle/>
                    <a:p>
                      <a:r>
                        <a:rPr lang="en-US" dirty="0"/>
                        <a:t>House Bill</a:t>
                      </a:r>
                    </a:p>
                    <a:p>
                      <a:endParaRPr lang="en-US" dirty="0"/>
                    </a:p>
                  </a:txBody>
                  <a:tcPr/>
                </a:tc>
                <a:tc>
                  <a:txBody>
                    <a:bodyPr/>
                    <a:lstStyle/>
                    <a:p>
                      <a:r>
                        <a:rPr lang="en-US" dirty="0"/>
                        <a:t>Senate Appr. Comm.</a:t>
                      </a:r>
                    </a:p>
                  </a:txBody>
                  <a:tcPr/>
                </a:tc>
                <a:extLst>
                  <a:ext uri="{0D108BD9-81ED-4DB2-BD59-A6C34878D82A}">
                    <a16:rowId xmlns:a16="http://schemas.microsoft.com/office/drawing/2014/main" val="10000"/>
                  </a:ext>
                </a:extLst>
              </a:tr>
              <a:tr h="370840">
                <a:tc>
                  <a:txBody>
                    <a:bodyPr/>
                    <a:lstStyle/>
                    <a:p>
                      <a:r>
                        <a:rPr lang="en-US" dirty="0"/>
                        <a:t>Clinical Svcs</a:t>
                      </a:r>
                    </a:p>
                  </a:txBody>
                  <a:tcPr/>
                </a:tc>
                <a:tc>
                  <a:txBody>
                    <a:bodyPr/>
                    <a:lstStyle/>
                    <a:p>
                      <a:pPr algn="r"/>
                      <a:r>
                        <a:rPr lang="en-US" dirty="0"/>
                        <a:t>$3,739,961</a:t>
                      </a:r>
                    </a:p>
                  </a:txBody>
                  <a:tcPr/>
                </a:tc>
                <a:tc>
                  <a:txBody>
                    <a:bodyPr/>
                    <a:lstStyle/>
                    <a:p>
                      <a:pPr algn="r"/>
                      <a:r>
                        <a:rPr lang="en-US" dirty="0"/>
                        <a:t>$3,996,963</a:t>
                      </a:r>
                    </a:p>
                  </a:txBody>
                  <a:tcPr/>
                </a:tc>
                <a:tc>
                  <a:txBody>
                    <a:bodyPr/>
                    <a:lstStyle/>
                    <a:p>
                      <a:pPr algn="r"/>
                      <a:r>
                        <a:rPr lang="en-US" dirty="0"/>
                        <a:t>$4,120,282</a:t>
                      </a:r>
                    </a:p>
                  </a:txBody>
                  <a:tcPr/>
                </a:tc>
                <a:tc>
                  <a:txBody>
                    <a:bodyPr/>
                    <a:lstStyle/>
                    <a:p>
                      <a:pPr algn="r"/>
                      <a:r>
                        <a:rPr lang="en-US" dirty="0"/>
                        <a:t>$3,949,062</a:t>
                      </a:r>
                    </a:p>
                  </a:txBody>
                  <a:tcPr/>
                </a:tc>
                <a:extLst>
                  <a:ext uri="{0D108BD9-81ED-4DB2-BD59-A6C34878D82A}">
                    <a16:rowId xmlns:a16="http://schemas.microsoft.com/office/drawing/2014/main" val="10001"/>
                  </a:ext>
                </a:extLst>
              </a:tr>
              <a:tr h="370840">
                <a:tc>
                  <a:txBody>
                    <a:bodyPr/>
                    <a:lstStyle/>
                    <a:p>
                      <a:r>
                        <a:rPr lang="en-US" dirty="0"/>
                        <a:t>Prev Health</a:t>
                      </a:r>
                    </a:p>
                  </a:txBody>
                  <a:tcPr/>
                </a:tc>
                <a:tc>
                  <a:txBody>
                    <a:bodyPr/>
                    <a:lstStyle/>
                    <a:p>
                      <a:pPr algn="r"/>
                      <a:r>
                        <a:rPr lang="en-US" dirty="0"/>
                        <a:t>174,742</a:t>
                      </a:r>
                    </a:p>
                  </a:txBody>
                  <a:tcPr/>
                </a:tc>
                <a:tc>
                  <a:txBody>
                    <a:bodyPr/>
                    <a:lstStyle/>
                    <a:p>
                      <a:pPr algn="r"/>
                      <a:r>
                        <a:rPr lang="en-US" dirty="0"/>
                        <a:t>118,257</a:t>
                      </a:r>
                    </a:p>
                  </a:txBody>
                  <a:tcPr/>
                </a:tc>
                <a:tc>
                  <a:txBody>
                    <a:bodyPr/>
                    <a:lstStyle/>
                    <a:p>
                      <a:pPr algn="r"/>
                      <a:r>
                        <a:rPr lang="en-US" dirty="0"/>
                        <a:t>181,062</a:t>
                      </a:r>
                    </a:p>
                  </a:txBody>
                  <a:tcPr/>
                </a:tc>
                <a:tc>
                  <a:txBody>
                    <a:bodyPr/>
                    <a:lstStyle/>
                    <a:p>
                      <a:pPr algn="r"/>
                      <a:r>
                        <a:rPr lang="en-US" dirty="0"/>
                        <a:t>178,636</a:t>
                      </a:r>
                    </a:p>
                  </a:txBody>
                  <a:tcPr/>
                </a:tc>
                <a:extLst>
                  <a:ext uri="{0D108BD9-81ED-4DB2-BD59-A6C34878D82A}">
                    <a16:rowId xmlns:a16="http://schemas.microsoft.com/office/drawing/2014/main" val="10002"/>
                  </a:ext>
                </a:extLst>
              </a:tr>
              <a:tr h="370840">
                <a:tc>
                  <a:txBody>
                    <a:bodyPr/>
                    <a:lstStyle/>
                    <a:p>
                      <a:r>
                        <a:rPr lang="en-US" dirty="0"/>
                        <a:t>Other Svcs</a:t>
                      </a:r>
                    </a:p>
                  </a:txBody>
                  <a:tcPr/>
                </a:tc>
                <a:tc>
                  <a:txBody>
                    <a:bodyPr/>
                    <a:lstStyle/>
                    <a:p>
                      <a:pPr algn="r"/>
                      <a:r>
                        <a:rPr lang="en-US" dirty="0"/>
                        <a:t>188,487</a:t>
                      </a:r>
                    </a:p>
                  </a:txBody>
                  <a:tcPr/>
                </a:tc>
                <a:tc>
                  <a:txBody>
                    <a:bodyPr/>
                    <a:lstStyle/>
                    <a:p>
                      <a:pPr algn="r"/>
                      <a:r>
                        <a:rPr lang="en-US" dirty="0"/>
                        <a:t>171,321</a:t>
                      </a:r>
                    </a:p>
                  </a:txBody>
                  <a:tcPr/>
                </a:tc>
                <a:tc>
                  <a:txBody>
                    <a:bodyPr/>
                    <a:lstStyle/>
                    <a:p>
                      <a:pPr algn="r"/>
                      <a:r>
                        <a:rPr lang="en-US" dirty="0"/>
                        <a:t>255,526</a:t>
                      </a:r>
                    </a:p>
                  </a:txBody>
                  <a:tcPr/>
                </a:tc>
                <a:tc>
                  <a:txBody>
                    <a:bodyPr/>
                    <a:lstStyle/>
                    <a:p>
                      <a:pPr algn="r"/>
                      <a:r>
                        <a:rPr lang="en-US" dirty="0"/>
                        <a:t>191,186</a:t>
                      </a:r>
                    </a:p>
                  </a:txBody>
                  <a:tcPr/>
                </a:tc>
                <a:extLst>
                  <a:ext uri="{0D108BD9-81ED-4DB2-BD59-A6C34878D82A}">
                    <a16:rowId xmlns:a16="http://schemas.microsoft.com/office/drawing/2014/main" val="10003"/>
                  </a:ext>
                </a:extLst>
              </a:tr>
              <a:tr h="370840">
                <a:tc>
                  <a:txBody>
                    <a:bodyPr/>
                    <a:lstStyle/>
                    <a:p>
                      <a:r>
                        <a:rPr lang="en-US" b="1" baseline="0" dirty="0"/>
                        <a:t>Total Services</a:t>
                      </a:r>
                      <a:endParaRPr lang="en-US" b="1" dirty="0"/>
                    </a:p>
                  </a:txBody>
                  <a:tcPr/>
                </a:tc>
                <a:tc>
                  <a:txBody>
                    <a:bodyPr/>
                    <a:lstStyle/>
                    <a:p>
                      <a:pPr algn="r"/>
                      <a:r>
                        <a:rPr lang="en-US" b="1" dirty="0"/>
                        <a:t>4,103,190</a:t>
                      </a:r>
                    </a:p>
                  </a:txBody>
                  <a:tcPr/>
                </a:tc>
                <a:tc>
                  <a:txBody>
                    <a:bodyPr/>
                    <a:lstStyle/>
                    <a:p>
                      <a:pPr algn="r"/>
                      <a:r>
                        <a:rPr lang="en-US" b="1" dirty="0"/>
                        <a:t>4,286,541</a:t>
                      </a:r>
                    </a:p>
                  </a:txBody>
                  <a:tcPr/>
                </a:tc>
                <a:tc>
                  <a:txBody>
                    <a:bodyPr/>
                    <a:lstStyle/>
                    <a:p>
                      <a:pPr algn="r"/>
                      <a:r>
                        <a:rPr lang="en-US" b="1" dirty="0"/>
                        <a:t>4,556,870</a:t>
                      </a:r>
                    </a:p>
                  </a:txBody>
                  <a:tcPr/>
                </a:tc>
                <a:tc>
                  <a:txBody>
                    <a:bodyPr/>
                    <a:lstStyle/>
                    <a:p>
                      <a:pPr algn="r"/>
                      <a:r>
                        <a:rPr lang="en-US" b="1" dirty="0"/>
                        <a:t>4,318,884</a:t>
                      </a:r>
                    </a:p>
                  </a:txBody>
                  <a:tcPr/>
                </a:tc>
                <a:extLst>
                  <a:ext uri="{0D108BD9-81ED-4DB2-BD59-A6C34878D82A}">
                    <a16:rowId xmlns:a16="http://schemas.microsoft.com/office/drawing/2014/main" val="10004"/>
                  </a:ext>
                </a:extLst>
              </a:tr>
              <a:tr h="370840">
                <a:tc>
                  <a:txBody>
                    <a:bodyPr/>
                    <a:lstStyle/>
                    <a:p>
                      <a:r>
                        <a:rPr lang="en-US" dirty="0"/>
                        <a:t>Facilities</a:t>
                      </a:r>
                    </a:p>
                  </a:txBody>
                  <a:tcPr/>
                </a:tc>
                <a:tc>
                  <a:txBody>
                    <a:bodyPr/>
                    <a:lstStyle/>
                    <a:p>
                      <a:pPr algn="r"/>
                      <a:r>
                        <a:rPr lang="en-US" dirty="0"/>
                        <a:t>878,806</a:t>
                      </a:r>
                    </a:p>
                  </a:txBody>
                  <a:tcPr/>
                </a:tc>
                <a:tc>
                  <a:txBody>
                    <a:bodyPr/>
                    <a:lstStyle/>
                    <a:p>
                      <a:pPr algn="r"/>
                      <a:r>
                        <a:rPr lang="en-US" dirty="0"/>
                        <a:t>803,026</a:t>
                      </a:r>
                    </a:p>
                  </a:txBody>
                  <a:tcPr/>
                </a:tc>
                <a:tc>
                  <a:txBody>
                    <a:bodyPr/>
                    <a:lstStyle/>
                    <a:p>
                      <a:pPr algn="r"/>
                      <a:r>
                        <a:rPr lang="en-US" dirty="0"/>
                        <a:t>964,121</a:t>
                      </a:r>
                    </a:p>
                  </a:txBody>
                  <a:tcPr/>
                </a:tc>
                <a:tc>
                  <a:txBody>
                    <a:bodyPr/>
                    <a:lstStyle/>
                    <a:p>
                      <a:pPr algn="r"/>
                      <a:r>
                        <a:rPr lang="en-US" dirty="0"/>
                        <a:t>902,878</a:t>
                      </a:r>
                    </a:p>
                  </a:txBody>
                  <a:tcPr/>
                </a:tc>
                <a:extLst>
                  <a:ext uri="{0D108BD9-81ED-4DB2-BD59-A6C34878D82A}">
                    <a16:rowId xmlns:a16="http://schemas.microsoft.com/office/drawing/2014/main" val="10005"/>
                  </a:ext>
                </a:extLst>
              </a:tr>
              <a:tr h="370840">
                <a:tc>
                  <a:txBody>
                    <a:bodyPr/>
                    <a:lstStyle/>
                    <a:p>
                      <a:r>
                        <a:rPr lang="en-US" b="1" dirty="0"/>
                        <a:t>Total</a:t>
                      </a:r>
                      <a:r>
                        <a:rPr lang="en-US" b="1" baseline="0" dirty="0"/>
                        <a:t> w/o CSC</a:t>
                      </a:r>
                      <a:endParaRPr lang="en-US" b="1" dirty="0"/>
                    </a:p>
                  </a:txBody>
                  <a:tcPr/>
                </a:tc>
                <a:tc>
                  <a:txBody>
                    <a:bodyPr/>
                    <a:lstStyle/>
                    <a:p>
                      <a:pPr algn="r"/>
                      <a:r>
                        <a:rPr lang="en-US" b="1" dirty="0"/>
                        <a:t>$4,981,996</a:t>
                      </a:r>
                    </a:p>
                  </a:txBody>
                  <a:tcPr/>
                </a:tc>
                <a:tc>
                  <a:txBody>
                    <a:bodyPr/>
                    <a:lstStyle/>
                    <a:p>
                      <a:pPr algn="r"/>
                      <a:r>
                        <a:rPr lang="en-US" b="1" dirty="0"/>
                        <a:t>$5,089,567</a:t>
                      </a:r>
                    </a:p>
                  </a:txBody>
                  <a:tcPr/>
                </a:tc>
                <a:tc>
                  <a:txBody>
                    <a:bodyPr/>
                    <a:lstStyle/>
                    <a:p>
                      <a:pPr algn="r"/>
                      <a:r>
                        <a:rPr lang="en-US" b="1" dirty="0"/>
                        <a:t>$5,520,991</a:t>
                      </a:r>
                    </a:p>
                  </a:txBody>
                  <a:tcPr/>
                </a:tc>
                <a:tc>
                  <a:txBody>
                    <a:bodyPr/>
                    <a:lstStyle/>
                    <a:p>
                      <a:pPr algn="r"/>
                      <a:r>
                        <a:rPr lang="en-US" b="1" dirty="0"/>
                        <a:t>$5,221,762</a:t>
                      </a:r>
                    </a:p>
                  </a:txBody>
                  <a:tcPr/>
                </a:tc>
                <a:extLst>
                  <a:ext uri="{0D108BD9-81ED-4DB2-BD59-A6C34878D82A}">
                    <a16:rowId xmlns:a16="http://schemas.microsoft.com/office/drawing/2014/main" val="10006"/>
                  </a:ext>
                </a:extLst>
              </a:tr>
              <a:tr h="370840">
                <a:tc>
                  <a:txBody>
                    <a:bodyPr/>
                    <a:lstStyle/>
                    <a:p>
                      <a:r>
                        <a:rPr lang="en-US" dirty="0">
                          <a:solidFill>
                            <a:schemeClr val="tx1"/>
                          </a:solidFill>
                        </a:rPr>
                        <a:t>CSC</a:t>
                      </a:r>
                    </a:p>
                  </a:txBody>
                  <a:tcPr/>
                </a:tc>
                <a:tc>
                  <a:txBody>
                    <a:bodyPr/>
                    <a:lstStyle/>
                    <a:p>
                      <a:pPr algn="r"/>
                      <a:r>
                        <a:rPr lang="en-US" dirty="0">
                          <a:solidFill>
                            <a:schemeClr val="tx1"/>
                          </a:solidFill>
                        </a:rPr>
                        <a:t>822,227</a:t>
                      </a:r>
                    </a:p>
                  </a:txBody>
                  <a:tcPr/>
                </a:tc>
                <a:tc>
                  <a:txBody>
                    <a:bodyPr/>
                    <a:lstStyle/>
                    <a:p>
                      <a:pPr algn="r"/>
                      <a:r>
                        <a:rPr lang="en-US" dirty="0">
                          <a:solidFill>
                            <a:schemeClr val="tx1"/>
                          </a:solidFill>
                        </a:rPr>
                        <a:t>820,000</a:t>
                      </a:r>
                    </a:p>
                  </a:txBody>
                  <a:tcPr/>
                </a:tc>
                <a:tc>
                  <a:txBody>
                    <a:bodyPr/>
                    <a:lstStyle/>
                    <a:p>
                      <a:pPr algn="r"/>
                      <a:r>
                        <a:rPr lang="en-US" dirty="0">
                          <a:solidFill>
                            <a:schemeClr val="tx1"/>
                          </a:solidFill>
                        </a:rPr>
                        <a:t>820,000</a:t>
                      </a:r>
                    </a:p>
                  </a:txBody>
                  <a:tcPr/>
                </a:tc>
                <a:tc>
                  <a:txBody>
                    <a:bodyPr/>
                    <a:lstStyle/>
                    <a:p>
                      <a:pPr algn="r"/>
                      <a:r>
                        <a:rPr lang="en-US" dirty="0">
                          <a:solidFill>
                            <a:schemeClr val="tx1"/>
                          </a:solidFill>
                        </a:rPr>
                        <a:t>820,000</a:t>
                      </a:r>
                    </a:p>
                  </a:txBody>
                  <a:tcPr/>
                </a:tc>
                <a:extLst>
                  <a:ext uri="{0D108BD9-81ED-4DB2-BD59-A6C34878D82A}">
                    <a16:rowId xmlns:a16="http://schemas.microsoft.com/office/drawing/2014/main" val="10007"/>
                  </a:ext>
                </a:extLst>
              </a:tr>
              <a:tr h="152400">
                <a:tc>
                  <a:txBody>
                    <a:bodyPr/>
                    <a:lstStyle/>
                    <a:p>
                      <a:r>
                        <a:rPr lang="en-US" b="1" dirty="0"/>
                        <a:t>Total w/CSC</a:t>
                      </a:r>
                    </a:p>
                  </a:txBody>
                  <a:tcPr/>
                </a:tc>
                <a:tc>
                  <a:txBody>
                    <a:bodyPr/>
                    <a:lstStyle/>
                    <a:p>
                      <a:pPr algn="r"/>
                      <a:r>
                        <a:rPr lang="en-US" b="1" dirty="0"/>
                        <a:t>$5,804,223</a:t>
                      </a:r>
                    </a:p>
                  </a:txBody>
                  <a:tcPr/>
                </a:tc>
                <a:tc>
                  <a:txBody>
                    <a:bodyPr/>
                    <a:lstStyle/>
                    <a:p>
                      <a:pPr algn="r"/>
                      <a:r>
                        <a:rPr lang="en-US" b="1" dirty="0"/>
                        <a:t>$5,909,567</a:t>
                      </a:r>
                    </a:p>
                  </a:txBody>
                  <a:tcPr/>
                </a:tc>
                <a:tc>
                  <a:txBody>
                    <a:bodyPr/>
                    <a:lstStyle/>
                    <a:p>
                      <a:pPr algn="r"/>
                      <a:r>
                        <a:rPr lang="en-US" b="1" dirty="0"/>
                        <a:t>$6,340,991</a:t>
                      </a:r>
                    </a:p>
                  </a:txBody>
                  <a:tcPr/>
                </a:tc>
                <a:tc>
                  <a:txBody>
                    <a:bodyPr/>
                    <a:lstStyle/>
                    <a:p>
                      <a:pPr algn="r"/>
                      <a:r>
                        <a:rPr lang="en-US" b="1" dirty="0"/>
                        <a:t>$6,041,762</a:t>
                      </a:r>
                    </a:p>
                  </a:txBody>
                  <a:tcPr/>
                </a:tc>
                <a:extLst>
                  <a:ext uri="{0D108BD9-81ED-4DB2-BD59-A6C34878D82A}">
                    <a16:rowId xmlns:a16="http://schemas.microsoft.com/office/drawing/2014/main" val="10008"/>
                  </a:ext>
                </a:extLst>
              </a:tr>
              <a:tr h="370840">
                <a:tc>
                  <a:txBody>
                    <a:bodyPr/>
                    <a:lstStyle/>
                    <a:p>
                      <a:r>
                        <a:rPr lang="en-US" b="1" dirty="0">
                          <a:solidFill>
                            <a:srgbClr val="FF0000"/>
                          </a:solidFill>
                        </a:rPr>
                        <a:t>Diff w/2019 Enacted</a:t>
                      </a:r>
                    </a:p>
                  </a:txBody>
                  <a:tcPr/>
                </a:tc>
                <a:tc>
                  <a:txBody>
                    <a:bodyPr/>
                    <a:lstStyle/>
                    <a:p>
                      <a:pPr algn="r"/>
                      <a:r>
                        <a:rPr lang="en-US" b="1" dirty="0">
                          <a:solidFill>
                            <a:srgbClr val="FF0000"/>
                          </a:solidFill>
                        </a:rPr>
                        <a:t>--------------</a:t>
                      </a:r>
                    </a:p>
                  </a:txBody>
                  <a:tcPr/>
                </a:tc>
                <a:tc>
                  <a:txBody>
                    <a:bodyPr/>
                    <a:lstStyle/>
                    <a:p>
                      <a:pPr algn="r"/>
                      <a:r>
                        <a:rPr lang="en-US" b="1" dirty="0">
                          <a:solidFill>
                            <a:srgbClr val="FF0000"/>
                          </a:solidFill>
                        </a:rPr>
                        <a:t>+105m</a:t>
                      </a:r>
                    </a:p>
                  </a:txBody>
                  <a:tcPr/>
                </a:tc>
                <a:tc>
                  <a:txBody>
                    <a:bodyPr/>
                    <a:lstStyle/>
                    <a:p>
                      <a:pPr algn="r"/>
                      <a:r>
                        <a:rPr lang="en-US" b="1" dirty="0">
                          <a:solidFill>
                            <a:srgbClr val="FF0000"/>
                          </a:solidFill>
                        </a:rPr>
                        <a:t>+537m</a:t>
                      </a:r>
                    </a:p>
                  </a:txBody>
                  <a:tcPr/>
                </a:tc>
                <a:tc>
                  <a:txBody>
                    <a:bodyPr/>
                    <a:lstStyle/>
                    <a:p>
                      <a:pPr algn="r"/>
                      <a:r>
                        <a:rPr lang="en-US" b="1" dirty="0">
                          <a:solidFill>
                            <a:srgbClr val="FF0000"/>
                          </a:solidFill>
                        </a:rPr>
                        <a:t>+237m</a:t>
                      </a:r>
                    </a:p>
                  </a:txBody>
                  <a:tcPr/>
                </a:tc>
                <a:extLst>
                  <a:ext uri="{0D108BD9-81ED-4DB2-BD59-A6C34878D82A}">
                    <a16:rowId xmlns:a16="http://schemas.microsoft.com/office/drawing/2014/main" val="1924896303"/>
                  </a:ext>
                </a:extLst>
              </a:tr>
            </a:tbl>
          </a:graphicData>
        </a:graphic>
      </p:graphicFrame>
    </p:spTree>
    <p:extLst>
      <p:ext uri="{BB962C8B-B14F-4D97-AF65-F5344CB8AC3E}">
        <p14:creationId xmlns:p14="http://schemas.microsoft.com/office/powerpoint/2010/main" val="24397508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FY 2020 IHS Clinical Services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2452915"/>
              </p:ext>
            </p:extLst>
          </p:nvPr>
        </p:nvGraphicFramePr>
        <p:xfrm>
          <a:off x="1562100" y="1143000"/>
          <a:ext cx="7162800" cy="3606800"/>
        </p:xfrm>
        <a:graphic>
          <a:graphicData uri="http://schemas.openxmlformats.org/drawingml/2006/table">
            <a:tbl>
              <a:tblPr firstRow="1" bandRow="1">
                <a:tableStyleId>{85BE263C-DBD7-4A20-BB59-AAB30ACAA65A}</a:tableStyleId>
              </a:tblPr>
              <a:tblGrid>
                <a:gridCol w="1432560">
                  <a:extLst>
                    <a:ext uri="{9D8B030D-6E8A-4147-A177-3AD203B41FA5}">
                      <a16:colId xmlns:a16="http://schemas.microsoft.com/office/drawing/2014/main" val="20000"/>
                    </a:ext>
                  </a:extLst>
                </a:gridCol>
                <a:gridCol w="1432560">
                  <a:extLst>
                    <a:ext uri="{9D8B030D-6E8A-4147-A177-3AD203B41FA5}">
                      <a16:colId xmlns:a16="http://schemas.microsoft.com/office/drawing/2014/main" val="20001"/>
                    </a:ext>
                  </a:extLst>
                </a:gridCol>
                <a:gridCol w="1432560">
                  <a:extLst>
                    <a:ext uri="{9D8B030D-6E8A-4147-A177-3AD203B41FA5}">
                      <a16:colId xmlns:a16="http://schemas.microsoft.com/office/drawing/2014/main" val="20002"/>
                    </a:ext>
                  </a:extLst>
                </a:gridCol>
                <a:gridCol w="1432560">
                  <a:extLst>
                    <a:ext uri="{9D8B030D-6E8A-4147-A177-3AD203B41FA5}">
                      <a16:colId xmlns:a16="http://schemas.microsoft.com/office/drawing/2014/main" val="20003"/>
                    </a:ext>
                  </a:extLst>
                </a:gridCol>
                <a:gridCol w="1432560">
                  <a:extLst>
                    <a:ext uri="{9D8B030D-6E8A-4147-A177-3AD203B41FA5}">
                      <a16:colId xmlns:a16="http://schemas.microsoft.com/office/drawing/2014/main" val="20004"/>
                    </a:ext>
                  </a:extLst>
                </a:gridCol>
              </a:tblGrid>
              <a:tr h="370840">
                <a:tc>
                  <a:txBody>
                    <a:bodyPr/>
                    <a:lstStyle/>
                    <a:p>
                      <a:endParaRPr lang="en-US" dirty="0"/>
                    </a:p>
                  </a:txBody>
                  <a:tcPr/>
                </a:tc>
                <a:tc>
                  <a:txBody>
                    <a:bodyPr/>
                    <a:lstStyle/>
                    <a:p>
                      <a:r>
                        <a:rPr lang="en-US" dirty="0"/>
                        <a:t>FY</a:t>
                      </a:r>
                      <a:r>
                        <a:rPr lang="en-US" baseline="0" dirty="0"/>
                        <a:t> 2019 Enacted</a:t>
                      </a:r>
                      <a:endParaRPr lang="en-US" dirty="0"/>
                    </a:p>
                  </a:txBody>
                  <a:tcPr/>
                </a:tc>
                <a:tc>
                  <a:txBody>
                    <a:bodyPr/>
                    <a:lstStyle/>
                    <a:p>
                      <a:r>
                        <a:rPr lang="en-US" dirty="0"/>
                        <a:t>Pres</a:t>
                      </a:r>
                      <a:r>
                        <a:rPr lang="en-US" baseline="0" dirty="0"/>
                        <a:t> Req.</a:t>
                      </a:r>
                    </a:p>
                    <a:p>
                      <a:endParaRPr lang="en-US" dirty="0"/>
                    </a:p>
                  </a:txBody>
                  <a:tcPr/>
                </a:tc>
                <a:tc>
                  <a:txBody>
                    <a:bodyPr/>
                    <a:lstStyle/>
                    <a:p>
                      <a:r>
                        <a:rPr lang="en-US" dirty="0"/>
                        <a:t>House Bill</a:t>
                      </a:r>
                    </a:p>
                    <a:p>
                      <a:endParaRPr lang="en-US" dirty="0"/>
                    </a:p>
                  </a:txBody>
                  <a:tcPr/>
                </a:tc>
                <a:tc>
                  <a:txBody>
                    <a:bodyPr/>
                    <a:lstStyle/>
                    <a:p>
                      <a:r>
                        <a:rPr lang="en-US" dirty="0"/>
                        <a:t>Senate Appr. Committee</a:t>
                      </a:r>
                    </a:p>
                  </a:txBody>
                  <a:tcPr/>
                </a:tc>
                <a:extLst>
                  <a:ext uri="{0D108BD9-81ED-4DB2-BD59-A6C34878D82A}">
                    <a16:rowId xmlns:a16="http://schemas.microsoft.com/office/drawing/2014/main" val="10000"/>
                  </a:ext>
                </a:extLst>
              </a:tr>
              <a:tr h="370840">
                <a:tc>
                  <a:txBody>
                    <a:bodyPr/>
                    <a:lstStyle/>
                    <a:p>
                      <a:r>
                        <a:rPr lang="en-US" dirty="0"/>
                        <a:t>H&amp;HC</a:t>
                      </a:r>
                    </a:p>
                  </a:txBody>
                  <a:tcPr/>
                </a:tc>
                <a:tc>
                  <a:txBody>
                    <a:bodyPr/>
                    <a:lstStyle/>
                    <a:p>
                      <a:pPr algn="r"/>
                      <a:r>
                        <a:rPr lang="en-US" dirty="0"/>
                        <a:t>$2,147,343</a:t>
                      </a:r>
                    </a:p>
                  </a:txBody>
                  <a:tcPr/>
                </a:tc>
                <a:tc>
                  <a:txBody>
                    <a:bodyPr/>
                    <a:lstStyle/>
                    <a:p>
                      <a:pPr algn="r"/>
                      <a:r>
                        <a:rPr lang="en-US" dirty="0"/>
                        <a:t>$2,363,278</a:t>
                      </a:r>
                    </a:p>
                  </a:txBody>
                  <a:tcPr/>
                </a:tc>
                <a:tc>
                  <a:txBody>
                    <a:bodyPr/>
                    <a:lstStyle/>
                    <a:p>
                      <a:pPr algn="r"/>
                      <a:r>
                        <a:rPr lang="en-US" dirty="0"/>
                        <a:t>$2,420,568</a:t>
                      </a:r>
                    </a:p>
                  </a:txBody>
                  <a:tcPr/>
                </a:tc>
                <a:tc>
                  <a:txBody>
                    <a:bodyPr/>
                    <a:lstStyle/>
                    <a:p>
                      <a:pPr algn="r"/>
                      <a:r>
                        <a:rPr lang="en-US" dirty="0"/>
                        <a:t>$2,339,707</a:t>
                      </a:r>
                    </a:p>
                  </a:txBody>
                  <a:tcPr/>
                </a:tc>
                <a:extLst>
                  <a:ext uri="{0D108BD9-81ED-4DB2-BD59-A6C34878D82A}">
                    <a16:rowId xmlns:a16="http://schemas.microsoft.com/office/drawing/2014/main" val="10001"/>
                  </a:ext>
                </a:extLst>
              </a:tr>
              <a:tr h="370840">
                <a:tc>
                  <a:txBody>
                    <a:bodyPr/>
                    <a:lstStyle/>
                    <a:p>
                      <a:r>
                        <a:rPr lang="en-US" dirty="0"/>
                        <a:t>EHR</a:t>
                      </a:r>
                    </a:p>
                  </a:txBody>
                  <a:tcPr/>
                </a:tc>
                <a:tc>
                  <a:txBody>
                    <a:bodyPr/>
                    <a:lstStyle/>
                    <a:p>
                      <a:pPr algn="r"/>
                      <a:r>
                        <a:rPr lang="en-US" dirty="0"/>
                        <a:t>0</a:t>
                      </a:r>
                    </a:p>
                  </a:txBody>
                  <a:tcPr/>
                </a:tc>
                <a:tc>
                  <a:txBody>
                    <a:bodyPr/>
                    <a:lstStyle/>
                    <a:p>
                      <a:pPr algn="r"/>
                      <a:r>
                        <a:rPr lang="en-US" dirty="0"/>
                        <a:t>25,000</a:t>
                      </a:r>
                    </a:p>
                  </a:txBody>
                  <a:tcPr/>
                </a:tc>
                <a:tc>
                  <a:txBody>
                    <a:bodyPr/>
                    <a:lstStyle/>
                    <a:p>
                      <a:pPr algn="r"/>
                      <a:r>
                        <a:rPr lang="en-US" dirty="0"/>
                        <a:t>25,000</a:t>
                      </a:r>
                    </a:p>
                  </a:txBody>
                  <a:tcPr/>
                </a:tc>
                <a:tc>
                  <a:txBody>
                    <a:bodyPr/>
                    <a:lstStyle/>
                    <a:p>
                      <a:pPr algn="r"/>
                      <a:r>
                        <a:rPr lang="en-US" dirty="0"/>
                        <a:t>3,000</a:t>
                      </a:r>
                    </a:p>
                  </a:txBody>
                  <a:tcPr/>
                </a:tc>
                <a:extLst>
                  <a:ext uri="{0D108BD9-81ED-4DB2-BD59-A6C34878D82A}">
                    <a16:rowId xmlns:a16="http://schemas.microsoft.com/office/drawing/2014/main" val="10002"/>
                  </a:ext>
                </a:extLst>
              </a:tr>
              <a:tr h="370840">
                <a:tc>
                  <a:txBody>
                    <a:bodyPr/>
                    <a:lstStyle/>
                    <a:p>
                      <a:r>
                        <a:rPr lang="en-US" dirty="0"/>
                        <a:t>Dental </a:t>
                      </a:r>
                    </a:p>
                  </a:txBody>
                  <a:tcPr/>
                </a:tc>
                <a:tc>
                  <a:txBody>
                    <a:bodyPr/>
                    <a:lstStyle/>
                    <a:p>
                      <a:pPr algn="r"/>
                      <a:r>
                        <a:rPr lang="en-US" dirty="0"/>
                        <a:t>204,672</a:t>
                      </a:r>
                    </a:p>
                  </a:txBody>
                  <a:tcPr/>
                </a:tc>
                <a:tc>
                  <a:txBody>
                    <a:bodyPr/>
                    <a:lstStyle/>
                    <a:p>
                      <a:pPr algn="r"/>
                      <a:r>
                        <a:rPr lang="en-US" dirty="0"/>
                        <a:t>212,369</a:t>
                      </a:r>
                    </a:p>
                  </a:txBody>
                  <a:tcPr/>
                </a:tc>
                <a:tc>
                  <a:txBody>
                    <a:bodyPr/>
                    <a:lstStyle/>
                    <a:p>
                      <a:pPr algn="r"/>
                      <a:r>
                        <a:rPr lang="en-US" dirty="0"/>
                        <a:t>227,562</a:t>
                      </a:r>
                    </a:p>
                  </a:txBody>
                  <a:tcPr/>
                </a:tc>
                <a:tc>
                  <a:txBody>
                    <a:bodyPr/>
                    <a:lstStyle/>
                    <a:p>
                      <a:pPr algn="r"/>
                      <a:r>
                        <a:rPr lang="en-US" dirty="0"/>
                        <a:t>210,315</a:t>
                      </a:r>
                    </a:p>
                  </a:txBody>
                  <a:tcPr/>
                </a:tc>
                <a:extLst>
                  <a:ext uri="{0D108BD9-81ED-4DB2-BD59-A6C34878D82A}">
                    <a16:rowId xmlns:a16="http://schemas.microsoft.com/office/drawing/2014/main" val="10003"/>
                  </a:ext>
                </a:extLst>
              </a:tr>
              <a:tr h="370840">
                <a:tc>
                  <a:txBody>
                    <a:bodyPr/>
                    <a:lstStyle/>
                    <a:p>
                      <a:r>
                        <a:rPr lang="en-US" dirty="0"/>
                        <a:t>MH</a:t>
                      </a:r>
                    </a:p>
                  </a:txBody>
                  <a:tcPr/>
                </a:tc>
                <a:tc>
                  <a:txBody>
                    <a:bodyPr/>
                    <a:lstStyle/>
                    <a:p>
                      <a:pPr algn="r"/>
                      <a:r>
                        <a:rPr lang="en-US" dirty="0"/>
                        <a:t>105,281</a:t>
                      </a:r>
                    </a:p>
                  </a:txBody>
                  <a:tcPr/>
                </a:tc>
                <a:tc>
                  <a:txBody>
                    <a:bodyPr/>
                    <a:lstStyle/>
                    <a:p>
                      <a:pPr algn="r"/>
                      <a:r>
                        <a:rPr lang="en-US" dirty="0"/>
                        <a:t>109,825</a:t>
                      </a:r>
                    </a:p>
                  </a:txBody>
                  <a:tcPr/>
                </a:tc>
                <a:tc>
                  <a:txBody>
                    <a:bodyPr/>
                    <a:lstStyle/>
                    <a:p>
                      <a:pPr algn="r"/>
                      <a:r>
                        <a:rPr lang="en-US" dirty="0"/>
                        <a:t>125,332</a:t>
                      </a:r>
                    </a:p>
                  </a:txBody>
                  <a:tcPr/>
                </a:tc>
                <a:tc>
                  <a:txBody>
                    <a:bodyPr/>
                    <a:lstStyle/>
                    <a:p>
                      <a:pPr algn="r"/>
                      <a:r>
                        <a:rPr lang="en-US" dirty="0"/>
                        <a:t>108,569</a:t>
                      </a:r>
                    </a:p>
                  </a:txBody>
                  <a:tcPr/>
                </a:tc>
                <a:extLst>
                  <a:ext uri="{0D108BD9-81ED-4DB2-BD59-A6C34878D82A}">
                    <a16:rowId xmlns:a16="http://schemas.microsoft.com/office/drawing/2014/main" val="10004"/>
                  </a:ext>
                </a:extLst>
              </a:tr>
              <a:tr h="370840">
                <a:tc>
                  <a:txBody>
                    <a:bodyPr/>
                    <a:lstStyle/>
                    <a:p>
                      <a:r>
                        <a:rPr lang="en-US" dirty="0"/>
                        <a:t>Alcohol/SA</a:t>
                      </a:r>
                    </a:p>
                  </a:txBody>
                  <a:tcPr/>
                </a:tc>
                <a:tc>
                  <a:txBody>
                    <a:bodyPr/>
                    <a:lstStyle/>
                    <a:p>
                      <a:pPr algn="r"/>
                      <a:r>
                        <a:rPr lang="en-US" dirty="0"/>
                        <a:t>245,566</a:t>
                      </a:r>
                    </a:p>
                  </a:txBody>
                  <a:tcPr/>
                </a:tc>
                <a:tc>
                  <a:txBody>
                    <a:bodyPr/>
                    <a:lstStyle/>
                    <a:p>
                      <a:pPr algn="r"/>
                      <a:r>
                        <a:rPr lang="en-US" dirty="0"/>
                        <a:t>246,034</a:t>
                      </a:r>
                    </a:p>
                  </a:txBody>
                  <a:tcPr/>
                </a:tc>
                <a:tc>
                  <a:txBody>
                    <a:bodyPr/>
                    <a:lstStyle/>
                    <a:p>
                      <a:pPr algn="r"/>
                      <a:r>
                        <a:rPr lang="en-US" dirty="0"/>
                        <a:t>280,151</a:t>
                      </a:r>
                    </a:p>
                  </a:txBody>
                  <a:tcPr/>
                </a:tc>
                <a:tc>
                  <a:txBody>
                    <a:bodyPr/>
                    <a:lstStyle/>
                    <a:p>
                      <a:pPr algn="r"/>
                      <a:r>
                        <a:rPr lang="en-US" dirty="0"/>
                        <a:t>247,828</a:t>
                      </a:r>
                    </a:p>
                  </a:txBody>
                  <a:tcPr/>
                </a:tc>
                <a:extLst>
                  <a:ext uri="{0D108BD9-81ED-4DB2-BD59-A6C34878D82A}">
                    <a16:rowId xmlns:a16="http://schemas.microsoft.com/office/drawing/2014/main" val="10005"/>
                  </a:ext>
                </a:extLst>
              </a:tr>
              <a:tr h="370840">
                <a:tc>
                  <a:txBody>
                    <a:bodyPr/>
                    <a:lstStyle/>
                    <a:p>
                      <a:r>
                        <a:rPr lang="en-US" dirty="0"/>
                        <a:t>PRC</a:t>
                      </a:r>
                    </a:p>
                  </a:txBody>
                  <a:tcPr/>
                </a:tc>
                <a:tc>
                  <a:txBody>
                    <a:bodyPr/>
                    <a:lstStyle/>
                    <a:p>
                      <a:pPr algn="r"/>
                      <a:r>
                        <a:rPr lang="en-US" dirty="0"/>
                        <a:t>964,819</a:t>
                      </a:r>
                    </a:p>
                  </a:txBody>
                  <a:tcPr/>
                </a:tc>
                <a:tc>
                  <a:txBody>
                    <a:bodyPr/>
                    <a:lstStyle/>
                    <a:p>
                      <a:pPr algn="r"/>
                      <a:r>
                        <a:rPr lang="en-US" dirty="0"/>
                        <a:t>968,177</a:t>
                      </a:r>
                    </a:p>
                  </a:txBody>
                  <a:tcPr/>
                </a:tc>
                <a:tc>
                  <a:txBody>
                    <a:bodyPr/>
                    <a:lstStyle/>
                    <a:p>
                      <a:pPr algn="r"/>
                      <a:r>
                        <a:rPr lang="en-US" dirty="0"/>
                        <a:t>969,479</a:t>
                      </a:r>
                    </a:p>
                  </a:txBody>
                  <a:tcPr/>
                </a:tc>
                <a:tc>
                  <a:txBody>
                    <a:bodyPr/>
                    <a:lstStyle/>
                    <a:p>
                      <a:pPr algn="r"/>
                      <a:r>
                        <a:rPr lang="en-US" dirty="0"/>
                        <a:t>967,363</a:t>
                      </a:r>
                    </a:p>
                  </a:txBody>
                  <a:tcPr/>
                </a:tc>
                <a:extLst>
                  <a:ext uri="{0D108BD9-81ED-4DB2-BD59-A6C34878D82A}">
                    <a16:rowId xmlns:a16="http://schemas.microsoft.com/office/drawing/2014/main" val="10006"/>
                  </a:ext>
                </a:extLst>
              </a:tr>
              <a:tr h="370840">
                <a:tc>
                  <a:txBody>
                    <a:bodyPr/>
                    <a:lstStyle/>
                    <a:p>
                      <a:r>
                        <a:rPr lang="en-US" dirty="0"/>
                        <a:t>IHCIF</a:t>
                      </a:r>
                    </a:p>
                  </a:txBody>
                  <a:tcPr/>
                </a:tc>
                <a:tc>
                  <a:txBody>
                    <a:bodyPr/>
                    <a:lstStyle/>
                    <a:p>
                      <a:pPr algn="r"/>
                      <a:r>
                        <a:rPr lang="en-US" b="0" dirty="0"/>
                        <a:t>72,280</a:t>
                      </a:r>
                    </a:p>
                  </a:txBody>
                  <a:tcPr/>
                </a:tc>
                <a:tc>
                  <a:txBody>
                    <a:bodyPr/>
                    <a:lstStyle/>
                    <a:p>
                      <a:pPr algn="r"/>
                      <a:r>
                        <a:rPr lang="en-US" b="0" dirty="0"/>
                        <a:t>72,280</a:t>
                      </a:r>
                    </a:p>
                  </a:txBody>
                  <a:tcPr/>
                </a:tc>
                <a:tc>
                  <a:txBody>
                    <a:bodyPr/>
                    <a:lstStyle/>
                    <a:p>
                      <a:pPr algn="r"/>
                      <a:r>
                        <a:rPr lang="en-US" b="0" dirty="0"/>
                        <a:t>72,280</a:t>
                      </a:r>
                    </a:p>
                  </a:txBody>
                  <a:tcPr/>
                </a:tc>
                <a:tc>
                  <a:txBody>
                    <a:bodyPr/>
                    <a:lstStyle/>
                    <a:p>
                      <a:pPr algn="r"/>
                      <a:r>
                        <a:rPr lang="en-US" b="0" dirty="0"/>
                        <a:t>72,280</a:t>
                      </a:r>
                    </a:p>
                  </a:txBody>
                  <a:tcPr/>
                </a:tc>
                <a:extLst>
                  <a:ext uri="{0D108BD9-81ED-4DB2-BD59-A6C34878D82A}">
                    <a16:rowId xmlns:a16="http://schemas.microsoft.com/office/drawing/2014/main" val="10007"/>
                  </a:ext>
                </a:extLst>
              </a:tr>
              <a:tr h="370840">
                <a:tc>
                  <a:txBody>
                    <a:bodyPr/>
                    <a:lstStyle/>
                    <a:p>
                      <a:r>
                        <a:rPr lang="en-US" b="1" dirty="0">
                          <a:solidFill>
                            <a:srgbClr val="000000"/>
                          </a:solidFill>
                        </a:rPr>
                        <a:t>Totals:</a:t>
                      </a:r>
                    </a:p>
                  </a:txBody>
                  <a:tcPr/>
                </a:tc>
                <a:tc>
                  <a:txBody>
                    <a:bodyPr/>
                    <a:lstStyle/>
                    <a:p>
                      <a:pPr algn="r"/>
                      <a:r>
                        <a:rPr lang="en-US" b="1" dirty="0">
                          <a:solidFill>
                            <a:srgbClr val="000000"/>
                          </a:solidFill>
                        </a:rPr>
                        <a:t>$3,739,961</a:t>
                      </a:r>
                    </a:p>
                  </a:txBody>
                  <a:tcPr/>
                </a:tc>
                <a:tc>
                  <a:txBody>
                    <a:bodyPr/>
                    <a:lstStyle/>
                    <a:p>
                      <a:pPr algn="r"/>
                      <a:r>
                        <a:rPr lang="en-US" b="1" dirty="0">
                          <a:solidFill>
                            <a:srgbClr val="000000"/>
                          </a:solidFill>
                        </a:rPr>
                        <a:t>$3,996,963</a:t>
                      </a:r>
                    </a:p>
                  </a:txBody>
                  <a:tcPr/>
                </a:tc>
                <a:tc>
                  <a:txBody>
                    <a:bodyPr/>
                    <a:lstStyle/>
                    <a:p>
                      <a:pPr algn="r"/>
                      <a:r>
                        <a:rPr lang="en-US" b="1" dirty="0">
                          <a:solidFill>
                            <a:srgbClr val="000000"/>
                          </a:solidFill>
                        </a:rPr>
                        <a:t>$4,120,282</a:t>
                      </a:r>
                    </a:p>
                  </a:txBody>
                  <a:tcPr/>
                </a:tc>
                <a:tc>
                  <a:txBody>
                    <a:bodyPr/>
                    <a:lstStyle/>
                    <a:p>
                      <a:pPr algn="r"/>
                      <a:r>
                        <a:rPr lang="en-US" b="1" dirty="0">
                          <a:solidFill>
                            <a:srgbClr val="000000"/>
                          </a:solidFill>
                        </a:rPr>
                        <a:t>$3,949,062</a:t>
                      </a:r>
                    </a:p>
                  </a:txBody>
                  <a:tcPr/>
                </a:tc>
                <a:extLst>
                  <a:ext uri="{0D108BD9-81ED-4DB2-BD59-A6C34878D82A}">
                    <a16:rowId xmlns:a16="http://schemas.microsoft.com/office/drawing/2014/main" val="10008"/>
                  </a:ext>
                </a:extLst>
              </a:tr>
            </a:tbl>
          </a:graphicData>
        </a:graphic>
      </p:graphicFrame>
      <p:sp>
        <p:nvSpPr>
          <p:cNvPr id="3" name="TextBox 2"/>
          <p:cNvSpPr txBox="1"/>
          <p:nvPr/>
        </p:nvSpPr>
        <p:spPr>
          <a:xfrm>
            <a:off x="1540329" y="4749800"/>
            <a:ext cx="7086600" cy="2031325"/>
          </a:xfrm>
          <a:prstGeom prst="rect">
            <a:avLst/>
          </a:prstGeom>
          <a:noFill/>
        </p:spPr>
        <p:txBody>
          <a:bodyPr wrap="square" rtlCol="0">
            <a:spAutoFit/>
          </a:bodyPr>
          <a:lstStyle/>
          <a:p>
            <a:r>
              <a:rPr lang="en-US" u="sng" dirty="0"/>
              <a:t>H&amp;HC</a:t>
            </a:r>
            <a:r>
              <a:rPr lang="en-US" dirty="0"/>
              <a:t>: </a:t>
            </a:r>
          </a:p>
          <a:p>
            <a:r>
              <a:rPr lang="en-US" dirty="0"/>
              <a:t>-House bill includes $20m for CHAP expansion; $4m increase for DV prevention; $2m increase for TECs; $53m for 105(l) leases; $25m for HIV/HCV.  </a:t>
            </a:r>
          </a:p>
          <a:p>
            <a:r>
              <a:rPr lang="en-US" dirty="0"/>
              <a:t>-Senate Appropriations Committee bill includes $97 million for 105(l) leases and only $5m for CHAP expansion; $0 for HIV/HCV; $8m for R&amp;R.</a:t>
            </a:r>
          </a:p>
          <a:p>
            <a:r>
              <a:rPr lang="en-US" u="sng" dirty="0"/>
              <a:t>Alcohol/SA</a:t>
            </a:r>
            <a:r>
              <a:rPr lang="en-US" dirty="0"/>
              <a:t>:  Senate Appropriations bill includes $10m for opioid grants.</a:t>
            </a:r>
          </a:p>
        </p:txBody>
      </p:sp>
    </p:spTree>
    <p:extLst>
      <p:ext uri="{BB962C8B-B14F-4D97-AF65-F5344CB8AC3E}">
        <p14:creationId xmlns:p14="http://schemas.microsoft.com/office/powerpoint/2010/main" val="26590566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FY 2020 IHS Preventative Health</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5438133"/>
              </p:ext>
            </p:extLst>
          </p:nvPr>
        </p:nvGraphicFramePr>
        <p:xfrm>
          <a:off x="1524000" y="1600200"/>
          <a:ext cx="7162800" cy="2494280"/>
        </p:xfrm>
        <a:graphic>
          <a:graphicData uri="http://schemas.openxmlformats.org/drawingml/2006/table">
            <a:tbl>
              <a:tblPr firstRow="1" bandRow="1">
                <a:tableStyleId>{85BE263C-DBD7-4A20-BB59-AAB30ACAA65A}</a:tableStyleId>
              </a:tblPr>
              <a:tblGrid>
                <a:gridCol w="1432560">
                  <a:extLst>
                    <a:ext uri="{9D8B030D-6E8A-4147-A177-3AD203B41FA5}">
                      <a16:colId xmlns:a16="http://schemas.microsoft.com/office/drawing/2014/main" val="20000"/>
                    </a:ext>
                  </a:extLst>
                </a:gridCol>
                <a:gridCol w="1432560">
                  <a:extLst>
                    <a:ext uri="{9D8B030D-6E8A-4147-A177-3AD203B41FA5}">
                      <a16:colId xmlns:a16="http://schemas.microsoft.com/office/drawing/2014/main" val="20001"/>
                    </a:ext>
                  </a:extLst>
                </a:gridCol>
                <a:gridCol w="1432560">
                  <a:extLst>
                    <a:ext uri="{9D8B030D-6E8A-4147-A177-3AD203B41FA5}">
                      <a16:colId xmlns:a16="http://schemas.microsoft.com/office/drawing/2014/main" val="20002"/>
                    </a:ext>
                  </a:extLst>
                </a:gridCol>
                <a:gridCol w="1432560">
                  <a:extLst>
                    <a:ext uri="{9D8B030D-6E8A-4147-A177-3AD203B41FA5}">
                      <a16:colId xmlns:a16="http://schemas.microsoft.com/office/drawing/2014/main" val="20003"/>
                    </a:ext>
                  </a:extLst>
                </a:gridCol>
                <a:gridCol w="1432560">
                  <a:extLst>
                    <a:ext uri="{9D8B030D-6E8A-4147-A177-3AD203B41FA5}">
                      <a16:colId xmlns:a16="http://schemas.microsoft.com/office/drawing/2014/main" val="20004"/>
                    </a:ext>
                  </a:extLst>
                </a:gridCol>
              </a:tblGrid>
              <a:tr h="370840">
                <a:tc>
                  <a:txBody>
                    <a:bodyPr/>
                    <a:lstStyle/>
                    <a:p>
                      <a:endParaRPr lang="en-US" dirty="0"/>
                    </a:p>
                  </a:txBody>
                  <a:tcPr/>
                </a:tc>
                <a:tc>
                  <a:txBody>
                    <a:bodyPr/>
                    <a:lstStyle/>
                    <a:p>
                      <a:r>
                        <a:rPr lang="en-US" dirty="0"/>
                        <a:t>FY</a:t>
                      </a:r>
                      <a:r>
                        <a:rPr lang="en-US" baseline="0" dirty="0"/>
                        <a:t> 2019 Enacted</a:t>
                      </a:r>
                      <a:endParaRPr lang="en-US" dirty="0"/>
                    </a:p>
                  </a:txBody>
                  <a:tcPr/>
                </a:tc>
                <a:tc>
                  <a:txBody>
                    <a:bodyPr/>
                    <a:lstStyle/>
                    <a:p>
                      <a:r>
                        <a:rPr lang="en-US" dirty="0"/>
                        <a:t>Pres</a:t>
                      </a:r>
                      <a:r>
                        <a:rPr lang="en-US" baseline="0" dirty="0"/>
                        <a:t> Req. </a:t>
                      </a:r>
                    </a:p>
                    <a:p>
                      <a:endParaRPr lang="en-US" dirty="0"/>
                    </a:p>
                  </a:txBody>
                  <a:tcPr/>
                </a:tc>
                <a:tc>
                  <a:txBody>
                    <a:bodyPr/>
                    <a:lstStyle/>
                    <a:p>
                      <a:r>
                        <a:rPr lang="en-US" dirty="0"/>
                        <a:t>House Bill</a:t>
                      </a:r>
                      <a:r>
                        <a:rPr lang="en-US" baseline="0" dirty="0"/>
                        <a:t> </a:t>
                      </a:r>
                    </a:p>
                    <a:p>
                      <a:endParaRPr lang="en-US" dirty="0"/>
                    </a:p>
                  </a:txBody>
                  <a:tcPr/>
                </a:tc>
                <a:tc>
                  <a:txBody>
                    <a:bodyPr/>
                    <a:lstStyle/>
                    <a:p>
                      <a:r>
                        <a:rPr lang="en-US" dirty="0"/>
                        <a:t>Senate Appr. Bill</a:t>
                      </a:r>
                    </a:p>
                  </a:txBody>
                  <a:tcPr/>
                </a:tc>
                <a:extLst>
                  <a:ext uri="{0D108BD9-81ED-4DB2-BD59-A6C34878D82A}">
                    <a16:rowId xmlns:a16="http://schemas.microsoft.com/office/drawing/2014/main" val="10000"/>
                  </a:ext>
                </a:extLst>
              </a:tr>
              <a:tr h="370840">
                <a:tc>
                  <a:txBody>
                    <a:bodyPr/>
                    <a:lstStyle/>
                    <a:p>
                      <a:r>
                        <a:rPr lang="en-US" dirty="0">
                          <a:solidFill>
                            <a:srgbClr val="000000"/>
                          </a:solidFill>
                        </a:rPr>
                        <a:t>PH Nursing</a:t>
                      </a:r>
                    </a:p>
                  </a:txBody>
                  <a:tcPr/>
                </a:tc>
                <a:tc>
                  <a:txBody>
                    <a:bodyPr/>
                    <a:lstStyle/>
                    <a:p>
                      <a:pPr algn="r"/>
                      <a:r>
                        <a:rPr lang="en-US" dirty="0">
                          <a:solidFill>
                            <a:srgbClr val="000000"/>
                          </a:solidFill>
                        </a:rPr>
                        <a:t>$89,159</a:t>
                      </a:r>
                    </a:p>
                  </a:txBody>
                  <a:tcPr/>
                </a:tc>
                <a:tc>
                  <a:txBody>
                    <a:bodyPr/>
                    <a:lstStyle/>
                    <a:p>
                      <a:pPr algn="r"/>
                      <a:r>
                        <a:rPr lang="en-US" dirty="0">
                          <a:solidFill>
                            <a:srgbClr val="000000"/>
                          </a:solidFill>
                        </a:rPr>
                        <a:t>$92,084</a:t>
                      </a:r>
                    </a:p>
                  </a:txBody>
                  <a:tcPr/>
                </a:tc>
                <a:tc>
                  <a:txBody>
                    <a:bodyPr/>
                    <a:lstStyle/>
                    <a:p>
                      <a:pPr algn="r"/>
                      <a:r>
                        <a:rPr lang="en-US" dirty="0">
                          <a:solidFill>
                            <a:srgbClr val="000000"/>
                          </a:solidFill>
                        </a:rPr>
                        <a:t>$95,307</a:t>
                      </a:r>
                    </a:p>
                  </a:txBody>
                  <a:tcPr/>
                </a:tc>
                <a:tc>
                  <a:txBody>
                    <a:bodyPr/>
                    <a:lstStyle/>
                    <a:p>
                      <a:pPr algn="r"/>
                      <a:r>
                        <a:rPr lang="en-US" dirty="0">
                          <a:solidFill>
                            <a:srgbClr val="000000"/>
                          </a:solidFill>
                        </a:rPr>
                        <a:t>$92,677</a:t>
                      </a:r>
                    </a:p>
                  </a:txBody>
                  <a:tcPr/>
                </a:tc>
                <a:extLst>
                  <a:ext uri="{0D108BD9-81ED-4DB2-BD59-A6C34878D82A}">
                    <a16:rowId xmlns:a16="http://schemas.microsoft.com/office/drawing/2014/main" val="10001"/>
                  </a:ext>
                </a:extLst>
              </a:tr>
              <a:tr h="370840">
                <a:tc>
                  <a:txBody>
                    <a:bodyPr/>
                    <a:lstStyle/>
                    <a:p>
                      <a:r>
                        <a:rPr lang="en-US" dirty="0">
                          <a:solidFill>
                            <a:srgbClr val="000000"/>
                          </a:solidFill>
                        </a:rPr>
                        <a:t>Health Educ</a:t>
                      </a:r>
                    </a:p>
                  </a:txBody>
                  <a:tcPr/>
                </a:tc>
                <a:tc>
                  <a:txBody>
                    <a:bodyPr/>
                    <a:lstStyle/>
                    <a:p>
                      <a:pPr algn="r"/>
                      <a:r>
                        <a:rPr lang="en-US" dirty="0">
                          <a:solidFill>
                            <a:srgbClr val="000000"/>
                          </a:solidFill>
                        </a:rPr>
                        <a:t>20,568</a:t>
                      </a:r>
                    </a:p>
                  </a:txBody>
                  <a:tcPr/>
                </a:tc>
                <a:tc>
                  <a:txBody>
                    <a:bodyPr/>
                    <a:lstStyle/>
                    <a:p>
                      <a:pPr algn="r"/>
                      <a:r>
                        <a:rPr lang="en-US" dirty="0">
                          <a:solidFill>
                            <a:srgbClr val="FF0000"/>
                          </a:solidFill>
                        </a:rPr>
                        <a:t>0</a:t>
                      </a:r>
                    </a:p>
                  </a:txBody>
                  <a:tcPr/>
                </a:tc>
                <a:tc>
                  <a:txBody>
                    <a:bodyPr/>
                    <a:lstStyle/>
                    <a:p>
                      <a:pPr algn="r"/>
                      <a:r>
                        <a:rPr lang="en-US" dirty="0">
                          <a:solidFill>
                            <a:srgbClr val="008000"/>
                          </a:solidFill>
                        </a:rPr>
                        <a:t>20,669</a:t>
                      </a:r>
                    </a:p>
                  </a:txBody>
                  <a:tcPr/>
                </a:tc>
                <a:tc>
                  <a:txBody>
                    <a:bodyPr/>
                    <a:lstStyle/>
                    <a:p>
                      <a:pPr algn="r"/>
                      <a:r>
                        <a:rPr lang="en-US" dirty="0">
                          <a:solidFill>
                            <a:srgbClr val="008000"/>
                          </a:solidFill>
                        </a:rPr>
                        <a:t>20,923</a:t>
                      </a:r>
                    </a:p>
                  </a:txBody>
                  <a:tcPr/>
                </a:tc>
                <a:extLst>
                  <a:ext uri="{0D108BD9-81ED-4DB2-BD59-A6C34878D82A}">
                    <a16:rowId xmlns:a16="http://schemas.microsoft.com/office/drawing/2014/main" val="10002"/>
                  </a:ext>
                </a:extLst>
              </a:tr>
              <a:tr h="370840">
                <a:tc>
                  <a:txBody>
                    <a:bodyPr/>
                    <a:lstStyle/>
                    <a:p>
                      <a:r>
                        <a:rPr lang="en-US" dirty="0">
                          <a:solidFill>
                            <a:srgbClr val="000000"/>
                          </a:solidFill>
                        </a:rPr>
                        <a:t>CHRs</a:t>
                      </a:r>
                    </a:p>
                  </a:txBody>
                  <a:tcPr/>
                </a:tc>
                <a:tc>
                  <a:txBody>
                    <a:bodyPr/>
                    <a:lstStyle/>
                    <a:p>
                      <a:pPr algn="r"/>
                      <a:r>
                        <a:rPr lang="en-US" dirty="0">
                          <a:solidFill>
                            <a:srgbClr val="000000"/>
                          </a:solidFill>
                        </a:rPr>
                        <a:t>62,888</a:t>
                      </a:r>
                    </a:p>
                  </a:txBody>
                  <a:tcPr/>
                </a:tc>
                <a:tc>
                  <a:txBody>
                    <a:bodyPr/>
                    <a:lstStyle/>
                    <a:p>
                      <a:pPr algn="r"/>
                      <a:r>
                        <a:rPr lang="en-US" dirty="0">
                          <a:solidFill>
                            <a:srgbClr val="FF0000"/>
                          </a:solidFill>
                        </a:rPr>
                        <a:t>24,000</a:t>
                      </a:r>
                    </a:p>
                  </a:txBody>
                  <a:tcPr/>
                </a:tc>
                <a:tc>
                  <a:txBody>
                    <a:bodyPr/>
                    <a:lstStyle/>
                    <a:p>
                      <a:pPr algn="r"/>
                      <a:r>
                        <a:rPr lang="en-US" dirty="0">
                          <a:solidFill>
                            <a:srgbClr val="008000"/>
                          </a:solidFill>
                        </a:rPr>
                        <a:t>62,913</a:t>
                      </a:r>
                    </a:p>
                  </a:txBody>
                  <a:tcPr/>
                </a:tc>
                <a:tc>
                  <a:txBody>
                    <a:bodyPr/>
                    <a:lstStyle/>
                    <a:p>
                      <a:pPr algn="r"/>
                      <a:r>
                        <a:rPr lang="en-US" dirty="0">
                          <a:solidFill>
                            <a:srgbClr val="008000"/>
                          </a:solidFill>
                        </a:rPr>
                        <a:t>62,888</a:t>
                      </a:r>
                    </a:p>
                  </a:txBody>
                  <a:tcPr/>
                </a:tc>
                <a:extLst>
                  <a:ext uri="{0D108BD9-81ED-4DB2-BD59-A6C34878D82A}">
                    <a16:rowId xmlns:a16="http://schemas.microsoft.com/office/drawing/2014/main" val="10003"/>
                  </a:ext>
                </a:extLst>
              </a:tr>
              <a:tr h="370840">
                <a:tc>
                  <a:txBody>
                    <a:bodyPr/>
                    <a:lstStyle/>
                    <a:p>
                      <a:r>
                        <a:rPr lang="en-US" dirty="0">
                          <a:solidFill>
                            <a:srgbClr val="000000"/>
                          </a:solidFill>
                        </a:rPr>
                        <a:t>Immun AK</a:t>
                      </a:r>
                    </a:p>
                  </a:txBody>
                  <a:tcPr/>
                </a:tc>
                <a:tc>
                  <a:txBody>
                    <a:bodyPr/>
                    <a:lstStyle/>
                    <a:p>
                      <a:pPr algn="r"/>
                      <a:r>
                        <a:rPr lang="en-US" dirty="0">
                          <a:solidFill>
                            <a:srgbClr val="000000"/>
                          </a:solidFill>
                        </a:rPr>
                        <a:t>2,127</a:t>
                      </a:r>
                    </a:p>
                  </a:txBody>
                  <a:tcPr/>
                </a:tc>
                <a:tc>
                  <a:txBody>
                    <a:bodyPr/>
                    <a:lstStyle/>
                    <a:p>
                      <a:pPr algn="r"/>
                      <a:r>
                        <a:rPr lang="en-US" dirty="0">
                          <a:solidFill>
                            <a:srgbClr val="000000"/>
                          </a:solidFill>
                        </a:rPr>
                        <a:t>2,173</a:t>
                      </a:r>
                    </a:p>
                  </a:txBody>
                  <a:tcPr/>
                </a:tc>
                <a:tc>
                  <a:txBody>
                    <a:bodyPr/>
                    <a:lstStyle/>
                    <a:p>
                      <a:pPr algn="r"/>
                      <a:r>
                        <a:rPr lang="en-US" dirty="0">
                          <a:solidFill>
                            <a:srgbClr val="000000"/>
                          </a:solidFill>
                        </a:rPr>
                        <a:t>2,173</a:t>
                      </a:r>
                    </a:p>
                  </a:txBody>
                  <a:tcPr/>
                </a:tc>
                <a:tc>
                  <a:txBody>
                    <a:bodyPr/>
                    <a:lstStyle/>
                    <a:p>
                      <a:pPr algn="r"/>
                      <a:r>
                        <a:rPr lang="en-US" dirty="0">
                          <a:solidFill>
                            <a:srgbClr val="000000"/>
                          </a:solidFill>
                        </a:rPr>
                        <a:t>2,148</a:t>
                      </a:r>
                    </a:p>
                  </a:txBody>
                  <a:tcPr/>
                </a:tc>
                <a:extLst>
                  <a:ext uri="{0D108BD9-81ED-4DB2-BD59-A6C34878D82A}">
                    <a16:rowId xmlns:a16="http://schemas.microsoft.com/office/drawing/2014/main" val="10004"/>
                  </a:ext>
                </a:extLst>
              </a:tr>
              <a:tr h="370840">
                <a:tc>
                  <a:txBody>
                    <a:bodyPr/>
                    <a:lstStyle/>
                    <a:p>
                      <a:r>
                        <a:rPr lang="en-US" b="1" dirty="0">
                          <a:solidFill>
                            <a:srgbClr val="000000"/>
                          </a:solidFill>
                        </a:rPr>
                        <a:t>Totals:</a:t>
                      </a:r>
                    </a:p>
                  </a:txBody>
                  <a:tcPr/>
                </a:tc>
                <a:tc>
                  <a:txBody>
                    <a:bodyPr/>
                    <a:lstStyle/>
                    <a:p>
                      <a:pPr algn="r"/>
                      <a:r>
                        <a:rPr lang="en-US" b="1" dirty="0">
                          <a:solidFill>
                            <a:srgbClr val="000000"/>
                          </a:solidFill>
                        </a:rPr>
                        <a:t>$174,742</a:t>
                      </a:r>
                    </a:p>
                  </a:txBody>
                  <a:tcPr/>
                </a:tc>
                <a:tc>
                  <a:txBody>
                    <a:bodyPr/>
                    <a:lstStyle/>
                    <a:p>
                      <a:pPr algn="r"/>
                      <a:r>
                        <a:rPr lang="en-US" b="1" dirty="0">
                          <a:solidFill>
                            <a:srgbClr val="000000"/>
                          </a:solidFill>
                        </a:rPr>
                        <a:t>$118,257</a:t>
                      </a:r>
                    </a:p>
                  </a:txBody>
                  <a:tcPr/>
                </a:tc>
                <a:tc>
                  <a:txBody>
                    <a:bodyPr/>
                    <a:lstStyle/>
                    <a:p>
                      <a:pPr algn="r"/>
                      <a:r>
                        <a:rPr lang="en-US" b="1" dirty="0">
                          <a:solidFill>
                            <a:srgbClr val="000000"/>
                          </a:solidFill>
                        </a:rPr>
                        <a:t>$181,062</a:t>
                      </a:r>
                    </a:p>
                  </a:txBody>
                  <a:tcPr/>
                </a:tc>
                <a:tc>
                  <a:txBody>
                    <a:bodyPr/>
                    <a:lstStyle/>
                    <a:p>
                      <a:pPr algn="r"/>
                      <a:r>
                        <a:rPr lang="en-US" b="1" dirty="0">
                          <a:solidFill>
                            <a:srgbClr val="000000"/>
                          </a:solidFill>
                        </a:rPr>
                        <a:t>$178,636</a:t>
                      </a:r>
                    </a:p>
                  </a:txBody>
                  <a:tcPr/>
                </a:tc>
                <a:extLst>
                  <a:ext uri="{0D108BD9-81ED-4DB2-BD59-A6C34878D82A}">
                    <a16:rowId xmlns:a16="http://schemas.microsoft.com/office/drawing/2014/main" val="10005"/>
                  </a:ext>
                </a:extLst>
              </a:tr>
            </a:tbl>
          </a:graphicData>
        </a:graphic>
      </p:graphicFrame>
      <p:sp>
        <p:nvSpPr>
          <p:cNvPr id="3" name="TextBox 2"/>
          <p:cNvSpPr txBox="1"/>
          <p:nvPr/>
        </p:nvSpPr>
        <p:spPr>
          <a:xfrm>
            <a:off x="1447800" y="4572000"/>
            <a:ext cx="7239000" cy="646331"/>
          </a:xfrm>
          <a:prstGeom prst="rect">
            <a:avLst/>
          </a:prstGeom>
          <a:noFill/>
        </p:spPr>
        <p:txBody>
          <a:bodyPr wrap="square" rtlCol="0">
            <a:spAutoFit/>
          </a:bodyPr>
          <a:lstStyle/>
          <a:p>
            <a:r>
              <a:rPr lang="en-US" u="sng" dirty="0"/>
              <a:t>Health Education &amp; CHRs</a:t>
            </a:r>
            <a:r>
              <a:rPr lang="en-US" dirty="0"/>
              <a:t>:  House bill and Senate Appropriations Committee bill fund both health education and CHRs. </a:t>
            </a:r>
          </a:p>
        </p:txBody>
      </p:sp>
    </p:spTree>
    <p:extLst>
      <p:ext uri="{BB962C8B-B14F-4D97-AF65-F5344CB8AC3E}">
        <p14:creationId xmlns:p14="http://schemas.microsoft.com/office/powerpoint/2010/main" val="2606051966"/>
      </p:ext>
    </p:extLst>
  </p:cSld>
  <p:clrMapOvr>
    <a:masterClrMapping/>
  </p:clrMapOvr>
</p:sld>
</file>

<file path=ppt/theme/theme1.xml><?xml version="1.0" encoding="utf-8"?>
<a:theme xmlns:a="http://schemas.openxmlformats.org/drawingml/2006/main" name="Gathering Wisdom Presentation - May 26, 201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Gathering Wisdom Presentation - May 26, 2011</Template>
  <TotalTime>62089</TotalTime>
  <Words>3261</Words>
  <Application>Microsoft Macintosh PowerPoint</Application>
  <PresentationFormat>On-screen Show (4:3)</PresentationFormat>
  <Paragraphs>540</Paragraphs>
  <Slides>41</Slides>
  <Notes>41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41</vt:i4>
      </vt:variant>
    </vt:vector>
  </HeadingPairs>
  <TitlesOfParts>
    <vt:vector size="49" baseType="lpstr">
      <vt:lpstr>Arial</vt:lpstr>
      <vt:lpstr>Calibri</vt:lpstr>
      <vt:lpstr>Courier New</vt:lpstr>
      <vt:lpstr>Symbol</vt:lpstr>
      <vt:lpstr>Tahoma</vt:lpstr>
      <vt:lpstr>Times New Roman</vt:lpstr>
      <vt:lpstr>Wingdings</vt:lpstr>
      <vt:lpstr>Gathering Wisdom Presentation - May 26, 2011</vt:lpstr>
      <vt:lpstr>NPAIHB Legislative &amp; Policy Update  </vt:lpstr>
      <vt:lpstr>Report Overview </vt:lpstr>
      <vt:lpstr>Hot Topics</vt:lpstr>
      <vt:lpstr>New! NPAIHB Resolution Tracker</vt:lpstr>
      <vt:lpstr>Legislation</vt:lpstr>
      <vt:lpstr>FY 2020 Interior IHS Appropriations Summary</vt:lpstr>
      <vt:lpstr> FY 2020 Interior IHS Appropriations Summary</vt:lpstr>
      <vt:lpstr>FY 2020 IHS Clinical Services</vt:lpstr>
      <vt:lpstr>FY 2020 IHS Preventative Health</vt:lpstr>
      <vt:lpstr>FY 2020 IHS Other Services</vt:lpstr>
      <vt:lpstr>FY 2020 IHS Facilities</vt:lpstr>
      <vt:lpstr>FY 2020 Labor HHS Education (LHE) Appropriations- Indian programs</vt:lpstr>
      <vt:lpstr>Advanced Appropriations Bills for BIA/BIE/IHS and IHS only</vt:lpstr>
      <vt:lpstr>Special Diabetes Program for Indians Reauthorization</vt:lpstr>
      <vt:lpstr>New Indian Legislation</vt:lpstr>
      <vt:lpstr>Future IHS Appropriations &amp; Budget Formulation </vt:lpstr>
      <vt:lpstr>FY 2021 IHS Budget Formulation</vt:lpstr>
      <vt:lpstr>FY 2022 IHS Budget Formulation</vt:lpstr>
      <vt:lpstr>New &amp; Pending Federal Policies </vt:lpstr>
      <vt:lpstr>Executive Order</vt:lpstr>
      <vt:lpstr>HHS Proposed Rule on Confidentiality of Substance Use Disorder Patient Records       (42 CFR Part 2)</vt:lpstr>
      <vt:lpstr>CMS Request for Information: Treating Pain and Substance Use Disorders</vt:lpstr>
      <vt:lpstr>CMS-Pending Responses and/or Ongoing Issues</vt:lpstr>
      <vt:lpstr>IHS-Special Diabetes Program for Indians Update</vt:lpstr>
      <vt:lpstr>IHS-Behavioral Health/Opioid Funding DTLLs</vt:lpstr>
      <vt:lpstr>IHS-Community Health Aide Program (CHAP) Expansion</vt:lpstr>
      <vt:lpstr>IHS-Section 105(l) Leases</vt:lpstr>
      <vt:lpstr>Contract Support Costs (CSC)</vt:lpstr>
      <vt:lpstr>IHS-Other Recent DTLLs</vt:lpstr>
      <vt:lpstr>HRSA Update</vt:lpstr>
      <vt:lpstr>HRSA Update Cont’d</vt:lpstr>
      <vt:lpstr>VA Updates</vt:lpstr>
      <vt:lpstr>Other Litigation</vt:lpstr>
      <vt:lpstr>Texas v. United States Challenge to Affordable Care Act </vt:lpstr>
      <vt:lpstr>Brackeen v. Bernhardt Challenge to ICWA</vt:lpstr>
      <vt:lpstr>Recent and Upcoming National/Regional Meetings</vt:lpstr>
      <vt:lpstr>Recent Meetings  (not Committees)</vt:lpstr>
      <vt:lpstr>Upcoming Meetings October-December 2019</vt:lpstr>
      <vt:lpstr>DHAT State Legislative Update​</vt:lpstr>
      <vt:lpstr>DHAT State Legislative Update​</vt:lpstr>
      <vt:lpstr>Discussion and Questions</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Legislative Update   NPAIHB Quarterly Board Meeting  Thunder Valley Casino Resort Lincoln, CA</dc:title>
  <dc:creator>jroberts</dc:creator>
  <cp:lastModifiedBy>Sarah Sullivan</cp:lastModifiedBy>
  <cp:revision>2288</cp:revision>
  <cp:lastPrinted>2019-10-18T19:39:14Z</cp:lastPrinted>
  <dcterms:created xsi:type="dcterms:W3CDTF">2011-07-14T14:04:56Z</dcterms:created>
  <dcterms:modified xsi:type="dcterms:W3CDTF">2019-10-22T23:23:58Z</dcterms:modified>
</cp:coreProperties>
</file>