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35"/>
  </p:notesMasterIdLst>
  <p:sldIdLst>
    <p:sldId id="269" r:id="rId2"/>
    <p:sldId id="385" r:id="rId3"/>
    <p:sldId id="804" r:id="rId4"/>
    <p:sldId id="796" r:id="rId5"/>
    <p:sldId id="831" r:id="rId6"/>
    <p:sldId id="823" r:id="rId7"/>
    <p:sldId id="824" r:id="rId8"/>
    <p:sldId id="825" r:id="rId9"/>
    <p:sldId id="826" r:id="rId10"/>
    <p:sldId id="827" r:id="rId11"/>
    <p:sldId id="830" r:id="rId12"/>
    <p:sldId id="726" r:id="rId13"/>
    <p:sldId id="765" r:id="rId14"/>
    <p:sldId id="811" r:id="rId15"/>
    <p:sldId id="802" r:id="rId16"/>
    <p:sldId id="832" r:id="rId17"/>
    <p:sldId id="770" r:id="rId18"/>
    <p:sldId id="822" r:id="rId19"/>
    <p:sldId id="828" r:id="rId20"/>
    <p:sldId id="750" r:id="rId21"/>
    <p:sldId id="837" r:id="rId22"/>
    <p:sldId id="838" r:id="rId23"/>
    <p:sldId id="836" r:id="rId24"/>
    <p:sldId id="833" r:id="rId25"/>
    <p:sldId id="799" r:id="rId26"/>
    <p:sldId id="701" r:id="rId27"/>
    <p:sldId id="829" r:id="rId28"/>
    <p:sldId id="694" r:id="rId29"/>
    <p:sldId id="744" r:id="rId30"/>
    <p:sldId id="834" r:id="rId31"/>
    <p:sldId id="818" r:id="rId32"/>
    <p:sldId id="835" r:id="rId33"/>
    <p:sldId id="76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93"/>
    <p:restoredTop sz="63965"/>
  </p:normalViewPr>
  <p:slideViewPr>
    <p:cSldViewPr snapToGrid="0" snapToObjects="1">
      <p:cViewPr varScale="1">
        <p:scale>
          <a:sx n="74" d="100"/>
          <a:sy n="74" d="100"/>
        </p:scale>
        <p:origin x="1424"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F6562-BAAE-374F-83D2-A5EDCD4A618D}" type="datetimeFigureOut">
              <a:rPr lang="en-US" smtClean="0"/>
              <a:t>1/14/20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DE7325-8AA0-0541-B99D-D68DF5529057}" type="slidenum">
              <a:rPr lang="en-US" smtClean="0"/>
              <a:t>‹#›</a:t>
            </a:fld>
            <a:endParaRPr lang="en-US"/>
          </a:p>
        </p:txBody>
      </p:sp>
    </p:spTree>
    <p:extLst>
      <p:ext uri="{BB962C8B-B14F-4D97-AF65-F5344CB8AC3E}">
        <p14:creationId xmlns:p14="http://schemas.microsoft.com/office/powerpoint/2010/main" val="2217014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AFB25E3-B818-4997-A6D1-ECAFD5B9F68D}" type="slidenum">
              <a:rPr lang="en-US" smtClean="0"/>
              <a:t>1</a:t>
            </a:fld>
            <a:endParaRPr lang="en-US" dirty="0"/>
          </a:p>
        </p:txBody>
      </p:sp>
    </p:spTree>
    <p:extLst>
      <p:ext uri="{BB962C8B-B14F-4D97-AF65-F5344CB8AC3E}">
        <p14:creationId xmlns:p14="http://schemas.microsoft.com/office/powerpoint/2010/main" val="3660612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AFB25E3-B818-4997-A6D1-ECAFD5B9F68D}" type="slidenum">
              <a:rPr lang="en-US" smtClean="0"/>
              <a:t>10</a:t>
            </a:fld>
            <a:endParaRPr lang="en-US" dirty="0"/>
          </a:p>
        </p:txBody>
      </p:sp>
    </p:spTree>
    <p:extLst>
      <p:ext uri="{BB962C8B-B14F-4D97-AF65-F5344CB8AC3E}">
        <p14:creationId xmlns:p14="http://schemas.microsoft.com/office/powerpoint/2010/main" val="2420873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AFB25E3-B818-4997-A6D1-ECAFD5B9F68D}" type="slidenum">
              <a:rPr lang="en-US" smtClean="0"/>
              <a:t>11</a:t>
            </a:fld>
            <a:endParaRPr lang="en-US" dirty="0"/>
          </a:p>
        </p:txBody>
      </p:sp>
    </p:spTree>
    <p:extLst>
      <p:ext uri="{BB962C8B-B14F-4D97-AF65-F5344CB8AC3E}">
        <p14:creationId xmlns:p14="http://schemas.microsoft.com/office/powerpoint/2010/main" val="1836909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CAFB25E3-B818-4997-A6D1-ECAFD5B9F68D}" type="slidenum">
              <a:rPr lang="en-US" smtClean="0"/>
              <a:t>12</a:t>
            </a:fld>
            <a:endParaRPr lang="en-US" dirty="0"/>
          </a:p>
        </p:txBody>
      </p:sp>
    </p:spTree>
    <p:extLst>
      <p:ext uri="{BB962C8B-B14F-4D97-AF65-F5344CB8AC3E}">
        <p14:creationId xmlns:p14="http://schemas.microsoft.com/office/powerpoint/2010/main" val="506198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AFB25E3-B818-4997-A6D1-ECAFD5B9F68D}" type="slidenum">
              <a:rPr lang="en-US" smtClean="0"/>
              <a:t>13</a:t>
            </a:fld>
            <a:endParaRPr lang="en-US" dirty="0"/>
          </a:p>
        </p:txBody>
      </p:sp>
    </p:spTree>
    <p:extLst>
      <p:ext uri="{BB962C8B-B14F-4D97-AF65-F5344CB8AC3E}">
        <p14:creationId xmlns:p14="http://schemas.microsoft.com/office/powerpoint/2010/main" val="1927783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r>
            <a:endParaRPr lang="en-US"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AFB25E3-B818-4997-A6D1-ECAFD5B9F68D}" type="slidenum">
              <a:rPr lang="en-US" smtClean="0"/>
              <a:t>14</a:t>
            </a:fld>
            <a:endParaRPr lang="en-US" dirty="0"/>
          </a:p>
        </p:txBody>
      </p:sp>
    </p:spTree>
    <p:extLst>
      <p:ext uri="{BB962C8B-B14F-4D97-AF65-F5344CB8AC3E}">
        <p14:creationId xmlns:p14="http://schemas.microsoft.com/office/powerpoint/2010/main" val="3897408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AFB25E3-B818-4997-A6D1-ECAFD5B9F68D}" type="slidenum">
              <a:rPr lang="en-US" smtClean="0"/>
              <a:t>15</a:t>
            </a:fld>
            <a:endParaRPr lang="en-US" dirty="0"/>
          </a:p>
        </p:txBody>
      </p:sp>
    </p:spTree>
    <p:extLst>
      <p:ext uri="{BB962C8B-B14F-4D97-AF65-F5344CB8AC3E}">
        <p14:creationId xmlns:p14="http://schemas.microsoft.com/office/powerpoint/2010/main" val="2070501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AFB25E3-B818-4997-A6D1-ECAFD5B9F68D}" type="slidenum">
              <a:rPr lang="en-US" smtClean="0"/>
              <a:t>16</a:t>
            </a:fld>
            <a:endParaRPr lang="en-US" dirty="0"/>
          </a:p>
        </p:txBody>
      </p:sp>
    </p:spTree>
    <p:extLst>
      <p:ext uri="{BB962C8B-B14F-4D97-AF65-F5344CB8AC3E}">
        <p14:creationId xmlns:p14="http://schemas.microsoft.com/office/powerpoint/2010/main" val="2454594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AFB25E3-B818-4997-A6D1-ECAFD5B9F68D}" type="slidenum">
              <a:rPr lang="en-US" smtClean="0"/>
              <a:t>17</a:t>
            </a:fld>
            <a:endParaRPr lang="en-US" dirty="0"/>
          </a:p>
        </p:txBody>
      </p:sp>
    </p:spTree>
    <p:extLst>
      <p:ext uri="{BB962C8B-B14F-4D97-AF65-F5344CB8AC3E}">
        <p14:creationId xmlns:p14="http://schemas.microsoft.com/office/powerpoint/2010/main" val="2781558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AFB25E3-B818-4997-A6D1-ECAFD5B9F68D}" type="slidenum">
              <a:rPr lang="en-US" smtClean="0"/>
              <a:t>18</a:t>
            </a:fld>
            <a:endParaRPr lang="en-US" dirty="0"/>
          </a:p>
        </p:txBody>
      </p:sp>
    </p:spTree>
    <p:extLst>
      <p:ext uri="{BB962C8B-B14F-4D97-AF65-F5344CB8AC3E}">
        <p14:creationId xmlns:p14="http://schemas.microsoft.com/office/powerpoint/2010/main" val="3164708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AFB25E3-B818-4997-A6D1-ECAFD5B9F68D}" type="slidenum">
              <a:rPr lang="en-US" smtClean="0"/>
              <a:t>19</a:t>
            </a:fld>
            <a:endParaRPr lang="en-US" dirty="0"/>
          </a:p>
        </p:txBody>
      </p:sp>
    </p:spTree>
    <p:extLst>
      <p:ext uri="{BB962C8B-B14F-4D97-AF65-F5344CB8AC3E}">
        <p14:creationId xmlns:p14="http://schemas.microsoft.com/office/powerpoint/2010/main" val="832901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CAFB25E3-B818-4997-A6D1-ECAFD5B9F68D}" type="slidenum">
              <a:rPr lang="en-US" smtClean="0"/>
              <a:t>2</a:t>
            </a:fld>
            <a:endParaRPr lang="en-US" dirty="0"/>
          </a:p>
        </p:txBody>
      </p:sp>
    </p:spTree>
    <p:extLst>
      <p:ext uri="{BB962C8B-B14F-4D97-AF65-F5344CB8AC3E}">
        <p14:creationId xmlns:p14="http://schemas.microsoft.com/office/powerpoint/2010/main" val="2253338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sz="1100" baseline="0" dirty="0"/>
          </a:p>
        </p:txBody>
      </p:sp>
      <p:sp>
        <p:nvSpPr>
          <p:cNvPr id="4" name="Slide Number Placeholder 3"/>
          <p:cNvSpPr>
            <a:spLocks noGrp="1"/>
          </p:cNvSpPr>
          <p:nvPr>
            <p:ph type="sldNum" sz="quarter" idx="10"/>
          </p:nvPr>
        </p:nvSpPr>
        <p:spPr/>
        <p:txBody>
          <a:bodyPr/>
          <a:lstStyle/>
          <a:p>
            <a:fld id="{CAFB25E3-B818-4997-A6D1-ECAFD5B9F68D}" type="slidenum">
              <a:rPr lang="en-US" smtClean="0"/>
              <a:t>20</a:t>
            </a:fld>
            <a:endParaRPr lang="en-US" dirty="0"/>
          </a:p>
        </p:txBody>
      </p:sp>
    </p:spTree>
    <p:extLst>
      <p:ext uri="{BB962C8B-B14F-4D97-AF65-F5344CB8AC3E}">
        <p14:creationId xmlns:p14="http://schemas.microsoft.com/office/powerpoint/2010/main" val="1113427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p>
        </p:txBody>
      </p:sp>
      <p:sp>
        <p:nvSpPr>
          <p:cNvPr id="4" name="Slide Number Placeholder 3"/>
          <p:cNvSpPr>
            <a:spLocks noGrp="1"/>
          </p:cNvSpPr>
          <p:nvPr>
            <p:ph type="sldNum" sz="quarter" idx="10"/>
          </p:nvPr>
        </p:nvSpPr>
        <p:spPr/>
        <p:txBody>
          <a:bodyPr/>
          <a:lstStyle/>
          <a:p>
            <a:fld id="{CAFB25E3-B818-4997-A6D1-ECAFD5B9F68D}" type="slidenum">
              <a:rPr lang="en-US" smtClean="0"/>
              <a:t>21</a:t>
            </a:fld>
            <a:endParaRPr lang="en-US" dirty="0"/>
          </a:p>
        </p:txBody>
      </p:sp>
    </p:spTree>
    <p:extLst>
      <p:ext uri="{BB962C8B-B14F-4D97-AF65-F5344CB8AC3E}">
        <p14:creationId xmlns:p14="http://schemas.microsoft.com/office/powerpoint/2010/main" val="4155145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sz="1100" baseline="0" dirty="0"/>
          </a:p>
        </p:txBody>
      </p:sp>
      <p:sp>
        <p:nvSpPr>
          <p:cNvPr id="4" name="Slide Number Placeholder 3"/>
          <p:cNvSpPr>
            <a:spLocks noGrp="1"/>
          </p:cNvSpPr>
          <p:nvPr>
            <p:ph type="sldNum" sz="quarter" idx="10"/>
          </p:nvPr>
        </p:nvSpPr>
        <p:spPr/>
        <p:txBody>
          <a:bodyPr/>
          <a:lstStyle/>
          <a:p>
            <a:fld id="{CAFB25E3-B818-4997-A6D1-ECAFD5B9F68D}" type="slidenum">
              <a:rPr lang="en-US" smtClean="0"/>
              <a:t>22</a:t>
            </a:fld>
            <a:endParaRPr lang="en-US" dirty="0"/>
          </a:p>
        </p:txBody>
      </p:sp>
    </p:spTree>
    <p:extLst>
      <p:ext uri="{BB962C8B-B14F-4D97-AF65-F5344CB8AC3E}">
        <p14:creationId xmlns:p14="http://schemas.microsoft.com/office/powerpoint/2010/main" val="1706809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sz="1100" baseline="0" dirty="0"/>
          </a:p>
        </p:txBody>
      </p:sp>
      <p:sp>
        <p:nvSpPr>
          <p:cNvPr id="4" name="Slide Number Placeholder 3"/>
          <p:cNvSpPr>
            <a:spLocks noGrp="1"/>
          </p:cNvSpPr>
          <p:nvPr>
            <p:ph type="sldNum" sz="quarter" idx="10"/>
          </p:nvPr>
        </p:nvSpPr>
        <p:spPr/>
        <p:txBody>
          <a:bodyPr/>
          <a:lstStyle/>
          <a:p>
            <a:fld id="{CAFB25E3-B818-4997-A6D1-ECAFD5B9F68D}" type="slidenum">
              <a:rPr lang="en-US" smtClean="0"/>
              <a:t>23</a:t>
            </a:fld>
            <a:endParaRPr lang="en-US" dirty="0"/>
          </a:p>
        </p:txBody>
      </p:sp>
    </p:spTree>
    <p:extLst>
      <p:ext uri="{BB962C8B-B14F-4D97-AF65-F5344CB8AC3E}">
        <p14:creationId xmlns:p14="http://schemas.microsoft.com/office/powerpoint/2010/main" val="1822283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sz="1100" baseline="0" dirty="0"/>
          </a:p>
        </p:txBody>
      </p:sp>
      <p:sp>
        <p:nvSpPr>
          <p:cNvPr id="4" name="Slide Number Placeholder 3"/>
          <p:cNvSpPr>
            <a:spLocks noGrp="1"/>
          </p:cNvSpPr>
          <p:nvPr>
            <p:ph type="sldNum" sz="quarter" idx="10"/>
          </p:nvPr>
        </p:nvSpPr>
        <p:spPr/>
        <p:txBody>
          <a:bodyPr/>
          <a:lstStyle/>
          <a:p>
            <a:fld id="{CAFB25E3-B818-4997-A6D1-ECAFD5B9F68D}" type="slidenum">
              <a:rPr lang="en-US" smtClean="0"/>
              <a:t>24</a:t>
            </a:fld>
            <a:endParaRPr lang="en-US" dirty="0"/>
          </a:p>
        </p:txBody>
      </p:sp>
    </p:spTree>
    <p:extLst>
      <p:ext uri="{BB962C8B-B14F-4D97-AF65-F5344CB8AC3E}">
        <p14:creationId xmlns:p14="http://schemas.microsoft.com/office/powerpoint/2010/main" val="2901842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sz="1100" b="0" dirty="0"/>
          </a:p>
        </p:txBody>
      </p:sp>
      <p:sp>
        <p:nvSpPr>
          <p:cNvPr id="4" name="Slide Number Placeholder 3"/>
          <p:cNvSpPr>
            <a:spLocks noGrp="1"/>
          </p:cNvSpPr>
          <p:nvPr>
            <p:ph type="sldNum" sz="quarter" idx="5"/>
          </p:nvPr>
        </p:nvSpPr>
        <p:spPr/>
        <p:txBody>
          <a:bodyPr/>
          <a:lstStyle/>
          <a:p>
            <a:fld id="{CAFB25E3-B818-4997-A6D1-ECAFD5B9F68D}" type="slidenum">
              <a:rPr lang="en-US" smtClean="0"/>
              <a:t>25</a:t>
            </a:fld>
            <a:endParaRPr lang="en-US" dirty="0"/>
          </a:p>
        </p:txBody>
      </p:sp>
    </p:spTree>
    <p:extLst>
      <p:ext uri="{BB962C8B-B14F-4D97-AF65-F5344CB8AC3E}">
        <p14:creationId xmlns:p14="http://schemas.microsoft.com/office/powerpoint/2010/main" val="2603497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endParaRPr lang="en-US" sz="1200" b="0" dirty="0"/>
          </a:p>
        </p:txBody>
      </p:sp>
      <p:sp>
        <p:nvSpPr>
          <p:cNvPr id="4" name="Slide Number Placeholder 3"/>
          <p:cNvSpPr>
            <a:spLocks noGrp="1"/>
          </p:cNvSpPr>
          <p:nvPr>
            <p:ph type="sldNum" sz="quarter" idx="5"/>
          </p:nvPr>
        </p:nvSpPr>
        <p:spPr/>
        <p:txBody>
          <a:bodyPr/>
          <a:lstStyle/>
          <a:p>
            <a:fld id="{CAFB25E3-B818-4997-A6D1-ECAFD5B9F68D}" type="slidenum">
              <a:rPr lang="en-US" smtClean="0"/>
              <a:t>26</a:t>
            </a:fld>
            <a:endParaRPr lang="en-US" dirty="0"/>
          </a:p>
        </p:txBody>
      </p:sp>
    </p:spTree>
    <p:extLst>
      <p:ext uri="{BB962C8B-B14F-4D97-AF65-F5344CB8AC3E}">
        <p14:creationId xmlns:p14="http://schemas.microsoft.com/office/powerpoint/2010/main" val="878223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DE7325-8AA0-0541-B99D-D68DF5529057}" type="slidenum">
              <a:rPr lang="en-US" smtClean="0"/>
              <a:t>27</a:t>
            </a:fld>
            <a:endParaRPr lang="en-US"/>
          </a:p>
        </p:txBody>
      </p:sp>
    </p:spTree>
    <p:extLst>
      <p:ext uri="{BB962C8B-B14F-4D97-AF65-F5344CB8AC3E}">
        <p14:creationId xmlns:p14="http://schemas.microsoft.com/office/powerpoint/2010/main" val="4149788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FB25E3-B818-4997-A6D1-ECAFD5B9F68D}" type="slidenum">
              <a:rPr lang="en-US" smtClean="0"/>
              <a:t>28</a:t>
            </a:fld>
            <a:endParaRPr lang="en-US" dirty="0"/>
          </a:p>
        </p:txBody>
      </p:sp>
    </p:spTree>
    <p:extLst>
      <p:ext uri="{BB962C8B-B14F-4D97-AF65-F5344CB8AC3E}">
        <p14:creationId xmlns:p14="http://schemas.microsoft.com/office/powerpoint/2010/main" val="486250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FB25E3-B818-4997-A6D1-ECAFD5B9F68D}" type="slidenum">
              <a:rPr lang="en-US" smtClean="0"/>
              <a:t>29</a:t>
            </a:fld>
            <a:endParaRPr lang="en-US" dirty="0"/>
          </a:p>
        </p:txBody>
      </p:sp>
    </p:spTree>
    <p:extLst>
      <p:ext uri="{BB962C8B-B14F-4D97-AF65-F5344CB8AC3E}">
        <p14:creationId xmlns:p14="http://schemas.microsoft.com/office/powerpoint/2010/main" val="617925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sz="1100" baseline="0" dirty="0">
              <a:latin typeface="+mj-lt"/>
            </a:endParaRPr>
          </a:p>
        </p:txBody>
      </p:sp>
      <p:sp>
        <p:nvSpPr>
          <p:cNvPr id="4" name="Slide Number Placeholder 3"/>
          <p:cNvSpPr>
            <a:spLocks noGrp="1"/>
          </p:cNvSpPr>
          <p:nvPr>
            <p:ph type="sldNum" sz="quarter" idx="10"/>
          </p:nvPr>
        </p:nvSpPr>
        <p:spPr/>
        <p:txBody>
          <a:bodyPr/>
          <a:lstStyle/>
          <a:p>
            <a:fld id="{CAFB25E3-B818-4997-A6D1-ECAFD5B9F68D}" type="slidenum">
              <a:rPr lang="en-US" smtClean="0"/>
              <a:t>3</a:t>
            </a:fld>
            <a:endParaRPr lang="en-US" dirty="0"/>
          </a:p>
        </p:txBody>
      </p:sp>
    </p:spTree>
    <p:extLst>
      <p:ext uri="{BB962C8B-B14F-4D97-AF65-F5344CB8AC3E}">
        <p14:creationId xmlns:p14="http://schemas.microsoft.com/office/powerpoint/2010/main" val="925787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FB25E3-B818-4997-A6D1-ECAFD5B9F68D}" type="slidenum">
              <a:rPr lang="en-US" smtClean="0"/>
              <a:t>30</a:t>
            </a:fld>
            <a:endParaRPr lang="en-US" dirty="0"/>
          </a:p>
        </p:txBody>
      </p:sp>
    </p:spTree>
    <p:extLst>
      <p:ext uri="{BB962C8B-B14F-4D97-AF65-F5344CB8AC3E}">
        <p14:creationId xmlns:p14="http://schemas.microsoft.com/office/powerpoint/2010/main" val="2522694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FB25E3-B818-4997-A6D1-ECAFD5B9F68D}" type="slidenum">
              <a:rPr lang="en-US" smtClean="0"/>
              <a:t>31</a:t>
            </a:fld>
            <a:endParaRPr lang="en-US" dirty="0"/>
          </a:p>
        </p:txBody>
      </p:sp>
    </p:spTree>
    <p:extLst>
      <p:ext uri="{BB962C8B-B14F-4D97-AF65-F5344CB8AC3E}">
        <p14:creationId xmlns:p14="http://schemas.microsoft.com/office/powerpoint/2010/main" val="588526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FB25E3-B818-4997-A6D1-ECAFD5B9F68D}" type="slidenum">
              <a:rPr lang="en-US" smtClean="0"/>
              <a:t>32</a:t>
            </a:fld>
            <a:endParaRPr lang="en-US" dirty="0"/>
          </a:p>
        </p:txBody>
      </p:sp>
    </p:spTree>
    <p:extLst>
      <p:ext uri="{BB962C8B-B14F-4D97-AF65-F5344CB8AC3E}">
        <p14:creationId xmlns:p14="http://schemas.microsoft.com/office/powerpoint/2010/main" val="12667455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FB25E3-B818-4997-A6D1-ECAFD5B9F68D}" type="slidenum">
              <a:rPr lang="en-US" smtClean="0"/>
              <a:t>33</a:t>
            </a:fld>
            <a:endParaRPr lang="en-US" dirty="0"/>
          </a:p>
        </p:txBody>
      </p:sp>
    </p:spTree>
    <p:extLst>
      <p:ext uri="{BB962C8B-B14F-4D97-AF65-F5344CB8AC3E}">
        <p14:creationId xmlns:p14="http://schemas.microsoft.com/office/powerpoint/2010/main" val="384121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AFB25E3-B818-4997-A6D1-ECAFD5B9F68D}" type="slidenum">
              <a:rPr lang="en-US" smtClean="0"/>
              <a:t>4</a:t>
            </a:fld>
            <a:endParaRPr lang="en-US" dirty="0"/>
          </a:p>
        </p:txBody>
      </p:sp>
    </p:spTree>
    <p:extLst>
      <p:ext uri="{BB962C8B-B14F-4D97-AF65-F5344CB8AC3E}">
        <p14:creationId xmlns:p14="http://schemas.microsoft.com/office/powerpoint/2010/main" val="2125028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endParaRPr lang="en-US" dirty="0"/>
          </a:p>
        </p:txBody>
      </p:sp>
      <p:sp>
        <p:nvSpPr>
          <p:cNvPr id="4" name="Slide Number Placeholder 3"/>
          <p:cNvSpPr>
            <a:spLocks noGrp="1"/>
          </p:cNvSpPr>
          <p:nvPr>
            <p:ph type="sldNum" sz="quarter" idx="5"/>
          </p:nvPr>
        </p:nvSpPr>
        <p:spPr/>
        <p:txBody>
          <a:bodyPr/>
          <a:lstStyle/>
          <a:p>
            <a:fld id="{E0DE7325-8AA0-0541-B99D-D68DF5529057}" type="slidenum">
              <a:rPr lang="en-US" smtClean="0"/>
              <a:t>5</a:t>
            </a:fld>
            <a:endParaRPr lang="en-US"/>
          </a:p>
        </p:txBody>
      </p:sp>
    </p:spTree>
    <p:extLst>
      <p:ext uri="{BB962C8B-B14F-4D97-AF65-F5344CB8AC3E}">
        <p14:creationId xmlns:p14="http://schemas.microsoft.com/office/powerpoint/2010/main" val="194620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AFB25E3-B818-4997-A6D1-ECAFD5B9F68D}" type="slidenum">
              <a:rPr lang="en-US" smtClean="0"/>
              <a:t>6</a:t>
            </a:fld>
            <a:endParaRPr lang="en-US" dirty="0"/>
          </a:p>
        </p:txBody>
      </p:sp>
    </p:spTree>
    <p:extLst>
      <p:ext uri="{BB962C8B-B14F-4D97-AF65-F5344CB8AC3E}">
        <p14:creationId xmlns:p14="http://schemas.microsoft.com/office/powerpoint/2010/main" val="3991447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AFB25E3-B818-4997-A6D1-ECAFD5B9F68D}" type="slidenum">
              <a:rPr lang="en-US" smtClean="0"/>
              <a:t>7</a:t>
            </a:fld>
            <a:endParaRPr lang="en-US" dirty="0"/>
          </a:p>
        </p:txBody>
      </p:sp>
    </p:spTree>
    <p:extLst>
      <p:ext uri="{BB962C8B-B14F-4D97-AF65-F5344CB8AC3E}">
        <p14:creationId xmlns:p14="http://schemas.microsoft.com/office/powerpoint/2010/main" val="927835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AFB25E3-B818-4997-A6D1-ECAFD5B9F68D}" type="slidenum">
              <a:rPr lang="en-US" smtClean="0"/>
              <a:t>8</a:t>
            </a:fld>
            <a:endParaRPr lang="en-US" dirty="0"/>
          </a:p>
        </p:txBody>
      </p:sp>
    </p:spTree>
    <p:extLst>
      <p:ext uri="{BB962C8B-B14F-4D97-AF65-F5344CB8AC3E}">
        <p14:creationId xmlns:p14="http://schemas.microsoft.com/office/powerpoint/2010/main" val="1003201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AFB25E3-B818-4997-A6D1-ECAFD5B9F68D}" type="slidenum">
              <a:rPr lang="en-US" smtClean="0"/>
              <a:t>9</a:t>
            </a:fld>
            <a:endParaRPr lang="en-US" dirty="0"/>
          </a:p>
        </p:txBody>
      </p:sp>
    </p:spTree>
    <p:extLst>
      <p:ext uri="{BB962C8B-B14F-4D97-AF65-F5344CB8AC3E}">
        <p14:creationId xmlns:p14="http://schemas.microsoft.com/office/powerpoint/2010/main" val="1332309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93A19-8D83-764E-AE0A-0D84CF219C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D955BD-1527-684D-9F46-C503F6EDD8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E93AE2-C110-7F42-A636-EC896FAED5C4}"/>
              </a:ext>
            </a:extLst>
          </p:cNvPr>
          <p:cNvSpPr>
            <a:spLocks noGrp="1"/>
          </p:cNvSpPr>
          <p:nvPr>
            <p:ph type="dt" sz="half" idx="10"/>
          </p:nvPr>
        </p:nvSpPr>
        <p:spPr/>
        <p:txBody>
          <a:bodyPr/>
          <a:lstStyle/>
          <a:p>
            <a:fld id="{D4E5FDDC-2A21-AD43-AD9D-8A35DED9EB57}" type="datetimeFigureOut">
              <a:rPr lang="en-US" smtClean="0"/>
              <a:t>1/14/20</a:t>
            </a:fld>
            <a:endParaRPr lang="en-US"/>
          </a:p>
        </p:txBody>
      </p:sp>
      <p:sp>
        <p:nvSpPr>
          <p:cNvPr id="5" name="Footer Placeholder 4">
            <a:extLst>
              <a:ext uri="{FF2B5EF4-FFF2-40B4-BE49-F238E27FC236}">
                <a16:creationId xmlns:a16="http://schemas.microsoft.com/office/drawing/2014/main" id="{282D6EE4-FD50-D043-8D64-22B0BB6B14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D4C694-4AFF-DE48-BE58-06DF71385259}"/>
              </a:ext>
            </a:extLst>
          </p:cNvPr>
          <p:cNvSpPr>
            <a:spLocks noGrp="1"/>
          </p:cNvSpPr>
          <p:nvPr>
            <p:ph type="sldNum" sz="quarter" idx="12"/>
          </p:nvPr>
        </p:nvSpPr>
        <p:spPr/>
        <p:txBody>
          <a:bodyPr/>
          <a:lstStyle/>
          <a:p>
            <a:fld id="{E01AAA8D-A4A2-9942-A5F1-B9CEC8502712}" type="slidenum">
              <a:rPr lang="en-US" smtClean="0"/>
              <a:t>‹#›</a:t>
            </a:fld>
            <a:endParaRPr lang="en-US"/>
          </a:p>
        </p:txBody>
      </p:sp>
    </p:spTree>
    <p:extLst>
      <p:ext uri="{BB962C8B-B14F-4D97-AF65-F5344CB8AC3E}">
        <p14:creationId xmlns:p14="http://schemas.microsoft.com/office/powerpoint/2010/main" val="2656824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3FCD9-19AF-1346-9684-B2D4EDAED2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BBB426-4591-DA40-A035-A2E48EE878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172533-356F-6546-B294-CF40FCCFE838}"/>
              </a:ext>
            </a:extLst>
          </p:cNvPr>
          <p:cNvSpPr>
            <a:spLocks noGrp="1"/>
          </p:cNvSpPr>
          <p:nvPr>
            <p:ph type="dt" sz="half" idx="10"/>
          </p:nvPr>
        </p:nvSpPr>
        <p:spPr/>
        <p:txBody>
          <a:bodyPr/>
          <a:lstStyle/>
          <a:p>
            <a:fld id="{D4E5FDDC-2A21-AD43-AD9D-8A35DED9EB57}" type="datetimeFigureOut">
              <a:rPr lang="en-US" smtClean="0"/>
              <a:t>1/14/20</a:t>
            </a:fld>
            <a:endParaRPr lang="en-US"/>
          </a:p>
        </p:txBody>
      </p:sp>
      <p:sp>
        <p:nvSpPr>
          <p:cNvPr id="5" name="Footer Placeholder 4">
            <a:extLst>
              <a:ext uri="{FF2B5EF4-FFF2-40B4-BE49-F238E27FC236}">
                <a16:creationId xmlns:a16="http://schemas.microsoft.com/office/drawing/2014/main" id="{8AE19BEA-4FC6-8948-AF50-AB792CEF71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6CAE7E-7AD5-1641-952C-D866C58DC64A}"/>
              </a:ext>
            </a:extLst>
          </p:cNvPr>
          <p:cNvSpPr>
            <a:spLocks noGrp="1"/>
          </p:cNvSpPr>
          <p:nvPr>
            <p:ph type="sldNum" sz="quarter" idx="12"/>
          </p:nvPr>
        </p:nvSpPr>
        <p:spPr/>
        <p:txBody>
          <a:bodyPr/>
          <a:lstStyle/>
          <a:p>
            <a:fld id="{E01AAA8D-A4A2-9942-A5F1-B9CEC8502712}" type="slidenum">
              <a:rPr lang="en-US" smtClean="0"/>
              <a:t>‹#›</a:t>
            </a:fld>
            <a:endParaRPr lang="en-US"/>
          </a:p>
        </p:txBody>
      </p:sp>
    </p:spTree>
    <p:extLst>
      <p:ext uri="{BB962C8B-B14F-4D97-AF65-F5344CB8AC3E}">
        <p14:creationId xmlns:p14="http://schemas.microsoft.com/office/powerpoint/2010/main" val="3460263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9CFCFA-868F-1F46-A930-A08550E9F8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9B3E4F-BD15-464D-B366-9E58DD07A1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3208FC-B391-E146-8186-334B7A9464F2}"/>
              </a:ext>
            </a:extLst>
          </p:cNvPr>
          <p:cNvSpPr>
            <a:spLocks noGrp="1"/>
          </p:cNvSpPr>
          <p:nvPr>
            <p:ph type="dt" sz="half" idx="10"/>
          </p:nvPr>
        </p:nvSpPr>
        <p:spPr/>
        <p:txBody>
          <a:bodyPr/>
          <a:lstStyle/>
          <a:p>
            <a:fld id="{D4E5FDDC-2A21-AD43-AD9D-8A35DED9EB57}" type="datetimeFigureOut">
              <a:rPr lang="en-US" smtClean="0"/>
              <a:t>1/14/20</a:t>
            </a:fld>
            <a:endParaRPr lang="en-US"/>
          </a:p>
        </p:txBody>
      </p:sp>
      <p:sp>
        <p:nvSpPr>
          <p:cNvPr id="5" name="Footer Placeholder 4">
            <a:extLst>
              <a:ext uri="{FF2B5EF4-FFF2-40B4-BE49-F238E27FC236}">
                <a16:creationId xmlns:a16="http://schemas.microsoft.com/office/drawing/2014/main" id="{90C499F4-75E6-1248-B78E-477D4A7154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54C02-AB22-E24E-8FDF-5F64E41A11B6}"/>
              </a:ext>
            </a:extLst>
          </p:cNvPr>
          <p:cNvSpPr>
            <a:spLocks noGrp="1"/>
          </p:cNvSpPr>
          <p:nvPr>
            <p:ph type="sldNum" sz="quarter" idx="12"/>
          </p:nvPr>
        </p:nvSpPr>
        <p:spPr/>
        <p:txBody>
          <a:bodyPr/>
          <a:lstStyle/>
          <a:p>
            <a:fld id="{E01AAA8D-A4A2-9942-A5F1-B9CEC8502712}" type="slidenum">
              <a:rPr lang="en-US" smtClean="0"/>
              <a:t>‹#›</a:t>
            </a:fld>
            <a:endParaRPr lang="en-US"/>
          </a:p>
        </p:txBody>
      </p:sp>
    </p:spTree>
    <p:extLst>
      <p:ext uri="{BB962C8B-B14F-4D97-AF65-F5344CB8AC3E}">
        <p14:creationId xmlns:p14="http://schemas.microsoft.com/office/powerpoint/2010/main" val="320552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58AFD-E22B-E141-8969-8DB0FBFE7A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44A495-F114-7C47-B9E4-8885A22DA1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EE8B5D-8A44-1948-9B69-72243D69C61C}"/>
              </a:ext>
            </a:extLst>
          </p:cNvPr>
          <p:cNvSpPr>
            <a:spLocks noGrp="1"/>
          </p:cNvSpPr>
          <p:nvPr>
            <p:ph type="dt" sz="half" idx="10"/>
          </p:nvPr>
        </p:nvSpPr>
        <p:spPr/>
        <p:txBody>
          <a:bodyPr/>
          <a:lstStyle/>
          <a:p>
            <a:fld id="{D4E5FDDC-2A21-AD43-AD9D-8A35DED9EB57}" type="datetimeFigureOut">
              <a:rPr lang="en-US" smtClean="0"/>
              <a:t>1/14/20</a:t>
            </a:fld>
            <a:endParaRPr lang="en-US"/>
          </a:p>
        </p:txBody>
      </p:sp>
      <p:sp>
        <p:nvSpPr>
          <p:cNvPr id="5" name="Footer Placeholder 4">
            <a:extLst>
              <a:ext uri="{FF2B5EF4-FFF2-40B4-BE49-F238E27FC236}">
                <a16:creationId xmlns:a16="http://schemas.microsoft.com/office/drawing/2014/main" id="{8D489886-86BE-9840-9FE7-FA720A3D1F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C1479D-1098-AA4C-8896-041D67F65E4D}"/>
              </a:ext>
            </a:extLst>
          </p:cNvPr>
          <p:cNvSpPr>
            <a:spLocks noGrp="1"/>
          </p:cNvSpPr>
          <p:nvPr>
            <p:ph type="sldNum" sz="quarter" idx="12"/>
          </p:nvPr>
        </p:nvSpPr>
        <p:spPr/>
        <p:txBody>
          <a:bodyPr/>
          <a:lstStyle/>
          <a:p>
            <a:fld id="{E01AAA8D-A4A2-9942-A5F1-B9CEC8502712}" type="slidenum">
              <a:rPr lang="en-US" smtClean="0"/>
              <a:t>‹#›</a:t>
            </a:fld>
            <a:endParaRPr lang="en-US"/>
          </a:p>
        </p:txBody>
      </p:sp>
    </p:spTree>
    <p:extLst>
      <p:ext uri="{BB962C8B-B14F-4D97-AF65-F5344CB8AC3E}">
        <p14:creationId xmlns:p14="http://schemas.microsoft.com/office/powerpoint/2010/main" val="1245855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735D7-18C8-5845-9371-C28C4160FB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6BC75F-66DD-0C4E-A36C-432550DF43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04D0FE-B982-4B46-94B7-3684C85AADF7}"/>
              </a:ext>
            </a:extLst>
          </p:cNvPr>
          <p:cNvSpPr>
            <a:spLocks noGrp="1"/>
          </p:cNvSpPr>
          <p:nvPr>
            <p:ph type="dt" sz="half" idx="10"/>
          </p:nvPr>
        </p:nvSpPr>
        <p:spPr/>
        <p:txBody>
          <a:bodyPr/>
          <a:lstStyle/>
          <a:p>
            <a:fld id="{D4E5FDDC-2A21-AD43-AD9D-8A35DED9EB57}" type="datetimeFigureOut">
              <a:rPr lang="en-US" smtClean="0"/>
              <a:t>1/14/20</a:t>
            </a:fld>
            <a:endParaRPr lang="en-US"/>
          </a:p>
        </p:txBody>
      </p:sp>
      <p:sp>
        <p:nvSpPr>
          <p:cNvPr id="5" name="Footer Placeholder 4">
            <a:extLst>
              <a:ext uri="{FF2B5EF4-FFF2-40B4-BE49-F238E27FC236}">
                <a16:creationId xmlns:a16="http://schemas.microsoft.com/office/drawing/2014/main" id="{B6228D9A-CB4D-4F4C-99D2-1E23803743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E17600-8B7C-9042-A9F8-DD17B733D17C}"/>
              </a:ext>
            </a:extLst>
          </p:cNvPr>
          <p:cNvSpPr>
            <a:spLocks noGrp="1"/>
          </p:cNvSpPr>
          <p:nvPr>
            <p:ph type="sldNum" sz="quarter" idx="12"/>
          </p:nvPr>
        </p:nvSpPr>
        <p:spPr/>
        <p:txBody>
          <a:bodyPr/>
          <a:lstStyle/>
          <a:p>
            <a:fld id="{E01AAA8D-A4A2-9942-A5F1-B9CEC8502712}" type="slidenum">
              <a:rPr lang="en-US" smtClean="0"/>
              <a:t>‹#›</a:t>
            </a:fld>
            <a:endParaRPr lang="en-US"/>
          </a:p>
        </p:txBody>
      </p:sp>
    </p:spTree>
    <p:extLst>
      <p:ext uri="{BB962C8B-B14F-4D97-AF65-F5344CB8AC3E}">
        <p14:creationId xmlns:p14="http://schemas.microsoft.com/office/powerpoint/2010/main" val="3038652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2099E-8293-B347-8109-83C789370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57DB6B-8131-F048-923D-CD224F7E1E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89057C-7997-D943-942B-84ECD0044B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F9E835-F84D-CE4F-BF65-6F6965EBA50B}"/>
              </a:ext>
            </a:extLst>
          </p:cNvPr>
          <p:cNvSpPr>
            <a:spLocks noGrp="1"/>
          </p:cNvSpPr>
          <p:nvPr>
            <p:ph type="dt" sz="half" idx="10"/>
          </p:nvPr>
        </p:nvSpPr>
        <p:spPr/>
        <p:txBody>
          <a:bodyPr/>
          <a:lstStyle/>
          <a:p>
            <a:fld id="{D4E5FDDC-2A21-AD43-AD9D-8A35DED9EB57}" type="datetimeFigureOut">
              <a:rPr lang="en-US" smtClean="0"/>
              <a:t>1/14/20</a:t>
            </a:fld>
            <a:endParaRPr lang="en-US"/>
          </a:p>
        </p:txBody>
      </p:sp>
      <p:sp>
        <p:nvSpPr>
          <p:cNvPr id="6" name="Footer Placeholder 5">
            <a:extLst>
              <a:ext uri="{FF2B5EF4-FFF2-40B4-BE49-F238E27FC236}">
                <a16:creationId xmlns:a16="http://schemas.microsoft.com/office/drawing/2014/main" id="{F6B7A6DD-E475-8640-9090-59D534F2A7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447BC7-FED1-A14F-88C1-90103F57AC03}"/>
              </a:ext>
            </a:extLst>
          </p:cNvPr>
          <p:cNvSpPr>
            <a:spLocks noGrp="1"/>
          </p:cNvSpPr>
          <p:nvPr>
            <p:ph type="sldNum" sz="quarter" idx="12"/>
          </p:nvPr>
        </p:nvSpPr>
        <p:spPr/>
        <p:txBody>
          <a:bodyPr/>
          <a:lstStyle/>
          <a:p>
            <a:fld id="{E01AAA8D-A4A2-9942-A5F1-B9CEC8502712}" type="slidenum">
              <a:rPr lang="en-US" smtClean="0"/>
              <a:t>‹#›</a:t>
            </a:fld>
            <a:endParaRPr lang="en-US"/>
          </a:p>
        </p:txBody>
      </p:sp>
    </p:spTree>
    <p:extLst>
      <p:ext uri="{BB962C8B-B14F-4D97-AF65-F5344CB8AC3E}">
        <p14:creationId xmlns:p14="http://schemas.microsoft.com/office/powerpoint/2010/main" val="4176732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23334-99FB-364C-B6B3-DE00011CE0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2B8388-EADF-AD45-9367-02DCD04D93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8F41C1-6E8B-F144-875A-4571D2CC2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382215-7916-B649-B03B-ACF70A3E38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94812-AC33-5141-84A1-2F93D9696A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EFC806-34C8-0B4D-A4EF-57D2B4B7430B}"/>
              </a:ext>
            </a:extLst>
          </p:cNvPr>
          <p:cNvSpPr>
            <a:spLocks noGrp="1"/>
          </p:cNvSpPr>
          <p:nvPr>
            <p:ph type="dt" sz="half" idx="10"/>
          </p:nvPr>
        </p:nvSpPr>
        <p:spPr/>
        <p:txBody>
          <a:bodyPr/>
          <a:lstStyle/>
          <a:p>
            <a:fld id="{D4E5FDDC-2A21-AD43-AD9D-8A35DED9EB57}" type="datetimeFigureOut">
              <a:rPr lang="en-US" smtClean="0"/>
              <a:t>1/14/20</a:t>
            </a:fld>
            <a:endParaRPr lang="en-US"/>
          </a:p>
        </p:txBody>
      </p:sp>
      <p:sp>
        <p:nvSpPr>
          <p:cNvPr id="8" name="Footer Placeholder 7">
            <a:extLst>
              <a:ext uri="{FF2B5EF4-FFF2-40B4-BE49-F238E27FC236}">
                <a16:creationId xmlns:a16="http://schemas.microsoft.com/office/drawing/2014/main" id="{04C6F1CE-1F34-C843-B13B-31777AB2AC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6BCF58-9EAA-9D45-A855-DDA6C9A73CAB}"/>
              </a:ext>
            </a:extLst>
          </p:cNvPr>
          <p:cNvSpPr>
            <a:spLocks noGrp="1"/>
          </p:cNvSpPr>
          <p:nvPr>
            <p:ph type="sldNum" sz="quarter" idx="12"/>
          </p:nvPr>
        </p:nvSpPr>
        <p:spPr/>
        <p:txBody>
          <a:bodyPr/>
          <a:lstStyle/>
          <a:p>
            <a:fld id="{E01AAA8D-A4A2-9942-A5F1-B9CEC8502712}" type="slidenum">
              <a:rPr lang="en-US" smtClean="0"/>
              <a:t>‹#›</a:t>
            </a:fld>
            <a:endParaRPr lang="en-US"/>
          </a:p>
        </p:txBody>
      </p:sp>
    </p:spTree>
    <p:extLst>
      <p:ext uri="{BB962C8B-B14F-4D97-AF65-F5344CB8AC3E}">
        <p14:creationId xmlns:p14="http://schemas.microsoft.com/office/powerpoint/2010/main" val="1781310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67238-930D-E148-9FA3-F858DD75AA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B0547E-891D-6845-B8AF-A2B9C8338475}"/>
              </a:ext>
            </a:extLst>
          </p:cNvPr>
          <p:cNvSpPr>
            <a:spLocks noGrp="1"/>
          </p:cNvSpPr>
          <p:nvPr>
            <p:ph type="dt" sz="half" idx="10"/>
          </p:nvPr>
        </p:nvSpPr>
        <p:spPr/>
        <p:txBody>
          <a:bodyPr/>
          <a:lstStyle/>
          <a:p>
            <a:fld id="{D4E5FDDC-2A21-AD43-AD9D-8A35DED9EB57}" type="datetimeFigureOut">
              <a:rPr lang="en-US" smtClean="0"/>
              <a:t>1/14/20</a:t>
            </a:fld>
            <a:endParaRPr lang="en-US"/>
          </a:p>
        </p:txBody>
      </p:sp>
      <p:sp>
        <p:nvSpPr>
          <p:cNvPr id="4" name="Footer Placeholder 3">
            <a:extLst>
              <a:ext uri="{FF2B5EF4-FFF2-40B4-BE49-F238E27FC236}">
                <a16:creationId xmlns:a16="http://schemas.microsoft.com/office/drawing/2014/main" id="{9844E6F9-9153-C04D-B4F9-948C2CEE3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4D7DCE-A50D-9A47-994C-014EBDC4CF1B}"/>
              </a:ext>
            </a:extLst>
          </p:cNvPr>
          <p:cNvSpPr>
            <a:spLocks noGrp="1"/>
          </p:cNvSpPr>
          <p:nvPr>
            <p:ph type="sldNum" sz="quarter" idx="12"/>
          </p:nvPr>
        </p:nvSpPr>
        <p:spPr/>
        <p:txBody>
          <a:bodyPr/>
          <a:lstStyle/>
          <a:p>
            <a:fld id="{E01AAA8D-A4A2-9942-A5F1-B9CEC8502712}" type="slidenum">
              <a:rPr lang="en-US" smtClean="0"/>
              <a:t>‹#›</a:t>
            </a:fld>
            <a:endParaRPr lang="en-US"/>
          </a:p>
        </p:txBody>
      </p:sp>
    </p:spTree>
    <p:extLst>
      <p:ext uri="{BB962C8B-B14F-4D97-AF65-F5344CB8AC3E}">
        <p14:creationId xmlns:p14="http://schemas.microsoft.com/office/powerpoint/2010/main" val="3643827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409335-0DE7-6141-8235-F8E6E0DEA811}"/>
              </a:ext>
            </a:extLst>
          </p:cNvPr>
          <p:cNvSpPr>
            <a:spLocks noGrp="1"/>
          </p:cNvSpPr>
          <p:nvPr>
            <p:ph type="dt" sz="half" idx="10"/>
          </p:nvPr>
        </p:nvSpPr>
        <p:spPr/>
        <p:txBody>
          <a:bodyPr/>
          <a:lstStyle/>
          <a:p>
            <a:fld id="{D4E5FDDC-2A21-AD43-AD9D-8A35DED9EB57}" type="datetimeFigureOut">
              <a:rPr lang="en-US" smtClean="0"/>
              <a:t>1/14/20</a:t>
            </a:fld>
            <a:endParaRPr lang="en-US"/>
          </a:p>
        </p:txBody>
      </p:sp>
      <p:sp>
        <p:nvSpPr>
          <p:cNvPr id="3" name="Footer Placeholder 2">
            <a:extLst>
              <a:ext uri="{FF2B5EF4-FFF2-40B4-BE49-F238E27FC236}">
                <a16:creationId xmlns:a16="http://schemas.microsoft.com/office/drawing/2014/main" id="{8DA60BDC-A879-034A-B241-BEFB4CCDFC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0063AD-40C7-2041-B5F9-93DB1FA40BAE}"/>
              </a:ext>
            </a:extLst>
          </p:cNvPr>
          <p:cNvSpPr>
            <a:spLocks noGrp="1"/>
          </p:cNvSpPr>
          <p:nvPr>
            <p:ph type="sldNum" sz="quarter" idx="12"/>
          </p:nvPr>
        </p:nvSpPr>
        <p:spPr/>
        <p:txBody>
          <a:bodyPr/>
          <a:lstStyle/>
          <a:p>
            <a:fld id="{E01AAA8D-A4A2-9942-A5F1-B9CEC8502712}" type="slidenum">
              <a:rPr lang="en-US" smtClean="0"/>
              <a:t>‹#›</a:t>
            </a:fld>
            <a:endParaRPr lang="en-US"/>
          </a:p>
        </p:txBody>
      </p:sp>
    </p:spTree>
    <p:extLst>
      <p:ext uri="{BB962C8B-B14F-4D97-AF65-F5344CB8AC3E}">
        <p14:creationId xmlns:p14="http://schemas.microsoft.com/office/powerpoint/2010/main" val="1412992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CB130-E7AA-C94B-BB12-473925C6D7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6F3F0-D99E-F747-B939-BA44FE7502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0955E2-ABD3-6043-B038-CAD1ACC4B2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63AB39-18D5-464F-ABAF-3DD275D3C6D5}"/>
              </a:ext>
            </a:extLst>
          </p:cNvPr>
          <p:cNvSpPr>
            <a:spLocks noGrp="1"/>
          </p:cNvSpPr>
          <p:nvPr>
            <p:ph type="dt" sz="half" idx="10"/>
          </p:nvPr>
        </p:nvSpPr>
        <p:spPr/>
        <p:txBody>
          <a:bodyPr/>
          <a:lstStyle/>
          <a:p>
            <a:fld id="{D4E5FDDC-2A21-AD43-AD9D-8A35DED9EB57}" type="datetimeFigureOut">
              <a:rPr lang="en-US" smtClean="0"/>
              <a:t>1/14/20</a:t>
            </a:fld>
            <a:endParaRPr lang="en-US"/>
          </a:p>
        </p:txBody>
      </p:sp>
      <p:sp>
        <p:nvSpPr>
          <p:cNvPr id="6" name="Footer Placeholder 5">
            <a:extLst>
              <a:ext uri="{FF2B5EF4-FFF2-40B4-BE49-F238E27FC236}">
                <a16:creationId xmlns:a16="http://schemas.microsoft.com/office/drawing/2014/main" id="{A4C25F0F-BB17-F340-B6A6-30ABDC879A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8B1721-B024-4042-B977-E807E1A56533}"/>
              </a:ext>
            </a:extLst>
          </p:cNvPr>
          <p:cNvSpPr>
            <a:spLocks noGrp="1"/>
          </p:cNvSpPr>
          <p:nvPr>
            <p:ph type="sldNum" sz="quarter" idx="12"/>
          </p:nvPr>
        </p:nvSpPr>
        <p:spPr/>
        <p:txBody>
          <a:bodyPr/>
          <a:lstStyle/>
          <a:p>
            <a:fld id="{E01AAA8D-A4A2-9942-A5F1-B9CEC8502712}" type="slidenum">
              <a:rPr lang="en-US" smtClean="0"/>
              <a:t>‹#›</a:t>
            </a:fld>
            <a:endParaRPr lang="en-US"/>
          </a:p>
        </p:txBody>
      </p:sp>
    </p:spTree>
    <p:extLst>
      <p:ext uri="{BB962C8B-B14F-4D97-AF65-F5344CB8AC3E}">
        <p14:creationId xmlns:p14="http://schemas.microsoft.com/office/powerpoint/2010/main" val="3738778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DD92F-09C8-DF41-A9BD-E6B9128D81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A70F80-7A0B-8C4D-81BC-D2208C7893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EDA91CC-B0F0-484E-8DAC-B4438BC405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883232-B880-AF42-8CC7-FD405BA981C3}"/>
              </a:ext>
            </a:extLst>
          </p:cNvPr>
          <p:cNvSpPr>
            <a:spLocks noGrp="1"/>
          </p:cNvSpPr>
          <p:nvPr>
            <p:ph type="dt" sz="half" idx="10"/>
          </p:nvPr>
        </p:nvSpPr>
        <p:spPr/>
        <p:txBody>
          <a:bodyPr/>
          <a:lstStyle/>
          <a:p>
            <a:fld id="{D4E5FDDC-2A21-AD43-AD9D-8A35DED9EB57}" type="datetimeFigureOut">
              <a:rPr lang="en-US" smtClean="0"/>
              <a:t>1/14/20</a:t>
            </a:fld>
            <a:endParaRPr lang="en-US"/>
          </a:p>
        </p:txBody>
      </p:sp>
      <p:sp>
        <p:nvSpPr>
          <p:cNvPr id="6" name="Footer Placeholder 5">
            <a:extLst>
              <a:ext uri="{FF2B5EF4-FFF2-40B4-BE49-F238E27FC236}">
                <a16:creationId xmlns:a16="http://schemas.microsoft.com/office/drawing/2014/main" id="{21BC6BCA-E924-4F40-B150-5D9762688C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4E9D99-04F3-EE43-AEE7-E83A2F52C574}"/>
              </a:ext>
            </a:extLst>
          </p:cNvPr>
          <p:cNvSpPr>
            <a:spLocks noGrp="1"/>
          </p:cNvSpPr>
          <p:nvPr>
            <p:ph type="sldNum" sz="quarter" idx="12"/>
          </p:nvPr>
        </p:nvSpPr>
        <p:spPr/>
        <p:txBody>
          <a:bodyPr/>
          <a:lstStyle/>
          <a:p>
            <a:fld id="{E01AAA8D-A4A2-9942-A5F1-B9CEC8502712}" type="slidenum">
              <a:rPr lang="en-US" smtClean="0"/>
              <a:t>‹#›</a:t>
            </a:fld>
            <a:endParaRPr lang="en-US"/>
          </a:p>
        </p:txBody>
      </p:sp>
    </p:spTree>
    <p:extLst>
      <p:ext uri="{BB962C8B-B14F-4D97-AF65-F5344CB8AC3E}">
        <p14:creationId xmlns:p14="http://schemas.microsoft.com/office/powerpoint/2010/main" val="2209327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000"/>
            <a:lum/>
          </a:blip>
          <a:srcRect/>
          <a:stretch>
            <a:fillRect l="18000" t="-6000" r="18000" b="-1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5DEF35-C9A8-0347-803A-A12677FE55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65F1C2-375E-1A46-991C-02A1F38099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593C81-52C4-6346-AC59-30DD9B89A2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E5FDDC-2A21-AD43-AD9D-8A35DED9EB57}" type="datetimeFigureOut">
              <a:rPr lang="en-US" smtClean="0"/>
              <a:t>1/14/20</a:t>
            </a:fld>
            <a:endParaRPr lang="en-US"/>
          </a:p>
        </p:txBody>
      </p:sp>
      <p:sp>
        <p:nvSpPr>
          <p:cNvPr id="5" name="Footer Placeholder 4">
            <a:extLst>
              <a:ext uri="{FF2B5EF4-FFF2-40B4-BE49-F238E27FC236}">
                <a16:creationId xmlns:a16="http://schemas.microsoft.com/office/drawing/2014/main" id="{694270E6-5797-1C4A-9162-3FEFC82795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28CD71-C661-A34B-91C9-85A68C2879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1AAA8D-A4A2-9942-A5F1-B9CEC8502712}" type="slidenum">
              <a:rPr lang="en-US" smtClean="0"/>
              <a:t>‹#›</a:t>
            </a:fld>
            <a:endParaRPr lang="en-US"/>
          </a:p>
        </p:txBody>
      </p:sp>
    </p:spTree>
    <p:extLst>
      <p:ext uri="{BB962C8B-B14F-4D97-AF65-F5344CB8AC3E}">
        <p14:creationId xmlns:p14="http://schemas.microsoft.com/office/powerpoint/2010/main" val="843428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pjohnson@npaihb.or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023257" y="1621970"/>
            <a:ext cx="10319657" cy="1970315"/>
          </a:xfrm>
        </p:spPr>
        <p:txBody>
          <a:bodyPr>
            <a:noAutofit/>
          </a:bodyPr>
          <a:lstStyle/>
          <a:p>
            <a:pPr algn="ctr"/>
            <a:r>
              <a:rPr lang="en-US" b="1" i="1" dirty="0">
                <a:latin typeface="Arial" charset="0"/>
                <a:cs typeface="Arial" charset="0"/>
              </a:rPr>
              <a:t>Legislative &amp; Policy Update</a:t>
            </a:r>
            <a:br>
              <a:rPr lang="en-US" b="1" i="1" dirty="0">
                <a:latin typeface="Arial" charset="0"/>
                <a:cs typeface="Arial" charset="0"/>
              </a:rPr>
            </a:br>
            <a:r>
              <a:rPr lang="en-US" b="1" i="1" dirty="0">
                <a:latin typeface="Arial" charset="0"/>
                <a:cs typeface="Arial" charset="0"/>
              </a:rPr>
              <a:t>	</a:t>
            </a:r>
            <a:endParaRPr lang="en-US" altLang="en-US" b="1" dirty="0"/>
          </a:p>
        </p:txBody>
      </p:sp>
      <p:sp>
        <p:nvSpPr>
          <p:cNvPr id="14339" name="Rectangle 3"/>
          <p:cNvSpPr>
            <a:spLocks noGrp="1" noChangeArrowheads="1"/>
          </p:cNvSpPr>
          <p:nvPr>
            <p:ph type="body" idx="1"/>
          </p:nvPr>
        </p:nvSpPr>
        <p:spPr>
          <a:xfrm>
            <a:off x="2133601" y="4114800"/>
            <a:ext cx="8191500" cy="1817914"/>
          </a:xfrm>
        </p:spPr>
        <p:txBody>
          <a:bodyPr>
            <a:noAutofit/>
          </a:bodyPr>
          <a:lstStyle/>
          <a:p>
            <a:pPr algn="ctr" eaLnBrk="1" hangingPunct="1">
              <a:buFont typeface="Wingdings" pitchFamily="2" charset="2"/>
              <a:buNone/>
            </a:pPr>
            <a:r>
              <a:rPr lang="en-US" sz="2400" b="1" dirty="0">
                <a:latin typeface="Arial" charset="0"/>
                <a:cs typeface="Arial" charset="0"/>
              </a:rPr>
              <a:t>Quarterly Board Meeting</a:t>
            </a:r>
          </a:p>
          <a:p>
            <a:pPr algn="ctr" eaLnBrk="1" hangingPunct="1">
              <a:buFont typeface="Wingdings" pitchFamily="2" charset="2"/>
              <a:buNone/>
            </a:pPr>
            <a:r>
              <a:rPr lang="en-US" sz="2400" b="1" dirty="0">
                <a:latin typeface="Arial" charset="0"/>
                <a:cs typeface="Arial" charset="0"/>
              </a:rPr>
              <a:t>January 15, 2019</a:t>
            </a:r>
          </a:p>
          <a:p>
            <a:pPr algn="ctr" eaLnBrk="1" hangingPunct="1">
              <a:buFont typeface="Wingdings" pitchFamily="2" charset="2"/>
              <a:buNone/>
            </a:pPr>
            <a:r>
              <a:rPr lang="en-US" sz="2400" b="1" dirty="0">
                <a:latin typeface="Arial" charset="0"/>
                <a:cs typeface="Arial" charset="0"/>
              </a:rPr>
              <a:t> Hosted by: The Tulalip Tribe</a:t>
            </a:r>
          </a:p>
          <a:p>
            <a:pPr algn="ctr" eaLnBrk="1" hangingPunct="1">
              <a:buFont typeface="Wingdings" pitchFamily="2" charset="2"/>
              <a:buNone/>
            </a:pPr>
            <a:endParaRPr lang="en-US" sz="2400" dirty="0">
              <a:latin typeface="Arial" charset="0"/>
              <a:cs typeface="Arial" charset="0"/>
            </a:endParaRPr>
          </a:p>
          <a:p>
            <a:pPr algn="ctr" eaLnBrk="1" hangingPunct="1">
              <a:buFont typeface="Wingdings" pitchFamily="2" charset="2"/>
              <a:buNone/>
            </a:pPr>
            <a:br>
              <a:rPr lang="en-US" sz="1400" dirty="0">
                <a:latin typeface="Arial" charset="0"/>
                <a:cs typeface="Arial" charset="0"/>
              </a:rPr>
            </a:br>
            <a:endParaRPr lang="en-US" sz="1400" dirty="0">
              <a:latin typeface="Arial" charset="0"/>
              <a:cs typeface="Arial" charset="0"/>
            </a:endParaRPr>
          </a:p>
        </p:txBody>
      </p:sp>
      <p:pic>
        <p:nvPicPr>
          <p:cNvPr id="4" name="Picture 3">
            <a:extLst>
              <a:ext uri="{FF2B5EF4-FFF2-40B4-BE49-F238E27FC236}">
                <a16:creationId xmlns:a16="http://schemas.microsoft.com/office/drawing/2014/main" id="{33FAEACF-1BE8-6544-98CD-3682C86619E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6875" y="436563"/>
            <a:ext cx="2689225" cy="662892"/>
          </a:xfrm>
          <a:prstGeom prst="rect">
            <a:avLst/>
          </a:prstGeom>
          <a:noFill/>
          <a:ln>
            <a:noFill/>
          </a:ln>
        </p:spPr>
      </p:pic>
    </p:spTree>
    <p:extLst>
      <p:ext uri="{BB962C8B-B14F-4D97-AF65-F5344CB8AC3E}">
        <p14:creationId xmlns:p14="http://schemas.microsoft.com/office/powerpoint/2010/main" val="3434759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Number Placeholder 5"/>
          <p:cNvSpPr>
            <a:spLocks noGrp="1"/>
          </p:cNvSpPr>
          <p:nvPr>
            <p:ph type="sldNum" sz="quarter" idx="12"/>
          </p:nvPr>
        </p:nvSpPr>
        <p:spPr>
          <a:noFill/>
        </p:spPr>
        <p:txBody>
          <a:bodyPr/>
          <a:lstStyle/>
          <a:p>
            <a:fld id="{89C42150-723B-4C2A-B8AA-C6F96496E035}" type="slidenum">
              <a:rPr lang="en-US" altLang="en-US" smtClean="0">
                <a:latin typeface="Tahoma" pitchFamily="34" charset="0"/>
              </a:rPr>
              <a:pPr/>
              <a:t>10</a:t>
            </a:fld>
            <a:endParaRPr lang="en-US" altLang="en-US" dirty="0">
              <a:latin typeface="Tahoma" pitchFamily="34" charset="0"/>
            </a:endParaRPr>
          </a:p>
        </p:txBody>
      </p:sp>
      <p:sp>
        <p:nvSpPr>
          <p:cNvPr id="14338" name="Rectangle 2"/>
          <p:cNvSpPr>
            <a:spLocks noGrp="1" noChangeArrowheads="1"/>
          </p:cNvSpPr>
          <p:nvPr>
            <p:ph type="title"/>
          </p:nvPr>
        </p:nvSpPr>
        <p:spPr>
          <a:xfrm>
            <a:off x="1707582" y="533399"/>
            <a:ext cx="8683851" cy="1044859"/>
          </a:xfrm>
        </p:spPr>
        <p:txBody>
          <a:bodyPr>
            <a:noAutofit/>
          </a:bodyPr>
          <a:lstStyle/>
          <a:p>
            <a:pPr algn="ctr"/>
            <a:r>
              <a:rPr lang="en-US" sz="3600" b="1" dirty="0"/>
              <a:t>FY 2020 IHS Facilities</a:t>
            </a:r>
            <a:endParaRPr lang="en-US" altLang="en-US" sz="3600" b="1" dirty="0"/>
          </a:p>
        </p:txBody>
      </p:sp>
      <p:pic>
        <p:nvPicPr>
          <p:cNvPr id="7" name="Picture 6">
            <a:extLst>
              <a:ext uri="{FF2B5EF4-FFF2-40B4-BE49-F238E27FC236}">
                <a16:creationId xmlns:a16="http://schemas.microsoft.com/office/drawing/2014/main" id="{AE2C2DF5-25C7-0E4B-A47C-E76A0C99F44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2575" y="201556"/>
            <a:ext cx="2868839" cy="663687"/>
          </a:xfrm>
          <a:prstGeom prst="rect">
            <a:avLst/>
          </a:prstGeom>
          <a:noFill/>
          <a:ln>
            <a:noFill/>
          </a:ln>
        </p:spPr>
      </p:pic>
      <p:sp>
        <p:nvSpPr>
          <p:cNvPr id="3" name="Content Placeholder 2">
            <a:extLst>
              <a:ext uri="{FF2B5EF4-FFF2-40B4-BE49-F238E27FC236}">
                <a16:creationId xmlns:a16="http://schemas.microsoft.com/office/drawing/2014/main" id="{F4E46B3D-82CC-C442-BA4A-D30CC8992F29}"/>
              </a:ext>
            </a:extLst>
          </p:cNvPr>
          <p:cNvSpPr>
            <a:spLocks noGrp="1"/>
          </p:cNvSpPr>
          <p:nvPr>
            <p:ph idx="1"/>
          </p:nvPr>
        </p:nvSpPr>
        <p:spPr>
          <a:xfrm>
            <a:off x="448808" y="1643912"/>
            <a:ext cx="11201400" cy="4351338"/>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p:txBody>
      </p:sp>
      <p:graphicFrame>
        <p:nvGraphicFramePr>
          <p:cNvPr id="8" name="Content Placeholder 4">
            <a:extLst>
              <a:ext uri="{FF2B5EF4-FFF2-40B4-BE49-F238E27FC236}">
                <a16:creationId xmlns:a16="http://schemas.microsoft.com/office/drawing/2014/main" id="{55C1BD57-8408-434B-9FA0-0F6F170B14DD}"/>
              </a:ext>
            </a:extLst>
          </p:cNvPr>
          <p:cNvGraphicFramePr>
            <a:graphicFrameLocks/>
          </p:cNvGraphicFramePr>
          <p:nvPr>
            <p:extLst>
              <p:ext uri="{D42A27DB-BD31-4B8C-83A1-F6EECF244321}">
                <p14:modId xmlns:p14="http://schemas.microsoft.com/office/powerpoint/2010/main" val="2873335218"/>
              </p:ext>
            </p:extLst>
          </p:nvPr>
        </p:nvGraphicFramePr>
        <p:xfrm>
          <a:off x="1140051" y="1578258"/>
          <a:ext cx="9818912" cy="3336470"/>
        </p:xfrm>
        <a:graphic>
          <a:graphicData uri="http://schemas.openxmlformats.org/drawingml/2006/table">
            <a:tbl>
              <a:tblPr firstRow="1" bandRow="1">
                <a:tableStyleId>{85BE263C-DBD7-4A20-BB59-AAB30ACAA65A}</a:tableStyleId>
              </a:tblPr>
              <a:tblGrid>
                <a:gridCol w="2193588">
                  <a:extLst>
                    <a:ext uri="{9D8B030D-6E8A-4147-A177-3AD203B41FA5}">
                      <a16:colId xmlns:a16="http://schemas.microsoft.com/office/drawing/2014/main" val="20000"/>
                    </a:ext>
                  </a:extLst>
                </a:gridCol>
                <a:gridCol w="1733978">
                  <a:extLst>
                    <a:ext uri="{9D8B030D-6E8A-4147-A177-3AD203B41FA5}">
                      <a16:colId xmlns:a16="http://schemas.microsoft.com/office/drawing/2014/main" val="20001"/>
                    </a:ext>
                  </a:extLst>
                </a:gridCol>
                <a:gridCol w="1963782">
                  <a:extLst>
                    <a:ext uri="{9D8B030D-6E8A-4147-A177-3AD203B41FA5}">
                      <a16:colId xmlns:a16="http://schemas.microsoft.com/office/drawing/2014/main" val="20002"/>
                    </a:ext>
                  </a:extLst>
                </a:gridCol>
                <a:gridCol w="1963782">
                  <a:extLst>
                    <a:ext uri="{9D8B030D-6E8A-4147-A177-3AD203B41FA5}">
                      <a16:colId xmlns:a16="http://schemas.microsoft.com/office/drawing/2014/main" val="20003"/>
                    </a:ext>
                  </a:extLst>
                </a:gridCol>
                <a:gridCol w="1963782">
                  <a:extLst>
                    <a:ext uri="{9D8B030D-6E8A-4147-A177-3AD203B41FA5}">
                      <a16:colId xmlns:a16="http://schemas.microsoft.com/office/drawing/2014/main" val="20004"/>
                    </a:ext>
                  </a:extLst>
                </a:gridCol>
              </a:tblGrid>
              <a:tr h="745382">
                <a:tc>
                  <a:txBody>
                    <a:bodyPr/>
                    <a:lstStyle/>
                    <a:p>
                      <a:pPr algn="ctr"/>
                      <a:endParaRPr lang="en-US" dirty="0"/>
                    </a:p>
                  </a:txBody>
                  <a:tcPr/>
                </a:tc>
                <a:tc>
                  <a:txBody>
                    <a:bodyPr/>
                    <a:lstStyle/>
                    <a:p>
                      <a:pPr algn="ctr"/>
                      <a:r>
                        <a:rPr lang="en-US" dirty="0"/>
                        <a:t>FY</a:t>
                      </a:r>
                      <a:r>
                        <a:rPr lang="en-US" baseline="0" dirty="0"/>
                        <a:t> 2019 Enacted</a:t>
                      </a:r>
                      <a:endParaRPr lang="en-US" dirty="0"/>
                    </a:p>
                  </a:txBody>
                  <a:tcPr/>
                </a:tc>
                <a:tc>
                  <a:txBody>
                    <a:bodyPr/>
                    <a:lstStyle/>
                    <a:p>
                      <a:pPr algn="ctr"/>
                      <a:r>
                        <a:rPr lang="en-US" dirty="0"/>
                        <a:t>FY 2020</a:t>
                      </a:r>
                    </a:p>
                    <a:p>
                      <a:pPr algn="ctr"/>
                      <a:r>
                        <a:rPr lang="en-US" baseline="0" dirty="0"/>
                        <a:t>Final Bill</a:t>
                      </a:r>
                    </a:p>
                  </a:txBody>
                  <a:tcPr/>
                </a:tc>
                <a:tc>
                  <a:txBody>
                    <a:bodyPr/>
                    <a:lstStyle/>
                    <a:p>
                      <a:pPr algn="ctr"/>
                      <a:r>
                        <a:rPr lang="en-US" dirty="0"/>
                        <a:t>House Bill</a:t>
                      </a:r>
                    </a:p>
                    <a:p>
                      <a:pPr algn="ctr"/>
                      <a:endParaRPr lang="en-US" dirty="0"/>
                    </a:p>
                  </a:txBody>
                  <a:tcPr/>
                </a:tc>
                <a:tc>
                  <a:txBody>
                    <a:bodyPr/>
                    <a:lstStyle/>
                    <a:p>
                      <a:pPr algn="ctr"/>
                      <a:r>
                        <a:rPr lang="en-US" dirty="0"/>
                        <a:t>Senate Bill</a:t>
                      </a:r>
                    </a:p>
                  </a:txBody>
                  <a:tcPr/>
                </a:tc>
                <a:extLst>
                  <a:ext uri="{0D108BD9-81ED-4DB2-BD59-A6C34878D82A}">
                    <a16:rowId xmlns:a16="http://schemas.microsoft.com/office/drawing/2014/main" val="10000"/>
                  </a:ext>
                </a:extLst>
              </a:tr>
              <a:tr h="431848">
                <a:tc>
                  <a:txBody>
                    <a:bodyPr/>
                    <a:lstStyle/>
                    <a:p>
                      <a:r>
                        <a:rPr lang="en-US" dirty="0"/>
                        <a:t>M&amp;I</a:t>
                      </a:r>
                    </a:p>
                  </a:txBody>
                  <a:tcPr/>
                </a:tc>
                <a:tc>
                  <a:txBody>
                    <a:bodyPr/>
                    <a:lstStyle/>
                    <a:p>
                      <a:pPr algn="r"/>
                      <a:r>
                        <a:rPr lang="en-US" dirty="0"/>
                        <a:t>$167,527</a:t>
                      </a:r>
                    </a:p>
                  </a:txBody>
                  <a:tcPr/>
                </a:tc>
                <a:tc>
                  <a:txBody>
                    <a:bodyPr/>
                    <a:lstStyle/>
                    <a:p>
                      <a:pPr algn="r"/>
                      <a:r>
                        <a:rPr lang="en-US" dirty="0"/>
                        <a:t>$168,952</a:t>
                      </a:r>
                    </a:p>
                  </a:txBody>
                  <a:tcPr/>
                </a:tc>
                <a:tc>
                  <a:txBody>
                    <a:bodyPr/>
                    <a:lstStyle/>
                    <a:p>
                      <a:pPr algn="r"/>
                      <a:r>
                        <a:rPr lang="en-US" dirty="0"/>
                        <a:t>$174,336</a:t>
                      </a:r>
                    </a:p>
                  </a:txBody>
                  <a:tcPr/>
                </a:tc>
                <a:tc>
                  <a:txBody>
                    <a:bodyPr/>
                    <a:lstStyle/>
                    <a:p>
                      <a:pPr algn="r"/>
                      <a:r>
                        <a:rPr lang="en-US" dirty="0"/>
                        <a:t>$168,952</a:t>
                      </a:r>
                    </a:p>
                  </a:txBody>
                  <a:tcPr/>
                </a:tc>
                <a:extLst>
                  <a:ext uri="{0D108BD9-81ED-4DB2-BD59-A6C34878D82A}">
                    <a16:rowId xmlns:a16="http://schemas.microsoft.com/office/drawing/2014/main" val="10001"/>
                  </a:ext>
                </a:extLst>
              </a:tr>
              <a:tr h="431848">
                <a:tc>
                  <a:txBody>
                    <a:bodyPr/>
                    <a:lstStyle/>
                    <a:p>
                      <a:r>
                        <a:rPr lang="en-US" dirty="0"/>
                        <a:t>Sanitation</a:t>
                      </a:r>
                    </a:p>
                  </a:txBody>
                  <a:tcPr/>
                </a:tc>
                <a:tc>
                  <a:txBody>
                    <a:bodyPr/>
                    <a:lstStyle/>
                    <a:p>
                      <a:pPr algn="r"/>
                      <a:r>
                        <a:rPr lang="en-US" dirty="0"/>
                        <a:t>192,033</a:t>
                      </a:r>
                    </a:p>
                  </a:txBody>
                  <a:tcPr/>
                </a:tc>
                <a:tc>
                  <a:txBody>
                    <a:bodyPr/>
                    <a:lstStyle/>
                    <a:p>
                      <a:pPr algn="r"/>
                      <a:r>
                        <a:rPr lang="en-US" dirty="0"/>
                        <a:t>193,577</a:t>
                      </a:r>
                    </a:p>
                  </a:txBody>
                  <a:tcPr/>
                </a:tc>
                <a:tc>
                  <a:txBody>
                    <a:bodyPr/>
                    <a:lstStyle/>
                    <a:p>
                      <a:pPr algn="r"/>
                      <a:r>
                        <a:rPr lang="en-US" dirty="0"/>
                        <a:t>193,577</a:t>
                      </a:r>
                    </a:p>
                  </a:txBody>
                  <a:tcPr/>
                </a:tc>
                <a:tc>
                  <a:txBody>
                    <a:bodyPr/>
                    <a:lstStyle/>
                    <a:p>
                      <a:pPr algn="r"/>
                      <a:r>
                        <a:rPr lang="en-US" dirty="0"/>
                        <a:t>193,577</a:t>
                      </a:r>
                    </a:p>
                  </a:txBody>
                  <a:tcPr/>
                </a:tc>
                <a:extLst>
                  <a:ext uri="{0D108BD9-81ED-4DB2-BD59-A6C34878D82A}">
                    <a16:rowId xmlns:a16="http://schemas.microsoft.com/office/drawing/2014/main" val="10002"/>
                  </a:ext>
                </a:extLst>
              </a:tr>
              <a:tr h="431848">
                <a:tc>
                  <a:txBody>
                    <a:bodyPr/>
                    <a:lstStyle/>
                    <a:p>
                      <a:r>
                        <a:rPr lang="en-US" dirty="0"/>
                        <a:t>HC Fac Const</a:t>
                      </a:r>
                    </a:p>
                  </a:txBody>
                  <a:tcPr/>
                </a:tc>
                <a:tc>
                  <a:txBody>
                    <a:bodyPr/>
                    <a:lstStyle/>
                    <a:p>
                      <a:pPr algn="r"/>
                      <a:r>
                        <a:rPr lang="en-US" dirty="0"/>
                        <a:t>243,480</a:t>
                      </a:r>
                    </a:p>
                  </a:txBody>
                  <a:tcPr/>
                </a:tc>
                <a:tc>
                  <a:txBody>
                    <a:bodyPr/>
                    <a:lstStyle/>
                    <a:p>
                      <a:pPr algn="r"/>
                      <a:r>
                        <a:rPr lang="en-US" dirty="0"/>
                        <a:t>259,290</a:t>
                      </a:r>
                    </a:p>
                  </a:txBody>
                  <a:tcPr/>
                </a:tc>
                <a:tc>
                  <a:txBody>
                    <a:bodyPr/>
                    <a:lstStyle/>
                    <a:p>
                      <a:pPr algn="r"/>
                      <a:r>
                        <a:rPr lang="en-US" dirty="0"/>
                        <a:t>304,290</a:t>
                      </a:r>
                    </a:p>
                  </a:txBody>
                  <a:tcPr/>
                </a:tc>
                <a:tc>
                  <a:txBody>
                    <a:bodyPr/>
                    <a:lstStyle/>
                    <a:p>
                      <a:pPr algn="r"/>
                      <a:r>
                        <a:rPr lang="en-US" dirty="0"/>
                        <a:t>249,279</a:t>
                      </a:r>
                    </a:p>
                  </a:txBody>
                  <a:tcPr/>
                </a:tc>
                <a:extLst>
                  <a:ext uri="{0D108BD9-81ED-4DB2-BD59-A6C34878D82A}">
                    <a16:rowId xmlns:a16="http://schemas.microsoft.com/office/drawing/2014/main" val="10003"/>
                  </a:ext>
                </a:extLst>
              </a:tr>
              <a:tr h="431848">
                <a:tc>
                  <a:txBody>
                    <a:bodyPr/>
                    <a:lstStyle/>
                    <a:p>
                      <a:r>
                        <a:rPr lang="en-US" dirty="0"/>
                        <a:t>Fac &amp; Envir.</a:t>
                      </a:r>
                    </a:p>
                  </a:txBody>
                  <a:tcPr/>
                </a:tc>
                <a:tc>
                  <a:txBody>
                    <a:bodyPr/>
                    <a:lstStyle/>
                    <a:p>
                      <a:pPr algn="r"/>
                      <a:r>
                        <a:rPr lang="en-US" dirty="0"/>
                        <a:t>252,060</a:t>
                      </a:r>
                    </a:p>
                  </a:txBody>
                  <a:tcPr/>
                </a:tc>
                <a:tc>
                  <a:txBody>
                    <a:bodyPr/>
                    <a:lstStyle/>
                    <a:p>
                      <a:pPr algn="r"/>
                      <a:r>
                        <a:rPr lang="en-US" dirty="0"/>
                        <a:t>261,983</a:t>
                      </a:r>
                    </a:p>
                  </a:txBody>
                  <a:tcPr/>
                </a:tc>
                <a:tc>
                  <a:txBody>
                    <a:bodyPr/>
                    <a:lstStyle/>
                    <a:p>
                      <a:pPr algn="r"/>
                      <a:r>
                        <a:rPr lang="en-US" dirty="0"/>
                        <a:t>266,831</a:t>
                      </a:r>
                    </a:p>
                  </a:txBody>
                  <a:tcPr/>
                </a:tc>
                <a:tc>
                  <a:txBody>
                    <a:bodyPr/>
                    <a:lstStyle/>
                    <a:p>
                      <a:pPr algn="r"/>
                      <a:r>
                        <a:rPr lang="en-US" dirty="0"/>
                        <a:t>261,983</a:t>
                      </a:r>
                    </a:p>
                  </a:txBody>
                  <a:tcPr/>
                </a:tc>
                <a:extLst>
                  <a:ext uri="{0D108BD9-81ED-4DB2-BD59-A6C34878D82A}">
                    <a16:rowId xmlns:a16="http://schemas.microsoft.com/office/drawing/2014/main" val="10004"/>
                  </a:ext>
                </a:extLst>
              </a:tr>
              <a:tr h="431848">
                <a:tc>
                  <a:txBody>
                    <a:bodyPr/>
                    <a:lstStyle/>
                    <a:p>
                      <a:r>
                        <a:rPr lang="en-US" dirty="0"/>
                        <a:t>Equipment</a:t>
                      </a:r>
                    </a:p>
                  </a:txBody>
                  <a:tcPr/>
                </a:tc>
                <a:tc>
                  <a:txBody>
                    <a:bodyPr/>
                    <a:lstStyle/>
                    <a:p>
                      <a:pPr algn="r"/>
                      <a:r>
                        <a:rPr lang="en-US" dirty="0"/>
                        <a:t>23,706</a:t>
                      </a:r>
                    </a:p>
                  </a:txBody>
                  <a:tcPr/>
                </a:tc>
                <a:tc>
                  <a:txBody>
                    <a:bodyPr/>
                    <a:lstStyle/>
                    <a:p>
                      <a:pPr algn="r"/>
                      <a:r>
                        <a:rPr lang="en-US" dirty="0"/>
                        <a:t>28,087</a:t>
                      </a:r>
                    </a:p>
                  </a:txBody>
                  <a:tcPr/>
                </a:tc>
                <a:tc>
                  <a:txBody>
                    <a:bodyPr/>
                    <a:lstStyle/>
                    <a:p>
                      <a:pPr algn="r"/>
                      <a:r>
                        <a:rPr lang="en-US" dirty="0"/>
                        <a:t>25,087</a:t>
                      </a:r>
                    </a:p>
                  </a:txBody>
                  <a:tcPr/>
                </a:tc>
                <a:tc>
                  <a:txBody>
                    <a:bodyPr/>
                    <a:lstStyle/>
                    <a:p>
                      <a:pPr algn="r"/>
                      <a:r>
                        <a:rPr lang="en-US" dirty="0"/>
                        <a:t>29,087</a:t>
                      </a:r>
                    </a:p>
                  </a:txBody>
                  <a:tcPr/>
                </a:tc>
                <a:extLst>
                  <a:ext uri="{0D108BD9-81ED-4DB2-BD59-A6C34878D82A}">
                    <a16:rowId xmlns:a16="http://schemas.microsoft.com/office/drawing/2014/main" val="10005"/>
                  </a:ext>
                </a:extLst>
              </a:tr>
              <a:tr h="431848">
                <a:tc>
                  <a:txBody>
                    <a:bodyPr/>
                    <a:lstStyle/>
                    <a:p>
                      <a:r>
                        <a:rPr lang="en-US" b="1" dirty="0"/>
                        <a:t>Totals:</a:t>
                      </a:r>
                    </a:p>
                  </a:txBody>
                  <a:tcPr/>
                </a:tc>
                <a:tc>
                  <a:txBody>
                    <a:bodyPr/>
                    <a:lstStyle/>
                    <a:p>
                      <a:pPr algn="r"/>
                      <a:r>
                        <a:rPr lang="en-US" b="1" dirty="0"/>
                        <a:t>$878,806</a:t>
                      </a:r>
                    </a:p>
                  </a:txBody>
                  <a:tcPr/>
                </a:tc>
                <a:tc>
                  <a:txBody>
                    <a:bodyPr/>
                    <a:lstStyle/>
                    <a:p>
                      <a:pPr algn="r"/>
                      <a:r>
                        <a:rPr lang="en-US" b="1" dirty="0"/>
                        <a:t>$911,889</a:t>
                      </a:r>
                    </a:p>
                  </a:txBody>
                  <a:tcPr/>
                </a:tc>
                <a:tc>
                  <a:txBody>
                    <a:bodyPr/>
                    <a:lstStyle/>
                    <a:p>
                      <a:pPr algn="r"/>
                      <a:r>
                        <a:rPr lang="en-US" b="1" dirty="0"/>
                        <a:t>$964,121</a:t>
                      </a:r>
                    </a:p>
                  </a:txBody>
                  <a:tcPr/>
                </a:tc>
                <a:tc>
                  <a:txBody>
                    <a:bodyPr/>
                    <a:lstStyle/>
                    <a:p>
                      <a:pPr algn="r"/>
                      <a:r>
                        <a:rPr lang="en-US" b="1" dirty="0"/>
                        <a:t>$902,878</a:t>
                      </a:r>
                    </a:p>
                  </a:txBody>
                  <a:tcPr/>
                </a:tc>
                <a:extLst>
                  <a:ext uri="{0D108BD9-81ED-4DB2-BD59-A6C34878D82A}">
                    <a16:rowId xmlns:a16="http://schemas.microsoft.com/office/drawing/2014/main" val="10006"/>
                  </a:ext>
                </a:extLst>
              </a:tr>
            </a:tbl>
          </a:graphicData>
        </a:graphic>
      </p:graphicFrame>
      <p:sp>
        <p:nvSpPr>
          <p:cNvPr id="4" name="Rectangle 3">
            <a:extLst>
              <a:ext uri="{FF2B5EF4-FFF2-40B4-BE49-F238E27FC236}">
                <a16:creationId xmlns:a16="http://schemas.microsoft.com/office/drawing/2014/main" id="{48EDF290-E89A-F74D-B9A5-4F6E53637601}"/>
              </a:ext>
            </a:extLst>
          </p:cNvPr>
          <p:cNvSpPr/>
          <p:nvPr/>
        </p:nvSpPr>
        <p:spPr>
          <a:xfrm>
            <a:off x="1140051" y="5131823"/>
            <a:ext cx="9818912" cy="646331"/>
          </a:xfrm>
          <a:prstGeom prst="rect">
            <a:avLst/>
          </a:prstGeom>
        </p:spPr>
        <p:txBody>
          <a:bodyPr wrap="square">
            <a:spAutoFit/>
          </a:bodyPr>
          <a:lstStyle/>
          <a:p>
            <a:r>
              <a:rPr lang="en-US" u="sng" dirty="0"/>
              <a:t>Health Care Facilities Construction</a:t>
            </a:r>
            <a:r>
              <a:rPr lang="en-US" dirty="0"/>
              <a:t>: $5m for Green Infrastructure and $25m for small ambulatory clinics which includes $5m for replacement and expansion projects.</a:t>
            </a:r>
          </a:p>
        </p:txBody>
      </p:sp>
    </p:spTree>
    <p:extLst>
      <p:ext uri="{BB962C8B-B14F-4D97-AF65-F5344CB8AC3E}">
        <p14:creationId xmlns:p14="http://schemas.microsoft.com/office/powerpoint/2010/main" val="1896907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Number Placeholder 5"/>
          <p:cNvSpPr>
            <a:spLocks noGrp="1"/>
          </p:cNvSpPr>
          <p:nvPr>
            <p:ph type="sldNum" sz="quarter" idx="12"/>
          </p:nvPr>
        </p:nvSpPr>
        <p:spPr>
          <a:noFill/>
        </p:spPr>
        <p:txBody>
          <a:bodyPr/>
          <a:lstStyle/>
          <a:p>
            <a:fld id="{89C42150-723B-4C2A-B8AA-C6F96496E035}" type="slidenum">
              <a:rPr lang="en-US" altLang="en-US" smtClean="0">
                <a:latin typeface="Tahoma" pitchFamily="34" charset="0"/>
              </a:rPr>
              <a:pPr/>
              <a:t>11</a:t>
            </a:fld>
            <a:endParaRPr lang="en-US" altLang="en-US" dirty="0">
              <a:latin typeface="Tahoma" pitchFamily="34" charset="0"/>
            </a:endParaRPr>
          </a:p>
        </p:txBody>
      </p:sp>
      <p:sp>
        <p:nvSpPr>
          <p:cNvPr id="14338" name="Rectangle 2"/>
          <p:cNvSpPr>
            <a:spLocks noGrp="1" noChangeArrowheads="1"/>
          </p:cNvSpPr>
          <p:nvPr>
            <p:ph type="title"/>
          </p:nvPr>
        </p:nvSpPr>
        <p:spPr>
          <a:xfrm>
            <a:off x="1164772" y="533400"/>
            <a:ext cx="8665028" cy="1219200"/>
          </a:xfrm>
        </p:spPr>
        <p:txBody>
          <a:bodyPr>
            <a:noAutofit/>
          </a:bodyPr>
          <a:lstStyle/>
          <a:p>
            <a:pPr algn="ctr"/>
            <a:r>
              <a:rPr lang="en-US" b="1" dirty="0">
                <a:latin typeface="Arial" charset="0"/>
                <a:cs typeface="Arial" charset="0"/>
              </a:rPr>
              <a:t>Legislation</a:t>
            </a:r>
            <a:endParaRPr lang="en-US" altLang="en-US" b="1" dirty="0"/>
          </a:p>
        </p:txBody>
      </p:sp>
      <p:pic>
        <p:nvPicPr>
          <p:cNvPr id="3" name="Picture 2">
            <a:extLst>
              <a:ext uri="{FF2B5EF4-FFF2-40B4-BE49-F238E27FC236}">
                <a16:creationId xmlns:a16="http://schemas.microsoft.com/office/drawing/2014/main" id="{447F11A3-0403-5248-9882-3D3D68462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5051" y="1820359"/>
            <a:ext cx="4984133" cy="3612661"/>
          </a:xfrm>
          <a:prstGeom prst="rect">
            <a:avLst/>
          </a:prstGeom>
        </p:spPr>
      </p:pic>
      <p:sp>
        <p:nvSpPr>
          <p:cNvPr id="2" name="TextBox 1">
            <a:extLst>
              <a:ext uri="{FF2B5EF4-FFF2-40B4-BE49-F238E27FC236}">
                <a16:creationId xmlns:a16="http://schemas.microsoft.com/office/drawing/2014/main" id="{24032649-268B-AA4A-81DB-648F08DB7036}"/>
              </a:ext>
            </a:extLst>
          </p:cNvPr>
          <p:cNvSpPr txBox="1"/>
          <p:nvPr/>
        </p:nvSpPr>
        <p:spPr>
          <a:xfrm>
            <a:off x="7573541" y="5433020"/>
            <a:ext cx="3058884" cy="923330"/>
          </a:xfrm>
          <a:prstGeom prst="rect">
            <a:avLst/>
          </a:prstGeom>
          <a:noFill/>
        </p:spPr>
        <p:txBody>
          <a:bodyPr wrap="square" rtlCol="0">
            <a:spAutoFit/>
          </a:bodyPr>
          <a:lstStyle/>
          <a:p>
            <a:r>
              <a:rPr lang="en-US" dirty="0"/>
              <a:t>NCAI Tribal Unity Impact Days &amp; Hill Visits; September 10-11, 2019</a:t>
            </a:r>
          </a:p>
        </p:txBody>
      </p:sp>
      <p:pic>
        <p:nvPicPr>
          <p:cNvPr id="7" name="Picture 6">
            <a:extLst>
              <a:ext uri="{FF2B5EF4-FFF2-40B4-BE49-F238E27FC236}">
                <a16:creationId xmlns:a16="http://schemas.microsoft.com/office/drawing/2014/main" id="{AE2C2DF5-25C7-0E4B-A47C-E76A0C99F44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82575" y="201556"/>
            <a:ext cx="2868839" cy="663687"/>
          </a:xfrm>
          <a:prstGeom prst="rect">
            <a:avLst/>
          </a:prstGeom>
          <a:noFill/>
          <a:ln>
            <a:noFill/>
          </a:ln>
        </p:spPr>
      </p:pic>
      <p:pic>
        <p:nvPicPr>
          <p:cNvPr id="4" name="Picture 3">
            <a:extLst>
              <a:ext uri="{FF2B5EF4-FFF2-40B4-BE49-F238E27FC236}">
                <a16:creationId xmlns:a16="http://schemas.microsoft.com/office/drawing/2014/main" id="{88EA2BBC-F99A-8D4C-9AD3-2F2FE140A4DA}"/>
              </a:ext>
            </a:extLst>
          </p:cNvPr>
          <p:cNvPicPr>
            <a:picLocks noChangeAspect="1"/>
          </p:cNvPicPr>
          <p:nvPr/>
        </p:nvPicPr>
        <p:blipFill>
          <a:blip r:embed="rId5"/>
          <a:stretch>
            <a:fillRect/>
          </a:stretch>
        </p:blipFill>
        <p:spPr>
          <a:xfrm>
            <a:off x="308701" y="1687902"/>
            <a:ext cx="6000659" cy="4413360"/>
          </a:xfrm>
          <a:prstGeom prst="rect">
            <a:avLst/>
          </a:prstGeom>
        </p:spPr>
      </p:pic>
      <p:sp>
        <p:nvSpPr>
          <p:cNvPr id="6" name="TextBox 5">
            <a:extLst>
              <a:ext uri="{FF2B5EF4-FFF2-40B4-BE49-F238E27FC236}">
                <a16:creationId xmlns:a16="http://schemas.microsoft.com/office/drawing/2014/main" id="{3A9B3178-5C8F-8344-AFA9-5DC6FFF8AAAB}"/>
              </a:ext>
            </a:extLst>
          </p:cNvPr>
          <p:cNvSpPr txBox="1"/>
          <p:nvPr/>
        </p:nvSpPr>
        <p:spPr>
          <a:xfrm>
            <a:off x="1164772" y="6171684"/>
            <a:ext cx="3858768" cy="369332"/>
          </a:xfrm>
          <a:prstGeom prst="rect">
            <a:avLst/>
          </a:prstGeom>
          <a:noFill/>
        </p:spPr>
        <p:txBody>
          <a:bodyPr wrap="square" rtlCol="0">
            <a:spAutoFit/>
          </a:bodyPr>
          <a:lstStyle/>
          <a:p>
            <a:r>
              <a:rPr lang="en-US" dirty="0"/>
              <a:t>ATNI; October 7-10, 2019 </a:t>
            </a:r>
          </a:p>
        </p:txBody>
      </p:sp>
    </p:spTree>
    <p:extLst>
      <p:ext uri="{BB962C8B-B14F-4D97-AF65-F5344CB8AC3E}">
        <p14:creationId xmlns:p14="http://schemas.microsoft.com/office/powerpoint/2010/main" val="2727747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B7969-CBF9-4044-A5A0-D9581ACB5C6B}"/>
              </a:ext>
            </a:extLst>
          </p:cNvPr>
          <p:cNvSpPr>
            <a:spLocks noGrp="1"/>
          </p:cNvSpPr>
          <p:nvPr>
            <p:ph type="title"/>
          </p:nvPr>
        </p:nvSpPr>
        <p:spPr>
          <a:xfrm>
            <a:off x="1050469" y="650818"/>
            <a:ext cx="10515600" cy="1325563"/>
          </a:xfrm>
        </p:spPr>
        <p:txBody>
          <a:bodyPr>
            <a:noAutofit/>
          </a:bodyPr>
          <a:lstStyle/>
          <a:p>
            <a:pPr algn="ctr"/>
            <a:r>
              <a:rPr lang="en-US" sz="3400" b="1" dirty="0"/>
              <a:t>Advanced Appropriations Bills for BIA/BIE/IHS and IHS only</a:t>
            </a:r>
          </a:p>
        </p:txBody>
      </p:sp>
      <p:sp>
        <p:nvSpPr>
          <p:cNvPr id="3" name="Content Placeholder 2">
            <a:extLst>
              <a:ext uri="{FF2B5EF4-FFF2-40B4-BE49-F238E27FC236}">
                <a16:creationId xmlns:a16="http://schemas.microsoft.com/office/drawing/2014/main" id="{CBF94B38-E00D-284C-BB51-9A182F446CA5}"/>
              </a:ext>
            </a:extLst>
          </p:cNvPr>
          <p:cNvSpPr>
            <a:spLocks noGrp="1"/>
          </p:cNvSpPr>
          <p:nvPr>
            <p:ph idx="1"/>
          </p:nvPr>
        </p:nvSpPr>
        <p:spPr>
          <a:xfrm>
            <a:off x="375138" y="1752600"/>
            <a:ext cx="11190931" cy="5105400"/>
          </a:xfrm>
        </p:spPr>
        <p:txBody>
          <a:bodyPr>
            <a:normAutofit fontScale="85000" lnSpcReduction="20000"/>
          </a:bodyPr>
          <a:lstStyle/>
          <a:p>
            <a:r>
              <a:rPr lang="en-US" dirty="0"/>
              <a:t>FY 2020 House Appropriations Committee Report directs IHS to report on what changes would be needed to develop </a:t>
            </a:r>
            <a:r>
              <a:rPr lang="en-US"/>
              <a:t>and manage </a:t>
            </a:r>
            <a:r>
              <a:rPr lang="en-US" dirty="0"/>
              <a:t>an advance appropriations for IHS and report back within 180 days. </a:t>
            </a:r>
          </a:p>
          <a:p>
            <a:r>
              <a:rPr lang="en-US" dirty="0"/>
              <a:t>The following bills will carryover into the second session of the 116</a:t>
            </a:r>
            <a:r>
              <a:rPr lang="en-US" baseline="30000" dirty="0"/>
              <a:t>th</a:t>
            </a:r>
            <a:r>
              <a:rPr lang="en-US" dirty="0"/>
              <a:t> Congress in 2020.</a:t>
            </a:r>
          </a:p>
          <a:p>
            <a:r>
              <a:rPr lang="en-US" b="1" dirty="0"/>
              <a:t>S. 229 &amp; H.R. 1128 – Advanced Appropriations for  BIA and BIE at DOI and IHS at HHS</a:t>
            </a:r>
          </a:p>
          <a:p>
            <a:pPr lvl="1"/>
            <a:r>
              <a:rPr lang="en-US" sz="2600" dirty="0">
                <a:solidFill>
                  <a:srgbClr val="000000"/>
                </a:solidFill>
              </a:rPr>
              <a:t>Senate Bill introduced by Sen. Tom Udall (D-NM) on 1/25/19.</a:t>
            </a:r>
          </a:p>
          <a:p>
            <a:pPr lvl="1"/>
            <a:r>
              <a:rPr lang="en-US" sz="2600" dirty="0"/>
              <a:t>House Bill introduced by </a:t>
            </a:r>
            <a:r>
              <a:rPr lang="en-US" sz="2600" dirty="0">
                <a:solidFill>
                  <a:srgbClr val="000000"/>
                </a:solidFill>
              </a:rPr>
              <a:t>Rep. Betty McCollum (D-MN-4) on 2/8/19.</a:t>
            </a:r>
          </a:p>
          <a:p>
            <a:pPr lvl="1"/>
            <a:r>
              <a:rPr lang="en-US" sz="2600" b="1" dirty="0">
                <a:solidFill>
                  <a:srgbClr val="000000"/>
                </a:solidFill>
              </a:rPr>
              <a:t>Status</a:t>
            </a:r>
            <a:r>
              <a:rPr lang="en-US" sz="2600" dirty="0">
                <a:solidFill>
                  <a:srgbClr val="000000"/>
                </a:solidFill>
              </a:rPr>
              <a:t>:  Both referred to respective House and Senate Committees; House Natural Resources Subcommittee on Indigenous Peoples’ hearing on 9/25/19.</a:t>
            </a:r>
          </a:p>
          <a:p>
            <a:r>
              <a:rPr lang="en-US" b="1" dirty="0"/>
              <a:t>H.R. 1135 &amp; S. 2541 –Advanced Appropriations for IHS</a:t>
            </a:r>
          </a:p>
          <a:p>
            <a:pPr lvl="1"/>
            <a:r>
              <a:rPr lang="en-US" sz="2600" dirty="0"/>
              <a:t>House Bill introduced by Rep. Don Young (R-AK- At Large) on 2/8/19; referred to Committees.</a:t>
            </a:r>
          </a:p>
          <a:p>
            <a:pPr lvl="1"/>
            <a:r>
              <a:rPr lang="en-US" sz="2600" dirty="0"/>
              <a:t>Senate Bill introduced by Sen. Lisa Murkowski (R-AK) and RM Sen. Tom Udall (R-NM)  on 9/24/19.</a:t>
            </a:r>
          </a:p>
          <a:p>
            <a:pPr lvl="1"/>
            <a:r>
              <a:rPr lang="en-US" sz="2600" dirty="0"/>
              <a:t> </a:t>
            </a:r>
            <a:r>
              <a:rPr lang="en-US" sz="2600" b="1" dirty="0">
                <a:solidFill>
                  <a:srgbClr val="000000"/>
                </a:solidFill>
              </a:rPr>
              <a:t>Status</a:t>
            </a:r>
            <a:r>
              <a:rPr lang="en-US" sz="2600" dirty="0">
                <a:solidFill>
                  <a:srgbClr val="000000"/>
                </a:solidFill>
              </a:rPr>
              <a:t>:  Both referred to respective House and Senate Committees; House Natural Resources Subcommittee on Indigenous Peoples’ hearing on 9/25/19.</a:t>
            </a:r>
          </a:p>
        </p:txBody>
      </p:sp>
      <p:pic>
        <p:nvPicPr>
          <p:cNvPr id="4" name="Picture 3">
            <a:extLst>
              <a:ext uri="{FF2B5EF4-FFF2-40B4-BE49-F238E27FC236}">
                <a16:creationId xmlns:a16="http://schemas.microsoft.com/office/drawing/2014/main" id="{BA8D0EE9-6055-714F-BB9F-3EFDFB84390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9161" y="318975"/>
            <a:ext cx="2868839" cy="663687"/>
          </a:xfrm>
          <a:prstGeom prst="rect">
            <a:avLst/>
          </a:prstGeom>
          <a:noFill/>
          <a:ln>
            <a:noFill/>
          </a:ln>
        </p:spPr>
      </p:pic>
    </p:spTree>
    <p:extLst>
      <p:ext uri="{BB962C8B-B14F-4D97-AF65-F5344CB8AC3E}">
        <p14:creationId xmlns:p14="http://schemas.microsoft.com/office/powerpoint/2010/main" val="2892391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6743D-6A42-634B-8A23-9825D4BD4422}"/>
              </a:ext>
            </a:extLst>
          </p:cNvPr>
          <p:cNvSpPr>
            <a:spLocks noGrp="1"/>
          </p:cNvSpPr>
          <p:nvPr>
            <p:ph type="title"/>
          </p:nvPr>
        </p:nvSpPr>
        <p:spPr>
          <a:xfrm>
            <a:off x="168274" y="609600"/>
            <a:ext cx="11699047" cy="1258957"/>
          </a:xfrm>
        </p:spPr>
        <p:txBody>
          <a:bodyPr>
            <a:noAutofit/>
          </a:bodyPr>
          <a:lstStyle/>
          <a:p>
            <a:pPr algn="ctr"/>
            <a:r>
              <a:rPr lang="en-US" sz="3000" b="1" dirty="0"/>
              <a:t>Special Diabetes Program for Indians</a:t>
            </a:r>
            <a:br>
              <a:rPr lang="en-US" sz="3000" b="1" dirty="0"/>
            </a:br>
            <a:r>
              <a:rPr lang="en-US" sz="3000" b="1" dirty="0"/>
              <a:t>Reauthorization</a:t>
            </a:r>
          </a:p>
        </p:txBody>
      </p:sp>
      <p:sp>
        <p:nvSpPr>
          <p:cNvPr id="3" name="Content Placeholder 2">
            <a:extLst>
              <a:ext uri="{FF2B5EF4-FFF2-40B4-BE49-F238E27FC236}">
                <a16:creationId xmlns:a16="http://schemas.microsoft.com/office/drawing/2014/main" id="{7962A746-44F4-4A48-9A16-148DF8FD81E9}"/>
              </a:ext>
            </a:extLst>
          </p:cNvPr>
          <p:cNvSpPr>
            <a:spLocks noGrp="1"/>
          </p:cNvSpPr>
          <p:nvPr>
            <p:ph idx="1"/>
          </p:nvPr>
        </p:nvSpPr>
        <p:spPr>
          <a:xfrm>
            <a:off x="168274" y="1689653"/>
            <a:ext cx="11699047" cy="4890052"/>
          </a:xfrm>
        </p:spPr>
        <p:txBody>
          <a:bodyPr>
            <a:normAutofit fontScale="32500" lnSpcReduction="20000"/>
          </a:bodyPr>
          <a:lstStyle/>
          <a:p>
            <a:endParaRPr lang="en-US" b="1" dirty="0"/>
          </a:p>
          <a:p>
            <a:r>
              <a:rPr lang="en-US" sz="5500" b="1" i="1" dirty="0"/>
              <a:t>H.R. 1865-Further Consolidated Appropriations Act, 2020 </a:t>
            </a:r>
          </a:p>
          <a:p>
            <a:pPr lvl="1"/>
            <a:r>
              <a:rPr lang="en-US" sz="5500" dirty="0"/>
              <a:t>Extends authorization for several mandatory-funded health programs, including SDPI  and Community Health Clinic program through </a:t>
            </a:r>
            <a:r>
              <a:rPr lang="en-US" sz="5500" b="1" u="sng" dirty="0"/>
              <a:t>May 22, 2020</a:t>
            </a:r>
            <a:r>
              <a:rPr lang="en-US" sz="5500" dirty="0"/>
              <a:t>.. SDPI has been authorized at $96,575,342 (64% of 150M or equivalent to just under 8 months. </a:t>
            </a:r>
          </a:p>
          <a:p>
            <a:r>
              <a:rPr lang="en-US" sz="4900" b="1" dirty="0"/>
              <a:t>H.R. 2328- Community Health Investment, Modernization, and Excellence Act of 2019 </a:t>
            </a:r>
            <a:r>
              <a:rPr lang="en-US" sz="4900" dirty="0"/>
              <a:t>(Rep. Tom O’Halleran (D-AZ)-4 years at $150m)</a:t>
            </a:r>
          </a:p>
          <a:p>
            <a:pPr lvl="1"/>
            <a:r>
              <a:rPr lang="en-US" sz="4900" b="1" dirty="0"/>
              <a:t>Status</a:t>
            </a:r>
            <a:r>
              <a:rPr lang="en-US" sz="4900" dirty="0"/>
              <a:t>: 7/17/19 – Ordered Reported by House E&amp;C</a:t>
            </a:r>
          </a:p>
          <a:p>
            <a:r>
              <a:rPr lang="en-US" sz="4900" b="1" dirty="0"/>
              <a:t>S. 1895- Lowering Health Care Costs Act </a:t>
            </a:r>
            <a:r>
              <a:rPr lang="en-US" sz="4900" dirty="0"/>
              <a:t>(Sen. Lamar Alexander (R-TN) – 5 years at $150m)</a:t>
            </a:r>
          </a:p>
          <a:p>
            <a:pPr lvl="1"/>
            <a:r>
              <a:rPr lang="en-US" sz="4900" b="1" dirty="0"/>
              <a:t>Status</a:t>
            </a:r>
            <a:r>
              <a:rPr lang="en-US" sz="4900" dirty="0"/>
              <a:t>: 7/8/19- Placed on Senate Leg Calendar</a:t>
            </a:r>
          </a:p>
          <a:p>
            <a:pPr marL="0" indent="0">
              <a:buNone/>
            </a:pPr>
            <a:r>
              <a:rPr lang="en-US" sz="4900" dirty="0"/>
              <a:t>Other pending bills: </a:t>
            </a:r>
          </a:p>
          <a:p>
            <a:r>
              <a:rPr lang="en-US" sz="4900" b="1" dirty="0"/>
              <a:t>H.R. 2668 – Special Diabetes Program Reauthorization Act of 2019 </a:t>
            </a:r>
            <a:r>
              <a:rPr lang="en-US" sz="4900" dirty="0"/>
              <a:t>(Rep. Diana DeGette (D-CO)-5 years at $200m</a:t>
            </a:r>
          </a:p>
          <a:p>
            <a:pPr lvl="1"/>
            <a:r>
              <a:rPr lang="en-US" sz="4900" b="1" dirty="0"/>
              <a:t>Status</a:t>
            </a:r>
            <a:r>
              <a:rPr lang="en-US" sz="4900" dirty="0"/>
              <a:t>: 6/4/19- House E&amp;C Health Subcommittee Hearing</a:t>
            </a:r>
          </a:p>
          <a:p>
            <a:r>
              <a:rPr lang="en-US" sz="4900" b="1" dirty="0"/>
              <a:t>H.R. 2680 – Special Diabetes Programs for Indians Reauthorization Act of 2019 </a:t>
            </a:r>
            <a:r>
              <a:rPr lang="en-US" sz="4900" dirty="0"/>
              <a:t>(Rep. Tom O’Halleran (D-AZ)- 5 years at $200m</a:t>
            </a:r>
          </a:p>
          <a:p>
            <a:pPr lvl="1"/>
            <a:r>
              <a:rPr lang="en-US" sz="4900" b="1" dirty="0"/>
              <a:t>Status</a:t>
            </a:r>
            <a:r>
              <a:rPr lang="en-US" sz="4900" dirty="0"/>
              <a:t>:  6/4/19-House E&amp;C Health Subcommittee Hearing</a:t>
            </a:r>
          </a:p>
          <a:p>
            <a:r>
              <a:rPr lang="en-US" sz="4900" b="1" dirty="0"/>
              <a:t>H.R. 2700 – Lowering Prescription Drug Costs and Extending Community Health Centers and Other Health Priorities Act </a:t>
            </a:r>
            <a:r>
              <a:rPr lang="en-US" sz="4900" dirty="0"/>
              <a:t>(Rep. Michael Burgess (R-TX)- 1 year extension at $150m) </a:t>
            </a:r>
          </a:p>
          <a:p>
            <a:pPr lvl="1"/>
            <a:r>
              <a:rPr lang="en-US" sz="4900" b="1" dirty="0"/>
              <a:t>Status</a:t>
            </a:r>
            <a:r>
              <a:rPr lang="en-US" sz="4900" dirty="0"/>
              <a:t>:   6/26/19- In Committees</a:t>
            </a:r>
          </a:p>
          <a:p>
            <a:r>
              <a:rPr lang="en-US" sz="4900" b="1" dirty="0"/>
              <a:t>S. 192 - Community and Public Health Programs Extensions Act)</a:t>
            </a:r>
            <a:r>
              <a:rPr lang="en-US" sz="4900" dirty="0"/>
              <a:t> (Sen. Lamar Alexander (R-TN) – 5 years at $150m) </a:t>
            </a:r>
          </a:p>
          <a:p>
            <a:pPr lvl="1"/>
            <a:r>
              <a:rPr lang="en-US" sz="4900" b="1" dirty="0"/>
              <a:t>Status</a:t>
            </a:r>
            <a:r>
              <a:rPr lang="en-US" sz="4900" dirty="0"/>
              <a:t>:  1/18/19- In HELP Committee</a:t>
            </a:r>
          </a:p>
        </p:txBody>
      </p:sp>
      <p:pic>
        <p:nvPicPr>
          <p:cNvPr id="4" name="Picture 3">
            <a:extLst>
              <a:ext uri="{FF2B5EF4-FFF2-40B4-BE49-F238E27FC236}">
                <a16:creationId xmlns:a16="http://schemas.microsoft.com/office/drawing/2014/main" id="{DA7F44CB-EAE6-5B4C-AF15-F19E680142A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8275" y="277757"/>
            <a:ext cx="2868839" cy="663687"/>
          </a:xfrm>
          <a:prstGeom prst="rect">
            <a:avLst/>
          </a:prstGeom>
          <a:noFill/>
          <a:ln>
            <a:noFill/>
          </a:ln>
        </p:spPr>
      </p:pic>
    </p:spTree>
    <p:extLst>
      <p:ext uri="{BB962C8B-B14F-4D97-AF65-F5344CB8AC3E}">
        <p14:creationId xmlns:p14="http://schemas.microsoft.com/office/powerpoint/2010/main" val="4052851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396FD-F8BF-F94A-B221-A3EDC1A78C22}"/>
              </a:ext>
            </a:extLst>
          </p:cNvPr>
          <p:cNvSpPr>
            <a:spLocks noGrp="1"/>
          </p:cNvSpPr>
          <p:nvPr>
            <p:ph type="title"/>
          </p:nvPr>
        </p:nvSpPr>
        <p:spPr>
          <a:xfrm>
            <a:off x="890954" y="365125"/>
            <a:ext cx="10462846" cy="1039131"/>
          </a:xfrm>
        </p:spPr>
        <p:txBody>
          <a:bodyPr>
            <a:normAutofit/>
          </a:bodyPr>
          <a:lstStyle/>
          <a:p>
            <a:pPr algn="ctr"/>
            <a:r>
              <a:rPr lang="en-US" sz="3600" b="1" dirty="0"/>
              <a:t>New Indian Legislation</a:t>
            </a:r>
          </a:p>
        </p:txBody>
      </p:sp>
      <p:sp>
        <p:nvSpPr>
          <p:cNvPr id="3" name="Content Placeholder 2">
            <a:extLst>
              <a:ext uri="{FF2B5EF4-FFF2-40B4-BE49-F238E27FC236}">
                <a16:creationId xmlns:a16="http://schemas.microsoft.com/office/drawing/2014/main" id="{6D08E9FC-0FFC-9E44-914D-AFD010823CF5}"/>
              </a:ext>
            </a:extLst>
          </p:cNvPr>
          <p:cNvSpPr>
            <a:spLocks noGrp="1"/>
          </p:cNvSpPr>
          <p:nvPr>
            <p:ph idx="1"/>
          </p:nvPr>
        </p:nvSpPr>
        <p:spPr>
          <a:xfrm>
            <a:off x="266247" y="1207008"/>
            <a:ext cx="11712393" cy="5455049"/>
          </a:xfrm>
        </p:spPr>
        <p:txBody>
          <a:bodyPr>
            <a:normAutofit fontScale="85000" lnSpcReduction="10000"/>
          </a:bodyPr>
          <a:lstStyle/>
          <a:p>
            <a:r>
              <a:rPr lang="en-US" sz="2700" b="1" dirty="0"/>
              <a:t>H.R. 5323  – Tribal Elder Care Improvement Act of 2019 </a:t>
            </a:r>
            <a:r>
              <a:rPr lang="en-US" sz="2700" dirty="0"/>
              <a:t>(Rep. Tom </a:t>
            </a:r>
            <a:r>
              <a:rPr lang="en-US" sz="2700" dirty="0" err="1"/>
              <a:t>O’Halleran</a:t>
            </a:r>
            <a:r>
              <a:rPr lang="en-US" sz="2700" dirty="0"/>
              <a:t> (D-AZ)</a:t>
            </a:r>
          </a:p>
          <a:p>
            <a:pPr marL="457200" lvl="1" indent="0">
              <a:buNone/>
            </a:pPr>
            <a:r>
              <a:rPr lang="en-US" sz="2500" dirty="0"/>
              <a:t>⎼Amends the Older Americans Act of 1965 to expand supportive services for Native American aging programs.</a:t>
            </a:r>
          </a:p>
          <a:p>
            <a:pPr marL="457200" lvl="1" indent="0">
              <a:buNone/>
            </a:pPr>
            <a:r>
              <a:rPr lang="en-US" sz="2500" dirty="0"/>
              <a:t>⎼</a:t>
            </a:r>
            <a:r>
              <a:rPr lang="en-US" sz="2500" b="1" dirty="0"/>
              <a:t>Status</a:t>
            </a:r>
            <a:r>
              <a:rPr lang="en-US" sz="2500" dirty="0"/>
              <a:t>: 12/5/19 Referred to the House Committee on Education &amp; Labor.</a:t>
            </a:r>
          </a:p>
          <a:p>
            <a:r>
              <a:rPr lang="en-US" sz="2700" b="1" dirty="0"/>
              <a:t>H.R. 4957 – Native American Child Protection Act </a:t>
            </a:r>
            <a:r>
              <a:rPr lang="en-US" sz="2700" dirty="0"/>
              <a:t> (Rep. Ruben Gallego (D-AZ)</a:t>
            </a:r>
          </a:p>
          <a:p>
            <a:pPr marL="457200" lvl="1" indent="0">
              <a:buNone/>
            </a:pPr>
            <a:r>
              <a:rPr lang="en-US" b="1" dirty="0"/>
              <a:t>⎼</a:t>
            </a:r>
            <a:r>
              <a:rPr lang="en-US" dirty="0"/>
              <a:t>Amends the Indian Child Protection and Family Violence Prevention Act</a:t>
            </a:r>
          </a:p>
          <a:p>
            <a:pPr marL="457200" lvl="1" indent="0">
              <a:buNone/>
            </a:pPr>
            <a:r>
              <a:rPr lang="en-US" dirty="0"/>
              <a:t>⎼</a:t>
            </a:r>
            <a:r>
              <a:rPr lang="en-US" b="1" dirty="0"/>
              <a:t>Status: </a:t>
            </a:r>
            <a:r>
              <a:rPr lang="en-US" dirty="0"/>
              <a:t>12/5/19 Ordered to be reported by unanimous consent by the House Committee on Natural Resources</a:t>
            </a:r>
          </a:p>
          <a:p>
            <a:r>
              <a:rPr lang="en-US" sz="2700" b="1" dirty="0"/>
              <a:t>S. 2871 – Indian Health Service Health Professions Tax Fairness Act </a:t>
            </a:r>
            <a:r>
              <a:rPr lang="en-US" sz="2700" dirty="0"/>
              <a:t>(Sen. Tom Udall (D-NM)</a:t>
            </a:r>
          </a:p>
          <a:p>
            <a:pPr marL="457200" lvl="1" indent="0">
              <a:buNone/>
            </a:pPr>
            <a:r>
              <a:rPr lang="en-US" dirty="0"/>
              <a:t>⎼Excludes from gross income, for income tax purposes, payments under the IHS Loan Repayment Program and certain amounts received under the Indian Health Professions Scholarships Program. </a:t>
            </a:r>
          </a:p>
          <a:p>
            <a:pPr marL="457200" lvl="1" indent="0">
              <a:buNone/>
            </a:pPr>
            <a:r>
              <a:rPr lang="en-US" dirty="0"/>
              <a:t>⎼</a:t>
            </a:r>
            <a:r>
              <a:rPr lang="en-US" b="1" dirty="0"/>
              <a:t>Status</a:t>
            </a:r>
            <a:r>
              <a:rPr lang="en-US" dirty="0"/>
              <a:t>: 11/14/19 Referred to the Senate Committee on Finance.</a:t>
            </a:r>
          </a:p>
          <a:p>
            <a:r>
              <a:rPr lang="en-US" sz="2700" b="1" dirty="0"/>
              <a:t>H.R. 4908 – Native American Veteran Parity in Access to Care Today Act </a:t>
            </a:r>
            <a:r>
              <a:rPr lang="en-US" sz="2700" dirty="0"/>
              <a:t>(Rep. Ruben Gallego (D-AZ)</a:t>
            </a:r>
          </a:p>
          <a:p>
            <a:pPr marL="457200" lvl="1" indent="0">
              <a:buNone/>
            </a:pPr>
            <a:r>
              <a:rPr lang="en-US" sz="2500" dirty="0"/>
              <a:t>⎼Prohibits collection of health care copayment by VA from a veteran who is tribal member.</a:t>
            </a:r>
          </a:p>
          <a:p>
            <a:pPr marL="457200" lvl="1" indent="0">
              <a:buNone/>
            </a:pPr>
            <a:r>
              <a:rPr lang="en-US" sz="2500" dirty="0"/>
              <a:t>⎼</a:t>
            </a:r>
            <a:r>
              <a:rPr lang="en-US" sz="2500" b="1" dirty="0"/>
              <a:t>Status</a:t>
            </a:r>
            <a:r>
              <a:rPr lang="en-US" sz="2500" dirty="0"/>
              <a:t>: 11/8/19 Referred to House Committee on Veterans’ Affairs Subcommittee on Health.</a:t>
            </a:r>
          </a:p>
          <a:p>
            <a:pPr marL="0" indent="0">
              <a:buNone/>
            </a:pPr>
            <a:endParaRPr lang="en-US" dirty="0"/>
          </a:p>
        </p:txBody>
      </p:sp>
      <p:pic>
        <p:nvPicPr>
          <p:cNvPr id="4" name="Picture 3">
            <a:extLst>
              <a:ext uri="{FF2B5EF4-FFF2-40B4-BE49-F238E27FC236}">
                <a16:creationId xmlns:a16="http://schemas.microsoft.com/office/drawing/2014/main" id="{F132B0D4-7030-D745-BB8D-9629C4AF23F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247" y="252413"/>
            <a:ext cx="2868839" cy="663687"/>
          </a:xfrm>
          <a:prstGeom prst="rect">
            <a:avLst/>
          </a:prstGeom>
          <a:noFill/>
          <a:ln>
            <a:noFill/>
          </a:ln>
        </p:spPr>
      </p:pic>
    </p:spTree>
    <p:extLst>
      <p:ext uri="{BB962C8B-B14F-4D97-AF65-F5344CB8AC3E}">
        <p14:creationId xmlns:p14="http://schemas.microsoft.com/office/powerpoint/2010/main" val="540800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6B185-2382-944B-8048-B8A1D67B07AD}"/>
              </a:ext>
            </a:extLst>
          </p:cNvPr>
          <p:cNvSpPr>
            <a:spLocks noGrp="1"/>
          </p:cNvSpPr>
          <p:nvPr>
            <p:ph type="title"/>
          </p:nvPr>
        </p:nvSpPr>
        <p:spPr>
          <a:xfrm>
            <a:off x="1076739" y="562031"/>
            <a:ext cx="10515600" cy="1325563"/>
          </a:xfrm>
        </p:spPr>
        <p:txBody>
          <a:bodyPr>
            <a:normAutofit fontScale="90000"/>
          </a:bodyPr>
          <a:lstStyle/>
          <a:p>
            <a:pPr algn="ctr"/>
            <a:br>
              <a:rPr lang="en-US" sz="4000" b="1" dirty="0"/>
            </a:br>
            <a:br>
              <a:rPr lang="en-US" sz="4000" b="1" dirty="0"/>
            </a:br>
            <a:r>
              <a:rPr lang="en-US" sz="3100" b="1" dirty="0"/>
              <a:t>GAO Report: IHS- Facilities Reported Expanding Services Following Increases in Health Insurance Coverage and Collections</a:t>
            </a:r>
            <a:br>
              <a:rPr lang="en-US" sz="3600" b="1" dirty="0"/>
            </a:br>
            <a:br>
              <a:rPr lang="en-US" sz="3600" b="1" dirty="0"/>
            </a:br>
            <a:endParaRPr lang="en-US" sz="3600" b="1" dirty="0"/>
          </a:p>
        </p:txBody>
      </p:sp>
      <p:sp>
        <p:nvSpPr>
          <p:cNvPr id="3" name="Content Placeholder 2">
            <a:extLst>
              <a:ext uri="{FF2B5EF4-FFF2-40B4-BE49-F238E27FC236}">
                <a16:creationId xmlns:a16="http://schemas.microsoft.com/office/drawing/2014/main" id="{50C8318E-409A-A24D-8ED3-3F74D1BA1B25}"/>
              </a:ext>
            </a:extLst>
          </p:cNvPr>
          <p:cNvSpPr>
            <a:spLocks noGrp="1"/>
          </p:cNvSpPr>
          <p:nvPr>
            <p:ph idx="1"/>
          </p:nvPr>
        </p:nvSpPr>
        <p:spPr>
          <a:xfrm>
            <a:off x="397565" y="1887594"/>
            <a:ext cx="11410122" cy="4683182"/>
          </a:xfrm>
        </p:spPr>
        <p:txBody>
          <a:bodyPr>
            <a:normAutofit lnSpcReduction="10000"/>
          </a:bodyPr>
          <a:lstStyle/>
          <a:p>
            <a:r>
              <a:rPr lang="en-US" sz="2400" dirty="0"/>
              <a:t>On 9/3/19, GAO issued a report describing (1) significant increases in health insurance coverage and third-party collections at federally operated and tribally operated facilities from FY 2013-2018, and (2) the effects of any changes in coverage and collections.</a:t>
            </a:r>
          </a:p>
          <a:p>
            <a:r>
              <a:rPr lang="en-US" sz="2700" b="1" dirty="0"/>
              <a:t>GAO Found: </a:t>
            </a:r>
          </a:p>
          <a:p>
            <a:pPr marL="457200" lvl="1" indent="0">
              <a:buNone/>
            </a:pPr>
            <a:r>
              <a:rPr lang="en-US" dirty="0"/>
              <a:t>⎼During FY 2013-2018 patients at federally operated hospitals and health centers reported an average increase of 14% in health coverage. Tribally operated facilities also experienced increases in coverage. </a:t>
            </a:r>
          </a:p>
          <a:p>
            <a:pPr marL="457200" lvl="1" indent="0">
              <a:buNone/>
            </a:pPr>
            <a:r>
              <a:rPr lang="en-US" dirty="0"/>
              <a:t>⎼Federally operated IHS facilities’ third-party collections totaled $1.07 billion in FY 2018, increasing 51% from FY 2013. Tribally operated facilities also experienced increases in collections.</a:t>
            </a:r>
          </a:p>
          <a:p>
            <a:pPr marL="457200" lvl="1" indent="0">
              <a:buNone/>
            </a:pPr>
            <a:r>
              <a:rPr lang="en-US" dirty="0"/>
              <a:t>⎼Facilities have been increasingly relying on third-party collections to pay for ongoing operating (i.e. staff payroll and facility maintenance) and have expanded onsite services (i.e. volume or scope of services offered- adding new providers or purchasing medical equipment). </a:t>
            </a:r>
          </a:p>
        </p:txBody>
      </p:sp>
      <p:pic>
        <p:nvPicPr>
          <p:cNvPr id="4" name="Picture 3">
            <a:extLst>
              <a:ext uri="{FF2B5EF4-FFF2-40B4-BE49-F238E27FC236}">
                <a16:creationId xmlns:a16="http://schemas.microsoft.com/office/drawing/2014/main" id="{AD0621C8-A38C-D542-A865-168B30898B2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00933" y="230188"/>
            <a:ext cx="2868839" cy="663687"/>
          </a:xfrm>
          <a:prstGeom prst="rect">
            <a:avLst/>
          </a:prstGeom>
          <a:noFill/>
          <a:ln>
            <a:noFill/>
          </a:ln>
        </p:spPr>
      </p:pic>
    </p:spTree>
    <p:extLst>
      <p:ext uri="{BB962C8B-B14F-4D97-AF65-F5344CB8AC3E}">
        <p14:creationId xmlns:p14="http://schemas.microsoft.com/office/powerpoint/2010/main" val="2987519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6B185-2382-944B-8048-B8A1D67B07AD}"/>
              </a:ext>
            </a:extLst>
          </p:cNvPr>
          <p:cNvSpPr>
            <a:spLocks noGrp="1"/>
          </p:cNvSpPr>
          <p:nvPr>
            <p:ph type="title"/>
          </p:nvPr>
        </p:nvSpPr>
        <p:spPr>
          <a:xfrm>
            <a:off x="1076739" y="562031"/>
            <a:ext cx="10515600" cy="1325563"/>
          </a:xfrm>
        </p:spPr>
        <p:txBody>
          <a:bodyPr>
            <a:normAutofit fontScale="90000"/>
          </a:bodyPr>
          <a:lstStyle/>
          <a:p>
            <a:pPr algn="ctr"/>
            <a:br>
              <a:rPr lang="en-US" sz="4000" b="1" dirty="0"/>
            </a:br>
            <a:br>
              <a:rPr lang="en-US" sz="4000" b="1" dirty="0"/>
            </a:br>
            <a:r>
              <a:rPr lang="en-US" sz="2900" b="1" dirty="0"/>
              <a:t>GAO Report: Tribal Programs- Resource Constraints and Management Weaknesses Can Limit Federal Program Delivery to Tribes</a:t>
            </a:r>
            <a:br>
              <a:rPr lang="en-US" sz="3600" b="1" dirty="0"/>
            </a:br>
            <a:br>
              <a:rPr lang="en-US" sz="3600" b="1" dirty="0"/>
            </a:br>
            <a:endParaRPr lang="en-US" sz="3600" b="1" dirty="0"/>
          </a:p>
        </p:txBody>
      </p:sp>
      <p:sp>
        <p:nvSpPr>
          <p:cNvPr id="3" name="Content Placeholder 2">
            <a:extLst>
              <a:ext uri="{FF2B5EF4-FFF2-40B4-BE49-F238E27FC236}">
                <a16:creationId xmlns:a16="http://schemas.microsoft.com/office/drawing/2014/main" id="{50C8318E-409A-A24D-8ED3-3F74D1BA1B25}"/>
              </a:ext>
            </a:extLst>
          </p:cNvPr>
          <p:cNvSpPr>
            <a:spLocks noGrp="1"/>
          </p:cNvSpPr>
          <p:nvPr>
            <p:ph idx="1"/>
          </p:nvPr>
        </p:nvSpPr>
        <p:spPr>
          <a:xfrm>
            <a:off x="200934" y="1700784"/>
            <a:ext cx="11613114" cy="5157216"/>
          </a:xfrm>
        </p:spPr>
        <p:txBody>
          <a:bodyPr>
            <a:normAutofit fontScale="92500" lnSpcReduction="20000"/>
          </a:bodyPr>
          <a:lstStyle/>
          <a:p>
            <a:r>
              <a:rPr lang="en-US" sz="2200" dirty="0"/>
              <a:t>On 11/19/19, GAO issued a report describing (1)capacity and funding constraints and budget uncertainty and (2) management weaknesses that limit the effective delivery of federal programs for tribes and their members. GAO made more than 50 recommendations related to its high-risk area and more than 40 recommendations for tribal water infrastructure, tribal self-governance and tribal consultation of which 60 recommendations are open.</a:t>
            </a:r>
          </a:p>
          <a:p>
            <a:r>
              <a:rPr lang="en-US" sz="2700" b="1" dirty="0"/>
              <a:t>GAO Found: </a:t>
            </a:r>
          </a:p>
          <a:p>
            <a:pPr marL="457200" lvl="1" indent="0">
              <a:buNone/>
            </a:pPr>
            <a:r>
              <a:rPr lang="en-US" dirty="0"/>
              <a:t>⎼</a:t>
            </a:r>
            <a:r>
              <a:rPr lang="en-US" b="1" dirty="0"/>
              <a:t>High staff vacancies and insufficient staff capacity.</a:t>
            </a:r>
            <a:r>
              <a:rPr lang="en-US" dirty="0"/>
              <a:t> In February 2017, GAO reported that IHS had over 1,550 vacancies for healthcare positions in 2016, and the insufficient workforce was the biggest impediment to providing timely primary care. </a:t>
            </a:r>
            <a:endParaRPr lang="en-US" b="1" dirty="0"/>
          </a:p>
          <a:p>
            <a:pPr marL="457200" lvl="1" indent="0">
              <a:buNone/>
            </a:pPr>
            <a:r>
              <a:rPr lang="en-US" dirty="0"/>
              <a:t>⎼</a:t>
            </a:r>
            <a:r>
              <a:rPr lang="en-US" b="1" dirty="0"/>
              <a:t>Inadequate funding. </a:t>
            </a:r>
            <a:r>
              <a:rPr lang="en-US" dirty="0"/>
              <a:t>Inadequate program funding to meet tribal needs may limit tribal options for administering federal programs using self-determination contracts or self-governance compacts. Many tribes supplement federal funding, which diverts funding from economic development and services provided. </a:t>
            </a:r>
            <a:endParaRPr lang="en-US" b="1" dirty="0"/>
          </a:p>
          <a:p>
            <a:pPr marL="457200" lvl="1" indent="0">
              <a:buNone/>
            </a:pPr>
            <a:r>
              <a:rPr lang="en-US" dirty="0"/>
              <a:t>⎼</a:t>
            </a:r>
            <a:r>
              <a:rPr lang="en-US" b="1" dirty="0"/>
              <a:t>Effects of budget uncertainty. </a:t>
            </a:r>
            <a:r>
              <a:rPr lang="en-US" dirty="0"/>
              <a:t>Budget uncertainty arises during CRs and government shutdowns. Impacts on tribal health care programs and operations include recruitment and retention of staff challenges and additional administrative burden and cost. </a:t>
            </a:r>
          </a:p>
          <a:p>
            <a:pPr marL="457200" lvl="1" indent="0">
              <a:buNone/>
            </a:pPr>
            <a:r>
              <a:rPr lang="en-US" dirty="0"/>
              <a:t>⎼</a:t>
            </a:r>
            <a:r>
              <a:rPr lang="en-US" b="1" dirty="0"/>
              <a:t>Oversight weaknesses. </a:t>
            </a:r>
            <a:r>
              <a:rPr lang="en-US" dirty="0"/>
              <a:t>Found weaknesses in IHS’s oversight of timeliness of patient care leading to long wait times at IHS facilities. Recommendation that IHS develop standards for patient wait times and take corrective action. IHS has done this and it developing monitoring capacity. </a:t>
            </a:r>
            <a:r>
              <a:rPr lang="en-US" b="1" dirty="0"/>
              <a:t> </a:t>
            </a:r>
          </a:p>
        </p:txBody>
      </p:sp>
      <p:pic>
        <p:nvPicPr>
          <p:cNvPr id="4" name="Picture 3">
            <a:extLst>
              <a:ext uri="{FF2B5EF4-FFF2-40B4-BE49-F238E27FC236}">
                <a16:creationId xmlns:a16="http://schemas.microsoft.com/office/drawing/2014/main" id="{AD0621C8-A38C-D542-A865-168B30898B2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00933" y="230188"/>
            <a:ext cx="2868839" cy="663687"/>
          </a:xfrm>
          <a:prstGeom prst="rect">
            <a:avLst/>
          </a:prstGeom>
          <a:noFill/>
          <a:ln>
            <a:noFill/>
          </a:ln>
        </p:spPr>
      </p:pic>
      <p:graphicFrame>
        <p:nvGraphicFramePr>
          <p:cNvPr id="6" name="Table 5">
            <a:extLst>
              <a:ext uri="{FF2B5EF4-FFF2-40B4-BE49-F238E27FC236}">
                <a16:creationId xmlns:a16="http://schemas.microsoft.com/office/drawing/2014/main" id="{55906D2C-7F7A-C644-A07F-E97DDEB975D6}"/>
              </a:ext>
            </a:extLst>
          </p:cNvPr>
          <p:cNvGraphicFramePr>
            <a:graphicFrameLocks noGrp="1"/>
          </p:cNvGraphicFramePr>
          <p:nvPr>
            <p:extLst>
              <p:ext uri="{D42A27DB-BD31-4B8C-83A1-F6EECF244321}">
                <p14:modId xmlns:p14="http://schemas.microsoft.com/office/powerpoint/2010/main" val="4109716494"/>
              </p:ext>
            </p:extLst>
          </p:nvPr>
        </p:nvGraphicFramePr>
        <p:xfrm>
          <a:off x="4550664" y="5760720"/>
          <a:ext cx="10515600" cy="443961"/>
        </p:xfrm>
        <a:graphic>
          <a:graphicData uri="http://schemas.openxmlformats.org/drawingml/2006/table">
            <a:tbl>
              <a:tblPr/>
              <a:tblGrid>
                <a:gridCol w="10515600">
                  <a:extLst>
                    <a:ext uri="{9D8B030D-6E8A-4147-A177-3AD203B41FA5}">
                      <a16:colId xmlns:a16="http://schemas.microsoft.com/office/drawing/2014/main" val="231075266"/>
                    </a:ext>
                  </a:extLst>
                </a:gridCol>
              </a:tblGrid>
              <a:tr h="443961">
                <a:tc>
                  <a:txBody>
                    <a:bodyPr/>
                    <a:lstStyle/>
                    <a:p>
                      <a:endParaRPr lang="en-US" dirty="0">
                        <a:effectLst/>
                        <a:latin typeface="Arial" panose="020B0604020202020204" pitchFamily="34" charset="0"/>
                      </a:endParaRPr>
                    </a:p>
                  </a:txBody>
                  <a:tcPr marL="47625" marR="47625" marT="0" marB="0">
                    <a:lnL>
                      <a:noFill/>
                    </a:lnL>
                    <a:lnR>
                      <a:noFill/>
                    </a:lnR>
                    <a:lnT>
                      <a:noFill/>
                    </a:lnT>
                    <a:lnB>
                      <a:noFill/>
                    </a:lnB>
                  </a:tcPr>
                </a:tc>
                <a:extLst>
                  <a:ext uri="{0D108BD9-81ED-4DB2-BD59-A6C34878D82A}">
                    <a16:rowId xmlns:a16="http://schemas.microsoft.com/office/drawing/2014/main" val="2410871009"/>
                  </a:ext>
                </a:extLst>
              </a:tr>
            </a:tbl>
          </a:graphicData>
        </a:graphic>
      </p:graphicFrame>
    </p:spTree>
    <p:extLst>
      <p:ext uri="{BB962C8B-B14F-4D97-AF65-F5344CB8AC3E}">
        <p14:creationId xmlns:p14="http://schemas.microsoft.com/office/powerpoint/2010/main" val="3033422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Number Placeholder 5"/>
          <p:cNvSpPr>
            <a:spLocks noGrp="1"/>
          </p:cNvSpPr>
          <p:nvPr>
            <p:ph type="sldNum" sz="quarter" idx="12"/>
          </p:nvPr>
        </p:nvSpPr>
        <p:spPr>
          <a:noFill/>
        </p:spPr>
        <p:txBody>
          <a:bodyPr/>
          <a:lstStyle/>
          <a:p>
            <a:fld id="{89C42150-723B-4C2A-B8AA-C6F96496E035}" type="slidenum">
              <a:rPr lang="en-US" altLang="en-US" smtClean="0">
                <a:latin typeface="Tahoma" pitchFamily="34" charset="0"/>
              </a:rPr>
              <a:pPr/>
              <a:t>17</a:t>
            </a:fld>
            <a:endParaRPr lang="en-US" altLang="en-US" dirty="0">
              <a:latin typeface="Tahoma" pitchFamily="34" charset="0"/>
            </a:endParaRPr>
          </a:p>
        </p:txBody>
      </p:sp>
      <p:sp>
        <p:nvSpPr>
          <p:cNvPr id="14338" name="Rectangle 2"/>
          <p:cNvSpPr>
            <a:spLocks noGrp="1" noChangeArrowheads="1"/>
          </p:cNvSpPr>
          <p:nvPr>
            <p:ph type="title"/>
          </p:nvPr>
        </p:nvSpPr>
        <p:spPr>
          <a:xfrm>
            <a:off x="3140528" y="294618"/>
            <a:ext cx="6553200" cy="1447800"/>
          </a:xfrm>
        </p:spPr>
        <p:txBody>
          <a:bodyPr>
            <a:noAutofit/>
          </a:bodyPr>
          <a:lstStyle/>
          <a:p>
            <a:pPr algn="ctr"/>
            <a:r>
              <a:rPr lang="en-US" b="1" dirty="0">
                <a:latin typeface="Arial" charset="0"/>
                <a:cs typeface="Arial" charset="0"/>
              </a:rPr>
              <a:t>Federal Administrative &amp; Regulatory Policy</a:t>
            </a:r>
            <a:br>
              <a:rPr lang="en-US" b="1" dirty="0">
                <a:latin typeface="Arial" charset="0"/>
                <a:cs typeface="Arial" charset="0"/>
              </a:rPr>
            </a:br>
            <a:endParaRPr lang="en-US" altLang="en-US" b="1" dirty="0"/>
          </a:p>
        </p:txBody>
      </p:sp>
      <p:sp>
        <p:nvSpPr>
          <p:cNvPr id="3" name="Rectangle 2"/>
          <p:cNvSpPr/>
          <p:nvPr/>
        </p:nvSpPr>
        <p:spPr>
          <a:xfrm>
            <a:off x="3800856" y="6352143"/>
            <a:ext cx="4884607" cy="369332"/>
          </a:xfrm>
          <a:prstGeom prst="rect">
            <a:avLst/>
          </a:prstGeom>
        </p:spPr>
        <p:txBody>
          <a:bodyPr wrap="none">
            <a:spAutoFit/>
          </a:bodyPr>
          <a:lstStyle/>
          <a:p>
            <a:pPr algn="ctr"/>
            <a:r>
              <a:rPr lang="en-US" dirty="0"/>
              <a:t>RADM </a:t>
            </a:r>
            <a:r>
              <a:rPr lang="en-US" dirty="0" err="1"/>
              <a:t>Weahkee</a:t>
            </a:r>
            <a:r>
              <a:rPr lang="en-US" dirty="0"/>
              <a:t> visiting NPAIHB; September, 2019</a:t>
            </a:r>
          </a:p>
        </p:txBody>
      </p:sp>
      <p:pic>
        <p:nvPicPr>
          <p:cNvPr id="6" name="Picture 5">
            <a:extLst>
              <a:ext uri="{FF2B5EF4-FFF2-40B4-BE49-F238E27FC236}">
                <a16:creationId xmlns:a16="http://schemas.microsoft.com/office/drawing/2014/main" id="{85B5EFB2-841F-7140-9A6E-C77C509FFFC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71689" y="246336"/>
            <a:ext cx="2868839" cy="663687"/>
          </a:xfrm>
          <a:prstGeom prst="rect">
            <a:avLst/>
          </a:prstGeom>
          <a:noFill/>
          <a:ln>
            <a:noFill/>
          </a:ln>
        </p:spPr>
      </p:pic>
      <p:pic>
        <p:nvPicPr>
          <p:cNvPr id="4" name="Picture 3">
            <a:extLst>
              <a:ext uri="{FF2B5EF4-FFF2-40B4-BE49-F238E27FC236}">
                <a16:creationId xmlns:a16="http://schemas.microsoft.com/office/drawing/2014/main" id="{E94F4387-260A-AC4D-BE03-201BF7FF6CAD}"/>
              </a:ext>
            </a:extLst>
          </p:cNvPr>
          <p:cNvPicPr>
            <a:picLocks noChangeAspect="1"/>
          </p:cNvPicPr>
          <p:nvPr/>
        </p:nvPicPr>
        <p:blipFill>
          <a:blip r:embed="rId4"/>
          <a:stretch>
            <a:fillRect/>
          </a:stretch>
        </p:blipFill>
        <p:spPr>
          <a:xfrm>
            <a:off x="3800855" y="1360153"/>
            <a:ext cx="4884607" cy="4884607"/>
          </a:xfrm>
          <a:prstGeom prst="rect">
            <a:avLst/>
          </a:prstGeom>
        </p:spPr>
      </p:pic>
    </p:spTree>
    <p:extLst>
      <p:ext uri="{BB962C8B-B14F-4D97-AF65-F5344CB8AC3E}">
        <p14:creationId xmlns:p14="http://schemas.microsoft.com/office/powerpoint/2010/main" val="1838366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6B185-2382-944B-8048-B8A1D67B07AD}"/>
              </a:ext>
            </a:extLst>
          </p:cNvPr>
          <p:cNvSpPr>
            <a:spLocks noGrp="1"/>
          </p:cNvSpPr>
          <p:nvPr>
            <p:ph type="title"/>
          </p:nvPr>
        </p:nvSpPr>
        <p:spPr>
          <a:xfrm>
            <a:off x="838200" y="696969"/>
            <a:ext cx="10515600" cy="1325563"/>
          </a:xfrm>
        </p:spPr>
        <p:txBody>
          <a:bodyPr>
            <a:normAutofit/>
          </a:bodyPr>
          <a:lstStyle/>
          <a:p>
            <a:pPr algn="ctr"/>
            <a:r>
              <a:rPr lang="en-US" sz="3200" b="1" dirty="0"/>
              <a:t>HHS OIG Proposed Rule: Anti-Kickback Statute</a:t>
            </a:r>
            <a:endParaRPr lang="en-US" sz="3200" dirty="0"/>
          </a:p>
        </p:txBody>
      </p:sp>
      <p:sp>
        <p:nvSpPr>
          <p:cNvPr id="3" name="Content Placeholder 2">
            <a:extLst>
              <a:ext uri="{FF2B5EF4-FFF2-40B4-BE49-F238E27FC236}">
                <a16:creationId xmlns:a16="http://schemas.microsoft.com/office/drawing/2014/main" id="{50C8318E-409A-A24D-8ED3-3F74D1BA1B25}"/>
              </a:ext>
            </a:extLst>
          </p:cNvPr>
          <p:cNvSpPr>
            <a:spLocks noGrp="1"/>
          </p:cNvSpPr>
          <p:nvPr>
            <p:ph idx="1"/>
          </p:nvPr>
        </p:nvSpPr>
        <p:spPr>
          <a:xfrm>
            <a:off x="384048" y="1789043"/>
            <a:ext cx="11338560" cy="4648333"/>
          </a:xfrm>
        </p:spPr>
        <p:txBody>
          <a:bodyPr>
            <a:normAutofit lnSpcReduction="10000"/>
          </a:bodyPr>
          <a:lstStyle/>
          <a:p>
            <a:r>
              <a:rPr lang="en-US" dirty="0"/>
              <a:t>Issued 8/26; Comments Submitted 10/25</a:t>
            </a:r>
          </a:p>
          <a:p>
            <a:r>
              <a:rPr lang="en-US" dirty="0"/>
              <a:t>The Anti-Kickback Statute (AKS) prevents healthcare providers from entering into arrangements where one provider gives another provider payment or an incentive to bill federal healthcare programs.</a:t>
            </a:r>
          </a:p>
          <a:p>
            <a:r>
              <a:rPr lang="en-US" dirty="0"/>
              <a:t>The HHS OIG created a number of safe harbors, however none of the existing safe harbors are designed for Indian healthcare programs.</a:t>
            </a:r>
          </a:p>
          <a:p>
            <a:r>
              <a:rPr lang="en-US" dirty="0"/>
              <a:t>New Safe Harbors: 1) Coordinated Care Arrangements; 2) Value-Based Care: Substantial Downside Financial Risk; 3) Value-Based Care: Full Financial Risk; 4) Patient Engagement and Support; 5)</a:t>
            </a:r>
          </a:p>
          <a:p>
            <a:r>
              <a:rPr lang="en-US" dirty="0"/>
              <a:t>NPAIHB requested an Indian-specific safe harbor with language from the CMS TTAG. </a:t>
            </a:r>
          </a:p>
          <a:p>
            <a:pPr marL="0" indent="0">
              <a:buNone/>
            </a:pPr>
            <a:endParaRPr lang="en-US" dirty="0"/>
          </a:p>
          <a:p>
            <a:endParaRPr lang="en-US" dirty="0"/>
          </a:p>
        </p:txBody>
      </p:sp>
      <p:pic>
        <p:nvPicPr>
          <p:cNvPr id="4" name="Picture 3">
            <a:extLst>
              <a:ext uri="{FF2B5EF4-FFF2-40B4-BE49-F238E27FC236}">
                <a16:creationId xmlns:a16="http://schemas.microsoft.com/office/drawing/2014/main" id="{0D270851-58BE-2344-8242-D2A3835F84D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98782" y="205194"/>
            <a:ext cx="2868839" cy="663687"/>
          </a:xfrm>
          <a:prstGeom prst="rect">
            <a:avLst/>
          </a:prstGeom>
          <a:noFill/>
          <a:ln>
            <a:noFill/>
          </a:ln>
        </p:spPr>
      </p:pic>
    </p:spTree>
    <p:extLst>
      <p:ext uri="{BB962C8B-B14F-4D97-AF65-F5344CB8AC3E}">
        <p14:creationId xmlns:p14="http://schemas.microsoft.com/office/powerpoint/2010/main" val="3832562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6B185-2382-944B-8048-B8A1D67B07AD}"/>
              </a:ext>
            </a:extLst>
          </p:cNvPr>
          <p:cNvSpPr>
            <a:spLocks noGrp="1"/>
          </p:cNvSpPr>
          <p:nvPr>
            <p:ph type="title"/>
          </p:nvPr>
        </p:nvSpPr>
        <p:spPr>
          <a:xfrm>
            <a:off x="838200" y="696969"/>
            <a:ext cx="10515600" cy="1325563"/>
          </a:xfrm>
        </p:spPr>
        <p:txBody>
          <a:bodyPr>
            <a:normAutofit/>
          </a:bodyPr>
          <a:lstStyle/>
          <a:p>
            <a:pPr algn="ctr"/>
            <a:r>
              <a:rPr lang="en-US" sz="3200" b="1" dirty="0">
                <a:solidFill>
                  <a:srgbClr val="FF0000"/>
                </a:solidFill>
              </a:rPr>
              <a:t>  </a:t>
            </a:r>
            <a:r>
              <a:rPr lang="en-US" sz="3200" b="1" dirty="0"/>
              <a:t>CMS Proposed Rule: Medicaid Fiscal Accountability Regulation</a:t>
            </a:r>
            <a:endParaRPr lang="en-US" sz="3200" dirty="0"/>
          </a:p>
        </p:txBody>
      </p:sp>
      <p:sp>
        <p:nvSpPr>
          <p:cNvPr id="3" name="Content Placeholder 2">
            <a:extLst>
              <a:ext uri="{FF2B5EF4-FFF2-40B4-BE49-F238E27FC236}">
                <a16:creationId xmlns:a16="http://schemas.microsoft.com/office/drawing/2014/main" id="{50C8318E-409A-A24D-8ED3-3F74D1BA1B25}"/>
              </a:ext>
            </a:extLst>
          </p:cNvPr>
          <p:cNvSpPr>
            <a:spLocks noGrp="1"/>
          </p:cNvSpPr>
          <p:nvPr>
            <p:ph idx="1"/>
          </p:nvPr>
        </p:nvSpPr>
        <p:spPr>
          <a:xfrm>
            <a:off x="838200" y="1719072"/>
            <a:ext cx="10515600" cy="4654798"/>
          </a:xfrm>
        </p:spPr>
        <p:txBody>
          <a:bodyPr>
            <a:normAutofit fontScale="92500" lnSpcReduction="20000"/>
          </a:bodyPr>
          <a:lstStyle/>
          <a:p>
            <a:r>
              <a:rPr lang="en-US" dirty="0"/>
              <a:t>Issued 11/18/19; </a:t>
            </a:r>
            <a:r>
              <a:rPr lang="en-US" b="1" dirty="0">
                <a:solidFill>
                  <a:srgbClr val="C00000"/>
                </a:solidFill>
              </a:rPr>
              <a:t>Comments Due 2/1/20</a:t>
            </a:r>
          </a:p>
          <a:p>
            <a:r>
              <a:rPr lang="en-US" dirty="0"/>
              <a:t>Proposes new reporting requirements for states to provide CMS with more detailed information on supplemental and DSH payments to Medicaid providers.</a:t>
            </a:r>
          </a:p>
          <a:p>
            <a:r>
              <a:rPr lang="en-US" dirty="0"/>
              <a:t>Clarifies that permissible state or local funds for the state share include: state general fund dollars appropriated directly to Medicaid; Intergovernmental transfers (IGTs) from units of government (including tribes) derived from state or local taxes, and transferred to the state Medicaid agency; and certified public expenditures (CPEs) reported to the state.</a:t>
            </a:r>
          </a:p>
          <a:p>
            <a:r>
              <a:rPr lang="en-US" b="1" dirty="0"/>
              <a:t>Concern: </a:t>
            </a:r>
            <a:r>
              <a:rPr lang="en-US" dirty="0"/>
              <a:t>Belief that it could negatively affect participation of tribes to perform Medicaid State administrative activities (i.e. in OR and WA). For example, states can or could pay for a portion of the non-federal match on certain services.</a:t>
            </a:r>
          </a:p>
          <a:p>
            <a:endParaRPr lang="en-US" dirty="0"/>
          </a:p>
        </p:txBody>
      </p:sp>
      <p:pic>
        <p:nvPicPr>
          <p:cNvPr id="4" name="Picture 3">
            <a:extLst>
              <a:ext uri="{FF2B5EF4-FFF2-40B4-BE49-F238E27FC236}">
                <a16:creationId xmlns:a16="http://schemas.microsoft.com/office/drawing/2014/main" id="{0D270851-58BE-2344-8242-D2A3835F84D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5618" y="230188"/>
            <a:ext cx="2868839" cy="663687"/>
          </a:xfrm>
          <a:prstGeom prst="rect">
            <a:avLst/>
          </a:prstGeom>
          <a:noFill/>
          <a:ln>
            <a:noFill/>
          </a:ln>
        </p:spPr>
      </p:pic>
    </p:spTree>
    <p:extLst>
      <p:ext uri="{BB962C8B-B14F-4D97-AF65-F5344CB8AC3E}">
        <p14:creationId xmlns:p14="http://schemas.microsoft.com/office/powerpoint/2010/main" val="3832686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0108" y="670719"/>
            <a:ext cx="7239000" cy="792162"/>
          </a:xfrm>
        </p:spPr>
        <p:txBody>
          <a:bodyPr/>
          <a:lstStyle/>
          <a:p>
            <a:pPr algn="ctr"/>
            <a:r>
              <a:rPr lang="en-US" b="1" dirty="0"/>
              <a:t>Report Overview </a:t>
            </a:r>
          </a:p>
        </p:txBody>
      </p:sp>
      <p:sp>
        <p:nvSpPr>
          <p:cNvPr id="3" name="Content Placeholder 2"/>
          <p:cNvSpPr>
            <a:spLocks noGrp="1"/>
          </p:cNvSpPr>
          <p:nvPr>
            <p:ph idx="1"/>
          </p:nvPr>
        </p:nvSpPr>
        <p:spPr>
          <a:xfrm>
            <a:off x="3276600" y="1219200"/>
            <a:ext cx="6858000" cy="5410200"/>
          </a:xfrm>
        </p:spPr>
        <p:txBody>
          <a:bodyPr>
            <a:normAutofit/>
          </a:bodyPr>
          <a:lstStyle/>
          <a:p>
            <a:pPr marL="514350" indent="-514350">
              <a:spcBef>
                <a:spcPts val="1800"/>
              </a:spcBef>
              <a:buFont typeface="+mj-lt"/>
              <a:buAutoNum type="arabicPeriod"/>
            </a:pPr>
            <a:endParaRPr lang="en-US" sz="2400" dirty="0"/>
          </a:p>
          <a:p>
            <a:pPr marL="514350" indent="-514350">
              <a:spcBef>
                <a:spcPts val="1800"/>
              </a:spcBef>
              <a:buFont typeface="+mj-lt"/>
              <a:buAutoNum type="arabicPeriod"/>
            </a:pPr>
            <a:r>
              <a:rPr lang="en-US" sz="2400" dirty="0"/>
              <a:t>Hot Topics</a:t>
            </a:r>
          </a:p>
          <a:p>
            <a:pPr marL="514350" indent="-514350">
              <a:spcBef>
                <a:spcPts val="1800"/>
              </a:spcBef>
              <a:buFont typeface="+mj-lt"/>
              <a:buAutoNum type="arabicPeriod"/>
            </a:pPr>
            <a:r>
              <a:rPr lang="en-US" sz="2400" dirty="0"/>
              <a:t>Appropriations</a:t>
            </a:r>
          </a:p>
          <a:p>
            <a:pPr marL="514350" indent="-514350">
              <a:spcBef>
                <a:spcPts val="1800"/>
              </a:spcBef>
              <a:buFont typeface="+mj-lt"/>
              <a:buAutoNum type="arabicPeriod"/>
            </a:pPr>
            <a:r>
              <a:rPr lang="en-US" sz="2400" dirty="0"/>
              <a:t>Legislation </a:t>
            </a:r>
          </a:p>
          <a:p>
            <a:pPr marL="514350" indent="-514350">
              <a:spcBef>
                <a:spcPts val="1800"/>
              </a:spcBef>
              <a:buFont typeface="+mj-lt"/>
              <a:buAutoNum type="arabicPeriod"/>
            </a:pPr>
            <a:r>
              <a:rPr lang="en-US" sz="2400" dirty="0"/>
              <a:t>New &amp; Pending Federal Policies</a:t>
            </a:r>
          </a:p>
          <a:p>
            <a:pPr marL="514350" indent="-514350">
              <a:spcBef>
                <a:spcPts val="1800"/>
              </a:spcBef>
              <a:buFont typeface="+mj-lt"/>
              <a:buAutoNum type="arabicPeriod"/>
            </a:pPr>
            <a:r>
              <a:rPr lang="en-US" sz="2400" dirty="0"/>
              <a:t>Litigation</a:t>
            </a:r>
          </a:p>
          <a:p>
            <a:pPr marL="514350" indent="-514350">
              <a:spcBef>
                <a:spcPts val="1800"/>
              </a:spcBef>
              <a:buFont typeface="+mj-lt"/>
              <a:buAutoNum type="arabicPeriod"/>
            </a:pPr>
            <a:r>
              <a:rPr lang="en-US" sz="2400" dirty="0"/>
              <a:t>Recent and Upcoming National/Regional Meetings</a:t>
            </a:r>
          </a:p>
          <a:p>
            <a:pPr marL="0" indent="0">
              <a:spcBef>
                <a:spcPts val="1800"/>
              </a:spcBef>
              <a:buNone/>
            </a:pPr>
            <a:r>
              <a:rPr lang="en-US" sz="2400" dirty="0"/>
              <a:t>5.    DHAT State Legislative Update</a:t>
            </a:r>
            <a:endParaRPr lang="en-US" sz="2000" dirty="0"/>
          </a:p>
        </p:txBody>
      </p:sp>
      <p:pic>
        <p:nvPicPr>
          <p:cNvPr id="4" name="Picture 3">
            <a:extLst>
              <a:ext uri="{FF2B5EF4-FFF2-40B4-BE49-F238E27FC236}">
                <a16:creationId xmlns:a16="http://schemas.microsoft.com/office/drawing/2014/main" id="{88E11C8E-C784-8F4E-9F73-2010C9BBF73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2575" y="339273"/>
            <a:ext cx="2689225" cy="662892"/>
          </a:xfrm>
          <a:prstGeom prst="rect">
            <a:avLst/>
          </a:prstGeom>
          <a:noFill/>
          <a:ln>
            <a:noFill/>
          </a:ln>
        </p:spPr>
      </p:pic>
    </p:spTree>
    <p:extLst>
      <p:ext uri="{BB962C8B-B14F-4D97-AF65-F5344CB8AC3E}">
        <p14:creationId xmlns:p14="http://schemas.microsoft.com/office/powerpoint/2010/main" val="3356113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0"/>
            <a:ext cx="7239000" cy="1143000"/>
          </a:xfrm>
        </p:spPr>
        <p:txBody>
          <a:bodyPr>
            <a:noAutofit/>
          </a:bodyPr>
          <a:lstStyle/>
          <a:p>
            <a:pPr algn="ctr"/>
            <a:r>
              <a:rPr lang="en-US" sz="3200" b="1" dirty="0"/>
              <a:t>IHS Recent DTLLS</a:t>
            </a:r>
          </a:p>
        </p:txBody>
      </p:sp>
      <p:sp>
        <p:nvSpPr>
          <p:cNvPr id="3" name="Content Placeholder 2"/>
          <p:cNvSpPr>
            <a:spLocks noGrp="1"/>
          </p:cNvSpPr>
          <p:nvPr>
            <p:ph idx="1"/>
          </p:nvPr>
        </p:nvSpPr>
        <p:spPr>
          <a:xfrm>
            <a:off x="372533" y="990600"/>
            <a:ext cx="11209867" cy="5562600"/>
          </a:xfrm>
        </p:spPr>
        <p:txBody>
          <a:bodyPr>
            <a:normAutofit/>
          </a:bodyPr>
          <a:lstStyle/>
          <a:p>
            <a:pPr>
              <a:lnSpc>
                <a:spcPct val="100000"/>
              </a:lnSpc>
            </a:pPr>
            <a:r>
              <a:rPr lang="en-US" b="1" dirty="0"/>
              <a:t>DTLL on 12/2/19: </a:t>
            </a:r>
            <a:r>
              <a:rPr lang="en-US" dirty="0"/>
              <a:t>Notification of upcoming deadline to file a hardship exception application to CMS for not having access to certified Health Information Technology to meet the Medicare Quality Payment Incentive Program (Application Due 12/31/19)</a:t>
            </a:r>
          </a:p>
          <a:p>
            <a:pPr>
              <a:lnSpc>
                <a:spcPct val="100000"/>
              </a:lnSpc>
            </a:pPr>
            <a:r>
              <a:rPr lang="en-US" b="1" dirty="0"/>
              <a:t>DTLL on 11/27/19: </a:t>
            </a:r>
            <a:r>
              <a:rPr lang="en-US" dirty="0"/>
              <a:t>Update on short-term continuing appropriations for FY 2020 that affect tribal health programs with performance periods starting within the CR period for October 1, 2019 through December 20, 2019. </a:t>
            </a:r>
          </a:p>
          <a:p>
            <a:pPr>
              <a:lnSpc>
                <a:spcPct val="100000"/>
              </a:lnSpc>
            </a:pPr>
            <a:r>
              <a:rPr lang="en-US" b="1" dirty="0"/>
              <a:t>DTLL on 11/15/19: </a:t>
            </a:r>
            <a:r>
              <a:rPr lang="en-US" dirty="0"/>
              <a:t>Updates on recent developments associated with modernizing Agency Health Information Technology and release of October 2019 final report and roadmap executive summary. </a:t>
            </a:r>
          </a:p>
          <a:p>
            <a:pPr marL="0" indent="0">
              <a:buNone/>
            </a:pPr>
            <a:endParaRPr lang="en-US" sz="2400" b="1" dirty="0"/>
          </a:p>
        </p:txBody>
      </p:sp>
      <p:pic>
        <p:nvPicPr>
          <p:cNvPr id="4" name="Picture 3">
            <a:extLst>
              <a:ext uri="{FF2B5EF4-FFF2-40B4-BE49-F238E27FC236}">
                <a16:creationId xmlns:a16="http://schemas.microsoft.com/office/drawing/2014/main" id="{355302AA-2415-E849-9626-71160A9D432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9161" y="163457"/>
            <a:ext cx="2868839" cy="663687"/>
          </a:xfrm>
          <a:prstGeom prst="rect">
            <a:avLst/>
          </a:prstGeom>
          <a:noFill/>
          <a:ln>
            <a:noFill/>
          </a:ln>
        </p:spPr>
      </p:pic>
    </p:spTree>
    <p:extLst>
      <p:ext uri="{BB962C8B-B14F-4D97-AF65-F5344CB8AC3E}">
        <p14:creationId xmlns:p14="http://schemas.microsoft.com/office/powerpoint/2010/main" val="1868064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0"/>
            <a:ext cx="7239000" cy="1143000"/>
          </a:xfrm>
        </p:spPr>
        <p:txBody>
          <a:bodyPr>
            <a:noAutofit/>
          </a:bodyPr>
          <a:lstStyle/>
          <a:p>
            <a:pPr algn="ctr"/>
            <a:r>
              <a:rPr lang="en-US" sz="3200" b="1" dirty="0"/>
              <a:t>IHS Strategic Options for Modernizing Health IT </a:t>
            </a:r>
          </a:p>
        </p:txBody>
      </p:sp>
      <p:sp>
        <p:nvSpPr>
          <p:cNvPr id="3" name="Content Placeholder 2"/>
          <p:cNvSpPr>
            <a:spLocks noGrp="1"/>
          </p:cNvSpPr>
          <p:nvPr>
            <p:ph idx="1"/>
          </p:nvPr>
        </p:nvSpPr>
        <p:spPr>
          <a:xfrm>
            <a:off x="343753" y="1306457"/>
            <a:ext cx="11653175" cy="5629656"/>
          </a:xfrm>
        </p:spPr>
        <p:txBody>
          <a:bodyPr>
            <a:normAutofit/>
          </a:bodyPr>
          <a:lstStyle/>
          <a:p>
            <a:r>
              <a:rPr lang="en-US" sz="3200" dirty="0"/>
              <a:t>IHS HIT Modernization Project Roadmap provides guidance to HHS and IHS in their efforts to modernize the IHS HIT system. </a:t>
            </a:r>
          </a:p>
          <a:p>
            <a:r>
              <a:rPr lang="en-US" sz="3200" dirty="0"/>
              <a:t>The Roadmap is an overarching plan to support improved clinical and non-clinical operations across I/T/U healthcare facilities through HIT. </a:t>
            </a:r>
          </a:p>
          <a:p>
            <a:r>
              <a:rPr lang="en-US" sz="3200" dirty="0"/>
              <a:t>The Project was designed to identify and frame the initial path required to achieve success; however, the proposed modernization program requires an immediate and long-term commitment  </a:t>
            </a:r>
          </a:p>
          <a:p>
            <a:pPr marL="0" indent="0">
              <a:buNone/>
            </a:pPr>
            <a:endParaRPr lang="en-US" sz="2400" dirty="0"/>
          </a:p>
        </p:txBody>
      </p:sp>
      <p:pic>
        <p:nvPicPr>
          <p:cNvPr id="4" name="Picture 3">
            <a:extLst>
              <a:ext uri="{FF2B5EF4-FFF2-40B4-BE49-F238E27FC236}">
                <a16:creationId xmlns:a16="http://schemas.microsoft.com/office/drawing/2014/main" id="{355302AA-2415-E849-9626-71160A9D432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9161" y="163457"/>
            <a:ext cx="2868839" cy="663687"/>
          </a:xfrm>
          <a:prstGeom prst="rect">
            <a:avLst/>
          </a:prstGeom>
          <a:noFill/>
          <a:ln>
            <a:noFill/>
          </a:ln>
        </p:spPr>
      </p:pic>
    </p:spTree>
    <p:extLst>
      <p:ext uri="{BB962C8B-B14F-4D97-AF65-F5344CB8AC3E}">
        <p14:creationId xmlns:p14="http://schemas.microsoft.com/office/powerpoint/2010/main" val="1661337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0"/>
            <a:ext cx="7239000" cy="1143000"/>
          </a:xfrm>
        </p:spPr>
        <p:txBody>
          <a:bodyPr>
            <a:noAutofit/>
          </a:bodyPr>
          <a:lstStyle/>
          <a:p>
            <a:pPr algn="ctr"/>
            <a:r>
              <a:rPr lang="en-US" sz="3200" b="1" dirty="0"/>
              <a:t>IHS Health IT Modernization High-level Operation Plan </a:t>
            </a:r>
          </a:p>
        </p:txBody>
      </p:sp>
      <p:pic>
        <p:nvPicPr>
          <p:cNvPr id="4" name="Picture 3">
            <a:extLst>
              <a:ext uri="{FF2B5EF4-FFF2-40B4-BE49-F238E27FC236}">
                <a16:creationId xmlns:a16="http://schemas.microsoft.com/office/drawing/2014/main" id="{355302AA-2415-E849-9626-71160A9D432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9161" y="163457"/>
            <a:ext cx="2868839" cy="663687"/>
          </a:xfrm>
          <a:prstGeom prst="rect">
            <a:avLst/>
          </a:prstGeom>
          <a:noFill/>
          <a:ln>
            <a:noFill/>
          </a:ln>
        </p:spPr>
      </p:pic>
      <p:pic>
        <p:nvPicPr>
          <p:cNvPr id="11" name="Content Placeholder 10">
            <a:extLst>
              <a:ext uri="{FF2B5EF4-FFF2-40B4-BE49-F238E27FC236}">
                <a16:creationId xmlns:a16="http://schemas.microsoft.com/office/drawing/2014/main" id="{C1D400D1-D1D1-6149-A32A-2502613E5384}"/>
              </a:ext>
            </a:extLst>
          </p:cNvPr>
          <p:cNvPicPr>
            <a:picLocks noGrp="1" noChangeAspect="1"/>
          </p:cNvPicPr>
          <p:nvPr>
            <p:ph idx="1"/>
          </p:nvPr>
        </p:nvPicPr>
        <p:blipFill>
          <a:blip r:embed="rId4"/>
          <a:stretch>
            <a:fillRect/>
          </a:stretch>
        </p:blipFill>
        <p:spPr>
          <a:xfrm>
            <a:off x="457200" y="1130624"/>
            <a:ext cx="11119104" cy="5727376"/>
          </a:xfrm>
        </p:spPr>
      </p:pic>
    </p:spTree>
    <p:extLst>
      <p:ext uri="{BB962C8B-B14F-4D97-AF65-F5344CB8AC3E}">
        <p14:creationId xmlns:p14="http://schemas.microsoft.com/office/powerpoint/2010/main" val="3517242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0"/>
            <a:ext cx="7239000" cy="1143000"/>
          </a:xfrm>
        </p:spPr>
        <p:txBody>
          <a:bodyPr>
            <a:noAutofit/>
          </a:bodyPr>
          <a:lstStyle/>
          <a:p>
            <a:pPr algn="ctr"/>
            <a:r>
              <a:rPr lang="en-US" sz="3200" b="1" dirty="0"/>
              <a:t>IHS Strategic Options for Modernizing Health IT Proposals</a:t>
            </a:r>
          </a:p>
        </p:txBody>
      </p:sp>
      <p:sp>
        <p:nvSpPr>
          <p:cNvPr id="3" name="Content Placeholder 2"/>
          <p:cNvSpPr>
            <a:spLocks noGrp="1"/>
          </p:cNvSpPr>
          <p:nvPr>
            <p:ph idx="1"/>
          </p:nvPr>
        </p:nvSpPr>
        <p:spPr>
          <a:xfrm>
            <a:off x="179161" y="990600"/>
            <a:ext cx="11653175" cy="5629656"/>
          </a:xfrm>
        </p:spPr>
        <p:txBody>
          <a:bodyPr>
            <a:normAutofit/>
          </a:bodyPr>
          <a:lstStyle/>
          <a:p>
            <a:r>
              <a:rPr lang="en-US" dirty="0"/>
              <a:t>Charter a HIT Modernization Advisory Committee to support the collaboration to advance innovation for technology improvements for the Indian health delivery system. </a:t>
            </a:r>
          </a:p>
          <a:p>
            <a:r>
              <a:rPr lang="en-US" dirty="0"/>
              <a:t>Establish a multi-member governing body that interacts regularly with stakeholder groups, both formally through tribal consultation policies and informally through leadership and subject matter expert stakeholder groups.</a:t>
            </a:r>
          </a:p>
          <a:p>
            <a:r>
              <a:rPr lang="en-US" dirty="0"/>
              <a:t>Leadership must fully understand and establish a long-term commitment to the HIT modernization program through engagement and support for appropriate governance, resourcing, and accountability. </a:t>
            </a:r>
          </a:p>
          <a:p>
            <a:r>
              <a:rPr lang="en-US" dirty="0"/>
              <a:t>Need for additional evaluation and endorsement of key findings by IHS.</a:t>
            </a:r>
          </a:p>
          <a:p>
            <a:endParaRPr lang="en-US" sz="2400" dirty="0"/>
          </a:p>
        </p:txBody>
      </p:sp>
      <p:pic>
        <p:nvPicPr>
          <p:cNvPr id="4" name="Picture 3">
            <a:extLst>
              <a:ext uri="{FF2B5EF4-FFF2-40B4-BE49-F238E27FC236}">
                <a16:creationId xmlns:a16="http://schemas.microsoft.com/office/drawing/2014/main" id="{355302AA-2415-E849-9626-71160A9D432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9161" y="163457"/>
            <a:ext cx="2868839" cy="663687"/>
          </a:xfrm>
          <a:prstGeom prst="rect">
            <a:avLst/>
          </a:prstGeom>
          <a:noFill/>
          <a:ln>
            <a:noFill/>
          </a:ln>
        </p:spPr>
      </p:pic>
    </p:spTree>
    <p:extLst>
      <p:ext uri="{BB962C8B-B14F-4D97-AF65-F5344CB8AC3E}">
        <p14:creationId xmlns:p14="http://schemas.microsoft.com/office/powerpoint/2010/main" val="2422755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0"/>
            <a:ext cx="7239000" cy="1143000"/>
          </a:xfrm>
        </p:spPr>
        <p:txBody>
          <a:bodyPr>
            <a:noAutofit/>
          </a:bodyPr>
          <a:lstStyle/>
          <a:p>
            <a:pPr algn="ctr"/>
            <a:r>
              <a:rPr lang="en-US" sz="3200" b="1" dirty="0"/>
              <a:t>IHS Strategic Options for Modernizing Health IT </a:t>
            </a:r>
          </a:p>
        </p:txBody>
      </p:sp>
      <p:pic>
        <p:nvPicPr>
          <p:cNvPr id="11" name="Content Placeholder 10">
            <a:extLst>
              <a:ext uri="{FF2B5EF4-FFF2-40B4-BE49-F238E27FC236}">
                <a16:creationId xmlns:a16="http://schemas.microsoft.com/office/drawing/2014/main" id="{E8C116E1-69D3-FC47-BA46-4FE7CA8B3FCB}"/>
              </a:ext>
            </a:extLst>
          </p:cNvPr>
          <p:cNvPicPr>
            <a:picLocks noGrp="1" noChangeAspect="1"/>
          </p:cNvPicPr>
          <p:nvPr>
            <p:ph idx="1"/>
          </p:nvPr>
        </p:nvPicPr>
        <p:blipFill>
          <a:blip r:embed="rId3"/>
          <a:stretch>
            <a:fillRect/>
          </a:stretch>
        </p:blipFill>
        <p:spPr>
          <a:xfrm>
            <a:off x="277479" y="990600"/>
            <a:ext cx="11456068" cy="5629275"/>
          </a:xfrm>
        </p:spPr>
      </p:pic>
      <p:pic>
        <p:nvPicPr>
          <p:cNvPr id="4" name="Picture 3">
            <a:extLst>
              <a:ext uri="{FF2B5EF4-FFF2-40B4-BE49-F238E27FC236}">
                <a16:creationId xmlns:a16="http://schemas.microsoft.com/office/drawing/2014/main" id="{355302AA-2415-E849-9626-71160A9D432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79161" y="163457"/>
            <a:ext cx="2868839" cy="663687"/>
          </a:xfrm>
          <a:prstGeom prst="rect">
            <a:avLst/>
          </a:prstGeom>
          <a:noFill/>
          <a:ln>
            <a:noFill/>
          </a:ln>
        </p:spPr>
      </p:pic>
    </p:spTree>
    <p:extLst>
      <p:ext uri="{BB962C8B-B14F-4D97-AF65-F5344CB8AC3E}">
        <p14:creationId xmlns:p14="http://schemas.microsoft.com/office/powerpoint/2010/main" val="867440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1F1A6-5058-C940-AE13-518145CC8CD2}"/>
              </a:ext>
            </a:extLst>
          </p:cNvPr>
          <p:cNvSpPr>
            <a:spLocks noGrp="1"/>
          </p:cNvSpPr>
          <p:nvPr>
            <p:ph type="title"/>
          </p:nvPr>
        </p:nvSpPr>
        <p:spPr>
          <a:xfrm>
            <a:off x="2971800" y="274638"/>
            <a:ext cx="7239000" cy="1020762"/>
          </a:xfrm>
        </p:spPr>
        <p:txBody>
          <a:bodyPr>
            <a:normAutofit fontScale="90000"/>
          </a:bodyPr>
          <a:lstStyle/>
          <a:p>
            <a:pPr algn="ctr"/>
            <a:r>
              <a:rPr lang="en-US" sz="4000" b="1" dirty="0"/>
              <a:t>IHS Special Diabetes Program for Indians Update</a:t>
            </a:r>
          </a:p>
        </p:txBody>
      </p:sp>
      <p:sp>
        <p:nvSpPr>
          <p:cNvPr id="3" name="Content Placeholder 2">
            <a:extLst>
              <a:ext uri="{FF2B5EF4-FFF2-40B4-BE49-F238E27FC236}">
                <a16:creationId xmlns:a16="http://schemas.microsoft.com/office/drawing/2014/main" id="{3180649E-6553-994E-A1CC-D3122DD05540}"/>
              </a:ext>
            </a:extLst>
          </p:cNvPr>
          <p:cNvSpPr>
            <a:spLocks noGrp="1"/>
          </p:cNvSpPr>
          <p:nvPr>
            <p:ph idx="1"/>
          </p:nvPr>
        </p:nvSpPr>
        <p:spPr>
          <a:xfrm>
            <a:off x="179161" y="1379990"/>
            <a:ext cx="11762903" cy="5478009"/>
          </a:xfrm>
        </p:spPr>
        <p:txBody>
          <a:bodyPr>
            <a:normAutofit lnSpcReduction="10000"/>
          </a:bodyPr>
          <a:lstStyle/>
          <a:p>
            <a:r>
              <a:rPr lang="en-US" dirty="0">
                <a:solidFill>
                  <a:srgbClr val="000000"/>
                </a:solidFill>
              </a:rPr>
              <a:t>FY 2020: short-term extension of SDPI for 5 months, through May 22, 2020.</a:t>
            </a:r>
          </a:p>
          <a:p>
            <a:r>
              <a:rPr lang="en-US" dirty="0">
                <a:solidFill>
                  <a:srgbClr val="000000"/>
                </a:solidFill>
              </a:rPr>
              <a:t>No funds have been authorized for the next SDPI grant cycle yet (FY 2021-2025)</a:t>
            </a:r>
          </a:p>
          <a:p>
            <a:r>
              <a:rPr lang="en-US" dirty="0">
                <a:solidFill>
                  <a:srgbClr val="000000"/>
                </a:solidFill>
              </a:rPr>
              <a:t>Tribal Consultation on the Distribution of Funding for SDPI in FY 2021; DTLL 10/2/19; </a:t>
            </a:r>
            <a:r>
              <a:rPr lang="en-US" dirty="0"/>
              <a:t>Comments Submitted on 12/2</a:t>
            </a:r>
          </a:p>
          <a:p>
            <a:r>
              <a:rPr lang="en-US" dirty="0"/>
              <a:t>1/10/20: TLDC on recommendations to provide to RADM </a:t>
            </a:r>
            <a:r>
              <a:rPr lang="en-US" dirty="0" err="1"/>
              <a:t>Weahkee</a:t>
            </a:r>
            <a:r>
              <a:rPr lang="en-US" dirty="0"/>
              <a:t>. </a:t>
            </a:r>
          </a:p>
          <a:p>
            <a:r>
              <a:rPr lang="en-US" dirty="0"/>
              <a:t>IHS will provide decisions for the FY 2021-2025 grant cycle by DTLL in </a:t>
            </a:r>
            <a:r>
              <a:rPr lang="en-US" b="1" dirty="0"/>
              <a:t>early 2020</a:t>
            </a:r>
            <a:r>
              <a:rPr lang="en-US" dirty="0"/>
              <a:t>. The FY 2021 Notice of Funding Opportunity released in </a:t>
            </a:r>
            <a:r>
              <a:rPr lang="en-US" b="1" dirty="0"/>
              <a:t>Spring 2020.</a:t>
            </a:r>
          </a:p>
          <a:p>
            <a:r>
              <a:rPr lang="en-US" b="1" dirty="0"/>
              <a:t>Portland Area Recommendations: </a:t>
            </a:r>
          </a:p>
          <a:p>
            <a:pPr marL="457200" lvl="1" indent="0">
              <a:buNone/>
            </a:pPr>
            <a:r>
              <a:rPr lang="en-US" b="1" dirty="0"/>
              <a:t>⎼</a:t>
            </a:r>
            <a:r>
              <a:rPr lang="en-US" dirty="0"/>
              <a:t>Proposed changes to the funding distribution for more funds to go to current SDPI grantees and new grantees from undisbursed funds, SDPI Data Infrastructure, and SDPI Program Support.</a:t>
            </a:r>
          </a:p>
          <a:p>
            <a:pPr marL="457200" lvl="1" indent="0">
              <a:buNone/>
            </a:pPr>
            <a:r>
              <a:rPr lang="en-US" b="1" dirty="0"/>
              <a:t>⎼</a:t>
            </a:r>
            <a:r>
              <a:rPr lang="en-US" dirty="0"/>
              <a:t> Generally did not recommend any changes to the national funding formula, but any changes must hold tribes harmless.</a:t>
            </a:r>
            <a:endParaRPr lang="en-US" b="1" dirty="0"/>
          </a:p>
        </p:txBody>
      </p:sp>
      <p:pic>
        <p:nvPicPr>
          <p:cNvPr id="4" name="Picture 3">
            <a:extLst>
              <a:ext uri="{FF2B5EF4-FFF2-40B4-BE49-F238E27FC236}">
                <a16:creationId xmlns:a16="http://schemas.microsoft.com/office/drawing/2014/main" id="{C6A9B4D3-8E2D-194F-8DE9-266304D1C86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9161" y="190047"/>
            <a:ext cx="2868839" cy="663687"/>
          </a:xfrm>
          <a:prstGeom prst="rect">
            <a:avLst/>
          </a:prstGeom>
          <a:noFill/>
          <a:ln>
            <a:noFill/>
          </a:ln>
        </p:spPr>
      </p:pic>
    </p:spTree>
    <p:extLst>
      <p:ext uri="{BB962C8B-B14F-4D97-AF65-F5344CB8AC3E}">
        <p14:creationId xmlns:p14="http://schemas.microsoft.com/office/powerpoint/2010/main" val="2365907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1F1A6-5058-C940-AE13-518145CC8CD2}"/>
              </a:ext>
            </a:extLst>
          </p:cNvPr>
          <p:cNvSpPr>
            <a:spLocks noGrp="1"/>
          </p:cNvSpPr>
          <p:nvPr>
            <p:ph type="title"/>
          </p:nvPr>
        </p:nvSpPr>
        <p:spPr>
          <a:xfrm>
            <a:off x="2971800" y="274638"/>
            <a:ext cx="7239000" cy="1020762"/>
          </a:xfrm>
        </p:spPr>
        <p:txBody>
          <a:bodyPr>
            <a:normAutofit/>
          </a:bodyPr>
          <a:lstStyle/>
          <a:p>
            <a:pPr algn="ctr"/>
            <a:r>
              <a:rPr lang="en-US" sz="4000" b="1" dirty="0"/>
              <a:t>Active IHS Consultations</a:t>
            </a:r>
          </a:p>
        </p:txBody>
      </p:sp>
      <p:sp>
        <p:nvSpPr>
          <p:cNvPr id="3" name="Content Placeholder 2">
            <a:extLst>
              <a:ext uri="{FF2B5EF4-FFF2-40B4-BE49-F238E27FC236}">
                <a16:creationId xmlns:a16="http://schemas.microsoft.com/office/drawing/2014/main" id="{3180649E-6553-994E-A1CC-D3122DD05540}"/>
              </a:ext>
            </a:extLst>
          </p:cNvPr>
          <p:cNvSpPr>
            <a:spLocks noGrp="1"/>
          </p:cNvSpPr>
          <p:nvPr>
            <p:ph idx="1"/>
          </p:nvPr>
        </p:nvSpPr>
        <p:spPr>
          <a:xfrm>
            <a:off x="338667" y="1295400"/>
            <a:ext cx="11501641" cy="5334000"/>
          </a:xfrm>
        </p:spPr>
        <p:txBody>
          <a:bodyPr>
            <a:normAutofit fontScale="85000" lnSpcReduction="20000"/>
          </a:bodyPr>
          <a:lstStyle/>
          <a:p>
            <a:r>
              <a:rPr lang="en-US" sz="2400" b="1" dirty="0"/>
              <a:t>Distribution of funding for IHS Special Diabetes Program for Indians (SDPI) in FY 2021</a:t>
            </a:r>
          </a:p>
          <a:p>
            <a:pPr marL="457200" lvl="1" indent="0">
              <a:buNone/>
            </a:pPr>
            <a:r>
              <a:rPr lang="en-US" sz="2000" dirty="0"/>
              <a:t>⎼Initiated 10/2/19; Comments submitted 11/27/19</a:t>
            </a:r>
          </a:p>
          <a:p>
            <a:r>
              <a:rPr lang="en-US" sz="2400" b="1" dirty="0"/>
              <a:t>2010 Memorandum of Understanding and Related Performance Measures between IHS and U.S. Department of Veterans Affairs</a:t>
            </a:r>
          </a:p>
          <a:p>
            <a:pPr marL="457200" lvl="1" indent="0">
              <a:buNone/>
            </a:pPr>
            <a:r>
              <a:rPr lang="en-US" sz="2000" dirty="0"/>
              <a:t>⎼ Initiated 9/14/2019; Listening Session 9/16/19</a:t>
            </a:r>
          </a:p>
          <a:p>
            <a:r>
              <a:rPr lang="en-US" sz="2400" b="1" dirty="0"/>
              <a:t>Mechanism to Distribute Behavioral Health Initiatives currently Distributed through Grants</a:t>
            </a:r>
          </a:p>
          <a:p>
            <a:pPr marL="457200" lvl="1" indent="0">
              <a:buNone/>
            </a:pPr>
            <a:r>
              <a:rPr lang="en-US" sz="2000" dirty="0"/>
              <a:t>⎼ Initiated 5/18/2018 and 8/2/2019; Comments submitted 10/1/2019</a:t>
            </a:r>
          </a:p>
          <a:p>
            <a:r>
              <a:rPr lang="en-US" sz="2400" b="1" dirty="0"/>
              <a:t>FY 2019 Funding Decision for New Behavioral Health Funding to address Opioids- To Develop an IHS Opioid Grant Program </a:t>
            </a:r>
          </a:p>
          <a:p>
            <a:pPr marL="457200" lvl="1" indent="0">
              <a:buNone/>
            </a:pPr>
            <a:r>
              <a:rPr lang="en-US" sz="2000" dirty="0"/>
              <a:t>⎼Initiated 6/19/19; Comments submitted  9/3/19</a:t>
            </a:r>
          </a:p>
          <a:p>
            <a:r>
              <a:rPr lang="en-US" sz="2400" b="1" dirty="0"/>
              <a:t>Draft IHS policy to implement, outline, and define a national CHAP</a:t>
            </a:r>
          </a:p>
          <a:p>
            <a:pPr marL="457200" lvl="1" indent="0">
              <a:buNone/>
            </a:pPr>
            <a:r>
              <a:rPr lang="en-US" sz="2000" dirty="0"/>
              <a:t>⎼Initiated 5/18/19; Comments submitted 6/7/19</a:t>
            </a:r>
          </a:p>
          <a:p>
            <a:r>
              <a:rPr lang="en-US" sz="2400" b="1" dirty="0"/>
              <a:t>Short- and Long-term solutions to Meet Statutory Requirements of the Section 105(l) leases, ISDEAA 25 U.S.C § 5234(l)</a:t>
            </a:r>
          </a:p>
          <a:p>
            <a:pPr marL="457200" lvl="1" indent="0">
              <a:buNone/>
            </a:pPr>
            <a:r>
              <a:rPr lang="en-US" sz="2000" dirty="0"/>
              <a:t>⎼ Initiated 2/29/19 and 3/12/19; Comments submitted 4/26/19</a:t>
            </a:r>
          </a:p>
          <a:p>
            <a:r>
              <a:rPr lang="en-US" sz="2400" b="1" dirty="0"/>
              <a:t>Detailed Analysis of Purchased/Referred Care Program Implications and Feasibility for the State of Arizona to be identified as a Purchased/Referred Care Delivery Area (PRCDA), pursuant to IHCIA  25 U.S.C. § 1678</a:t>
            </a:r>
          </a:p>
          <a:p>
            <a:pPr marL="457200" lvl="1" indent="0">
              <a:buNone/>
            </a:pPr>
            <a:r>
              <a:rPr lang="en-US" sz="2000" dirty="0"/>
              <a:t>⎼ Initiated 11/20/2018 and 2/27/19; Comments submitted 11/15/19</a:t>
            </a:r>
          </a:p>
        </p:txBody>
      </p:sp>
      <p:pic>
        <p:nvPicPr>
          <p:cNvPr id="4" name="Picture 3">
            <a:extLst>
              <a:ext uri="{FF2B5EF4-FFF2-40B4-BE49-F238E27FC236}">
                <a16:creationId xmlns:a16="http://schemas.microsoft.com/office/drawing/2014/main" id="{FBD2718B-62CF-334C-9BDA-C559DE85350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9161" y="176743"/>
            <a:ext cx="2868839" cy="663687"/>
          </a:xfrm>
          <a:prstGeom prst="rect">
            <a:avLst/>
          </a:prstGeom>
          <a:noFill/>
          <a:ln>
            <a:noFill/>
          </a:ln>
        </p:spPr>
      </p:pic>
    </p:spTree>
    <p:extLst>
      <p:ext uri="{BB962C8B-B14F-4D97-AF65-F5344CB8AC3E}">
        <p14:creationId xmlns:p14="http://schemas.microsoft.com/office/powerpoint/2010/main" val="1339438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FFB3C-27E3-2E42-BB83-E4F55E770931}"/>
              </a:ext>
            </a:extLst>
          </p:cNvPr>
          <p:cNvSpPr>
            <a:spLocks noGrp="1"/>
          </p:cNvSpPr>
          <p:nvPr>
            <p:ph type="title"/>
          </p:nvPr>
        </p:nvSpPr>
        <p:spPr>
          <a:xfrm>
            <a:off x="838200" y="495300"/>
            <a:ext cx="10515600" cy="1325563"/>
          </a:xfrm>
        </p:spPr>
        <p:txBody>
          <a:bodyPr>
            <a:normAutofit/>
          </a:bodyPr>
          <a:lstStyle/>
          <a:p>
            <a:pPr algn="ctr"/>
            <a:r>
              <a:rPr lang="en-US" sz="4000" b="1" dirty="0"/>
              <a:t>Litigation: U.S. v. Texas Update</a:t>
            </a:r>
          </a:p>
        </p:txBody>
      </p:sp>
      <p:sp>
        <p:nvSpPr>
          <p:cNvPr id="3" name="Content Placeholder 2">
            <a:extLst>
              <a:ext uri="{FF2B5EF4-FFF2-40B4-BE49-F238E27FC236}">
                <a16:creationId xmlns:a16="http://schemas.microsoft.com/office/drawing/2014/main" id="{0AA35095-A47C-C24B-9E79-EA787CE83043}"/>
              </a:ext>
            </a:extLst>
          </p:cNvPr>
          <p:cNvSpPr>
            <a:spLocks noGrp="1"/>
          </p:cNvSpPr>
          <p:nvPr>
            <p:ph idx="1"/>
          </p:nvPr>
        </p:nvSpPr>
        <p:spPr>
          <a:xfrm>
            <a:off x="477077" y="1550504"/>
            <a:ext cx="11330609" cy="5009321"/>
          </a:xfrm>
        </p:spPr>
        <p:txBody>
          <a:bodyPr>
            <a:normAutofit lnSpcReduction="10000"/>
          </a:bodyPr>
          <a:lstStyle/>
          <a:p>
            <a:r>
              <a:rPr lang="en-US" dirty="0"/>
              <a:t>Fifth Circuit held that the individual mandate became unconstitutional when Congress reduced the individual mandate penalty to zero, as part of the 2017 Tax Cuts and Jobs Act.</a:t>
            </a:r>
          </a:p>
          <a:p>
            <a:r>
              <a:rPr lang="en-US" dirty="0"/>
              <a:t>Fifth Circuit was not convinced by the district court’s holding that because the individual mandate was unconstitutional, the entire ACA must be invalidated.</a:t>
            </a:r>
          </a:p>
          <a:p>
            <a:r>
              <a:rPr lang="en-US" dirty="0"/>
              <a:t>Three Supreme Court Potential Future Actions:</a:t>
            </a:r>
          </a:p>
          <a:p>
            <a:pPr marL="914400" lvl="1" indent="-457200">
              <a:buAutoNum type="arabicParenR"/>
            </a:pPr>
            <a:r>
              <a:rPr lang="en-US" dirty="0"/>
              <a:t>Reject review and allow district court to move forward with the Fifth Circuit separable analysis;</a:t>
            </a:r>
          </a:p>
          <a:p>
            <a:pPr marL="914400" lvl="1" indent="-457200">
              <a:buAutoNum type="arabicParenR"/>
            </a:pPr>
            <a:r>
              <a:rPr lang="en-US" dirty="0"/>
              <a:t>Grant the requested expedited review, which would allow the Court to make a ruling during the current term before the 2020 presidential election; or</a:t>
            </a:r>
          </a:p>
          <a:p>
            <a:pPr marL="914400" lvl="1" indent="-457200">
              <a:buAutoNum type="arabicParenR"/>
            </a:pPr>
            <a:r>
              <a:rPr lang="en-US" dirty="0"/>
              <a:t>Grant review on its typical schedule during the Court’s next term that begins in the fall. </a:t>
            </a:r>
          </a:p>
        </p:txBody>
      </p:sp>
      <p:pic>
        <p:nvPicPr>
          <p:cNvPr id="4" name="Picture 3">
            <a:extLst>
              <a:ext uri="{FF2B5EF4-FFF2-40B4-BE49-F238E27FC236}">
                <a16:creationId xmlns:a16="http://schemas.microsoft.com/office/drawing/2014/main" id="{CC494587-0EAC-6B4B-BBD6-36A02C07E74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9161" y="163457"/>
            <a:ext cx="2868839" cy="663687"/>
          </a:xfrm>
          <a:prstGeom prst="rect">
            <a:avLst/>
          </a:prstGeom>
          <a:noFill/>
          <a:ln>
            <a:noFill/>
          </a:ln>
        </p:spPr>
      </p:pic>
    </p:spTree>
    <p:extLst>
      <p:ext uri="{BB962C8B-B14F-4D97-AF65-F5344CB8AC3E}">
        <p14:creationId xmlns:p14="http://schemas.microsoft.com/office/powerpoint/2010/main" val="2495337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4535" y="534458"/>
            <a:ext cx="10515600" cy="1325563"/>
          </a:xfrm>
        </p:spPr>
        <p:txBody>
          <a:bodyPr>
            <a:normAutofit/>
          </a:bodyPr>
          <a:lstStyle/>
          <a:p>
            <a:pPr algn="ctr"/>
            <a:r>
              <a:rPr lang="en-US" altLang="en-US" b="1" dirty="0">
                <a:latin typeface="Arial" charset="0"/>
                <a:cs typeface="Arial" charset="0"/>
              </a:rPr>
              <a:t>Recent and Upcoming National/Regional Meetings</a:t>
            </a:r>
            <a:endParaRPr lang="en-US" dirty="0"/>
          </a:p>
        </p:txBody>
      </p:sp>
      <p:sp>
        <p:nvSpPr>
          <p:cNvPr id="16" name="Content Placeholder 15">
            <a:extLst>
              <a:ext uri="{FF2B5EF4-FFF2-40B4-BE49-F238E27FC236}">
                <a16:creationId xmlns:a16="http://schemas.microsoft.com/office/drawing/2014/main" id="{4EF7D02A-E851-1D48-B429-C75D3326B829}"/>
              </a:ext>
            </a:extLst>
          </p:cNvPr>
          <p:cNvSpPr>
            <a:spLocks noGrp="1"/>
          </p:cNvSpPr>
          <p:nvPr>
            <p:ph idx="1"/>
          </p:nvPr>
        </p:nvSpPr>
        <p:spPr>
          <a:xfrm>
            <a:off x="3047999" y="2332038"/>
            <a:ext cx="7086600" cy="4525963"/>
          </a:xfrm>
        </p:spPr>
        <p:txBody>
          <a:bodyPr>
            <a:normAutofit lnSpcReduction="10000"/>
          </a:bodyPr>
          <a:lstStyle/>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HHS Annual Tribal Budget Consultation, Washington, DC, April 2019</a:t>
            </a:r>
          </a:p>
        </p:txBody>
      </p:sp>
      <p:pic>
        <p:nvPicPr>
          <p:cNvPr id="6" name="Picture 5">
            <a:extLst>
              <a:ext uri="{FF2B5EF4-FFF2-40B4-BE49-F238E27FC236}">
                <a16:creationId xmlns:a16="http://schemas.microsoft.com/office/drawing/2014/main" id="{AA945098-9939-B349-8ED7-7096A209B0B5}"/>
              </a:ext>
            </a:extLst>
          </p:cNvPr>
          <p:cNvPicPr>
            <a:picLocks noChangeAspect="1"/>
          </p:cNvPicPr>
          <p:nvPr/>
        </p:nvPicPr>
        <p:blipFill>
          <a:blip r:embed="rId3"/>
          <a:stretch>
            <a:fillRect/>
          </a:stretch>
        </p:blipFill>
        <p:spPr>
          <a:xfrm>
            <a:off x="3200400" y="1860021"/>
            <a:ext cx="6383866" cy="4153324"/>
          </a:xfrm>
          <a:prstGeom prst="rect">
            <a:avLst/>
          </a:prstGeom>
        </p:spPr>
      </p:pic>
      <p:pic>
        <p:nvPicPr>
          <p:cNvPr id="5" name="Picture 4">
            <a:extLst>
              <a:ext uri="{FF2B5EF4-FFF2-40B4-BE49-F238E27FC236}">
                <a16:creationId xmlns:a16="http://schemas.microsoft.com/office/drawing/2014/main" id="{A962B556-D574-3540-866F-C95230AD909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31561" y="365013"/>
            <a:ext cx="2868839" cy="663687"/>
          </a:xfrm>
          <a:prstGeom prst="rect">
            <a:avLst/>
          </a:prstGeom>
          <a:noFill/>
          <a:ln>
            <a:noFill/>
          </a:ln>
        </p:spPr>
      </p:pic>
    </p:spTree>
    <p:extLst>
      <p:ext uri="{BB962C8B-B14F-4D97-AF65-F5344CB8AC3E}">
        <p14:creationId xmlns:p14="http://schemas.microsoft.com/office/powerpoint/2010/main" val="2372841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66C0-944C-6247-84EA-561D2F11AFBA}"/>
              </a:ext>
            </a:extLst>
          </p:cNvPr>
          <p:cNvSpPr>
            <a:spLocks noGrp="1"/>
          </p:cNvSpPr>
          <p:nvPr>
            <p:ph type="title"/>
          </p:nvPr>
        </p:nvSpPr>
        <p:spPr>
          <a:xfrm>
            <a:off x="2139043" y="304800"/>
            <a:ext cx="8147957" cy="792162"/>
          </a:xfrm>
        </p:spPr>
        <p:txBody>
          <a:bodyPr>
            <a:noAutofit/>
          </a:bodyPr>
          <a:lstStyle/>
          <a:p>
            <a:pPr algn="ctr"/>
            <a:r>
              <a:rPr lang="en-US" sz="3600" b="1" dirty="0"/>
              <a:t>Upcoming Meetings</a:t>
            </a:r>
            <a:br>
              <a:rPr lang="en-US" sz="3600" b="1" dirty="0"/>
            </a:br>
            <a:r>
              <a:rPr lang="en-US" sz="3600" b="1" dirty="0"/>
              <a:t>January-March 2020</a:t>
            </a:r>
          </a:p>
        </p:txBody>
      </p:sp>
      <p:sp>
        <p:nvSpPr>
          <p:cNvPr id="3" name="Content Placeholder 2">
            <a:extLst>
              <a:ext uri="{FF2B5EF4-FFF2-40B4-BE49-F238E27FC236}">
                <a16:creationId xmlns:a16="http://schemas.microsoft.com/office/drawing/2014/main" id="{13453C6C-6BED-FE41-BA18-AFF40BCA7F91}"/>
              </a:ext>
            </a:extLst>
          </p:cNvPr>
          <p:cNvSpPr>
            <a:spLocks noGrp="1"/>
          </p:cNvSpPr>
          <p:nvPr>
            <p:ph idx="1"/>
          </p:nvPr>
        </p:nvSpPr>
        <p:spPr>
          <a:xfrm>
            <a:off x="881743" y="1257300"/>
            <a:ext cx="10580914" cy="5453743"/>
          </a:xfrm>
        </p:spPr>
        <p:txBody>
          <a:bodyPr>
            <a:noAutofit/>
          </a:bodyPr>
          <a:lstStyle/>
          <a:p>
            <a:r>
              <a:rPr lang="en-US" sz="2000" b="1" dirty="0"/>
              <a:t>January 23-24: </a:t>
            </a:r>
            <a:r>
              <a:rPr lang="en-US" sz="2000" dirty="0"/>
              <a:t>IHS Tribal Self-Governance Advisory Committee (TSGAC) 1</a:t>
            </a:r>
            <a:r>
              <a:rPr lang="en-US" sz="2000" baseline="30000" dirty="0"/>
              <a:t>st</a:t>
            </a:r>
            <a:r>
              <a:rPr lang="en-US" sz="2000" dirty="0"/>
              <a:t> Quarter Meeting, Washington, D.C.</a:t>
            </a:r>
          </a:p>
          <a:p>
            <a:r>
              <a:rPr lang="en-US" sz="2000" b="1" dirty="0"/>
              <a:t>January 27-30: </a:t>
            </a:r>
            <a:r>
              <a:rPr lang="en-US" sz="2000" dirty="0"/>
              <a:t>ATNI Winter Convention 2020, Portland, OR.</a:t>
            </a:r>
          </a:p>
          <a:p>
            <a:r>
              <a:rPr lang="en-US" sz="2000" b="1" dirty="0"/>
              <a:t>February 6-7: </a:t>
            </a:r>
            <a:r>
              <a:rPr lang="en-US" sz="2000" dirty="0"/>
              <a:t>HHS Secretary’s Tribal Advisory Committee, Washington, D.C.</a:t>
            </a:r>
          </a:p>
          <a:p>
            <a:r>
              <a:rPr lang="en-US" sz="2000" b="1" dirty="0"/>
              <a:t>February 10-13: </a:t>
            </a:r>
            <a:r>
              <a:rPr lang="en-US" sz="2000" dirty="0"/>
              <a:t>NCAI Executive Council Winter Session, Washington, D.C.</a:t>
            </a:r>
          </a:p>
          <a:p>
            <a:r>
              <a:rPr lang="en-US" sz="2000" b="1" dirty="0"/>
              <a:t>February 11-12: </a:t>
            </a:r>
            <a:r>
              <a:rPr lang="en-US" sz="2000" dirty="0"/>
              <a:t>IHS Direct Service Tribes Advisory Committee (DSTAC) 1</a:t>
            </a:r>
            <a:r>
              <a:rPr lang="en-US" sz="2000" baseline="30000" dirty="0"/>
              <a:t>st</a:t>
            </a:r>
            <a:r>
              <a:rPr lang="en-US" sz="2000" dirty="0"/>
              <a:t> Quarter Meeting, Arlington, VA.</a:t>
            </a:r>
          </a:p>
          <a:p>
            <a:r>
              <a:rPr lang="en-US" sz="2000" b="1" dirty="0"/>
              <a:t>February 13-14: </a:t>
            </a:r>
            <a:r>
              <a:rPr lang="en-US" sz="2000" dirty="0"/>
              <a:t>FY 2022 National Tribal Budget Work Session, Crystal City, VA.</a:t>
            </a:r>
          </a:p>
          <a:p>
            <a:r>
              <a:rPr lang="en-US" sz="2000" b="1" dirty="0"/>
              <a:t>February 25-27: </a:t>
            </a:r>
            <a:r>
              <a:rPr lang="en-US" sz="2000" dirty="0"/>
              <a:t>NIHB 1</a:t>
            </a:r>
            <a:r>
              <a:rPr lang="en-US" sz="2000" baseline="30000" dirty="0"/>
              <a:t>st</a:t>
            </a:r>
            <a:r>
              <a:rPr lang="en-US" sz="2000" dirty="0"/>
              <a:t> Quarter Meeting, Washington, D.C.</a:t>
            </a:r>
          </a:p>
          <a:p>
            <a:r>
              <a:rPr lang="en-US" sz="2000" b="1" dirty="0"/>
              <a:t>February 25: </a:t>
            </a:r>
            <a:r>
              <a:rPr lang="en-US" sz="2000" dirty="0"/>
              <a:t>NIHB MMPC Face-to-Face Meeting, Washington, D.C.</a:t>
            </a:r>
          </a:p>
          <a:p>
            <a:r>
              <a:rPr lang="en-US" sz="2000" b="1" dirty="0"/>
              <a:t>February 26-27: </a:t>
            </a:r>
            <a:r>
              <a:rPr lang="en-US" sz="2000" dirty="0"/>
              <a:t>CMS TTAG Face-to-Face Meeting, Washington, D.C.</a:t>
            </a:r>
          </a:p>
          <a:p>
            <a:r>
              <a:rPr lang="en-US" sz="2000" b="1" dirty="0"/>
              <a:t>March 11-12: </a:t>
            </a:r>
            <a:r>
              <a:rPr lang="en-US" sz="2000" dirty="0"/>
              <a:t>IHS Tribal Leaders Diabetes Committee (TLDC) Meeting, Washington, D.C. </a:t>
            </a:r>
          </a:p>
          <a:p>
            <a:r>
              <a:rPr lang="en-US" sz="2000" b="1" dirty="0"/>
              <a:t>March 12-13: </a:t>
            </a:r>
            <a:r>
              <a:rPr lang="en-US" sz="2000" dirty="0"/>
              <a:t>CDC/ATSDR Tribal Advisory Committee, Chamblee, GA.</a:t>
            </a:r>
          </a:p>
          <a:p>
            <a:r>
              <a:rPr lang="en-US" sz="2000" b="1" dirty="0"/>
              <a:t>March 17-19: </a:t>
            </a:r>
            <a:r>
              <a:rPr lang="en-US" sz="2000" dirty="0"/>
              <a:t>NIHB National Tribal Public Health Summit, Omaha, NE.</a:t>
            </a:r>
          </a:p>
        </p:txBody>
      </p:sp>
      <p:pic>
        <p:nvPicPr>
          <p:cNvPr id="4" name="Picture 3">
            <a:extLst>
              <a:ext uri="{FF2B5EF4-FFF2-40B4-BE49-F238E27FC236}">
                <a16:creationId xmlns:a16="http://schemas.microsoft.com/office/drawing/2014/main" id="{736F10B0-9740-0F48-A098-2E7CEBAD770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8361" y="144462"/>
            <a:ext cx="2868839" cy="663687"/>
          </a:xfrm>
          <a:prstGeom prst="rect">
            <a:avLst/>
          </a:prstGeom>
          <a:noFill/>
          <a:ln>
            <a:noFill/>
          </a:ln>
        </p:spPr>
      </p:pic>
    </p:spTree>
    <p:extLst>
      <p:ext uri="{BB962C8B-B14F-4D97-AF65-F5344CB8AC3E}">
        <p14:creationId xmlns:p14="http://schemas.microsoft.com/office/powerpoint/2010/main" val="2374228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Hot Topics</a:t>
            </a:r>
          </a:p>
        </p:txBody>
      </p:sp>
      <p:sp>
        <p:nvSpPr>
          <p:cNvPr id="3" name="Content Placeholder 2"/>
          <p:cNvSpPr>
            <a:spLocks noGrp="1"/>
          </p:cNvSpPr>
          <p:nvPr>
            <p:ph idx="1"/>
          </p:nvPr>
        </p:nvSpPr>
        <p:spPr>
          <a:xfrm>
            <a:off x="331562" y="1404257"/>
            <a:ext cx="11683654" cy="5252575"/>
          </a:xfrm>
        </p:spPr>
        <p:txBody>
          <a:bodyPr>
            <a:normAutofit lnSpcReduction="10000"/>
          </a:bodyPr>
          <a:lstStyle/>
          <a:p>
            <a:r>
              <a:rPr lang="en-US" b="1" dirty="0"/>
              <a:t>Rear Admiral (RADM) Michael D. </a:t>
            </a:r>
            <a:r>
              <a:rPr lang="en-US" b="1" dirty="0" err="1"/>
              <a:t>Weahkee</a:t>
            </a:r>
            <a:r>
              <a:rPr lang="en-US" b="1" dirty="0"/>
              <a:t> Nomination Hearing</a:t>
            </a:r>
          </a:p>
          <a:p>
            <a:pPr marL="457200" lvl="1" indent="0">
              <a:buNone/>
            </a:pPr>
            <a:r>
              <a:rPr lang="en-US" dirty="0"/>
              <a:t>⎼12/11/19: RADM </a:t>
            </a:r>
            <a:r>
              <a:rPr lang="en-US" dirty="0" err="1"/>
              <a:t>Weahkee</a:t>
            </a:r>
            <a:r>
              <a:rPr lang="en-US" dirty="0"/>
              <a:t> answered questions from Senate Committee on Indian Affairs Committee members on long-standing challenges in providing quality and comprehensive healthcare- from the lack of federal housing for clinicians, chronic issues with provider recruitment and retention, to reoccurring cuts to IHS funding. ⎼NPAIHB sent a letter to the Committee in support of RADM </a:t>
            </a:r>
            <a:r>
              <a:rPr lang="en-US" dirty="0" err="1"/>
              <a:t>Weahkee</a:t>
            </a:r>
            <a:r>
              <a:rPr lang="en-US" dirty="0"/>
              <a:t> 11/19/19</a:t>
            </a:r>
          </a:p>
          <a:p>
            <a:r>
              <a:rPr lang="en-US" b="1" i="1" dirty="0"/>
              <a:t>U.S. v. Texas </a:t>
            </a:r>
            <a:r>
              <a:rPr lang="en-US" b="1" dirty="0"/>
              <a:t>Update</a:t>
            </a:r>
          </a:p>
          <a:p>
            <a:pPr marL="457200" lvl="1" indent="0">
              <a:buNone/>
            </a:pPr>
            <a:r>
              <a:rPr lang="en-US" dirty="0"/>
              <a:t>⎼12/18/19: Fifth Circuit Court of Appeals concluded that the ACA individual mandate provision is unconstitutional. BUT the Court remanded the case back to the district court to consider if there are severable provisions in the ACA.</a:t>
            </a:r>
          </a:p>
          <a:p>
            <a:pPr marL="457200" lvl="1" indent="0">
              <a:buNone/>
            </a:pPr>
            <a:endParaRPr lang="en-US" dirty="0"/>
          </a:p>
          <a:p>
            <a:r>
              <a:rPr lang="en-US" b="1" dirty="0"/>
              <a:t>FY 2020 Appropriations</a:t>
            </a:r>
          </a:p>
          <a:p>
            <a:pPr marL="457200" lvl="1" indent="0">
              <a:buNone/>
            </a:pPr>
            <a:r>
              <a:rPr lang="en-US" dirty="0"/>
              <a:t>⎼12/19/19: Congress approved and the President signed two measures that funded all 12 appropriations bills through FY 2020, including a roughly 4% Increase to IHS Overall and 5-month extension of SDPI</a:t>
            </a:r>
          </a:p>
          <a:p>
            <a:pPr marL="0" indent="0">
              <a:buNone/>
            </a:pPr>
            <a:endParaRPr lang="en-US" dirty="0"/>
          </a:p>
        </p:txBody>
      </p:sp>
      <p:pic>
        <p:nvPicPr>
          <p:cNvPr id="4" name="Picture 3">
            <a:extLst>
              <a:ext uri="{FF2B5EF4-FFF2-40B4-BE49-F238E27FC236}">
                <a16:creationId xmlns:a16="http://schemas.microsoft.com/office/drawing/2014/main" id="{82E21D40-2490-CA43-96C5-92D393AAD04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31561" y="365013"/>
            <a:ext cx="2868839" cy="663687"/>
          </a:xfrm>
          <a:prstGeom prst="rect">
            <a:avLst/>
          </a:prstGeom>
          <a:noFill/>
          <a:ln>
            <a:noFill/>
          </a:ln>
        </p:spPr>
      </p:pic>
    </p:spTree>
    <p:extLst>
      <p:ext uri="{BB962C8B-B14F-4D97-AF65-F5344CB8AC3E}">
        <p14:creationId xmlns:p14="http://schemas.microsoft.com/office/powerpoint/2010/main" val="4198014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66C0-944C-6247-84EA-561D2F11AFBA}"/>
              </a:ext>
            </a:extLst>
          </p:cNvPr>
          <p:cNvSpPr>
            <a:spLocks noGrp="1"/>
          </p:cNvSpPr>
          <p:nvPr>
            <p:ph type="title"/>
          </p:nvPr>
        </p:nvSpPr>
        <p:spPr>
          <a:xfrm>
            <a:off x="3024029" y="539858"/>
            <a:ext cx="7239000" cy="792162"/>
          </a:xfrm>
        </p:spPr>
        <p:txBody>
          <a:bodyPr>
            <a:normAutofit fontScale="90000"/>
          </a:bodyPr>
          <a:lstStyle/>
          <a:p>
            <a:r>
              <a:rPr lang="en-US" sz="4000" b="1" dirty="0"/>
              <a:t>OR State Dental Therapy Legislation</a:t>
            </a:r>
            <a:endParaRPr lang="en-US" b="1" dirty="0"/>
          </a:p>
        </p:txBody>
      </p:sp>
      <p:sp>
        <p:nvSpPr>
          <p:cNvPr id="3" name="Content Placeholder 2">
            <a:extLst>
              <a:ext uri="{FF2B5EF4-FFF2-40B4-BE49-F238E27FC236}">
                <a16:creationId xmlns:a16="http://schemas.microsoft.com/office/drawing/2014/main" id="{13453C6C-6BED-FE41-BA18-AFF40BCA7F91}"/>
              </a:ext>
            </a:extLst>
          </p:cNvPr>
          <p:cNvSpPr>
            <a:spLocks noGrp="1"/>
          </p:cNvSpPr>
          <p:nvPr>
            <p:ph idx="1"/>
          </p:nvPr>
        </p:nvSpPr>
        <p:spPr>
          <a:xfrm>
            <a:off x="179161" y="1332020"/>
            <a:ext cx="11799479" cy="5435015"/>
          </a:xfrm>
        </p:spPr>
        <p:txBody>
          <a:bodyPr>
            <a:noAutofit/>
          </a:bodyPr>
          <a:lstStyle/>
          <a:p>
            <a:r>
              <a:rPr lang="en-US" dirty="0"/>
              <a:t>Oregon is introducing statewide dental therapy licensing bill. Our pilot project expires in May 2021, and legislation is best pathway to allow current DHATs to continue practice and establish the profession in OR for all underserved populations.</a:t>
            </a:r>
          </a:p>
          <a:p>
            <a:r>
              <a:rPr lang="en-US" dirty="0"/>
              <a:t>OR legislative session starts Feb. 3 and runs for 35 days.  </a:t>
            </a:r>
          </a:p>
          <a:p>
            <a:r>
              <a:rPr lang="en-US" dirty="0"/>
              <a:t>Draft bill language and fact sheet are available and letters of support from Oregon Tribes have been requested and are being generated.</a:t>
            </a:r>
          </a:p>
          <a:p>
            <a:r>
              <a:rPr lang="en-US" dirty="0"/>
              <a:t>First informational hearing is tomorrow, with NPAIHB, CTCLUSI and Coquille amongst those attending/presenting.</a:t>
            </a:r>
          </a:p>
          <a:p>
            <a:r>
              <a:rPr lang="en-US" dirty="0"/>
              <a:t>NPAIHB received funding from the Northwest Health Foundation to actively lobby on this bill. </a:t>
            </a:r>
          </a:p>
          <a:p>
            <a:endParaRPr lang="en-US" dirty="0"/>
          </a:p>
        </p:txBody>
      </p:sp>
      <p:sp>
        <p:nvSpPr>
          <p:cNvPr id="4" name="Content Placeholder 2">
            <a:extLst>
              <a:ext uri="{FF2B5EF4-FFF2-40B4-BE49-F238E27FC236}">
                <a16:creationId xmlns:a16="http://schemas.microsoft.com/office/drawing/2014/main" id="{26027698-2EDF-FB4E-B553-964EF4F59AB3}"/>
              </a:ext>
            </a:extLst>
          </p:cNvPr>
          <p:cNvSpPr txBox="1">
            <a:spLocks/>
          </p:cNvSpPr>
          <p:nvPr/>
        </p:nvSpPr>
        <p:spPr>
          <a:xfrm>
            <a:off x="2970241" y="1096962"/>
            <a:ext cx="7346576" cy="5105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400" dirty="0"/>
          </a:p>
        </p:txBody>
      </p:sp>
      <p:pic>
        <p:nvPicPr>
          <p:cNvPr id="5" name="Picture 4">
            <a:extLst>
              <a:ext uri="{FF2B5EF4-FFF2-40B4-BE49-F238E27FC236}">
                <a16:creationId xmlns:a16="http://schemas.microsoft.com/office/drawing/2014/main" id="{8A5796E5-B8E0-8040-B392-9F963E58A41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9161" y="90486"/>
            <a:ext cx="2868839" cy="663687"/>
          </a:xfrm>
          <a:prstGeom prst="rect">
            <a:avLst/>
          </a:prstGeom>
          <a:noFill/>
          <a:ln>
            <a:noFill/>
          </a:ln>
        </p:spPr>
      </p:pic>
    </p:spTree>
    <p:extLst>
      <p:ext uri="{BB962C8B-B14F-4D97-AF65-F5344CB8AC3E}">
        <p14:creationId xmlns:p14="http://schemas.microsoft.com/office/powerpoint/2010/main" val="35807754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66C0-944C-6247-84EA-561D2F11AFBA}"/>
              </a:ext>
            </a:extLst>
          </p:cNvPr>
          <p:cNvSpPr>
            <a:spLocks noGrp="1"/>
          </p:cNvSpPr>
          <p:nvPr>
            <p:ph type="title"/>
          </p:nvPr>
        </p:nvSpPr>
        <p:spPr>
          <a:xfrm>
            <a:off x="3024029" y="539858"/>
            <a:ext cx="7239000" cy="792162"/>
          </a:xfrm>
        </p:spPr>
        <p:txBody>
          <a:bodyPr>
            <a:normAutofit fontScale="90000"/>
          </a:bodyPr>
          <a:lstStyle/>
          <a:p>
            <a:r>
              <a:rPr lang="en-US" sz="4000" b="1" dirty="0"/>
              <a:t>WA State Dental Therapy Legislation</a:t>
            </a:r>
            <a:endParaRPr lang="en-US" b="1" dirty="0"/>
          </a:p>
        </p:txBody>
      </p:sp>
      <p:sp>
        <p:nvSpPr>
          <p:cNvPr id="3" name="Content Placeholder 2">
            <a:extLst>
              <a:ext uri="{FF2B5EF4-FFF2-40B4-BE49-F238E27FC236}">
                <a16:creationId xmlns:a16="http://schemas.microsoft.com/office/drawing/2014/main" id="{13453C6C-6BED-FE41-BA18-AFF40BCA7F91}"/>
              </a:ext>
            </a:extLst>
          </p:cNvPr>
          <p:cNvSpPr>
            <a:spLocks noGrp="1"/>
          </p:cNvSpPr>
          <p:nvPr>
            <p:ph idx="1"/>
          </p:nvPr>
        </p:nvSpPr>
        <p:spPr>
          <a:xfrm>
            <a:off x="676656" y="1439751"/>
            <a:ext cx="11009376" cy="5327284"/>
          </a:xfrm>
        </p:spPr>
        <p:txBody>
          <a:bodyPr>
            <a:noAutofit/>
          </a:bodyPr>
          <a:lstStyle/>
          <a:p>
            <a:r>
              <a:rPr lang="en-US" sz="3200" dirty="0"/>
              <a:t>Washington state legislature convened yesterday, January 13, and many of us are at AIHC lobby day today lobbying for statewide licensing bill that will enable UIPs to employ dental therapists and </a:t>
            </a:r>
            <a:r>
              <a:rPr lang="en-US" sz="3200" i="1" dirty="0"/>
              <a:t>should</a:t>
            </a:r>
            <a:r>
              <a:rPr lang="en-US" sz="3200" dirty="0"/>
              <a:t> also remove current CMS argument about reimbursement as services are far less restricted than tribal bill. </a:t>
            </a:r>
          </a:p>
          <a:p>
            <a:r>
              <a:rPr lang="en-US" sz="3200" dirty="0"/>
              <a:t>NPAIHB received a very generous grant from the Group Health Foundation that allows us to significantly increase our lobbying and paid media on this dental therapy bill.</a:t>
            </a:r>
          </a:p>
          <a:p>
            <a:endParaRPr lang="en-US" dirty="0"/>
          </a:p>
        </p:txBody>
      </p:sp>
      <p:sp>
        <p:nvSpPr>
          <p:cNvPr id="4" name="Content Placeholder 2">
            <a:extLst>
              <a:ext uri="{FF2B5EF4-FFF2-40B4-BE49-F238E27FC236}">
                <a16:creationId xmlns:a16="http://schemas.microsoft.com/office/drawing/2014/main" id="{26027698-2EDF-FB4E-B553-964EF4F59AB3}"/>
              </a:ext>
            </a:extLst>
          </p:cNvPr>
          <p:cNvSpPr txBox="1">
            <a:spLocks/>
          </p:cNvSpPr>
          <p:nvPr/>
        </p:nvSpPr>
        <p:spPr>
          <a:xfrm>
            <a:off x="2970241" y="1096962"/>
            <a:ext cx="7346576" cy="5105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400" dirty="0"/>
          </a:p>
        </p:txBody>
      </p:sp>
      <p:pic>
        <p:nvPicPr>
          <p:cNvPr id="5" name="Picture 4">
            <a:extLst>
              <a:ext uri="{FF2B5EF4-FFF2-40B4-BE49-F238E27FC236}">
                <a16:creationId xmlns:a16="http://schemas.microsoft.com/office/drawing/2014/main" id="{8A5796E5-B8E0-8040-B392-9F963E58A41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9161" y="90486"/>
            <a:ext cx="2868839" cy="663687"/>
          </a:xfrm>
          <a:prstGeom prst="rect">
            <a:avLst/>
          </a:prstGeom>
          <a:noFill/>
          <a:ln>
            <a:noFill/>
          </a:ln>
        </p:spPr>
      </p:pic>
    </p:spTree>
    <p:extLst>
      <p:ext uri="{BB962C8B-B14F-4D97-AF65-F5344CB8AC3E}">
        <p14:creationId xmlns:p14="http://schemas.microsoft.com/office/powerpoint/2010/main" val="1052777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66C0-944C-6247-84EA-561D2F11AFBA}"/>
              </a:ext>
            </a:extLst>
          </p:cNvPr>
          <p:cNvSpPr>
            <a:spLocks noGrp="1"/>
          </p:cNvSpPr>
          <p:nvPr>
            <p:ph type="title"/>
          </p:nvPr>
        </p:nvSpPr>
        <p:spPr>
          <a:xfrm>
            <a:off x="3024028" y="539858"/>
            <a:ext cx="8515699" cy="792162"/>
          </a:xfrm>
        </p:spPr>
        <p:txBody>
          <a:bodyPr>
            <a:noAutofit/>
          </a:bodyPr>
          <a:lstStyle/>
          <a:p>
            <a:pPr algn="ctr"/>
            <a:r>
              <a:rPr lang="en-US" sz="4000" b="1" dirty="0"/>
              <a:t>How to engage with dental therapy legislative efforts!</a:t>
            </a:r>
          </a:p>
        </p:txBody>
      </p:sp>
      <p:sp>
        <p:nvSpPr>
          <p:cNvPr id="3" name="Content Placeholder 2">
            <a:extLst>
              <a:ext uri="{FF2B5EF4-FFF2-40B4-BE49-F238E27FC236}">
                <a16:creationId xmlns:a16="http://schemas.microsoft.com/office/drawing/2014/main" id="{13453C6C-6BED-FE41-BA18-AFF40BCA7F91}"/>
              </a:ext>
            </a:extLst>
          </p:cNvPr>
          <p:cNvSpPr>
            <a:spLocks noGrp="1"/>
          </p:cNvSpPr>
          <p:nvPr>
            <p:ph idx="1"/>
          </p:nvPr>
        </p:nvSpPr>
        <p:spPr>
          <a:xfrm>
            <a:off x="676656" y="1674809"/>
            <a:ext cx="11009376" cy="4870342"/>
          </a:xfrm>
        </p:spPr>
        <p:txBody>
          <a:bodyPr>
            <a:noAutofit/>
          </a:bodyPr>
          <a:lstStyle/>
          <a:p>
            <a:r>
              <a:rPr lang="en-US" sz="3600" dirty="0"/>
              <a:t>We will be sending weekly legislative updates and action items to delegates and Tribal Health Directors in OR and WA, and anyone interested in following these two bills.  </a:t>
            </a:r>
          </a:p>
          <a:p>
            <a:pPr marL="0" indent="0">
              <a:buNone/>
            </a:pPr>
            <a:endParaRPr lang="en-US" sz="3600" dirty="0"/>
          </a:p>
          <a:p>
            <a:r>
              <a:rPr lang="en-US" sz="3600" dirty="0"/>
              <a:t>For more information and to get copies of the legislation and supporting materials please contact Pam Johnson, NDTI Manager, </a:t>
            </a:r>
            <a:r>
              <a:rPr lang="en-US" sz="3600" dirty="0">
                <a:hlinkClick r:id="rId3"/>
              </a:rPr>
              <a:t>pjohnson@npaihb.org</a:t>
            </a:r>
            <a:r>
              <a:rPr lang="en-US" sz="3600" dirty="0"/>
              <a:t>, 206-755-4309</a:t>
            </a:r>
          </a:p>
          <a:p>
            <a:pPr marL="0" indent="0">
              <a:buNone/>
            </a:pPr>
            <a:endParaRPr lang="en-US" dirty="0"/>
          </a:p>
        </p:txBody>
      </p:sp>
      <p:sp>
        <p:nvSpPr>
          <p:cNvPr id="4" name="Content Placeholder 2">
            <a:extLst>
              <a:ext uri="{FF2B5EF4-FFF2-40B4-BE49-F238E27FC236}">
                <a16:creationId xmlns:a16="http://schemas.microsoft.com/office/drawing/2014/main" id="{26027698-2EDF-FB4E-B553-964EF4F59AB3}"/>
              </a:ext>
            </a:extLst>
          </p:cNvPr>
          <p:cNvSpPr txBox="1">
            <a:spLocks/>
          </p:cNvSpPr>
          <p:nvPr/>
        </p:nvSpPr>
        <p:spPr>
          <a:xfrm>
            <a:off x="2970241" y="1096962"/>
            <a:ext cx="7346576" cy="5105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400" dirty="0"/>
          </a:p>
        </p:txBody>
      </p:sp>
      <p:pic>
        <p:nvPicPr>
          <p:cNvPr id="5" name="Picture 4">
            <a:extLst>
              <a:ext uri="{FF2B5EF4-FFF2-40B4-BE49-F238E27FC236}">
                <a16:creationId xmlns:a16="http://schemas.microsoft.com/office/drawing/2014/main" id="{8A5796E5-B8E0-8040-B392-9F963E58A41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79161" y="90486"/>
            <a:ext cx="2868839" cy="663687"/>
          </a:xfrm>
          <a:prstGeom prst="rect">
            <a:avLst/>
          </a:prstGeom>
          <a:noFill/>
          <a:ln>
            <a:noFill/>
          </a:ln>
        </p:spPr>
      </p:pic>
    </p:spTree>
    <p:extLst>
      <p:ext uri="{BB962C8B-B14F-4D97-AF65-F5344CB8AC3E}">
        <p14:creationId xmlns:p14="http://schemas.microsoft.com/office/powerpoint/2010/main" val="1496046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Discussion and Questions</a:t>
            </a:r>
          </a:p>
        </p:txBody>
      </p:sp>
      <p:sp>
        <p:nvSpPr>
          <p:cNvPr id="12" name="Content Placeholder 11">
            <a:extLst>
              <a:ext uri="{FF2B5EF4-FFF2-40B4-BE49-F238E27FC236}">
                <a16:creationId xmlns:a16="http://schemas.microsoft.com/office/drawing/2014/main" id="{7472A4EB-9551-0244-B17B-3D9CB35E01C5}"/>
              </a:ext>
            </a:extLst>
          </p:cNvPr>
          <p:cNvSpPr>
            <a:spLocks noGrp="1"/>
          </p:cNvSpPr>
          <p:nvPr>
            <p:ph idx="1"/>
          </p:nvPr>
        </p:nvSpPr>
        <p:spPr>
          <a:xfrm>
            <a:off x="3054927" y="2352820"/>
            <a:ext cx="7162800" cy="4525963"/>
          </a:xfrm>
        </p:spPr>
        <p:txBody>
          <a:bodyPr>
            <a:normAutofit/>
          </a:bodyPr>
          <a:lstStyle/>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pic>
        <p:nvPicPr>
          <p:cNvPr id="5" name="Picture 4">
            <a:extLst>
              <a:ext uri="{FF2B5EF4-FFF2-40B4-BE49-F238E27FC236}">
                <a16:creationId xmlns:a16="http://schemas.microsoft.com/office/drawing/2014/main" id="{D8934CEA-DFDF-274C-B3A9-A40F92BFE1C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6088" y="161813"/>
            <a:ext cx="2868839" cy="663687"/>
          </a:xfrm>
          <a:prstGeom prst="rect">
            <a:avLst/>
          </a:prstGeom>
          <a:noFill/>
          <a:ln>
            <a:noFill/>
          </a:ln>
        </p:spPr>
      </p:pic>
      <p:pic>
        <p:nvPicPr>
          <p:cNvPr id="3" name="Picture 2">
            <a:extLst>
              <a:ext uri="{FF2B5EF4-FFF2-40B4-BE49-F238E27FC236}">
                <a16:creationId xmlns:a16="http://schemas.microsoft.com/office/drawing/2014/main" id="{AD602C96-1727-8249-99E2-725E18671E53}"/>
              </a:ext>
            </a:extLst>
          </p:cNvPr>
          <p:cNvPicPr>
            <a:picLocks noChangeAspect="1"/>
          </p:cNvPicPr>
          <p:nvPr/>
        </p:nvPicPr>
        <p:blipFill>
          <a:blip r:embed="rId4"/>
          <a:stretch>
            <a:fillRect/>
          </a:stretch>
        </p:blipFill>
        <p:spPr>
          <a:xfrm>
            <a:off x="3590267" y="1480775"/>
            <a:ext cx="5011465" cy="5011465"/>
          </a:xfrm>
          <a:prstGeom prst="rect">
            <a:avLst/>
          </a:prstGeom>
        </p:spPr>
      </p:pic>
      <p:sp>
        <p:nvSpPr>
          <p:cNvPr id="6" name="TextBox 5">
            <a:extLst>
              <a:ext uri="{FF2B5EF4-FFF2-40B4-BE49-F238E27FC236}">
                <a16:creationId xmlns:a16="http://schemas.microsoft.com/office/drawing/2014/main" id="{B0F02DAF-1CB9-E54E-BA2A-507308EA2BF4}"/>
              </a:ext>
            </a:extLst>
          </p:cNvPr>
          <p:cNvSpPr txBox="1"/>
          <p:nvPr/>
        </p:nvSpPr>
        <p:spPr>
          <a:xfrm>
            <a:off x="9144000" y="5614416"/>
            <a:ext cx="2889504" cy="923330"/>
          </a:xfrm>
          <a:prstGeom prst="rect">
            <a:avLst/>
          </a:prstGeom>
          <a:noFill/>
        </p:spPr>
        <p:txBody>
          <a:bodyPr wrap="square" rtlCol="0">
            <a:spAutoFit/>
          </a:bodyPr>
          <a:lstStyle/>
          <a:p>
            <a:r>
              <a:rPr lang="en-US" dirty="0"/>
              <a:t>Surprise visit from RADM </a:t>
            </a:r>
            <a:r>
              <a:rPr lang="en-US" dirty="0" err="1"/>
              <a:t>Weahkee</a:t>
            </a:r>
            <a:r>
              <a:rPr lang="en-US" dirty="0"/>
              <a:t> to the Board; September 2019</a:t>
            </a:r>
          </a:p>
        </p:txBody>
      </p:sp>
    </p:spTree>
    <p:extLst>
      <p:ext uri="{BB962C8B-B14F-4D97-AF65-F5344CB8AC3E}">
        <p14:creationId xmlns:p14="http://schemas.microsoft.com/office/powerpoint/2010/main" val="1240225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Number Placeholder 5"/>
          <p:cNvSpPr>
            <a:spLocks noGrp="1"/>
          </p:cNvSpPr>
          <p:nvPr>
            <p:ph type="sldNum" sz="quarter" idx="12"/>
          </p:nvPr>
        </p:nvSpPr>
        <p:spPr>
          <a:noFill/>
        </p:spPr>
        <p:txBody>
          <a:bodyPr/>
          <a:lstStyle/>
          <a:p>
            <a:fld id="{89C42150-723B-4C2A-B8AA-C6F96496E035}" type="slidenum">
              <a:rPr lang="en-US" altLang="en-US" smtClean="0">
                <a:latin typeface="Tahoma" pitchFamily="34" charset="0"/>
              </a:rPr>
              <a:pPr/>
              <a:t>4</a:t>
            </a:fld>
            <a:endParaRPr lang="en-US" altLang="en-US" dirty="0">
              <a:latin typeface="Tahoma" pitchFamily="34" charset="0"/>
            </a:endParaRPr>
          </a:p>
        </p:txBody>
      </p:sp>
      <p:sp>
        <p:nvSpPr>
          <p:cNvPr id="14338" name="Rectangle 2"/>
          <p:cNvSpPr>
            <a:spLocks noGrp="1" noChangeArrowheads="1"/>
          </p:cNvSpPr>
          <p:nvPr>
            <p:ph type="title"/>
          </p:nvPr>
        </p:nvSpPr>
        <p:spPr>
          <a:xfrm>
            <a:off x="1164772" y="533400"/>
            <a:ext cx="8665028" cy="1219200"/>
          </a:xfrm>
        </p:spPr>
        <p:txBody>
          <a:bodyPr>
            <a:noAutofit/>
          </a:bodyPr>
          <a:lstStyle/>
          <a:p>
            <a:pPr algn="ctr"/>
            <a:r>
              <a:rPr lang="en-US" b="1" dirty="0">
                <a:latin typeface="Arial" charset="0"/>
                <a:cs typeface="Arial" charset="0"/>
              </a:rPr>
              <a:t>Appropriations</a:t>
            </a:r>
            <a:endParaRPr lang="en-US" altLang="en-US" b="1" dirty="0"/>
          </a:p>
        </p:txBody>
      </p:sp>
      <p:pic>
        <p:nvPicPr>
          <p:cNvPr id="7" name="Picture 6">
            <a:extLst>
              <a:ext uri="{FF2B5EF4-FFF2-40B4-BE49-F238E27FC236}">
                <a16:creationId xmlns:a16="http://schemas.microsoft.com/office/drawing/2014/main" id="{AE2C2DF5-25C7-0E4B-A47C-E76A0C99F44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2575" y="201556"/>
            <a:ext cx="2868839" cy="663687"/>
          </a:xfrm>
          <a:prstGeom prst="rect">
            <a:avLst/>
          </a:prstGeom>
          <a:noFill/>
          <a:ln>
            <a:noFill/>
          </a:ln>
        </p:spPr>
      </p:pic>
      <p:pic>
        <p:nvPicPr>
          <p:cNvPr id="4" name="Picture 3">
            <a:extLst>
              <a:ext uri="{FF2B5EF4-FFF2-40B4-BE49-F238E27FC236}">
                <a16:creationId xmlns:a16="http://schemas.microsoft.com/office/drawing/2014/main" id="{AB4662BA-F7EE-1C46-B783-1F3005BEAD01}"/>
              </a:ext>
            </a:extLst>
          </p:cNvPr>
          <p:cNvPicPr>
            <a:picLocks noChangeAspect="1"/>
          </p:cNvPicPr>
          <p:nvPr/>
        </p:nvPicPr>
        <p:blipFill>
          <a:blip r:embed="rId4"/>
          <a:stretch>
            <a:fillRect/>
          </a:stretch>
        </p:blipFill>
        <p:spPr>
          <a:xfrm>
            <a:off x="660537" y="1694688"/>
            <a:ext cx="5153429" cy="3865072"/>
          </a:xfrm>
          <a:prstGeom prst="rect">
            <a:avLst/>
          </a:prstGeom>
        </p:spPr>
      </p:pic>
      <p:sp>
        <p:nvSpPr>
          <p:cNvPr id="6" name="TextBox 5">
            <a:extLst>
              <a:ext uri="{FF2B5EF4-FFF2-40B4-BE49-F238E27FC236}">
                <a16:creationId xmlns:a16="http://schemas.microsoft.com/office/drawing/2014/main" id="{D17F71C5-59C8-7442-A886-1BD56A880C30}"/>
              </a:ext>
            </a:extLst>
          </p:cNvPr>
          <p:cNvSpPr txBox="1"/>
          <p:nvPr/>
        </p:nvSpPr>
        <p:spPr>
          <a:xfrm>
            <a:off x="1025213" y="5559760"/>
            <a:ext cx="3749040" cy="646331"/>
          </a:xfrm>
          <a:prstGeom prst="rect">
            <a:avLst/>
          </a:prstGeom>
          <a:noFill/>
        </p:spPr>
        <p:txBody>
          <a:bodyPr wrap="square" rtlCol="0">
            <a:spAutoFit/>
          </a:bodyPr>
          <a:lstStyle/>
          <a:p>
            <a:r>
              <a:rPr lang="en-US" dirty="0"/>
              <a:t>IHS Portland Area SDPI Consultation Session; November 15, 2019</a:t>
            </a:r>
          </a:p>
        </p:txBody>
      </p:sp>
      <p:pic>
        <p:nvPicPr>
          <p:cNvPr id="9" name="Picture 8">
            <a:extLst>
              <a:ext uri="{FF2B5EF4-FFF2-40B4-BE49-F238E27FC236}">
                <a16:creationId xmlns:a16="http://schemas.microsoft.com/office/drawing/2014/main" id="{62395787-6E0D-C74C-BABD-1F32BBC85F8F}"/>
              </a:ext>
            </a:extLst>
          </p:cNvPr>
          <p:cNvPicPr>
            <a:picLocks noChangeAspect="1"/>
          </p:cNvPicPr>
          <p:nvPr/>
        </p:nvPicPr>
        <p:blipFill>
          <a:blip r:embed="rId5"/>
          <a:stretch>
            <a:fillRect/>
          </a:stretch>
        </p:blipFill>
        <p:spPr>
          <a:xfrm>
            <a:off x="6083300" y="3416300"/>
            <a:ext cx="25400" cy="25400"/>
          </a:xfrm>
          <a:prstGeom prst="rect">
            <a:avLst/>
          </a:prstGeom>
        </p:spPr>
      </p:pic>
      <p:pic>
        <p:nvPicPr>
          <p:cNvPr id="10" name="Picture 9">
            <a:extLst>
              <a:ext uri="{FF2B5EF4-FFF2-40B4-BE49-F238E27FC236}">
                <a16:creationId xmlns:a16="http://schemas.microsoft.com/office/drawing/2014/main" id="{BD02A3DD-44A5-0A4B-8283-DA14E13F10A4}"/>
              </a:ext>
            </a:extLst>
          </p:cNvPr>
          <p:cNvPicPr>
            <a:picLocks noChangeAspect="1"/>
          </p:cNvPicPr>
          <p:nvPr/>
        </p:nvPicPr>
        <p:blipFill>
          <a:blip r:embed="rId6"/>
          <a:stretch>
            <a:fillRect/>
          </a:stretch>
        </p:blipFill>
        <p:spPr>
          <a:xfrm>
            <a:off x="7110984" y="1459992"/>
            <a:ext cx="4242816" cy="4528778"/>
          </a:xfrm>
          <a:prstGeom prst="rect">
            <a:avLst/>
          </a:prstGeom>
        </p:spPr>
      </p:pic>
    </p:spTree>
    <p:extLst>
      <p:ext uri="{BB962C8B-B14F-4D97-AF65-F5344CB8AC3E}">
        <p14:creationId xmlns:p14="http://schemas.microsoft.com/office/powerpoint/2010/main" val="723147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46C21-2696-3E4C-9AED-0A14657C37CB}"/>
              </a:ext>
            </a:extLst>
          </p:cNvPr>
          <p:cNvSpPr>
            <a:spLocks noGrp="1"/>
          </p:cNvSpPr>
          <p:nvPr>
            <p:ph type="title"/>
          </p:nvPr>
        </p:nvSpPr>
        <p:spPr>
          <a:xfrm>
            <a:off x="808799" y="718939"/>
            <a:ext cx="10515600" cy="960382"/>
          </a:xfrm>
        </p:spPr>
        <p:txBody>
          <a:bodyPr>
            <a:normAutofit/>
          </a:bodyPr>
          <a:lstStyle/>
          <a:p>
            <a:pPr algn="ctr"/>
            <a:r>
              <a:rPr lang="en-US" sz="4000" b="1" dirty="0"/>
              <a:t>FY 2020 IHS Appropriations Enacted</a:t>
            </a:r>
          </a:p>
        </p:txBody>
      </p:sp>
      <p:sp>
        <p:nvSpPr>
          <p:cNvPr id="3" name="Content Placeholder 2">
            <a:extLst>
              <a:ext uri="{FF2B5EF4-FFF2-40B4-BE49-F238E27FC236}">
                <a16:creationId xmlns:a16="http://schemas.microsoft.com/office/drawing/2014/main" id="{7C1BFB26-8987-D149-9C64-E9AA344125F3}"/>
              </a:ext>
            </a:extLst>
          </p:cNvPr>
          <p:cNvSpPr>
            <a:spLocks noGrp="1"/>
          </p:cNvSpPr>
          <p:nvPr>
            <p:ph idx="1"/>
          </p:nvPr>
        </p:nvSpPr>
        <p:spPr>
          <a:xfrm>
            <a:off x="282575" y="1679321"/>
            <a:ext cx="11568049" cy="5014087"/>
          </a:xfrm>
        </p:spPr>
        <p:txBody>
          <a:bodyPr>
            <a:normAutofit lnSpcReduction="10000"/>
          </a:bodyPr>
          <a:lstStyle/>
          <a:p>
            <a:r>
              <a:rPr lang="en-US" dirty="0"/>
              <a:t>12/20/19: H.R. 1865 – Further Consolidated Appropriations Act, 2020 (P.L. 116-94) includes 8 appropriations bills including Interior (IHS) and Labor-Health and Human Services-Education. </a:t>
            </a:r>
          </a:p>
          <a:p>
            <a:pPr marL="457200" lvl="1" indent="0">
              <a:buNone/>
            </a:pPr>
            <a:r>
              <a:rPr lang="en-US" dirty="0"/>
              <a:t>⎼H.R. 3052 and H. Rept. 116-100: Manager’s Explanatory Statement House bill and report.</a:t>
            </a:r>
          </a:p>
          <a:p>
            <a:pPr marL="457200" lvl="1" indent="0">
              <a:buNone/>
            </a:pPr>
            <a:r>
              <a:rPr lang="en-US" dirty="0"/>
              <a:t>⎼S.2580 and S. Rept. 116-123: Manager’s Explanatory Statement Senate bill and report.</a:t>
            </a:r>
          </a:p>
          <a:p>
            <a:r>
              <a:rPr lang="en-US" dirty="0"/>
              <a:t>IHS Total Funding: $6.04 billion, a 4% increase above FY 2019 enacted level.</a:t>
            </a:r>
          </a:p>
          <a:p>
            <a:r>
              <a:rPr lang="en-US" dirty="0"/>
              <a:t>Congress did not fully fund the Administration’s request for EHR modernization, providing $8 million rather than the $25 million requested and $5 million to expand CHAP rather than the $20 million requested.   </a:t>
            </a:r>
          </a:p>
          <a:p>
            <a:r>
              <a:rPr lang="en-US" dirty="0"/>
              <a:t>The proposed increase of $25 million as part of the Administration’s HIV/Hepatitis C initiative was not approved.	</a:t>
            </a:r>
          </a:p>
          <a:p>
            <a:endParaRPr lang="en-US" sz="2600" dirty="0"/>
          </a:p>
        </p:txBody>
      </p:sp>
      <p:pic>
        <p:nvPicPr>
          <p:cNvPr id="4" name="Picture 3">
            <a:extLst>
              <a:ext uri="{FF2B5EF4-FFF2-40B4-BE49-F238E27FC236}">
                <a16:creationId xmlns:a16="http://schemas.microsoft.com/office/drawing/2014/main" id="{08B6CA27-D5AB-CA4F-ABB5-3C5820DDED2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2575" y="201556"/>
            <a:ext cx="2868839" cy="663687"/>
          </a:xfrm>
          <a:prstGeom prst="rect">
            <a:avLst/>
          </a:prstGeom>
          <a:noFill/>
          <a:ln>
            <a:noFill/>
          </a:ln>
        </p:spPr>
      </p:pic>
    </p:spTree>
    <p:extLst>
      <p:ext uri="{BB962C8B-B14F-4D97-AF65-F5344CB8AC3E}">
        <p14:creationId xmlns:p14="http://schemas.microsoft.com/office/powerpoint/2010/main" val="1355621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Number Placeholder 5"/>
          <p:cNvSpPr>
            <a:spLocks noGrp="1"/>
          </p:cNvSpPr>
          <p:nvPr>
            <p:ph type="sldNum" sz="quarter" idx="12"/>
          </p:nvPr>
        </p:nvSpPr>
        <p:spPr>
          <a:noFill/>
        </p:spPr>
        <p:txBody>
          <a:bodyPr/>
          <a:lstStyle/>
          <a:p>
            <a:fld id="{89C42150-723B-4C2A-B8AA-C6F96496E035}" type="slidenum">
              <a:rPr lang="en-US" altLang="en-US" smtClean="0">
                <a:latin typeface="Tahoma" pitchFamily="34" charset="0"/>
              </a:rPr>
              <a:pPr/>
              <a:t>6</a:t>
            </a:fld>
            <a:endParaRPr lang="en-US" altLang="en-US" dirty="0">
              <a:latin typeface="Tahoma" pitchFamily="34" charset="0"/>
            </a:endParaRPr>
          </a:p>
        </p:txBody>
      </p:sp>
      <p:sp>
        <p:nvSpPr>
          <p:cNvPr id="14338" name="Rectangle 2"/>
          <p:cNvSpPr>
            <a:spLocks noGrp="1" noChangeArrowheads="1"/>
          </p:cNvSpPr>
          <p:nvPr>
            <p:ph type="title"/>
          </p:nvPr>
        </p:nvSpPr>
        <p:spPr>
          <a:xfrm>
            <a:off x="1572986" y="990600"/>
            <a:ext cx="8665028" cy="1219200"/>
          </a:xfrm>
        </p:spPr>
        <p:txBody>
          <a:bodyPr>
            <a:noAutofit/>
          </a:bodyPr>
          <a:lstStyle/>
          <a:p>
            <a:pPr algn="ctr"/>
            <a:r>
              <a:rPr lang="en-US" sz="4000" b="1" dirty="0"/>
              <a:t>FY 2020 Interior IHS Appropriations Summary</a:t>
            </a:r>
            <a:endParaRPr lang="en-US" altLang="en-US" sz="4000" b="1" dirty="0"/>
          </a:p>
        </p:txBody>
      </p:sp>
      <p:pic>
        <p:nvPicPr>
          <p:cNvPr id="7" name="Picture 6">
            <a:extLst>
              <a:ext uri="{FF2B5EF4-FFF2-40B4-BE49-F238E27FC236}">
                <a16:creationId xmlns:a16="http://schemas.microsoft.com/office/drawing/2014/main" id="{AE2C2DF5-25C7-0E4B-A47C-E76A0C99F44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2575" y="201556"/>
            <a:ext cx="2868839" cy="663687"/>
          </a:xfrm>
          <a:prstGeom prst="rect">
            <a:avLst/>
          </a:prstGeom>
          <a:noFill/>
          <a:ln>
            <a:noFill/>
          </a:ln>
        </p:spPr>
      </p:pic>
      <p:graphicFrame>
        <p:nvGraphicFramePr>
          <p:cNvPr id="8" name="Content Placeholder 3">
            <a:extLst>
              <a:ext uri="{FF2B5EF4-FFF2-40B4-BE49-F238E27FC236}">
                <a16:creationId xmlns:a16="http://schemas.microsoft.com/office/drawing/2014/main" id="{B7FD6F0B-0217-9949-826B-64EB642B725D}"/>
              </a:ext>
            </a:extLst>
          </p:cNvPr>
          <p:cNvGraphicFramePr>
            <a:graphicFrameLocks noGrp="1"/>
          </p:cNvGraphicFramePr>
          <p:nvPr>
            <p:ph idx="1"/>
            <p:extLst>
              <p:ext uri="{D42A27DB-BD31-4B8C-83A1-F6EECF244321}">
                <p14:modId xmlns:p14="http://schemas.microsoft.com/office/powerpoint/2010/main" val="2867366299"/>
              </p:ext>
            </p:extLst>
          </p:nvPr>
        </p:nvGraphicFramePr>
        <p:xfrm>
          <a:off x="1377043" y="2275114"/>
          <a:ext cx="9525000" cy="4246880"/>
        </p:xfrm>
        <a:graphic>
          <a:graphicData uri="http://schemas.openxmlformats.org/drawingml/2006/table">
            <a:tbl>
              <a:tblPr firstRow="1" bandRow="1">
                <a:tableStyleId>{85BE263C-DBD7-4A20-BB59-AAB30ACAA65A}</a:tableStyleId>
              </a:tblPr>
              <a:tblGrid>
                <a:gridCol w="2127926">
                  <a:extLst>
                    <a:ext uri="{9D8B030D-6E8A-4147-A177-3AD203B41FA5}">
                      <a16:colId xmlns:a16="http://schemas.microsoft.com/office/drawing/2014/main" val="20000"/>
                    </a:ext>
                  </a:extLst>
                </a:gridCol>
                <a:gridCol w="1682074">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164011">
                <a:tc>
                  <a:txBody>
                    <a:bodyPr/>
                    <a:lstStyle/>
                    <a:p>
                      <a:pPr algn="ctr"/>
                      <a:endParaRPr lang="en-US" dirty="0"/>
                    </a:p>
                  </a:txBody>
                  <a:tcPr/>
                </a:tc>
                <a:tc>
                  <a:txBody>
                    <a:bodyPr/>
                    <a:lstStyle/>
                    <a:p>
                      <a:pPr algn="ctr"/>
                      <a:r>
                        <a:rPr lang="en-US" dirty="0"/>
                        <a:t>FY 2019 Enacted</a:t>
                      </a:r>
                    </a:p>
                  </a:txBody>
                  <a:tcPr/>
                </a:tc>
                <a:tc>
                  <a:txBody>
                    <a:bodyPr/>
                    <a:lstStyle/>
                    <a:p>
                      <a:pPr algn="ctr"/>
                      <a:r>
                        <a:rPr lang="en-US" baseline="0" dirty="0"/>
                        <a:t>FY 2020   </a:t>
                      </a:r>
                    </a:p>
                    <a:p>
                      <a:pPr algn="ctr"/>
                      <a:r>
                        <a:rPr lang="en-US" baseline="0" dirty="0"/>
                        <a:t>Final Bill</a:t>
                      </a:r>
                    </a:p>
                    <a:p>
                      <a:pPr algn="ctr"/>
                      <a:endParaRPr lang="en-US" dirty="0"/>
                    </a:p>
                  </a:txBody>
                  <a:tcPr/>
                </a:tc>
                <a:tc>
                  <a:txBody>
                    <a:bodyPr/>
                    <a:lstStyle/>
                    <a:p>
                      <a:pPr algn="ctr"/>
                      <a:r>
                        <a:rPr lang="en-US" dirty="0"/>
                        <a:t>House Bill</a:t>
                      </a:r>
                    </a:p>
                    <a:p>
                      <a:pPr algn="ctr"/>
                      <a:endParaRPr lang="en-US" dirty="0"/>
                    </a:p>
                  </a:txBody>
                  <a:tcPr/>
                </a:tc>
                <a:tc>
                  <a:txBody>
                    <a:bodyPr/>
                    <a:lstStyle/>
                    <a:p>
                      <a:pPr algn="ctr"/>
                      <a:r>
                        <a:rPr lang="en-US" dirty="0"/>
                        <a:t>Senate Bill</a:t>
                      </a:r>
                    </a:p>
                  </a:txBody>
                  <a:tcPr/>
                </a:tc>
                <a:extLst>
                  <a:ext uri="{0D108BD9-81ED-4DB2-BD59-A6C34878D82A}">
                    <a16:rowId xmlns:a16="http://schemas.microsoft.com/office/drawing/2014/main" val="10000"/>
                  </a:ext>
                </a:extLst>
              </a:tr>
              <a:tr h="370840">
                <a:tc>
                  <a:txBody>
                    <a:bodyPr/>
                    <a:lstStyle/>
                    <a:p>
                      <a:r>
                        <a:rPr lang="en-US" dirty="0"/>
                        <a:t>Clinical Svcs</a:t>
                      </a:r>
                    </a:p>
                  </a:txBody>
                  <a:tcPr/>
                </a:tc>
                <a:tc>
                  <a:txBody>
                    <a:bodyPr/>
                    <a:lstStyle/>
                    <a:p>
                      <a:pPr algn="r"/>
                      <a:r>
                        <a:rPr lang="en-US" dirty="0"/>
                        <a:t>$3,739,961</a:t>
                      </a:r>
                    </a:p>
                  </a:txBody>
                  <a:tcPr/>
                </a:tc>
                <a:tc>
                  <a:txBody>
                    <a:bodyPr/>
                    <a:lstStyle/>
                    <a:p>
                      <a:pPr algn="r"/>
                      <a:r>
                        <a:rPr lang="en-US" dirty="0"/>
                        <a:t>$3,934,831</a:t>
                      </a:r>
                    </a:p>
                  </a:txBody>
                  <a:tcPr/>
                </a:tc>
                <a:tc>
                  <a:txBody>
                    <a:bodyPr/>
                    <a:lstStyle/>
                    <a:p>
                      <a:pPr algn="r"/>
                      <a:r>
                        <a:rPr lang="en-US" dirty="0"/>
                        <a:t>$4,120,282</a:t>
                      </a:r>
                    </a:p>
                  </a:txBody>
                  <a:tcPr/>
                </a:tc>
                <a:tc>
                  <a:txBody>
                    <a:bodyPr/>
                    <a:lstStyle/>
                    <a:p>
                      <a:pPr algn="r"/>
                      <a:r>
                        <a:rPr lang="en-US" dirty="0"/>
                        <a:t>$3,949,062</a:t>
                      </a:r>
                    </a:p>
                  </a:txBody>
                  <a:tcPr/>
                </a:tc>
                <a:extLst>
                  <a:ext uri="{0D108BD9-81ED-4DB2-BD59-A6C34878D82A}">
                    <a16:rowId xmlns:a16="http://schemas.microsoft.com/office/drawing/2014/main" val="10001"/>
                  </a:ext>
                </a:extLst>
              </a:tr>
              <a:tr h="370840">
                <a:tc>
                  <a:txBody>
                    <a:bodyPr/>
                    <a:lstStyle/>
                    <a:p>
                      <a:r>
                        <a:rPr lang="en-US" dirty="0"/>
                        <a:t>Prev Health</a:t>
                      </a:r>
                    </a:p>
                  </a:txBody>
                  <a:tcPr/>
                </a:tc>
                <a:tc>
                  <a:txBody>
                    <a:bodyPr/>
                    <a:lstStyle/>
                    <a:p>
                      <a:pPr algn="r"/>
                      <a:r>
                        <a:rPr lang="en-US" dirty="0"/>
                        <a:t>174,742</a:t>
                      </a:r>
                    </a:p>
                  </a:txBody>
                  <a:tcPr/>
                </a:tc>
                <a:tc>
                  <a:txBody>
                    <a:bodyPr/>
                    <a:lstStyle/>
                    <a:p>
                      <a:pPr algn="r"/>
                      <a:r>
                        <a:rPr lang="en-US" dirty="0"/>
                        <a:t>177,567</a:t>
                      </a:r>
                    </a:p>
                  </a:txBody>
                  <a:tcPr/>
                </a:tc>
                <a:tc>
                  <a:txBody>
                    <a:bodyPr/>
                    <a:lstStyle/>
                    <a:p>
                      <a:pPr algn="r"/>
                      <a:r>
                        <a:rPr lang="en-US" dirty="0"/>
                        <a:t>181,062</a:t>
                      </a:r>
                    </a:p>
                  </a:txBody>
                  <a:tcPr/>
                </a:tc>
                <a:tc>
                  <a:txBody>
                    <a:bodyPr/>
                    <a:lstStyle/>
                    <a:p>
                      <a:pPr algn="r"/>
                      <a:r>
                        <a:rPr lang="en-US" dirty="0"/>
                        <a:t>178,636</a:t>
                      </a:r>
                    </a:p>
                  </a:txBody>
                  <a:tcPr/>
                </a:tc>
                <a:extLst>
                  <a:ext uri="{0D108BD9-81ED-4DB2-BD59-A6C34878D82A}">
                    <a16:rowId xmlns:a16="http://schemas.microsoft.com/office/drawing/2014/main" val="10002"/>
                  </a:ext>
                </a:extLst>
              </a:tr>
              <a:tr h="370840">
                <a:tc>
                  <a:txBody>
                    <a:bodyPr/>
                    <a:lstStyle/>
                    <a:p>
                      <a:r>
                        <a:rPr lang="en-US" dirty="0"/>
                        <a:t>Other Svcs</a:t>
                      </a:r>
                    </a:p>
                  </a:txBody>
                  <a:tcPr/>
                </a:tc>
                <a:tc>
                  <a:txBody>
                    <a:bodyPr/>
                    <a:lstStyle/>
                    <a:p>
                      <a:pPr algn="r"/>
                      <a:r>
                        <a:rPr lang="en-US" dirty="0"/>
                        <a:t>188,487</a:t>
                      </a:r>
                    </a:p>
                  </a:txBody>
                  <a:tcPr/>
                </a:tc>
                <a:tc>
                  <a:txBody>
                    <a:bodyPr/>
                    <a:lstStyle/>
                    <a:p>
                      <a:pPr algn="r"/>
                      <a:r>
                        <a:rPr lang="en-US" dirty="0"/>
                        <a:t>202,807</a:t>
                      </a:r>
                    </a:p>
                  </a:txBody>
                  <a:tcPr/>
                </a:tc>
                <a:tc>
                  <a:txBody>
                    <a:bodyPr/>
                    <a:lstStyle/>
                    <a:p>
                      <a:pPr algn="r"/>
                      <a:r>
                        <a:rPr lang="en-US" dirty="0"/>
                        <a:t>255,526</a:t>
                      </a:r>
                    </a:p>
                  </a:txBody>
                  <a:tcPr/>
                </a:tc>
                <a:tc>
                  <a:txBody>
                    <a:bodyPr/>
                    <a:lstStyle/>
                    <a:p>
                      <a:pPr algn="r"/>
                      <a:r>
                        <a:rPr lang="en-US" dirty="0"/>
                        <a:t>191,186</a:t>
                      </a:r>
                    </a:p>
                  </a:txBody>
                  <a:tcPr/>
                </a:tc>
                <a:extLst>
                  <a:ext uri="{0D108BD9-81ED-4DB2-BD59-A6C34878D82A}">
                    <a16:rowId xmlns:a16="http://schemas.microsoft.com/office/drawing/2014/main" val="10003"/>
                  </a:ext>
                </a:extLst>
              </a:tr>
              <a:tr h="370840">
                <a:tc>
                  <a:txBody>
                    <a:bodyPr/>
                    <a:lstStyle/>
                    <a:p>
                      <a:r>
                        <a:rPr lang="en-US" b="1" baseline="0" dirty="0"/>
                        <a:t>Total Services</a:t>
                      </a:r>
                      <a:endParaRPr lang="en-US" b="1" dirty="0"/>
                    </a:p>
                  </a:txBody>
                  <a:tcPr/>
                </a:tc>
                <a:tc>
                  <a:txBody>
                    <a:bodyPr/>
                    <a:lstStyle/>
                    <a:p>
                      <a:pPr algn="r"/>
                      <a:r>
                        <a:rPr lang="en-US" b="1" dirty="0"/>
                        <a:t>4,103,190</a:t>
                      </a:r>
                    </a:p>
                  </a:txBody>
                  <a:tcPr/>
                </a:tc>
                <a:tc>
                  <a:txBody>
                    <a:bodyPr/>
                    <a:lstStyle/>
                    <a:p>
                      <a:pPr algn="r"/>
                      <a:r>
                        <a:rPr lang="en-US" b="1" dirty="0"/>
                        <a:t>4,315,205</a:t>
                      </a:r>
                    </a:p>
                  </a:txBody>
                  <a:tcPr/>
                </a:tc>
                <a:tc>
                  <a:txBody>
                    <a:bodyPr/>
                    <a:lstStyle/>
                    <a:p>
                      <a:pPr algn="r"/>
                      <a:r>
                        <a:rPr lang="en-US" b="1" dirty="0"/>
                        <a:t>4,556,870</a:t>
                      </a:r>
                    </a:p>
                  </a:txBody>
                  <a:tcPr/>
                </a:tc>
                <a:tc>
                  <a:txBody>
                    <a:bodyPr/>
                    <a:lstStyle/>
                    <a:p>
                      <a:pPr algn="r"/>
                      <a:r>
                        <a:rPr lang="en-US" b="1" dirty="0"/>
                        <a:t>4,318,884</a:t>
                      </a:r>
                    </a:p>
                  </a:txBody>
                  <a:tcPr/>
                </a:tc>
                <a:extLst>
                  <a:ext uri="{0D108BD9-81ED-4DB2-BD59-A6C34878D82A}">
                    <a16:rowId xmlns:a16="http://schemas.microsoft.com/office/drawing/2014/main" val="10004"/>
                  </a:ext>
                </a:extLst>
              </a:tr>
              <a:tr h="370840">
                <a:tc>
                  <a:txBody>
                    <a:bodyPr/>
                    <a:lstStyle/>
                    <a:p>
                      <a:r>
                        <a:rPr lang="en-US" dirty="0"/>
                        <a:t>Facilities</a:t>
                      </a:r>
                    </a:p>
                  </a:txBody>
                  <a:tcPr/>
                </a:tc>
                <a:tc>
                  <a:txBody>
                    <a:bodyPr/>
                    <a:lstStyle/>
                    <a:p>
                      <a:pPr algn="r"/>
                      <a:r>
                        <a:rPr lang="en-US" dirty="0"/>
                        <a:t>878,806</a:t>
                      </a:r>
                    </a:p>
                  </a:txBody>
                  <a:tcPr/>
                </a:tc>
                <a:tc>
                  <a:txBody>
                    <a:bodyPr/>
                    <a:lstStyle/>
                    <a:p>
                      <a:pPr algn="r"/>
                      <a:r>
                        <a:rPr lang="en-US" dirty="0"/>
                        <a:t>911,889</a:t>
                      </a:r>
                    </a:p>
                  </a:txBody>
                  <a:tcPr/>
                </a:tc>
                <a:tc>
                  <a:txBody>
                    <a:bodyPr/>
                    <a:lstStyle/>
                    <a:p>
                      <a:pPr algn="r"/>
                      <a:r>
                        <a:rPr lang="en-US" dirty="0"/>
                        <a:t>964,121</a:t>
                      </a:r>
                    </a:p>
                  </a:txBody>
                  <a:tcPr/>
                </a:tc>
                <a:tc>
                  <a:txBody>
                    <a:bodyPr/>
                    <a:lstStyle/>
                    <a:p>
                      <a:pPr algn="r"/>
                      <a:r>
                        <a:rPr lang="en-US" dirty="0"/>
                        <a:t>902,878</a:t>
                      </a:r>
                    </a:p>
                  </a:txBody>
                  <a:tcPr/>
                </a:tc>
                <a:extLst>
                  <a:ext uri="{0D108BD9-81ED-4DB2-BD59-A6C34878D82A}">
                    <a16:rowId xmlns:a16="http://schemas.microsoft.com/office/drawing/2014/main" val="10005"/>
                  </a:ext>
                </a:extLst>
              </a:tr>
              <a:tr h="370840">
                <a:tc>
                  <a:txBody>
                    <a:bodyPr/>
                    <a:lstStyle/>
                    <a:p>
                      <a:r>
                        <a:rPr lang="en-US" b="1" dirty="0"/>
                        <a:t>Total</a:t>
                      </a:r>
                      <a:r>
                        <a:rPr lang="en-US" b="1" baseline="0" dirty="0"/>
                        <a:t> w/o CSC</a:t>
                      </a:r>
                      <a:endParaRPr lang="en-US" b="1" dirty="0"/>
                    </a:p>
                  </a:txBody>
                  <a:tcPr/>
                </a:tc>
                <a:tc>
                  <a:txBody>
                    <a:bodyPr/>
                    <a:lstStyle/>
                    <a:p>
                      <a:pPr algn="r"/>
                      <a:r>
                        <a:rPr lang="en-US" b="1" dirty="0"/>
                        <a:t>$4,981,996</a:t>
                      </a:r>
                    </a:p>
                  </a:txBody>
                  <a:tcPr/>
                </a:tc>
                <a:tc>
                  <a:txBody>
                    <a:bodyPr/>
                    <a:lstStyle/>
                    <a:p>
                      <a:pPr algn="r"/>
                      <a:r>
                        <a:rPr lang="en-US" b="1" dirty="0"/>
                        <a:t>$5,227,094</a:t>
                      </a:r>
                    </a:p>
                  </a:txBody>
                  <a:tcPr/>
                </a:tc>
                <a:tc>
                  <a:txBody>
                    <a:bodyPr/>
                    <a:lstStyle/>
                    <a:p>
                      <a:pPr algn="r"/>
                      <a:r>
                        <a:rPr lang="en-US" b="1" dirty="0"/>
                        <a:t>$5,520,991</a:t>
                      </a:r>
                    </a:p>
                  </a:txBody>
                  <a:tcPr/>
                </a:tc>
                <a:tc>
                  <a:txBody>
                    <a:bodyPr/>
                    <a:lstStyle/>
                    <a:p>
                      <a:pPr algn="r"/>
                      <a:r>
                        <a:rPr lang="en-US" b="1" dirty="0"/>
                        <a:t>$5,221,762</a:t>
                      </a:r>
                    </a:p>
                  </a:txBody>
                  <a:tcPr/>
                </a:tc>
                <a:extLst>
                  <a:ext uri="{0D108BD9-81ED-4DB2-BD59-A6C34878D82A}">
                    <a16:rowId xmlns:a16="http://schemas.microsoft.com/office/drawing/2014/main" val="10006"/>
                  </a:ext>
                </a:extLst>
              </a:tr>
              <a:tr h="370840">
                <a:tc>
                  <a:txBody>
                    <a:bodyPr/>
                    <a:lstStyle/>
                    <a:p>
                      <a:r>
                        <a:rPr lang="en-US" dirty="0">
                          <a:solidFill>
                            <a:schemeClr val="tx1"/>
                          </a:solidFill>
                        </a:rPr>
                        <a:t>CSC</a:t>
                      </a:r>
                    </a:p>
                  </a:txBody>
                  <a:tcPr/>
                </a:tc>
                <a:tc>
                  <a:txBody>
                    <a:bodyPr/>
                    <a:lstStyle/>
                    <a:p>
                      <a:pPr algn="r"/>
                      <a:r>
                        <a:rPr lang="en-US" dirty="0">
                          <a:solidFill>
                            <a:schemeClr val="tx1"/>
                          </a:solidFill>
                        </a:rPr>
                        <a:t>822,227</a:t>
                      </a:r>
                    </a:p>
                  </a:txBody>
                  <a:tcPr/>
                </a:tc>
                <a:tc>
                  <a:txBody>
                    <a:bodyPr/>
                    <a:lstStyle/>
                    <a:p>
                      <a:pPr algn="r"/>
                      <a:r>
                        <a:rPr lang="en-US" dirty="0">
                          <a:solidFill>
                            <a:schemeClr val="tx1"/>
                          </a:solidFill>
                        </a:rPr>
                        <a:t>820,000</a:t>
                      </a:r>
                    </a:p>
                  </a:txBody>
                  <a:tcPr/>
                </a:tc>
                <a:tc>
                  <a:txBody>
                    <a:bodyPr/>
                    <a:lstStyle/>
                    <a:p>
                      <a:pPr algn="r"/>
                      <a:r>
                        <a:rPr lang="en-US" dirty="0">
                          <a:solidFill>
                            <a:schemeClr val="tx1"/>
                          </a:solidFill>
                        </a:rPr>
                        <a:t>820,000</a:t>
                      </a:r>
                    </a:p>
                  </a:txBody>
                  <a:tcPr/>
                </a:tc>
                <a:tc>
                  <a:txBody>
                    <a:bodyPr/>
                    <a:lstStyle/>
                    <a:p>
                      <a:pPr algn="r"/>
                      <a:r>
                        <a:rPr lang="en-US" dirty="0">
                          <a:solidFill>
                            <a:schemeClr val="tx1"/>
                          </a:solidFill>
                        </a:rPr>
                        <a:t>820,000</a:t>
                      </a:r>
                    </a:p>
                  </a:txBody>
                  <a:tcPr/>
                </a:tc>
                <a:extLst>
                  <a:ext uri="{0D108BD9-81ED-4DB2-BD59-A6C34878D82A}">
                    <a16:rowId xmlns:a16="http://schemas.microsoft.com/office/drawing/2014/main" val="10007"/>
                  </a:ext>
                </a:extLst>
              </a:tr>
              <a:tr h="152400">
                <a:tc>
                  <a:txBody>
                    <a:bodyPr/>
                    <a:lstStyle/>
                    <a:p>
                      <a:r>
                        <a:rPr lang="en-US" b="1" dirty="0"/>
                        <a:t>Total w/CSC</a:t>
                      </a:r>
                    </a:p>
                  </a:txBody>
                  <a:tcPr/>
                </a:tc>
                <a:tc>
                  <a:txBody>
                    <a:bodyPr/>
                    <a:lstStyle/>
                    <a:p>
                      <a:pPr algn="r"/>
                      <a:r>
                        <a:rPr lang="en-US" b="1" dirty="0"/>
                        <a:t>$5,804,223</a:t>
                      </a:r>
                    </a:p>
                  </a:txBody>
                  <a:tcPr/>
                </a:tc>
                <a:tc>
                  <a:txBody>
                    <a:bodyPr/>
                    <a:lstStyle/>
                    <a:p>
                      <a:pPr algn="r"/>
                      <a:r>
                        <a:rPr lang="en-US" b="1" dirty="0"/>
                        <a:t>$6,047,094</a:t>
                      </a:r>
                    </a:p>
                  </a:txBody>
                  <a:tcPr/>
                </a:tc>
                <a:tc>
                  <a:txBody>
                    <a:bodyPr/>
                    <a:lstStyle/>
                    <a:p>
                      <a:pPr algn="r"/>
                      <a:r>
                        <a:rPr lang="en-US" b="1" dirty="0"/>
                        <a:t>$6,340,991</a:t>
                      </a:r>
                    </a:p>
                  </a:txBody>
                  <a:tcPr/>
                </a:tc>
                <a:tc>
                  <a:txBody>
                    <a:bodyPr/>
                    <a:lstStyle/>
                    <a:p>
                      <a:pPr algn="r"/>
                      <a:r>
                        <a:rPr lang="en-US" b="1" dirty="0"/>
                        <a:t>$6,041,762</a:t>
                      </a:r>
                    </a:p>
                  </a:txBody>
                  <a:tcPr/>
                </a:tc>
                <a:extLst>
                  <a:ext uri="{0D108BD9-81ED-4DB2-BD59-A6C34878D82A}">
                    <a16:rowId xmlns:a16="http://schemas.microsoft.com/office/drawing/2014/main" val="10008"/>
                  </a:ext>
                </a:extLst>
              </a:tr>
              <a:tr h="370840">
                <a:tc>
                  <a:txBody>
                    <a:bodyPr/>
                    <a:lstStyle/>
                    <a:p>
                      <a:r>
                        <a:rPr lang="en-US" b="1" dirty="0">
                          <a:solidFill>
                            <a:srgbClr val="FF0000"/>
                          </a:solidFill>
                        </a:rPr>
                        <a:t>Diff w/2019 Enacted</a:t>
                      </a:r>
                    </a:p>
                  </a:txBody>
                  <a:tcPr/>
                </a:tc>
                <a:tc>
                  <a:txBody>
                    <a:bodyPr/>
                    <a:lstStyle/>
                    <a:p>
                      <a:pPr algn="r"/>
                      <a:r>
                        <a:rPr lang="en-US" b="1" dirty="0">
                          <a:solidFill>
                            <a:srgbClr val="FF0000"/>
                          </a:solidFill>
                        </a:rPr>
                        <a:t>--------------</a:t>
                      </a:r>
                    </a:p>
                  </a:txBody>
                  <a:tcPr/>
                </a:tc>
                <a:tc>
                  <a:txBody>
                    <a:bodyPr/>
                    <a:lstStyle/>
                    <a:p>
                      <a:pPr algn="r"/>
                      <a:r>
                        <a:rPr lang="en-US" b="1" dirty="0">
                          <a:solidFill>
                            <a:srgbClr val="FF0000"/>
                          </a:solidFill>
                        </a:rPr>
                        <a:t>+243m</a:t>
                      </a:r>
                    </a:p>
                  </a:txBody>
                  <a:tcPr/>
                </a:tc>
                <a:tc>
                  <a:txBody>
                    <a:bodyPr/>
                    <a:lstStyle/>
                    <a:p>
                      <a:pPr algn="r"/>
                      <a:r>
                        <a:rPr lang="en-US" b="1" dirty="0">
                          <a:solidFill>
                            <a:srgbClr val="FF0000"/>
                          </a:solidFill>
                        </a:rPr>
                        <a:t>+537m</a:t>
                      </a:r>
                    </a:p>
                  </a:txBody>
                  <a:tcPr/>
                </a:tc>
                <a:tc>
                  <a:txBody>
                    <a:bodyPr/>
                    <a:lstStyle/>
                    <a:p>
                      <a:pPr algn="r"/>
                      <a:r>
                        <a:rPr lang="en-US" b="1" dirty="0">
                          <a:solidFill>
                            <a:srgbClr val="FF0000"/>
                          </a:solidFill>
                        </a:rPr>
                        <a:t>+237m</a:t>
                      </a:r>
                    </a:p>
                  </a:txBody>
                  <a:tcPr/>
                </a:tc>
                <a:extLst>
                  <a:ext uri="{0D108BD9-81ED-4DB2-BD59-A6C34878D82A}">
                    <a16:rowId xmlns:a16="http://schemas.microsoft.com/office/drawing/2014/main" val="1924896303"/>
                  </a:ext>
                </a:extLst>
              </a:tr>
            </a:tbl>
          </a:graphicData>
        </a:graphic>
      </p:graphicFrame>
    </p:spTree>
    <p:extLst>
      <p:ext uri="{BB962C8B-B14F-4D97-AF65-F5344CB8AC3E}">
        <p14:creationId xmlns:p14="http://schemas.microsoft.com/office/powerpoint/2010/main" val="1469832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Number Placeholder 5"/>
          <p:cNvSpPr>
            <a:spLocks noGrp="1"/>
          </p:cNvSpPr>
          <p:nvPr>
            <p:ph type="sldNum" sz="quarter" idx="12"/>
          </p:nvPr>
        </p:nvSpPr>
        <p:spPr>
          <a:noFill/>
        </p:spPr>
        <p:txBody>
          <a:bodyPr/>
          <a:lstStyle/>
          <a:p>
            <a:fld id="{89C42150-723B-4C2A-B8AA-C6F96496E035}" type="slidenum">
              <a:rPr lang="en-US" altLang="en-US" smtClean="0">
                <a:latin typeface="Tahoma" pitchFamily="34" charset="0"/>
              </a:rPr>
              <a:pPr/>
              <a:t>7</a:t>
            </a:fld>
            <a:endParaRPr lang="en-US" altLang="en-US" dirty="0">
              <a:latin typeface="Tahoma" pitchFamily="34" charset="0"/>
            </a:endParaRPr>
          </a:p>
        </p:txBody>
      </p:sp>
      <p:sp>
        <p:nvSpPr>
          <p:cNvPr id="14338" name="Rectangle 2"/>
          <p:cNvSpPr>
            <a:spLocks noGrp="1" noChangeArrowheads="1"/>
          </p:cNvSpPr>
          <p:nvPr>
            <p:ph type="title"/>
          </p:nvPr>
        </p:nvSpPr>
        <p:spPr>
          <a:xfrm>
            <a:off x="1716994" y="314457"/>
            <a:ext cx="8665028" cy="1219200"/>
          </a:xfrm>
        </p:spPr>
        <p:txBody>
          <a:bodyPr>
            <a:noAutofit/>
          </a:bodyPr>
          <a:lstStyle/>
          <a:p>
            <a:pPr algn="ctr"/>
            <a:r>
              <a:rPr lang="en-US" sz="3600" b="1" dirty="0"/>
              <a:t>FY 2020 IHS Clinical Services</a:t>
            </a:r>
            <a:endParaRPr lang="en-US" altLang="en-US" sz="3600" b="1" dirty="0"/>
          </a:p>
        </p:txBody>
      </p:sp>
      <p:pic>
        <p:nvPicPr>
          <p:cNvPr id="7" name="Picture 6">
            <a:extLst>
              <a:ext uri="{FF2B5EF4-FFF2-40B4-BE49-F238E27FC236}">
                <a16:creationId xmlns:a16="http://schemas.microsoft.com/office/drawing/2014/main" id="{AE2C2DF5-25C7-0E4B-A47C-E76A0C99F44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2575" y="201556"/>
            <a:ext cx="2868839" cy="663687"/>
          </a:xfrm>
          <a:prstGeom prst="rect">
            <a:avLst/>
          </a:prstGeom>
          <a:noFill/>
          <a:ln>
            <a:noFill/>
          </a:ln>
        </p:spPr>
      </p:pic>
      <p:sp>
        <p:nvSpPr>
          <p:cNvPr id="3" name="Content Placeholder 2">
            <a:extLst>
              <a:ext uri="{FF2B5EF4-FFF2-40B4-BE49-F238E27FC236}">
                <a16:creationId xmlns:a16="http://schemas.microsoft.com/office/drawing/2014/main" id="{F4E46B3D-82CC-C442-BA4A-D30CC8992F29}"/>
              </a:ext>
            </a:extLst>
          </p:cNvPr>
          <p:cNvSpPr>
            <a:spLocks noGrp="1"/>
          </p:cNvSpPr>
          <p:nvPr>
            <p:ph idx="1"/>
          </p:nvPr>
        </p:nvSpPr>
        <p:spPr>
          <a:xfrm>
            <a:off x="457200" y="2370137"/>
            <a:ext cx="11201400" cy="4351338"/>
          </a:xfrm>
        </p:spPr>
        <p:txBody>
          <a:bodyPr>
            <a:normAutofit fontScale="70000" lnSpcReduction="2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sz="2300" u="sng" dirty="0"/>
              <a:t>105(l) Lease Costs</a:t>
            </a:r>
            <a:r>
              <a:rPr lang="en-US" sz="2300" dirty="0"/>
              <a:t>:  $125m – Directs DOI and DHHS to consult with Tribes and work with House and Senate committees of jurisdiction, OMB and Committees on Appropriations to formulate a long-term accounting, budget and legislative strategies to address the situation</a:t>
            </a:r>
          </a:p>
          <a:p>
            <a:r>
              <a:rPr lang="en-US" sz="2300" u="sng" dirty="0"/>
              <a:t>Hospitals &amp;Health Clinics</a:t>
            </a:r>
            <a:r>
              <a:rPr lang="en-US" sz="2300" dirty="0"/>
              <a:t>:   $10m for domestic violence; $5.4m for TECs; $2m for quality &amp; oversight; $5m CHAP</a:t>
            </a:r>
          </a:p>
          <a:p>
            <a:r>
              <a:rPr lang="en-US" sz="2300" u="sng" dirty="0"/>
              <a:t>EHR</a:t>
            </a:r>
            <a:r>
              <a:rPr lang="en-US" sz="2300" dirty="0"/>
              <a:t>:  $8m    </a:t>
            </a:r>
          </a:p>
          <a:p>
            <a:r>
              <a:rPr lang="en-US" sz="2300" u="sng" dirty="0"/>
              <a:t>Dental</a:t>
            </a:r>
            <a:r>
              <a:rPr lang="en-US" sz="2300" dirty="0"/>
              <a:t>:  $2m for electronic dental health records system</a:t>
            </a:r>
          </a:p>
          <a:p>
            <a:r>
              <a:rPr lang="en-US" sz="2300" u="sng" dirty="0"/>
              <a:t>Alcohol/Substance Abuse</a:t>
            </a:r>
            <a:r>
              <a:rPr lang="en-US" sz="2300" dirty="0"/>
              <a:t>:  $10m for opioid grants</a:t>
            </a:r>
          </a:p>
          <a:p>
            <a:pPr marL="0" indent="0">
              <a:buNone/>
            </a:pPr>
            <a:endParaRPr lang="en-US" dirty="0"/>
          </a:p>
        </p:txBody>
      </p:sp>
      <p:graphicFrame>
        <p:nvGraphicFramePr>
          <p:cNvPr id="10" name="Content Placeholder 3">
            <a:extLst>
              <a:ext uri="{FF2B5EF4-FFF2-40B4-BE49-F238E27FC236}">
                <a16:creationId xmlns:a16="http://schemas.microsoft.com/office/drawing/2014/main" id="{8A75EAF9-E69B-F640-B33E-20E67E40EFA2}"/>
              </a:ext>
            </a:extLst>
          </p:cNvPr>
          <p:cNvGraphicFramePr>
            <a:graphicFrameLocks/>
          </p:cNvGraphicFramePr>
          <p:nvPr>
            <p:extLst>
              <p:ext uri="{D42A27DB-BD31-4B8C-83A1-F6EECF244321}">
                <p14:modId xmlns:p14="http://schemas.microsoft.com/office/powerpoint/2010/main" val="2227951053"/>
              </p:ext>
            </p:extLst>
          </p:nvPr>
        </p:nvGraphicFramePr>
        <p:xfrm>
          <a:off x="734786" y="1138413"/>
          <a:ext cx="10450285" cy="3566160"/>
        </p:xfrm>
        <a:graphic>
          <a:graphicData uri="http://schemas.openxmlformats.org/drawingml/2006/table">
            <a:tbl>
              <a:tblPr firstRow="1" bandRow="1">
                <a:tableStyleId>{85BE263C-DBD7-4A20-BB59-AAB30ACAA65A}</a:tableStyleId>
              </a:tblPr>
              <a:tblGrid>
                <a:gridCol w="2090057">
                  <a:extLst>
                    <a:ext uri="{9D8B030D-6E8A-4147-A177-3AD203B41FA5}">
                      <a16:colId xmlns:a16="http://schemas.microsoft.com/office/drawing/2014/main" val="20000"/>
                    </a:ext>
                  </a:extLst>
                </a:gridCol>
                <a:gridCol w="2090057">
                  <a:extLst>
                    <a:ext uri="{9D8B030D-6E8A-4147-A177-3AD203B41FA5}">
                      <a16:colId xmlns:a16="http://schemas.microsoft.com/office/drawing/2014/main" val="20001"/>
                    </a:ext>
                  </a:extLst>
                </a:gridCol>
                <a:gridCol w="2090057">
                  <a:extLst>
                    <a:ext uri="{9D8B030D-6E8A-4147-A177-3AD203B41FA5}">
                      <a16:colId xmlns:a16="http://schemas.microsoft.com/office/drawing/2014/main" val="20002"/>
                    </a:ext>
                  </a:extLst>
                </a:gridCol>
                <a:gridCol w="2090057">
                  <a:extLst>
                    <a:ext uri="{9D8B030D-6E8A-4147-A177-3AD203B41FA5}">
                      <a16:colId xmlns:a16="http://schemas.microsoft.com/office/drawing/2014/main" val="20003"/>
                    </a:ext>
                  </a:extLst>
                </a:gridCol>
                <a:gridCol w="2090057">
                  <a:extLst>
                    <a:ext uri="{9D8B030D-6E8A-4147-A177-3AD203B41FA5}">
                      <a16:colId xmlns:a16="http://schemas.microsoft.com/office/drawing/2014/main" val="20004"/>
                    </a:ext>
                  </a:extLst>
                </a:gridCol>
              </a:tblGrid>
              <a:tr h="592839">
                <a:tc>
                  <a:txBody>
                    <a:bodyPr/>
                    <a:lstStyle/>
                    <a:p>
                      <a:endParaRPr lang="en-US" dirty="0"/>
                    </a:p>
                  </a:txBody>
                  <a:tcPr/>
                </a:tc>
                <a:tc>
                  <a:txBody>
                    <a:bodyPr/>
                    <a:lstStyle/>
                    <a:p>
                      <a:pPr algn="ctr"/>
                      <a:r>
                        <a:rPr lang="en-US" dirty="0"/>
                        <a:t>FY</a:t>
                      </a:r>
                      <a:r>
                        <a:rPr lang="en-US" baseline="0" dirty="0"/>
                        <a:t> 2019 Enacted</a:t>
                      </a:r>
                      <a:endParaRPr lang="en-US" dirty="0"/>
                    </a:p>
                  </a:txBody>
                  <a:tcPr/>
                </a:tc>
                <a:tc>
                  <a:txBody>
                    <a:bodyPr/>
                    <a:lstStyle/>
                    <a:p>
                      <a:pPr algn="ctr"/>
                      <a:r>
                        <a:rPr lang="en-US" baseline="0" dirty="0"/>
                        <a:t>FY 2020 </a:t>
                      </a:r>
                    </a:p>
                    <a:p>
                      <a:pPr algn="ctr"/>
                      <a:r>
                        <a:rPr lang="en-US" dirty="0"/>
                        <a:t>Final Bill</a:t>
                      </a:r>
                    </a:p>
                  </a:txBody>
                  <a:tcPr/>
                </a:tc>
                <a:tc>
                  <a:txBody>
                    <a:bodyPr/>
                    <a:lstStyle/>
                    <a:p>
                      <a:pPr algn="ctr"/>
                      <a:r>
                        <a:rPr lang="en-US" dirty="0"/>
                        <a:t>House Bill</a:t>
                      </a:r>
                    </a:p>
                    <a:p>
                      <a:pPr algn="ctr"/>
                      <a:endParaRPr lang="en-US" dirty="0"/>
                    </a:p>
                  </a:txBody>
                  <a:tcPr/>
                </a:tc>
                <a:tc>
                  <a:txBody>
                    <a:bodyPr/>
                    <a:lstStyle/>
                    <a:p>
                      <a:pPr algn="ctr"/>
                      <a:r>
                        <a:rPr lang="en-US" dirty="0"/>
                        <a:t>Senate Bill</a:t>
                      </a:r>
                    </a:p>
                  </a:txBody>
                  <a:tcPr/>
                </a:tc>
                <a:extLst>
                  <a:ext uri="{0D108BD9-81ED-4DB2-BD59-A6C34878D82A}">
                    <a16:rowId xmlns:a16="http://schemas.microsoft.com/office/drawing/2014/main" val="10000"/>
                  </a:ext>
                </a:extLst>
              </a:tr>
              <a:tr h="338765">
                <a:tc>
                  <a:txBody>
                    <a:bodyPr/>
                    <a:lstStyle/>
                    <a:p>
                      <a:r>
                        <a:rPr lang="en-US" dirty="0"/>
                        <a:t>H&amp;HC</a:t>
                      </a:r>
                    </a:p>
                  </a:txBody>
                  <a:tcPr/>
                </a:tc>
                <a:tc>
                  <a:txBody>
                    <a:bodyPr/>
                    <a:lstStyle/>
                    <a:p>
                      <a:pPr algn="r"/>
                      <a:r>
                        <a:rPr lang="en-US" dirty="0"/>
                        <a:t>$2,147,343</a:t>
                      </a:r>
                    </a:p>
                  </a:txBody>
                  <a:tcPr/>
                </a:tc>
                <a:tc>
                  <a:txBody>
                    <a:bodyPr/>
                    <a:lstStyle/>
                    <a:p>
                      <a:pPr algn="r"/>
                      <a:r>
                        <a:rPr lang="en-US" dirty="0"/>
                        <a:t>$2,324,606</a:t>
                      </a:r>
                    </a:p>
                  </a:txBody>
                  <a:tcPr/>
                </a:tc>
                <a:tc>
                  <a:txBody>
                    <a:bodyPr/>
                    <a:lstStyle/>
                    <a:p>
                      <a:pPr algn="r"/>
                      <a:r>
                        <a:rPr lang="en-US" dirty="0"/>
                        <a:t>$2,420,568</a:t>
                      </a:r>
                    </a:p>
                  </a:txBody>
                  <a:tcPr/>
                </a:tc>
                <a:tc>
                  <a:txBody>
                    <a:bodyPr/>
                    <a:lstStyle/>
                    <a:p>
                      <a:pPr algn="r"/>
                      <a:r>
                        <a:rPr lang="en-US" dirty="0"/>
                        <a:t>$2,339,707</a:t>
                      </a:r>
                    </a:p>
                  </a:txBody>
                  <a:tcPr/>
                </a:tc>
                <a:extLst>
                  <a:ext uri="{0D108BD9-81ED-4DB2-BD59-A6C34878D82A}">
                    <a16:rowId xmlns:a16="http://schemas.microsoft.com/office/drawing/2014/main" val="10001"/>
                  </a:ext>
                </a:extLst>
              </a:tr>
              <a:tr h="338765">
                <a:tc>
                  <a:txBody>
                    <a:bodyPr/>
                    <a:lstStyle/>
                    <a:p>
                      <a:r>
                        <a:rPr lang="en-US" dirty="0"/>
                        <a:t>EHR</a:t>
                      </a:r>
                    </a:p>
                  </a:txBody>
                  <a:tcPr/>
                </a:tc>
                <a:tc>
                  <a:txBody>
                    <a:bodyPr/>
                    <a:lstStyle/>
                    <a:p>
                      <a:pPr algn="r"/>
                      <a:r>
                        <a:rPr lang="en-US" dirty="0"/>
                        <a:t>0</a:t>
                      </a:r>
                    </a:p>
                  </a:txBody>
                  <a:tcPr/>
                </a:tc>
                <a:tc>
                  <a:txBody>
                    <a:bodyPr/>
                    <a:lstStyle/>
                    <a:p>
                      <a:pPr algn="r"/>
                      <a:r>
                        <a:rPr lang="en-US" dirty="0"/>
                        <a:t>8,000</a:t>
                      </a:r>
                    </a:p>
                  </a:txBody>
                  <a:tcPr/>
                </a:tc>
                <a:tc>
                  <a:txBody>
                    <a:bodyPr/>
                    <a:lstStyle/>
                    <a:p>
                      <a:pPr algn="r"/>
                      <a:r>
                        <a:rPr lang="en-US" dirty="0"/>
                        <a:t>25,000</a:t>
                      </a:r>
                    </a:p>
                  </a:txBody>
                  <a:tcPr/>
                </a:tc>
                <a:tc>
                  <a:txBody>
                    <a:bodyPr/>
                    <a:lstStyle/>
                    <a:p>
                      <a:pPr algn="r"/>
                      <a:r>
                        <a:rPr lang="en-US" dirty="0"/>
                        <a:t>3,000</a:t>
                      </a:r>
                    </a:p>
                  </a:txBody>
                  <a:tcPr/>
                </a:tc>
                <a:extLst>
                  <a:ext uri="{0D108BD9-81ED-4DB2-BD59-A6C34878D82A}">
                    <a16:rowId xmlns:a16="http://schemas.microsoft.com/office/drawing/2014/main" val="10002"/>
                  </a:ext>
                </a:extLst>
              </a:tr>
              <a:tr h="338765">
                <a:tc>
                  <a:txBody>
                    <a:bodyPr/>
                    <a:lstStyle/>
                    <a:p>
                      <a:r>
                        <a:rPr lang="en-US" dirty="0"/>
                        <a:t>Dental </a:t>
                      </a:r>
                    </a:p>
                  </a:txBody>
                  <a:tcPr/>
                </a:tc>
                <a:tc>
                  <a:txBody>
                    <a:bodyPr/>
                    <a:lstStyle/>
                    <a:p>
                      <a:pPr algn="r"/>
                      <a:r>
                        <a:rPr lang="en-US" dirty="0"/>
                        <a:t>204,672</a:t>
                      </a:r>
                    </a:p>
                  </a:txBody>
                  <a:tcPr/>
                </a:tc>
                <a:tc>
                  <a:txBody>
                    <a:bodyPr/>
                    <a:lstStyle/>
                    <a:p>
                      <a:pPr algn="r"/>
                      <a:r>
                        <a:rPr lang="en-US" dirty="0"/>
                        <a:t>210,590</a:t>
                      </a:r>
                    </a:p>
                  </a:txBody>
                  <a:tcPr/>
                </a:tc>
                <a:tc>
                  <a:txBody>
                    <a:bodyPr/>
                    <a:lstStyle/>
                    <a:p>
                      <a:pPr algn="r"/>
                      <a:r>
                        <a:rPr lang="en-US" dirty="0"/>
                        <a:t>227,562</a:t>
                      </a:r>
                    </a:p>
                  </a:txBody>
                  <a:tcPr/>
                </a:tc>
                <a:tc>
                  <a:txBody>
                    <a:bodyPr/>
                    <a:lstStyle/>
                    <a:p>
                      <a:pPr algn="r"/>
                      <a:r>
                        <a:rPr lang="en-US" dirty="0"/>
                        <a:t>210,315</a:t>
                      </a:r>
                    </a:p>
                  </a:txBody>
                  <a:tcPr/>
                </a:tc>
                <a:extLst>
                  <a:ext uri="{0D108BD9-81ED-4DB2-BD59-A6C34878D82A}">
                    <a16:rowId xmlns:a16="http://schemas.microsoft.com/office/drawing/2014/main" val="10003"/>
                  </a:ext>
                </a:extLst>
              </a:tr>
              <a:tr h="338765">
                <a:tc>
                  <a:txBody>
                    <a:bodyPr/>
                    <a:lstStyle/>
                    <a:p>
                      <a:r>
                        <a:rPr lang="en-US" dirty="0"/>
                        <a:t>MH</a:t>
                      </a:r>
                    </a:p>
                  </a:txBody>
                  <a:tcPr/>
                </a:tc>
                <a:tc>
                  <a:txBody>
                    <a:bodyPr/>
                    <a:lstStyle/>
                    <a:p>
                      <a:pPr algn="r"/>
                      <a:r>
                        <a:rPr lang="en-US" dirty="0"/>
                        <a:t>105,281</a:t>
                      </a:r>
                    </a:p>
                  </a:txBody>
                  <a:tcPr/>
                </a:tc>
                <a:tc>
                  <a:txBody>
                    <a:bodyPr/>
                    <a:lstStyle/>
                    <a:p>
                      <a:pPr algn="r"/>
                      <a:r>
                        <a:rPr lang="en-US" dirty="0"/>
                        <a:t>108,933</a:t>
                      </a:r>
                    </a:p>
                  </a:txBody>
                  <a:tcPr/>
                </a:tc>
                <a:tc>
                  <a:txBody>
                    <a:bodyPr/>
                    <a:lstStyle/>
                    <a:p>
                      <a:pPr algn="r"/>
                      <a:r>
                        <a:rPr lang="en-US" dirty="0"/>
                        <a:t>125,332</a:t>
                      </a:r>
                    </a:p>
                  </a:txBody>
                  <a:tcPr/>
                </a:tc>
                <a:tc>
                  <a:txBody>
                    <a:bodyPr/>
                    <a:lstStyle/>
                    <a:p>
                      <a:pPr algn="r"/>
                      <a:r>
                        <a:rPr lang="en-US" dirty="0"/>
                        <a:t>108,569</a:t>
                      </a:r>
                    </a:p>
                  </a:txBody>
                  <a:tcPr/>
                </a:tc>
                <a:extLst>
                  <a:ext uri="{0D108BD9-81ED-4DB2-BD59-A6C34878D82A}">
                    <a16:rowId xmlns:a16="http://schemas.microsoft.com/office/drawing/2014/main" val="10004"/>
                  </a:ext>
                </a:extLst>
              </a:tr>
              <a:tr h="338765">
                <a:tc>
                  <a:txBody>
                    <a:bodyPr/>
                    <a:lstStyle/>
                    <a:p>
                      <a:r>
                        <a:rPr lang="en-US" dirty="0"/>
                        <a:t>Alcohol/SA</a:t>
                      </a:r>
                    </a:p>
                  </a:txBody>
                  <a:tcPr/>
                </a:tc>
                <a:tc>
                  <a:txBody>
                    <a:bodyPr/>
                    <a:lstStyle/>
                    <a:p>
                      <a:pPr algn="r"/>
                      <a:r>
                        <a:rPr lang="en-US" dirty="0"/>
                        <a:t>245,566</a:t>
                      </a:r>
                    </a:p>
                  </a:txBody>
                  <a:tcPr/>
                </a:tc>
                <a:tc>
                  <a:txBody>
                    <a:bodyPr/>
                    <a:lstStyle/>
                    <a:p>
                      <a:pPr algn="r"/>
                      <a:r>
                        <a:rPr lang="en-US" dirty="0"/>
                        <a:t>245,603</a:t>
                      </a:r>
                    </a:p>
                  </a:txBody>
                  <a:tcPr/>
                </a:tc>
                <a:tc>
                  <a:txBody>
                    <a:bodyPr/>
                    <a:lstStyle/>
                    <a:p>
                      <a:pPr algn="r"/>
                      <a:r>
                        <a:rPr lang="en-US" dirty="0"/>
                        <a:t>280,151</a:t>
                      </a:r>
                    </a:p>
                  </a:txBody>
                  <a:tcPr/>
                </a:tc>
                <a:tc>
                  <a:txBody>
                    <a:bodyPr/>
                    <a:lstStyle/>
                    <a:p>
                      <a:pPr algn="r"/>
                      <a:r>
                        <a:rPr lang="en-US" dirty="0"/>
                        <a:t>247,828</a:t>
                      </a:r>
                    </a:p>
                  </a:txBody>
                  <a:tcPr/>
                </a:tc>
                <a:extLst>
                  <a:ext uri="{0D108BD9-81ED-4DB2-BD59-A6C34878D82A}">
                    <a16:rowId xmlns:a16="http://schemas.microsoft.com/office/drawing/2014/main" val="10005"/>
                  </a:ext>
                </a:extLst>
              </a:tr>
              <a:tr h="338765">
                <a:tc>
                  <a:txBody>
                    <a:bodyPr/>
                    <a:lstStyle/>
                    <a:p>
                      <a:r>
                        <a:rPr lang="en-US" dirty="0"/>
                        <a:t>PRC</a:t>
                      </a:r>
                    </a:p>
                  </a:txBody>
                  <a:tcPr/>
                </a:tc>
                <a:tc>
                  <a:txBody>
                    <a:bodyPr/>
                    <a:lstStyle/>
                    <a:p>
                      <a:pPr algn="r"/>
                      <a:r>
                        <a:rPr lang="en-US" dirty="0"/>
                        <a:t>964,819</a:t>
                      </a:r>
                    </a:p>
                  </a:txBody>
                  <a:tcPr/>
                </a:tc>
                <a:tc>
                  <a:txBody>
                    <a:bodyPr/>
                    <a:lstStyle/>
                    <a:p>
                      <a:pPr algn="r"/>
                      <a:r>
                        <a:rPr lang="en-US" dirty="0"/>
                        <a:t>964,819</a:t>
                      </a:r>
                    </a:p>
                  </a:txBody>
                  <a:tcPr/>
                </a:tc>
                <a:tc>
                  <a:txBody>
                    <a:bodyPr/>
                    <a:lstStyle/>
                    <a:p>
                      <a:pPr algn="r"/>
                      <a:r>
                        <a:rPr lang="en-US" dirty="0"/>
                        <a:t>969,479</a:t>
                      </a:r>
                    </a:p>
                  </a:txBody>
                  <a:tcPr/>
                </a:tc>
                <a:tc>
                  <a:txBody>
                    <a:bodyPr/>
                    <a:lstStyle/>
                    <a:p>
                      <a:pPr algn="r"/>
                      <a:r>
                        <a:rPr lang="en-US" dirty="0"/>
                        <a:t>967,363</a:t>
                      </a:r>
                    </a:p>
                  </a:txBody>
                  <a:tcPr/>
                </a:tc>
                <a:extLst>
                  <a:ext uri="{0D108BD9-81ED-4DB2-BD59-A6C34878D82A}">
                    <a16:rowId xmlns:a16="http://schemas.microsoft.com/office/drawing/2014/main" val="10006"/>
                  </a:ext>
                </a:extLst>
              </a:tr>
              <a:tr h="338765">
                <a:tc>
                  <a:txBody>
                    <a:bodyPr/>
                    <a:lstStyle/>
                    <a:p>
                      <a:r>
                        <a:rPr lang="en-US" dirty="0"/>
                        <a:t>IHCIF</a:t>
                      </a:r>
                    </a:p>
                  </a:txBody>
                  <a:tcPr/>
                </a:tc>
                <a:tc>
                  <a:txBody>
                    <a:bodyPr/>
                    <a:lstStyle/>
                    <a:p>
                      <a:pPr algn="r"/>
                      <a:r>
                        <a:rPr lang="en-US" b="0" dirty="0"/>
                        <a:t>72,280</a:t>
                      </a:r>
                    </a:p>
                  </a:txBody>
                  <a:tcPr/>
                </a:tc>
                <a:tc>
                  <a:txBody>
                    <a:bodyPr/>
                    <a:lstStyle/>
                    <a:p>
                      <a:pPr algn="r"/>
                      <a:r>
                        <a:rPr lang="en-US" b="0" dirty="0"/>
                        <a:t>72,280</a:t>
                      </a:r>
                    </a:p>
                  </a:txBody>
                  <a:tcPr/>
                </a:tc>
                <a:tc>
                  <a:txBody>
                    <a:bodyPr/>
                    <a:lstStyle/>
                    <a:p>
                      <a:pPr algn="r"/>
                      <a:r>
                        <a:rPr lang="en-US" b="0" dirty="0"/>
                        <a:t>72,280</a:t>
                      </a:r>
                    </a:p>
                  </a:txBody>
                  <a:tcPr/>
                </a:tc>
                <a:tc>
                  <a:txBody>
                    <a:bodyPr/>
                    <a:lstStyle/>
                    <a:p>
                      <a:pPr algn="r"/>
                      <a:r>
                        <a:rPr lang="en-US" b="0" dirty="0"/>
                        <a:t>72,280</a:t>
                      </a:r>
                    </a:p>
                  </a:txBody>
                  <a:tcPr/>
                </a:tc>
                <a:extLst>
                  <a:ext uri="{0D108BD9-81ED-4DB2-BD59-A6C34878D82A}">
                    <a16:rowId xmlns:a16="http://schemas.microsoft.com/office/drawing/2014/main" val="10007"/>
                  </a:ext>
                </a:extLst>
              </a:tr>
              <a:tr h="338765">
                <a:tc>
                  <a:txBody>
                    <a:bodyPr/>
                    <a:lstStyle/>
                    <a:p>
                      <a:r>
                        <a:rPr lang="en-US" b="1" dirty="0">
                          <a:solidFill>
                            <a:srgbClr val="000000"/>
                          </a:solidFill>
                        </a:rPr>
                        <a:t>Totals:</a:t>
                      </a:r>
                    </a:p>
                  </a:txBody>
                  <a:tcPr/>
                </a:tc>
                <a:tc>
                  <a:txBody>
                    <a:bodyPr/>
                    <a:lstStyle/>
                    <a:p>
                      <a:pPr algn="r"/>
                      <a:r>
                        <a:rPr lang="en-US" b="1" dirty="0">
                          <a:solidFill>
                            <a:srgbClr val="000000"/>
                          </a:solidFill>
                        </a:rPr>
                        <a:t>$3,739,961</a:t>
                      </a:r>
                    </a:p>
                  </a:txBody>
                  <a:tcPr/>
                </a:tc>
                <a:tc>
                  <a:txBody>
                    <a:bodyPr/>
                    <a:lstStyle/>
                    <a:p>
                      <a:pPr algn="r"/>
                      <a:r>
                        <a:rPr lang="en-US" b="1" dirty="0">
                          <a:solidFill>
                            <a:srgbClr val="000000"/>
                          </a:solidFill>
                        </a:rPr>
                        <a:t>$3,934.831</a:t>
                      </a:r>
                    </a:p>
                  </a:txBody>
                  <a:tcPr/>
                </a:tc>
                <a:tc>
                  <a:txBody>
                    <a:bodyPr/>
                    <a:lstStyle/>
                    <a:p>
                      <a:pPr algn="r"/>
                      <a:r>
                        <a:rPr lang="en-US" b="1" dirty="0">
                          <a:solidFill>
                            <a:srgbClr val="000000"/>
                          </a:solidFill>
                        </a:rPr>
                        <a:t>$4,120,282</a:t>
                      </a:r>
                    </a:p>
                  </a:txBody>
                  <a:tcPr/>
                </a:tc>
                <a:tc>
                  <a:txBody>
                    <a:bodyPr/>
                    <a:lstStyle/>
                    <a:p>
                      <a:pPr algn="r"/>
                      <a:r>
                        <a:rPr lang="en-US" b="1" dirty="0">
                          <a:solidFill>
                            <a:srgbClr val="000000"/>
                          </a:solidFill>
                        </a:rPr>
                        <a:t>$3,949,062</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222695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Number Placeholder 5"/>
          <p:cNvSpPr>
            <a:spLocks noGrp="1"/>
          </p:cNvSpPr>
          <p:nvPr>
            <p:ph type="sldNum" sz="quarter" idx="12"/>
          </p:nvPr>
        </p:nvSpPr>
        <p:spPr>
          <a:noFill/>
        </p:spPr>
        <p:txBody>
          <a:bodyPr/>
          <a:lstStyle/>
          <a:p>
            <a:fld id="{89C42150-723B-4C2A-B8AA-C6F96496E035}" type="slidenum">
              <a:rPr lang="en-US" altLang="en-US" smtClean="0">
                <a:latin typeface="Tahoma" pitchFamily="34" charset="0"/>
              </a:rPr>
              <a:pPr/>
              <a:t>8</a:t>
            </a:fld>
            <a:endParaRPr lang="en-US" altLang="en-US" dirty="0">
              <a:latin typeface="Tahoma" pitchFamily="34" charset="0"/>
            </a:endParaRPr>
          </a:p>
        </p:txBody>
      </p:sp>
      <p:sp>
        <p:nvSpPr>
          <p:cNvPr id="14338" name="Rectangle 2"/>
          <p:cNvSpPr>
            <a:spLocks noGrp="1" noChangeArrowheads="1"/>
          </p:cNvSpPr>
          <p:nvPr>
            <p:ph type="title"/>
          </p:nvPr>
        </p:nvSpPr>
        <p:spPr>
          <a:xfrm>
            <a:off x="1716994" y="424712"/>
            <a:ext cx="8665028" cy="1219200"/>
          </a:xfrm>
        </p:spPr>
        <p:txBody>
          <a:bodyPr>
            <a:noAutofit/>
          </a:bodyPr>
          <a:lstStyle/>
          <a:p>
            <a:pPr algn="ctr"/>
            <a:r>
              <a:rPr lang="en-US" sz="3600" b="1" dirty="0"/>
              <a:t>FY 2020 IHS Preventative Health</a:t>
            </a:r>
            <a:endParaRPr lang="en-US" altLang="en-US" sz="3600" b="1" dirty="0"/>
          </a:p>
        </p:txBody>
      </p:sp>
      <p:pic>
        <p:nvPicPr>
          <p:cNvPr id="7" name="Picture 6">
            <a:extLst>
              <a:ext uri="{FF2B5EF4-FFF2-40B4-BE49-F238E27FC236}">
                <a16:creationId xmlns:a16="http://schemas.microsoft.com/office/drawing/2014/main" id="{AE2C2DF5-25C7-0E4B-A47C-E76A0C99F44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2575" y="201556"/>
            <a:ext cx="2868839" cy="663687"/>
          </a:xfrm>
          <a:prstGeom prst="rect">
            <a:avLst/>
          </a:prstGeom>
          <a:noFill/>
          <a:ln>
            <a:noFill/>
          </a:ln>
        </p:spPr>
      </p:pic>
      <p:sp>
        <p:nvSpPr>
          <p:cNvPr id="3" name="Content Placeholder 2">
            <a:extLst>
              <a:ext uri="{FF2B5EF4-FFF2-40B4-BE49-F238E27FC236}">
                <a16:creationId xmlns:a16="http://schemas.microsoft.com/office/drawing/2014/main" id="{F4E46B3D-82CC-C442-BA4A-D30CC8992F29}"/>
              </a:ext>
            </a:extLst>
          </p:cNvPr>
          <p:cNvSpPr>
            <a:spLocks noGrp="1"/>
          </p:cNvSpPr>
          <p:nvPr>
            <p:ph idx="1"/>
          </p:nvPr>
        </p:nvSpPr>
        <p:spPr>
          <a:xfrm>
            <a:off x="448808" y="1643912"/>
            <a:ext cx="11201400" cy="4351338"/>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p:txBody>
      </p:sp>
      <p:graphicFrame>
        <p:nvGraphicFramePr>
          <p:cNvPr id="8" name="Content Placeholder 3">
            <a:extLst>
              <a:ext uri="{FF2B5EF4-FFF2-40B4-BE49-F238E27FC236}">
                <a16:creationId xmlns:a16="http://schemas.microsoft.com/office/drawing/2014/main" id="{0A00982D-0AC8-C848-A8CD-D0B7B91E324F}"/>
              </a:ext>
            </a:extLst>
          </p:cNvPr>
          <p:cNvGraphicFramePr>
            <a:graphicFrameLocks/>
          </p:cNvGraphicFramePr>
          <p:nvPr>
            <p:extLst>
              <p:ext uri="{D42A27DB-BD31-4B8C-83A1-F6EECF244321}">
                <p14:modId xmlns:p14="http://schemas.microsoft.com/office/powerpoint/2010/main" val="1844888763"/>
              </p:ext>
            </p:extLst>
          </p:nvPr>
        </p:nvGraphicFramePr>
        <p:xfrm>
          <a:off x="936170" y="1576417"/>
          <a:ext cx="10150930" cy="3435399"/>
        </p:xfrm>
        <a:graphic>
          <a:graphicData uri="http://schemas.openxmlformats.org/drawingml/2006/table">
            <a:tbl>
              <a:tblPr firstRow="1" bandRow="1">
                <a:tableStyleId>{85BE263C-DBD7-4A20-BB59-AAB30ACAA65A}</a:tableStyleId>
              </a:tblPr>
              <a:tblGrid>
                <a:gridCol w="2030186">
                  <a:extLst>
                    <a:ext uri="{9D8B030D-6E8A-4147-A177-3AD203B41FA5}">
                      <a16:colId xmlns:a16="http://schemas.microsoft.com/office/drawing/2014/main" val="20000"/>
                    </a:ext>
                  </a:extLst>
                </a:gridCol>
                <a:gridCol w="2030186">
                  <a:extLst>
                    <a:ext uri="{9D8B030D-6E8A-4147-A177-3AD203B41FA5}">
                      <a16:colId xmlns:a16="http://schemas.microsoft.com/office/drawing/2014/main" val="20001"/>
                    </a:ext>
                  </a:extLst>
                </a:gridCol>
                <a:gridCol w="2030186">
                  <a:extLst>
                    <a:ext uri="{9D8B030D-6E8A-4147-A177-3AD203B41FA5}">
                      <a16:colId xmlns:a16="http://schemas.microsoft.com/office/drawing/2014/main" val="20002"/>
                    </a:ext>
                  </a:extLst>
                </a:gridCol>
                <a:gridCol w="2030186">
                  <a:extLst>
                    <a:ext uri="{9D8B030D-6E8A-4147-A177-3AD203B41FA5}">
                      <a16:colId xmlns:a16="http://schemas.microsoft.com/office/drawing/2014/main" val="20003"/>
                    </a:ext>
                  </a:extLst>
                </a:gridCol>
                <a:gridCol w="2030186">
                  <a:extLst>
                    <a:ext uri="{9D8B030D-6E8A-4147-A177-3AD203B41FA5}">
                      <a16:colId xmlns:a16="http://schemas.microsoft.com/office/drawing/2014/main" val="20004"/>
                    </a:ext>
                  </a:extLst>
                </a:gridCol>
              </a:tblGrid>
              <a:tr h="1072494">
                <a:tc>
                  <a:txBody>
                    <a:bodyPr/>
                    <a:lstStyle/>
                    <a:p>
                      <a:pPr algn="ctr"/>
                      <a:endParaRPr lang="en-US" dirty="0"/>
                    </a:p>
                  </a:txBody>
                  <a:tcPr/>
                </a:tc>
                <a:tc>
                  <a:txBody>
                    <a:bodyPr/>
                    <a:lstStyle/>
                    <a:p>
                      <a:pPr algn="ctr"/>
                      <a:r>
                        <a:rPr lang="en-US" dirty="0"/>
                        <a:t>FY</a:t>
                      </a:r>
                      <a:r>
                        <a:rPr lang="en-US" baseline="0" dirty="0"/>
                        <a:t> 2019 Enacted</a:t>
                      </a:r>
                      <a:endParaRPr lang="en-US" dirty="0"/>
                    </a:p>
                  </a:txBody>
                  <a:tcPr/>
                </a:tc>
                <a:tc>
                  <a:txBody>
                    <a:bodyPr/>
                    <a:lstStyle/>
                    <a:p>
                      <a:pPr algn="ctr"/>
                      <a:r>
                        <a:rPr lang="en-US" dirty="0"/>
                        <a:t>FY 2020   </a:t>
                      </a:r>
                    </a:p>
                    <a:p>
                      <a:pPr algn="ctr"/>
                      <a:r>
                        <a:rPr lang="en-US" dirty="0"/>
                        <a:t>Final Bill</a:t>
                      </a:r>
                      <a:endParaRPr lang="en-US" baseline="0" dirty="0"/>
                    </a:p>
                    <a:p>
                      <a:pPr algn="ctr"/>
                      <a:endParaRPr lang="en-US" dirty="0"/>
                    </a:p>
                  </a:txBody>
                  <a:tcPr/>
                </a:tc>
                <a:tc>
                  <a:txBody>
                    <a:bodyPr/>
                    <a:lstStyle/>
                    <a:p>
                      <a:pPr algn="ctr"/>
                      <a:r>
                        <a:rPr lang="en-US" dirty="0"/>
                        <a:t>House Bill</a:t>
                      </a:r>
                      <a:r>
                        <a:rPr lang="en-US" baseline="0" dirty="0"/>
                        <a:t> </a:t>
                      </a:r>
                    </a:p>
                    <a:p>
                      <a:pPr algn="ctr"/>
                      <a:endParaRPr lang="en-US" dirty="0"/>
                    </a:p>
                  </a:txBody>
                  <a:tcPr/>
                </a:tc>
                <a:tc>
                  <a:txBody>
                    <a:bodyPr/>
                    <a:lstStyle/>
                    <a:p>
                      <a:pPr algn="ctr"/>
                      <a:r>
                        <a:rPr lang="en-US" dirty="0"/>
                        <a:t>Senate Bill</a:t>
                      </a:r>
                    </a:p>
                  </a:txBody>
                  <a:tcPr/>
                </a:tc>
                <a:extLst>
                  <a:ext uri="{0D108BD9-81ED-4DB2-BD59-A6C34878D82A}">
                    <a16:rowId xmlns:a16="http://schemas.microsoft.com/office/drawing/2014/main" val="10000"/>
                  </a:ext>
                </a:extLst>
              </a:tr>
              <a:tr h="472581">
                <a:tc>
                  <a:txBody>
                    <a:bodyPr/>
                    <a:lstStyle/>
                    <a:p>
                      <a:r>
                        <a:rPr lang="en-US" dirty="0">
                          <a:solidFill>
                            <a:srgbClr val="000000"/>
                          </a:solidFill>
                        </a:rPr>
                        <a:t>PH Nursing</a:t>
                      </a:r>
                    </a:p>
                  </a:txBody>
                  <a:tcPr/>
                </a:tc>
                <a:tc>
                  <a:txBody>
                    <a:bodyPr/>
                    <a:lstStyle/>
                    <a:p>
                      <a:pPr algn="r"/>
                      <a:r>
                        <a:rPr lang="en-US" dirty="0">
                          <a:solidFill>
                            <a:srgbClr val="000000"/>
                          </a:solidFill>
                        </a:rPr>
                        <a:t>$89,159</a:t>
                      </a:r>
                    </a:p>
                  </a:txBody>
                  <a:tcPr/>
                </a:tc>
                <a:tc>
                  <a:txBody>
                    <a:bodyPr/>
                    <a:lstStyle/>
                    <a:p>
                      <a:pPr algn="r"/>
                      <a:r>
                        <a:rPr lang="en-US" dirty="0">
                          <a:solidFill>
                            <a:srgbClr val="000000"/>
                          </a:solidFill>
                        </a:rPr>
                        <a:t>$91,984</a:t>
                      </a:r>
                    </a:p>
                  </a:txBody>
                  <a:tcPr/>
                </a:tc>
                <a:tc>
                  <a:txBody>
                    <a:bodyPr/>
                    <a:lstStyle/>
                    <a:p>
                      <a:pPr algn="r"/>
                      <a:r>
                        <a:rPr lang="en-US" dirty="0">
                          <a:solidFill>
                            <a:srgbClr val="000000"/>
                          </a:solidFill>
                        </a:rPr>
                        <a:t>$95,307</a:t>
                      </a:r>
                    </a:p>
                  </a:txBody>
                  <a:tcPr/>
                </a:tc>
                <a:tc>
                  <a:txBody>
                    <a:bodyPr/>
                    <a:lstStyle/>
                    <a:p>
                      <a:pPr algn="r"/>
                      <a:r>
                        <a:rPr lang="en-US" dirty="0">
                          <a:solidFill>
                            <a:srgbClr val="000000"/>
                          </a:solidFill>
                        </a:rPr>
                        <a:t>$92,677</a:t>
                      </a:r>
                    </a:p>
                  </a:txBody>
                  <a:tcPr/>
                </a:tc>
                <a:extLst>
                  <a:ext uri="{0D108BD9-81ED-4DB2-BD59-A6C34878D82A}">
                    <a16:rowId xmlns:a16="http://schemas.microsoft.com/office/drawing/2014/main" val="10001"/>
                  </a:ext>
                </a:extLst>
              </a:tr>
              <a:tr h="472581">
                <a:tc>
                  <a:txBody>
                    <a:bodyPr/>
                    <a:lstStyle/>
                    <a:p>
                      <a:r>
                        <a:rPr lang="en-US" dirty="0">
                          <a:solidFill>
                            <a:srgbClr val="000000"/>
                          </a:solidFill>
                        </a:rPr>
                        <a:t>Health Educ</a:t>
                      </a:r>
                    </a:p>
                  </a:txBody>
                  <a:tcPr/>
                </a:tc>
                <a:tc>
                  <a:txBody>
                    <a:bodyPr/>
                    <a:lstStyle/>
                    <a:p>
                      <a:pPr algn="r"/>
                      <a:r>
                        <a:rPr lang="en-US" dirty="0">
                          <a:solidFill>
                            <a:srgbClr val="000000"/>
                          </a:solidFill>
                        </a:rPr>
                        <a:t>20,568</a:t>
                      </a:r>
                    </a:p>
                  </a:txBody>
                  <a:tcPr/>
                </a:tc>
                <a:tc>
                  <a:txBody>
                    <a:bodyPr/>
                    <a:lstStyle/>
                    <a:p>
                      <a:pPr algn="r"/>
                      <a:r>
                        <a:rPr lang="en-US" dirty="0">
                          <a:solidFill>
                            <a:schemeClr val="tx1"/>
                          </a:solidFill>
                        </a:rPr>
                        <a:t>20,568</a:t>
                      </a:r>
                    </a:p>
                  </a:txBody>
                  <a:tcPr/>
                </a:tc>
                <a:tc>
                  <a:txBody>
                    <a:bodyPr/>
                    <a:lstStyle/>
                    <a:p>
                      <a:pPr algn="r"/>
                      <a:r>
                        <a:rPr lang="en-US" dirty="0">
                          <a:solidFill>
                            <a:schemeClr val="tx1"/>
                          </a:solidFill>
                        </a:rPr>
                        <a:t>20,669</a:t>
                      </a:r>
                    </a:p>
                  </a:txBody>
                  <a:tcPr/>
                </a:tc>
                <a:tc>
                  <a:txBody>
                    <a:bodyPr/>
                    <a:lstStyle/>
                    <a:p>
                      <a:pPr algn="r"/>
                      <a:r>
                        <a:rPr lang="en-US" dirty="0">
                          <a:solidFill>
                            <a:schemeClr val="tx1"/>
                          </a:solidFill>
                        </a:rPr>
                        <a:t>20,923</a:t>
                      </a:r>
                    </a:p>
                  </a:txBody>
                  <a:tcPr/>
                </a:tc>
                <a:extLst>
                  <a:ext uri="{0D108BD9-81ED-4DB2-BD59-A6C34878D82A}">
                    <a16:rowId xmlns:a16="http://schemas.microsoft.com/office/drawing/2014/main" val="10002"/>
                  </a:ext>
                </a:extLst>
              </a:tr>
              <a:tr h="472581">
                <a:tc>
                  <a:txBody>
                    <a:bodyPr/>
                    <a:lstStyle/>
                    <a:p>
                      <a:r>
                        <a:rPr lang="en-US" dirty="0">
                          <a:solidFill>
                            <a:srgbClr val="000000"/>
                          </a:solidFill>
                        </a:rPr>
                        <a:t>CHRs</a:t>
                      </a:r>
                    </a:p>
                  </a:txBody>
                  <a:tcPr/>
                </a:tc>
                <a:tc>
                  <a:txBody>
                    <a:bodyPr/>
                    <a:lstStyle/>
                    <a:p>
                      <a:pPr algn="r"/>
                      <a:r>
                        <a:rPr lang="en-US" dirty="0">
                          <a:solidFill>
                            <a:srgbClr val="000000"/>
                          </a:solidFill>
                        </a:rPr>
                        <a:t>62,888</a:t>
                      </a:r>
                    </a:p>
                  </a:txBody>
                  <a:tcPr/>
                </a:tc>
                <a:tc>
                  <a:txBody>
                    <a:bodyPr/>
                    <a:lstStyle/>
                    <a:p>
                      <a:pPr algn="r"/>
                      <a:r>
                        <a:rPr lang="en-US" dirty="0">
                          <a:solidFill>
                            <a:schemeClr val="tx1"/>
                          </a:solidFill>
                        </a:rPr>
                        <a:t>62,888</a:t>
                      </a:r>
                    </a:p>
                  </a:txBody>
                  <a:tcPr/>
                </a:tc>
                <a:tc>
                  <a:txBody>
                    <a:bodyPr/>
                    <a:lstStyle/>
                    <a:p>
                      <a:pPr algn="r"/>
                      <a:r>
                        <a:rPr lang="en-US" dirty="0">
                          <a:solidFill>
                            <a:schemeClr val="tx1"/>
                          </a:solidFill>
                        </a:rPr>
                        <a:t>62,913</a:t>
                      </a:r>
                    </a:p>
                  </a:txBody>
                  <a:tcPr/>
                </a:tc>
                <a:tc>
                  <a:txBody>
                    <a:bodyPr/>
                    <a:lstStyle/>
                    <a:p>
                      <a:pPr algn="r"/>
                      <a:r>
                        <a:rPr lang="en-US" dirty="0">
                          <a:solidFill>
                            <a:schemeClr val="tx1"/>
                          </a:solidFill>
                        </a:rPr>
                        <a:t>62,888</a:t>
                      </a:r>
                    </a:p>
                  </a:txBody>
                  <a:tcPr/>
                </a:tc>
                <a:extLst>
                  <a:ext uri="{0D108BD9-81ED-4DB2-BD59-A6C34878D82A}">
                    <a16:rowId xmlns:a16="http://schemas.microsoft.com/office/drawing/2014/main" val="10003"/>
                  </a:ext>
                </a:extLst>
              </a:tr>
              <a:tr h="472581">
                <a:tc>
                  <a:txBody>
                    <a:bodyPr/>
                    <a:lstStyle/>
                    <a:p>
                      <a:r>
                        <a:rPr lang="en-US" dirty="0">
                          <a:solidFill>
                            <a:srgbClr val="000000"/>
                          </a:solidFill>
                        </a:rPr>
                        <a:t>Immun AK</a:t>
                      </a:r>
                    </a:p>
                  </a:txBody>
                  <a:tcPr/>
                </a:tc>
                <a:tc>
                  <a:txBody>
                    <a:bodyPr/>
                    <a:lstStyle/>
                    <a:p>
                      <a:pPr algn="r"/>
                      <a:r>
                        <a:rPr lang="en-US" dirty="0">
                          <a:solidFill>
                            <a:srgbClr val="000000"/>
                          </a:solidFill>
                        </a:rPr>
                        <a:t>2,127</a:t>
                      </a:r>
                    </a:p>
                  </a:txBody>
                  <a:tcPr/>
                </a:tc>
                <a:tc>
                  <a:txBody>
                    <a:bodyPr/>
                    <a:lstStyle/>
                    <a:p>
                      <a:pPr algn="r"/>
                      <a:r>
                        <a:rPr lang="en-US" dirty="0">
                          <a:solidFill>
                            <a:srgbClr val="000000"/>
                          </a:solidFill>
                        </a:rPr>
                        <a:t>2,127</a:t>
                      </a:r>
                    </a:p>
                  </a:txBody>
                  <a:tcPr/>
                </a:tc>
                <a:tc>
                  <a:txBody>
                    <a:bodyPr/>
                    <a:lstStyle/>
                    <a:p>
                      <a:pPr algn="r"/>
                      <a:r>
                        <a:rPr lang="en-US" dirty="0">
                          <a:solidFill>
                            <a:srgbClr val="000000"/>
                          </a:solidFill>
                        </a:rPr>
                        <a:t>2,173</a:t>
                      </a:r>
                    </a:p>
                  </a:txBody>
                  <a:tcPr/>
                </a:tc>
                <a:tc>
                  <a:txBody>
                    <a:bodyPr/>
                    <a:lstStyle/>
                    <a:p>
                      <a:pPr algn="r"/>
                      <a:r>
                        <a:rPr lang="en-US" dirty="0">
                          <a:solidFill>
                            <a:srgbClr val="000000"/>
                          </a:solidFill>
                        </a:rPr>
                        <a:t>2,148</a:t>
                      </a:r>
                    </a:p>
                  </a:txBody>
                  <a:tcPr/>
                </a:tc>
                <a:extLst>
                  <a:ext uri="{0D108BD9-81ED-4DB2-BD59-A6C34878D82A}">
                    <a16:rowId xmlns:a16="http://schemas.microsoft.com/office/drawing/2014/main" val="10004"/>
                  </a:ext>
                </a:extLst>
              </a:tr>
              <a:tr h="472581">
                <a:tc>
                  <a:txBody>
                    <a:bodyPr/>
                    <a:lstStyle/>
                    <a:p>
                      <a:r>
                        <a:rPr lang="en-US" b="1" dirty="0">
                          <a:solidFill>
                            <a:srgbClr val="000000"/>
                          </a:solidFill>
                        </a:rPr>
                        <a:t>Totals:</a:t>
                      </a:r>
                    </a:p>
                  </a:txBody>
                  <a:tcPr/>
                </a:tc>
                <a:tc>
                  <a:txBody>
                    <a:bodyPr/>
                    <a:lstStyle/>
                    <a:p>
                      <a:pPr algn="r"/>
                      <a:r>
                        <a:rPr lang="en-US" b="1" dirty="0">
                          <a:solidFill>
                            <a:srgbClr val="000000"/>
                          </a:solidFill>
                        </a:rPr>
                        <a:t>$174,742</a:t>
                      </a:r>
                    </a:p>
                  </a:txBody>
                  <a:tcPr/>
                </a:tc>
                <a:tc>
                  <a:txBody>
                    <a:bodyPr/>
                    <a:lstStyle/>
                    <a:p>
                      <a:pPr algn="r"/>
                      <a:r>
                        <a:rPr lang="en-US" b="1" dirty="0">
                          <a:solidFill>
                            <a:srgbClr val="000000"/>
                          </a:solidFill>
                        </a:rPr>
                        <a:t>$177,567</a:t>
                      </a:r>
                    </a:p>
                  </a:txBody>
                  <a:tcPr/>
                </a:tc>
                <a:tc>
                  <a:txBody>
                    <a:bodyPr/>
                    <a:lstStyle/>
                    <a:p>
                      <a:pPr algn="r"/>
                      <a:r>
                        <a:rPr lang="en-US" b="1" dirty="0">
                          <a:solidFill>
                            <a:srgbClr val="000000"/>
                          </a:solidFill>
                        </a:rPr>
                        <a:t>$181,062</a:t>
                      </a:r>
                    </a:p>
                  </a:txBody>
                  <a:tcPr/>
                </a:tc>
                <a:tc>
                  <a:txBody>
                    <a:bodyPr/>
                    <a:lstStyle/>
                    <a:p>
                      <a:pPr algn="r"/>
                      <a:r>
                        <a:rPr lang="en-US" b="1" dirty="0">
                          <a:solidFill>
                            <a:srgbClr val="000000"/>
                          </a:solidFill>
                        </a:rPr>
                        <a:t>$178,636</a:t>
                      </a:r>
                    </a:p>
                  </a:txBody>
                  <a:tcPr/>
                </a:tc>
                <a:extLst>
                  <a:ext uri="{0D108BD9-81ED-4DB2-BD59-A6C34878D82A}">
                    <a16:rowId xmlns:a16="http://schemas.microsoft.com/office/drawing/2014/main" val="10005"/>
                  </a:ext>
                </a:extLst>
              </a:tr>
            </a:tbl>
          </a:graphicData>
        </a:graphic>
      </p:graphicFrame>
      <p:sp>
        <p:nvSpPr>
          <p:cNvPr id="9" name="TextBox 8">
            <a:extLst>
              <a:ext uri="{FF2B5EF4-FFF2-40B4-BE49-F238E27FC236}">
                <a16:creationId xmlns:a16="http://schemas.microsoft.com/office/drawing/2014/main" id="{7EB0366A-8CFC-2740-B861-C21158241B36}"/>
              </a:ext>
            </a:extLst>
          </p:cNvPr>
          <p:cNvSpPr txBox="1"/>
          <p:nvPr/>
        </p:nvSpPr>
        <p:spPr>
          <a:xfrm>
            <a:off x="1009422" y="5188250"/>
            <a:ext cx="9372600" cy="369332"/>
          </a:xfrm>
          <a:prstGeom prst="rect">
            <a:avLst/>
          </a:prstGeom>
          <a:noFill/>
        </p:spPr>
        <p:txBody>
          <a:bodyPr wrap="square" rtlCol="0">
            <a:spAutoFit/>
          </a:bodyPr>
          <a:lstStyle/>
          <a:p>
            <a:r>
              <a:rPr lang="en-US" u="sng" dirty="0"/>
              <a:t>Health Education &amp; CHRs</a:t>
            </a:r>
            <a:r>
              <a:rPr lang="en-US" dirty="0"/>
              <a:t>:  Level funding for both health education and CHRs.</a:t>
            </a:r>
          </a:p>
        </p:txBody>
      </p:sp>
    </p:spTree>
    <p:extLst>
      <p:ext uri="{BB962C8B-B14F-4D97-AF65-F5344CB8AC3E}">
        <p14:creationId xmlns:p14="http://schemas.microsoft.com/office/powerpoint/2010/main" val="345121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Number Placeholder 5"/>
          <p:cNvSpPr>
            <a:spLocks noGrp="1"/>
          </p:cNvSpPr>
          <p:nvPr>
            <p:ph type="sldNum" sz="quarter" idx="12"/>
          </p:nvPr>
        </p:nvSpPr>
        <p:spPr>
          <a:noFill/>
        </p:spPr>
        <p:txBody>
          <a:bodyPr/>
          <a:lstStyle/>
          <a:p>
            <a:fld id="{89C42150-723B-4C2A-B8AA-C6F96496E035}" type="slidenum">
              <a:rPr lang="en-US" altLang="en-US" smtClean="0">
                <a:latin typeface="Tahoma" pitchFamily="34" charset="0"/>
              </a:rPr>
              <a:pPr/>
              <a:t>9</a:t>
            </a:fld>
            <a:endParaRPr lang="en-US" altLang="en-US" dirty="0">
              <a:latin typeface="Tahoma" pitchFamily="34" charset="0"/>
            </a:endParaRPr>
          </a:p>
        </p:txBody>
      </p:sp>
      <p:sp>
        <p:nvSpPr>
          <p:cNvPr id="14338" name="Rectangle 2"/>
          <p:cNvSpPr>
            <a:spLocks noGrp="1" noChangeArrowheads="1"/>
          </p:cNvSpPr>
          <p:nvPr>
            <p:ph type="title"/>
          </p:nvPr>
        </p:nvSpPr>
        <p:spPr>
          <a:xfrm>
            <a:off x="1716994" y="424712"/>
            <a:ext cx="8665028" cy="1219200"/>
          </a:xfrm>
        </p:spPr>
        <p:txBody>
          <a:bodyPr>
            <a:noAutofit/>
          </a:bodyPr>
          <a:lstStyle/>
          <a:p>
            <a:pPr algn="ctr"/>
            <a:r>
              <a:rPr lang="en-US" sz="3600" b="1" dirty="0"/>
              <a:t>FY 2020 IHS Other Services</a:t>
            </a:r>
            <a:endParaRPr lang="en-US" altLang="en-US" sz="3600" b="1" dirty="0"/>
          </a:p>
        </p:txBody>
      </p:sp>
      <p:pic>
        <p:nvPicPr>
          <p:cNvPr id="7" name="Picture 6">
            <a:extLst>
              <a:ext uri="{FF2B5EF4-FFF2-40B4-BE49-F238E27FC236}">
                <a16:creationId xmlns:a16="http://schemas.microsoft.com/office/drawing/2014/main" id="{AE2C2DF5-25C7-0E4B-A47C-E76A0C99F44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2575" y="201556"/>
            <a:ext cx="2868839" cy="663687"/>
          </a:xfrm>
          <a:prstGeom prst="rect">
            <a:avLst/>
          </a:prstGeom>
          <a:noFill/>
          <a:ln>
            <a:noFill/>
          </a:ln>
        </p:spPr>
      </p:pic>
      <p:sp>
        <p:nvSpPr>
          <p:cNvPr id="3" name="Content Placeholder 2">
            <a:extLst>
              <a:ext uri="{FF2B5EF4-FFF2-40B4-BE49-F238E27FC236}">
                <a16:creationId xmlns:a16="http://schemas.microsoft.com/office/drawing/2014/main" id="{F4E46B3D-82CC-C442-BA4A-D30CC8992F29}"/>
              </a:ext>
            </a:extLst>
          </p:cNvPr>
          <p:cNvSpPr>
            <a:spLocks noGrp="1"/>
          </p:cNvSpPr>
          <p:nvPr>
            <p:ph idx="1"/>
          </p:nvPr>
        </p:nvSpPr>
        <p:spPr>
          <a:xfrm>
            <a:off x="448808" y="1643912"/>
            <a:ext cx="11201400" cy="4351338"/>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p:txBody>
      </p:sp>
      <p:graphicFrame>
        <p:nvGraphicFramePr>
          <p:cNvPr id="10" name="Content Placeholder 3">
            <a:extLst>
              <a:ext uri="{FF2B5EF4-FFF2-40B4-BE49-F238E27FC236}">
                <a16:creationId xmlns:a16="http://schemas.microsoft.com/office/drawing/2014/main" id="{FD635C81-EC00-084E-9351-003A0BA268F2}"/>
              </a:ext>
            </a:extLst>
          </p:cNvPr>
          <p:cNvGraphicFramePr>
            <a:graphicFrameLocks/>
          </p:cNvGraphicFramePr>
          <p:nvPr>
            <p:extLst>
              <p:ext uri="{D42A27DB-BD31-4B8C-83A1-F6EECF244321}">
                <p14:modId xmlns:p14="http://schemas.microsoft.com/office/powerpoint/2010/main" val="3007840754"/>
              </p:ext>
            </p:extLst>
          </p:nvPr>
        </p:nvGraphicFramePr>
        <p:xfrm>
          <a:off x="979714" y="1434604"/>
          <a:ext cx="10374085" cy="3137394"/>
        </p:xfrm>
        <a:graphic>
          <a:graphicData uri="http://schemas.openxmlformats.org/drawingml/2006/table">
            <a:tbl>
              <a:tblPr firstRow="1" bandRow="1">
                <a:tableStyleId>{85BE263C-DBD7-4A20-BB59-AAB30ACAA65A}</a:tableStyleId>
              </a:tblPr>
              <a:tblGrid>
                <a:gridCol w="2074817">
                  <a:extLst>
                    <a:ext uri="{9D8B030D-6E8A-4147-A177-3AD203B41FA5}">
                      <a16:colId xmlns:a16="http://schemas.microsoft.com/office/drawing/2014/main" val="20000"/>
                    </a:ext>
                  </a:extLst>
                </a:gridCol>
                <a:gridCol w="2074817">
                  <a:extLst>
                    <a:ext uri="{9D8B030D-6E8A-4147-A177-3AD203B41FA5}">
                      <a16:colId xmlns:a16="http://schemas.microsoft.com/office/drawing/2014/main" val="20001"/>
                    </a:ext>
                  </a:extLst>
                </a:gridCol>
                <a:gridCol w="2074817">
                  <a:extLst>
                    <a:ext uri="{9D8B030D-6E8A-4147-A177-3AD203B41FA5}">
                      <a16:colId xmlns:a16="http://schemas.microsoft.com/office/drawing/2014/main" val="20002"/>
                    </a:ext>
                  </a:extLst>
                </a:gridCol>
                <a:gridCol w="2074817">
                  <a:extLst>
                    <a:ext uri="{9D8B030D-6E8A-4147-A177-3AD203B41FA5}">
                      <a16:colId xmlns:a16="http://schemas.microsoft.com/office/drawing/2014/main" val="20003"/>
                    </a:ext>
                  </a:extLst>
                </a:gridCol>
                <a:gridCol w="2074817">
                  <a:extLst>
                    <a:ext uri="{9D8B030D-6E8A-4147-A177-3AD203B41FA5}">
                      <a16:colId xmlns:a16="http://schemas.microsoft.com/office/drawing/2014/main" val="20004"/>
                    </a:ext>
                  </a:extLst>
                </a:gridCol>
              </a:tblGrid>
              <a:tr h="700908">
                <a:tc>
                  <a:txBody>
                    <a:bodyPr/>
                    <a:lstStyle/>
                    <a:p>
                      <a:pPr algn="ctr"/>
                      <a:endParaRPr lang="en-US" dirty="0"/>
                    </a:p>
                  </a:txBody>
                  <a:tcPr/>
                </a:tc>
                <a:tc>
                  <a:txBody>
                    <a:bodyPr/>
                    <a:lstStyle/>
                    <a:p>
                      <a:pPr algn="ctr"/>
                      <a:r>
                        <a:rPr lang="en-US" dirty="0"/>
                        <a:t>FY</a:t>
                      </a:r>
                      <a:r>
                        <a:rPr lang="en-US" baseline="0" dirty="0"/>
                        <a:t> 2019 Enacted</a:t>
                      </a:r>
                      <a:endParaRPr lang="en-US" dirty="0"/>
                    </a:p>
                  </a:txBody>
                  <a:tcPr/>
                </a:tc>
                <a:tc>
                  <a:txBody>
                    <a:bodyPr/>
                    <a:lstStyle/>
                    <a:p>
                      <a:pPr algn="ctr"/>
                      <a:r>
                        <a:rPr lang="en-US" dirty="0"/>
                        <a:t>FY 2020</a:t>
                      </a:r>
                      <a:endParaRPr lang="en-US" baseline="0" dirty="0"/>
                    </a:p>
                    <a:p>
                      <a:pPr algn="ctr"/>
                      <a:r>
                        <a:rPr lang="en-US" dirty="0"/>
                        <a:t>Final Bill</a:t>
                      </a:r>
                    </a:p>
                  </a:txBody>
                  <a:tcPr/>
                </a:tc>
                <a:tc>
                  <a:txBody>
                    <a:bodyPr/>
                    <a:lstStyle/>
                    <a:p>
                      <a:pPr algn="ctr"/>
                      <a:r>
                        <a:rPr lang="en-US" dirty="0"/>
                        <a:t>House Bill</a:t>
                      </a:r>
                      <a:r>
                        <a:rPr lang="en-US" baseline="0" dirty="0"/>
                        <a:t> </a:t>
                      </a:r>
                    </a:p>
                    <a:p>
                      <a:pPr algn="ctr"/>
                      <a:endParaRPr lang="en-US" dirty="0"/>
                    </a:p>
                  </a:txBody>
                  <a:tcPr/>
                </a:tc>
                <a:tc>
                  <a:txBody>
                    <a:bodyPr/>
                    <a:lstStyle/>
                    <a:p>
                      <a:pPr algn="ctr"/>
                      <a:r>
                        <a:rPr lang="en-US" dirty="0"/>
                        <a:t>Senate Bill</a:t>
                      </a:r>
                    </a:p>
                  </a:txBody>
                  <a:tcPr/>
                </a:tc>
                <a:extLst>
                  <a:ext uri="{0D108BD9-81ED-4DB2-BD59-A6C34878D82A}">
                    <a16:rowId xmlns:a16="http://schemas.microsoft.com/office/drawing/2014/main" val="10000"/>
                  </a:ext>
                </a:extLst>
              </a:tr>
              <a:tr h="406081">
                <a:tc>
                  <a:txBody>
                    <a:bodyPr/>
                    <a:lstStyle/>
                    <a:p>
                      <a:r>
                        <a:rPr lang="en-US" dirty="0"/>
                        <a:t>Urban Health</a:t>
                      </a:r>
                    </a:p>
                  </a:txBody>
                  <a:tcPr/>
                </a:tc>
                <a:tc>
                  <a:txBody>
                    <a:bodyPr/>
                    <a:lstStyle/>
                    <a:p>
                      <a:pPr algn="r"/>
                      <a:r>
                        <a:rPr lang="en-US" dirty="0">
                          <a:solidFill>
                            <a:srgbClr val="000000"/>
                          </a:solidFill>
                        </a:rPr>
                        <a:t>$51,315</a:t>
                      </a:r>
                    </a:p>
                  </a:txBody>
                  <a:tcPr/>
                </a:tc>
                <a:tc>
                  <a:txBody>
                    <a:bodyPr/>
                    <a:lstStyle/>
                    <a:p>
                      <a:pPr algn="r"/>
                      <a:r>
                        <a:rPr lang="en-US" dirty="0">
                          <a:solidFill>
                            <a:srgbClr val="000000"/>
                          </a:solidFill>
                        </a:rPr>
                        <a:t>$57,684</a:t>
                      </a:r>
                    </a:p>
                  </a:txBody>
                  <a:tcPr/>
                </a:tc>
                <a:tc>
                  <a:txBody>
                    <a:bodyPr/>
                    <a:lstStyle/>
                    <a:p>
                      <a:pPr algn="r"/>
                      <a:r>
                        <a:rPr lang="en-US" dirty="0">
                          <a:solidFill>
                            <a:srgbClr val="000000"/>
                          </a:solidFill>
                        </a:rPr>
                        <a:t>$81,000</a:t>
                      </a:r>
                    </a:p>
                  </a:txBody>
                  <a:tcPr/>
                </a:tc>
                <a:tc>
                  <a:txBody>
                    <a:bodyPr/>
                    <a:lstStyle/>
                    <a:p>
                      <a:pPr algn="r"/>
                      <a:r>
                        <a:rPr lang="en-US" dirty="0">
                          <a:solidFill>
                            <a:srgbClr val="000000"/>
                          </a:solidFill>
                        </a:rPr>
                        <a:t>$53,159</a:t>
                      </a:r>
                    </a:p>
                  </a:txBody>
                  <a:tcPr/>
                </a:tc>
                <a:extLst>
                  <a:ext uri="{0D108BD9-81ED-4DB2-BD59-A6C34878D82A}">
                    <a16:rowId xmlns:a16="http://schemas.microsoft.com/office/drawing/2014/main" val="10001"/>
                  </a:ext>
                </a:extLst>
              </a:tr>
              <a:tr h="406081">
                <a:tc>
                  <a:txBody>
                    <a:bodyPr/>
                    <a:lstStyle/>
                    <a:p>
                      <a:r>
                        <a:rPr lang="en-US" dirty="0"/>
                        <a:t>IHP</a:t>
                      </a:r>
                    </a:p>
                  </a:txBody>
                  <a:tcPr/>
                </a:tc>
                <a:tc>
                  <a:txBody>
                    <a:bodyPr/>
                    <a:lstStyle/>
                    <a:p>
                      <a:pPr algn="r"/>
                      <a:r>
                        <a:rPr lang="en-US" dirty="0">
                          <a:solidFill>
                            <a:srgbClr val="000000"/>
                          </a:solidFill>
                        </a:rPr>
                        <a:t>57,363</a:t>
                      </a:r>
                    </a:p>
                  </a:txBody>
                  <a:tcPr/>
                </a:tc>
                <a:tc>
                  <a:txBody>
                    <a:bodyPr/>
                    <a:lstStyle/>
                    <a:p>
                      <a:pPr algn="r"/>
                      <a:r>
                        <a:rPr lang="en-US" dirty="0">
                          <a:solidFill>
                            <a:srgbClr val="000000"/>
                          </a:solidFill>
                        </a:rPr>
                        <a:t>$65,314</a:t>
                      </a:r>
                    </a:p>
                  </a:txBody>
                  <a:tcPr/>
                </a:tc>
                <a:tc>
                  <a:txBody>
                    <a:bodyPr/>
                    <a:lstStyle/>
                    <a:p>
                      <a:pPr algn="r"/>
                      <a:r>
                        <a:rPr lang="en-US" dirty="0">
                          <a:solidFill>
                            <a:srgbClr val="000000"/>
                          </a:solidFill>
                        </a:rPr>
                        <a:t>90,656</a:t>
                      </a:r>
                    </a:p>
                  </a:txBody>
                  <a:tcPr/>
                </a:tc>
                <a:tc>
                  <a:txBody>
                    <a:bodyPr/>
                    <a:lstStyle/>
                    <a:p>
                      <a:pPr algn="r"/>
                      <a:r>
                        <a:rPr lang="en-US" dirty="0">
                          <a:solidFill>
                            <a:srgbClr val="000000"/>
                          </a:solidFill>
                        </a:rPr>
                        <a:t>57,796</a:t>
                      </a:r>
                    </a:p>
                  </a:txBody>
                  <a:tcPr/>
                </a:tc>
                <a:extLst>
                  <a:ext uri="{0D108BD9-81ED-4DB2-BD59-A6C34878D82A}">
                    <a16:rowId xmlns:a16="http://schemas.microsoft.com/office/drawing/2014/main" val="10002"/>
                  </a:ext>
                </a:extLst>
              </a:tr>
              <a:tr h="406081">
                <a:tc>
                  <a:txBody>
                    <a:bodyPr/>
                    <a:lstStyle/>
                    <a:p>
                      <a:r>
                        <a:rPr lang="en-US" dirty="0">
                          <a:solidFill>
                            <a:schemeClr val="tx1"/>
                          </a:solidFill>
                        </a:rPr>
                        <a:t>Tribal Mngt</a:t>
                      </a:r>
                    </a:p>
                  </a:txBody>
                  <a:tcPr/>
                </a:tc>
                <a:tc>
                  <a:txBody>
                    <a:bodyPr/>
                    <a:lstStyle/>
                    <a:p>
                      <a:pPr algn="r"/>
                      <a:r>
                        <a:rPr lang="en-US" dirty="0">
                          <a:solidFill>
                            <a:srgbClr val="000000"/>
                          </a:solidFill>
                        </a:rPr>
                        <a:t>2,465</a:t>
                      </a:r>
                    </a:p>
                  </a:txBody>
                  <a:tcPr/>
                </a:tc>
                <a:tc>
                  <a:txBody>
                    <a:bodyPr/>
                    <a:lstStyle/>
                    <a:p>
                      <a:pPr algn="r"/>
                      <a:r>
                        <a:rPr lang="en-US" dirty="0">
                          <a:solidFill>
                            <a:schemeClr val="tx1"/>
                          </a:solidFill>
                        </a:rPr>
                        <a:t>2,465</a:t>
                      </a:r>
                    </a:p>
                  </a:txBody>
                  <a:tcPr/>
                </a:tc>
                <a:tc>
                  <a:txBody>
                    <a:bodyPr/>
                    <a:lstStyle/>
                    <a:p>
                      <a:pPr algn="r"/>
                      <a:r>
                        <a:rPr lang="en-US" dirty="0">
                          <a:solidFill>
                            <a:schemeClr val="tx1"/>
                          </a:solidFill>
                        </a:rPr>
                        <a:t>2,521</a:t>
                      </a:r>
                    </a:p>
                  </a:txBody>
                  <a:tcPr/>
                </a:tc>
                <a:tc>
                  <a:txBody>
                    <a:bodyPr/>
                    <a:lstStyle/>
                    <a:p>
                      <a:pPr algn="r"/>
                      <a:r>
                        <a:rPr lang="en-US" dirty="0">
                          <a:solidFill>
                            <a:schemeClr val="tx1"/>
                          </a:solidFill>
                        </a:rPr>
                        <a:t>2,465</a:t>
                      </a:r>
                    </a:p>
                  </a:txBody>
                  <a:tcPr/>
                </a:tc>
                <a:extLst>
                  <a:ext uri="{0D108BD9-81ED-4DB2-BD59-A6C34878D82A}">
                    <a16:rowId xmlns:a16="http://schemas.microsoft.com/office/drawing/2014/main" val="10003"/>
                  </a:ext>
                </a:extLst>
              </a:tr>
              <a:tr h="406081">
                <a:tc>
                  <a:txBody>
                    <a:bodyPr/>
                    <a:lstStyle/>
                    <a:p>
                      <a:r>
                        <a:rPr lang="en-US" dirty="0"/>
                        <a:t>Direct Ops</a:t>
                      </a:r>
                    </a:p>
                  </a:txBody>
                  <a:tcPr/>
                </a:tc>
                <a:tc>
                  <a:txBody>
                    <a:bodyPr/>
                    <a:lstStyle/>
                    <a:p>
                      <a:pPr algn="r"/>
                      <a:r>
                        <a:rPr lang="en-US" dirty="0">
                          <a:solidFill>
                            <a:srgbClr val="000000"/>
                          </a:solidFill>
                        </a:rPr>
                        <a:t>71,538</a:t>
                      </a:r>
                    </a:p>
                  </a:txBody>
                  <a:tcPr/>
                </a:tc>
                <a:tc>
                  <a:txBody>
                    <a:bodyPr/>
                    <a:lstStyle/>
                    <a:p>
                      <a:pPr algn="r"/>
                      <a:r>
                        <a:rPr lang="en-US" dirty="0">
                          <a:solidFill>
                            <a:srgbClr val="000000"/>
                          </a:solidFill>
                        </a:rPr>
                        <a:t>71,538</a:t>
                      </a:r>
                    </a:p>
                  </a:txBody>
                  <a:tcPr/>
                </a:tc>
                <a:tc>
                  <a:txBody>
                    <a:bodyPr/>
                    <a:lstStyle/>
                    <a:p>
                      <a:pPr algn="r"/>
                      <a:r>
                        <a:rPr lang="en-US" dirty="0">
                          <a:solidFill>
                            <a:srgbClr val="000000"/>
                          </a:solidFill>
                        </a:rPr>
                        <a:t>75,385</a:t>
                      </a:r>
                    </a:p>
                  </a:txBody>
                  <a:tcPr/>
                </a:tc>
                <a:tc>
                  <a:txBody>
                    <a:bodyPr/>
                    <a:lstStyle/>
                    <a:p>
                      <a:pPr algn="r"/>
                      <a:r>
                        <a:rPr lang="en-US" dirty="0">
                          <a:solidFill>
                            <a:srgbClr val="000000"/>
                          </a:solidFill>
                        </a:rPr>
                        <a:t>71,945</a:t>
                      </a:r>
                    </a:p>
                  </a:txBody>
                  <a:tcPr/>
                </a:tc>
                <a:extLst>
                  <a:ext uri="{0D108BD9-81ED-4DB2-BD59-A6C34878D82A}">
                    <a16:rowId xmlns:a16="http://schemas.microsoft.com/office/drawing/2014/main" val="10004"/>
                  </a:ext>
                </a:extLst>
              </a:tr>
              <a:tr h="406081">
                <a:tc>
                  <a:txBody>
                    <a:bodyPr/>
                    <a:lstStyle/>
                    <a:p>
                      <a:r>
                        <a:rPr lang="en-US" dirty="0"/>
                        <a:t>Self Gov</a:t>
                      </a:r>
                    </a:p>
                  </a:txBody>
                  <a:tcPr/>
                </a:tc>
                <a:tc>
                  <a:txBody>
                    <a:bodyPr/>
                    <a:lstStyle/>
                    <a:p>
                      <a:pPr algn="r"/>
                      <a:r>
                        <a:rPr lang="en-US" dirty="0">
                          <a:solidFill>
                            <a:srgbClr val="000000"/>
                          </a:solidFill>
                        </a:rPr>
                        <a:t>5,806</a:t>
                      </a:r>
                    </a:p>
                  </a:txBody>
                  <a:tcPr/>
                </a:tc>
                <a:tc>
                  <a:txBody>
                    <a:bodyPr/>
                    <a:lstStyle/>
                    <a:p>
                      <a:pPr algn="r"/>
                      <a:r>
                        <a:rPr lang="en-US" dirty="0">
                          <a:solidFill>
                            <a:srgbClr val="000000"/>
                          </a:solidFill>
                        </a:rPr>
                        <a:t>5,806</a:t>
                      </a:r>
                    </a:p>
                  </a:txBody>
                  <a:tcPr/>
                </a:tc>
                <a:tc>
                  <a:txBody>
                    <a:bodyPr/>
                    <a:lstStyle/>
                    <a:p>
                      <a:pPr algn="r"/>
                      <a:r>
                        <a:rPr lang="en-US" dirty="0">
                          <a:solidFill>
                            <a:srgbClr val="000000"/>
                          </a:solidFill>
                        </a:rPr>
                        <a:t>5,964</a:t>
                      </a:r>
                    </a:p>
                  </a:txBody>
                  <a:tcPr/>
                </a:tc>
                <a:tc>
                  <a:txBody>
                    <a:bodyPr/>
                    <a:lstStyle/>
                    <a:p>
                      <a:pPr algn="r"/>
                      <a:r>
                        <a:rPr lang="en-US" dirty="0">
                          <a:solidFill>
                            <a:srgbClr val="000000"/>
                          </a:solidFill>
                        </a:rPr>
                        <a:t>5,821</a:t>
                      </a:r>
                    </a:p>
                  </a:txBody>
                  <a:tcPr/>
                </a:tc>
                <a:extLst>
                  <a:ext uri="{0D108BD9-81ED-4DB2-BD59-A6C34878D82A}">
                    <a16:rowId xmlns:a16="http://schemas.microsoft.com/office/drawing/2014/main" val="10005"/>
                  </a:ext>
                </a:extLst>
              </a:tr>
              <a:tr h="406081">
                <a:tc>
                  <a:txBody>
                    <a:bodyPr/>
                    <a:lstStyle/>
                    <a:p>
                      <a:r>
                        <a:rPr lang="en-US" b="1" dirty="0"/>
                        <a:t>Totals:</a:t>
                      </a:r>
                    </a:p>
                  </a:txBody>
                  <a:tcPr/>
                </a:tc>
                <a:tc>
                  <a:txBody>
                    <a:bodyPr/>
                    <a:lstStyle/>
                    <a:p>
                      <a:pPr algn="r"/>
                      <a:r>
                        <a:rPr lang="en-US" b="1" dirty="0"/>
                        <a:t>$188,487</a:t>
                      </a:r>
                    </a:p>
                  </a:txBody>
                  <a:tcPr/>
                </a:tc>
                <a:tc>
                  <a:txBody>
                    <a:bodyPr/>
                    <a:lstStyle/>
                    <a:p>
                      <a:pPr algn="r"/>
                      <a:r>
                        <a:rPr lang="en-US" b="1" dirty="0"/>
                        <a:t>$202,807</a:t>
                      </a:r>
                    </a:p>
                  </a:txBody>
                  <a:tcPr/>
                </a:tc>
                <a:tc>
                  <a:txBody>
                    <a:bodyPr/>
                    <a:lstStyle/>
                    <a:p>
                      <a:pPr algn="r"/>
                      <a:r>
                        <a:rPr lang="en-US" b="1" dirty="0"/>
                        <a:t>$255,526</a:t>
                      </a:r>
                    </a:p>
                  </a:txBody>
                  <a:tcPr/>
                </a:tc>
                <a:tc>
                  <a:txBody>
                    <a:bodyPr/>
                    <a:lstStyle/>
                    <a:p>
                      <a:pPr algn="r"/>
                      <a:r>
                        <a:rPr lang="en-US" b="1" dirty="0"/>
                        <a:t>$191,186</a:t>
                      </a:r>
                    </a:p>
                  </a:txBody>
                  <a:tcPr/>
                </a:tc>
                <a:extLst>
                  <a:ext uri="{0D108BD9-81ED-4DB2-BD59-A6C34878D82A}">
                    <a16:rowId xmlns:a16="http://schemas.microsoft.com/office/drawing/2014/main" val="10006"/>
                  </a:ext>
                </a:extLst>
              </a:tr>
            </a:tbl>
          </a:graphicData>
        </a:graphic>
      </p:graphicFrame>
      <p:sp>
        <p:nvSpPr>
          <p:cNvPr id="2" name="Rectangle 1">
            <a:extLst>
              <a:ext uri="{FF2B5EF4-FFF2-40B4-BE49-F238E27FC236}">
                <a16:creationId xmlns:a16="http://schemas.microsoft.com/office/drawing/2014/main" id="{E86D8D9B-04DC-0542-B7BD-31EB55736CF8}"/>
              </a:ext>
            </a:extLst>
          </p:cNvPr>
          <p:cNvSpPr/>
          <p:nvPr/>
        </p:nvSpPr>
        <p:spPr>
          <a:xfrm>
            <a:off x="979714" y="4709451"/>
            <a:ext cx="9402308" cy="923330"/>
          </a:xfrm>
          <a:prstGeom prst="rect">
            <a:avLst/>
          </a:prstGeom>
        </p:spPr>
        <p:txBody>
          <a:bodyPr wrap="square">
            <a:spAutoFit/>
          </a:bodyPr>
          <a:lstStyle/>
          <a:p>
            <a:r>
              <a:rPr lang="en-US" u="sng" dirty="0"/>
              <a:t>Urban Health</a:t>
            </a:r>
            <a:r>
              <a:rPr lang="en-US" dirty="0"/>
              <a:t>:  $6.4m increase  </a:t>
            </a:r>
            <a:endParaRPr lang="en-US" u="sng" dirty="0"/>
          </a:p>
          <a:p>
            <a:r>
              <a:rPr lang="en-US" u="sng" dirty="0"/>
              <a:t>IHP</a:t>
            </a:r>
            <a:r>
              <a:rPr lang="en-US" dirty="0"/>
              <a:t>:  House bill language provides $40m for the loan repayment program and $4m general program increase to help with the recruitment and retention of health professionals.</a:t>
            </a:r>
          </a:p>
        </p:txBody>
      </p:sp>
    </p:spTree>
    <p:extLst>
      <p:ext uri="{BB962C8B-B14F-4D97-AF65-F5344CB8AC3E}">
        <p14:creationId xmlns:p14="http://schemas.microsoft.com/office/powerpoint/2010/main" val="41314505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AIHB Tribal Only Budget Formulation Prep Call" id="{B4A90FE2-DE03-6D4F-99A3-3A9B209024B3}" vid="{F188DF13-80C5-8142-9BEB-BF27C877BF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10573</TotalTime>
  <Words>3668</Words>
  <Application>Microsoft Macintosh PowerPoint</Application>
  <PresentationFormat>Widescreen</PresentationFormat>
  <Paragraphs>468</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Tahoma</vt:lpstr>
      <vt:lpstr>Wingdings</vt:lpstr>
      <vt:lpstr>Office Theme</vt:lpstr>
      <vt:lpstr>Legislative &amp; Policy Update  </vt:lpstr>
      <vt:lpstr>Report Overview </vt:lpstr>
      <vt:lpstr>Hot Topics</vt:lpstr>
      <vt:lpstr>Appropriations</vt:lpstr>
      <vt:lpstr>FY 2020 IHS Appropriations Enacted</vt:lpstr>
      <vt:lpstr>FY 2020 Interior IHS Appropriations Summary</vt:lpstr>
      <vt:lpstr>FY 2020 IHS Clinical Services</vt:lpstr>
      <vt:lpstr>FY 2020 IHS Preventative Health</vt:lpstr>
      <vt:lpstr>FY 2020 IHS Other Services</vt:lpstr>
      <vt:lpstr>FY 2020 IHS Facilities</vt:lpstr>
      <vt:lpstr>Legislation</vt:lpstr>
      <vt:lpstr>Advanced Appropriations Bills for BIA/BIE/IHS and IHS only</vt:lpstr>
      <vt:lpstr>Special Diabetes Program for Indians Reauthorization</vt:lpstr>
      <vt:lpstr>New Indian Legislation</vt:lpstr>
      <vt:lpstr>  GAO Report: IHS- Facilities Reported Expanding Services Following Increases in Health Insurance Coverage and Collections  </vt:lpstr>
      <vt:lpstr>  GAO Report: Tribal Programs- Resource Constraints and Management Weaknesses Can Limit Federal Program Delivery to Tribes  </vt:lpstr>
      <vt:lpstr>Federal Administrative &amp; Regulatory Policy </vt:lpstr>
      <vt:lpstr>HHS OIG Proposed Rule: Anti-Kickback Statute</vt:lpstr>
      <vt:lpstr>  CMS Proposed Rule: Medicaid Fiscal Accountability Regulation</vt:lpstr>
      <vt:lpstr>IHS Recent DTLLS</vt:lpstr>
      <vt:lpstr>IHS Strategic Options for Modernizing Health IT </vt:lpstr>
      <vt:lpstr>IHS Health IT Modernization High-level Operation Plan </vt:lpstr>
      <vt:lpstr>IHS Strategic Options for Modernizing Health IT Proposals</vt:lpstr>
      <vt:lpstr>IHS Strategic Options for Modernizing Health IT </vt:lpstr>
      <vt:lpstr>IHS Special Diabetes Program for Indians Update</vt:lpstr>
      <vt:lpstr>Active IHS Consultations</vt:lpstr>
      <vt:lpstr>Litigation: U.S. v. Texas Update</vt:lpstr>
      <vt:lpstr>Recent and Upcoming National/Regional Meetings</vt:lpstr>
      <vt:lpstr>Upcoming Meetings January-March 2020</vt:lpstr>
      <vt:lpstr>OR State Dental Therapy Legislation</vt:lpstr>
      <vt:lpstr>WA State Dental Therapy Legislation</vt:lpstr>
      <vt:lpstr>How to engage with dental therapy legislative efforts!</vt:lpstr>
      <vt:lpstr>Discussion and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TRIBAL ONLY Prep for Portland Area Budget Formulation Meeting</dc:title>
  <dc:creator>Laura Platero</dc:creator>
  <cp:lastModifiedBy>Laura Platero</cp:lastModifiedBy>
  <cp:revision>123</cp:revision>
  <dcterms:created xsi:type="dcterms:W3CDTF">2019-10-30T17:09:03Z</dcterms:created>
  <dcterms:modified xsi:type="dcterms:W3CDTF">2020-01-14T13:56:23Z</dcterms:modified>
</cp:coreProperties>
</file>