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3" r:id="rId1"/>
  </p:sldMasterIdLst>
  <p:notesMasterIdLst>
    <p:notesMasterId r:id="rId13"/>
  </p:notesMasterIdLst>
  <p:handoutMasterIdLst>
    <p:handoutMasterId r:id="rId14"/>
  </p:handoutMasterIdLst>
  <p:sldIdLst>
    <p:sldId id="307" r:id="rId2"/>
    <p:sldId id="309" r:id="rId3"/>
    <p:sldId id="314" r:id="rId4"/>
    <p:sldId id="313" r:id="rId5"/>
    <p:sldId id="320" r:id="rId6"/>
    <p:sldId id="315" r:id="rId7"/>
    <p:sldId id="318" r:id="rId8"/>
    <p:sldId id="317" r:id="rId9"/>
    <p:sldId id="316" r:id="rId10"/>
    <p:sldId id="319" r:id="rId11"/>
    <p:sldId id="310" r:id="rId1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hrhardt, Brit L (IHS/HQ)" initials="EBL(" lastIdx="2" clrIdx="0">
    <p:extLst>
      <p:ext uri="{19B8F6BF-5375-455C-9EA6-DF929625EA0E}">
        <p15:presenceInfo xmlns:p15="http://schemas.microsoft.com/office/powerpoint/2012/main" userId="S-1-5-21-1547161642-606747145-682003330-4598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48312"/>
    <a:srgbClr val="F5D9CC"/>
    <a:srgbClr val="FAE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41" autoAdjust="0"/>
    <p:restoredTop sz="65739" autoAdjust="0"/>
  </p:normalViewPr>
  <p:slideViewPr>
    <p:cSldViewPr snapToGrid="0">
      <p:cViewPr varScale="1">
        <p:scale>
          <a:sx n="77" d="100"/>
          <a:sy n="77" d="100"/>
        </p:scale>
        <p:origin x="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46E519B-61BF-41A9-AFFA-BAD42AA6A28B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37B275C-5D9F-44B3-A894-FBB61692FE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870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98FA526-01BB-418E-87B3-BB204CED0494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0F8E536-381C-49DA-B51B-F692AA9434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173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C40A3-C388-4F58-B771-A78873EB76C1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220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dirty="0"/>
              <a:t>Reach Out and Read (ROR) is a nonprofit, national organization that provides young children a foundation for success by incorporating books into pediatric care and encouraging families to read aloud together.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endParaRPr lang="en-US" dirty="0"/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dirty="0"/>
              <a:t>The purpose of this contract is to utilize the ROR model to implement and continue to support clinic-based early child literacy programs and to provide site based training, technical assistance, and quality improvement for IHS, Tribal, and Urban (I/T/U) health care facilities serving children and their families.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8E536-381C-49DA-B51B-F692AA94343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420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dirty="0"/>
              <a:t>Option year 2 of the contract began on August 28, 2019 and ends on August 27, 2020. 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endParaRPr lang="en-US" dirty="0"/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dirty="0"/>
              <a:t>Technical Assistance: The Contractor provides technical assistance to the participating sites, professional development, orienting new clinical and administrative staff to the program and assist with online trainings ( $11,429).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endParaRPr lang="en-US" dirty="0"/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dirty="0"/>
              <a:t>Programmatic Expenses: The Contractor purchases and distributes books for children (10,455 books at $2.75 each) to participating clinics/hospitals ($28,751).</a:t>
            </a:r>
          </a:p>
          <a:p>
            <a:pPr marL="0" lvl="0" indent="0"/>
            <a:endParaRPr lang="en-US" dirty="0"/>
          </a:p>
          <a:p>
            <a:pPr marL="0" lvl="0" inden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8E536-381C-49DA-B51B-F692AA94343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738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dirty="0"/>
              <a:t>There</a:t>
            </a:r>
            <a:r>
              <a:rPr lang="en-US" baseline="0" dirty="0"/>
              <a:t> are opportunities for collaboration on the expansion of the contact. </a:t>
            </a:r>
          </a:p>
          <a:p>
            <a:pPr marL="0" lvl="0" indent="0">
              <a:buFont typeface="Wingdings" panose="05000000000000000000" pitchFamily="2" charset="2"/>
              <a:buNone/>
            </a:pPr>
            <a:endParaRPr lang="en-US" baseline="0" dirty="0"/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baseline="0" dirty="0"/>
              <a:t>A m</a:t>
            </a:r>
            <a:r>
              <a:rPr lang="en-US" dirty="0"/>
              <a:t>odification to contract was</a:t>
            </a:r>
            <a:r>
              <a:rPr lang="en-US" baseline="0" dirty="0"/>
              <a:t> completed in FY19 </a:t>
            </a:r>
            <a:r>
              <a:rPr lang="en-US" dirty="0"/>
              <a:t>to reach an additional 2,000 children with proposed sites in the Portland Area.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endParaRPr lang="en-US" dirty="0"/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dirty="0"/>
              <a:t>IHS</a:t>
            </a:r>
            <a:r>
              <a:rPr lang="en-US" baseline="0" dirty="0"/>
              <a:t> is seeking recommendations for sites in Oregon and Washington to prioritize for consideration of establishing a Reach Out &amp; Read program.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endParaRPr lang="en-US" baseline="0" dirty="0"/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baseline="0" dirty="0"/>
              <a:t>Oregon site has not been fully active since January 2018 due to staffing changes and inconsistent book funding.</a:t>
            </a:r>
            <a:endParaRPr lang="en-US" dirty="0"/>
          </a:p>
          <a:p>
            <a:pPr marL="0" lvl="0" inden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8E536-381C-49DA-B51B-F692AA94343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803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8E536-381C-49DA-B51B-F692AA94343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574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/>
            <a:endParaRPr lang="en-US" dirty="0"/>
          </a:p>
          <a:p>
            <a:pPr marL="0" lvl="0" inden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8E536-381C-49DA-B51B-F692AA94343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160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8E536-381C-49DA-B51B-F692AA94343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749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8E536-381C-49DA-B51B-F692AA94343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470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8E536-381C-49DA-B51B-F692AA94343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790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D29C0-AE6D-4E02-9CD8-049544EE3C2F}" type="datetime1">
              <a:rPr lang="en-US" smtClean="0"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82AC-5695-48DB-B28C-201892CC33C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825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BB96C-A6A9-4F12-A778-07A91059553E}" type="datetime1">
              <a:rPr lang="en-US" smtClean="0"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82AC-5695-48DB-B28C-201892CC33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10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C8D6-7423-4F71-9348-7AA0B1B9E177}" type="datetime1">
              <a:rPr lang="en-US" smtClean="0"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82AC-5695-48DB-B28C-201892CC33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811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7FC0-B7A1-430F-AD49-528ADA738D84}" type="datetime1">
              <a:rPr lang="en-US" smtClean="0"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82AC-5695-48DB-B28C-201892CC33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712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B0417-A2B4-47D9-8D73-3867C9524B79}" type="datetime1">
              <a:rPr lang="en-US" smtClean="0"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82AC-5695-48DB-B28C-201892CC33C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511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DA967-8BCA-4D0A-BD46-BC64A3D6E2A0}" type="datetime1">
              <a:rPr lang="en-US" smtClean="0"/>
              <a:t>10/14/2019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82AC-5695-48DB-B28C-201892CC33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4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F5A8D-FA53-49CC-9B33-E7CEADBA5681}" type="datetime1">
              <a:rPr lang="en-US" smtClean="0"/>
              <a:t>10/14/2019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82AC-5695-48DB-B28C-201892CC33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59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920C6-9B3C-4481-A5DA-86B673AAB21A}" type="datetime1">
              <a:rPr lang="en-US" smtClean="0"/>
              <a:t>10/14/2019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82AC-5695-48DB-B28C-201892CC33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327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49F1-438A-4621-AE50-92722F671549}" type="datetime1">
              <a:rPr lang="en-US" smtClean="0"/>
              <a:t>10/14/2019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82AC-5695-48DB-B28C-201892CC33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563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67818D7-90F6-419A-8306-657D2ECDA14D}" type="datetime1">
              <a:rPr lang="en-US" smtClean="0"/>
              <a:t>10/14/2019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B582AC-5695-48DB-B28C-201892CC33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435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4E82-F24A-4D10-9AE3-8BE75ECAEEF4}" type="datetime1">
              <a:rPr lang="en-US" smtClean="0"/>
              <a:t>10/14/2019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82AC-5695-48DB-B28C-201892CC33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43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BB65DD0-1986-4CD0-91AD-B21022B2D991}" type="datetime1">
              <a:rPr lang="en-US" smtClean="0"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FB582AC-5695-48DB-B28C-201892CC33C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523" y="4682882"/>
            <a:ext cx="1293903" cy="1167733"/>
          </a:xfrm>
          <a:prstGeom prst="rect">
            <a:avLst/>
          </a:prstGeom>
        </p:spPr>
      </p:pic>
      <p:pic>
        <p:nvPicPr>
          <p:cNvPr id="12" name="Picture 11"/>
          <p:cNvPicPr/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523" y="4682882"/>
            <a:ext cx="1149894" cy="11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48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807720"/>
            <a:ext cx="10058400" cy="35661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Indian Health Service</a:t>
            </a:r>
            <a:r>
              <a:rPr lang="en-US" dirty="0"/>
              <a:t/>
            </a:r>
            <a:br>
              <a:rPr lang="en-US" dirty="0"/>
            </a:br>
            <a:r>
              <a:rPr lang="en-US" sz="6700" dirty="0">
                <a:solidFill>
                  <a:schemeClr val="accent1">
                    <a:lumMod val="75000"/>
                  </a:schemeClr>
                </a:solidFill>
              </a:rPr>
              <a:t>Maternal &amp; Child Health Program: Reach Out &amp; Read Collaboration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6252046" cy="1740801"/>
          </a:xfrm>
        </p:spPr>
        <p:txBody>
          <a:bodyPr>
            <a:normAutofit fontScale="55000" lnSpcReduction="20000"/>
          </a:bodyPr>
          <a:lstStyle/>
          <a:p>
            <a:r>
              <a:rPr lang="en-US" sz="2800" b="1" dirty="0"/>
              <a:t>Dr. </a:t>
            </a:r>
            <a:r>
              <a:rPr lang="en-US" sz="2800" b="1" dirty="0" err="1"/>
              <a:t>marcy</a:t>
            </a:r>
            <a:r>
              <a:rPr lang="en-US" sz="2800" b="1" dirty="0"/>
              <a:t> Ronyak</a:t>
            </a:r>
          </a:p>
          <a:p>
            <a:r>
              <a:rPr lang="en-US" sz="2800" b="1" dirty="0"/>
              <a:t>Director, office of clinical &amp; community services</a:t>
            </a:r>
          </a:p>
          <a:p>
            <a:r>
              <a:rPr lang="en-US" sz="2800" b="1" dirty="0"/>
              <a:t>Northwest Portland Area Indian Health Board Quarterly Board Meeting</a:t>
            </a:r>
          </a:p>
          <a:p>
            <a:r>
              <a:rPr lang="en-US" sz="2800" b="1" dirty="0"/>
              <a:t>October 22, 2019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478" y="4455620"/>
            <a:ext cx="1750176" cy="1740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097" y="4455620"/>
            <a:ext cx="1842403" cy="17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46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6ABED-4CB7-E640-9ECF-B658454CB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6D646-F7E7-DF4F-8742-3A319EB18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Grand Ronde Health and Wellness</a:t>
            </a:r>
          </a:p>
          <a:p>
            <a:pPr>
              <a:buFont typeface="Wingdings" pitchFamily="2" charset="2"/>
              <a:buChar char="Ø"/>
            </a:pPr>
            <a:r>
              <a:rPr lang="en-US"/>
              <a:t>Established 2014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Identified nurse as clinic champion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Identified ~ 250 well child visits (6 mos-5yrs)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Trained all staff (Dr. Allison </a:t>
            </a:r>
            <a:r>
              <a:rPr lang="en-US" dirty="0" err="1"/>
              <a:t>Empey</a:t>
            </a:r>
            <a:r>
              <a:rPr lang="en-US" dirty="0"/>
              <a:t> is a ROR trainer but online </a:t>
            </a:r>
          </a:p>
          <a:p>
            <a:pPr marL="0" indent="0">
              <a:buNone/>
            </a:pPr>
            <a:r>
              <a:rPr lang="en-US" dirty="0"/>
              <a:t>Training is available) with CME credit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Ordered books: Each book costs ~ $3.00 from scholastic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Received funding from Oregon Pediatric Society for first year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Clinic reports to ROR every 6 months 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A0C00-9E15-0C4A-97A9-93698CF8A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82AC-5695-48DB-B28C-201892CC33C9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 descr="Screen Shot 2014-02-10 at 3.20.20 PM.png">
            <a:extLst>
              <a:ext uri="{FF2B5EF4-FFF2-40B4-BE49-F238E27FC236}">
                <a16:creationId xmlns:a16="http://schemas.microsoft.com/office/drawing/2014/main" id="{CE7F6AD9-12ED-324D-BBD3-6816234DB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06" y="1287500"/>
            <a:ext cx="4357375" cy="321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42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1432005"/>
            <a:ext cx="3721908" cy="370197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82AC-5695-48DB-B28C-201892CC33C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586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8798" y="286603"/>
            <a:ext cx="6993685" cy="1402497"/>
          </a:xfrm>
        </p:spPr>
        <p:txBody>
          <a:bodyPr/>
          <a:lstStyle/>
          <a:p>
            <a:pPr algn="r"/>
            <a:r>
              <a:rPr lang="en-US" dirty="0"/>
              <a:t>Reach Out &amp; Read Initiative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0100" y="1841500"/>
            <a:ext cx="6545580" cy="409109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A nonprofit, national organization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Provides young children a foundation for success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Encourages families to read aloud together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Current Contract: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/>
              <a:t>Support clinic-based early child literacy programs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/>
              <a:t>Site-based training and technical assistance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82AC-5695-48DB-B28C-201892CC33C9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897"/>
            <a:ext cx="4243184" cy="63647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6459785"/>
            <a:ext cx="975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prstClr val="white"/>
                </a:solidFill>
              </a:rPr>
              <a:t>Goal 1: Access to Care, Obj. 1.3: Increase access to quality health care services</a:t>
            </a:r>
          </a:p>
        </p:txBody>
      </p:sp>
    </p:spTree>
    <p:extLst>
      <p:ext uri="{BB962C8B-B14F-4D97-AF65-F5344CB8AC3E}">
        <p14:creationId xmlns:p14="http://schemas.microsoft.com/office/powerpoint/2010/main" val="975149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8798" y="286603"/>
            <a:ext cx="6993685" cy="1402497"/>
          </a:xfrm>
        </p:spPr>
        <p:txBody>
          <a:bodyPr/>
          <a:lstStyle/>
          <a:p>
            <a:pPr algn="r"/>
            <a:r>
              <a:rPr lang="en-US" dirty="0"/>
              <a:t>Reach Out &amp; Read Initiative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0100" y="1909234"/>
            <a:ext cx="6545580" cy="4023360"/>
          </a:xfrm>
        </p:spPr>
        <p:txBody>
          <a:bodyPr>
            <a:normAutofit/>
          </a:bodyPr>
          <a:lstStyle/>
          <a:p>
            <a:r>
              <a:rPr lang="en-US" sz="2400" dirty="0"/>
              <a:t>IHS Contract: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In August of 2019, there were 183 active sites serving 53,874 children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Base year plus 2-year contract funded at $40,180/year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Option year 2 began on August 28, 2019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Focus on technical assistance and programmatic expenses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82AC-5695-48DB-B28C-201892CC33C9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97"/>
            <a:ext cx="4255377" cy="63403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6370361"/>
            <a:ext cx="1013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prstClr val="white"/>
                </a:solidFill>
              </a:rPr>
              <a:t>Goal 1: Access to Care, Obj. 1.1: Recruit, develop, and retain dedicated, competent, and caring workforce</a:t>
            </a:r>
          </a:p>
        </p:txBody>
      </p:sp>
    </p:spTree>
    <p:extLst>
      <p:ext uri="{BB962C8B-B14F-4D97-AF65-F5344CB8AC3E}">
        <p14:creationId xmlns:p14="http://schemas.microsoft.com/office/powerpoint/2010/main" val="2366277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8798" y="286603"/>
            <a:ext cx="6993685" cy="1402497"/>
          </a:xfrm>
        </p:spPr>
        <p:txBody>
          <a:bodyPr/>
          <a:lstStyle/>
          <a:p>
            <a:pPr algn="r"/>
            <a:r>
              <a:rPr lang="en-US" dirty="0"/>
              <a:t>Opportunities for Collaboration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0100" y="1909234"/>
            <a:ext cx="6545580" cy="4023360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sz="2400" dirty="0"/>
              <a:t>Modified the contract to reach an additional 2,000 children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400" dirty="0"/>
              <a:t>Proposed expansion in the following IHS Areas/States: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/>
              <a:t>Portland Area (1 in Oregon and 1 in Washington)</a:t>
            </a:r>
            <a:endParaRPr lang="en-US" sz="24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400" dirty="0"/>
              <a:t>Currently Oregon has one site that is considered inactive and looking at relaunching the program.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82AC-5695-48DB-B28C-201892CC33C9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24894" cy="63342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400" y="6413222"/>
            <a:ext cx="9621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prstClr val="white"/>
                </a:solidFill>
              </a:rPr>
              <a:t>Goal 1: Access to Care, Obj. 1.2: Build, strengthen, and sustain collaborative relationships</a:t>
            </a:r>
          </a:p>
        </p:txBody>
      </p:sp>
    </p:spTree>
    <p:extLst>
      <p:ext uri="{BB962C8B-B14F-4D97-AF65-F5344CB8AC3E}">
        <p14:creationId xmlns:p14="http://schemas.microsoft.com/office/powerpoint/2010/main" val="4265155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of Reach Out &amp; Read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Dr. Allison Empey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Assistant Professor, Department of Pediatrics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Deputy Director, Northwest Native American Center of Excellence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Oregon Health &amp; Science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82AC-5695-48DB-B28C-201892CC33C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038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8798" y="286603"/>
            <a:ext cx="6993685" cy="1402497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How Does ROR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0100" y="1909234"/>
            <a:ext cx="6545580" cy="402336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/>
              <a:t>During well child exams, medical providers give out </a:t>
            </a:r>
            <a:r>
              <a:rPr lang="en-US" sz="2800" dirty="0">
                <a:solidFill>
                  <a:srgbClr val="953735"/>
                </a:solidFill>
              </a:rPr>
              <a:t>new, developmentally appropriate books</a:t>
            </a:r>
            <a:r>
              <a:rPr lang="en-US" sz="2800" dirty="0"/>
              <a:t> to children </a:t>
            </a:r>
            <a:r>
              <a:rPr lang="en-US" sz="2800" dirty="0">
                <a:solidFill>
                  <a:srgbClr val="953735"/>
                </a:solidFill>
              </a:rPr>
              <a:t>6 months-5 years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Advise parents about the importance of </a:t>
            </a:r>
            <a:r>
              <a:rPr lang="en-US" sz="2800" dirty="0">
                <a:solidFill>
                  <a:srgbClr val="953735"/>
                </a:solidFill>
              </a:rPr>
              <a:t>reading aloud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ROR has partnership with Scholastic and other book distributors to receive </a:t>
            </a:r>
            <a:r>
              <a:rPr lang="en-US" sz="2800" dirty="0">
                <a:solidFill>
                  <a:srgbClr val="C0504D"/>
                </a:solidFill>
              </a:rPr>
              <a:t>discounted books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82AC-5695-48DB-B28C-201892CC33C9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198"/>
            <a:ext cx="4218798" cy="636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03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8798" y="286603"/>
            <a:ext cx="6993685" cy="1402497"/>
          </a:xfrm>
        </p:spPr>
        <p:txBody>
          <a:bodyPr/>
          <a:lstStyle/>
          <a:p>
            <a:pPr algn="r"/>
            <a:r>
              <a:rPr lang="en-US" dirty="0"/>
              <a:t>Who Benefits from ROR?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82AC-5695-48DB-B28C-201892CC33C9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55377" cy="634039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A9FB8746-625B-0445-92C4-E4B91EBF7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5377" y="1799938"/>
            <a:ext cx="743850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Clr>
                <a:schemeClr val="tx1"/>
              </a:buClr>
              <a:buSzPct val="85000"/>
              <a:buFont typeface="Wingdings" pitchFamily="2" charset="2"/>
              <a:buChar char="Ø"/>
            </a:pPr>
            <a:r>
              <a:rPr kumimoji="1" lang="en-US" sz="2400" b="1" dirty="0">
                <a:solidFill>
                  <a:srgbClr val="C0504D"/>
                </a:solidFill>
                <a:cs typeface="Arial" charset="0"/>
              </a:rPr>
              <a:t>Medical providers</a:t>
            </a:r>
            <a:r>
              <a:rPr kumimoji="1" lang="en-US" sz="2400" dirty="0">
                <a:solidFill>
                  <a:srgbClr val="C0504D"/>
                </a:solidFill>
                <a:cs typeface="Arial" charset="0"/>
              </a:rPr>
              <a:t> </a:t>
            </a:r>
            <a:r>
              <a:rPr kumimoji="1" lang="en-US" sz="2400" dirty="0">
                <a:cs typeface="Arial" charset="0"/>
              </a:rPr>
              <a:t>use books as valuable assessment tools and build bonds with families</a:t>
            </a:r>
          </a:p>
          <a:p>
            <a:pPr marL="342900" indent="-342900" eaLnBrk="0" hangingPunct="0">
              <a:lnSpc>
                <a:spcPct val="50000"/>
              </a:lnSpc>
              <a:buClr>
                <a:schemeClr val="tx1"/>
              </a:buClr>
              <a:buSzPct val="85000"/>
              <a:buFont typeface="Wingdings" pitchFamily="2" charset="2"/>
              <a:buChar char="Ø"/>
            </a:pPr>
            <a:endParaRPr kumimoji="1" lang="en-US" sz="2400" dirty="0">
              <a:cs typeface="Arial" charset="0"/>
            </a:endParaRPr>
          </a:p>
          <a:p>
            <a:pPr marL="342900" indent="-342900" eaLnBrk="0" hangingPunct="0">
              <a:spcBef>
                <a:spcPct val="50000"/>
              </a:spcBef>
              <a:buClr>
                <a:schemeClr val="tx1"/>
              </a:buClr>
              <a:buSzPct val="85000"/>
              <a:buFont typeface="Wingdings" pitchFamily="2" charset="2"/>
              <a:buChar char="Ø"/>
            </a:pPr>
            <a:r>
              <a:rPr kumimoji="1" lang="en-US" sz="2400" b="1" dirty="0">
                <a:solidFill>
                  <a:srgbClr val="C0504D"/>
                </a:solidFill>
                <a:cs typeface="Arial" charset="0"/>
              </a:rPr>
              <a:t>Parents</a:t>
            </a:r>
            <a:r>
              <a:rPr kumimoji="1" lang="en-US" sz="2400" dirty="0">
                <a:cs typeface="Arial" charset="0"/>
              </a:rPr>
              <a:t> are given essential information about reading aloud and suggestions for  parent-child interactions</a:t>
            </a:r>
          </a:p>
          <a:p>
            <a:pPr marL="342900" indent="-342900" eaLnBrk="0" hangingPunct="0">
              <a:lnSpc>
                <a:spcPct val="50000"/>
              </a:lnSpc>
              <a:buClr>
                <a:schemeClr val="tx1"/>
              </a:buClr>
              <a:buSzPct val="85000"/>
              <a:buFont typeface="Wingdings" pitchFamily="2" charset="2"/>
              <a:buChar char="Ø"/>
            </a:pPr>
            <a:endParaRPr kumimoji="1" lang="en-US" sz="2400" b="1" dirty="0">
              <a:cs typeface="Arial" charset="0"/>
            </a:endParaRPr>
          </a:p>
          <a:p>
            <a:pPr marL="342900" indent="-342900" eaLnBrk="0" hangingPunct="0">
              <a:spcBef>
                <a:spcPct val="50000"/>
              </a:spcBef>
              <a:buClr>
                <a:schemeClr val="tx1"/>
              </a:buClr>
              <a:buSzPct val="85000"/>
              <a:buFont typeface="Wingdings" pitchFamily="2" charset="2"/>
              <a:buChar char="Ø"/>
            </a:pPr>
            <a:r>
              <a:rPr kumimoji="1" lang="en-US" sz="2400" b="1" dirty="0">
                <a:solidFill>
                  <a:srgbClr val="C0504D"/>
                </a:solidFill>
                <a:cs typeface="Arial" charset="0"/>
              </a:rPr>
              <a:t>Children </a:t>
            </a:r>
            <a:r>
              <a:rPr kumimoji="1" lang="en-US" sz="2400" dirty="0">
                <a:cs typeface="Arial" charset="0"/>
              </a:rPr>
              <a:t>get all the early literacy benefits of reading aloud and have 10 books of their own by age 5</a:t>
            </a:r>
          </a:p>
        </p:txBody>
      </p:sp>
    </p:spTree>
    <p:extLst>
      <p:ext uri="{BB962C8B-B14F-4D97-AF65-F5344CB8AC3E}">
        <p14:creationId xmlns:p14="http://schemas.microsoft.com/office/powerpoint/2010/main" val="1966014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8872" y="1845734"/>
            <a:ext cx="6666807" cy="402336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Families 4X more likely to read to children with ROR (</a:t>
            </a:r>
            <a:r>
              <a:rPr kumimoji="1" lang="en-US" sz="2400" dirty="0" err="1"/>
              <a:t>Needlman</a:t>
            </a:r>
            <a:r>
              <a:rPr kumimoji="1" lang="en-US" sz="2400" dirty="0"/>
              <a:t> et. al., 1991</a:t>
            </a:r>
            <a:r>
              <a:rPr lang="en-US" sz="2400" dirty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Increase receptive and expressive vocabulary scores in children who received ROR intervention (</a:t>
            </a:r>
            <a:r>
              <a:rPr kumimoji="1" lang="en-US" sz="2400" dirty="0"/>
              <a:t>Mendelsohn et al, 2001)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Children in ROR start kindergarten 6 months ahead on verbal scores (Theriot, et al. 2003)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82AC-5695-48DB-B28C-201892CC33C9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18798" cy="634039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6C6BEE8-9210-8440-8618-2AACF2EE3F55}"/>
              </a:ext>
            </a:extLst>
          </p:cNvPr>
          <p:cNvSpPr txBox="1">
            <a:spLocks/>
          </p:cNvSpPr>
          <p:nvPr/>
        </p:nvSpPr>
        <p:spPr>
          <a:xfrm>
            <a:off x="4218798" y="286603"/>
            <a:ext cx="6993685" cy="1402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Studies Supporting ROR</a:t>
            </a:r>
          </a:p>
        </p:txBody>
      </p:sp>
    </p:spTree>
    <p:extLst>
      <p:ext uri="{BB962C8B-B14F-4D97-AF65-F5344CB8AC3E}">
        <p14:creationId xmlns:p14="http://schemas.microsoft.com/office/powerpoint/2010/main" val="3138101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8798" y="286603"/>
            <a:ext cx="6993685" cy="1402497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Starting Reach Out &amp; </a:t>
            </a:r>
            <a:br>
              <a:rPr lang="en-US" dirty="0"/>
            </a:br>
            <a:r>
              <a:rPr lang="en-US" dirty="0"/>
              <a:t>Read Independently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9300" y="1820334"/>
            <a:ext cx="6545580" cy="402336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Identify ROR Clinic Champion and Medical Consultant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Collect Data (number of well child visits 6 months-5 years)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ROR application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ROR training for office (MD’s, NP’s, Nurses, MA’s)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Identify culturally appropriate books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Make waiting room literacy friendly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Children’s books and reading aloud hand outs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Order books!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82AC-5695-48DB-B28C-201892CC33C9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55377" cy="63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0811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2384</TotalTime>
  <Words>798</Words>
  <Application>Microsoft Office PowerPoint</Application>
  <PresentationFormat>Widescreen</PresentationFormat>
  <Paragraphs>99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Retrospect</vt:lpstr>
      <vt:lpstr>Indian Health Service Maternal &amp; Child Health Program: Reach Out &amp; Read Collaboration</vt:lpstr>
      <vt:lpstr>Reach Out &amp; Read Initiative</vt:lpstr>
      <vt:lpstr>Reach Out &amp; Read Initiative</vt:lpstr>
      <vt:lpstr>Opportunities for Collaboration</vt:lpstr>
      <vt:lpstr>Implementation of Reach Out &amp; Read</vt:lpstr>
      <vt:lpstr>How Does ROR Work?</vt:lpstr>
      <vt:lpstr>Who Benefits from ROR?</vt:lpstr>
      <vt:lpstr> </vt:lpstr>
      <vt:lpstr>Starting Reach Out &amp;  Read Independently </vt:lpstr>
      <vt:lpstr>The Details</vt:lpstr>
      <vt:lpstr>PowerPoint Presentation</vt:lpstr>
    </vt:vector>
  </TitlesOfParts>
  <Company>Indian Health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Indian Health Service Briefing</dc:title>
  <dc:creator>Eisenman, Theresa (IHS/HQ)</dc:creator>
  <cp:lastModifiedBy>Lisa Griggs</cp:lastModifiedBy>
  <cp:revision>244</cp:revision>
  <cp:lastPrinted>2016-03-30T21:52:09Z</cp:lastPrinted>
  <dcterms:created xsi:type="dcterms:W3CDTF">2016-03-11T19:03:08Z</dcterms:created>
  <dcterms:modified xsi:type="dcterms:W3CDTF">2019-10-14T20:57:13Z</dcterms:modified>
</cp:coreProperties>
</file>