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697" r:id="rId3"/>
    <p:sldMasterId id="2147483724" r:id="rId4"/>
    <p:sldMasterId id="2147483740" r:id="rId5"/>
  </p:sldMasterIdLst>
  <p:notesMasterIdLst>
    <p:notesMasterId r:id="rId22"/>
  </p:notesMasterIdLst>
  <p:handoutMasterIdLst>
    <p:handoutMasterId r:id="rId23"/>
  </p:handoutMasterIdLst>
  <p:sldIdLst>
    <p:sldId id="258" r:id="rId6"/>
    <p:sldId id="400" r:id="rId7"/>
    <p:sldId id="412" r:id="rId8"/>
    <p:sldId id="418" r:id="rId9"/>
    <p:sldId id="417" r:id="rId10"/>
    <p:sldId id="415" r:id="rId11"/>
    <p:sldId id="431" r:id="rId12"/>
    <p:sldId id="416" r:id="rId13"/>
    <p:sldId id="414" r:id="rId14"/>
    <p:sldId id="413" r:id="rId15"/>
    <p:sldId id="419" r:id="rId16"/>
    <p:sldId id="420" r:id="rId17"/>
    <p:sldId id="425" r:id="rId18"/>
    <p:sldId id="427" r:id="rId19"/>
    <p:sldId id="429" r:id="rId20"/>
    <p:sldId id="308" r:id="rId21"/>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985"/>
    <a:srgbClr val="FF316C"/>
    <a:srgbClr val="CFD9D0"/>
    <a:srgbClr val="14425C"/>
    <a:srgbClr val="B19A69"/>
    <a:srgbClr val="5DA842"/>
    <a:srgbClr val="253A87"/>
    <a:srgbClr val="263B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0446" autoAdjust="0"/>
  </p:normalViewPr>
  <p:slideViewPr>
    <p:cSldViewPr snapToGrid="0" showGuides="1">
      <p:cViewPr varScale="1">
        <p:scale>
          <a:sx n="99" d="100"/>
          <a:sy n="99" d="100"/>
        </p:scale>
        <p:origin x="1692" y="78"/>
      </p:cViewPr>
      <p:guideLst>
        <p:guide orient="horz" pos="2160"/>
        <p:guide pos="2904"/>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5" tIns="46477" rIns="92955" bIns="46477"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5797"/>
          </a:xfrm>
          <a:prstGeom prst="rect">
            <a:avLst/>
          </a:prstGeom>
        </p:spPr>
        <p:txBody>
          <a:bodyPr vert="horz" lIns="92955" tIns="46477" rIns="92955" bIns="46477" rtlCol="0"/>
          <a:lstStyle>
            <a:lvl1pPr algn="r">
              <a:defRPr sz="1200"/>
            </a:lvl1pPr>
          </a:lstStyle>
          <a:p>
            <a:fld id="{E8C0F269-62B8-4E24-96AA-7D9C0F755D14}" type="datetimeFigureOut">
              <a:rPr lang="en-US" smtClean="0"/>
              <a:t>10/16/2019</a:t>
            </a:fld>
            <a:endParaRPr lang="en-US"/>
          </a:p>
        </p:txBody>
      </p:sp>
      <p:sp>
        <p:nvSpPr>
          <p:cNvPr id="4" name="Footer Placeholder 3"/>
          <p:cNvSpPr>
            <a:spLocks noGrp="1"/>
          </p:cNvSpPr>
          <p:nvPr>
            <p:ph type="ftr" sz="quarter" idx="2"/>
          </p:nvPr>
        </p:nvSpPr>
        <p:spPr>
          <a:xfrm>
            <a:off x="0" y="8817905"/>
            <a:ext cx="3026833" cy="465796"/>
          </a:xfrm>
          <a:prstGeom prst="rect">
            <a:avLst/>
          </a:prstGeom>
        </p:spPr>
        <p:txBody>
          <a:bodyPr vert="horz" lIns="92955" tIns="46477" rIns="92955" bIns="46477"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17905"/>
            <a:ext cx="3026833" cy="465796"/>
          </a:xfrm>
          <a:prstGeom prst="rect">
            <a:avLst/>
          </a:prstGeom>
        </p:spPr>
        <p:txBody>
          <a:bodyPr vert="horz" lIns="92955" tIns="46477" rIns="92955" bIns="46477" rtlCol="0" anchor="b"/>
          <a:lstStyle>
            <a:lvl1pPr algn="r">
              <a:defRPr sz="1200"/>
            </a:lvl1pPr>
          </a:lstStyle>
          <a:p>
            <a:fld id="{9AC0F9DC-2B37-4CF0-A9E2-40FD1B8149F4}" type="slidenum">
              <a:rPr lang="en-US" smtClean="0"/>
              <a:t>‹#›</a:t>
            </a:fld>
            <a:endParaRPr lang="en-US"/>
          </a:p>
        </p:txBody>
      </p:sp>
    </p:spTree>
    <p:extLst>
      <p:ext uri="{BB962C8B-B14F-4D97-AF65-F5344CB8AC3E}">
        <p14:creationId xmlns:p14="http://schemas.microsoft.com/office/powerpoint/2010/main" val="257049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5797"/>
          </a:xfrm>
          <a:prstGeom prst="rect">
            <a:avLst/>
          </a:prstGeom>
        </p:spPr>
        <p:txBody>
          <a:bodyPr vert="horz" lIns="92955" tIns="46477" rIns="92955" bIns="46477" rtlCol="0"/>
          <a:lstStyle>
            <a:lvl1pPr algn="l">
              <a:defRPr sz="1200"/>
            </a:lvl1pPr>
          </a:lstStyle>
          <a:p>
            <a:endParaRPr lang="en-US"/>
          </a:p>
        </p:txBody>
      </p:sp>
      <p:sp>
        <p:nvSpPr>
          <p:cNvPr id="3" name="Date Placeholder 2"/>
          <p:cNvSpPr>
            <a:spLocks noGrp="1"/>
          </p:cNvSpPr>
          <p:nvPr>
            <p:ph type="dt" idx="1"/>
          </p:nvPr>
        </p:nvSpPr>
        <p:spPr>
          <a:xfrm>
            <a:off x="3956550" y="0"/>
            <a:ext cx="3026833" cy="465797"/>
          </a:xfrm>
          <a:prstGeom prst="rect">
            <a:avLst/>
          </a:prstGeom>
        </p:spPr>
        <p:txBody>
          <a:bodyPr vert="horz" lIns="92955" tIns="46477" rIns="92955" bIns="46477" rtlCol="0"/>
          <a:lstStyle>
            <a:lvl1pPr algn="r">
              <a:defRPr sz="1200"/>
            </a:lvl1pPr>
          </a:lstStyle>
          <a:p>
            <a:fld id="{BFF83A13-944A-41BC-AAAC-16D83B342222}" type="datetimeFigureOut">
              <a:rPr lang="en-US" smtClean="0"/>
              <a:t>10/16/2019</a:t>
            </a:fld>
            <a:endParaRPr lang="en-US"/>
          </a:p>
        </p:txBody>
      </p:sp>
      <p:sp>
        <p:nvSpPr>
          <p:cNvPr id="4" name="Slide Image Placeholder 3"/>
          <p:cNvSpPr>
            <a:spLocks noGrp="1" noRot="1" noChangeAspect="1"/>
          </p:cNvSpPr>
          <p:nvPr>
            <p:ph type="sldImg" idx="2"/>
          </p:nvPr>
        </p:nvSpPr>
        <p:spPr>
          <a:xfrm>
            <a:off x="1403350" y="1160463"/>
            <a:ext cx="4178300" cy="3133725"/>
          </a:xfrm>
          <a:prstGeom prst="rect">
            <a:avLst/>
          </a:prstGeom>
          <a:noFill/>
          <a:ln w="12700">
            <a:solidFill>
              <a:prstClr val="black"/>
            </a:solidFill>
          </a:ln>
        </p:spPr>
        <p:txBody>
          <a:bodyPr vert="horz" lIns="92955" tIns="46477" rIns="92955" bIns="46477" rtlCol="0" anchor="ctr"/>
          <a:lstStyle/>
          <a:p>
            <a:endParaRPr lang="en-US"/>
          </a:p>
        </p:txBody>
      </p:sp>
      <p:sp>
        <p:nvSpPr>
          <p:cNvPr id="5" name="Notes Placeholder 4"/>
          <p:cNvSpPr>
            <a:spLocks noGrp="1"/>
          </p:cNvSpPr>
          <p:nvPr>
            <p:ph type="body" sz="quarter" idx="3"/>
          </p:nvPr>
        </p:nvSpPr>
        <p:spPr>
          <a:xfrm>
            <a:off x="698500" y="4467781"/>
            <a:ext cx="5588000" cy="3655456"/>
          </a:xfrm>
          <a:prstGeom prst="rect">
            <a:avLst/>
          </a:prstGeom>
        </p:spPr>
        <p:txBody>
          <a:bodyPr vert="horz" lIns="92955" tIns="46477" rIns="92955" bIns="4647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5"/>
            <a:ext cx="3026833" cy="465796"/>
          </a:xfrm>
          <a:prstGeom prst="rect">
            <a:avLst/>
          </a:prstGeom>
        </p:spPr>
        <p:txBody>
          <a:bodyPr vert="horz" lIns="92955" tIns="46477" rIns="92955" bIns="46477"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5"/>
            <a:ext cx="3026833" cy="465796"/>
          </a:xfrm>
          <a:prstGeom prst="rect">
            <a:avLst/>
          </a:prstGeom>
        </p:spPr>
        <p:txBody>
          <a:bodyPr vert="horz" lIns="92955" tIns="46477" rIns="92955" bIns="46477" rtlCol="0" anchor="b"/>
          <a:lstStyle>
            <a:lvl1pPr algn="r">
              <a:defRPr sz="1200"/>
            </a:lvl1pPr>
          </a:lstStyle>
          <a:p>
            <a:fld id="{CD6AA17F-FB99-4CFD-B5B8-F308299F3CEF}" type="slidenum">
              <a:rPr lang="en-US" smtClean="0"/>
              <a:t>‹#›</a:t>
            </a:fld>
            <a:endParaRPr lang="en-US"/>
          </a:p>
        </p:txBody>
      </p:sp>
    </p:spTree>
    <p:extLst>
      <p:ext uri="{BB962C8B-B14F-4D97-AF65-F5344CB8AC3E}">
        <p14:creationId xmlns:p14="http://schemas.microsoft.com/office/powerpoint/2010/main" val="3243995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Oregon Office of Rural Health</a:t>
            </a:r>
            <a:endParaRPr lang="en-US" dirty="0"/>
          </a:p>
        </p:txBody>
      </p:sp>
    </p:spTree>
    <p:extLst>
      <p:ext uri="{BB962C8B-B14F-4D97-AF65-F5344CB8AC3E}">
        <p14:creationId xmlns:p14="http://schemas.microsoft.com/office/powerpoint/2010/main" val="651027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Recruiter:  contact person, coordinator, spouse</a:t>
            </a:r>
            <a:r>
              <a:rPr lang="en-US" baseline="0" dirty="0" smtClean="0"/>
              <a:t> recruiter</a:t>
            </a:r>
          </a:p>
          <a:p>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11</a:t>
            </a:fld>
            <a:endParaRPr lang="en-US" dirty="0"/>
          </a:p>
        </p:txBody>
      </p:sp>
      <p:sp>
        <p:nvSpPr>
          <p:cNvPr id="5" name="Header Placeholder 4"/>
          <p:cNvSpPr>
            <a:spLocks noGrp="1"/>
          </p:cNvSpPr>
          <p:nvPr>
            <p:ph type="hdr" sz="quarter" idx="11"/>
          </p:nvPr>
        </p:nvSpPr>
        <p:spPr/>
        <p:txBody>
          <a:bodyPr/>
          <a:lstStyle/>
          <a:p>
            <a:r>
              <a:rPr lang="en-US" smtClean="0"/>
              <a:t>Oregon Office of Rural Health</a:t>
            </a:r>
            <a:endParaRPr lang="en-US" dirty="0"/>
          </a:p>
        </p:txBody>
      </p:sp>
    </p:spTree>
    <p:extLst>
      <p:ext uri="{BB962C8B-B14F-4D97-AF65-F5344CB8AC3E}">
        <p14:creationId xmlns:p14="http://schemas.microsoft.com/office/powerpoint/2010/main" val="3760485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10C22-AB3E-3144-954A-30AFB7F4824B}" type="slidenum">
              <a:rPr lang="en-US" smtClean="0"/>
              <a:pPr/>
              <a:t>12</a:t>
            </a:fld>
            <a:endParaRPr lang="en-US" dirty="0"/>
          </a:p>
        </p:txBody>
      </p:sp>
      <p:sp>
        <p:nvSpPr>
          <p:cNvPr id="5" name="Header Placeholder 4"/>
          <p:cNvSpPr>
            <a:spLocks noGrp="1"/>
          </p:cNvSpPr>
          <p:nvPr>
            <p:ph type="hdr" sz="quarter" idx="11"/>
          </p:nvPr>
        </p:nvSpPr>
        <p:spPr/>
        <p:txBody>
          <a:bodyPr/>
          <a:lstStyle/>
          <a:p>
            <a:r>
              <a:rPr lang="en-US" smtClean="0"/>
              <a:t>Oregon Office of Rural Health</a:t>
            </a:r>
            <a:endParaRPr lang="en-US" dirty="0"/>
          </a:p>
        </p:txBody>
      </p:sp>
    </p:spTree>
    <p:extLst>
      <p:ext uri="{BB962C8B-B14F-4D97-AF65-F5344CB8AC3E}">
        <p14:creationId xmlns:p14="http://schemas.microsoft.com/office/powerpoint/2010/main" val="1320455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10C22-AB3E-3144-954A-30AFB7F4824B}" type="slidenum">
              <a:rPr lang="en-US" smtClean="0"/>
              <a:pPr/>
              <a:t>13</a:t>
            </a:fld>
            <a:endParaRPr lang="en-US" dirty="0"/>
          </a:p>
        </p:txBody>
      </p:sp>
      <p:sp>
        <p:nvSpPr>
          <p:cNvPr id="5" name="Header Placeholder 4"/>
          <p:cNvSpPr>
            <a:spLocks noGrp="1"/>
          </p:cNvSpPr>
          <p:nvPr>
            <p:ph type="hdr" sz="quarter" idx="11"/>
          </p:nvPr>
        </p:nvSpPr>
        <p:spPr/>
        <p:txBody>
          <a:bodyPr/>
          <a:lstStyle/>
          <a:p>
            <a:r>
              <a:rPr lang="en-US" smtClean="0"/>
              <a:t>Oregon Office of Rural Health</a:t>
            </a:r>
            <a:endParaRPr lang="en-US" dirty="0"/>
          </a:p>
        </p:txBody>
      </p:sp>
    </p:spTree>
    <p:extLst>
      <p:ext uri="{BB962C8B-B14F-4D97-AF65-F5344CB8AC3E}">
        <p14:creationId xmlns:p14="http://schemas.microsoft.com/office/powerpoint/2010/main" val="597921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10C22-AB3E-3144-954A-30AFB7F4824B}" type="slidenum">
              <a:rPr lang="en-US" smtClean="0"/>
              <a:pPr/>
              <a:t>14</a:t>
            </a:fld>
            <a:endParaRPr lang="en-US" dirty="0"/>
          </a:p>
        </p:txBody>
      </p:sp>
      <p:sp>
        <p:nvSpPr>
          <p:cNvPr id="5" name="Header Placeholder 4"/>
          <p:cNvSpPr>
            <a:spLocks noGrp="1"/>
          </p:cNvSpPr>
          <p:nvPr>
            <p:ph type="hdr" sz="quarter" idx="11"/>
          </p:nvPr>
        </p:nvSpPr>
        <p:spPr/>
        <p:txBody>
          <a:bodyPr/>
          <a:lstStyle/>
          <a:p>
            <a:r>
              <a:rPr lang="en-US" smtClean="0"/>
              <a:t>Oregon Office of Rural Health</a:t>
            </a:r>
            <a:endParaRPr lang="en-US" dirty="0"/>
          </a:p>
        </p:txBody>
      </p:sp>
    </p:spTree>
    <p:extLst>
      <p:ext uri="{BB962C8B-B14F-4D97-AF65-F5344CB8AC3E}">
        <p14:creationId xmlns:p14="http://schemas.microsoft.com/office/powerpoint/2010/main" val="869474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10C22-AB3E-3144-954A-30AFB7F4824B}" type="slidenum">
              <a:rPr lang="en-US" smtClean="0"/>
              <a:pPr/>
              <a:t>15</a:t>
            </a:fld>
            <a:endParaRPr lang="en-US" dirty="0"/>
          </a:p>
        </p:txBody>
      </p:sp>
      <p:sp>
        <p:nvSpPr>
          <p:cNvPr id="5" name="Header Placeholder 4"/>
          <p:cNvSpPr>
            <a:spLocks noGrp="1"/>
          </p:cNvSpPr>
          <p:nvPr>
            <p:ph type="hdr" sz="quarter" idx="11"/>
          </p:nvPr>
        </p:nvSpPr>
        <p:spPr/>
        <p:txBody>
          <a:bodyPr/>
          <a:lstStyle/>
          <a:p>
            <a:r>
              <a:rPr lang="en-US" smtClean="0"/>
              <a:t>Oregon Office of Rural Health</a:t>
            </a:r>
            <a:endParaRPr lang="en-US" dirty="0"/>
          </a:p>
        </p:txBody>
      </p:sp>
    </p:spTree>
    <p:extLst>
      <p:ext uri="{BB962C8B-B14F-4D97-AF65-F5344CB8AC3E}">
        <p14:creationId xmlns:p14="http://schemas.microsoft.com/office/powerpoint/2010/main" val="3016469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A617B8-171F-426D-AE07-37B5F7F485C8}" type="slidenum">
              <a:rPr lang="en-US" smtClean="0"/>
              <a:pPr/>
              <a:t>16</a:t>
            </a:fld>
            <a:endParaRPr lang="en-US" dirty="0"/>
          </a:p>
        </p:txBody>
      </p:sp>
    </p:spTree>
    <p:extLst>
      <p:ext uri="{BB962C8B-B14F-4D97-AF65-F5344CB8AC3E}">
        <p14:creationId xmlns:p14="http://schemas.microsoft.com/office/powerpoint/2010/main" val="1659983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3</a:t>
            </a:fld>
            <a:endParaRPr lang="en-US" dirty="0"/>
          </a:p>
        </p:txBody>
      </p:sp>
      <p:sp>
        <p:nvSpPr>
          <p:cNvPr id="5" name="Header Placeholder 4"/>
          <p:cNvSpPr>
            <a:spLocks noGrp="1"/>
          </p:cNvSpPr>
          <p:nvPr>
            <p:ph type="hdr" sz="quarter" idx="11"/>
          </p:nvPr>
        </p:nvSpPr>
        <p:spPr/>
        <p:txBody>
          <a:bodyPr/>
          <a:lstStyle/>
          <a:p>
            <a:r>
              <a:rPr lang="en-US" smtClean="0"/>
              <a:t>Oregon Office of Rural Health</a:t>
            </a:r>
            <a:endParaRPr lang="en-US" dirty="0"/>
          </a:p>
        </p:txBody>
      </p:sp>
    </p:spTree>
    <p:extLst>
      <p:ext uri="{BB962C8B-B14F-4D97-AF65-F5344CB8AC3E}">
        <p14:creationId xmlns:p14="http://schemas.microsoft.com/office/powerpoint/2010/main" val="3953904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4</a:t>
            </a:fld>
            <a:endParaRPr lang="en-US" dirty="0"/>
          </a:p>
        </p:txBody>
      </p:sp>
      <p:sp>
        <p:nvSpPr>
          <p:cNvPr id="5" name="Header Placeholder 4"/>
          <p:cNvSpPr>
            <a:spLocks noGrp="1"/>
          </p:cNvSpPr>
          <p:nvPr>
            <p:ph type="hdr" sz="quarter" idx="11"/>
          </p:nvPr>
        </p:nvSpPr>
        <p:spPr/>
        <p:txBody>
          <a:bodyPr/>
          <a:lstStyle/>
          <a:p>
            <a:r>
              <a:rPr lang="en-US" smtClean="0"/>
              <a:t>Oregon Office of Rural Health</a:t>
            </a:r>
            <a:endParaRPr lang="en-US" dirty="0"/>
          </a:p>
        </p:txBody>
      </p:sp>
    </p:spTree>
    <p:extLst>
      <p:ext uri="{BB962C8B-B14F-4D97-AF65-F5344CB8AC3E}">
        <p14:creationId xmlns:p14="http://schemas.microsoft.com/office/powerpoint/2010/main" val="914401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5</a:t>
            </a:fld>
            <a:endParaRPr lang="en-US" dirty="0"/>
          </a:p>
        </p:txBody>
      </p:sp>
      <p:sp>
        <p:nvSpPr>
          <p:cNvPr id="5" name="Header Placeholder 4"/>
          <p:cNvSpPr>
            <a:spLocks noGrp="1"/>
          </p:cNvSpPr>
          <p:nvPr>
            <p:ph type="hdr" sz="quarter" idx="11"/>
          </p:nvPr>
        </p:nvSpPr>
        <p:spPr/>
        <p:txBody>
          <a:bodyPr/>
          <a:lstStyle/>
          <a:p>
            <a:r>
              <a:rPr lang="en-US" smtClean="0"/>
              <a:t>Oregon Office of Rural Health</a:t>
            </a:r>
            <a:endParaRPr lang="en-US" dirty="0"/>
          </a:p>
        </p:txBody>
      </p:sp>
    </p:spTree>
    <p:extLst>
      <p:ext uri="{BB962C8B-B14F-4D97-AF65-F5344CB8AC3E}">
        <p14:creationId xmlns:p14="http://schemas.microsoft.com/office/powerpoint/2010/main" val="1422989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10C22-AB3E-3144-954A-30AFB7F4824B}" type="slidenum">
              <a:rPr lang="en-US" smtClean="0"/>
              <a:pPr/>
              <a:t>6</a:t>
            </a:fld>
            <a:endParaRPr lang="en-US" dirty="0"/>
          </a:p>
        </p:txBody>
      </p:sp>
      <p:sp>
        <p:nvSpPr>
          <p:cNvPr id="5" name="Header Placeholder 4"/>
          <p:cNvSpPr>
            <a:spLocks noGrp="1"/>
          </p:cNvSpPr>
          <p:nvPr>
            <p:ph type="hdr" sz="quarter" idx="11"/>
          </p:nvPr>
        </p:nvSpPr>
        <p:spPr/>
        <p:txBody>
          <a:bodyPr/>
          <a:lstStyle/>
          <a:p>
            <a:r>
              <a:rPr lang="en-US" smtClean="0"/>
              <a:t>Oregon Office of Rural Health</a:t>
            </a:r>
            <a:endParaRPr lang="en-US" dirty="0"/>
          </a:p>
        </p:txBody>
      </p:sp>
    </p:spTree>
    <p:extLst>
      <p:ext uri="{BB962C8B-B14F-4D97-AF65-F5344CB8AC3E}">
        <p14:creationId xmlns:p14="http://schemas.microsoft.com/office/powerpoint/2010/main" val="852844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10C22-AB3E-3144-954A-30AFB7F4824B}" type="slidenum">
              <a:rPr lang="en-US" smtClean="0"/>
              <a:pPr/>
              <a:t>7</a:t>
            </a:fld>
            <a:endParaRPr lang="en-US" dirty="0"/>
          </a:p>
        </p:txBody>
      </p:sp>
      <p:sp>
        <p:nvSpPr>
          <p:cNvPr id="5" name="Header Placeholder 4"/>
          <p:cNvSpPr>
            <a:spLocks noGrp="1"/>
          </p:cNvSpPr>
          <p:nvPr>
            <p:ph type="hdr" sz="quarter" idx="11"/>
          </p:nvPr>
        </p:nvSpPr>
        <p:spPr/>
        <p:txBody>
          <a:bodyPr/>
          <a:lstStyle/>
          <a:p>
            <a:r>
              <a:rPr lang="en-US" smtClean="0"/>
              <a:t>Oregon Office of Rural Health</a:t>
            </a:r>
            <a:endParaRPr lang="en-US" dirty="0"/>
          </a:p>
        </p:txBody>
      </p:sp>
    </p:spTree>
    <p:extLst>
      <p:ext uri="{BB962C8B-B14F-4D97-AF65-F5344CB8AC3E}">
        <p14:creationId xmlns:p14="http://schemas.microsoft.com/office/powerpoint/2010/main" val="3899345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10C22-AB3E-3144-954A-30AFB7F4824B}" type="slidenum">
              <a:rPr lang="en-US" smtClean="0"/>
              <a:pPr/>
              <a:t>8</a:t>
            </a:fld>
            <a:endParaRPr lang="en-US" dirty="0"/>
          </a:p>
        </p:txBody>
      </p:sp>
      <p:sp>
        <p:nvSpPr>
          <p:cNvPr id="5" name="Header Placeholder 4"/>
          <p:cNvSpPr>
            <a:spLocks noGrp="1"/>
          </p:cNvSpPr>
          <p:nvPr>
            <p:ph type="hdr" sz="quarter" idx="11"/>
          </p:nvPr>
        </p:nvSpPr>
        <p:spPr/>
        <p:txBody>
          <a:bodyPr/>
          <a:lstStyle/>
          <a:p>
            <a:r>
              <a:rPr lang="en-US" smtClean="0"/>
              <a:t>Oregon Office of Rural Health</a:t>
            </a:r>
            <a:endParaRPr lang="en-US" dirty="0"/>
          </a:p>
        </p:txBody>
      </p:sp>
    </p:spTree>
    <p:extLst>
      <p:ext uri="{BB962C8B-B14F-4D97-AF65-F5344CB8AC3E}">
        <p14:creationId xmlns:p14="http://schemas.microsoft.com/office/powerpoint/2010/main" val="2252733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510C22-AB3E-3144-954A-30AFB7F4824B}" type="slidenum">
              <a:rPr lang="en-US" smtClean="0"/>
              <a:pPr/>
              <a:t>9</a:t>
            </a:fld>
            <a:endParaRPr lang="en-US" dirty="0"/>
          </a:p>
        </p:txBody>
      </p:sp>
      <p:sp>
        <p:nvSpPr>
          <p:cNvPr id="5" name="Header Placeholder 4"/>
          <p:cNvSpPr>
            <a:spLocks noGrp="1"/>
          </p:cNvSpPr>
          <p:nvPr>
            <p:ph type="hdr" sz="quarter" idx="11"/>
          </p:nvPr>
        </p:nvSpPr>
        <p:spPr/>
        <p:txBody>
          <a:bodyPr/>
          <a:lstStyle/>
          <a:p>
            <a:r>
              <a:rPr lang="en-US" smtClean="0"/>
              <a:t>Oregon Office of Rural Health</a:t>
            </a:r>
            <a:endParaRPr lang="en-US" dirty="0"/>
          </a:p>
        </p:txBody>
      </p:sp>
    </p:spTree>
    <p:extLst>
      <p:ext uri="{BB962C8B-B14F-4D97-AF65-F5344CB8AC3E}">
        <p14:creationId xmlns:p14="http://schemas.microsoft.com/office/powerpoint/2010/main" val="1291100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510C22-AB3E-3144-954A-30AFB7F4824B}" type="slidenum">
              <a:rPr lang="en-US" smtClean="0"/>
              <a:pPr/>
              <a:t>10</a:t>
            </a:fld>
            <a:endParaRPr lang="en-US" dirty="0"/>
          </a:p>
        </p:txBody>
      </p:sp>
      <p:sp>
        <p:nvSpPr>
          <p:cNvPr id="5" name="Header Placeholder 4"/>
          <p:cNvSpPr>
            <a:spLocks noGrp="1"/>
          </p:cNvSpPr>
          <p:nvPr>
            <p:ph type="hdr" sz="quarter" idx="11"/>
          </p:nvPr>
        </p:nvSpPr>
        <p:spPr/>
        <p:txBody>
          <a:bodyPr/>
          <a:lstStyle/>
          <a:p>
            <a:r>
              <a:rPr lang="en-US" smtClean="0"/>
              <a:t>Oregon Office of Rural Health</a:t>
            </a:r>
            <a:endParaRPr lang="en-US" dirty="0"/>
          </a:p>
        </p:txBody>
      </p:sp>
    </p:spTree>
    <p:extLst>
      <p:ext uri="{BB962C8B-B14F-4D97-AF65-F5344CB8AC3E}">
        <p14:creationId xmlns:p14="http://schemas.microsoft.com/office/powerpoint/2010/main" val="2102253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38CAA05-AF6E-4081-B990-C3E4995482CB}"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105DF-315F-430A-BFB3-64EB040612D8}" type="slidenum">
              <a:rPr lang="en-US" smtClean="0"/>
              <a:t>‹#›</a:t>
            </a:fld>
            <a:endParaRPr lang="en-US"/>
          </a:p>
        </p:txBody>
      </p:sp>
    </p:spTree>
    <p:extLst>
      <p:ext uri="{BB962C8B-B14F-4D97-AF65-F5344CB8AC3E}">
        <p14:creationId xmlns:p14="http://schemas.microsoft.com/office/powerpoint/2010/main" val="1746416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8CAA05-AF6E-4081-B990-C3E4995482CB}"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105DF-315F-430A-BFB3-64EB040612D8}" type="slidenum">
              <a:rPr lang="en-US" smtClean="0"/>
              <a:t>‹#›</a:t>
            </a:fld>
            <a:endParaRPr lang="en-US"/>
          </a:p>
        </p:txBody>
      </p:sp>
    </p:spTree>
    <p:extLst>
      <p:ext uri="{BB962C8B-B14F-4D97-AF65-F5344CB8AC3E}">
        <p14:creationId xmlns:p14="http://schemas.microsoft.com/office/powerpoint/2010/main" val="808478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8CAA05-AF6E-4081-B990-C3E4995482CB}"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105DF-315F-430A-BFB3-64EB040612D8}" type="slidenum">
              <a:rPr lang="en-US" smtClean="0"/>
              <a:t>‹#›</a:t>
            </a:fld>
            <a:endParaRPr lang="en-US"/>
          </a:p>
        </p:txBody>
      </p:sp>
    </p:spTree>
    <p:extLst>
      <p:ext uri="{BB962C8B-B14F-4D97-AF65-F5344CB8AC3E}">
        <p14:creationId xmlns:p14="http://schemas.microsoft.com/office/powerpoint/2010/main" val="3249961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ray 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1362" y="1093056"/>
            <a:ext cx="753443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811213" y="2292088"/>
            <a:ext cx="7534275" cy="3011487"/>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2" descr="X:\Admin\BICC\RURAL\Photos-Logos\Logos\ORH_Logo\ORH_Logo_Color\ORH-logo-Color-SMALL.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2231" y="6096787"/>
            <a:ext cx="952500" cy="590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836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hartAndTx">
  <p:cSld name="1_Title, Chart and 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457200" y="304800"/>
            <a:ext cx="6705599" cy="1066799"/>
          </a:xfrm>
          <a:prstGeom prst="rect">
            <a:avLst/>
          </a:prstGeom>
          <a:noFill/>
          <a:ln>
            <a:noFill/>
          </a:ln>
        </p:spPr>
        <p:txBody>
          <a:bodyPr lIns="91425" tIns="91425" rIns="91425" bIns="91425"/>
          <a:lstStyle>
            <a:lvl1pPr algn="l" rtl="0">
              <a:spcBef>
                <a:spcPts val="0"/>
              </a:spcBef>
              <a:spcAft>
                <a:spcPts val="0"/>
              </a:spcAft>
              <a:defRPr sz="3000">
                <a:solidFill>
                  <a:srgbClr val="275ABF"/>
                </a:solidFill>
                <a:latin typeface="Tahoma"/>
                <a:ea typeface="Tahoma"/>
                <a:cs typeface="Tahoma"/>
                <a:sym typeface="Tahoma"/>
              </a:defRPr>
            </a:lvl1pPr>
            <a:lvl2pPr algn="l" rtl="0">
              <a:spcBef>
                <a:spcPts val="0"/>
              </a:spcBef>
              <a:spcAft>
                <a:spcPts val="0"/>
              </a:spcAft>
              <a:defRPr sz="3000">
                <a:solidFill>
                  <a:srgbClr val="275ABF"/>
                </a:solidFill>
                <a:latin typeface="Tahoma"/>
                <a:ea typeface="Tahoma"/>
                <a:cs typeface="Tahoma"/>
                <a:sym typeface="Tahoma"/>
              </a:defRPr>
            </a:lvl2pPr>
            <a:lvl3pPr algn="l" rtl="0">
              <a:spcBef>
                <a:spcPts val="0"/>
              </a:spcBef>
              <a:spcAft>
                <a:spcPts val="0"/>
              </a:spcAft>
              <a:defRPr sz="3000">
                <a:solidFill>
                  <a:srgbClr val="275ABF"/>
                </a:solidFill>
                <a:latin typeface="Tahoma"/>
                <a:ea typeface="Tahoma"/>
                <a:cs typeface="Tahoma"/>
                <a:sym typeface="Tahoma"/>
              </a:defRPr>
            </a:lvl3pPr>
            <a:lvl4pPr algn="l" rtl="0">
              <a:spcBef>
                <a:spcPts val="0"/>
              </a:spcBef>
              <a:spcAft>
                <a:spcPts val="0"/>
              </a:spcAft>
              <a:defRPr sz="3000">
                <a:solidFill>
                  <a:srgbClr val="275ABF"/>
                </a:solidFill>
                <a:latin typeface="Tahoma"/>
                <a:ea typeface="Tahoma"/>
                <a:cs typeface="Tahoma"/>
                <a:sym typeface="Tahoma"/>
              </a:defRPr>
            </a:lvl4pPr>
            <a:lvl5pPr algn="l" rtl="0">
              <a:spcBef>
                <a:spcPts val="0"/>
              </a:spcBef>
              <a:spcAft>
                <a:spcPts val="0"/>
              </a:spcAft>
              <a:defRPr sz="3000">
                <a:solidFill>
                  <a:srgbClr val="275ABF"/>
                </a:solidFill>
                <a:latin typeface="Tahoma"/>
                <a:ea typeface="Tahoma"/>
                <a:cs typeface="Tahoma"/>
                <a:sym typeface="Tahoma"/>
              </a:defRPr>
            </a:lvl5pPr>
            <a:lvl6pPr marL="457200" algn="l" rtl="0">
              <a:spcBef>
                <a:spcPts val="0"/>
              </a:spcBef>
              <a:spcAft>
                <a:spcPts val="0"/>
              </a:spcAft>
              <a:defRPr sz="3000">
                <a:solidFill>
                  <a:srgbClr val="275ABF"/>
                </a:solidFill>
                <a:latin typeface="Tahoma"/>
                <a:ea typeface="Tahoma"/>
                <a:cs typeface="Tahoma"/>
                <a:sym typeface="Tahoma"/>
              </a:defRPr>
            </a:lvl6pPr>
            <a:lvl7pPr marL="914400" algn="l" rtl="0">
              <a:spcBef>
                <a:spcPts val="0"/>
              </a:spcBef>
              <a:spcAft>
                <a:spcPts val="0"/>
              </a:spcAft>
              <a:defRPr sz="3000">
                <a:solidFill>
                  <a:srgbClr val="275ABF"/>
                </a:solidFill>
                <a:latin typeface="Tahoma"/>
                <a:ea typeface="Tahoma"/>
                <a:cs typeface="Tahoma"/>
                <a:sym typeface="Tahoma"/>
              </a:defRPr>
            </a:lvl7pPr>
            <a:lvl8pPr marL="1371600" algn="l" rtl="0">
              <a:spcBef>
                <a:spcPts val="0"/>
              </a:spcBef>
              <a:spcAft>
                <a:spcPts val="0"/>
              </a:spcAft>
              <a:defRPr sz="3000">
                <a:solidFill>
                  <a:srgbClr val="275ABF"/>
                </a:solidFill>
                <a:latin typeface="Tahoma"/>
                <a:ea typeface="Tahoma"/>
                <a:cs typeface="Tahoma"/>
                <a:sym typeface="Tahoma"/>
              </a:defRPr>
            </a:lvl8pPr>
            <a:lvl9pPr marL="1828800" algn="l" rtl="0">
              <a:spcBef>
                <a:spcPts val="0"/>
              </a:spcBef>
              <a:spcAft>
                <a:spcPts val="0"/>
              </a:spcAft>
              <a:defRPr sz="3000">
                <a:solidFill>
                  <a:srgbClr val="275ABF"/>
                </a:solidFill>
                <a:latin typeface="Tahoma"/>
                <a:ea typeface="Tahoma"/>
                <a:cs typeface="Tahoma"/>
                <a:sym typeface="Tahoma"/>
              </a:defRPr>
            </a:lvl9pPr>
          </a:lstStyle>
          <a:p>
            <a:endParaRPr/>
          </a:p>
        </p:txBody>
      </p:sp>
      <p:sp>
        <p:nvSpPr>
          <p:cNvPr id="87" name="Shape 87"/>
          <p:cNvSpPr txBox="1">
            <a:spLocks noGrp="1"/>
          </p:cNvSpPr>
          <p:nvPr>
            <p:ph type="body" idx="1"/>
          </p:nvPr>
        </p:nvSpPr>
        <p:spPr>
          <a:xfrm>
            <a:off x="4610100" y="1524000"/>
            <a:ext cx="4000500" cy="4648199"/>
          </a:xfrm>
          <a:prstGeom prst="rect">
            <a:avLst/>
          </a:prstGeom>
          <a:noFill/>
          <a:ln>
            <a:noFill/>
          </a:ln>
        </p:spPr>
        <p:txBody>
          <a:bodyPr lIns="91425" tIns="91425" rIns="91425" bIns="91425"/>
          <a:lstStyle>
            <a:lvl1pPr marL="342900" indent="-200660" algn="l" rtl="0">
              <a:spcBef>
                <a:spcPts val="560"/>
              </a:spcBef>
              <a:spcAft>
                <a:spcPts val="0"/>
              </a:spcAft>
              <a:buClr>
                <a:schemeClr val="hlink"/>
              </a:buClr>
              <a:buFont typeface="Tahoma"/>
              <a:buChar char="■"/>
              <a:defRPr sz="2800">
                <a:solidFill>
                  <a:schemeClr val="lt2"/>
                </a:solidFill>
                <a:latin typeface="Tahoma"/>
                <a:ea typeface="Tahoma"/>
                <a:cs typeface="Tahoma"/>
                <a:sym typeface="Tahoma"/>
              </a:defRPr>
            </a:lvl1pPr>
            <a:lvl2pPr marL="742950" indent="-179069" algn="l" rtl="0">
              <a:spcBef>
                <a:spcPts val="480"/>
              </a:spcBef>
              <a:spcAft>
                <a:spcPts val="0"/>
              </a:spcAft>
              <a:buClr>
                <a:schemeClr val="dk2"/>
              </a:buClr>
              <a:buFont typeface="Tahoma"/>
              <a:buChar char="■"/>
              <a:defRPr sz="2400">
                <a:solidFill>
                  <a:schemeClr val="lt2"/>
                </a:solidFill>
                <a:latin typeface="Tahoma"/>
                <a:ea typeface="Tahoma"/>
                <a:cs typeface="Tahoma"/>
                <a:sym typeface="Tahoma"/>
              </a:defRPr>
            </a:lvl2pPr>
            <a:lvl3pPr marL="1143000" indent="-137794" algn="l" rtl="0">
              <a:spcBef>
                <a:spcPts val="440"/>
              </a:spcBef>
              <a:spcAft>
                <a:spcPts val="0"/>
              </a:spcAft>
              <a:buClr>
                <a:schemeClr val="hlink"/>
              </a:buClr>
              <a:buFont typeface="Tahoma"/>
              <a:buChar char="■"/>
              <a:defRPr sz="2200">
                <a:solidFill>
                  <a:schemeClr val="lt2"/>
                </a:solidFill>
                <a:latin typeface="Tahoma"/>
                <a:ea typeface="Tahoma"/>
                <a:cs typeface="Tahoma"/>
                <a:sym typeface="Tahoma"/>
              </a:defRPr>
            </a:lvl3pPr>
            <a:lvl4pPr marL="1600200" indent="-101600" algn="l" rtl="0">
              <a:spcBef>
                <a:spcPts val="400"/>
              </a:spcBef>
              <a:spcAft>
                <a:spcPts val="0"/>
              </a:spcAft>
              <a:buClr>
                <a:schemeClr val="lt2"/>
              </a:buClr>
              <a:buFont typeface="Tahoma"/>
              <a:buChar char="–"/>
              <a:defRPr sz="2000">
                <a:solidFill>
                  <a:schemeClr val="lt2"/>
                </a:solidFill>
                <a:latin typeface="Tahoma"/>
                <a:ea typeface="Tahoma"/>
                <a:cs typeface="Tahoma"/>
                <a:sym typeface="Tahoma"/>
              </a:defRPr>
            </a:lvl4pPr>
            <a:lvl5pPr marL="2057400" indent="-165735" algn="l" rtl="0">
              <a:spcBef>
                <a:spcPts val="360"/>
              </a:spcBef>
              <a:spcAft>
                <a:spcPts val="0"/>
              </a:spcAft>
              <a:buClr>
                <a:schemeClr val="dk2"/>
              </a:buClr>
              <a:buFont typeface="Tahoma"/>
              <a:buChar char="■"/>
              <a:defRPr>
                <a:solidFill>
                  <a:schemeClr val="lt2"/>
                </a:solidFill>
                <a:latin typeface="Tahoma"/>
                <a:ea typeface="Tahoma"/>
                <a:cs typeface="Tahoma"/>
                <a:sym typeface="Tahoma"/>
              </a:defRPr>
            </a:lvl5pPr>
            <a:lvl6pPr marL="2514600" indent="-165735" algn="l" rtl="0">
              <a:spcBef>
                <a:spcPts val="360"/>
              </a:spcBef>
              <a:spcAft>
                <a:spcPts val="0"/>
              </a:spcAft>
              <a:buClr>
                <a:schemeClr val="dk2"/>
              </a:buClr>
              <a:buFont typeface="Tahoma"/>
              <a:buChar char="■"/>
              <a:defRPr>
                <a:solidFill>
                  <a:schemeClr val="lt2"/>
                </a:solidFill>
                <a:latin typeface="Tahoma"/>
                <a:ea typeface="Tahoma"/>
                <a:cs typeface="Tahoma"/>
                <a:sym typeface="Tahoma"/>
              </a:defRPr>
            </a:lvl6pPr>
            <a:lvl7pPr marL="2971800" indent="-165735" algn="l" rtl="0">
              <a:spcBef>
                <a:spcPts val="360"/>
              </a:spcBef>
              <a:spcAft>
                <a:spcPts val="0"/>
              </a:spcAft>
              <a:buClr>
                <a:schemeClr val="dk2"/>
              </a:buClr>
              <a:buFont typeface="Tahoma"/>
              <a:buChar char="■"/>
              <a:defRPr>
                <a:solidFill>
                  <a:schemeClr val="lt2"/>
                </a:solidFill>
                <a:latin typeface="Tahoma"/>
                <a:ea typeface="Tahoma"/>
                <a:cs typeface="Tahoma"/>
                <a:sym typeface="Tahoma"/>
              </a:defRPr>
            </a:lvl7pPr>
            <a:lvl8pPr marL="3429000" indent="-165734" algn="l" rtl="0">
              <a:spcBef>
                <a:spcPts val="360"/>
              </a:spcBef>
              <a:spcAft>
                <a:spcPts val="0"/>
              </a:spcAft>
              <a:buClr>
                <a:schemeClr val="dk2"/>
              </a:buClr>
              <a:buFont typeface="Tahoma"/>
              <a:buChar char="■"/>
              <a:defRPr>
                <a:solidFill>
                  <a:schemeClr val="lt2"/>
                </a:solidFill>
                <a:latin typeface="Tahoma"/>
                <a:ea typeface="Tahoma"/>
                <a:cs typeface="Tahoma"/>
                <a:sym typeface="Tahoma"/>
              </a:defRPr>
            </a:lvl8pPr>
            <a:lvl9pPr marL="3886200" indent="-165734" algn="l" rtl="0">
              <a:spcBef>
                <a:spcPts val="360"/>
              </a:spcBef>
              <a:spcAft>
                <a:spcPts val="0"/>
              </a:spcAft>
              <a:buClr>
                <a:schemeClr val="dk2"/>
              </a:buClr>
              <a:buFont typeface="Tahoma"/>
              <a:buChar char="■"/>
              <a:defRPr>
                <a:solidFill>
                  <a:schemeClr val="lt2"/>
                </a:solidFill>
                <a:latin typeface="Tahoma"/>
                <a:ea typeface="Tahoma"/>
                <a:cs typeface="Tahoma"/>
                <a:sym typeface="Tahoma"/>
              </a:defRPr>
            </a:lvl9pPr>
          </a:lstStyle>
          <a:p>
            <a:endParaRPr/>
          </a:p>
        </p:txBody>
      </p:sp>
      <p:sp>
        <p:nvSpPr>
          <p:cNvPr id="4" name="Shape 88"/>
          <p:cNvSpPr txBox="1">
            <a:spLocks noGrp="1"/>
          </p:cNvSpPr>
          <p:nvPr>
            <p:ph type="dt" idx="10"/>
          </p:nvPr>
        </p:nvSpPr>
        <p:spPr/>
        <p:txBody>
          <a:bodyPr lIns="91425" tIns="91425" rIns="91425" bIns="91425"/>
          <a:lstStyle>
            <a:lvl1pPr marL="0" marR="0" indent="0" algn="l" rtl="0">
              <a:spcBef>
                <a:spcPts val="700"/>
              </a:spcBef>
              <a:defRPr sz="1400" b="0" i="0" u="none" strike="noStrike" cap="none" baseline="0">
                <a:solidFill>
                  <a:schemeClr val="dk1"/>
                </a:solidFill>
                <a:latin typeface="Tahoma"/>
                <a:ea typeface="Tahoma"/>
                <a:cs typeface="Tahoma"/>
                <a:sym typeface="Tahoma"/>
              </a:defRPr>
            </a:lvl1pPr>
            <a:lvl2pPr marL="457200" marR="0" indent="0" algn="l" rtl="0">
              <a:defRPr sz="1800" b="0" i="0" u="none" strike="noStrike" cap="none" baseline="0">
                <a:solidFill>
                  <a:schemeClr val="dk1"/>
                </a:solidFill>
                <a:latin typeface="Tahoma"/>
                <a:ea typeface="Tahoma"/>
                <a:cs typeface="Tahoma"/>
                <a:sym typeface="Tahoma"/>
              </a:defRPr>
            </a:lvl2pPr>
            <a:lvl3pPr marL="914400" marR="0" indent="0" algn="l" rtl="0">
              <a:defRPr sz="1800" b="0" i="0" u="none" strike="noStrike" cap="none" baseline="0">
                <a:solidFill>
                  <a:schemeClr val="dk1"/>
                </a:solidFill>
                <a:latin typeface="Tahoma"/>
                <a:ea typeface="Tahoma"/>
                <a:cs typeface="Tahoma"/>
                <a:sym typeface="Tahoma"/>
              </a:defRPr>
            </a:lvl3pPr>
            <a:lvl4pPr marL="1371600" marR="0" indent="0" algn="l" rtl="0">
              <a:defRPr sz="1800" b="0" i="0" u="none" strike="noStrike" cap="none" baseline="0">
                <a:solidFill>
                  <a:schemeClr val="dk1"/>
                </a:solidFill>
                <a:latin typeface="Tahoma"/>
                <a:ea typeface="Tahoma"/>
                <a:cs typeface="Tahoma"/>
                <a:sym typeface="Tahoma"/>
              </a:defRPr>
            </a:lvl4pPr>
            <a:lvl5pPr marL="1828800" marR="0" indent="0" algn="l" rtl="0">
              <a:defRPr sz="1800" b="0" i="0" u="none" strike="noStrike" cap="none" baseline="0">
                <a:solidFill>
                  <a:schemeClr val="dk1"/>
                </a:solidFill>
                <a:latin typeface="Tahoma"/>
                <a:ea typeface="Tahoma"/>
                <a:cs typeface="Tahoma"/>
                <a:sym typeface="Tahoma"/>
              </a:defRPr>
            </a:lvl5pPr>
            <a:lvl6pPr marL="2286000" marR="0" indent="0" algn="l" rtl="0">
              <a:defRPr sz="1800" b="0" i="0" u="none" strike="noStrike" cap="none" baseline="0">
                <a:solidFill>
                  <a:schemeClr val="dk1"/>
                </a:solidFill>
                <a:latin typeface="Tahoma"/>
                <a:ea typeface="Tahoma"/>
                <a:cs typeface="Tahoma"/>
                <a:sym typeface="Tahoma"/>
              </a:defRPr>
            </a:lvl6pPr>
            <a:lvl7pPr marL="2743200" marR="0" indent="0" algn="l" rtl="0">
              <a:defRPr sz="1800" b="0" i="0" u="none" strike="noStrike" cap="none" baseline="0">
                <a:solidFill>
                  <a:schemeClr val="dk1"/>
                </a:solidFill>
                <a:latin typeface="Tahoma"/>
                <a:ea typeface="Tahoma"/>
                <a:cs typeface="Tahoma"/>
                <a:sym typeface="Tahoma"/>
              </a:defRPr>
            </a:lvl7pPr>
            <a:lvl8pPr marL="3200400" marR="0" indent="0" algn="l" rtl="0">
              <a:defRPr sz="1800" b="0" i="0" u="none" strike="noStrike" cap="none" baseline="0">
                <a:solidFill>
                  <a:schemeClr val="dk1"/>
                </a:solidFill>
                <a:latin typeface="Tahoma"/>
                <a:ea typeface="Tahoma"/>
                <a:cs typeface="Tahoma"/>
                <a:sym typeface="Tahoma"/>
              </a:defRPr>
            </a:lvl8pPr>
            <a:lvl9pPr marL="3657600" marR="0" indent="0" algn="l" rtl="0">
              <a:defRPr sz="1800" b="0" i="0" u="none" strike="noStrike" cap="none" baseline="0">
                <a:solidFill>
                  <a:schemeClr val="dk1"/>
                </a:solidFill>
                <a:latin typeface="Tahoma"/>
                <a:ea typeface="Tahoma"/>
                <a:cs typeface="Tahoma"/>
                <a:sym typeface="Tahoma"/>
              </a:defRPr>
            </a:lvl9pPr>
          </a:lstStyle>
          <a:p>
            <a:pPr>
              <a:defRPr/>
            </a:pPr>
            <a:endParaRPr dirty="0">
              <a:solidFill>
                <a:srgbClr val="000000"/>
              </a:solidFill>
            </a:endParaRPr>
          </a:p>
        </p:txBody>
      </p:sp>
      <p:sp>
        <p:nvSpPr>
          <p:cNvPr id="5" name="Shape 89"/>
          <p:cNvSpPr txBox="1">
            <a:spLocks noGrp="1"/>
          </p:cNvSpPr>
          <p:nvPr>
            <p:ph type="ftr" idx="11"/>
          </p:nvPr>
        </p:nvSpPr>
        <p:spPr/>
        <p:txBody>
          <a:bodyPr lIns="91425" tIns="91425" rIns="91425" bIns="91425"/>
          <a:lstStyle>
            <a:lvl1pPr marL="0" marR="0" indent="0" algn="ctr" rtl="0">
              <a:spcBef>
                <a:spcPts val="700"/>
              </a:spcBef>
              <a:defRPr sz="1400" b="0" i="0" u="none" strike="noStrike" cap="none" baseline="0">
                <a:solidFill>
                  <a:schemeClr val="dk1"/>
                </a:solidFill>
                <a:latin typeface="Tahoma"/>
                <a:ea typeface="Tahoma"/>
                <a:cs typeface="Tahoma"/>
                <a:sym typeface="Tahoma"/>
              </a:defRPr>
            </a:lvl1pPr>
            <a:lvl2pPr marL="457200" marR="0" indent="0" algn="l" rtl="0">
              <a:defRPr sz="1800" b="0" i="0" u="none" strike="noStrike" cap="none" baseline="0">
                <a:solidFill>
                  <a:schemeClr val="dk1"/>
                </a:solidFill>
                <a:latin typeface="Tahoma"/>
                <a:ea typeface="Tahoma"/>
                <a:cs typeface="Tahoma"/>
                <a:sym typeface="Tahoma"/>
              </a:defRPr>
            </a:lvl2pPr>
            <a:lvl3pPr marL="914400" marR="0" indent="0" algn="l" rtl="0">
              <a:defRPr sz="1800" b="0" i="0" u="none" strike="noStrike" cap="none" baseline="0">
                <a:solidFill>
                  <a:schemeClr val="dk1"/>
                </a:solidFill>
                <a:latin typeface="Tahoma"/>
                <a:ea typeface="Tahoma"/>
                <a:cs typeface="Tahoma"/>
                <a:sym typeface="Tahoma"/>
              </a:defRPr>
            </a:lvl3pPr>
            <a:lvl4pPr marL="1371600" marR="0" indent="0" algn="l" rtl="0">
              <a:defRPr sz="1800" b="0" i="0" u="none" strike="noStrike" cap="none" baseline="0">
                <a:solidFill>
                  <a:schemeClr val="dk1"/>
                </a:solidFill>
                <a:latin typeface="Tahoma"/>
                <a:ea typeface="Tahoma"/>
                <a:cs typeface="Tahoma"/>
                <a:sym typeface="Tahoma"/>
              </a:defRPr>
            </a:lvl4pPr>
            <a:lvl5pPr marL="1828800" marR="0" indent="0" algn="l" rtl="0">
              <a:defRPr sz="1800" b="0" i="0" u="none" strike="noStrike" cap="none" baseline="0">
                <a:solidFill>
                  <a:schemeClr val="dk1"/>
                </a:solidFill>
                <a:latin typeface="Tahoma"/>
                <a:ea typeface="Tahoma"/>
                <a:cs typeface="Tahoma"/>
                <a:sym typeface="Tahoma"/>
              </a:defRPr>
            </a:lvl5pPr>
            <a:lvl6pPr marL="2286000" marR="0" indent="0" algn="l" rtl="0">
              <a:defRPr sz="1800" b="0" i="0" u="none" strike="noStrike" cap="none" baseline="0">
                <a:solidFill>
                  <a:schemeClr val="dk1"/>
                </a:solidFill>
                <a:latin typeface="Tahoma"/>
                <a:ea typeface="Tahoma"/>
                <a:cs typeface="Tahoma"/>
                <a:sym typeface="Tahoma"/>
              </a:defRPr>
            </a:lvl6pPr>
            <a:lvl7pPr marL="2743200" marR="0" indent="0" algn="l" rtl="0">
              <a:defRPr sz="1800" b="0" i="0" u="none" strike="noStrike" cap="none" baseline="0">
                <a:solidFill>
                  <a:schemeClr val="dk1"/>
                </a:solidFill>
                <a:latin typeface="Tahoma"/>
                <a:ea typeface="Tahoma"/>
                <a:cs typeface="Tahoma"/>
                <a:sym typeface="Tahoma"/>
              </a:defRPr>
            </a:lvl7pPr>
            <a:lvl8pPr marL="3200400" marR="0" indent="0" algn="l" rtl="0">
              <a:defRPr sz="1800" b="0" i="0" u="none" strike="noStrike" cap="none" baseline="0">
                <a:solidFill>
                  <a:schemeClr val="dk1"/>
                </a:solidFill>
                <a:latin typeface="Tahoma"/>
                <a:ea typeface="Tahoma"/>
                <a:cs typeface="Tahoma"/>
                <a:sym typeface="Tahoma"/>
              </a:defRPr>
            </a:lvl8pPr>
            <a:lvl9pPr marL="3657600" marR="0" indent="0" algn="l" rtl="0">
              <a:defRPr sz="1800" b="0" i="0" u="none" strike="noStrike" cap="none" baseline="0">
                <a:solidFill>
                  <a:schemeClr val="dk1"/>
                </a:solidFill>
                <a:latin typeface="Tahoma"/>
                <a:ea typeface="Tahoma"/>
                <a:cs typeface="Tahoma"/>
                <a:sym typeface="Tahoma"/>
              </a:defRPr>
            </a:lvl9pPr>
          </a:lstStyle>
          <a:p>
            <a:pPr>
              <a:defRPr/>
            </a:pPr>
            <a:endParaRPr dirty="0">
              <a:solidFill>
                <a:srgbClr val="000000"/>
              </a:solidFill>
            </a:endParaRPr>
          </a:p>
        </p:txBody>
      </p:sp>
      <p:sp>
        <p:nvSpPr>
          <p:cNvPr id="6" name="Shape 90"/>
          <p:cNvSpPr txBox="1">
            <a:spLocks noGrp="1"/>
          </p:cNvSpPr>
          <p:nvPr>
            <p:ph type="sldNum" idx="12"/>
          </p:nvPr>
        </p:nvSpPr>
        <p:spPr/>
        <p:txBody>
          <a:bodyPr lIns="91425" tIns="91425" rIns="91425" bIns="91425"/>
          <a:lstStyle>
            <a:lvl1pPr marL="0" marR="0" indent="0" algn="r" rtl="0">
              <a:spcBef>
                <a:spcPts val="700"/>
              </a:spcBef>
              <a:defRPr sz="1400" b="0" i="0" u="none" strike="noStrike" cap="none" baseline="0">
                <a:solidFill>
                  <a:schemeClr val="dk1"/>
                </a:solidFill>
                <a:latin typeface="Tahoma"/>
                <a:ea typeface="Tahoma"/>
                <a:cs typeface="Tahoma"/>
                <a:sym typeface="Tahoma"/>
              </a:defRPr>
            </a:lvl1pPr>
            <a:lvl2pPr marL="457200" marR="0" indent="0" algn="l" rtl="0">
              <a:defRPr sz="1800" b="0" i="0" u="none" strike="noStrike" cap="none" baseline="0">
                <a:solidFill>
                  <a:schemeClr val="dk1"/>
                </a:solidFill>
                <a:latin typeface="Tahoma"/>
                <a:ea typeface="Tahoma"/>
                <a:cs typeface="Tahoma"/>
                <a:sym typeface="Tahoma"/>
              </a:defRPr>
            </a:lvl2pPr>
            <a:lvl3pPr marL="914400" marR="0" indent="0" algn="l" rtl="0">
              <a:defRPr sz="1800" b="0" i="0" u="none" strike="noStrike" cap="none" baseline="0">
                <a:solidFill>
                  <a:schemeClr val="dk1"/>
                </a:solidFill>
                <a:latin typeface="Tahoma"/>
                <a:ea typeface="Tahoma"/>
                <a:cs typeface="Tahoma"/>
                <a:sym typeface="Tahoma"/>
              </a:defRPr>
            </a:lvl3pPr>
            <a:lvl4pPr marL="1371600" marR="0" indent="0" algn="l" rtl="0">
              <a:defRPr sz="1800" b="0" i="0" u="none" strike="noStrike" cap="none" baseline="0">
                <a:solidFill>
                  <a:schemeClr val="dk1"/>
                </a:solidFill>
                <a:latin typeface="Tahoma"/>
                <a:ea typeface="Tahoma"/>
                <a:cs typeface="Tahoma"/>
                <a:sym typeface="Tahoma"/>
              </a:defRPr>
            </a:lvl4pPr>
            <a:lvl5pPr marL="1828800" marR="0" indent="0" algn="l" rtl="0">
              <a:defRPr sz="1800" b="0" i="0" u="none" strike="noStrike" cap="none" baseline="0">
                <a:solidFill>
                  <a:schemeClr val="dk1"/>
                </a:solidFill>
                <a:latin typeface="Tahoma"/>
                <a:ea typeface="Tahoma"/>
                <a:cs typeface="Tahoma"/>
                <a:sym typeface="Tahoma"/>
              </a:defRPr>
            </a:lvl5pPr>
            <a:lvl6pPr marL="2286000" marR="0" indent="0" algn="l" rtl="0">
              <a:defRPr sz="1800" b="0" i="0" u="none" strike="noStrike" cap="none" baseline="0">
                <a:solidFill>
                  <a:schemeClr val="dk1"/>
                </a:solidFill>
                <a:latin typeface="Tahoma"/>
                <a:ea typeface="Tahoma"/>
                <a:cs typeface="Tahoma"/>
                <a:sym typeface="Tahoma"/>
              </a:defRPr>
            </a:lvl6pPr>
            <a:lvl7pPr marL="2743200" marR="0" indent="0" algn="l" rtl="0">
              <a:defRPr sz="1800" b="0" i="0" u="none" strike="noStrike" cap="none" baseline="0">
                <a:solidFill>
                  <a:schemeClr val="dk1"/>
                </a:solidFill>
                <a:latin typeface="Tahoma"/>
                <a:ea typeface="Tahoma"/>
                <a:cs typeface="Tahoma"/>
                <a:sym typeface="Tahoma"/>
              </a:defRPr>
            </a:lvl7pPr>
            <a:lvl8pPr marL="3200400" marR="0" indent="0" algn="l" rtl="0">
              <a:defRPr sz="1800" b="0" i="0" u="none" strike="noStrike" cap="none" baseline="0">
                <a:solidFill>
                  <a:schemeClr val="dk1"/>
                </a:solidFill>
                <a:latin typeface="Tahoma"/>
                <a:ea typeface="Tahoma"/>
                <a:cs typeface="Tahoma"/>
                <a:sym typeface="Tahoma"/>
              </a:defRPr>
            </a:lvl8pPr>
            <a:lvl9pPr marL="3657600" marR="0" indent="0" algn="l" rtl="0">
              <a:defRPr sz="1800" b="0" i="0" u="none" strike="noStrike" cap="none" baseline="0">
                <a:solidFill>
                  <a:schemeClr val="dk1"/>
                </a:solidFill>
                <a:latin typeface="Tahoma"/>
                <a:ea typeface="Tahoma"/>
                <a:cs typeface="Tahoma"/>
                <a:sym typeface="Tahoma"/>
              </a:defRPr>
            </a:lvl9pPr>
          </a:lstStyle>
          <a:p>
            <a:pPr>
              <a:defRPr/>
            </a:pPr>
            <a:endParaRPr dirty="0">
              <a:solidFill>
                <a:srgbClr val="000000"/>
              </a:solidFill>
            </a:endParaRPr>
          </a:p>
        </p:txBody>
      </p:sp>
    </p:spTree>
    <p:extLst>
      <p:ext uri="{BB962C8B-B14F-4D97-AF65-F5344CB8AC3E}">
        <p14:creationId xmlns:p14="http://schemas.microsoft.com/office/powerpoint/2010/main" val="2962011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hort Drop Quote, La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p:spPr>
        <p:txBody>
          <a:bodyPr/>
          <a:lstStyle>
            <a:lvl1pPr marL="0" indent="0">
              <a:buNone/>
              <a:defRPr/>
            </a:lvl1pPr>
          </a:lstStyle>
          <a:p>
            <a:endParaRPr lang="en-US" dirty="0"/>
          </a:p>
        </p:txBody>
      </p:sp>
      <p:sp>
        <p:nvSpPr>
          <p:cNvPr id="4" name="Title Placeholder 1"/>
          <p:cNvSpPr>
            <a:spLocks noGrp="1"/>
          </p:cNvSpPr>
          <p:nvPr>
            <p:ph type="title" hasCustomPrompt="1"/>
          </p:nvPr>
        </p:nvSpPr>
        <p:spPr>
          <a:xfrm>
            <a:off x="1940215" y="2010661"/>
            <a:ext cx="5300242" cy="3104177"/>
          </a:xfrm>
          <a:prstGeom prst="rect">
            <a:avLst/>
          </a:prstGeom>
        </p:spPr>
        <p:txBody>
          <a:bodyPr vert="horz" lIns="91440" tIns="45720" rIns="91440" bIns="45720" rtlCol="0" anchor="ctr">
            <a:normAutofit/>
          </a:bodyPr>
          <a:lstStyle>
            <a:lvl1pPr marL="228600" indent="-173736" algn="l">
              <a:defRPr baseline="0"/>
            </a:lvl1pPr>
          </a:lstStyle>
          <a:p>
            <a:r>
              <a:rPr lang="en-US" dirty="0" smtClean="0"/>
              <a:t>“Click to edit drop quote”</a:t>
            </a:r>
            <a:br>
              <a:rPr lang="en-US" dirty="0" smtClean="0"/>
            </a:br>
            <a:endParaRPr lang="en-US" dirty="0"/>
          </a:p>
        </p:txBody>
      </p:sp>
    </p:spTree>
    <p:extLst>
      <p:ext uri="{BB962C8B-B14F-4D97-AF65-F5344CB8AC3E}">
        <p14:creationId xmlns:p14="http://schemas.microsoft.com/office/powerpoint/2010/main" val="991563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White Box Short Drop Quot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p:spPr>
        <p:txBody>
          <a:bodyPr/>
          <a:lstStyle/>
          <a:p>
            <a:endParaRPr lang="en-US" dirty="0"/>
          </a:p>
        </p:txBody>
      </p:sp>
      <p:sp>
        <p:nvSpPr>
          <p:cNvPr id="4" name="Rectangle 3"/>
          <p:cNvSpPr/>
          <p:nvPr userDrawn="1"/>
        </p:nvSpPr>
        <p:spPr>
          <a:xfrm>
            <a:off x="1023021" y="1059712"/>
            <a:ext cx="7114125" cy="4738575"/>
          </a:xfrm>
          <a:prstGeom prst="rect">
            <a:avLst/>
          </a:prstGeom>
          <a:solidFill>
            <a:schemeClr val="bg1">
              <a:alpha val="7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ato Regular"/>
            </a:endParaRPr>
          </a:p>
        </p:txBody>
      </p:sp>
      <p:sp>
        <p:nvSpPr>
          <p:cNvPr id="5" name="Title Placeholder 1"/>
          <p:cNvSpPr>
            <a:spLocks noGrp="1"/>
          </p:cNvSpPr>
          <p:nvPr>
            <p:ph type="title" hasCustomPrompt="1"/>
          </p:nvPr>
        </p:nvSpPr>
        <p:spPr>
          <a:xfrm>
            <a:off x="1940215" y="2010661"/>
            <a:ext cx="5300242" cy="3104177"/>
          </a:xfrm>
          <a:prstGeom prst="rect">
            <a:avLst/>
          </a:prstGeom>
        </p:spPr>
        <p:txBody>
          <a:bodyPr vert="horz" lIns="91440" tIns="45720" rIns="91440" bIns="45720" rtlCol="0" anchor="ctr">
            <a:normAutofit/>
          </a:bodyPr>
          <a:lstStyle>
            <a:lvl1pPr marL="228600" indent="-173736" algn="l">
              <a:defRPr baseline="0"/>
            </a:lvl1pPr>
          </a:lstStyle>
          <a:p>
            <a:r>
              <a:rPr lang="en-US" dirty="0" smtClean="0"/>
              <a:t>“Click to edit drop quote”</a:t>
            </a:r>
            <a:br>
              <a:rPr lang="en-US" dirty="0" smtClean="0"/>
            </a:br>
            <a:endParaRPr lang="en-US" dirty="0"/>
          </a:p>
        </p:txBody>
      </p:sp>
    </p:spTree>
    <p:extLst>
      <p:ext uri="{BB962C8B-B14F-4D97-AF65-F5344CB8AC3E}">
        <p14:creationId xmlns:p14="http://schemas.microsoft.com/office/powerpoint/2010/main" val="2494876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4488997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6184" y="482088"/>
            <a:ext cx="8031317" cy="58203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1392012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77989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Grey 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Tree>
    <p:extLst>
      <p:ext uri="{BB962C8B-B14F-4D97-AF65-F5344CB8AC3E}">
        <p14:creationId xmlns:p14="http://schemas.microsoft.com/office/powerpoint/2010/main" val="4292609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8CAA05-AF6E-4081-B990-C3E4995482CB}"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105DF-315F-430A-BFB3-64EB040612D8}" type="slidenum">
              <a:rPr lang="en-US" smtClean="0"/>
              <a:t>‹#›</a:t>
            </a:fld>
            <a:endParaRPr lang="en-US"/>
          </a:p>
        </p:txBody>
      </p:sp>
    </p:spTree>
    <p:extLst>
      <p:ext uri="{BB962C8B-B14F-4D97-AF65-F5344CB8AC3E}">
        <p14:creationId xmlns:p14="http://schemas.microsoft.com/office/powerpoint/2010/main" val="39289799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hort Drop Quote, La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p:spPr>
        <p:txBody>
          <a:bodyPr/>
          <a:lstStyle/>
          <a:p>
            <a:endParaRPr lang="en-US" dirty="0"/>
          </a:p>
        </p:txBody>
      </p:sp>
      <p:sp>
        <p:nvSpPr>
          <p:cNvPr id="4" name="Title Placeholder 1"/>
          <p:cNvSpPr>
            <a:spLocks noGrp="1"/>
          </p:cNvSpPr>
          <p:nvPr>
            <p:ph type="title" hasCustomPrompt="1"/>
          </p:nvPr>
        </p:nvSpPr>
        <p:spPr>
          <a:xfrm>
            <a:off x="1645920" y="1706880"/>
            <a:ext cx="5943600" cy="3657600"/>
          </a:xfrm>
          <a:prstGeom prst="rect">
            <a:avLst/>
          </a:prstGeom>
        </p:spPr>
        <p:txBody>
          <a:bodyPr vert="horz" lIns="91440" tIns="45720" rIns="91440" bIns="45720" rtlCol="0" anchor="ctr">
            <a:normAutofit/>
          </a:bodyPr>
          <a:lstStyle>
            <a:lvl1pPr marL="228600" indent="-173736" algn="l">
              <a:defRPr baseline="0"/>
            </a:lvl1pPr>
          </a:lstStyle>
          <a:p>
            <a:r>
              <a:rPr lang="en-US" dirty="0"/>
              <a:t>“Click to edit drop quote”</a:t>
            </a:r>
            <a:br>
              <a:rPr lang="en-US" dirty="0"/>
            </a:br>
            <a:endParaRPr lang="en-US" dirty="0"/>
          </a:p>
        </p:txBody>
      </p:sp>
    </p:spTree>
    <p:extLst>
      <p:ext uri="{BB962C8B-B14F-4D97-AF65-F5344CB8AC3E}">
        <p14:creationId xmlns:p14="http://schemas.microsoft.com/office/powerpoint/2010/main" val="68426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White Box Short Drop Quot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6858000"/>
          </a:xfrm>
        </p:spPr>
        <p:txBody>
          <a:bodyPr/>
          <a:lstStyle/>
          <a:p>
            <a:endParaRPr lang="en-US" dirty="0"/>
          </a:p>
        </p:txBody>
      </p:sp>
      <p:sp>
        <p:nvSpPr>
          <p:cNvPr id="4" name="Rectangle 3"/>
          <p:cNvSpPr/>
          <p:nvPr userDrawn="1"/>
        </p:nvSpPr>
        <p:spPr>
          <a:xfrm>
            <a:off x="-1" y="0"/>
            <a:ext cx="9144000" cy="6827520"/>
          </a:xfrm>
          <a:prstGeom prst="rect">
            <a:avLst/>
          </a:prstGeom>
          <a:solidFill>
            <a:schemeClr val="bg1">
              <a:alpha val="7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Lato Regular"/>
            </a:endParaRPr>
          </a:p>
        </p:txBody>
      </p:sp>
      <p:sp>
        <p:nvSpPr>
          <p:cNvPr id="5" name="Title Placeholder 1"/>
          <p:cNvSpPr>
            <a:spLocks noGrp="1"/>
          </p:cNvSpPr>
          <p:nvPr>
            <p:ph type="title" hasCustomPrompt="1"/>
          </p:nvPr>
        </p:nvSpPr>
        <p:spPr>
          <a:xfrm>
            <a:off x="1645920" y="1706880"/>
            <a:ext cx="5943600" cy="3657600"/>
          </a:xfrm>
          <a:prstGeom prst="rect">
            <a:avLst/>
          </a:prstGeom>
        </p:spPr>
        <p:txBody>
          <a:bodyPr vert="horz" lIns="91440" tIns="45720" rIns="91440" bIns="45720" rtlCol="0" anchor="ctr">
            <a:normAutofit/>
          </a:bodyPr>
          <a:lstStyle>
            <a:lvl1pPr marL="228600" indent="-173736" algn="l">
              <a:defRPr baseline="0"/>
            </a:lvl1pPr>
          </a:lstStyle>
          <a:p>
            <a:r>
              <a:rPr lang="en-US" dirty="0"/>
              <a:t>“Click to edit drop quote”</a:t>
            </a:r>
            <a:br>
              <a:rPr lang="en-US" dirty="0"/>
            </a:br>
            <a:endParaRPr lang="en-US" dirty="0"/>
          </a:p>
        </p:txBody>
      </p:sp>
    </p:spTree>
    <p:extLst>
      <p:ext uri="{BB962C8B-B14F-4D97-AF65-F5344CB8AC3E}">
        <p14:creationId xmlns:p14="http://schemas.microsoft.com/office/powerpoint/2010/main" val="3733764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6087173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76186" y="482089"/>
            <a:ext cx="8031317" cy="582033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US" dirty="0"/>
          </a:p>
        </p:txBody>
      </p:sp>
    </p:spTree>
    <p:extLst>
      <p:ext uri="{BB962C8B-B14F-4D97-AF65-F5344CB8AC3E}">
        <p14:creationId xmlns:p14="http://schemas.microsoft.com/office/powerpoint/2010/main" val="3513723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2" name="Rectangle 1"/>
          <p:cNvSpPr/>
          <p:nvPr userDrawn="1"/>
        </p:nvSpPr>
        <p:spPr>
          <a:xfrm>
            <a:off x="109744" y="6126202"/>
            <a:ext cx="752528" cy="731799"/>
          </a:xfrm>
          <a:prstGeom prst="rect">
            <a:avLst/>
          </a:prstGeom>
          <a:solidFill>
            <a:schemeClr val="bg2"/>
          </a:soli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84490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y Heading and Subhead w/Logo">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975987" y="915775"/>
            <a:ext cx="7176482" cy="953787"/>
          </a:xfrm>
        </p:spPr>
        <p:txBody>
          <a:bodyPr>
            <a:normAutofit/>
          </a:bodyPr>
          <a:lstStyle>
            <a:lvl1pPr algn="l">
              <a:defRPr sz="4000"/>
            </a:lvl1pPr>
          </a:lstStyle>
          <a:p>
            <a:r>
              <a:rPr lang="en-US" dirty="0"/>
              <a:t>Click to edit master title style</a:t>
            </a:r>
          </a:p>
        </p:txBody>
      </p:sp>
      <p:sp>
        <p:nvSpPr>
          <p:cNvPr id="5" name="Subtitle 2"/>
          <p:cNvSpPr>
            <a:spLocks noGrp="1"/>
          </p:cNvSpPr>
          <p:nvPr>
            <p:ph type="subTitle" idx="1" hasCustomPrompt="1"/>
          </p:nvPr>
        </p:nvSpPr>
        <p:spPr>
          <a:xfrm>
            <a:off x="975987" y="1998903"/>
            <a:ext cx="7176482" cy="1269892"/>
          </a:xfrm>
        </p:spPr>
        <p:txBody>
          <a:bodyPr>
            <a:normAutofit/>
          </a:bodyPr>
          <a:lstStyle>
            <a:lvl1pPr marL="0" indent="0" algn="l">
              <a:buNone/>
              <a:defRPr sz="1800">
                <a:solidFill>
                  <a:srgbClr val="FFFFFF"/>
                </a:solidFill>
                <a:latin typeface="Noto Serif"/>
                <a:cs typeface="Noto Serif"/>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Text Placeholder 4"/>
          <p:cNvSpPr>
            <a:spLocks noGrp="1"/>
          </p:cNvSpPr>
          <p:nvPr>
            <p:ph type="body" sz="quarter" idx="10" hasCustomPrompt="1"/>
          </p:nvPr>
        </p:nvSpPr>
        <p:spPr>
          <a:xfrm>
            <a:off x="975987" y="3915800"/>
            <a:ext cx="7175500" cy="1598613"/>
          </a:xfrm>
        </p:spPr>
        <p:txBody>
          <a:bodyPr>
            <a:noAutofit/>
          </a:bodyPr>
          <a:lstStyle>
            <a:lvl1pPr marL="0" indent="0">
              <a:buNone/>
              <a:defRPr sz="1800">
                <a:latin typeface="Noto Serif"/>
                <a:cs typeface="Noto Serif"/>
              </a:defRPr>
            </a:lvl1pPr>
            <a:lvl2pPr marL="457200" indent="0">
              <a:buNone/>
              <a:defRPr sz="1800">
                <a:latin typeface="Noto Serif"/>
                <a:cs typeface="Noto Serif"/>
              </a:defRPr>
            </a:lvl2pPr>
            <a:lvl3pPr marL="914400" indent="0">
              <a:buNone/>
              <a:defRPr sz="1800">
                <a:latin typeface="Noto Serif"/>
                <a:cs typeface="Noto Serif"/>
              </a:defRPr>
            </a:lvl3pPr>
            <a:lvl4pPr marL="1371600" indent="0">
              <a:buNone/>
              <a:defRPr sz="1800">
                <a:latin typeface="Noto Serif"/>
                <a:cs typeface="Noto Serif"/>
              </a:defRPr>
            </a:lvl4pPr>
            <a:lvl5pPr marL="1828800" indent="0">
              <a:buNone/>
              <a:defRPr sz="1800">
                <a:latin typeface="Noto Serif"/>
                <a:cs typeface="Noto Serif"/>
              </a:defRPr>
            </a:lvl5pPr>
          </a:lstStyle>
          <a:p>
            <a:pPr lvl="0"/>
            <a:r>
              <a:rPr lang="en-US" dirty="0"/>
              <a:t>Click to edit master text styles</a:t>
            </a:r>
          </a:p>
        </p:txBody>
      </p:sp>
      <p:sp>
        <p:nvSpPr>
          <p:cNvPr id="7" name="Text Placeholder 7"/>
          <p:cNvSpPr>
            <a:spLocks noGrp="1"/>
          </p:cNvSpPr>
          <p:nvPr>
            <p:ph type="body" sz="quarter" idx="11" hasCustomPrompt="1"/>
          </p:nvPr>
        </p:nvSpPr>
        <p:spPr>
          <a:xfrm>
            <a:off x="976313" y="3362325"/>
            <a:ext cx="7175500" cy="459107"/>
          </a:xfrm>
        </p:spPr>
        <p:txBody>
          <a:bodyPr>
            <a:normAutofit/>
          </a:bodyPr>
          <a:lstStyle>
            <a:lvl1pPr marL="0" indent="0">
              <a:buNone/>
              <a:defRPr sz="2400" baseline="0">
                <a:solidFill>
                  <a:schemeClr val="bg1"/>
                </a:solidFill>
                <a:latin typeface="Lato Regular"/>
                <a:cs typeface="Lato Regular"/>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subhead</a:t>
            </a:r>
          </a:p>
        </p:txBody>
      </p:sp>
    </p:spTree>
    <p:extLst>
      <p:ext uri="{BB962C8B-B14F-4D97-AF65-F5344CB8AC3E}">
        <p14:creationId xmlns:p14="http://schemas.microsoft.com/office/powerpoint/2010/main" val="31691186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Gray Headline and Bulleted Lis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811362" y="1093056"/>
            <a:ext cx="7534430" cy="1143000"/>
          </a:xfrm>
          <a:prstGeom prst="rect">
            <a:avLst/>
          </a:prstGeom>
        </p:spPr>
        <p:txBody>
          <a:bodyPr vert="horz" lIns="91440" tIns="45720" rIns="91440" bIns="45720" rtlCol="0" anchor="ctr">
            <a:normAutofit/>
          </a:bodyPr>
          <a:lstStyle/>
          <a:p>
            <a:r>
              <a:rPr lang="en-US" dirty="0"/>
              <a:t>Click to edit master title style</a:t>
            </a:r>
          </a:p>
        </p:txBody>
      </p:sp>
      <p:sp>
        <p:nvSpPr>
          <p:cNvPr id="6" name="Text Placeholder 5"/>
          <p:cNvSpPr>
            <a:spLocks noGrp="1"/>
          </p:cNvSpPr>
          <p:nvPr>
            <p:ph type="body" sz="quarter" idx="10"/>
          </p:nvPr>
        </p:nvSpPr>
        <p:spPr>
          <a:xfrm>
            <a:off x="811213" y="2292088"/>
            <a:ext cx="7534275" cy="3011487"/>
          </a:xfrm>
        </p:spPr>
        <p:txBody>
          <a:bodyPr/>
          <a:lstStyle>
            <a:lvl1pPr>
              <a:lnSpc>
                <a:spcPct val="130000"/>
              </a:lnSpc>
              <a:defRPr/>
            </a:lvl1pPr>
            <a:lvl2pPr>
              <a:lnSpc>
                <a:spcPct val="130000"/>
              </a:lnSpc>
              <a:defRPr/>
            </a:lvl2pPr>
            <a:lvl3pPr>
              <a:lnSpc>
                <a:spcPct val="130000"/>
              </a:lnSpc>
              <a:defRPr/>
            </a:lvl3pPr>
            <a:lvl4pPr>
              <a:lnSpc>
                <a:spcPct val="130000"/>
              </a:lnSpc>
              <a:defRPr/>
            </a:lvl4pPr>
            <a:lvl5pPr>
              <a:lnSpc>
                <a:spcPct val="13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35431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y Short Drop Quote ">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1940215" y="1774101"/>
            <a:ext cx="5585469" cy="3340740"/>
          </a:xfrm>
        </p:spPr>
        <p:txBody>
          <a:bodyPr>
            <a:normAutofit/>
          </a:bodyPr>
          <a:lstStyle>
            <a:lvl1pPr marL="228600" indent="-173736">
              <a:buNone/>
              <a:defRPr sz="4400" b="0" i="0" baseline="0">
                <a:latin typeface="Lato Regular"/>
                <a:cs typeface="Lato Regular"/>
              </a:defRPr>
            </a:lvl1pPr>
            <a:lvl2pPr>
              <a:defRPr b="0" i="0">
                <a:latin typeface="Lato Light"/>
                <a:cs typeface="Lato Light"/>
              </a:defRPr>
            </a:lvl2pPr>
            <a:lvl3pPr>
              <a:defRPr b="0" i="0">
                <a:latin typeface="Lato Light"/>
                <a:cs typeface="Lato Light"/>
              </a:defRPr>
            </a:lvl3pPr>
            <a:lvl4pPr>
              <a:defRPr b="0" i="0">
                <a:latin typeface="Lato Light"/>
                <a:cs typeface="Lato Light"/>
              </a:defRPr>
            </a:lvl4pPr>
            <a:lvl5pPr>
              <a:defRPr b="0" i="0">
                <a:latin typeface="Lato Light"/>
                <a:cs typeface="Lato Light"/>
              </a:defRPr>
            </a:lvl5pPr>
          </a:lstStyle>
          <a:p>
            <a:pPr lvl="0"/>
            <a:r>
              <a:rPr lang="en-US" dirty="0"/>
              <a:t>“Click to edit drop quote style”</a:t>
            </a:r>
          </a:p>
        </p:txBody>
      </p:sp>
    </p:spTree>
    <p:extLst>
      <p:ext uri="{BB962C8B-B14F-4D97-AF65-F5344CB8AC3E}">
        <p14:creationId xmlns:p14="http://schemas.microsoft.com/office/powerpoint/2010/main" val="1104322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y Blank w/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53321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Gray Long Drop Quote, Noto Serif">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802922" y="980126"/>
            <a:ext cx="7604983" cy="3370427"/>
          </a:xfrm>
        </p:spPr>
        <p:txBody>
          <a:bodyPr>
            <a:normAutofit/>
          </a:bodyPr>
          <a:lstStyle>
            <a:lvl1pPr algn="l">
              <a:lnSpc>
                <a:spcPct val="120000"/>
              </a:lnSpc>
              <a:defRPr sz="2800" baseline="0">
                <a:solidFill>
                  <a:schemeClr val="bg1"/>
                </a:solidFill>
                <a:latin typeface="Noto Serif"/>
                <a:cs typeface="Noto Serif"/>
              </a:defRPr>
            </a:lvl1pPr>
          </a:lstStyle>
          <a:p>
            <a:r>
              <a:rPr lang="en-US" dirty="0"/>
              <a:t>Click to add long drop quote. Click to add long drop quote. Click to add long drop quote. Click to add long drop quote. Click to add long drop quote. Click to add long drop quote. Click to add long drop quote. Click to add long drop quote. Click to add long drop quote. Click to add long drop quote.</a:t>
            </a:r>
          </a:p>
        </p:txBody>
      </p:sp>
      <p:sp>
        <p:nvSpPr>
          <p:cNvPr id="4" name="Text Placeholder 4"/>
          <p:cNvSpPr>
            <a:spLocks noGrp="1"/>
          </p:cNvSpPr>
          <p:nvPr>
            <p:ph type="body" sz="quarter" idx="10" hasCustomPrompt="1"/>
          </p:nvPr>
        </p:nvSpPr>
        <p:spPr>
          <a:xfrm>
            <a:off x="802922" y="4779720"/>
            <a:ext cx="4111625" cy="504825"/>
          </a:xfrm>
        </p:spPr>
        <p:txBody>
          <a:bodyPr/>
          <a:lstStyle>
            <a:lvl1pPr marL="0" indent="0">
              <a:buNone/>
              <a:defRPr sz="2000"/>
            </a:lvl1pPr>
          </a:lstStyle>
          <a:p>
            <a:pPr lvl="0"/>
            <a:r>
              <a:rPr lang="en-US" dirty="0"/>
              <a:t>— Click to add attribution</a:t>
            </a:r>
          </a:p>
        </p:txBody>
      </p:sp>
    </p:spTree>
    <p:extLst>
      <p:ext uri="{BB962C8B-B14F-4D97-AF65-F5344CB8AC3E}">
        <p14:creationId xmlns:p14="http://schemas.microsoft.com/office/powerpoint/2010/main" val="1460251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8CAA05-AF6E-4081-B990-C3E4995482CB}" type="datetimeFigureOut">
              <a:rPr lang="en-US" smtClean="0"/>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105DF-315F-430A-BFB3-64EB040612D8}" type="slidenum">
              <a:rPr lang="en-US" smtClean="0"/>
              <a:t>‹#›</a:t>
            </a:fld>
            <a:endParaRPr lang="en-US"/>
          </a:p>
        </p:txBody>
      </p:sp>
    </p:spTree>
    <p:extLst>
      <p:ext uri="{BB962C8B-B14F-4D97-AF65-F5344CB8AC3E}">
        <p14:creationId xmlns:p14="http://schemas.microsoft.com/office/powerpoint/2010/main" val="16208858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8CAA05-AF6E-4081-B990-C3E4995482CB}" type="datetimeFigureOut">
              <a:rPr lang="en-US" smtClean="0"/>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105DF-315F-430A-BFB3-64EB040612D8}" type="slidenum">
              <a:rPr lang="en-US" smtClean="0"/>
              <a:t>‹#›</a:t>
            </a:fld>
            <a:endParaRPr lang="en-US"/>
          </a:p>
        </p:txBody>
      </p:sp>
    </p:spTree>
    <p:extLst>
      <p:ext uri="{BB962C8B-B14F-4D97-AF65-F5344CB8AC3E}">
        <p14:creationId xmlns:p14="http://schemas.microsoft.com/office/powerpoint/2010/main" val="29935030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8CAA05-AF6E-4081-B990-C3E4995482CB}" type="datetimeFigureOut">
              <a:rPr lang="en-US" smtClean="0"/>
              <a:t>10/16/2019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105DF-315F-430A-BFB3-64EB040612D8}" type="slidenum">
              <a:rPr lang="en-US" smtClean="0"/>
              <a:t>‹#›</a:t>
            </a:fld>
            <a:endParaRPr lang="en-US"/>
          </a:p>
        </p:txBody>
      </p:sp>
    </p:spTree>
    <p:extLst>
      <p:ext uri="{BB962C8B-B14F-4D97-AF65-F5344CB8AC3E}">
        <p14:creationId xmlns:p14="http://schemas.microsoft.com/office/powerpoint/2010/main" val="1834993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38CAA05-AF6E-4081-B990-C3E4995482CB}" type="datetimeFigureOut">
              <a:rPr lang="en-US" smtClean="0"/>
              <a:t>10/16/2019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105DF-315F-430A-BFB3-64EB040612D8}" type="slidenum">
              <a:rPr lang="en-US" smtClean="0"/>
              <a:t>‹#›</a:t>
            </a:fld>
            <a:endParaRPr lang="en-US"/>
          </a:p>
        </p:txBody>
      </p:sp>
    </p:spTree>
    <p:extLst>
      <p:ext uri="{BB962C8B-B14F-4D97-AF65-F5344CB8AC3E}">
        <p14:creationId xmlns:p14="http://schemas.microsoft.com/office/powerpoint/2010/main" val="2076431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8CAA05-AF6E-4081-B990-C3E4995482CB}" type="datetimeFigureOut">
              <a:rPr lang="en-US" smtClean="0"/>
              <a:t>10/16/2019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105DF-315F-430A-BFB3-64EB040612D8}" type="slidenum">
              <a:rPr lang="en-US" smtClean="0"/>
              <a:t>‹#›</a:t>
            </a:fld>
            <a:endParaRPr lang="en-US"/>
          </a:p>
        </p:txBody>
      </p:sp>
    </p:spTree>
    <p:extLst>
      <p:ext uri="{BB962C8B-B14F-4D97-AF65-F5344CB8AC3E}">
        <p14:creationId xmlns:p14="http://schemas.microsoft.com/office/powerpoint/2010/main" val="1396697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8CAA05-AF6E-4081-B990-C3E4995482CB}" type="datetimeFigureOut">
              <a:rPr lang="en-US" smtClean="0"/>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105DF-315F-430A-BFB3-64EB040612D8}" type="slidenum">
              <a:rPr lang="en-US" smtClean="0"/>
              <a:t>‹#›</a:t>
            </a:fld>
            <a:endParaRPr lang="en-US"/>
          </a:p>
        </p:txBody>
      </p:sp>
    </p:spTree>
    <p:extLst>
      <p:ext uri="{BB962C8B-B14F-4D97-AF65-F5344CB8AC3E}">
        <p14:creationId xmlns:p14="http://schemas.microsoft.com/office/powerpoint/2010/main" val="482005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8CAA05-AF6E-4081-B990-C3E4995482CB}" type="datetimeFigureOut">
              <a:rPr lang="en-US" smtClean="0"/>
              <a:t>10/16/2019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105DF-315F-430A-BFB3-64EB040612D8}" type="slidenum">
              <a:rPr lang="en-US" smtClean="0"/>
              <a:t>‹#›</a:t>
            </a:fld>
            <a:endParaRPr lang="en-US"/>
          </a:p>
        </p:txBody>
      </p:sp>
    </p:spTree>
    <p:extLst>
      <p:ext uri="{BB962C8B-B14F-4D97-AF65-F5344CB8AC3E}">
        <p14:creationId xmlns:p14="http://schemas.microsoft.com/office/powerpoint/2010/main" val="2422378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2.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4.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2.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5.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CAA05-AF6E-4081-B990-C3E4995482CB}" type="datetimeFigureOut">
              <a:rPr lang="en-US" smtClean="0"/>
              <a:t>10/16/2019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105DF-315F-430A-BFB3-64EB040612D8}" type="slidenum">
              <a:rPr lang="en-US" smtClean="0"/>
              <a:t>‹#›</a:t>
            </a:fld>
            <a:endParaRPr lang="en-US"/>
          </a:p>
        </p:txBody>
      </p:sp>
    </p:spTree>
    <p:extLst>
      <p:ext uri="{BB962C8B-B14F-4D97-AF65-F5344CB8AC3E}">
        <p14:creationId xmlns:p14="http://schemas.microsoft.com/office/powerpoint/2010/main" val="28092619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5433" y="691263"/>
            <a:ext cx="7334529"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05433" y="2016825"/>
            <a:ext cx="7334529" cy="406727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629946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hf sldNum="0" hdr="0" ftr="0" dt="0"/>
  <p:txStyles>
    <p:titleStyle>
      <a:lvl1pPr algn="l" defTabSz="457200" rtl="0" eaLnBrk="1" latinLnBrk="0" hangingPunct="1">
        <a:spcBef>
          <a:spcPct val="0"/>
        </a:spcBef>
        <a:buNone/>
        <a:defRPr sz="4400" b="0" i="0" kern="1200">
          <a:solidFill>
            <a:srgbClr val="002776"/>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b="0" i="0" kern="1200">
          <a:solidFill>
            <a:srgbClr val="585E60"/>
          </a:solidFill>
          <a:latin typeface="Noto Serif"/>
          <a:ea typeface="+mn-ea"/>
          <a:cs typeface="Noto Serif"/>
        </a:defRPr>
      </a:lvl1pPr>
      <a:lvl2pPr marL="742950" indent="-285750" algn="l" defTabSz="457200" rtl="0" eaLnBrk="1" latinLnBrk="0" hangingPunct="1">
        <a:spcBef>
          <a:spcPct val="20000"/>
        </a:spcBef>
        <a:buFont typeface="Arial"/>
        <a:buChar char="–"/>
        <a:defRPr sz="2800" b="0" i="0" kern="1200">
          <a:solidFill>
            <a:srgbClr val="585E60"/>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585E60"/>
          </a:solidFill>
          <a:latin typeface="Noto Serif"/>
          <a:ea typeface="+mn-ea"/>
          <a:cs typeface="Noto Serif"/>
        </a:defRPr>
      </a:lvl3pPr>
      <a:lvl4pPr marL="1600200" indent="-228600" algn="l" defTabSz="457200" rtl="0" eaLnBrk="1" latinLnBrk="0" hangingPunct="1">
        <a:spcBef>
          <a:spcPct val="20000"/>
        </a:spcBef>
        <a:buFont typeface="Arial"/>
        <a:buChar char="–"/>
        <a:defRPr sz="2000" b="0" i="0" kern="1200">
          <a:solidFill>
            <a:srgbClr val="585E60"/>
          </a:solidFill>
          <a:latin typeface="Noto Serif"/>
          <a:ea typeface="+mn-ea"/>
          <a:cs typeface="Noto Serif"/>
        </a:defRPr>
      </a:lvl4pPr>
      <a:lvl5pPr marL="2057400" indent="-228600" algn="l" defTabSz="457200" rtl="0" eaLnBrk="1" latinLnBrk="0" hangingPunct="1">
        <a:spcBef>
          <a:spcPct val="20000"/>
        </a:spcBef>
        <a:buFont typeface="Arial"/>
        <a:buChar char="»"/>
        <a:defRPr sz="2000" b="0" i="0" kern="1200">
          <a:solidFill>
            <a:srgbClr val="585E60"/>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752568" y="667743"/>
            <a:ext cx="7652018" cy="1143000"/>
          </a:xfrm>
          <a:prstGeom prst="rect">
            <a:avLst/>
          </a:prstGeom>
          <a:ln>
            <a:noFill/>
          </a:ln>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52568" y="1993305"/>
            <a:ext cx="7652018" cy="405552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41788559"/>
      </p:ext>
    </p:extLst>
  </p:cSld>
  <p:clrMap bg1="lt1" tx1="dk1" bg2="lt2" tx2="dk2" accent1="accent1" accent2="accent2" accent3="accent3" accent4="accent4" accent5="accent5" accent6="accent6" hlink="hlink" folHlink="folHlink"/>
  <p:sldLayoutIdLst>
    <p:sldLayoutId id="2147483698" r:id="rId1"/>
  </p:sldLayoutIdLst>
  <p:hf sldNum="0" hdr="0" ftr="0" dt="0"/>
  <p:txStyles>
    <p:titleStyle>
      <a:lvl1pPr algn="l" defTabSz="457200" rtl="0" eaLnBrk="1" latinLnBrk="0" hangingPunct="1">
        <a:spcBef>
          <a:spcPct val="0"/>
        </a:spcBef>
        <a:buNone/>
        <a:defRPr sz="44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19" y="975360"/>
            <a:ext cx="758952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31519" y="2316480"/>
            <a:ext cx="7589520" cy="406727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1094339"/>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Lst>
  <p:hf hdr="0"/>
  <p:txStyles>
    <p:titleStyle>
      <a:lvl1pPr algn="l" defTabSz="457200" rtl="0" eaLnBrk="1" latinLnBrk="0" hangingPunct="1">
        <a:spcBef>
          <a:spcPct val="0"/>
        </a:spcBef>
        <a:buNone/>
        <a:defRPr sz="4000" b="0" i="0" kern="1200">
          <a:solidFill>
            <a:schemeClr val="accent3"/>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1pPr>
      <a:lvl2pPr marL="742950" indent="-285750" algn="l" defTabSz="457200" rtl="0" eaLnBrk="1" latinLnBrk="0" hangingPunct="1">
        <a:spcBef>
          <a:spcPct val="20000"/>
        </a:spcBef>
        <a:buFont typeface="Arial"/>
        <a:buChar char="–"/>
        <a:defRPr sz="28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2pPr>
      <a:lvl3pPr marL="1143000" indent="-228600" algn="l" defTabSz="457200" rtl="0" eaLnBrk="1" latinLnBrk="0" hangingPunct="1">
        <a:spcBef>
          <a:spcPct val="20000"/>
        </a:spcBef>
        <a:buFont typeface="Arial"/>
        <a:buChar char="•"/>
        <a:defRPr sz="24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3pPr>
      <a:lvl4pPr marL="1600200" indent="-228600" algn="l" defTabSz="457200" rtl="0" eaLnBrk="1" latinLnBrk="0" hangingPunct="1">
        <a:spcBef>
          <a:spcPct val="20000"/>
        </a:spcBef>
        <a:buFont typeface="Arial"/>
        <a:buChar char="–"/>
        <a:defRPr sz="20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4pPr>
      <a:lvl5pPr marL="2057400" indent="-228600" algn="l" defTabSz="457200" rtl="0" eaLnBrk="1" latinLnBrk="0" hangingPunct="1">
        <a:spcBef>
          <a:spcPct val="20000"/>
        </a:spcBef>
        <a:buFont typeface="Arial"/>
        <a:buChar char="»"/>
        <a:defRPr sz="2000" b="0" i="0" kern="1200">
          <a:solidFill>
            <a:srgbClr val="364852"/>
          </a:solidFill>
          <a:latin typeface="Noto Serif" panose="02020600060500020200" pitchFamily="18" charset="0"/>
          <a:ea typeface="Noto Serif" panose="02020600060500020200" pitchFamily="18" charset="0"/>
          <a:cs typeface="Noto Serif" panose="02020600060500020200" pitchFamily="18"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585E6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364852"/>
              </a:solidFill>
              <a:latin typeface="Lato Regular"/>
            </a:endParaRPr>
          </a:p>
        </p:txBody>
      </p:sp>
      <p:sp>
        <p:nvSpPr>
          <p:cNvPr id="2" name="Title Placeholder 1"/>
          <p:cNvSpPr>
            <a:spLocks noGrp="1"/>
          </p:cNvSpPr>
          <p:nvPr>
            <p:ph type="title"/>
          </p:nvPr>
        </p:nvSpPr>
        <p:spPr>
          <a:xfrm>
            <a:off x="811362" y="1093056"/>
            <a:ext cx="753443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11362" y="2418619"/>
            <a:ext cx="7534430" cy="314303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OHSU-REV.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345792" y="5827441"/>
            <a:ext cx="432452" cy="740664"/>
          </a:xfrm>
          <a:prstGeom prst="rect">
            <a:avLst/>
          </a:prstGeom>
        </p:spPr>
      </p:pic>
    </p:spTree>
    <p:extLst>
      <p:ext uri="{BB962C8B-B14F-4D97-AF65-F5344CB8AC3E}">
        <p14:creationId xmlns:p14="http://schemas.microsoft.com/office/powerpoint/2010/main" val="3180452092"/>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Lst>
  <p:txStyles>
    <p:titleStyle>
      <a:lvl1pPr algn="l" defTabSz="457200" rtl="0" eaLnBrk="1" latinLnBrk="0" hangingPunct="1">
        <a:spcBef>
          <a:spcPct val="0"/>
        </a:spcBef>
        <a:buNone/>
        <a:defRPr sz="4400" b="0" i="0" kern="1200">
          <a:solidFill>
            <a:schemeClr val="bg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1pPr>
      <a:lvl2pPr marL="742950" indent="-28575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2pPr>
      <a:lvl3pPr marL="11430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3pPr>
      <a:lvl4pPr marL="16002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4pPr>
      <a:lvl5pPr marL="2057400" indent="-228600" algn="l" defTabSz="457200" rtl="0" eaLnBrk="1" latinLnBrk="0" hangingPunct="1">
        <a:spcBef>
          <a:spcPct val="20000"/>
        </a:spcBef>
        <a:buFont typeface="Arial"/>
        <a:buChar char="»"/>
        <a:defRPr sz="2400" b="0" i="0" kern="1200">
          <a:solidFill>
            <a:srgbClr val="FFFFFF"/>
          </a:solidFill>
          <a:latin typeface="Noto Serif"/>
          <a:ea typeface="+mn-ea"/>
          <a:cs typeface="Noto Serif"/>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hyperlink" Target="mailto:reest@ohsu.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5DA842"/>
                </a:solidFill>
                <a:latin typeface="Century Gothic" panose="020B0502020202020204" pitchFamily="34" charset="0"/>
              </a:rPr>
              <a:t>Infographics</a:t>
            </a:r>
            <a:endParaRPr lang="en-US" sz="2800" dirty="0">
              <a:solidFill>
                <a:srgbClr val="5DA842"/>
              </a:solidFill>
              <a:latin typeface="Century Gothic" panose="020B0502020202020204" pitchFamily="34" charset="0"/>
            </a:endParaRPr>
          </a:p>
        </p:txBody>
      </p:sp>
      <p:sp>
        <p:nvSpPr>
          <p:cNvPr id="3" name="Rectangle 2"/>
          <p:cNvSpPr/>
          <p:nvPr/>
        </p:nvSpPr>
        <p:spPr>
          <a:xfrm>
            <a:off x="533400" y="1720840"/>
            <a:ext cx="7848600" cy="923330"/>
          </a:xfrm>
          <a:prstGeom prst="rect">
            <a:avLst/>
          </a:prstGeom>
        </p:spPr>
        <p:txBody>
          <a:bodyPr wrap="square">
            <a:spAutoFit/>
          </a:bodyPr>
          <a:lstStyle/>
          <a:p>
            <a:endParaRPr lang="en-US" dirty="0">
              <a:latin typeface="Century Gothic" panose="020B0502020202020204" pitchFamily="34" charset="0"/>
            </a:endParaRPr>
          </a:p>
          <a:p>
            <a:pPr marL="342900" indent="-342900">
              <a:buFont typeface="+mj-lt"/>
              <a:buAutoNum type="arabicPeriod"/>
            </a:pPr>
            <a:r>
              <a:rPr lang="en-US" dirty="0" smtClean="0">
                <a:latin typeface="Century Gothic" panose="020B0502020202020204" pitchFamily="34" charset="0"/>
              </a:rPr>
              <a:t/>
            </a:r>
            <a:br>
              <a:rPr lang="en-US" dirty="0" smtClean="0">
                <a:latin typeface="Century Gothic" panose="020B0502020202020204" pitchFamily="34" charset="0"/>
              </a:rPr>
            </a:br>
            <a:endParaRPr lang="en-US" dirty="0">
              <a:latin typeface="Century Gothic" panose="020B0502020202020204" pitchFamily="34" charset="0"/>
            </a:endParaRPr>
          </a:p>
        </p:txBody>
      </p:sp>
      <p:sp>
        <p:nvSpPr>
          <p:cNvPr id="4" name="Rectangle 3"/>
          <p:cNvSpPr/>
          <p:nvPr/>
        </p:nvSpPr>
        <p:spPr>
          <a:xfrm>
            <a:off x="533400" y="1524000"/>
            <a:ext cx="7543800" cy="646331"/>
          </a:xfrm>
          <a:prstGeom prst="rect">
            <a:avLst/>
          </a:prstGeom>
        </p:spPr>
        <p:txBody>
          <a:bodyPr wrap="square">
            <a:spAutoFit/>
          </a:bodyPr>
          <a:lstStyle/>
          <a:p>
            <a:endParaRPr lang="en-US" dirty="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144000" cy="6858000"/>
          </a:xfrm>
          <a:prstGeom prst="rect">
            <a:avLst/>
          </a:prstGeom>
        </p:spPr>
      </p:pic>
    </p:spTree>
    <p:extLst>
      <p:ext uri="{BB962C8B-B14F-4D97-AF65-F5344CB8AC3E}">
        <p14:creationId xmlns:p14="http://schemas.microsoft.com/office/powerpoint/2010/main" val="331442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914400"/>
          </a:xfrm>
          <a:prstGeom prst="rect">
            <a:avLst/>
          </a:prstGeom>
          <a:solidFill>
            <a:srgbClr val="5DA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8" name="TextBox 17"/>
          <p:cNvSpPr txBox="1"/>
          <p:nvPr/>
        </p:nvSpPr>
        <p:spPr>
          <a:xfrm>
            <a:off x="0" y="53314"/>
            <a:ext cx="9144000" cy="769441"/>
          </a:xfrm>
          <a:prstGeom prst="rect">
            <a:avLst/>
          </a:prstGeom>
          <a:noFill/>
        </p:spPr>
        <p:txBody>
          <a:bodyPr wrap="square" rtlCol="0">
            <a:spAutoFit/>
          </a:bodyPr>
          <a:lstStyle/>
          <a:p>
            <a:pPr algn="ctr"/>
            <a:r>
              <a:rPr lang="en-US" sz="4400" dirty="0" smtClean="0"/>
              <a:t>Gain stakeholder support</a:t>
            </a:r>
            <a:endParaRPr lang="en-US" sz="4400" dirty="0"/>
          </a:p>
        </p:txBody>
      </p:sp>
      <p:sp>
        <p:nvSpPr>
          <p:cNvPr id="14" name="4-Point Star 13"/>
          <p:cNvSpPr/>
          <p:nvPr/>
        </p:nvSpPr>
        <p:spPr>
          <a:xfrm>
            <a:off x="7209786" y="3193915"/>
            <a:ext cx="295097" cy="274792"/>
          </a:xfrm>
          <a:prstGeom prst="star4">
            <a:avLst>
              <a:gd name="adj" fmla="val 53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77917" y="1768637"/>
            <a:ext cx="7788165" cy="2062103"/>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Medical staff</a:t>
            </a:r>
          </a:p>
          <a:p>
            <a:pPr marL="457200" indent="-457200">
              <a:buFont typeface="Arial" panose="020B0604020202020204" pitchFamily="34" charset="0"/>
              <a:buChar char="•"/>
            </a:pPr>
            <a:r>
              <a:rPr lang="en-US" sz="3200" dirty="0" smtClean="0"/>
              <a:t>Leadership</a:t>
            </a:r>
          </a:p>
          <a:p>
            <a:pPr marL="457200" indent="-457200">
              <a:buFont typeface="Arial" panose="020B0604020202020204" pitchFamily="34" charset="0"/>
              <a:buChar char="•"/>
            </a:pPr>
            <a:r>
              <a:rPr lang="en-US" sz="3200" dirty="0" smtClean="0"/>
              <a:t>Organization staff</a:t>
            </a:r>
          </a:p>
          <a:p>
            <a:pPr marL="457200" indent="-457200">
              <a:buFont typeface="Arial" panose="020B0604020202020204" pitchFamily="34" charset="0"/>
              <a:buChar char="•"/>
            </a:pPr>
            <a:r>
              <a:rPr lang="en-US" sz="3200" dirty="0" smtClean="0"/>
              <a:t>Community</a:t>
            </a:r>
          </a:p>
        </p:txBody>
      </p:sp>
      <p:pic>
        <p:nvPicPr>
          <p:cNvPr id="2" name="Picture 1"/>
          <p:cNvPicPr>
            <a:picLocks noChangeAspect="1"/>
          </p:cNvPicPr>
          <p:nvPr/>
        </p:nvPicPr>
        <p:blipFill>
          <a:blip r:embed="rId3"/>
          <a:stretch>
            <a:fillRect/>
          </a:stretch>
        </p:blipFill>
        <p:spPr>
          <a:xfrm>
            <a:off x="4264248" y="4126748"/>
            <a:ext cx="3240635" cy="1944381"/>
          </a:xfrm>
          <a:prstGeom prst="rect">
            <a:avLst/>
          </a:prstGeom>
        </p:spPr>
      </p:pic>
      <p:pic>
        <p:nvPicPr>
          <p:cNvPr id="3" name="Picture 2"/>
          <p:cNvPicPr>
            <a:picLocks noChangeAspect="1"/>
          </p:cNvPicPr>
          <p:nvPr/>
        </p:nvPicPr>
        <p:blipFill>
          <a:blip r:embed="rId4"/>
          <a:stretch>
            <a:fillRect/>
          </a:stretch>
        </p:blipFill>
        <p:spPr>
          <a:xfrm>
            <a:off x="5158671" y="2064645"/>
            <a:ext cx="2653968" cy="1766095"/>
          </a:xfrm>
          <a:prstGeom prst="rect">
            <a:avLst/>
          </a:prstGeom>
        </p:spPr>
      </p:pic>
      <p:pic>
        <p:nvPicPr>
          <p:cNvPr id="4" name="Picture 3"/>
          <p:cNvPicPr>
            <a:picLocks noChangeAspect="1"/>
          </p:cNvPicPr>
          <p:nvPr/>
        </p:nvPicPr>
        <p:blipFill>
          <a:blip r:embed="rId5"/>
          <a:stretch>
            <a:fillRect/>
          </a:stretch>
        </p:blipFill>
        <p:spPr>
          <a:xfrm>
            <a:off x="1861277" y="4222240"/>
            <a:ext cx="1848889" cy="1848889"/>
          </a:xfrm>
          <a:prstGeom prst="rect">
            <a:avLst/>
          </a:prstGeom>
        </p:spPr>
      </p:pic>
    </p:spTree>
    <p:extLst>
      <p:ext uri="{BB962C8B-B14F-4D97-AF65-F5344CB8AC3E}">
        <p14:creationId xmlns:p14="http://schemas.microsoft.com/office/powerpoint/2010/main" val="154120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200"/>
                            </p:stCondLst>
                            <p:childTnLst>
                              <p:par>
                                <p:cTn id="8" presetID="8" presetClass="emph" presetSubtype="0" fill="hold" grpId="1" nodeType="afterEffect">
                                  <p:stCondLst>
                                    <p:cond delay="0"/>
                                  </p:stCondLst>
                                  <p:childTnLst>
                                    <p:animRot by="21600000">
                                      <p:cBhvr>
                                        <p:cTn id="9" dur="500" fill="hold"/>
                                        <p:tgtEl>
                                          <p:spTgt spid="14"/>
                                        </p:tgtEl>
                                        <p:attrNameLst>
                                          <p:attrName>r</p:attrName>
                                        </p:attrNameLst>
                                      </p:cBhvr>
                                    </p:animRot>
                                  </p:childTnLst>
                                </p:cTn>
                              </p:par>
                            </p:childTnLst>
                          </p:cTn>
                        </p:par>
                        <p:par>
                          <p:cTn id="10" fill="hold">
                            <p:stCondLst>
                              <p:cond delay="700"/>
                            </p:stCondLst>
                            <p:childTnLst>
                              <p:par>
                                <p:cTn id="11" presetID="31" presetClass="exit" presetSubtype="0" fill="hold" grpId="2" nodeType="afterEffect">
                                  <p:stCondLst>
                                    <p:cond delay="0"/>
                                  </p:stCondLst>
                                  <p:childTnLst>
                                    <p:anim calcmode="lin" valueType="num">
                                      <p:cBhvr>
                                        <p:cTn id="12" dur="500"/>
                                        <p:tgtEl>
                                          <p:spTgt spid="14"/>
                                        </p:tgtEl>
                                        <p:attrNameLst>
                                          <p:attrName>ppt_w</p:attrName>
                                        </p:attrNameLst>
                                      </p:cBhvr>
                                      <p:tavLst>
                                        <p:tav tm="0">
                                          <p:val>
                                            <p:strVal val="ppt_w"/>
                                          </p:val>
                                        </p:tav>
                                        <p:tav tm="100000">
                                          <p:val>
                                            <p:fltVal val="0"/>
                                          </p:val>
                                        </p:tav>
                                      </p:tavLst>
                                    </p:anim>
                                    <p:anim calcmode="lin" valueType="num">
                                      <p:cBhvr>
                                        <p:cTn id="13" dur="500"/>
                                        <p:tgtEl>
                                          <p:spTgt spid="14"/>
                                        </p:tgtEl>
                                        <p:attrNameLst>
                                          <p:attrName>ppt_h</p:attrName>
                                        </p:attrNameLst>
                                      </p:cBhvr>
                                      <p:tavLst>
                                        <p:tav tm="0">
                                          <p:val>
                                            <p:strVal val="ppt_h"/>
                                          </p:val>
                                        </p:tav>
                                        <p:tav tm="100000">
                                          <p:val>
                                            <p:fltVal val="0"/>
                                          </p:val>
                                        </p:tav>
                                      </p:tavLst>
                                    </p:anim>
                                    <p:anim calcmode="lin" valueType="num">
                                      <p:cBhvr>
                                        <p:cTn id="14" dur="500"/>
                                        <p:tgtEl>
                                          <p:spTgt spid="14"/>
                                        </p:tgtEl>
                                        <p:attrNameLst>
                                          <p:attrName>style.rotation</p:attrName>
                                        </p:attrNameLst>
                                      </p:cBhvr>
                                      <p:tavLst>
                                        <p:tav tm="0">
                                          <p:val>
                                            <p:fltVal val="0"/>
                                          </p:val>
                                        </p:tav>
                                        <p:tav tm="100000">
                                          <p:val>
                                            <p:fltVal val="90"/>
                                          </p:val>
                                        </p:tav>
                                      </p:tavLst>
                                    </p:anim>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914400"/>
          </a:xfrm>
          <a:prstGeom prst="rect">
            <a:avLst/>
          </a:prstGeom>
          <a:solidFill>
            <a:srgbClr val="5DA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8" name="TextBox 17"/>
          <p:cNvSpPr txBox="1"/>
          <p:nvPr/>
        </p:nvSpPr>
        <p:spPr>
          <a:xfrm>
            <a:off x="0" y="53314"/>
            <a:ext cx="9144000" cy="769441"/>
          </a:xfrm>
          <a:prstGeom prst="rect">
            <a:avLst/>
          </a:prstGeom>
          <a:noFill/>
        </p:spPr>
        <p:txBody>
          <a:bodyPr wrap="square" rtlCol="0">
            <a:spAutoFit/>
          </a:bodyPr>
          <a:lstStyle/>
          <a:p>
            <a:pPr algn="ctr"/>
            <a:r>
              <a:rPr lang="en-US" sz="4400" dirty="0" smtClean="0"/>
              <a:t>Form recruitment/retention team</a:t>
            </a:r>
            <a:endParaRPr lang="en-US" sz="4400" dirty="0"/>
          </a:p>
        </p:txBody>
      </p:sp>
      <p:sp>
        <p:nvSpPr>
          <p:cNvPr id="14" name="4-Point Star 13"/>
          <p:cNvSpPr/>
          <p:nvPr/>
        </p:nvSpPr>
        <p:spPr>
          <a:xfrm>
            <a:off x="7209786" y="3193915"/>
            <a:ext cx="295097" cy="274792"/>
          </a:xfrm>
          <a:prstGeom prst="star4">
            <a:avLst>
              <a:gd name="adj" fmla="val 53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811399" y="1916642"/>
            <a:ext cx="7788165" cy="3539430"/>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Health Care Representative</a:t>
            </a:r>
          </a:p>
          <a:p>
            <a:pPr marL="457200" indent="-457200">
              <a:buFont typeface="Arial" panose="020B0604020202020204" pitchFamily="34" charset="0"/>
              <a:buChar char="•"/>
            </a:pPr>
            <a:r>
              <a:rPr lang="en-US" sz="3200" dirty="0" smtClean="0"/>
              <a:t>Community </a:t>
            </a:r>
          </a:p>
          <a:p>
            <a:pPr marL="457200" indent="-457200">
              <a:buFont typeface="Arial" panose="020B0604020202020204" pitchFamily="34" charset="0"/>
              <a:buChar char="•"/>
            </a:pPr>
            <a:r>
              <a:rPr lang="en-US" sz="3200" dirty="0" smtClean="0"/>
              <a:t>Recruiter</a:t>
            </a:r>
          </a:p>
          <a:p>
            <a:pPr marL="457200" indent="-457200">
              <a:buFont typeface="Arial" panose="020B0604020202020204" pitchFamily="34" charset="0"/>
              <a:buChar char="•"/>
            </a:pPr>
            <a:r>
              <a:rPr lang="en-US" sz="3200" dirty="0" smtClean="0"/>
              <a:t>Interviewer’s</a:t>
            </a:r>
          </a:p>
          <a:p>
            <a:pPr marL="457200" indent="-457200">
              <a:buFont typeface="Arial" panose="020B0604020202020204" pitchFamily="34" charset="0"/>
              <a:buChar char="•"/>
            </a:pPr>
            <a:r>
              <a:rPr lang="en-US" sz="3200" dirty="0" smtClean="0"/>
              <a:t>Spouse recruiter</a:t>
            </a:r>
          </a:p>
          <a:p>
            <a:pPr marL="457200" indent="-457200">
              <a:buFont typeface="Arial" panose="020B0604020202020204" pitchFamily="34" charset="0"/>
              <a:buChar char="•"/>
            </a:pPr>
            <a:r>
              <a:rPr lang="en-US" sz="3200" dirty="0" smtClean="0"/>
              <a:t>Reference and Credential Reviewer</a:t>
            </a:r>
          </a:p>
          <a:p>
            <a:pPr marL="457200" indent="-457200">
              <a:buFont typeface="Arial" panose="020B0604020202020204" pitchFamily="34" charset="0"/>
              <a:buChar char="•"/>
            </a:pPr>
            <a:r>
              <a:rPr lang="en-US" sz="3200" dirty="0" smtClean="0"/>
              <a:t>Site visit team</a:t>
            </a:r>
          </a:p>
        </p:txBody>
      </p:sp>
      <p:pic>
        <p:nvPicPr>
          <p:cNvPr id="4" name="Picture 3"/>
          <p:cNvPicPr>
            <a:picLocks noChangeAspect="1"/>
          </p:cNvPicPr>
          <p:nvPr/>
        </p:nvPicPr>
        <p:blipFill>
          <a:blip r:embed="rId3"/>
          <a:stretch>
            <a:fillRect/>
          </a:stretch>
        </p:blipFill>
        <p:spPr>
          <a:xfrm>
            <a:off x="5194533" y="4927736"/>
            <a:ext cx="3733333" cy="2184127"/>
          </a:xfrm>
          <a:prstGeom prst="rect">
            <a:avLst/>
          </a:prstGeom>
        </p:spPr>
      </p:pic>
    </p:spTree>
    <p:extLst>
      <p:ext uri="{BB962C8B-B14F-4D97-AF65-F5344CB8AC3E}">
        <p14:creationId xmlns:p14="http://schemas.microsoft.com/office/powerpoint/2010/main" val="63743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200"/>
                            </p:stCondLst>
                            <p:childTnLst>
                              <p:par>
                                <p:cTn id="8" presetID="8" presetClass="emph" presetSubtype="0" fill="hold" grpId="1" nodeType="afterEffect">
                                  <p:stCondLst>
                                    <p:cond delay="0"/>
                                  </p:stCondLst>
                                  <p:childTnLst>
                                    <p:animRot by="21600000">
                                      <p:cBhvr>
                                        <p:cTn id="9" dur="500" fill="hold"/>
                                        <p:tgtEl>
                                          <p:spTgt spid="14"/>
                                        </p:tgtEl>
                                        <p:attrNameLst>
                                          <p:attrName>r</p:attrName>
                                        </p:attrNameLst>
                                      </p:cBhvr>
                                    </p:animRot>
                                  </p:childTnLst>
                                </p:cTn>
                              </p:par>
                            </p:childTnLst>
                          </p:cTn>
                        </p:par>
                        <p:par>
                          <p:cTn id="10" fill="hold">
                            <p:stCondLst>
                              <p:cond delay="700"/>
                            </p:stCondLst>
                            <p:childTnLst>
                              <p:par>
                                <p:cTn id="11" presetID="31" presetClass="exit" presetSubtype="0" fill="hold" grpId="2" nodeType="afterEffect">
                                  <p:stCondLst>
                                    <p:cond delay="0"/>
                                  </p:stCondLst>
                                  <p:childTnLst>
                                    <p:anim calcmode="lin" valueType="num">
                                      <p:cBhvr>
                                        <p:cTn id="12" dur="500"/>
                                        <p:tgtEl>
                                          <p:spTgt spid="14"/>
                                        </p:tgtEl>
                                        <p:attrNameLst>
                                          <p:attrName>ppt_w</p:attrName>
                                        </p:attrNameLst>
                                      </p:cBhvr>
                                      <p:tavLst>
                                        <p:tav tm="0">
                                          <p:val>
                                            <p:strVal val="ppt_w"/>
                                          </p:val>
                                        </p:tav>
                                        <p:tav tm="100000">
                                          <p:val>
                                            <p:fltVal val="0"/>
                                          </p:val>
                                        </p:tav>
                                      </p:tavLst>
                                    </p:anim>
                                    <p:anim calcmode="lin" valueType="num">
                                      <p:cBhvr>
                                        <p:cTn id="13" dur="500"/>
                                        <p:tgtEl>
                                          <p:spTgt spid="14"/>
                                        </p:tgtEl>
                                        <p:attrNameLst>
                                          <p:attrName>ppt_h</p:attrName>
                                        </p:attrNameLst>
                                      </p:cBhvr>
                                      <p:tavLst>
                                        <p:tav tm="0">
                                          <p:val>
                                            <p:strVal val="ppt_h"/>
                                          </p:val>
                                        </p:tav>
                                        <p:tav tm="100000">
                                          <p:val>
                                            <p:fltVal val="0"/>
                                          </p:val>
                                        </p:tav>
                                      </p:tavLst>
                                    </p:anim>
                                    <p:anim calcmode="lin" valueType="num">
                                      <p:cBhvr>
                                        <p:cTn id="14" dur="500"/>
                                        <p:tgtEl>
                                          <p:spTgt spid="14"/>
                                        </p:tgtEl>
                                        <p:attrNameLst>
                                          <p:attrName>style.rotation</p:attrName>
                                        </p:attrNameLst>
                                      </p:cBhvr>
                                      <p:tavLst>
                                        <p:tav tm="0">
                                          <p:val>
                                            <p:fltVal val="0"/>
                                          </p:val>
                                        </p:tav>
                                        <p:tav tm="100000">
                                          <p:val>
                                            <p:fltVal val="90"/>
                                          </p:val>
                                        </p:tav>
                                      </p:tavLst>
                                    </p:anim>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914400"/>
          </a:xfrm>
          <a:prstGeom prst="rect">
            <a:avLst/>
          </a:prstGeom>
          <a:solidFill>
            <a:srgbClr val="5DA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8" name="TextBox 17"/>
          <p:cNvSpPr txBox="1"/>
          <p:nvPr/>
        </p:nvSpPr>
        <p:spPr>
          <a:xfrm>
            <a:off x="0" y="53314"/>
            <a:ext cx="9144000" cy="769441"/>
          </a:xfrm>
          <a:prstGeom prst="rect">
            <a:avLst/>
          </a:prstGeom>
          <a:noFill/>
        </p:spPr>
        <p:txBody>
          <a:bodyPr wrap="square" rtlCol="0">
            <a:spAutoFit/>
          </a:bodyPr>
          <a:lstStyle/>
          <a:p>
            <a:pPr algn="ctr"/>
            <a:r>
              <a:rPr lang="en-US" sz="4400" dirty="0" smtClean="0"/>
              <a:t>Define your opportunity</a:t>
            </a:r>
            <a:endParaRPr lang="en-US" sz="4400" dirty="0"/>
          </a:p>
        </p:txBody>
      </p:sp>
      <p:sp>
        <p:nvSpPr>
          <p:cNvPr id="14" name="4-Point Star 13"/>
          <p:cNvSpPr/>
          <p:nvPr/>
        </p:nvSpPr>
        <p:spPr>
          <a:xfrm>
            <a:off x="7209786" y="3193915"/>
            <a:ext cx="295097" cy="274792"/>
          </a:xfrm>
          <a:prstGeom prst="star4">
            <a:avLst>
              <a:gd name="adj" fmla="val 53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48733" y="1423827"/>
            <a:ext cx="8246534" cy="3046988"/>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Practice setting profile</a:t>
            </a:r>
          </a:p>
          <a:p>
            <a:pPr marL="457200" indent="-457200">
              <a:buFont typeface="Arial" panose="020B0604020202020204" pitchFamily="34" charset="0"/>
              <a:buChar char="•"/>
            </a:pPr>
            <a:r>
              <a:rPr lang="en-US" sz="3200" dirty="0" smtClean="0"/>
              <a:t>Type of provider sought</a:t>
            </a:r>
          </a:p>
          <a:p>
            <a:pPr marL="457200" indent="-457200">
              <a:buFont typeface="Arial" panose="020B0604020202020204" pitchFamily="34" charset="0"/>
              <a:buChar char="•"/>
            </a:pPr>
            <a:r>
              <a:rPr lang="en-US" sz="3200" dirty="0" smtClean="0"/>
              <a:t>Compensation package</a:t>
            </a:r>
          </a:p>
          <a:p>
            <a:pPr marL="457200" indent="-457200">
              <a:buFont typeface="Arial" panose="020B0604020202020204" pitchFamily="34" charset="0"/>
              <a:buChar char="•"/>
            </a:pPr>
            <a:r>
              <a:rPr lang="en-US" sz="3200" dirty="0" smtClean="0"/>
              <a:t>Compensation arrangement</a:t>
            </a:r>
          </a:p>
          <a:p>
            <a:pPr marL="457200" indent="-457200">
              <a:buFont typeface="Arial" panose="020B0604020202020204" pitchFamily="34" charset="0"/>
              <a:buChar char="•"/>
            </a:pPr>
            <a:r>
              <a:rPr lang="en-US" sz="3200" dirty="0" smtClean="0"/>
              <a:t>Community profile</a:t>
            </a:r>
          </a:p>
          <a:p>
            <a:pPr marL="457200" indent="-457200">
              <a:buFont typeface="Arial" panose="020B0604020202020204" pitchFamily="34" charset="0"/>
              <a:buChar char="•"/>
            </a:pPr>
            <a:r>
              <a:rPr lang="en-US" sz="3200" dirty="0" smtClean="0"/>
              <a:t>Packaging your opportunity</a:t>
            </a:r>
            <a:endParaRPr lang="en-US" sz="3200" dirty="0"/>
          </a:p>
        </p:txBody>
      </p:sp>
      <p:pic>
        <p:nvPicPr>
          <p:cNvPr id="4" name="Picture 3"/>
          <p:cNvPicPr>
            <a:picLocks noChangeAspect="1"/>
          </p:cNvPicPr>
          <p:nvPr/>
        </p:nvPicPr>
        <p:blipFill>
          <a:blip r:embed="rId3"/>
          <a:stretch>
            <a:fillRect/>
          </a:stretch>
        </p:blipFill>
        <p:spPr>
          <a:xfrm>
            <a:off x="2387873" y="4854805"/>
            <a:ext cx="4368254" cy="1866667"/>
          </a:xfrm>
          <a:prstGeom prst="rect">
            <a:avLst/>
          </a:prstGeom>
        </p:spPr>
      </p:pic>
      <p:pic>
        <p:nvPicPr>
          <p:cNvPr id="5" name="Picture 4"/>
          <p:cNvPicPr>
            <a:picLocks noChangeAspect="1"/>
          </p:cNvPicPr>
          <p:nvPr/>
        </p:nvPicPr>
        <p:blipFill>
          <a:blip r:embed="rId4"/>
          <a:stretch>
            <a:fillRect/>
          </a:stretch>
        </p:blipFill>
        <p:spPr>
          <a:xfrm>
            <a:off x="6003296" y="3331311"/>
            <a:ext cx="3003174" cy="1998476"/>
          </a:xfrm>
          <a:prstGeom prst="rect">
            <a:avLst/>
          </a:prstGeom>
        </p:spPr>
      </p:pic>
      <p:pic>
        <p:nvPicPr>
          <p:cNvPr id="10" name="Picture 9"/>
          <p:cNvPicPr>
            <a:picLocks noChangeAspect="1"/>
          </p:cNvPicPr>
          <p:nvPr/>
        </p:nvPicPr>
        <p:blipFill>
          <a:blip r:embed="rId5"/>
          <a:stretch>
            <a:fillRect/>
          </a:stretch>
        </p:blipFill>
        <p:spPr>
          <a:xfrm>
            <a:off x="210051" y="5141990"/>
            <a:ext cx="2560000" cy="1142857"/>
          </a:xfrm>
          <a:prstGeom prst="rect">
            <a:avLst/>
          </a:prstGeom>
        </p:spPr>
      </p:pic>
    </p:spTree>
    <p:extLst>
      <p:ext uri="{BB962C8B-B14F-4D97-AF65-F5344CB8AC3E}">
        <p14:creationId xmlns:p14="http://schemas.microsoft.com/office/powerpoint/2010/main" val="4268923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200"/>
                            </p:stCondLst>
                            <p:childTnLst>
                              <p:par>
                                <p:cTn id="8" presetID="8" presetClass="emph" presetSubtype="0" fill="hold" grpId="1" nodeType="afterEffect">
                                  <p:stCondLst>
                                    <p:cond delay="0"/>
                                  </p:stCondLst>
                                  <p:childTnLst>
                                    <p:animRot by="21600000">
                                      <p:cBhvr>
                                        <p:cTn id="9" dur="500" fill="hold"/>
                                        <p:tgtEl>
                                          <p:spTgt spid="14"/>
                                        </p:tgtEl>
                                        <p:attrNameLst>
                                          <p:attrName>r</p:attrName>
                                        </p:attrNameLst>
                                      </p:cBhvr>
                                    </p:animRot>
                                  </p:childTnLst>
                                </p:cTn>
                              </p:par>
                            </p:childTnLst>
                          </p:cTn>
                        </p:par>
                        <p:par>
                          <p:cTn id="10" fill="hold">
                            <p:stCondLst>
                              <p:cond delay="700"/>
                            </p:stCondLst>
                            <p:childTnLst>
                              <p:par>
                                <p:cTn id="11" presetID="31" presetClass="exit" presetSubtype="0" fill="hold" grpId="2" nodeType="afterEffect">
                                  <p:stCondLst>
                                    <p:cond delay="0"/>
                                  </p:stCondLst>
                                  <p:childTnLst>
                                    <p:anim calcmode="lin" valueType="num">
                                      <p:cBhvr>
                                        <p:cTn id="12" dur="500"/>
                                        <p:tgtEl>
                                          <p:spTgt spid="14"/>
                                        </p:tgtEl>
                                        <p:attrNameLst>
                                          <p:attrName>ppt_w</p:attrName>
                                        </p:attrNameLst>
                                      </p:cBhvr>
                                      <p:tavLst>
                                        <p:tav tm="0">
                                          <p:val>
                                            <p:strVal val="ppt_w"/>
                                          </p:val>
                                        </p:tav>
                                        <p:tav tm="100000">
                                          <p:val>
                                            <p:fltVal val="0"/>
                                          </p:val>
                                        </p:tav>
                                      </p:tavLst>
                                    </p:anim>
                                    <p:anim calcmode="lin" valueType="num">
                                      <p:cBhvr>
                                        <p:cTn id="13" dur="500"/>
                                        <p:tgtEl>
                                          <p:spTgt spid="14"/>
                                        </p:tgtEl>
                                        <p:attrNameLst>
                                          <p:attrName>ppt_h</p:attrName>
                                        </p:attrNameLst>
                                      </p:cBhvr>
                                      <p:tavLst>
                                        <p:tav tm="0">
                                          <p:val>
                                            <p:strVal val="ppt_h"/>
                                          </p:val>
                                        </p:tav>
                                        <p:tav tm="100000">
                                          <p:val>
                                            <p:fltVal val="0"/>
                                          </p:val>
                                        </p:tav>
                                      </p:tavLst>
                                    </p:anim>
                                    <p:anim calcmode="lin" valueType="num">
                                      <p:cBhvr>
                                        <p:cTn id="14" dur="500"/>
                                        <p:tgtEl>
                                          <p:spTgt spid="14"/>
                                        </p:tgtEl>
                                        <p:attrNameLst>
                                          <p:attrName>style.rotation</p:attrName>
                                        </p:attrNameLst>
                                      </p:cBhvr>
                                      <p:tavLst>
                                        <p:tav tm="0">
                                          <p:val>
                                            <p:fltVal val="0"/>
                                          </p:val>
                                        </p:tav>
                                        <p:tav tm="100000">
                                          <p:val>
                                            <p:fltVal val="90"/>
                                          </p:val>
                                        </p:tav>
                                      </p:tavLst>
                                    </p:anim>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914400"/>
          </a:xfrm>
          <a:prstGeom prst="rect">
            <a:avLst/>
          </a:prstGeom>
          <a:solidFill>
            <a:srgbClr val="5DA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8" name="TextBox 17"/>
          <p:cNvSpPr txBox="1"/>
          <p:nvPr/>
        </p:nvSpPr>
        <p:spPr>
          <a:xfrm>
            <a:off x="0" y="53314"/>
            <a:ext cx="9144000" cy="769441"/>
          </a:xfrm>
          <a:prstGeom prst="rect">
            <a:avLst/>
          </a:prstGeom>
          <a:noFill/>
        </p:spPr>
        <p:txBody>
          <a:bodyPr wrap="square" rtlCol="0">
            <a:spAutoFit/>
          </a:bodyPr>
          <a:lstStyle/>
          <a:p>
            <a:pPr algn="ctr"/>
            <a:r>
              <a:rPr lang="en-US" sz="4400" dirty="0" smtClean="0"/>
              <a:t>Define your ideal candidate</a:t>
            </a:r>
            <a:endParaRPr lang="en-US" sz="4400" dirty="0"/>
          </a:p>
        </p:txBody>
      </p:sp>
      <p:sp>
        <p:nvSpPr>
          <p:cNvPr id="14" name="4-Point Star 13"/>
          <p:cNvSpPr/>
          <p:nvPr/>
        </p:nvSpPr>
        <p:spPr>
          <a:xfrm>
            <a:off x="7209786" y="3193915"/>
            <a:ext cx="295097" cy="274792"/>
          </a:xfrm>
          <a:prstGeom prst="star4">
            <a:avLst>
              <a:gd name="adj" fmla="val 53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64066" y="1644737"/>
            <a:ext cx="8415866" cy="2246769"/>
          </a:xfrm>
          <a:prstGeom prst="rect">
            <a:avLst/>
          </a:prstGeom>
        </p:spPr>
        <p:txBody>
          <a:bodyPr wrap="square">
            <a:spAutoFit/>
          </a:bodyPr>
          <a:lstStyle/>
          <a:p>
            <a:pPr marL="457200" indent="-457200">
              <a:buFont typeface="Arial" panose="020B0604020202020204" pitchFamily="34" charset="0"/>
              <a:buChar char="•"/>
            </a:pPr>
            <a:r>
              <a:rPr lang="en-US" sz="2800" dirty="0" smtClean="0"/>
              <a:t>Desirable Professional Traits</a:t>
            </a:r>
          </a:p>
          <a:p>
            <a:pPr marL="457200" indent="-457200">
              <a:buFont typeface="Arial" panose="020B0604020202020204" pitchFamily="34" charset="0"/>
              <a:buChar char="•"/>
            </a:pPr>
            <a:r>
              <a:rPr lang="en-US" sz="2800" dirty="0" smtClean="0"/>
              <a:t>Undesirable Professional Traits</a:t>
            </a:r>
          </a:p>
          <a:p>
            <a:pPr marL="457200" indent="-457200">
              <a:buFont typeface="Arial" panose="020B0604020202020204" pitchFamily="34" charset="0"/>
              <a:buChar char="•"/>
            </a:pPr>
            <a:r>
              <a:rPr lang="en-US" sz="2800" dirty="0" smtClean="0"/>
              <a:t>Desirable Personal Characteristics</a:t>
            </a:r>
          </a:p>
          <a:p>
            <a:pPr marL="457200" indent="-457200">
              <a:buFont typeface="Arial" panose="020B0604020202020204" pitchFamily="34" charset="0"/>
              <a:buChar char="•"/>
            </a:pPr>
            <a:r>
              <a:rPr lang="en-US" sz="2800" dirty="0" smtClean="0"/>
              <a:t>Desirable Candidate, Spouse/Family Characteristics</a:t>
            </a:r>
          </a:p>
          <a:p>
            <a:pPr marL="457200" indent="-457200">
              <a:buFont typeface="Arial" panose="020B0604020202020204" pitchFamily="34" charset="0"/>
              <a:buChar char="•"/>
            </a:pPr>
            <a:r>
              <a:rPr lang="en-US" sz="2800" dirty="0" smtClean="0"/>
              <a:t>Undesirable Candidate, Spouse/Family Characteristics </a:t>
            </a:r>
            <a:endParaRPr lang="en-US" sz="2800" dirty="0"/>
          </a:p>
        </p:txBody>
      </p:sp>
      <p:pic>
        <p:nvPicPr>
          <p:cNvPr id="6" name="Picture 5"/>
          <p:cNvPicPr>
            <a:picLocks noChangeAspect="1"/>
          </p:cNvPicPr>
          <p:nvPr/>
        </p:nvPicPr>
        <p:blipFill>
          <a:blip r:embed="rId3"/>
          <a:stretch>
            <a:fillRect/>
          </a:stretch>
        </p:blipFill>
        <p:spPr>
          <a:xfrm>
            <a:off x="3286222" y="4484173"/>
            <a:ext cx="2571555" cy="1877333"/>
          </a:xfrm>
          <a:prstGeom prst="rect">
            <a:avLst/>
          </a:prstGeom>
        </p:spPr>
      </p:pic>
    </p:spTree>
    <p:extLst>
      <p:ext uri="{BB962C8B-B14F-4D97-AF65-F5344CB8AC3E}">
        <p14:creationId xmlns:p14="http://schemas.microsoft.com/office/powerpoint/2010/main" val="263394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200"/>
                            </p:stCondLst>
                            <p:childTnLst>
                              <p:par>
                                <p:cTn id="8" presetID="8" presetClass="emph" presetSubtype="0" fill="hold" grpId="1" nodeType="afterEffect">
                                  <p:stCondLst>
                                    <p:cond delay="0"/>
                                  </p:stCondLst>
                                  <p:childTnLst>
                                    <p:animRot by="21600000">
                                      <p:cBhvr>
                                        <p:cTn id="9" dur="500" fill="hold"/>
                                        <p:tgtEl>
                                          <p:spTgt spid="14"/>
                                        </p:tgtEl>
                                        <p:attrNameLst>
                                          <p:attrName>r</p:attrName>
                                        </p:attrNameLst>
                                      </p:cBhvr>
                                    </p:animRot>
                                  </p:childTnLst>
                                </p:cTn>
                              </p:par>
                            </p:childTnLst>
                          </p:cTn>
                        </p:par>
                        <p:par>
                          <p:cTn id="10" fill="hold">
                            <p:stCondLst>
                              <p:cond delay="700"/>
                            </p:stCondLst>
                            <p:childTnLst>
                              <p:par>
                                <p:cTn id="11" presetID="31" presetClass="exit" presetSubtype="0" fill="hold" grpId="2" nodeType="afterEffect">
                                  <p:stCondLst>
                                    <p:cond delay="0"/>
                                  </p:stCondLst>
                                  <p:childTnLst>
                                    <p:anim calcmode="lin" valueType="num">
                                      <p:cBhvr>
                                        <p:cTn id="12" dur="500"/>
                                        <p:tgtEl>
                                          <p:spTgt spid="14"/>
                                        </p:tgtEl>
                                        <p:attrNameLst>
                                          <p:attrName>ppt_w</p:attrName>
                                        </p:attrNameLst>
                                      </p:cBhvr>
                                      <p:tavLst>
                                        <p:tav tm="0">
                                          <p:val>
                                            <p:strVal val="ppt_w"/>
                                          </p:val>
                                        </p:tav>
                                        <p:tav tm="100000">
                                          <p:val>
                                            <p:fltVal val="0"/>
                                          </p:val>
                                        </p:tav>
                                      </p:tavLst>
                                    </p:anim>
                                    <p:anim calcmode="lin" valueType="num">
                                      <p:cBhvr>
                                        <p:cTn id="13" dur="500"/>
                                        <p:tgtEl>
                                          <p:spTgt spid="14"/>
                                        </p:tgtEl>
                                        <p:attrNameLst>
                                          <p:attrName>ppt_h</p:attrName>
                                        </p:attrNameLst>
                                      </p:cBhvr>
                                      <p:tavLst>
                                        <p:tav tm="0">
                                          <p:val>
                                            <p:strVal val="ppt_h"/>
                                          </p:val>
                                        </p:tav>
                                        <p:tav tm="100000">
                                          <p:val>
                                            <p:fltVal val="0"/>
                                          </p:val>
                                        </p:tav>
                                      </p:tavLst>
                                    </p:anim>
                                    <p:anim calcmode="lin" valueType="num">
                                      <p:cBhvr>
                                        <p:cTn id="14" dur="500"/>
                                        <p:tgtEl>
                                          <p:spTgt spid="14"/>
                                        </p:tgtEl>
                                        <p:attrNameLst>
                                          <p:attrName>style.rotation</p:attrName>
                                        </p:attrNameLst>
                                      </p:cBhvr>
                                      <p:tavLst>
                                        <p:tav tm="0">
                                          <p:val>
                                            <p:fltVal val="0"/>
                                          </p:val>
                                        </p:tav>
                                        <p:tav tm="100000">
                                          <p:val>
                                            <p:fltVal val="90"/>
                                          </p:val>
                                        </p:tav>
                                      </p:tavLst>
                                    </p:anim>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914400"/>
          </a:xfrm>
          <a:prstGeom prst="rect">
            <a:avLst/>
          </a:prstGeom>
          <a:solidFill>
            <a:srgbClr val="5DA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8" name="TextBox 17"/>
          <p:cNvSpPr txBox="1"/>
          <p:nvPr/>
        </p:nvSpPr>
        <p:spPr>
          <a:xfrm>
            <a:off x="0" y="53314"/>
            <a:ext cx="9144000" cy="769441"/>
          </a:xfrm>
          <a:prstGeom prst="rect">
            <a:avLst/>
          </a:prstGeom>
          <a:noFill/>
        </p:spPr>
        <p:txBody>
          <a:bodyPr wrap="square" rtlCol="0">
            <a:spAutoFit/>
          </a:bodyPr>
          <a:lstStyle/>
          <a:p>
            <a:pPr algn="ctr"/>
            <a:r>
              <a:rPr lang="en-US" sz="4400" dirty="0" smtClean="0"/>
              <a:t>Develop recruitment budget</a:t>
            </a:r>
            <a:endParaRPr lang="en-US" sz="4400" dirty="0"/>
          </a:p>
        </p:txBody>
      </p:sp>
      <p:sp>
        <p:nvSpPr>
          <p:cNvPr id="14" name="4-Point Star 13"/>
          <p:cNvSpPr/>
          <p:nvPr/>
        </p:nvSpPr>
        <p:spPr>
          <a:xfrm>
            <a:off x="7209786" y="3193915"/>
            <a:ext cx="295097" cy="274792"/>
          </a:xfrm>
          <a:prstGeom prst="star4">
            <a:avLst>
              <a:gd name="adj" fmla="val 53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520452" y="1561596"/>
            <a:ext cx="7459579" cy="3539430"/>
          </a:xfrm>
          <a:prstGeom prst="rect">
            <a:avLst/>
          </a:prstGeom>
          <a:noFill/>
        </p:spPr>
        <p:txBody>
          <a:bodyPr wrap="square" rtlCol="0">
            <a:spAutoFit/>
          </a:bodyPr>
          <a:lstStyle/>
          <a:p>
            <a:pPr marL="457200" indent="-457200">
              <a:buFont typeface="Arial" panose="020B0604020202020204" pitchFamily="34" charset="0"/>
              <a:buChar char="•"/>
            </a:pPr>
            <a:r>
              <a:rPr lang="en-US" sz="3200" dirty="0" smtClean="0"/>
              <a:t>Promotion/Publicity Expenses</a:t>
            </a:r>
          </a:p>
          <a:p>
            <a:pPr marL="457200" indent="-457200">
              <a:buFont typeface="Arial" panose="020B0604020202020204" pitchFamily="34" charset="0"/>
              <a:buChar char="•"/>
            </a:pPr>
            <a:r>
              <a:rPr lang="en-US" sz="3200" dirty="0" smtClean="0"/>
              <a:t>Advertising</a:t>
            </a:r>
          </a:p>
          <a:p>
            <a:pPr marL="457200" indent="-457200">
              <a:buFont typeface="Arial" panose="020B0604020202020204" pitchFamily="34" charset="0"/>
              <a:buChar char="•"/>
            </a:pPr>
            <a:r>
              <a:rPr lang="en-US" sz="3200" dirty="0" smtClean="0"/>
              <a:t>Professional Recruitment Assistance</a:t>
            </a:r>
          </a:p>
          <a:p>
            <a:pPr marL="457200" indent="-457200">
              <a:buFont typeface="Arial" panose="020B0604020202020204" pitchFamily="34" charset="0"/>
              <a:buChar char="•"/>
            </a:pPr>
            <a:r>
              <a:rPr lang="en-US" sz="3200" dirty="0" smtClean="0"/>
              <a:t>Direct Marketing</a:t>
            </a:r>
          </a:p>
          <a:p>
            <a:pPr marL="457200" indent="-457200">
              <a:buFont typeface="Arial" panose="020B0604020202020204" pitchFamily="34" charset="0"/>
              <a:buChar char="•"/>
            </a:pPr>
            <a:r>
              <a:rPr lang="en-US" sz="3200" dirty="0" smtClean="0"/>
              <a:t>Person-to-Person Recruitment</a:t>
            </a:r>
          </a:p>
          <a:p>
            <a:pPr marL="457200" indent="-457200">
              <a:buFont typeface="Arial" panose="020B0604020202020204" pitchFamily="34" charset="0"/>
              <a:buChar char="•"/>
            </a:pPr>
            <a:r>
              <a:rPr lang="en-US" sz="3200" dirty="0" smtClean="0"/>
              <a:t>Other Promotion/Publicity</a:t>
            </a:r>
          </a:p>
          <a:p>
            <a:pPr marL="457200" indent="-457200">
              <a:buFont typeface="Arial" panose="020B0604020202020204" pitchFamily="34" charset="0"/>
              <a:buChar char="•"/>
            </a:pPr>
            <a:r>
              <a:rPr lang="en-US" sz="3200" dirty="0" smtClean="0"/>
              <a:t>Candidate Screening Expense</a:t>
            </a:r>
          </a:p>
        </p:txBody>
      </p:sp>
      <p:pic>
        <p:nvPicPr>
          <p:cNvPr id="3" name="Picture 2"/>
          <p:cNvPicPr>
            <a:picLocks noChangeAspect="1"/>
          </p:cNvPicPr>
          <p:nvPr/>
        </p:nvPicPr>
        <p:blipFill>
          <a:blip r:embed="rId3"/>
          <a:stretch>
            <a:fillRect/>
          </a:stretch>
        </p:blipFill>
        <p:spPr>
          <a:xfrm>
            <a:off x="45304" y="2415439"/>
            <a:ext cx="2339682" cy="1556952"/>
          </a:xfrm>
          <a:prstGeom prst="rect">
            <a:avLst/>
          </a:prstGeom>
        </p:spPr>
      </p:pic>
    </p:spTree>
    <p:extLst>
      <p:ext uri="{BB962C8B-B14F-4D97-AF65-F5344CB8AC3E}">
        <p14:creationId xmlns:p14="http://schemas.microsoft.com/office/powerpoint/2010/main" val="399988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200"/>
                            </p:stCondLst>
                            <p:childTnLst>
                              <p:par>
                                <p:cTn id="8" presetID="8" presetClass="emph" presetSubtype="0" fill="hold" grpId="1" nodeType="afterEffect">
                                  <p:stCondLst>
                                    <p:cond delay="0"/>
                                  </p:stCondLst>
                                  <p:childTnLst>
                                    <p:animRot by="21600000">
                                      <p:cBhvr>
                                        <p:cTn id="9" dur="500" fill="hold"/>
                                        <p:tgtEl>
                                          <p:spTgt spid="14"/>
                                        </p:tgtEl>
                                        <p:attrNameLst>
                                          <p:attrName>r</p:attrName>
                                        </p:attrNameLst>
                                      </p:cBhvr>
                                    </p:animRot>
                                  </p:childTnLst>
                                </p:cTn>
                              </p:par>
                            </p:childTnLst>
                          </p:cTn>
                        </p:par>
                        <p:par>
                          <p:cTn id="10" fill="hold">
                            <p:stCondLst>
                              <p:cond delay="700"/>
                            </p:stCondLst>
                            <p:childTnLst>
                              <p:par>
                                <p:cTn id="11" presetID="31" presetClass="exit" presetSubtype="0" fill="hold" grpId="2" nodeType="afterEffect">
                                  <p:stCondLst>
                                    <p:cond delay="0"/>
                                  </p:stCondLst>
                                  <p:childTnLst>
                                    <p:anim calcmode="lin" valueType="num">
                                      <p:cBhvr>
                                        <p:cTn id="12" dur="500"/>
                                        <p:tgtEl>
                                          <p:spTgt spid="14"/>
                                        </p:tgtEl>
                                        <p:attrNameLst>
                                          <p:attrName>ppt_w</p:attrName>
                                        </p:attrNameLst>
                                      </p:cBhvr>
                                      <p:tavLst>
                                        <p:tav tm="0">
                                          <p:val>
                                            <p:strVal val="ppt_w"/>
                                          </p:val>
                                        </p:tav>
                                        <p:tav tm="100000">
                                          <p:val>
                                            <p:fltVal val="0"/>
                                          </p:val>
                                        </p:tav>
                                      </p:tavLst>
                                    </p:anim>
                                    <p:anim calcmode="lin" valueType="num">
                                      <p:cBhvr>
                                        <p:cTn id="13" dur="500"/>
                                        <p:tgtEl>
                                          <p:spTgt spid="14"/>
                                        </p:tgtEl>
                                        <p:attrNameLst>
                                          <p:attrName>ppt_h</p:attrName>
                                        </p:attrNameLst>
                                      </p:cBhvr>
                                      <p:tavLst>
                                        <p:tav tm="0">
                                          <p:val>
                                            <p:strVal val="ppt_h"/>
                                          </p:val>
                                        </p:tav>
                                        <p:tav tm="100000">
                                          <p:val>
                                            <p:fltVal val="0"/>
                                          </p:val>
                                        </p:tav>
                                      </p:tavLst>
                                    </p:anim>
                                    <p:anim calcmode="lin" valueType="num">
                                      <p:cBhvr>
                                        <p:cTn id="14" dur="500"/>
                                        <p:tgtEl>
                                          <p:spTgt spid="14"/>
                                        </p:tgtEl>
                                        <p:attrNameLst>
                                          <p:attrName>style.rotation</p:attrName>
                                        </p:attrNameLst>
                                      </p:cBhvr>
                                      <p:tavLst>
                                        <p:tav tm="0">
                                          <p:val>
                                            <p:fltVal val="0"/>
                                          </p:val>
                                        </p:tav>
                                        <p:tav tm="100000">
                                          <p:val>
                                            <p:fltVal val="90"/>
                                          </p:val>
                                        </p:tav>
                                      </p:tavLst>
                                    </p:anim>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914400"/>
          </a:xfrm>
          <a:prstGeom prst="rect">
            <a:avLst/>
          </a:prstGeom>
          <a:solidFill>
            <a:srgbClr val="5DA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8" name="TextBox 17"/>
          <p:cNvSpPr txBox="1"/>
          <p:nvPr/>
        </p:nvSpPr>
        <p:spPr>
          <a:xfrm>
            <a:off x="0" y="53314"/>
            <a:ext cx="9144000" cy="769441"/>
          </a:xfrm>
          <a:prstGeom prst="rect">
            <a:avLst/>
          </a:prstGeom>
          <a:noFill/>
        </p:spPr>
        <p:txBody>
          <a:bodyPr wrap="square" rtlCol="0">
            <a:spAutoFit/>
          </a:bodyPr>
          <a:lstStyle/>
          <a:p>
            <a:pPr algn="ctr"/>
            <a:r>
              <a:rPr lang="en-US" sz="4400" dirty="0" smtClean="0"/>
              <a:t>Opportunity </a:t>
            </a:r>
            <a:endParaRPr lang="en-US" sz="4400" dirty="0"/>
          </a:p>
        </p:txBody>
      </p:sp>
      <p:sp>
        <p:nvSpPr>
          <p:cNvPr id="14" name="4-Point Star 13"/>
          <p:cNvSpPr/>
          <p:nvPr/>
        </p:nvSpPr>
        <p:spPr>
          <a:xfrm>
            <a:off x="7209786" y="3193915"/>
            <a:ext cx="295097" cy="274792"/>
          </a:xfrm>
          <a:prstGeom prst="star4">
            <a:avLst>
              <a:gd name="adj" fmla="val 53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440266" y="2054038"/>
            <a:ext cx="8263467" cy="2554545"/>
          </a:xfrm>
          <a:prstGeom prst="rect">
            <a:avLst/>
          </a:prstGeom>
          <a:noFill/>
        </p:spPr>
        <p:txBody>
          <a:bodyPr wrap="square" rtlCol="0">
            <a:spAutoFit/>
          </a:bodyPr>
          <a:lstStyle/>
          <a:p>
            <a:r>
              <a:rPr lang="en-US" sz="3200" dirty="0" smtClean="0"/>
              <a:t>What are the strengths of your opportunity?</a:t>
            </a:r>
          </a:p>
          <a:p>
            <a:r>
              <a:rPr lang="en-US" sz="3200" dirty="0" smtClean="0"/>
              <a:t>Are they clearly promoted? </a:t>
            </a:r>
          </a:p>
          <a:p>
            <a:endParaRPr lang="en-US" sz="3200" dirty="0"/>
          </a:p>
          <a:p>
            <a:r>
              <a:rPr lang="en-US" sz="3200" dirty="0" smtClean="0"/>
              <a:t>What are the barriers to your opportunity?</a:t>
            </a:r>
          </a:p>
          <a:p>
            <a:r>
              <a:rPr lang="en-US" sz="3200" dirty="0" smtClean="0"/>
              <a:t>What are solutions to the barriers? </a:t>
            </a:r>
          </a:p>
        </p:txBody>
      </p:sp>
    </p:spTree>
    <p:extLst>
      <p:ext uri="{BB962C8B-B14F-4D97-AF65-F5344CB8AC3E}">
        <p14:creationId xmlns:p14="http://schemas.microsoft.com/office/powerpoint/2010/main" val="148973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200"/>
                            </p:stCondLst>
                            <p:childTnLst>
                              <p:par>
                                <p:cTn id="8" presetID="8" presetClass="emph" presetSubtype="0" fill="hold" grpId="1" nodeType="afterEffect">
                                  <p:stCondLst>
                                    <p:cond delay="0"/>
                                  </p:stCondLst>
                                  <p:childTnLst>
                                    <p:animRot by="21600000">
                                      <p:cBhvr>
                                        <p:cTn id="9" dur="500" fill="hold"/>
                                        <p:tgtEl>
                                          <p:spTgt spid="14"/>
                                        </p:tgtEl>
                                        <p:attrNameLst>
                                          <p:attrName>r</p:attrName>
                                        </p:attrNameLst>
                                      </p:cBhvr>
                                    </p:animRot>
                                  </p:childTnLst>
                                </p:cTn>
                              </p:par>
                            </p:childTnLst>
                          </p:cTn>
                        </p:par>
                        <p:par>
                          <p:cTn id="10" fill="hold">
                            <p:stCondLst>
                              <p:cond delay="700"/>
                            </p:stCondLst>
                            <p:childTnLst>
                              <p:par>
                                <p:cTn id="11" presetID="31" presetClass="exit" presetSubtype="0" fill="hold" grpId="2" nodeType="afterEffect">
                                  <p:stCondLst>
                                    <p:cond delay="0"/>
                                  </p:stCondLst>
                                  <p:childTnLst>
                                    <p:anim calcmode="lin" valueType="num">
                                      <p:cBhvr>
                                        <p:cTn id="12" dur="500"/>
                                        <p:tgtEl>
                                          <p:spTgt spid="14"/>
                                        </p:tgtEl>
                                        <p:attrNameLst>
                                          <p:attrName>ppt_w</p:attrName>
                                        </p:attrNameLst>
                                      </p:cBhvr>
                                      <p:tavLst>
                                        <p:tav tm="0">
                                          <p:val>
                                            <p:strVal val="ppt_w"/>
                                          </p:val>
                                        </p:tav>
                                        <p:tav tm="100000">
                                          <p:val>
                                            <p:fltVal val="0"/>
                                          </p:val>
                                        </p:tav>
                                      </p:tavLst>
                                    </p:anim>
                                    <p:anim calcmode="lin" valueType="num">
                                      <p:cBhvr>
                                        <p:cTn id="13" dur="500"/>
                                        <p:tgtEl>
                                          <p:spTgt spid="14"/>
                                        </p:tgtEl>
                                        <p:attrNameLst>
                                          <p:attrName>ppt_h</p:attrName>
                                        </p:attrNameLst>
                                      </p:cBhvr>
                                      <p:tavLst>
                                        <p:tav tm="0">
                                          <p:val>
                                            <p:strVal val="ppt_h"/>
                                          </p:val>
                                        </p:tav>
                                        <p:tav tm="100000">
                                          <p:val>
                                            <p:fltVal val="0"/>
                                          </p:val>
                                        </p:tav>
                                      </p:tavLst>
                                    </p:anim>
                                    <p:anim calcmode="lin" valueType="num">
                                      <p:cBhvr>
                                        <p:cTn id="14" dur="500"/>
                                        <p:tgtEl>
                                          <p:spTgt spid="14"/>
                                        </p:tgtEl>
                                        <p:attrNameLst>
                                          <p:attrName>style.rotation</p:attrName>
                                        </p:attrNameLst>
                                      </p:cBhvr>
                                      <p:tavLst>
                                        <p:tav tm="0">
                                          <p:val>
                                            <p:fltVal val="0"/>
                                          </p:val>
                                        </p:tav>
                                        <p:tav tm="100000">
                                          <p:val>
                                            <p:fltVal val="90"/>
                                          </p:val>
                                        </p:tav>
                                      </p:tavLst>
                                    </p:anim>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914400"/>
          </a:xfrm>
          <a:prstGeom prst="rect">
            <a:avLst/>
          </a:prstGeom>
          <a:solidFill>
            <a:srgbClr val="5DA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b="48958"/>
          <a:stretch/>
        </p:blipFill>
        <p:spPr>
          <a:xfrm>
            <a:off x="0" y="914400"/>
            <a:ext cx="9144000" cy="5943600"/>
          </a:xfrm>
          <a:prstGeom prst="rect">
            <a:avLst/>
          </a:prstGeom>
        </p:spPr>
      </p:pic>
      <p:sp>
        <p:nvSpPr>
          <p:cNvPr id="9" name="Rectangle 8"/>
          <p:cNvSpPr/>
          <p:nvPr/>
        </p:nvSpPr>
        <p:spPr>
          <a:xfrm>
            <a:off x="0" y="1741045"/>
            <a:ext cx="9144000" cy="3693319"/>
          </a:xfrm>
          <a:prstGeom prst="rect">
            <a:avLst/>
          </a:prstGeom>
          <a:noFill/>
        </p:spPr>
        <p:txBody>
          <a:bodyPr wrap="square">
            <a:spAutoFit/>
          </a:bodyPr>
          <a:lstStyle/>
          <a:p>
            <a:pPr marL="142240" indent="0" algn="ctr">
              <a:buNone/>
            </a:pPr>
            <a:r>
              <a:rPr lang="en-US" dirty="0" smtClean="0">
                <a:latin typeface="Century Gothic" panose="020B0502020202020204" pitchFamily="34" charset="0"/>
              </a:rPr>
              <a:t>Stacee Reed, CPPM</a:t>
            </a:r>
          </a:p>
          <a:p>
            <a:pPr marL="142240" indent="0" algn="ctr">
              <a:buNone/>
            </a:pPr>
            <a:r>
              <a:rPr lang="en-US" dirty="0" smtClean="0">
                <a:latin typeface="Century Gothic" panose="020B0502020202020204" pitchFamily="34" charset="0"/>
              </a:rPr>
              <a:t>Program Manager – Recruitment &amp; Retention</a:t>
            </a:r>
          </a:p>
          <a:p>
            <a:pPr marL="142240" indent="0" algn="ctr">
              <a:buNone/>
            </a:pPr>
            <a:r>
              <a:rPr lang="en-US" dirty="0" smtClean="0">
                <a:latin typeface="Century Gothic" panose="020B0502020202020204" pitchFamily="34" charset="0"/>
              </a:rPr>
              <a:t>Oregon Office of Rural Health</a:t>
            </a:r>
          </a:p>
          <a:p>
            <a:pPr marL="142240" indent="0" algn="ctr">
              <a:buNone/>
            </a:pPr>
            <a:r>
              <a:rPr lang="en-US" dirty="0" smtClean="0">
                <a:latin typeface="Century Gothic" panose="020B0502020202020204" pitchFamily="34" charset="0"/>
              </a:rPr>
              <a:t>503.504.4937</a:t>
            </a:r>
          </a:p>
          <a:p>
            <a:pPr marL="142240" indent="0" algn="ctr">
              <a:buNone/>
            </a:pPr>
            <a:r>
              <a:rPr lang="en-US" dirty="0" smtClean="0">
                <a:latin typeface="Century Gothic" panose="020B0502020202020204" pitchFamily="34" charset="0"/>
                <a:hlinkClick r:id="rId4"/>
              </a:rPr>
              <a:t>reest@ohsu.edu</a:t>
            </a:r>
            <a:r>
              <a:rPr lang="en-US" dirty="0" smtClean="0">
                <a:latin typeface="Century Gothic" panose="020B0502020202020204" pitchFamily="34" charset="0"/>
              </a:rPr>
              <a:t/>
            </a:r>
            <a:br>
              <a:rPr lang="en-US" dirty="0" smtClean="0">
                <a:latin typeface="Century Gothic" panose="020B0502020202020204" pitchFamily="34" charset="0"/>
              </a:rPr>
            </a:br>
            <a:endParaRPr lang="en-US" dirty="0">
              <a:latin typeface="Century Gothic" panose="020B0502020202020204" pitchFamily="34" charset="0"/>
            </a:endParaRPr>
          </a:p>
          <a:p>
            <a:pPr marL="142240" indent="0">
              <a:buNone/>
            </a:pPr>
            <a:endParaRPr lang="en-US" dirty="0" smtClean="0">
              <a:latin typeface="Century Gothic" panose="020B0502020202020204" pitchFamily="34" charset="0"/>
            </a:endParaRPr>
          </a:p>
          <a:p>
            <a:pPr marL="142240" indent="0">
              <a:buNone/>
            </a:pPr>
            <a:endParaRPr lang="en-US" dirty="0" smtClean="0">
              <a:latin typeface="Century Gothic" panose="020B0502020202020204" pitchFamily="34" charset="0"/>
            </a:endParaRPr>
          </a:p>
          <a:p>
            <a:pPr marL="142240" indent="0">
              <a:buNone/>
            </a:pPr>
            <a:r>
              <a:rPr lang="en-US" dirty="0" smtClean="0">
                <a:latin typeface="Century Gothic" panose="020B0502020202020204" pitchFamily="34" charset="0"/>
              </a:rPr>
              <a:t/>
            </a:r>
            <a:br>
              <a:rPr lang="en-US" dirty="0" smtClean="0">
                <a:latin typeface="Century Gothic" panose="020B0502020202020204" pitchFamily="34" charset="0"/>
              </a:rPr>
            </a:br>
            <a:endParaRPr lang="en-US" dirty="0" smtClean="0">
              <a:latin typeface="Century Gothic" panose="020B0502020202020204" pitchFamily="34" charset="0"/>
            </a:endParaRPr>
          </a:p>
          <a:p>
            <a:pPr marL="142240" indent="0">
              <a:buNone/>
            </a:pPr>
            <a:endParaRPr lang="en-US" dirty="0">
              <a:latin typeface="Century Gothic" panose="020B0502020202020204" pitchFamily="34" charset="0"/>
            </a:endParaRPr>
          </a:p>
          <a:p>
            <a:pPr marL="142240" indent="0">
              <a:buNone/>
            </a:pPr>
            <a:endParaRPr lang="en-US" dirty="0" smtClean="0">
              <a:latin typeface="Century Gothic" panose="020B0502020202020204" pitchFamily="34" charset="0"/>
            </a:endParaRPr>
          </a:p>
          <a:p>
            <a:pPr marL="142240" indent="0">
              <a:buNone/>
            </a:pPr>
            <a:endParaRPr lang="en-US" dirty="0">
              <a:latin typeface="Century Gothic" panose="020B0502020202020204" pitchFamily="34" charset="0"/>
            </a:endParaRPr>
          </a:p>
        </p:txBody>
      </p:sp>
      <p:sp>
        <p:nvSpPr>
          <p:cNvPr id="6" name="TextBox 5"/>
          <p:cNvSpPr txBox="1"/>
          <p:nvPr/>
        </p:nvSpPr>
        <p:spPr>
          <a:xfrm>
            <a:off x="0" y="89773"/>
            <a:ext cx="9144000" cy="769441"/>
          </a:xfrm>
          <a:prstGeom prst="rect">
            <a:avLst/>
          </a:prstGeom>
          <a:noFill/>
        </p:spPr>
        <p:txBody>
          <a:bodyPr wrap="square" rtlCol="0">
            <a:spAutoFit/>
          </a:bodyPr>
          <a:lstStyle/>
          <a:p>
            <a:pPr algn="ctr"/>
            <a:r>
              <a:rPr lang="en-US" sz="4400" dirty="0" smtClean="0">
                <a:latin typeface="Calibri" panose="020F0502020204030204" pitchFamily="34" charset="0"/>
              </a:rPr>
              <a:t>Here’s how to reach me</a:t>
            </a:r>
            <a:endParaRPr lang="en-US" sz="4400" dirty="0">
              <a:latin typeface="Calibri" panose="020F0502020204030204" pitchFamily="34"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46205" y="3587704"/>
            <a:ext cx="1451590" cy="983879"/>
          </a:xfrm>
          <a:prstGeom prst="rect">
            <a:avLst/>
          </a:prstGeom>
        </p:spPr>
      </p:pic>
    </p:spTree>
    <p:extLst>
      <p:ext uri="{BB962C8B-B14F-4D97-AF65-F5344CB8AC3E}">
        <p14:creationId xmlns:p14="http://schemas.microsoft.com/office/powerpoint/2010/main" val="679920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a:spLocks noChangeArrowheads="1"/>
          </p:cNvSpPr>
          <p:nvPr/>
        </p:nvSpPr>
        <p:spPr>
          <a:xfrm>
            <a:off x="-1540" y="0"/>
            <a:ext cx="9145540" cy="1800716"/>
          </a:xfrm>
          <a:custGeom>
            <a:avLst/>
            <a:gdLst/>
            <a:ahLst/>
            <a:cxnLst/>
            <a:rect l="l" t="t" r="r" b="b"/>
            <a:pathLst>
              <a:path w="9137648" h="1800716">
                <a:moveTo>
                  <a:pt x="6896510" y="1031781"/>
                </a:moveTo>
                <a:cubicBezTo>
                  <a:pt x="6886960" y="1031781"/>
                  <a:pt x="6877751" y="1036760"/>
                  <a:pt x="6868884" y="1046719"/>
                </a:cubicBezTo>
                <a:cubicBezTo>
                  <a:pt x="6860016" y="1056678"/>
                  <a:pt x="6852649" y="1068002"/>
                  <a:pt x="6846783" y="1080689"/>
                </a:cubicBezTo>
                <a:cubicBezTo>
                  <a:pt x="6840916" y="1093377"/>
                  <a:pt x="6837983" y="1102176"/>
                  <a:pt x="6837983" y="1107088"/>
                </a:cubicBezTo>
                <a:cubicBezTo>
                  <a:pt x="6837983" y="1113363"/>
                  <a:pt x="6839621" y="1118275"/>
                  <a:pt x="6842895" y="1121822"/>
                </a:cubicBezTo>
                <a:cubicBezTo>
                  <a:pt x="6846169" y="1125369"/>
                  <a:pt x="6850125" y="1127142"/>
                  <a:pt x="6854764" y="1127142"/>
                </a:cubicBezTo>
                <a:cubicBezTo>
                  <a:pt x="6863222" y="1127142"/>
                  <a:pt x="6872090" y="1122708"/>
                  <a:pt x="6881367" y="1113841"/>
                </a:cubicBezTo>
                <a:cubicBezTo>
                  <a:pt x="6890644" y="1104973"/>
                  <a:pt x="6898420" y="1094468"/>
                  <a:pt x="6904696" y="1082326"/>
                </a:cubicBezTo>
                <a:cubicBezTo>
                  <a:pt x="6910971" y="1070184"/>
                  <a:pt x="6914109" y="1060294"/>
                  <a:pt x="6914109" y="1052654"/>
                </a:cubicBezTo>
                <a:cubicBezTo>
                  <a:pt x="6914109" y="1038738"/>
                  <a:pt x="6908243" y="1031781"/>
                  <a:pt x="6896510" y="1031781"/>
                </a:cubicBezTo>
                <a:close/>
                <a:moveTo>
                  <a:pt x="5191535" y="1031781"/>
                </a:moveTo>
                <a:cubicBezTo>
                  <a:pt x="5181986" y="1031781"/>
                  <a:pt x="5172777" y="1036760"/>
                  <a:pt x="5163909" y="1046719"/>
                </a:cubicBezTo>
                <a:cubicBezTo>
                  <a:pt x="5155042" y="1056678"/>
                  <a:pt x="5147675" y="1068002"/>
                  <a:pt x="5141808" y="1080689"/>
                </a:cubicBezTo>
                <a:cubicBezTo>
                  <a:pt x="5135942" y="1093377"/>
                  <a:pt x="5133009" y="1102176"/>
                  <a:pt x="5133009" y="1107088"/>
                </a:cubicBezTo>
                <a:cubicBezTo>
                  <a:pt x="5133009" y="1113363"/>
                  <a:pt x="5134646" y="1118275"/>
                  <a:pt x="5137920" y="1121822"/>
                </a:cubicBezTo>
                <a:cubicBezTo>
                  <a:pt x="5141194" y="1125369"/>
                  <a:pt x="5145151" y="1127142"/>
                  <a:pt x="5149789" y="1127142"/>
                </a:cubicBezTo>
                <a:cubicBezTo>
                  <a:pt x="5158247" y="1127142"/>
                  <a:pt x="5167115" y="1122708"/>
                  <a:pt x="5176392" y="1113841"/>
                </a:cubicBezTo>
                <a:cubicBezTo>
                  <a:pt x="5185669" y="1104973"/>
                  <a:pt x="5193445" y="1094468"/>
                  <a:pt x="5199721" y="1082326"/>
                </a:cubicBezTo>
                <a:cubicBezTo>
                  <a:pt x="5205997" y="1070184"/>
                  <a:pt x="5209134" y="1060294"/>
                  <a:pt x="5209134" y="1052654"/>
                </a:cubicBezTo>
                <a:cubicBezTo>
                  <a:pt x="5209134" y="1038738"/>
                  <a:pt x="5203268" y="1031781"/>
                  <a:pt x="5191535" y="1031781"/>
                </a:cubicBezTo>
                <a:close/>
                <a:moveTo>
                  <a:pt x="3305586" y="1031781"/>
                </a:moveTo>
                <a:cubicBezTo>
                  <a:pt x="3296036" y="1031781"/>
                  <a:pt x="3286827" y="1036760"/>
                  <a:pt x="3277959" y="1046719"/>
                </a:cubicBezTo>
                <a:cubicBezTo>
                  <a:pt x="3269092" y="1056678"/>
                  <a:pt x="3261725" y="1068002"/>
                  <a:pt x="3255858" y="1080689"/>
                </a:cubicBezTo>
                <a:cubicBezTo>
                  <a:pt x="3249992" y="1093377"/>
                  <a:pt x="3247059" y="1102176"/>
                  <a:pt x="3247059" y="1107088"/>
                </a:cubicBezTo>
                <a:cubicBezTo>
                  <a:pt x="3247059" y="1113363"/>
                  <a:pt x="3248696" y="1118275"/>
                  <a:pt x="3251970" y="1121822"/>
                </a:cubicBezTo>
                <a:cubicBezTo>
                  <a:pt x="3255244" y="1125369"/>
                  <a:pt x="3259201" y="1127142"/>
                  <a:pt x="3263839" y="1127142"/>
                </a:cubicBezTo>
                <a:cubicBezTo>
                  <a:pt x="3272298" y="1127142"/>
                  <a:pt x="3281165" y="1122708"/>
                  <a:pt x="3290442" y="1113841"/>
                </a:cubicBezTo>
                <a:cubicBezTo>
                  <a:pt x="3299719" y="1104973"/>
                  <a:pt x="3307496" y="1094468"/>
                  <a:pt x="3313771" y="1082326"/>
                </a:cubicBezTo>
                <a:cubicBezTo>
                  <a:pt x="3320047" y="1070184"/>
                  <a:pt x="3323184" y="1060294"/>
                  <a:pt x="3323184" y="1052654"/>
                </a:cubicBezTo>
                <a:cubicBezTo>
                  <a:pt x="3323184" y="1038738"/>
                  <a:pt x="3317318" y="1031781"/>
                  <a:pt x="3305586" y="1031781"/>
                </a:cubicBezTo>
                <a:close/>
                <a:moveTo>
                  <a:pt x="3136666" y="895900"/>
                </a:moveTo>
                <a:cubicBezTo>
                  <a:pt x="3140485" y="895900"/>
                  <a:pt x="3142395" y="898083"/>
                  <a:pt x="3142395" y="902449"/>
                </a:cubicBezTo>
                <a:cubicBezTo>
                  <a:pt x="3142395" y="912817"/>
                  <a:pt x="3136938" y="925709"/>
                  <a:pt x="3126024" y="941126"/>
                </a:cubicBezTo>
                <a:cubicBezTo>
                  <a:pt x="3115110" y="956542"/>
                  <a:pt x="3101945" y="971412"/>
                  <a:pt x="3086529" y="985737"/>
                </a:cubicBezTo>
                <a:cubicBezTo>
                  <a:pt x="3071113" y="1000062"/>
                  <a:pt x="3058221" y="1010635"/>
                  <a:pt x="3047852" y="1017456"/>
                </a:cubicBezTo>
                <a:cubicBezTo>
                  <a:pt x="3032573" y="1007360"/>
                  <a:pt x="3019749" y="1002313"/>
                  <a:pt x="3009380" y="1002313"/>
                </a:cubicBezTo>
                <a:cubicBezTo>
                  <a:pt x="3033391" y="971208"/>
                  <a:pt x="3058016" y="945696"/>
                  <a:pt x="3083255" y="925778"/>
                </a:cubicBezTo>
                <a:cubicBezTo>
                  <a:pt x="3108494" y="905860"/>
                  <a:pt x="3126297" y="895900"/>
                  <a:pt x="3136666" y="895900"/>
                </a:cubicBezTo>
                <a:close/>
                <a:moveTo>
                  <a:pt x="2565426" y="888124"/>
                </a:moveTo>
                <a:cubicBezTo>
                  <a:pt x="2551510" y="911317"/>
                  <a:pt x="2541006" y="931849"/>
                  <a:pt x="2533911" y="949720"/>
                </a:cubicBezTo>
                <a:cubicBezTo>
                  <a:pt x="2526818" y="967592"/>
                  <a:pt x="2523270" y="985123"/>
                  <a:pt x="2523270" y="1002313"/>
                </a:cubicBezTo>
                <a:cubicBezTo>
                  <a:pt x="2523270" y="1014045"/>
                  <a:pt x="2525590" y="1026323"/>
                  <a:pt x="2530228" y="1039148"/>
                </a:cubicBezTo>
                <a:cubicBezTo>
                  <a:pt x="2502670" y="1059339"/>
                  <a:pt x="2483025" y="1069434"/>
                  <a:pt x="2471292" y="1069434"/>
                </a:cubicBezTo>
                <a:cubicBezTo>
                  <a:pt x="2446190" y="1069434"/>
                  <a:pt x="2433639" y="1060430"/>
                  <a:pt x="2433639" y="1042422"/>
                </a:cubicBezTo>
                <a:cubicBezTo>
                  <a:pt x="2433639" y="1039966"/>
                  <a:pt x="2437049" y="1023459"/>
                  <a:pt x="2443871" y="992899"/>
                </a:cubicBezTo>
                <a:cubicBezTo>
                  <a:pt x="2447691" y="981439"/>
                  <a:pt x="2455194" y="970048"/>
                  <a:pt x="2466381" y="958725"/>
                </a:cubicBezTo>
                <a:cubicBezTo>
                  <a:pt x="2477568" y="947401"/>
                  <a:pt x="2491210" y="936214"/>
                  <a:pt x="2507308" y="925164"/>
                </a:cubicBezTo>
                <a:cubicBezTo>
                  <a:pt x="2523407" y="914113"/>
                  <a:pt x="2542779" y="901767"/>
                  <a:pt x="2565426" y="888124"/>
                </a:cubicBezTo>
                <a:close/>
                <a:moveTo>
                  <a:pt x="4678376" y="878302"/>
                </a:moveTo>
                <a:cubicBezTo>
                  <a:pt x="4645088" y="924959"/>
                  <a:pt x="4616575" y="961862"/>
                  <a:pt x="4592837" y="989011"/>
                </a:cubicBezTo>
                <a:cubicBezTo>
                  <a:pt x="4569099" y="1016160"/>
                  <a:pt x="4542905" y="1038193"/>
                  <a:pt x="4514256" y="1055109"/>
                </a:cubicBezTo>
                <a:cubicBezTo>
                  <a:pt x="4506616" y="1058929"/>
                  <a:pt x="4501295" y="1060839"/>
                  <a:pt x="4498294" y="1060839"/>
                </a:cubicBezTo>
                <a:cubicBezTo>
                  <a:pt x="4493110" y="1060839"/>
                  <a:pt x="4489017" y="1058043"/>
                  <a:pt x="4486016" y="1052449"/>
                </a:cubicBezTo>
                <a:cubicBezTo>
                  <a:pt x="4483014" y="1046856"/>
                  <a:pt x="4481514" y="1039693"/>
                  <a:pt x="4481514" y="1030962"/>
                </a:cubicBezTo>
                <a:cubicBezTo>
                  <a:pt x="4481514" y="1006951"/>
                  <a:pt x="4496589" y="983622"/>
                  <a:pt x="4526739" y="960976"/>
                </a:cubicBezTo>
                <a:cubicBezTo>
                  <a:pt x="4556889" y="938329"/>
                  <a:pt x="4607434" y="910771"/>
                  <a:pt x="4678376" y="878302"/>
                </a:cubicBezTo>
                <a:close/>
                <a:moveTo>
                  <a:pt x="6733692" y="870525"/>
                </a:moveTo>
                <a:cubicBezTo>
                  <a:pt x="6739422" y="870525"/>
                  <a:pt x="6742287" y="873663"/>
                  <a:pt x="6742287" y="879939"/>
                </a:cubicBezTo>
                <a:cubicBezTo>
                  <a:pt x="6742287" y="885941"/>
                  <a:pt x="6738126" y="895423"/>
                  <a:pt x="6729804" y="908383"/>
                </a:cubicBezTo>
                <a:cubicBezTo>
                  <a:pt x="6721482" y="921344"/>
                  <a:pt x="6708590" y="934918"/>
                  <a:pt x="6691127" y="949106"/>
                </a:cubicBezTo>
                <a:cubicBezTo>
                  <a:pt x="6673665" y="963295"/>
                  <a:pt x="6652655" y="975164"/>
                  <a:pt x="6628099" y="984714"/>
                </a:cubicBezTo>
                <a:cubicBezTo>
                  <a:pt x="6630828" y="968615"/>
                  <a:pt x="6636693" y="953745"/>
                  <a:pt x="6645698" y="940102"/>
                </a:cubicBezTo>
                <a:cubicBezTo>
                  <a:pt x="6654702" y="926460"/>
                  <a:pt x="6664866" y="914591"/>
                  <a:pt x="6676189" y="904495"/>
                </a:cubicBezTo>
                <a:cubicBezTo>
                  <a:pt x="6687512" y="894400"/>
                  <a:pt x="6698699" y="886214"/>
                  <a:pt x="6709749" y="879939"/>
                </a:cubicBezTo>
                <a:cubicBezTo>
                  <a:pt x="6720800" y="873663"/>
                  <a:pt x="6728781" y="870525"/>
                  <a:pt x="6733692" y="870525"/>
                </a:cubicBezTo>
                <a:close/>
                <a:moveTo>
                  <a:pt x="6757430" y="825505"/>
                </a:moveTo>
                <a:cubicBezTo>
                  <a:pt x="6741332" y="825505"/>
                  <a:pt x="6723051" y="830007"/>
                  <a:pt x="6702587" y="839011"/>
                </a:cubicBezTo>
                <a:cubicBezTo>
                  <a:pt x="6682123" y="848015"/>
                  <a:pt x="6661523" y="861385"/>
                  <a:pt x="6640786" y="879120"/>
                </a:cubicBezTo>
                <a:cubicBezTo>
                  <a:pt x="6610500" y="905041"/>
                  <a:pt x="6588672" y="929666"/>
                  <a:pt x="6575302" y="952995"/>
                </a:cubicBezTo>
                <a:cubicBezTo>
                  <a:pt x="6568617" y="964659"/>
                  <a:pt x="6563604" y="976989"/>
                  <a:pt x="6560261" y="989983"/>
                </a:cubicBezTo>
                <a:lnTo>
                  <a:pt x="6559030" y="1000047"/>
                </a:lnTo>
                <a:lnTo>
                  <a:pt x="6548592" y="1007991"/>
                </a:lnTo>
                <a:cubicBezTo>
                  <a:pt x="6544056" y="1011231"/>
                  <a:pt x="6539980" y="1013909"/>
                  <a:pt x="6536365" y="1016023"/>
                </a:cubicBezTo>
                <a:cubicBezTo>
                  <a:pt x="6529134" y="1020253"/>
                  <a:pt x="6522518" y="1022367"/>
                  <a:pt x="6516515" y="1022367"/>
                </a:cubicBezTo>
                <a:cubicBezTo>
                  <a:pt x="6509421" y="1022367"/>
                  <a:pt x="6502463" y="1016228"/>
                  <a:pt x="6495642" y="1003950"/>
                </a:cubicBezTo>
                <a:cubicBezTo>
                  <a:pt x="6508739" y="987033"/>
                  <a:pt x="6519789" y="970594"/>
                  <a:pt x="6528793" y="954632"/>
                </a:cubicBezTo>
                <a:cubicBezTo>
                  <a:pt x="6537797" y="938670"/>
                  <a:pt x="6544619" y="923800"/>
                  <a:pt x="6549257" y="910021"/>
                </a:cubicBezTo>
                <a:cubicBezTo>
                  <a:pt x="6553896" y="896242"/>
                  <a:pt x="6556215" y="884577"/>
                  <a:pt x="6556215" y="875027"/>
                </a:cubicBezTo>
                <a:cubicBezTo>
                  <a:pt x="6556215" y="859202"/>
                  <a:pt x="6550212" y="851289"/>
                  <a:pt x="6538207" y="851289"/>
                </a:cubicBezTo>
                <a:cubicBezTo>
                  <a:pt x="6530567" y="851289"/>
                  <a:pt x="6518902" y="860021"/>
                  <a:pt x="6503213" y="877483"/>
                </a:cubicBezTo>
                <a:cubicBezTo>
                  <a:pt x="6487524" y="894945"/>
                  <a:pt x="6473200" y="915273"/>
                  <a:pt x="6460239" y="938465"/>
                </a:cubicBezTo>
                <a:cubicBezTo>
                  <a:pt x="6447279" y="961658"/>
                  <a:pt x="6440662" y="982122"/>
                  <a:pt x="6440389" y="999857"/>
                </a:cubicBezTo>
                <a:cubicBezTo>
                  <a:pt x="6395096" y="1045696"/>
                  <a:pt x="6366583" y="1068616"/>
                  <a:pt x="6354850" y="1068616"/>
                </a:cubicBezTo>
                <a:cubicBezTo>
                  <a:pt x="6342572" y="1068616"/>
                  <a:pt x="6336433" y="1061249"/>
                  <a:pt x="6336433" y="1046515"/>
                </a:cubicBezTo>
                <a:cubicBezTo>
                  <a:pt x="6336433" y="1041057"/>
                  <a:pt x="6336979" y="1036146"/>
                  <a:pt x="6338070" y="1031781"/>
                </a:cubicBezTo>
                <a:lnTo>
                  <a:pt x="6345437" y="997401"/>
                </a:lnTo>
                <a:cubicBezTo>
                  <a:pt x="6369448" y="978029"/>
                  <a:pt x="6390594" y="955177"/>
                  <a:pt x="6408875" y="928847"/>
                </a:cubicBezTo>
                <a:cubicBezTo>
                  <a:pt x="6427156" y="902517"/>
                  <a:pt x="6436297" y="882531"/>
                  <a:pt x="6436297" y="868888"/>
                </a:cubicBezTo>
                <a:cubicBezTo>
                  <a:pt x="6436297" y="864795"/>
                  <a:pt x="6432613" y="861248"/>
                  <a:pt x="6425246" y="858247"/>
                </a:cubicBezTo>
                <a:cubicBezTo>
                  <a:pt x="6417879" y="855246"/>
                  <a:pt x="6410103" y="853745"/>
                  <a:pt x="6401917" y="853745"/>
                </a:cubicBezTo>
                <a:cubicBezTo>
                  <a:pt x="6392367" y="853745"/>
                  <a:pt x="6383841" y="856542"/>
                  <a:pt x="6376338" y="862135"/>
                </a:cubicBezTo>
                <a:cubicBezTo>
                  <a:pt x="6368834" y="867729"/>
                  <a:pt x="6358943" y="878165"/>
                  <a:pt x="6346665" y="893445"/>
                </a:cubicBezTo>
                <a:cubicBezTo>
                  <a:pt x="6315969" y="931508"/>
                  <a:pt x="6296784" y="965503"/>
                  <a:pt x="6289110" y="995432"/>
                </a:cubicBezTo>
                <a:lnTo>
                  <a:pt x="6287959" y="1004008"/>
                </a:lnTo>
                <a:lnTo>
                  <a:pt x="6279396" y="1011074"/>
                </a:lnTo>
                <a:cubicBezTo>
                  <a:pt x="6262692" y="1024503"/>
                  <a:pt x="6248559" y="1034748"/>
                  <a:pt x="6236997" y="1041808"/>
                </a:cubicBezTo>
                <a:cubicBezTo>
                  <a:pt x="6221581" y="1051221"/>
                  <a:pt x="6207461" y="1055928"/>
                  <a:pt x="6194637" y="1055928"/>
                </a:cubicBezTo>
                <a:cubicBezTo>
                  <a:pt x="6182905" y="1055928"/>
                  <a:pt x="6173355" y="1052654"/>
                  <a:pt x="6165988" y="1046105"/>
                </a:cubicBezTo>
                <a:cubicBezTo>
                  <a:pt x="6158621" y="1039557"/>
                  <a:pt x="6154937" y="1031371"/>
                  <a:pt x="6154937" y="1021549"/>
                </a:cubicBezTo>
                <a:cubicBezTo>
                  <a:pt x="6154937" y="1010089"/>
                  <a:pt x="6158553" y="999857"/>
                  <a:pt x="6165783" y="990853"/>
                </a:cubicBezTo>
                <a:cubicBezTo>
                  <a:pt x="6173014" y="981849"/>
                  <a:pt x="6188498" y="965887"/>
                  <a:pt x="6212236" y="942967"/>
                </a:cubicBezTo>
                <a:cubicBezTo>
                  <a:pt x="6220694" y="935055"/>
                  <a:pt x="6230312" y="921821"/>
                  <a:pt x="6241090" y="903267"/>
                </a:cubicBezTo>
                <a:cubicBezTo>
                  <a:pt x="6251868" y="884714"/>
                  <a:pt x="6257256" y="871071"/>
                  <a:pt x="6257256" y="862340"/>
                </a:cubicBezTo>
                <a:cubicBezTo>
                  <a:pt x="6257256" y="849516"/>
                  <a:pt x="6248935" y="843104"/>
                  <a:pt x="6232290" y="843104"/>
                </a:cubicBezTo>
                <a:cubicBezTo>
                  <a:pt x="6200094" y="843104"/>
                  <a:pt x="6164623" y="873254"/>
                  <a:pt x="6125878" y="933554"/>
                </a:cubicBezTo>
                <a:cubicBezTo>
                  <a:pt x="6117693" y="946924"/>
                  <a:pt x="6112100" y="956746"/>
                  <a:pt x="6109098" y="963022"/>
                </a:cubicBezTo>
                <a:cubicBezTo>
                  <a:pt x="6106097" y="969298"/>
                  <a:pt x="6103505" y="977278"/>
                  <a:pt x="6101322" y="986965"/>
                </a:cubicBezTo>
                <a:cubicBezTo>
                  <a:pt x="6099139" y="996651"/>
                  <a:pt x="6098048" y="1006815"/>
                  <a:pt x="6098048" y="1017456"/>
                </a:cubicBezTo>
                <a:cubicBezTo>
                  <a:pt x="6098048" y="1045287"/>
                  <a:pt x="6103505" y="1070935"/>
                  <a:pt x="6114419" y="1094400"/>
                </a:cubicBezTo>
                <a:cubicBezTo>
                  <a:pt x="6125333" y="1117865"/>
                  <a:pt x="6141977" y="1129598"/>
                  <a:pt x="6164350" y="1129598"/>
                </a:cubicBezTo>
                <a:cubicBezTo>
                  <a:pt x="6180449" y="1129598"/>
                  <a:pt x="6199958" y="1120935"/>
                  <a:pt x="6222877" y="1103609"/>
                </a:cubicBezTo>
                <a:cubicBezTo>
                  <a:pt x="6240067" y="1090614"/>
                  <a:pt x="6258254" y="1072900"/>
                  <a:pt x="6277439" y="1050467"/>
                </a:cubicBezTo>
                <a:lnTo>
                  <a:pt x="6287132" y="1038545"/>
                </a:lnTo>
                <a:lnTo>
                  <a:pt x="6290236" y="1062835"/>
                </a:lnTo>
                <a:cubicBezTo>
                  <a:pt x="6293544" y="1075215"/>
                  <a:pt x="6298507" y="1087033"/>
                  <a:pt x="6305123" y="1098288"/>
                </a:cubicBezTo>
                <a:cubicBezTo>
                  <a:pt x="6318356" y="1120798"/>
                  <a:pt x="6334387" y="1132054"/>
                  <a:pt x="6353213" y="1132054"/>
                </a:cubicBezTo>
                <a:cubicBezTo>
                  <a:pt x="6364127" y="1132054"/>
                  <a:pt x="6378316" y="1124755"/>
                  <a:pt x="6395778" y="1110157"/>
                </a:cubicBezTo>
                <a:cubicBezTo>
                  <a:pt x="6413240" y="1095560"/>
                  <a:pt x="6435887" y="1073527"/>
                  <a:pt x="6463718" y="1044059"/>
                </a:cubicBezTo>
                <a:cubicBezTo>
                  <a:pt x="6477906" y="1051426"/>
                  <a:pt x="6487729" y="1055109"/>
                  <a:pt x="6493186" y="1055109"/>
                </a:cubicBezTo>
                <a:cubicBezTo>
                  <a:pt x="6507102" y="1055109"/>
                  <a:pt x="6518493" y="1052927"/>
                  <a:pt x="6527361" y="1048561"/>
                </a:cubicBezTo>
                <a:cubicBezTo>
                  <a:pt x="6531795" y="1046378"/>
                  <a:pt x="6537030" y="1043240"/>
                  <a:pt x="6543067" y="1039147"/>
                </a:cubicBezTo>
                <a:lnTo>
                  <a:pt x="6555356" y="1030076"/>
                </a:lnTo>
                <a:lnTo>
                  <a:pt x="6555248" y="1030962"/>
                </a:lnTo>
                <a:cubicBezTo>
                  <a:pt x="6555248" y="1063704"/>
                  <a:pt x="6562342" y="1089489"/>
                  <a:pt x="6576530" y="1108315"/>
                </a:cubicBezTo>
                <a:cubicBezTo>
                  <a:pt x="6590718" y="1127142"/>
                  <a:pt x="6609954" y="1136556"/>
                  <a:pt x="6634238" y="1136556"/>
                </a:cubicBezTo>
                <a:cubicBezTo>
                  <a:pt x="6662069" y="1136556"/>
                  <a:pt x="6689490" y="1126665"/>
                  <a:pt x="6716503" y="1106883"/>
                </a:cubicBezTo>
                <a:cubicBezTo>
                  <a:pt x="6743515" y="1087101"/>
                  <a:pt x="6772437" y="1058656"/>
                  <a:pt x="6803269" y="1021549"/>
                </a:cubicBezTo>
                <a:lnTo>
                  <a:pt x="6803269" y="996583"/>
                </a:lnTo>
                <a:cubicBezTo>
                  <a:pt x="6782805" y="1014045"/>
                  <a:pt x="6765479" y="1027961"/>
                  <a:pt x="6751291" y="1038329"/>
                </a:cubicBezTo>
                <a:cubicBezTo>
                  <a:pt x="6737103" y="1048697"/>
                  <a:pt x="6722846" y="1057019"/>
                  <a:pt x="6708522" y="1063295"/>
                </a:cubicBezTo>
                <a:cubicBezTo>
                  <a:pt x="6694197" y="1069571"/>
                  <a:pt x="6680349" y="1072708"/>
                  <a:pt x="6666980" y="1072708"/>
                </a:cubicBezTo>
                <a:cubicBezTo>
                  <a:pt x="6654156" y="1072708"/>
                  <a:pt x="6643788" y="1068206"/>
                  <a:pt x="6635875" y="1059202"/>
                </a:cubicBezTo>
                <a:cubicBezTo>
                  <a:pt x="6627963" y="1050198"/>
                  <a:pt x="6624006" y="1037647"/>
                  <a:pt x="6624006" y="1021549"/>
                </a:cubicBezTo>
                <a:lnTo>
                  <a:pt x="6624006" y="1011317"/>
                </a:lnTo>
                <a:cubicBezTo>
                  <a:pt x="6662478" y="995764"/>
                  <a:pt x="6694879" y="979598"/>
                  <a:pt x="6721209" y="962817"/>
                </a:cubicBezTo>
                <a:cubicBezTo>
                  <a:pt x="6747540" y="946037"/>
                  <a:pt x="6767116" y="929120"/>
                  <a:pt x="6779940" y="912067"/>
                </a:cubicBezTo>
                <a:cubicBezTo>
                  <a:pt x="6792765" y="895014"/>
                  <a:pt x="6799177" y="877892"/>
                  <a:pt x="6799177" y="860703"/>
                </a:cubicBezTo>
                <a:cubicBezTo>
                  <a:pt x="6799177" y="848970"/>
                  <a:pt x="6795425" y="840171"/>
                  <a:pt x="6787921" y="834304"/>
                </a:cubicBezTo>
                <a:cubicBezTo>
                  <a:pt x="6780418" y="828438"/>
                  <a:pt x="6770254" y="825505"/>
                  <a:pt x="6757430" y="825505"/>
                </a:cubicBezTo>
                <a:close/>
                <a:moveTo>
                  <a:pt x="6293273" y="724004"/>
                </a:moveTo>
                <a:cubicBezTo>
                  <a:pt x="6280994" y="724004"/>
                  <a:pt x="6269125" y="731371"/>
                  <a:pt x="6257666" y="746105"/>
                </a:cubicBezTo>
                <a:cubicBezTo>
                  <a:pt x="6246206" y="760839"/>
                  <a:pt x="6240476" y="774209"/>
                  <a:pt x="6240476" y="786214"/>
                </a:cubicBezTo>
                <a:cubicBezTo>
                  <a:pt x="6240476" y="794127"/>
                  <a:pt x="6243546" y="800675"/>
                  <a:pt x="6249685" y="805859"/>
                </a:cubicBezTo>
                <a:cubicBezTo>
                  <a:pt x="6255824" y="811044"/>
                  <a:pt x="6262304" y="813636"/>
                  <a:pt x="6269125" y="813636"/>
                </a:cubicBezTo>
                <a:cubicBezTo>
                  <a:pt x="6281950" y="813636"/>
                  <a:pt x="6293955" y="806542"/>
                  <a:pt x="6305142" y="792353"/>
                </a:cubicBezTo>
                <a:cubicBezTo>
                  <a:pt x="6316329" y="778165"/>
                  <a:pt x="6321922" y="765205"/>
                  <a:pt x="6321922" y="753472"/>
                </a:cubicBezTo>
                <a:cubicBezTo>
                  <a:pt x="6321922" y="743922"/>
                  <a:pt x="6319194" y="736623"/>
                  <a:pt x="6313737" y="731576"/>
                </a:cubicBezTo>
                <a:cubicBezTo>
                  <a:pt x="6308280" y="726528"/>
                  <a:pt x="6301458" y="724004"/>
                  <a:pt x="6293273" y="724004"/>
                </a:cubicBezTo>
                <a:close/>
                <a:moveTo>
                  <a:pt x="4426894" y="713772"/>
                </a:moveTo>
                <a:cubicBezTo>
                  <a:pt x="4431259" y="713772"/>
                  <a:pt x="4433442" y="716910"/>
                  <a:pt x="4433442" y="723185"/>
                </a:cubicBezTo>
                <a:cubicBezTo>
                  <a:pt x="4433442" y="731371"/>
                  <a:pt x="4430100" y="743513"/>
                  <a:pt x="4423415" y="759611"/>
                </a:cubicBezTo>
                <a:cubicBezTo>
                  <a:pt x="4416730" y="775709"/>
                  <a:pt x="4407521" y="793854"/>
                  <a:pt x="4395789" y="814045"/>
                </a:cubicBezTo>
                <a:cubicBezTo>
                  <a:pt x="4384056" y="834236"/>
                  <a:pt x="4371573" y="853199"/>
                  <a:pt x="4358340" y="870935"/>
                </a:cubicBezTo>
                <a:cubicBezTo>
                  <a:pt x="4345106" y="888670"/>
                  <a:pt x="4331396" y="904495"/>
                  <a:pt x="4317207" y="918411"/>
                </a:cubicBezTo>
                <a:cubicBezTo>
                  <a:pt x="4325938" y="878029"/>
                  <a:pt x="4340672" y="837988"/>
                  <a:pt x="4361409" y="798288"/>
                </a:cubicBezTo>
                <a:cubicBezTo>
                  <a:pt x="4382146" y="758588"/>
                  <a:pt x="4400836" y="731917"/>
                  <a:pt x="4417480" y="718274"/>
                </a:cubicBezTo>
                <a:cubicBezTo>
                  <a:pt x="4422119" y="715273"/>
                  <a:pt x="4425256" y="713772"/>
                  <a:pt x="4426894" y="713772"/>
                </a:cubicBezTo>
                <a:close/>
                <a:moveTo>
                  <a:pt x="4032760" y="695355"/>
                </a:moveTo>
                <a:cubicBezTo>
                  <a:pt x="4074779" y="695355"/>
                  <a:pt x="4109090" y="697196"/>
                  <a:pt x="4135693" y="700880"/>
                </a:cubicBezTo>
                <a:cubicBezTo>
                  <a:pt x="4162296" y="704563"/>
                  <a:pt x="4182692" y="711453"/>
                  <a:pt x="4196880" y="721548"/>
                </a:cubicBezTo>
                <a:cubicBezTo>
                  <a:pt x="4211068" y="731644"/>
                  <a:pt x="4218162" y="745559"/>
                  <a:pt x="4218162" y="763295"/>
                </a:cubicBezTo>
                <a:cubicBezTo>
                  <a:pt x="4218162" y="776119"/>
                  <a:pt x="4213524" y="792080"/>
                  <a:pt x="4204247" y="811180"/>
                </a:cubicBezTo>
                <a:cubicBezTo>
                  <a:pt x="4194970" y="830280"/>
                  <a:pt x="4180031" y="849311"/>
                  <a:pt x="4159431" y="868274"/>
                </a:cubicBezTo>
                <a:cubicBezTo>
                  <a:pt x="4138831" y="887237"/>
                  <a:pt x="4111000" y="903131"/>
                  <a:pt x="4075938" y="915955"/>
                </a:cubicBezTo>
                <a:cubicBezTo>
                  <a:pt x="4040877" y="928779"/>
                  <a:pt x="3999472" y="935191"/>
                  <a:pt x="3951723" y="935191"/>
                </a:cubicBezTo>
                <a:cubicBezTo>
                  <a:pt x="3946266" y="935191"/>
                  <a:pt x="3939513" y="934918"/>
                  <a:pt x="3931464" y="934373"/>
                </a:cubicBezTo>
                <a:cubicBezTo>
                  <a:pt x="3923414" y="933827"/>
                  <a:pt x="3914206" y="933281"/>
                  <a:pt x="3903837" y="932735"/>
                </a:cubicBezTo>
                <a:lnTo>
                  <a:pt x="3927166" y="893445"/>
                </a:lnTo>
                <a:lnTo>
                  <a:pt x="3989376" y="881576"/>
                </a:lnTo>
                <a:cubicBezTo>
                  <a:pt x="3996470" y="880211"/>
                  <a:pt x="4000017" y="877756"/>
                  <a:pt x="4000017" y="874209"/>
                </a:cubicBezTo>
                <a:cubicBezTo>
                  <a:pt x="4000017" y="870116"/>
                  <a:pt x="3997835" y="868070"/>
                  <a:pt x="3993469" y="868070"/>
                </a:cubicBezTo>
                <a:lnTo>
                  <a:pt x="3939854" y="874209"/>
                </a:lnTo>
                <a:lnTo>
                  <a:pt x="4011068" y="762476"/>
                </a:lnTo>
                <a:cubicBezTo>
                  <a:pt x="4026075" y="739284"/>
                  <a:pt x="4033578" y="720593"/>
                  <a:pt x="4033578" y="706405"/>
                </a:cubicBezTo>
                <a:cubicBezTo>
                  <a:pt x="4033578" y="702039"/>
                  <a:pt x="4033305" y="698356"/>
                  <a:pt x="4032760" y="695355"/>
                </a:cubicBezTo>
                <a:close/>
                <a:moveTo>
                  <a:pt x="4463729" y="632735"/>
                </a:moveTo>
                <a:cubicBezTo>
                  <a:pt x="4459090" y="632735"/>
                  <a:pt x="4452678" y="635191"/>
                  <a:pt x="4444493" y="640102"/>
                </a:cubicBezTo>
                <a:cubicBezTo>
                  <a:pt x="4424301" y="651835"/>
                  <a:pt x="4402405" y="672367"/>
                  <a:pt x="4378804" y="701698"/>
                </a:cubicBezTo>
                <a:cubicBezTo>
                  <a:pt x="4355202" y="731030"/>
                  <a:pt x="4332419" y="765409"/>
                  <a:pt x="4310454" y="804836"/>
                </a:cubicBezTo>
                <a:cubicBezTo>
                  <a:pt x="4288490" y="844263"/>
                  <a:pt x="4270959" y="883145"/>
                  <a:pt x="4257862" y="921480"/>
                </a:cubicBezTo>
                <a:cubicBezTo>
                  <a:pt x="4244765" y="959816"/>
                  <a:pt x="4238217" y="992899"/>
                  <a:pt x="4238217" y="1020730"/>
                </a:cubicBezTo>
                <a:cubicBezTo>
                  <a:pt x="4238217" y="1055109"/>
                  <a:pt x="4243742" y="1082872"/>
                  <a:pt x="4254792" y="1104018"/>
                </a:cubicBezTo>
                <a:cubicBezTo>
                  <a:pt x="4265843" y="1125164"/>
                  <a:pt x="4281055" y="1135737"/>
                  <a:pt x="4300427" y="1135737"/>
                </a:cubicBezTo>
                <a:cubicBezTo>
                  <a:pt x="4331703" y="1135737"/>
                  <a:pt x="4371125" y="1106804"/>
                  <a:pt x="4418695" y="1048938"/>
                </a:cubicBezTo>
                <a:lnTo>
                  <a:pt x="4433042" y="1030686"/>
                </a:lnTo>
                <a:lnTo>
                  <a:pt x="4440790" y="1068820"/>
                </a:lnTo>
                <a:cubicBezTo>
                  <a:pt x="4447748" y="1085328"/>
                  <a:pt x="4455729" y="1098766"/>
                  <a:pt x="4464733" y="1109134"/>
                </a:cubicBezTo>
                <a:cubicBezTo>
                  <a:pt x="4473737" y="1119502"/>
                  <a:pt x="4481241" y="1124687"/>
                  <a:pt x="4487243" y="1124687"/>
                </a:cubicBezTo>
                <a:cubicBezTo>
                  <a:pt x="4499794" y="1124687"/>
                  <a:pt x="4515756" y="1115341"/>
                  <a:pt x="4535129" y="1096651"/>
                </a:cubicBezTo>
                <a:cubicBezTo>
                  <a:pt x="4554502" y="1077961"/>
                  <a:pt x="4584106" y="1046515"/>
                  <a:pt x="4623942" y="1002313"/>
                </a:cubicBezTo>
                <a:cubicBezTo>
                  <a:pt x="4608389" y="1043240"/>
                  <a:pt x="4600613" y="1074482"/>
                  <a:pt x="4600613" y="1096037"/>
                </a:cubicBezTo>
                <a:cubicBezTo>
                  <a:pt x="4600613" y="1109680"/>
                  <a:pt x="4602864" y="1119980"/>
                  <a:pt x="4607366" y="1126938"/>
                </a:cubicBezTo>
                <a:cubicBezTo>
                  <a:pt x="4611868" y="1133895"/>
                  <a:pt x="4619440" y="1137374"/>
                  <a:pt x="4630081" y="1137374"/>
                </a:cubicBezTo>
                <a:cubicBezTo>
                  <a:pt x="4656104" y="1137374"/>
                  <a:pt x="4697169" y="1108023"/>
                  <a:pt x="4753274" y="1049322"/>
                </a:cubicBezTo>
                <a:lnTo>
                  <a:pt x="4773653" y="1027319"/>
                </a:lnTo>
                <a:lnTo>
                  <a:pt x="4776835" y="1048817"/>
                </a:lnTo>
                <a:cubicBezTo>
                  <a:pt x="4779768" y="1059492"/>
                  <a:pt x="4784168" y="1070935"/>
                  <a:pt x="4790034" y="1083145"/>
                </a:cubicBezTo>
                <a:cubicBezTo>
                  <a:pt x="4801767" y="1107565"/>
                  <a:pt x="4812954" y="1119775"/>
                  <a:pt x="4823595" y="1119775"/>
                </a:cubicBezTo>
                <a:cubicBezTo>
                  <a:pt x="4835328" y="1119775"/>
                  <a:pt x="4858520" y="1104632"/>
                  <a:pt x="4893172" y="1074345"/>
                </a:cubicBezTo>
                <a:lnTo>
                  <a:pt x="4966023" y="1012545"/>
                </a:lnTo>
                <a:cubicBezTo>
                  <a:pt x="4897538" y="1121958"/>
                  <a:pt x="4853472" y="1198766"/>
                  <a:pt x="4833827" y="1242968"/>
                </a:cubicBezTo>
                <a:cubicBezTo>
                  <a:pt x="4830826" y="1248970"/>
                  <a:pt x="4829325" y="1255928"/>
                  <a:pt x="4829325" y="1263841"/>
                </a:cubicBezTo>
                <a:cubicBezTo>
                  <a:pt x="4829325" y="1272572"/>
                  <a:pt x="4831576" y="1282599"/>
                  <a:pt x="4836078" y="1293923"/>
                </a:cubicBezTo>
                <a:cubicBezTo>
                  <a:pt x="4840580" y="1305246"/>
                  <a:pt x="4845696" y="1310908"/>
                  <a:pt x="4851426" y="1310908"/>
                </a:cubicBezTo>
                <a:cubicBezTo>
                  <a:pt x="4853881" y="1310908"/>
                  <a:pt x="4857087" y="1308657"/>
                  <a:pt x="4861044" y="1304155"/>
                </a:cubicBezTo>
                <a:cubicBezTo>
                  <a:pt x="4865000" y="1299653"/>
                  <a:pt x="4869912" y="1293241"/>
                  <a:pt x="4875778" y="1284919"/>
                </a:cubicBezTo>
                <a:cubicBezTo>
                  <a:pt x="4881644" y="1276597"/>
                  <a:pt x="4888261" y="1267661"/>
                  <a:pt x="4895628" y="1258111"/>
                </a:cubicBezTo>
                <a:cubicBezTo>
                  <a:pt x="4898356" y="1254564"/>
                  <a:pt x="4907838" y="1242149"/>
                  <a:pt x="4924073" y="1220867"/>
                </a:cubicBezTo>
                <a:cubicBezTo>
                  <a:pt x="4940307" y="1199584"/>
                  <a:pt x="4963363" y="1171208"/>
                  <a:pt x="4993240" y="1135737"/>
                </a:cubicBezTo>
                <a:cubicBezTo>
                  <a:pt x="5023118" y="1100266"/>
                  <a:pt x="5056474" y="1062749"/>
                  <a:pt x="5093309" y="1023186"/>
                </a:cubicBezTo>
                <a:lnTo>
                  <a:pt x="5093309" y="995764"/>
                </a:lnTo>
                <a:cubicBezTo>
                  <a:pt x="5076119" y="1009407"/>
                  <a:pt x="5061794" y="1021344"/>
                  <a:pt x="5050335" y="1031576"/>
                </a:cubicBezTo>
                <a:cubicBezTo>
                  <a:pt x="5038875" y="1041808"/>
                  <a:pt x="5024277" y="1055382"/>
                  <a:pt x="5006542" y="1072299"/>
                </a:cubicBezTo>
                <a:cubicBezTo>
                  <a:pt x="4988807" y="1089216"/>
                  <a:pt x="4971958" y="1105451"/>
                  <a:pt x="4955996" y="1121003"/>
                </a:cubicBezTo>
                <a:cubicBezTo>
                  <a:pt x="4940034" y="1136556"/>
                  <a:pt x="4931644" y="1144741"/>
                  <a:pt x="4930826" y="1145560"/>
                </a:cubicBezTo>
                <a:cubicBezTo>
                  <a:pt x="4949379" y="1109816"/>
                  <a:pt x="4967592" y="1077688"/>
                  <a:pt x="4985464" y="1049175"/>
                </a:cubicBezTo>
                <a:cubicBezTo>
                  <a:pt x="5003336" y="1020662"/>
                  <a:pt x="5021276" y="993104"/>
                  <a:pt x="5039284" y="966501"/>
                </a:cubicBezTo>
                <a:cubicBezTo>
                  <a:pt x="5057292" y="939898"/>
                  <a:pt x="5069571" y="921071"/>
                  <a:pt x="5076119" y="910021"/>
                </a:cubicBezTo>
                <a:cubicBezTo>
                  <a:pt x="5082668" y="898970"/>
                  <a:pt x="5085942" y="889761"/>
                  <a:pt x="5085942" y="882394"/>
                </a:cubicBezTo>
                <a:cubicBezTo>
                  <a:pt x="5085942" y="869570"/>
                  <a:pt x="5084032" y="859884"/>
                  <a:pt x="5080212" y="853336"/>
                </a:cubicBezTo>
                <a:cubicBezTo>
                  <a:pt x="5076392" y="846787"/>
                  <a:pt x="5071071" y="843922"/>
                  <a:pt x="5064250" y="844741"/>
                </a:cubicBezTo>
                <a:cubicBezTo>
                  <a:pt x="5060703" y="845014"/>
                  <a:pt x="5056678" y="847333"/>
                  <a:pt x="5052176" y="851699"/>
                </a:cubicBezTo>
                <a:cubicBezTo>
                  <a:pt x="5047674" y="856064"/>
                  <a:pt x="5042013" y="862544"/>
                  <a:pt x="5035191" y="871139"/>
                </a:cubicBezTo>
                <a:cubicBezTo>
                  <a:pt x="5028370" y="879734"/>
                  <a:pt x="5020730" y="888943"/>
                  <a:pt x="5012272" y="898765"/>
                </a:cubicBezTo>
                <a:cubicBezTo>
                  <a:pt x="5003813" y="908588"/>
                  <a:pt x="4993172" y="919911"/>
                  <a:pt x="4980348" y="932735"/>
                </a:cubicBezTo>
                <a:cubicBezTo>
                  <a:pt x="4947333" y="965478"/>
                  <a:pt x="4916706" y="991535"/>
                  <a:pt x="4888465" y="1010907"/>
                </a:cubicBezTo>
                <a:cubicBezTo>
                  <a:pt x="4860225" y="1030280"/>
                  <a:pt x="4842285" y="1039966"/>
                  <a:pt x="4834645" y="1039966"/>
                </a:cubicBezTo>
                <a:cubicBezTo>
                  <a:pt x="4827278" y="1039966"/>
                  <a:pt x="4823595" y="1036283"/>
                  <a:pt x="4823595" y="1028916"/>
                </a:cubicBezTo>
                <a:cubicBezTo>
                  <a:pt x="4823595" y="1025641"/>
                  <a:pt x="4824686" y="1021821"/>
                  <a:pt x="4826869" y="1017456"/>
                </a:cubicBezTo>
                <a:lnTo>
                  <a:pt x="4834645" y="994946"/>
                </a:lnTo>
                <a:cubicBezTo>
                  <a:pt x="4863568" y="970389"/>
                  <a:pt x="4886146" y="949311"/>
                  <a:pt x="4902381" y="931712"/>
                </a:cubicBezTo>
                <a:cubicBezTo>
                  <a:pt x="4918616" y="914113"/>
                  <a:pt x="4930485" y="899584"/>
                  <a:pt x="4937988" y="888124"/>
                </a:cubicBezTo>
                <a:cubicBezTo>
                  <a:pt x="4945491" y="876664"/>
                  <a:pt x="4949243" y="868342"/>
                  <a:pt x="4949243" y="863158"/>
                </a:cubicBezTo>
                <a:cubicBezTo>
                  <a:pt x="4949243" y="854973"/>
                  <a:pt x="4945764" y="847060"/>
                  <a:pt x="4938807" y="839420"/>
                </a:cubicBezTo>
                <a:cubicBezTo>
                  <a:pt x="4931849" y="831780"/>
                  <a:pt x="4924686" y="827960"/>
                  <a:pt x="4917319" y="827960"/>
                </a:cubicBezTo>
                <a:cubicBezTo>
                  <a:pt x="4912681" y="827960"/>
                  <a:pt x="4904496" y="832394"/>
                  <a:pt x="4892763" y="841262"/>
                </a:cubicBezTo>
                <a:cubicBezTo>
                  <a:pt x="4881030" y="850130"/>
                  <a:pt x="4867524" y="862613"/>
                  <a:pt x="4852244" y="878711"/>
                </a:cubicBezTo>
                <a:cubicBezTo>
                  <a:pt x="4836965" y="894809"/>
                  <a:pt x="4821003" y="914454"/>
                  <a:pt x="4804359" y="937647"/>
                </a:cubicBezTo>
                <a:cubicBezTo>
                  <a:pt x="4792626" y="954836"/>
                  <a:pt x="4784373" y="968820"/>
                  <a:pt x="4779598" y="979598"/>
                </a:cubicBezTo>
                <a:cubicBezTo>
                  <a:pt x="4777210" y="984986"/>
                  <a:pt x="4775419" y="990972"/>
                  <a:pt x="4774226" y="997555"/>
                </a:cubicBezTo>
                <a:lnTo>
                  <a:pt x="4773945" y="1000940"/>
                </a:lnTo>
                <a:lnTo>
                  <a:pt x="4749769" y="1020858"/>
                </a:lnTo>
                <a:cubicBezTo>
                  <a:pt x="4723319" y="1040964"/>
                  <a:pt x="4702933" y="1051017"/>
                  <a:pt x="4688608" y="1051017"/>
                </a:cubicBezTo>
                <a:cubicBezTo>
                  <a:pt x="4670054" y="1051017"/>
                  <a:pt x="4660777" y="1040921"/>
                  <a:pt x="4660777" y="1020730"/>
                </a:cubicBezTo>
                <a:cubicBezTo>
                  <a:pt x="4660777" y="1008452"/>
                  <a:pt x="4663437" y="998083"/>
                  <a:pt x="4668758" y="989625"/>
                </a:cubicBezTo>
                <a:cubicBezTo>
                  <a:pt x="4674079" y="981167"/>
                  <a:pt x="4683355" y="968001"/>
                  <a:pt x="4696589" y="950130"/>
                </a:cubicBezTo>
                <a:cubicBezTo>
                  <a:pt x="4709822" y="932258"/>
                  <a:pt x="4716439" y="920048"/>
                  <a:pt x="4716439" y="913499"/>
                </a:cubicBezTo>
                <a:cubicBezTo>
                  <a:pt x="4716439" y="910225"/>
                  <a:pt x="4715620" y="906473"/>
                  <a:pt x="4713983" y="902244"/>
                </a:cubicBezTo>
                <a:cubicBezTo>
                  <a:pt x="4712346" y="898015"/>
                  <a:pt x="4710027" y="892490"/>
                  <a:pt x="4707025" y="885669"/>
                </a:cubicBezTo>
                <a:cubicBezTo>
                  <a:pt x="4704024" y="878847"/>
                  <a:pt x="4701568" y="873254"/>
                  <a:pt x="4699658" y="868888"/>
                </a:cubicBezTo>
                <a:cubicBezTo>
                  <a:pt x="4709208" y="865614"/>
                  <a:pt x="4715893" y="862817"/>
                  <a:pt x="4719713" y="860498"/>
                </a:cubicBezTo>
                <a:cubicBezTo>
                  <a:pt x="4723533" y="858179"/>
                  <a:pt x="4725443" y="854563"/>
                  <a:pt x="4725443" y="849652"/>
                </a:cubicBezTo>
                <a:cubicBezTo>
                  <a:pt x="4725443" y="846651"/>
                  <a:pt x="4724010" y="842012"/>
                  <a:pt x="4721145" y="835737"/>
                </a:cubicBezTo>
                <a:cubicBezTo>
                  <a:pt x="4718280" y="829461"/>
                  <a:pt x="4714392" y="823936"/>
                  <a:pt x="4709481" y="819161"/>
                </a:cubicBezTo>
                <a:cubicBezTo>
                  <a:pt x="4704570" y="814386"/>
                  <a:pt x="4699249" y="811999"/>
                  <a:pt x="4693519" y="811999"/>
                </a:cubicBezTo>
                <a:cubicBezTo>
                  <a:pt x="4672237" y="811999"/>
                  <a:pt x="4642087" y="821139"/>
                  <a:pt x="4603069" y="839420"/>
                </a:cubicBezTo>
                <a:cubicBezTo>
                  <a:pt x="4564051" y="857701"/>
                  <a:pt x="4523806" y="885669"/>
                  <a:pt x="4482332" y="923322"/>
                </a:cubicBezTo>
                <a:cubicBezTo>
                  <a:pt x="4466780" y="938056"/>
                  <a:pt x="4455456" y="949925"/>
                  <a:pt x="4448362" y="958929"/>
                </a:cubicBezTo>
                <a:cubicBezTo>
                  <a:pt x="4441268" y="967933"/>
                  <a:pt x="4436493" y="976733"/>
                  <a:pt x="4434037" y="985328"/>
                </a:cubicBezTo>
                <a:lnTo>
                  <a:pt x="4431286" y="999744"/>
                </a:lnTo>
                <a:lnTo>
                  <a:pt x="4422110" y="1008222"/>
                </a:lnTo>
                <a:cubicBezTo>
                  <a:pt x="4406200" y="1022904"/>
                  <a:pt x="4394970" y="1033213"/>
                  <a:pt x="4388422" y="1039148"/>
                </a:cubicBezTo>
                <a:cubicBezTo>
                  <a:pt x="4379690" y="1047060"/>
                  <a:pt x="4371368" y="1053677"/>
                  <a:pt x="4363456" y="1058998"/>
                </a:cubicBezTo>
                <a:cubicBezTo>
                  <a:pt x="4355543" y="1064318"/>
                  <a:pt x="4348176" y="1066978"/>
                  <a:pt x="4341355" y="1066978"/>
                </a:cubicBezTo>
                <a:cubicBezTo>
                  <a:pt x="4327985" y="1066978"/>
                  <a:pt x="4317548" y="1061521"/>
                  <a:pt x="4310045" y="1050607"/>
                </a:cubicBezTo>
                <a:cubicBezTo>
                  <a:pt x="4302542" y="1039693"/>
                  <a:pt x="4298790" y="1025505"/>
                  <a:pt x="4298790" y="1008042"/>
                </a:cubicBezTo>
                <a:cubicBezTo>
                  <a:pt x="4298790" y="1000403"/>
                  <a:pt x="4300154" y="989489"/>
                  <a:pt x="4302883" y="975300"/>
                </a:cubicBezTo>
                <a:cubicBezTo>
                  <a:pt x="4357998" y="917729"/>
                  <a:pt x="4400973" y="861317"/>
                  <a:pt x="4431805" y="806064"/>
                </a:cubicBezTo>
                <a:cubicBezTo>
                  <a:pt x="4462637" y="750812"/>
                  <a:pt x="4478053" y="704222"/>
                  <a:pt x="4478053" y="666296"/>
                </a:cubicBezTo>
                <a:cubicBezTo>
                  <a:pt x="4478053" y="654018"/>
                  <a:pt x="4477098" y="645355"/>
                  <a:pt x="4475188" y="640307"/>
                </a:cubicBezTo>
                <a:cubicBezTo>
                  <a:pt x="4473278" y="635259"/>
                  <a:pt x="4469458" y="632735"/>
                  <a:pt x="4463729" y="632735"/>
                </a:cubicBezTo>
                <a:close/>
                <a:moveTo>
                  <a:pt x="2026036" y="619229"/>
                </a:moveTo>
                <a:cubicBezTo>
                  <a:pt x="2009937" y="619229"/>
                  <a:pt x="1990497" y="621958"/>
                  <a:pt x="1967714" y="627415"/>
                </a:cubicBezTo>
                <a:cubicBezTo>
                  <a:pt x="1944931" y="632872"/>
                  <a:pt x="1920715" y="640784"/>
                  <a:pt x="1895067" y="651153"/>
                </a:cubicBezTo>
                <a:lnTo>
                  <a:pt x="1890974" y="636009"/>
                </a:lnTo>
                <a:cubicBezTo>
                  <a:pt x="1860142" y="652108"/>
                  <a:pt x="1837291" y="664795"/>
                  <a:pt x="1822420" y="674072"/>
                </a:cubicBezTo>
                <a:cubicBezTo>
                  <a:pt x="1807550" y="683349"/>
                  <a:pt x="1796908" y="691944"/>
                  <a:pt x="1790496" y="699857"/>
                </a:cubicBezTo>
                <a:cubicBezTo>
                  <a:pt x="1784084" y="707769"/>
                  <a:pt x="1779514" y="716705"/>
                  <a:pt x="1776786" y="726664"/>
                </a:cubicBezTo>
                <a:cubicBezTo>
                  <a:pt x="1774057" y="736623"/>
                  <a:pt x="1770510" y="750607"/>
                  <a:pt x="1766145" y="768615"/>
                </a:cubicBezTo>
                <a:cubicBezTo>
                  <a:pt x="1760415" y="785259"/>
                  <a:pt x="1757550" y="798083"/>
                  <a:pt x="1757550" y="807087"/>
                </a:cubicBezTo>
                <a:cubicBezTo>
                  <a:pt x="1757550" y="817729"/>
                  <a:pt x="1761233" y="823049"/>
                  <a:pt x="1768600" y="823049"/>
                </a:cubicBezTo>
                <a:cubicBezTo>
                  <a:pt x="1773239" y="823049"/>
                  <a:pt x="1795953" y="811589"/>
                  <a:pt x="1836745" y="788670"/>
                </a:cubicBezTo>
                <a:cubicBezTo>
                  <a:pt x="1877536" y="765750"/>
                  <a:pt x="1913211" y="747128"/>
                  <a:pt x="1943771" y="732803"/>
                </a:cubicBezTo>
                <a:cubicBezTo>
                  <a:pt x="1974330" y="718479"/>
                  <a:pt x="1999705" y="711316"/>
                  <a:pt x="2019896" y="711316"/>
                </a:cubicBezTo>
                <a:cubicBezTo>
                  <a:pt x="2029719" y="711316"/>
                  <a:pt x="2037632" y="713158"/>
                  <a:pt x="2043634" y="716842"/>
                </a:cubicBezTo>
                <a:cubicBezTo>
                  <a:pt x="2049637" y="720525"/>
                  <a:pt x="2052639" y="725641"/>
                  <a:pt x="2052639" y="732190"/>
                </a:cubicBezTo>
                <a:cubicBezTo>
                  <a:pt x="2052639" y="742012"/>
                  <a:pt x="2042543" y="759406"/>
                  <a:pt x="2022352" y="784372"/>
                </a:cubicBezTo>
                <a:cubicBezTo>
                  <a:pt x="2002161" y="809338"/>
                  <a:pt x="1968737" y="847060"/>
                  <a:pt x="1922079" y="897538"/>
                </a:cubicBezTo>
                <a:cubicBezTo>
                  <a:pt x="1914439" y="905450"/>
                  <a:pt x="1906799" y="914454"/>
                  <a:pt x="1899160" y="924550"/>
                </a:cubicBezTo>
                <a:cubicBezTo>
                  <a:pt x="1891520" y="934645"/>
                  <a:pt x="1882789" y="946651"/>
                  <a:pt x="1872966" y="960566"/>
                </a:cubicBezTo>
                <a:cubicBezTo>
                  <a:pt x="1863143" y="974482"/>
                  <a:pt x="1852366" y="989761"/>
                  <a:pt x="1840633" y="1006405"/>
                </a:cubicBezTo>
                <a:cubicBezTo>
                  <a:pt x="1835994" y="1012681"/>
                  <a:pt x="1832311" y="1021480"/>
                  <a:pt x="1829582" y="1032804"/>
                </a:cubicBezTo>
                <a:cubicBezTo>
                  <a:pt x="1826854" y="1044127"/>
                  <a:pt x="1825490" y="1052927"/>
                  <a:pt x="1825490" y="1059202"/>
                </a:cubicBezTo>
                <a:cubicBezTo>
                  <a:pt x="1825490" y="1081576"/>
                  <a:pt x="1830128" y="1100744"/>
                  <a:pt x="1839405" y="1116706"/>
                </a:cubicBezTo>
                <a:cubicBezTo>
                  <a:pt x="1848682" y="1132667"/>
                  <a:pt x="1860005" y="1140648"/>
                  <a:pt x="1873375" y="1140648"/>
                </a:cubicBezTo>
                <a:cubicBezTo>
                  <a:pt x="1893566" y="1140648"/>
                  <a:pt x="1925422" y="1118684"/>
                  <a:pt x="1968942" y="1074755"/>
                </a:cubicBezTo>
                <a:cubicBezTo>
                  <a:pt x="2012461" y="1030826"/>
                  <a:pt x="2073921" y="960566"/>
                  <a:pt x="2153321" y="863977"/>
                </a:cubicBezTo>
                <a:cubicBezTo>
                  <a:pt x="2127946" y="910362"/>
                  <a:pt x="2108846" y="949106"/>
                  <a:pt x="2096022" y="980212"/>
                </a:cubicBezTo>
                <a:cubicBezTo>
                  <a:pt x="2083198" y="1011317"/>
                  <a:pt x="2076786" y="1038465"/>
                  <a:pt x="2076786" y="1061658"/>
                </a:cubicBezTo>
                <a:cubicBezTo>
                  <a:pt x="2076786" y="1072572"/>
                  <a:pt x="2077468" y="1082122"/>
                  <a:pt x="2078832" y="1090307"/>
                </a:cubicBezTo>
                <a:cubicBezTo>
                  <a:pt x="2080197" y="1098493"/>
                  <a:pt x="2082993" y="1106064"/>
                  <a:pt x="2087223" y="1113022"/>
                </a:cubicBezTo>
                <a:cubicBezTo>
                  <a:pt x="2091452" y="1119980"/>
                  <a:pt x="2098614" y="1127824"/>
                  <a:pt x="2108710" y="1136556"/>
                </a:cubicBezTo>
                <a:cubicBezTo>
                  <a:pt x="2120988" y="1146378"/>
                  <a:pt x="2132721" y="1151290"/>
                  <a:pt x="2143908" y="1151290"/>
                </a:cubicBezTo>
                <a:cubicBezTo>
                  <a:pt x="2153730" y="1151290"/>
                  <a:pt x="2168873" y="1145150"/>
                  <a:pt x="2189337" y="1132872"/>
                </a:cubicBezTo>
                <a:cubicBezTo>
                  <a:pt x="2209801" y="1120594"/>
                  <a:pt x="2232789" y="1101835"/>
                  <a:pt x="2258301" y="1076596"/>
                </a:cubicBezTo>
                <a:cubicBezTo>
                  <a:pt x="2283812" y="1051358"/>
                  <a:pt x="2307755" y="1021003"/>
                  <a:pt x="2330129" y="985532"/>
                </a:cubicBezTo>
                <a:cubicBezTo>
                  <a:pt x="2356050" y="944877"/>
                  <a:pt x="2377810" y="904905"/>
                  <a:pt x="2395408" y="865614"/>
                </a:cubicBezTo>
                <a:cubicBezTo>
                  <a:pt x="2413007" y="826323"/>
                  <a:pt x="2425968" y="792831"/>
                  <a:pt x="2434290" y="765136"/>
                </a:cubicBezTo>
                <a:cubicBezTo>
                  <a:pt x="2442612" y="737442"/>
                  <a:pt x="2446773" y="718956"/>
                  <a:pt x="2446773" y="709679"/>
                </a:cubicBezTo>
                <a:cubicBezTo>
                  <a:pt x="2446773" y="701221"/>
                  <a:pt x="2444795" y="692831"/>
                  <a:pt x="2440838" y="684509"/>
                </a:cubicBezTo>
                <a:cubicBezTo>
                  <a:pt x="2436882" y="676187"/>
                  <a:pt x="2432039" y="672026"/>
                  <a:pt x="2426309" y="672026"/>
                </a:cubicBezTo>
                <a:cubicBezTo>
                  <a:pt x="2421125" y="672026"/>
                  <a:pt x="2410484" y="683281"/>
                  <a:pt x="2394385" y="705791"/>
                </a:cubicBezTo>
                <a:cubicBezTo>
                  <a:pt x="2378287" y="728301"/>
                  <a:pt x="2370238" y="741603"/>
                  <a:pt x="2370238" y="745696"/>
                </a:cubicBezTo>
                <a:cubicBezTo>
                  <a:pt x="2370238" y="750880"/>
                  <a:pt x="2370784" y="755109"/>
                  <a:pt x="2371875" y="758383"/>
                </a:cubicBezTo>
                <a:lnTo>
                  <a:pt x="2378833" y="779256"/>
                </a:lnTo>
                <a:cubicBezTo>
                  <a:pt x="2367100" y="802176"/>
                  <a:pt x="2355504" y="824004"/>
                  <a:pt x="2344044" y="844741"/>
                </a:cubicBezTo>
                <a:cubicBezTo>
                  <a:pt x="2332584" y="865478"/>
                  <a:pt x="2319487" y="887442"/>
                  <a:pt x="2304754" y="910634"/>
                </a:cubicBezTo>
                <a:cubicBezTo>
                  <a:pt x="2290020" y="933827"/>
                  <a:pt x="2275149" y="954836"/>
                  <a:pt x="2260142" y="973663"/>
                </a:cubicBezTo>
                <a:cubicBezTo>
                  <a:pt x="2245136" y="992490"/>
                  <a:pt x="2228492" y="1010635"/>
                  <a:pt x="2210210" y="1028097"/>
                </a:cubicBezTo>
                <a:cubicBezTo>
                  <a:pt x="2196295" y="1041194"/>
                  <a:pt x="2183607" y="1051221"/>
                  <a:pt x="2172148" y="1058179"/>
                </a:cubicBezTo>
                <a:cubicBezTo>
                  <a:pt x="2160688" y="1065137"/>
                  <a:pt x="2152775" y="1068616"/>
                  <a:pt x="2148409" y="1068616"/>
                </a:cubicBezTo>
                <a:cubicBezTo>
                  <a:pt x="2145135" y="1068616"/>
                  <a:pt x="2141929" y="1066774"/>
                  <a:pt x="2138792" y="1063090"/>
                </a:cubicBezTo>
                <a:cubicBezTo>
                  <a:pt x="2135654" y="1059407"/>
                  <a:pt x="2134085" y="1055382"/>
                  <a:pt x="2134085" y="1051017"/>
                </a:cubicBezTo>
                <a:cubicBezTo>
                  <a:pt x="2134085" y="1038738"/>
                  <a:pt x="2143908" y="1013022"/>
                  <a:pt x="2163553" y="973868"/>
                </a:cubicBezTo>
                <a:cubicBezTo>
                  <a:pt x="2183198" y="934714"/>
                  <a:pt x="2211575" y="886351"/>
                  <a:pt x="2248683" y="828779"/>
                </a:cubicBezTo>
                <a:cubicBezTo>
                  <a:pt x="2265599" y="802585"/>
                  <a:pt x="2277878" y="783145"/>
                  <a:pt x="2285517" y="770457"/>
                </a:cubicBezTo>
                <a:cubicBezTo>
                  <a:pt x="2293157" y="757769"/>
                  <a:pt x="2300252" y="745491"/>
                  <a:pt x="2306800" y="733622"/>
                </a:cubicBezTo>
                <a:cubicBezTo>
                  <a:pt x="2313348" y="721753"/>
                  <a:pt x="2316623" y="715136"/>
                  <a:pt x="2316623" y="713772"/>
                </a:cubicBezTo>
                <a:cubicBezTo>
                  <a:pt x="2316623" y="709406"/>
                  <a:pt x="2315054" y="703131"/>
                  <a:pt x="2311916" y="694945"/>
                </a:cubicBezTo>
                <a:cubicBezTo>
                  <a:pt x="2308778" y="686760"/>
                  <a:pt x="2305026" y="679666"/>
                  <a:pt x="2300661" y="673663"/>
                </a:cubicBezTo>
                <a:cubicBezTo>
                  <a:pt x="2296295" y="667660"/>
                  <a:pt x="2292475" y="664659"/>
                  <a:pt x="2289201" y="664659"/>
                </a:cubicBezTo>
                <a:cubicBezTo>
                  <a:pt x="2284835" y="664659"/>
                  <a:pt x="2274808" y="670457"/>
                  <a:pt x="2259119" y="682053"/>
                </a:cubicBezTo>
                <a:cubicBezTo>
                  <a:pt x="2243430" y="693649"/>
                  <a:pt x="2228219" y="708451"/>
                  <a:pt x="2213485" y="726460"/>
                </a:cubicBezTo>
                <a:cubicBezTo>
                  <a:pt x="2212666" y="727824"/>
                  <a:pt x="2205163" y="737851"/>
                  <a:pt x="2190975" y="756542"/>
                </a:cubicBezTo>
                <a:cubicBezTo>
                  <a:pt x="2176786" y="775232"/>
                  <a:pt x="2158710" y="797742"/>
                  <a:pt x="2136745" y="824072"/>
                </a:cubicBezTo>
                <a:cubicBezTo>
                  <a:pt x="2114781" y="850402"/>
                  <a:pt x="2087836" y="880757"/>
                  <a:pt x="2055913" y="915137"/>
                </a:cubicBezTo>
                <a:cubicBezTo>
                  <a:pt x="2025899" y="947606"/>
                  <a:pt x="2002434" y="972572"/>
                  <a:pt x="1985517" y="990034"/>
                </a:cubicBezTo>
                <a:cubicBezTo>
                  <a:pt x="1968600" y="1007497"/>
                  <a:pt x="1954139" y="1020866"/>
                  <a:pt x="1942134" y="1030143"/>
                </a:cubicBezTo>
                <a:cubicBezTo>
                  <a:pt x="1930128" y="1039420"/>
                  <a:pt x="1920851" y="1044059"/>
                  <a:pt x="1914303" y="1044059"/>
                </a:cubicBezTo>
                <a:cubicBezTo>
                  <a:pt x="1906390" y="1044059"/>
                  <a:pt x="1902434" y="1041057"/>
                  <a:pt x="1902434" y="1035055"/>
                </a:cubicBezTo>
                <a:cubicBezTo>
                  <a:pt x="1902434" y="1024414"/>
                  <a:pt x="1930128" y="987442"/>
                  <a:pt x="1985517" y="924141"/>
                </a:cubicBezTo>
                <a:cubicBezTo>
                  <a:pt x="2004617" y="902858"/>
                  <a:pt x="2033130" y="864659"/>
                  <a:pt x="2071056" y="809543"/>
                </a:cubicBezTo>
                <a:cubicBezTo>
                  <a:pt x="2087700" y="786078"/>
                  <a:pt x="2098887" y="767797"/>
                  <a:pt x="2104617" y="754700"/>
                </a:cubicBezTo>
                <a:cubicBezTo>
                  <a:pt x="2110347" y="741603"/>
                  <a:pt x="2113212" y="725232"/>
                  <a:pt x="2113212" y="705586"/>
                </a:cubicBezTo>
                <a:cubicBezTo>
                  <a:pt x="2113212" y="669570"/>
                  <a:pt x="2106595" y="646173"/>
                  <a:pt x="2093362" y="635395"/>
                </a:cubicBezTo>
                <a:cubicBezTo>
                  <a:pt x="2080128" y="624618"/>
                  <a:pt x="2057686" y="619229"/>
                  <a:pt x="2026036" y="619229"/>
                </a:cubicBezTo>
                <a:close/>
                <a:moveTo>
                  <a:pt x="3199285" y="609816"/>
                </a:moveTo>
                <a:cubicBezTo>
                  <a:pt x="3188644" y="609816"/>
                  <a:pt x="3175342" y="615887"/>
                  <a:pt x="3159380" y="628028"/>
                </a:cubicBezTo>
                <a:cubicBezTo>
                  <a:pt x="3143419" y="640170"/>
                  <a:pt x="3124660" y="658179"/>
                  <a:pt x="3103105" y="682053"/>
                </a:cubicBezTo>
                <a:cubicBezTo>
                  <a:pt x="3081550" y="705928"/>
                  <a:pt x="3055902" y="736692"/>
                  <a:pt x="3026161" y="774345"/>
                </a:cubicBezTo>
                <a:cubicBezTo>
                  <a:pt x="3004605" y="801630"/>
                  <a:pt x="2985165" y="827756"/>
                  <a:pt x="2967839" y="852722"/>
                </a:cubicBezTo>
                <a:cubicBezTo>
                  <a:pt x="2950512" y="877688"/>
                  <a:pt x="2936324" y="900948"/>
                  <a:pt x="2925274" y="922503"/>
                </a:cubicBezTo>
                <a:cubicBezTo>
                  <a:pt x="2914223" y="944059"/>
                  <a:pt x="2905765" y="966228"/>
                  <a:pt x="2899899" y="989011"/>
                </a:cubicBezTo>
                <a:lnTo>
                  <a:pt x="2898998" y="996275"/>
                </a:lnTo>
                <a:lnTo>
                  <a:pt x="2871059" y="1017967"/>
                </a:lnTo>
                <a:cubicBezTo>
                  <a:pt x="2844762" y="1036999"/>
                  <a:pt x="2825373" y="1046515"/>
                  <a:pt x="2812890" y="1046515"/>
                </a:cubicBezTo>
                <a:cubicBezTo>
                  <a:pt x="2797065" y="1046515"/>
                  <a:pt x="2789152" y="1040102"/>
                  <a:pt x="2789152" y="1027278"/>
                </a:cubicBezTo>
                <a:cubicBezTo>
                  <a:pt x="2789152" y="1018002"/>
                  <a:pt x="2794063" y="1004222"/>
                  <a:pt x="2803886" y="985941"/>
                </a:cubicBezTo>
                <a:cubicBezTo>
                  <a:pt x="2813708" y="967660"/>
                  <a:pt x="2825850" y="950744"/>
                  <a:pt x="2840311" y="935191"/>
                </a:cubicBezTo>
                <a:cubicBezTo>
                  <a:pt x="2852590" y="922367"/>
                  <a:pt x="2861253" y="912613"/>
                  <a:pt x="2866301" y="905928"/>
                </a:cubicBezTo>
                <a:cubicBezTo>
                  <a:pt x="2871348" y="899243"/>
                  <a:pt x="2873872" y="893036"/>
                  <a:pt x="2873872" y="887306"/>
                </a:cubicBezTo>
                <a:cubicBezTo>
                  <a:pt x="2873872" y="878302"/>
                  <a:pt x="2872372" y="869297"/>
                  <a:pt x="2869370" y="860293"/>
                </a:cubicBezTo>
                <a:cubicBezTo>
                  <a:pt x="2866369" y="851289"/>
                  <a:pt x="2862549" y="845559"/>
                  <a:pt x="2857910" y="843104"/>
                </a:cubicBezTo>
                <a:cubicBezTo>
                  <a:pt x="2855728" y="842012"/>
                  <a:pt x="2851771" y="841467"/>
                  <a:pt x="2846041" y="841467"/>
                </a:cubicBezTo>
                <a:cubicBezTo>
                  <a:pt x="2831307" y="841467"/>
                  <a:pt x="2795837" y="845832"/>
                  <a:pt x="2739629" y="854563"/>
                </a:cubicBezTo>
                <a:cubicBezTo>
                  <a:pt x="2748088" y="840375"/>
                  <a:pt x="2752317" y="830962"/>
                  <a:pt x="2752317" y="826323"/>
                </a:cubicBezTo>
                <a:cubicBezTo>
                  <a:pt x="2752317" y="821139"/>
                  <a:pt x="2749588" y="818547"/>
                  <a:pt x="2744131" y="818547"/>
                </a:cubicBezTo>
                <a:cubicBezTo>
                  <a:pt x="2740584" y="818547"/>
                  <a:pt x="2736901" y="819502"/>
                  <a:pt x="2733081" y="821412"/>
                </a:cubicBezTo>
                <a:cubicBezTo>
                  <a:pt x="2723258" y="825232"/>
                  <a:pt x="2712344" y="833690"/>
                  <a:pt x="2700339" y="846787"/>
                </a:cubicBezTo>
                <a:cubicBezTo>
                  <a:pt x="2688333" y="859884"/>
                  <a:pt x="2678238" y="873936"/>
                  <a:pt x="2670052" y="888943"/>
                </a:cubicBezTo>
                <a:cubicBezTo>
                  <a:pt x="2661867" y="903950"/>
                  <a:pt x="2657774" y="916364"/>
                  <a:pt x="2657774" y="926187"/>
                </a:cubicBezTo>
                <a:cubicBezTo>
                  <a:pt x="2657774" y="934918"/>
                  <a:pt x="2659752" y="941467"/>
                  <a:pt x="2663708" y="945832"/>
                </a:cubicBezTo>
                <a:cubicBezTo>
                  <a:pt x="2667665" y="950198"/>
                  <a:pt x="2674008" y="953881"/>
                  <a:pt x="2682740" y="956883"/>
                </a:cubicBezTo>
                <a:cubicBezTo>
                  <a:pt x="2678920" y="963022"/>
                  <a:pt x="2674213" y="969809"/>
                  <a:pt x="2668620" y="977244"/>
                </a:cubicBezTo>
                <a:lnTo>
                  <a:pt x="2649737" y="1000798"/>
                </a:lnTo>
                <a:lnTo>
                  <a:pt x="2649737" y="995764"/>
                </a:lnTo>
                <a:cubicBezTo>
                  <a:pt x="2637732" y="1004768"/>
                  <a:pt x="2629955" y="1010566"/>
                  <a:pt x="2626408" y="1013158"/>
                </a:cubicBezTo>
                <a:cubicBezTo>
                  <a:pt x="2622861" y="1015750"/>
                  <a:pt x="2618837" y="1018206"/>
                  <a:pt x="2614334" y="1020525"/>
                </a:cubicBezTo>
                <a:cubicBezTo>
                  <a:pt x="2609833" y="1022845"/>
                  <a:pt x="2605262" y="1024004"/>
                  <a:pt x="2600624" y="1024004"/>
                </a:cubicBezTo>
                <a:lnTo>
                  <a:pt x="2594485" y="1024004"/>
                </a:lnTo>
                <a:lnTo>
                  <a:pt x="2587118" y="1016637"/>
                </a:lnTo>
                <a:cubicBezTo>
                  <a:pt x="2597759" y="999175"/>
                  <a:pt x="2606149" y="980484"/>
                  <a:pt x="2612288" y="960566"/>
                </a:cubicBezTo>
                <a:cubicBezTo>
                  <a:pt x="2618427" y="940648"/>
                  <a:pt x="2621497" y="924141"/>
                  <a:pt x="2621497" y="911044"/>
                </a:cubicBezTo>
                <a:cubicBezTo>
                  <a:pt x="2621497" y="897674"/>
                  <a:pt x="2619587" y="888465"/>
                  <a:pt x="2615767" y="883417"/>
                </a:cubicBezTo>
                <a:cubicBezTo>
                  <a:pt x="2611947" y="878370"/>
                  <a:pt x="2604853" y="874755"/>
                  <a:pt x="2594485" y="872572"/>
                </a:cubicBezTo>
                <a:cubicBezTo>
                  <a:pt x="2600760" y="865478"/>
                  <a:pt x="2603898" y="859202"/>
                  <a:pt x="2603898" y="853745"/>
                </a:cubicBezTo>
                <a:cubicBezTo>
                  <a:pt x="2603898" y="846651"/>
                  <a:pt x="2600215" y="841126"/>
                  <a:pt x="2592847" y="837169"/>
                </a:cubicBezTo>
                <a:cubicBezTo>
                  <a:pt x="2585480" y="833213"/>
                  <a:pt x="2575385" y="831235"/>
                  <a:pt x="2562561" y="831235"/>
                </a:cubicBezTo>
                <a:cubicBezTo>
                  <a:pt x="2544553" y="831235"/>
                  <a:pt x="2525044" y="836896"/>
                  <a:pt x="2504034" y="848220"/>
                </a:cubicBezTo>
                <a:cubicBezTo>
                  <a:pt x="2483025" y="859543"/>
                  <a:pt x="2463311" y="874413"/>
                  <a:pt x="2444894" y="892831"/>
                </a:cubicBezTo>
                <a:cubicBezTo>
                  <a:pt x="2426476" y="911248"/>
                  <a:pt x="2411470" y="931098"/>
                  <a:pt x="2399873" y="952381"/>
                </a:cubicBezTo>
                <a:cubicBezTo>
                  <a:pt x="2388277" y="973663"/>
                  <a:pt x="2382479" y="993036"/>
                  <a:pt x="2382479" y="1010498"/>
                </a:cubicBezTo>
                <a:cubicBezTo>
                  <a:pt x="2382479" y="1032053"/>
                  <a:pt x="2386231" y="1051562"/>
                  <a:pt x="2393734" y="1069025"/>
                </a:cubicBezTo>
                <a:cubicBezTo>
                  <a:pt x="2401238" y="1086487"/>
                  <a:pt x="2411265" y="1100266"/>
                  <a:pt x="2423816" y="1110362"/>
                </a:cubicBezTo>
                <a:cubicBezTo>
                  <a:pt x="2436367" y="1120457"/>
                  <a:pt x="2450283" y="1125505"/>
                  <a:pt x="2465562" y="1125505"/>
                </a:cubicBezTo>
                <a:cubicBezTo>
                  <a:pt x="2492575" y="1125505"/>
                  <a:pt x="2523816" y="1104496"/>
                  <a:pt x="2559287" y="1062476"/>
                </a:cubicBezTo>
                <a:cubicBezTo>
                  <a:pt x="2579751" y="1063568"/>
                  <a:pt x="2595439" y="1061385"/>
                  <a:pt x="2606354" y="1055928"/>
                </a:cubicBezTo>
                <a:cubicBezTo>
                  <a:pt x="2614539" y="1051835"/>
                  <a:pt x="2624720" y="1044673"/>
                  <a:pt x="2636896" y="1034441"/>
                </a:cubicBezTo>
                <a:lnTo>
                  <a:pt x="2649179" y="1023675"/>
                </a:lnTo>
                <a:lnTo>
                  <a:pt x="2649179" y="1028097"/>
                </a:lnTo>
                <a:cubicBezTo>
                  <a:pt x="2681376" y="1000539"/>
                  <a:pt x="2705932" y="969843"/>
                  <a:pt x="2722849" y="936010"/>
                </a:cubicBezTo>
                <a:cubicBezTo>
                  <a:pt x="2728579" y="934918"/>
                  <a:pt x="2736764" y="933418"/>
                  <a:pt x="2747406" y="931508"/>
                </a:cubicBezTo>
                <a:cubicBezTo>
                  <a:pt x="2758047" y="929598"/>
                  <a:pt x="2768142" y="927756"/>
                  <a:pt x="2777692" y="925982"/>
                </a:cubicBezTo>
                <a:cubicBezTo>
                  <a:pt x="2787242" y="924209"/>
                  <a:pt x="2795837" y="922503"/>
                  <a:pt x="2803477" y="920866"/>
                </a:cubicBezTo>
                <a:cubicBezTo>
                  <a:pt x="2789015" y="938329"/>
                  <a:pt x="2775987" y="955860"/>
                  <a:pt x="2764390" y="973459"/>
                </a:cubicBezTo>
                <a:cubicBezTo>
                  <a:pt x="2752794" y="991057"/>
                  <a:pt x="2743995" y="1007360"/>
                  <a:pt x="2737992" y="1022367"/>
                </a:cubicBezTo>
                <a:cubicBezTo>
                  <a:pt x="2731989" y="1037374"/>
                  <a:pt x="2728988" y="1050744"/>
                  <a:pt x="2728988" y="1062476"/>
                </a:cubicBezTo>
                <a:cubicBezTo>
                  <a:pt x="2728988" y="1082395"/>
                  <a:pt x="2732808" y="1097606"/>
                  <a:pt x="2740448" y="1108111"/>
                </a:cubicBezTo>
                <a:cubicBezTo>
                  <a:pt x="2748088" y="1118616"/>
                  <a:pt x="2757638" y="1123868"/>
                  <a:pt x="2769097" y="1123868"/>
                </a:cubicBezTo>
                <a:cubicBezTo>
                  <a:pt x="2778920" y="1123868"/>
                  <a:pt x="2790107" y="1119843"/>
                  <a:pt x="2802658" y="1111794"/>
                </a:cubicBezTo>
                <a:cubicBezTo>
                  <a:pt x="2815209" y="1103745"/>
                  <a:pt x="2828852" y="1092899"/>
                  <a:pt x="2843586" y="1079257"/>
                </a:cubicBezTo>
                <a:cubicBezTo>
                  <a:pt x="2854636" y="1069025"/>
                  <a:pt x="2867912" y="1055954"/>
                  <a:pt x="2883414" y="1040043"/>
                </a:cubicBezTo>
                <a:lnTo>
                  <a:pt x="2895074" y="1027941"/>
                </a:lnTo>
                <a:lnTo>
                  <a:pt x="2891099" y="1060021"/>
                </a:lnTo>
                <a:cubicBezTo>
                  <a:pt x="2891099" y="1078029"/>
                  <a:pt x="2892736" y="1091740"/>
                  <a:pt x="2896011" y="1101153"/>
                </a:cubicBezTo>
                <a:cubicBezTo>
                  <a:pt x="2899285" y="1110566"/>
                  <a:pt x="2904605" y="1115273"/>
                  <a:pt x="2911972" y="1115273"/>
                </a:cubicBezTo>
                <a:cubicBezTo>
                  <a:pt x="2915519" y="1115273"/>
                  <a:pt x="2919476" y="1112818"/>
                  <a:pt x="2923841" y="1107906"/>
                </a:cubicBezTo>
                <a:cubicBezTo>
                  <a:pt x="2928207" y="1102995"/>
                  <a:pt x="2935983" y="1093104"/>
                  <a:pt x="2947170" y="1078234"/>
                </a:cubicBezTo>
                <a:cubicBezTo>
                  <a:pt x="2958357" y="1063363"/>
                  <a:pt x="2970908" y="1047333"/>
                  <a:pt x="2984824" y="1030143"/>
                </a:cubicBezTo>
                <a:cubicBezTo>
                  <a:pt x="2996556" y="1054973"/>
                  <a:pt x="3006720" y="1074345"/>
                  <a:pt x="3015315" y="1088261"/>
                </a:cubicBezTo>
                <a:cubicBezTo>
                  <a:pt x="3023910" y="1102176"/>
                  <a:pt x="3033596" y="1113090"/>
                  <a:pt x="3044374" y="1121003"/>
                </a:cubicBezTo>
                <a:cubicBezTo>
                  <a:pt x="3055151" y="1128916"/>
                  <a:pt x="3067225" y="1132872"/>
                  <a:pt x="3080595" y="1132872"/>
                </a:cubicBezTo>
                <a:cubicBezTo>
                  <a:pt x="3094510" y="1132872"/>
                  <a:pt x="3111836" y="1123663"/>
                  <a:pt x="3132573" y="1105246"/>
                </a:cubicBezTo>
                <a:cubicBezTo>
                  <a:pt x="3153309" y="1086828"/>
                  <a:pt x="3178958" y="1059748"/>
                  <a:pt x="3209517" y="1024004"/>
                </a:cubicBezTo>
                <a:lnTo>
                  <a:pt x="3209517" y="996583"/>
                </a:lnTo>
                <a:cubicBezTo>
                  <a:pt x="3188234" y="1016228"/>
                  <a:pt x="3172477" y="1030416"/>
                  <a:pt x="3162245" y="1039148"/>
                </a:cubicBezTo>
                <a:cubicBezTo>
                  <a:pt x="3152013" y="1047879"/>
                  <a:pt x="3141986" y="1055109"/>
                  <a:pt x="3132164" y="1060839"/>
                </a:cubicBezTo>
                <a:cubicBezTo>
                  <a:pt x="3122341" y="1066569"/>
                  <a:pt x="3113200" y="1069434"/>
                  <a:pt x="3104742" y="1069434"/>
                </a:cubicBezTo>
                <a:cubicBezTo>
                  <a:pt x="3095192" y="1069434"/>
                  <a:pt x="3087279" y="1066637"/>
                  <a:pt x="3081004" y="1061044"/>
                </a:cubicBezTo>
                <a:cubicBezTo>
                  <a:pt x="3074728" y="1055450"/>
                  <a:pt x="3067498" y="1046515"/>
                  <a:pt x="3059312" y="1034236"/>
                </a:cubicBezTo>
                <a:cubicBezTo>
                  <a:pt x="3106788" y="1004768"/>
                  <a:pt x="3141986" y="978643"/>
                  <a:pt x="3164906" y="955860"/>
                </a:cubicBezTo>
                <a:cubicBezTo>
                  <a:pt x="3187825" y="933077"/>
                  <a:pt x="3199285" y="908315"/>
                  <a:pt x="3199285" y="881576"/>
                </a:cubicBezTo>
                <a:cubicBezTo>
                  <a:pt x="3199285" y="868479"/>
                  <a:pt x="3196966" y="856951"/>
                  <a:pt x="3192327" y="846992"/>
                </a:cubicBezTo>
                <a:cubicBezTo>
                  <a:pt x="3187689" y="837033"/>
                  <a:pt x="3181140" y="832053"/>
                  <a:pt x="3172682" y="832053"/>
                </a:cubicBezTo>
                <a:cubicBezTo>
                  <a:pt x="3151945" y="832053"/>
                  <a:pt x="3122682" y="848151"/>
                  <a:pt x="3084892" y="880348"/>
                </a:cubicBezTo>
                <a:cubicBezTo>
                  <a:pt x="3047102" y="912544"/>
                  <a:pt x="2997238" y="961794"/>
                  <a:pt x="2935301" y="1028097"/>
                </a:cubicBezTo>
                <a:lnTo>
                  <a:pt x="2935301" y="992899"/>
                </a:lnTo>
                <a:cubicBezTo>
                  <a:pt x="3027798" y="884577"/>
                  <a:pt x="3098194" y="799106"/>
                  <a:pt x="3146488" y="736487"/>
                </a:cubicBezTo>
                <a:cubicBezTo>
                  <a:pt x="3194783" y="673867"/>
                  <a:pt x="3218930" y="637510"/>
                  <a:pt x="3218930" y="627415"/>
                </a:cubicBezTo>
                <a:cubicBezTo>
                  <a:pt x="3218930" y="615682"/>
                  <a:pt x="3212382" y="609816"/>
                  <a:pt x="3199285" y="609816"/>
                </a:cubicBezTo>
                <a:close/>
                <a:moveTo>
                  <a:pt x="4049540" y="592217"/>
                </a:moveTo>
                <a:cubicBezTo>
                  <a:pt x="3976416" y="592217"/>
                  <a:pt x="3892105" y="609270"/>
                  <a:pt x="3796607" y="643376"/>
                </a:cubicBezTo>
                <a:cubicBezTo>
                  <a:pt x="3779417" y="671480"/>
                  <a:pt x="3764478" y="697810"/>
                  <a:pt x="3751791" y="722367"/>
                </a:cubicBezTo>
                <a:cubicBezTo>
                  <a:pt x="3739103" y="746923"/>
                  <a:pt x="3732760" y="760293"/>
                  <a:pt x="3732760" y="762476"/>
                </a:cubicBezTo>
                <a:cubicBezTo>
                  <a:pt x="3732760" y="764386"/>
                  <a:pt x="3733714" y="766023"/>
                  <a:pt x="3735624" y="767387"/>
                </a:cubicBezTo>
                <a:cubicBezTo>
                  <a:pt x="3737534" y="768752"/>
                  <a:pt x="3739444" y="769434"/>
                  <a:pt x="3741354" y="769434"/>
                </a:cubicBezTo>
                <a:cubicBezTo>
                  <a:pt x="3748994" y="766432"/>
                  <a:pt x="3761613" y="761316"/>
                  <a:pt x="3779212" y="754086"/>
                </a:cubicBezTo>
                <a:cubicBezTo>
                  <a:pt x="3796811" y="746855"/>
                  <a:pt x="3816798" y="739215"/>
                  <a:pt x="3839171" y="731166"/>
                </a:cubicBezTo>
                <a:cubicBezTo>
                  <a:pt x="3861545" y="723117"/>
                  <a:pt x="3888421" y="715546"/>
                  <a:pt x="3919799" y="708451"/>
                </a:cubicBezTo>
                <a:cubicBezTo>
                  <a:pt x="3951177" y="701357"/>
                  <a:pt x="3981054" y="697265"/>
                  <a:pt x="4009431" y="696173"/>
                </a:cubicBezTo>
                <a:lnTo>
                  <a:pt x="3884601" y="882394"/>
                </a:lnTo>
                <a:cubicBezTo>
                  <a:pt x="3846675" y="890853"/>
                  <a:pt x="3818026" y="902312"/>
                  <a:pt x="3798653" y="916774"/>
                </a:cubicBezTo>
                <a:cubicBezTo>
                  <a:pt x="3779281" y="931235"/>
                  <a:pt x="3769595" y="946924"/>
                  <a:pt x="3769595" y="963841"/>
                </a:cubicBezTo>
                <a:cubicBezTo>
                  <a:pt x="3769595" y="971480"/>
                  <a:pt x="3773142" y="979257"/>
                  <a:pt x="3780236" y="987169"/>
                </a:cubicBezTo>
                <a:cubicBezTo>
                  <a:pt x="3787330" y="995082"/>
                  <a:pt x="3797289" y="1001494"/>
                  <a:pt x="3810113" y="1006405"/>
                </a:cubicBezTo>
                <a:cubicBezTo>
                  <a:pt x="3786102" y="1049516"/>
                  <a:pt x="3768162" y="1084100"/>
                  <a:pt x="3756293" y="1110157"/>
                </a:cubicBezTo>
                <a:cubicBezTo>
                  <a:pt x="3744424" y="1136214"/>
                  <a:pt x="3738489" y="1155246"/>
                  <a:pt x="3738489" y="1167251"/>
                </a:cubicBezTo>
                <a:cubicBezTo>
                  <a:pt x="3738489" y="1175710"/>
                  <a:pt x="3739581" y="1182326"/>
                  <a:pt x="3741764" y="1187101"/>
                </a:cubicBezTo>
                <a:cubicBezTo>
                  <a:pt x="3743946" y="1191876"/>
                  <a:pt x="3748994" y="1194264"/>
                  <a:pt x="3756907" y="1194264"/>
                </a:cubicBezTo>
                <a:cubicBezTo>
                  <a:pt x="3760727" y="1194264"/>
                  <a:pt x="3764615" y="1192627"/>
                  <a:pt x="3768571" y="1189352"/>
                </a:cubicBezTo>
                <a:cubicBezTo>
                  <a:pt x="3772528" y="1186078"/>
                  <a:pt x="3776075" y="1182258"/>
                  <a:pt x="3779212" y="1177893"/>
                </a:cubicBezTo>
                <a:cubicBezTo>
                  <a:pt x="3782350" y="1173527"/>
                  <a:pt x="3788421" y="1164659"/>
                  <a:pt x="3797425" y="1151290"/>
                </a:cubicBezTo>
                <a:cubicBezTo>
                  <a:pt x="3806430" y="1137920"/>
                  <a:pt x="3813660" y="1127142"/>
                  <a:pt x="3819117" y="1118957"/>
                </a:cubicBezTo>
                <a:cubicBezTo>
                  <a:pt x="3822937" y="1113227"/>
                  <a:pt x="3824847" y="1106133"/>
                  <a:pt x="3824847" y="1097674"/>
                </a:cubicBezTo>
                <a:cubicBezTo>
                  <a:pt x="3824847" y="1094127"/>
                  <a:pt x="3822937" y="1089489"/>
                  <a:pt x="3819117" y="1083759"/>
                </a:cubicBezTo>
                <a:lnTo>
                  <a:pt x="3855952" y="1016637"/>
                </a:lnTo>
                <a:cubicBezTo>
                  <a:pt x="3883783" y="1019912"/>
                  <a:pt x="3902200" y="1021549"/>
                  <a:pt x="3911204" y="1021549"/>
                </a:cubicBezTo>
                <a:cubicBezTo>
                  <a:pt x="3962228" y="1021549"/>
                  <a:pt x="4009158" y="1015068"/>
                  <a:pt x="4051996" y="1002108"/>
                </a:cubicBezTo>
                <a:cubicBezTo>
                  <a:pt x="4094833" y="989147"/>
                  <a:pt x="4132078" y="970389"/>
                  <a:pt x="4163728" y="945832"/>
                </a:cubicBezTo>
                <a:cubicBezTo>
                  <a:pt x="4195379" y="921276"/>
                  <a:pt x="4219731" y="892285"/>
                  <a:pt x="4236784" y="858861"/>
                </a:cubicBezTo>
                <a:cubicBezTo>
                  <a:pt x="4253837" y="825437"/>
                  <a:pt x="4262364" y="788261"/>
                  <a:pt x="4262364" y="747333"/>
                </a:cubicBezTo>
                <a:cubicBezTo>
                  <a:pt x="4262364" y="729325"/>
                  <a:pt x="4259158" y="711112"/>
                  <a:pt x="4252746" y="692694"/>
                </a:cubicBezTo>
                <a:cubicBezTo>
                  <a:pt x="4246334" y="674277"/>
                  <a:pt x="4237262" y="658792"/>
                  <a:pt x="4225529" y="646241"/>
                </a:cubicBezTo>
                <a:cubicBezTo>
                  <a:pt x="4192787" y="610225"/>
                  <a:pt x="4134124" y="592217"/>
                  <a:pt x="4049540" y="592217"/>
                </a:cubicBezTo>
                <a:close/>
                <a:moveTo>
                  <a:pt x="6094699" y="580757"/>
                </a:moveTo>
                <a:cubicBezTo>
                  <a:pt x="6080783" y="580757"/>
                  <a:pt x="6061957" y="590102"/>
                  <a:pt x="6038219" y="608792"/>
                </a:cubicBezTo>
                <a:cubicBezTo>
                  <a:pt x="6014481" y="627483"/>
                  <a:pt x="5986854" y="654973"/>
                  <a:pt x="5955340" y="691262"/>
                </a:cubicBezTo>
                <a:cubicBezTo>
                  <a:pt x="5923826" y="727551"/>
                  <a:pt x="5888832" y="772094"/>
                  <a:pt x="5850360" y="824891"/>
                </a:cubicBezTo>
                <a:cubicBezTo>
                  <a:pt x="5811888" y="877688"/>
                  <a:pt x="5770415" y="938192"/>
                  <a:pt x="5725940" y="1006405"/>
                </a:cubicBezTo>
                <a:cubicBezTo>
                  <a:pt x="5696472" y="1006678"/>
                  <a:pt x="5672734" y="1008861"/>
                  <a:pt x="5654726" y="1012954"/>
                </a:cubicBezTo>
                <a:cubicBezTo>
                  <a:pt x="5636717" y="1017047"/>
                  <a:pt x="5622938" y="1022776"/>
                  <a:pt x="5613389" y="1030143"/>
                </a:cubicBezTo>
                <a:cubicBezTo>
                  <a:pt x="5603839" y="1037510"/>
                  <a:pt x="5594835" y="1047742"/>
                  <a:pt x="5586376" y="1060839"/>
                </a:cubicBezTo>
                <a:cubicBezTo>
                  <a:pt x="5577918" y="1073936"/>
                  <a:pt x="5569187" y="1087715"/>
                  <a:pt x="5560183" y="1102176"/>
                </a:cubicBezTo>
                <a:cubicBezTo>
                  <a:pt x="5556635" y="1108452"/>
                  <a:pt x="5554862" y="1114045"/>
                  <a:pt x="5554862" y="1118957"/>
                </a:cubicBezTo>
                <a:cubicBezTo>
                  <a:pt x="5554862" y="1127688"/>
                  <a:pt x="5560183" y="1132054"/>
                  <a:pt x="5570824" y="1132054"/>
                </a:cubicBezTo>
                <a:cubicBezTo>
                  <a:pt x="5578191" y="1132054"/>
                  <a:pt x="5590947" y="1128302"/>
                  <a:pt x="5609091" y="1120798"/>
                </a:cubicBezTo>
                <a:cubicBezTo>
                  <a:pt x="5627236" y="1113295"/>
                  <a:pt x="5641424" y="1107906"/>
                  <a:pt x="5651656" y="1104632"/>
                </a:cubicBezTo>
                <a:cubicBezTo>
                  <a:pt x="5661888" y="1101358"/>
                  <a:pt x="5674098" y="1099721"/>
                  <a:pt x="5688286" y="1099721"/>
                </a:cubicBezTo>
                <a:cubicBezTo>
                  <a:pt x="5713389" y="1099721"/>
                  <a:pt x="5741151" y="1102722"/>
                  <a:pt x="5771574" y="1108725"/>
                </a:cubicBezTo>
                <a:cubicBezTo>
                  <a:pt x="5801997" y="1114727"/>
                  <a:pt x="5834671" y="1122231"/>
                  <a:pt x="5869596" y="1131235"/>
                </a:cubicBezTo>
                <a:cubicBezTo>
                  <a:pt x="5904521" y="1140239"/>
                  <a:pt x="5930033" y="1146310"/>
                  <a:pt x="5946131" y="1149448"/>
                </a:cubicBezTo>
                <a:cubicBezTo>
                  <a:pt x="5962229" y="1152586"/>
                  <a:pt x="5974371" y="1152381"/>
                  <a:pt x="5982557" y="1148834"/>
                </a:cubicBezTo>
                <a:cubicBezTo>
                  <a:pt x="5987741" y="1146651"/>
                  <a:pt x="5995176" y="1140307"/>
                  <a:pt x="6004863" y="1129803"/>
                </a:cubicBezTo>
                <a:cubicBezTo>
                  <a:pt x="6014549" y="1119298"/>
                  <a:pt x="6032216" y="1099448"/>
                  <a:pt x="6057864" y="1070253"/>
                </a:cubicBezTo>
                <a:cubicBezTo>
                  <a:pt x="6036854" y="1068070"/>
                  <a:pt x="6004180" y="1060703"/>
                  <a:pt x="5959842" y="1048152"/>
                </a:cubicBezTo>
                <a:cubicBezTo>
                  <a:pt x="5915504" y="1035600"/>
                  <a:pt x="5881670" y="1026528"/>
                  <a:pt x="5858341" y="1020935"/>
                </a:cubicBezTo>
                <a:cubicBezTo>
                  <a:pt x="5835012" y="1015341"/>
                  <a:pt x="5805203" y="1010771"/>
                  <a:pt x="5768914" y="1007224"/>
                </a:cubicBezTo>
                <a:cubicBezTo>
                  <a:pt x="5788014" y="977210"/>
                  <a:pt x="5823212" y="927278"/>
                  <a:pt x="5874508" y="857428"/>
                </a:cubicBezTo>
                <a:cubicBezTo>
                  <a:pt x="5919801" y="794673"/>
                  <a:pt x="5957864" y="746105"/>
                  <a:pt x="5988696" y="711726"/>
                </a:cubicBezTo>
                <a:cubicBezTo>
                  <a:pt x="6019528" y="677346"/>
                  <a:pt x="6038764" y="660157"/>
                  <a:pt x="6046404" y="660157"/>
                </a:cubicBezTo>
                <a:cubicBezTo>
                  <a:pt x="6050770" y="660157"/>
                  <a:pt x="6052953" y="662749"/>
                  <a:pt x="6052953" y="667933"/>
                </a:cubicBezTo>
                <a:cubicBezTo>
                  <a:pt x="6052953" y="673936"/>
                  <a:pt x="6036718" y="703267"/>
                  <a:pt x="6004249" y="755928"/>
                </a:cubicBezTo>
                <a:cubicBezTo>
                  <a:pt x="5965777" y="816774"/>
                  <a:pt x="5946540" y="861794"/>
                  <a:pt x="5946540" y="890989"/>
                </a:cubicBezTo>
                <a:cubicBezTo>
                  <a:pt x="5946540" y="902722"/>
                  <a:pt x="5949815" y="908588"/>
                  <a:pt x="5956363" y="908588"/>
                </a:cubicBezTo>
                <a:cubicBezTo>
                  <a:pt x="5964276" y="908588"/>
                  <a:pt x="5976622" y="902176"/>
                  <a:pt x="5993403" y="889352"/>
                </a:cubicBezTo>
                <a:cubicBezTo>
                  <a:pt x="6010183" y="876528"/>
                  <a:pt x="6029760" y="856064"/>
                  <a:pt x="6052134" y="827960"/>
                </a:cubicBezTo>
                <a:lnTo>
                  <a:pt x="6039446" y="815273"/>
                </a:lnTo>
                <a:cubicBezTo>
                  <a:pt x="6097018" y="712408"/>
                  <a:pt x="6125804" y="644604"/>
                  <a:pt x="6125804" y="611862"/>
                </a:cubicBezTo>
                <a:cubicBezTo>
                  <a:pt x="6125804" y="602039"/>
                  <a:pt x="6123075" y="594400"/>
                  <a:pt x="6117618" y="588942"/>
                </a:cubicBezTo>
                <a:cubicBezTo>
                  <a:pt x="6112161" y="583485"/>
                  <a:pt x="6104522" y="580757"/>
                  <a:pt x="6094699" y="580757"/>
                </a:cubicBezTo>
                <a:close/>
                <a:moveTo>
                  <a:pt x="0" y="0"/>
                </a:moveTo>
                <a:lnTo>
                  <a:pt x="9137648" y="0"/>
                </a:lnTo>
                <a:lnTo>
                  <a:pt x="9137648" y="1800716"/>
                </a:lnTo>
                <a:lnTo>
                  <a:pt x="0" y="1800716"/>
                </a:lnTo>
                <a:close/>
              </a:path>
            </a:pathLst>
          </a:custGeom>
          <a:solidFill>
            <a:srgbClr val="5DA842"/>
          </a:solidFill>
        </p:spPr>
        <p:txBody>
          <a:bodyPr vert="horz" wrap="square"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3600" b="1">
                <a:latin typeface="Century Gothic" pitchFamily="34" charset="0"/>
              </a:rPr>
              <a:t/>
            </a:r>
            <a:br>
              <a:rPr lang="en-US" altLang="en-US" sz="3600" b="1">
                <a:latin typeface="Century Gothic" pitchFamily="34" charset="0"/>
              </a:rPr>
            </a:br>
            <a:endParaRPr lang="en-US" altLang="en-US" sz="3600" b="1" dirty="0">
              <a:latin typeface="Century Gothic" pitchFamily="34" charset="0"/>
            </a:endParaRPr>
          </a:p>
        </p:txBody>
      </p:sp>
      <p:sp>
        <p:nvSpPr>
          <p:cNvPr id="6" name="Rectangle 5"/>
          <p:cNvSpPr txBox="1">
            <a:spLocks noChangeArrowheads="1"/>
          </p:cNvSpPr>
          <p:nvPr/>
        </p:nvSpPr>
        <p:spPr>
          <a:xfrm>
            <a:off x="558800" y="2018186"/>
            <a:ext cx="7399385" cy="4105159"/>
          </a:xfrm>
          <a:prstGeom prst="rect">
            <a:avLst/>
          </a:prstGeom>
          <a:noFill/>
        </p:spPr>
        <p:txBody>
          <a:bodyPr/>
          <a:lstStyle>
            <a:lvl1pPr marL="342900" indent="-342900" algn="l" defTabSz="457200" rtl="0" eaLnBrk="1" latinLnBrk="0" hangingPunct="1">
              <a:spcBef>
                <a:spcPct val="20000"/>
              </a:spcBef>
              <a:buFont typeface="Arial"/>
              <a:buChar char="•"/>
              <a:defRPr sz="3200" b="0" i="0" kern="1200">
                <a:solidFill>
                  <a:srgbClr val="364852"/>
                </a:solidFill>
                <a:latin typeface="Lato Regular"/>
                <a:ea typeface="+mn-ea"/>
                <a:cs typeface="Lato Regular"/>
              </a:defRPr>
            </a:lvl1pPr>
            <a:lvl2pPr marL="742950" indent="-285750" algn="l" defTabSz="457200" rtl="0" eaLnBrk="1" latinLnBrk="0" hangingPunct="1">
              <a:spcBef>
                <a:spcPct val="20000"/>
              </a:spcBef>
              <a:buFont typeface="Arial"/>
              <a:buChar char="–"/>
              <a:defRPr sz="2800" b="0" i="0" kern="1200">
                <a:solidFill>
                  <a:srgbClr val="364852"/>
                </a:solidFill>
                <a:latin typeface="Lato Regular"/>
                <a:ea typeface="+mn-ea"/>
                <a:cs typeface="Lato Regular"/>
              </a:defRPr>
            </a:lvl2pPr>
            <a:lvl3pPr marL="1143000" indent="-228600" algn="l" defTabSz="457200" rtl="0" eaLnBrk="1" latinLnBrk="0" hangingPunct="1">
              <a:spcBef>
                <a:spcPct val="20000"/>
              </a:spcBef>
              <a:buFont typeface="Arial"/>
              <a:buChar char="•"/>
              <a:defRPr sz="2400" b="0" i="0" kern="1200">
                <a:solidFill>
                  <a:srgbClr val="364852"/>
                </a:solidFill>
                <a:latin typeface="Lato Regular"/>
                <a:ea typeface="+mn-ea"/>
                <a:cs typeface="Lato Regular"/>
              </a:defRPr>
            </a:lvl3pPr>
            <a:lvl4pPr marL="1600200" indent="-228600" algn="l" defTabSz="457200" rtl="0" eaLnBrk="1" latinLnBrk="0" hangingPunct="1">
              <a:spcBef>
                <a:spcPct val="20000"/>
              </a:spcBef>
              <a:buFont typeface="Arial"/>
              <a:buChar char="–"/>
              <a:defRPr sz="2000" b="0" i="0" kern="1200">
                <a:solidFill>
                  <a:srgbClr val="364852"/>
                </a:solidFill>
                <a:latin typeface="Lato Regular"/>
                <a:ea typeface="+mn-ea"/>
                <a:cs typeface="Lato Regular"/>
              </a:defRPr>
            </a:lvl4pPr>
            <a:lvl5pPr marL="2057400" indent="-228600" algn="l" defTabSz="457200" rtl="0" eaLnBrk="1" latinLnBrk="0" hangingPunct="1">
              <a:spcBef>
                <a:spcPct val="20000"/>
              </a:spcBef>
              <a:buFont typeface="Arial"/>
              <a:buChar char="»"/>
              <a:defRPr sz="2000" b="0" i="0" kern="1200">
                <a:solidFill>
                  <a:srgbClr val="364852"/>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altLang="en-US" sz="2000" dirty="0" smtClean="0">
              <a:solidFill>
                <a:srgbClr val="5DA842"/>
              </a:solidFill>
              <a:latin typeface="Century Gothic" pitchFamily="34" charset="0"/>
            </a:endParaRPr>
          </a:p>
          <a:p>
            <a:pPr marL="0" indent="0">
              <a:buNone/>
            </a:pPr>
            <a:r>
              <a:rPr lang="en-US" altLang="en-US" sz="2000" dirty="0" smtClean="0">
                <a:solidFill>
                  <a:srgbClr val="5DA842"/>
                </a:solidFill>
                <a:latin typeface="Century Gothic" pitchFamily="34" charset="0"/>
              </a:rPr>
              <a:t>Stacee </a:t>
            </a:r>
            <a:r>
              <a:rPr lang="en-US" altLang="en-US" sz="2000" dirty="0">
                <a:solidFill>
                  <a:srgbClr val="5DA842"/>
                </a:solidFill>
                <a:latin typeface="Century Gothic" pitchFamily="34" charset="0"/>
              </a:rPr>
              <a:t>Reed, Recruitment and Retention Manager</a:t>
            </a:r>
          </a:p>
          <a:p>
            <a:pPr marL="0" indent="0">
              <a:buNone/>
            </a:pPr>
            <a:r>
              <a:rPr lang="en-US" altLang="en-US" sz="2000" b="1" dirty="0">
                <a:solidFill>
                  <a:srgbClr val="5DA842"/>
                </a:solidFill>
                <a:latin typeface="Century Gothic" pitchFamily="34" charset="0"/>
              </a:rPr>
              <a:t>Oregon Office of Rural </a:t>
            </a:r>
            <a:r>
              <a:rPr lang="en-US" altLang="en-US" sz="2000" b="1" dirty="0" smtClean="0">
                <a:solidFill>
                  <a:srgbClr val="5DA842"/>
                </a:solidFill>
                <a:latin typeface="Century Gothic" pitchFamily="34" charset="0"/>
              </a:rPr>
              <a:t>Health</a:t>
            </a:r>
          </a:p>
          <a:p>
            <a:pPr marL="0" indent="0">
              <a:buNone/>
            </a:pPr>
            <a:endParaRPr lang="en-US" altLang="en-US" sz="2000" b="1" dirty="0">
              <a:solidFill>
                <a:srgbClr val="5DA842"/>
              </a:solidFill>
              <a:latin typeface="Century Gothic" pitchFamily="34" charset="0"/>
            </a:endParaRPr>
          </a:p>
          <a:p>
            <a:pPr>
              <a:buFont typeface="Arial" panose="020B0604020202020204" pitchFamily="34" charset="0"/>
              <a:buChar char="•"/>
            </a:pPr>
            <a:r>
              <a:rPr lang="en-US" altLang="en-US" sz="2000" dirty="0" smtClean="0">
                <a:solidFill>
                  <a:srgbClr val="5DA842"/>
                </a:solidFill>
                <a:latin typeface="Century Gothic" pitchFamily="34" charset="0"/>
              </a:rPr>
              <a:t>Resource for practice sites </a:t>
            </a:r>
          </a:p>
          <a:p>
            <a:pPr>
              <a:buFont typeface="Arial" panose="020B0604020202020204" pitchFamily="34" charset="0"/>
              <a:buChar char="•"/>
            </a:pPr>
            <a:r>
              <a:rPr lang="en-US" altLang="en-US" sz="2000" dirty="0" smtClean="0">
                <a:solidFill>
                  <a:srgbClr val="5DA842"/>
                </a:solidFill>
                <a:latin typeface="Century Gothic" pitchFamily="34" charset="0"/>
              </a:rPr>
              <a:t>Resource for providers</a:t>
            </a:r>
            <a:endParaRPr lang="en-US" altLang="en-US" sz="2000" dirty="0">
              <a:solidFill>
                <a:srgbClr val="5DA842"/>
              </a:solidFill>
              <a:latin typeface="Century Gothic" pitchFamily="34" charset="0"/>
            </a:endParaRPr>
          </a:p>
          <a:p>
            <a:pPr>
              <a:buFont typeface="Arial" panose="020B0604020202020204" pitchFamily="34" charset="0"/>
              <a:buChar char="•"/>
            </a:pPr>
            <a:r>
              <a:rPr lang="en-US" altLang="en-US" sz="2000" dirty="0" smtClean="0">
                <a:solidFill>
                  <a:srgbClr val="5DA842"/>
                </a:solidFill>
                <a:latin typeface="Century Gothic" pitchFamily="34" charset="0"/>
              </a:rPr>
              <a:t>Live in a rural community, consumer of rural healthcare</a:t>
            </a:r>
          </a:p>
          <a:p>
            <a:pPr>
              <a:buFont typeface="Arial" panose="020B0604020202020204" pitchFamily="34" charset="0"/>
              <a:buChar char="•"/>
            </a:pPr>
            <a:r>
              <a:rPr lang="en-US" altLang="en-US" sz="2000" dirty="0" smtClean="0">
                <a:solidFill>
                  <a:srgbClr val="5DA842"/>
                </a:solidFill>
                <a:latin typeface="Century Gothic" pitchFamily="34" charset="0"/>
              </a:rPr>
              <a:t>Recruit providers to my rural community</a:t>
            </a:r>
          </a:p>
          <a:p>
            <a:pPr marL="0" indent="0">
              <a:buNone/>
            </a:pPr>
            <a:r>
              <a:rPr lang="en-US" altLang="en-US" sz="2000" dirty="0" smtClean="0">
                <a:solidFill>
                  <a:srgbClr val="5DA842"/>
                </a:solidFill>
                <a:latin typeface="Century Gothic" pitchFamily="34" charset="0"/>
              </a:rPr>
              <a:t> </a:t>
            </a:r>
            <a:endParaRPr lang="en-US" altLang="en-US" sz="2000" dirty="0">
              <a:solidFill>
                <a:srgbClr val="5DA842"/>
              </a:solidFill>
              <a:latin typeface="Century Gothic" pitchFamily="34" charset="0"/>
            </a:endParaRPr>
          </a:p>
          <a:p>
            <a:pPr marL="0" indent="0">
              <a:buNone/>
            </a:pPr>
            <a:endParaRPr lang="en-US" altLang="en-US" sz="2000" dirty="0">
              <a:solidFill>
                <a:srgbClr val="5DA842"/>
              </a:solidFill>
              <a:latin typeface="Century Gothic" pitchFamily="34" charset="0"/>
            </a:endParaRPr>
          </a:p>
          <a:p>
            <a:pPr marL="0" indent="0">
              <a:buNone/>
            </a:pPr>
            <a:endParaRPr lang="en-US" altLang="en-US" sz="2000" dirty="0">
              <a:solidFill>
                <a:srgbClr val="5DA842"/>
              </a:solidFill>
              <a:latin typeface="Century Gothic" pitchFamily="34" charset="0"/>
            </a:endParaRPr>
          </a:p>
        </p:txBody>
      </p:sp>
    </p:spTree>
    <p:extLst>
      <p:ext uri="{BB962C8B-B14F-4D97-AF65-F5344CB8AC3E}">
        <p14:creationId xmlns:p14="http://schemas.microsoft.com/office/powerpoint/2010/main" val="946563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704092" y="1600015"/>
            <a:ext cx="7735815" cy="3462592"/>
          </a:xfrm>
          <a:prstGeom prst="roundRect">
            <a:avLst/>
          </a:prstGeom>
          <a:solidFill>
            <a:schemeClr val="accent1">
              <a:alpha val="25000"/>
            </a:schemeClr>
          </a:solidFill>
          <a:ln w="63500" cap="flat">
            <a:solidFill>
              <a:schemeClr val="accent1">
                <a:alpha val="25000"/>
              </a:schemeClr>
            </a:solidFill>
            <a:miter lim="800000"/>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 name="Rectangle 8"/>
          <p:cNvSpPr/>
          <p:nvPr/>
        </p:nvSpPr>
        <p:spPr>
          <a:xfrm>
            <a:off x="0" y="0"/>
            <a:ext cx="9144000" cy="914400"/>
          </a:xfrm>
          <a:prstGeom prst="rect">
            <a:avLst/>
          </a:prstGeom>
          <a:solidFill>
            <a:srgbClr val="5DA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8" name="TextBox 17"/>
          <p:cNvSpPr txBox="1"/>
          <p:nvPr/>
        </p:nvSpPr>
        <p:spPr>
          <a:xfrm>
            <a:off x="0" y="53314"/>
            <a:ext cx="9144000" cy="769441"/>
          </a:xfrm>
          <a:prstGeom prst="rect">
            <a:avLst/>
          </a:prstGeom>
          <a:noFill/>
        </p:spPr>
        <p:txBody>
          <a:bodyPr wrap="square" rtlCol="0">
            <a:spAutoFit/>
          </a:bodyPr>
          <a:lstStyle/>
          <a:p>
            <a:pPr algn="ctr"/>
            <a:r>
              <a:rPr lang="en-US" sz="4400" dirty="0" smtClean="0"/>
              <a:t>What makes rural different? </a:t>
            </a:r>
            <a:endParaRPr lang="en-US" sz="4400" dirty="0"/>
          </a:p>
        </p:txBody>
      </p:sp>
      <p:sp>
        <p:nvSpPr>
          <p:cNvPr id="14" name="4-Point Star 13"/>
          <p:cNvSpPr/>
          <p:nvPr/>
        </p:nvSpPr>
        <p:spPr>
          <a:xfrm>
            <a:off x="7209786" y="3193915"/>
            <a:ext cx="295097" cy="274792"/>
          </a:xfrm>
          <a:prstGeom prst="star4">
            <a:avLst>
              <a:gd name="adj" fmla="val 53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811399" y="1916642"/>
            <a:ext cx="7788165" cy="2554545"/>
          </a:xfrm>
          <a:prstGeom prst="rect">
            <a:avLst/>
          </a:prstGeom>
          <a:noFill/>
        </p:spPr>
        <p:txBody>
          <a:bodyPr wrap="square" rtlCol="0">
            <a:spAutoFit/>
          </a:bodyPr>
          <a:lstStyle/>
          <a:p>
            <a:pPr marL="631825" lvl="1" indent="-174625">
              <a:buFont typeface="Arial" panose="020B0604020202020204" pitchFamily="34" charset="0"/>
              <a:buChar char="•"/>
            </a:pPr>
            <a:r>
              <a:rPr lang="en-US" sz="3200" dirty="0" smtClean="0"/>
              <a:t>Location</a:t>
            </a:r>
          </a:p>
          <a:p>
            <a:pPr marL="631825" lvl="1" indent="-174625">
              <a:buFont typeface="Arial" panose="020B0604020202020204" pitchFamily="34" charset="0"/>
              <a:buChar char="•"/>
            </a:pPr>
            <a:r>
              <a:rPr lang="en-US" sz="3200" dirty="0" smtClean="0"/>
              <a:t>Practice &amp; Providers</a:t>
            </a:r>
          </a:p>
          <a:p>
            <a:pPr marL="631825" lvl="1" indent="-174625">
              <a:buFont typeface="Arial" panose="020B0604020202020204" pitchFamily="34" charset="0"/>
              <a:buChar char="•"/>
            </a:pPr>
            <a:r>
              <a:rPr lang="en-US" sz="3200" dirty="0" smtClean="0"/>
              <a:t>Finances</a:t>
            </a:r>
          </a:p>
          <a:p>
            <a:pPr marL="631825" lvl="1" indent="-174625">
              <a:buFont typeface="Arial" panose="020B0604020202020204" pitchFamily="34" charset="0"/>
              <a:buChar char="•"/>
            </a:pPr>
            <a:r>
              <a:rPr lang="en-US" sz="3200" dirty="0" smtClean="0"/>
              <a:t>Dedicated recruitment staff</a:t>
            </a:r>
          </a:p>
          <a:p>
            <a:pPr marL="631825" lvl="1" indent="-174625">
              <a:buFont typeface="Arial" panose="020B0604020202020204" pitchFamily="34" charset="0"/>
              <a:buChar char="•"/>
            </a:pPr>
            <a:r>
              <a:rPr lang="en-US" sz="3200" dirty="0" smtClean="0"/>
              <a:t>Leadership turnover</a:t>
            </a:r>
          </a:p>
        </p:txBody>
      </p:sp>
    </p:spTree>
    <p:extLst>
      <p:ext uri="{BB962C8B-B14F-4D97-AF65-F5344CB8AC3E}">
        <p14:creationId xmlns:p14="http://schemas.microsoft.com/office/powerpoint/2010/main" val="3938246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200"/>
                            </p:stCondLst>
                            <p:childTnLst>
                              <p:par>
                                <p:cTn id="8" presetID="8" presetClass="emph" presetSubtype="0" fill="hold" grpId="1" nodeType="afterEffect">
                                  <p:stCondLst>
                                    <p:cond delay="0"/>
                                  </p:stCondLst>
                                  <p:childTnLst>
                                    <p:animRot by="21600000">
                                      <p:cBhvr>
                                        <p:cTn id="9" dur="500" fill="hold"/>
                                        <p:tgtEl>
                                          <p:spTgt spid="14"/>
                                        </p:tgtEl>
                                        <p:attrNameLst>
                                          <p:attrName>r</p:attrName>
                                        </p:attrNameLst>
                                      </p:cBhvr>
                                    </p:animRot>
                                  </p:childTnLst>
                                </p:cTn>
                              </p:par>
                            </p:childTnLst>
                          </p:cTn>
                        </p:par>
                        <p:par>
                          <p:cTn id="10" fill="hold">
                            <p:stCondLst>
                              <p:cond delay="700"/>
                            </p:stCondLst>
                            <p:childTnLst>
                              <p:par>
                                <p:cTn id="11" presetID="31" presetClass="exit" presetSubtype="0" fill="hold" grpId="2" nodeType="afterEffect">
                                  <p:stCondLst>
                                    <p:cond delay="0"/>
                                  </p:stCondLst>
                                  <p:childTnLst>
                                    <p:anim calcmode="lin" valueType="num">
                                      <p:cBhvr>
                                        <p:cTn id="12" dur="500"/>
                                        <p:tgtEl>
                                          <p:spTgt spid="14"/>
                                        </p:tgtEl>
                                        <p:attrNameLst>
                                          <p:attrName>ppt_w</p:attrName>
                                        </p:attrNameLst>
                                      </p:cBhvr>
                                      <p:tavLst>
                                        <p:tav tm="0">
                                          <p:val>
                                            <p:strVal val="ppt_w"/>
                                          </p:val>
                                        </p:tav>
                                        <p:tav tm="100000">
                                          <p:val>
                                            <p:fltVal val="0"/>
                                          </p:val>
                                        </p:tav>
                                      </p:tavLst>
                                    </p:anim>
                                    <p:anim calcmode="lin" valueType="num">
                                      <p:cBhvr>
                                        <p:cTn id="13" dur="500"/>
                                        <p:tgtEl>
                                          <p:spTgt spid="14"/>
                                        </p:tgtEl>
                                        <p:attrNameLst>
                                          <p:attrName>ppt_h</p:attrName>
                                        </p:attrNameLst>
                                      </p:cBhvr>
                                      <p:tavLst>
                                        <p:tav tm="0">
                                          <p:val>
                                            <p:strVal val="ppt_h"/>
                                          </p:val>
                                        </p:tav>
                                        <p:tav tm="100000">
                                          <p:val>
                                            <p:fltVal val="0"/>
                                          </p:val>
                                        </p:tav>
                                      </p:tavLst>
                                    </p:anim>
                                    <p:anim calcmode="lin" valueType="num">
                                      <p:cBhvr>
                                        <p:cTn id="14" dur="500"/>
                                        <p:tgtEl>
                                          <p:spTgt spid="14"/>
                                        </p:tgtEl>
                                        <p:attrNameLst>
                                          <p:attrName>style.rotation</p:attrName>
                                        </p:attrNameLst>
                                      </p:cBhvr>
                                      <p:tavLst>
                                        <p:tav tm="0">
                                          <p:val>
                                            <p:fltVal val="0"/>
                                          </p:val>
                                        </p:tav>
                                        <p:tav tm="100000">
                                          <p:val>
                                            <p:fltVal val="90"/>
                                          </p:val>
                                        </p:tav>
                                      </p:tavLst>
                                    </p:anim>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677918" y="1249714"/>
            <a:ext cx="7735815" cy="5241145"/>
          </a:xfrm>
          <a:prstGeom prst="roundRect">
            <a:avLst/>
          </a:prstGeom>
          <a:solidFill>
            <a:schemeClr val="accent1">
              <a:alpha val="25000"/>
            </a:schemeClr>
          </a:solidFill>
          <a:ln w="63500" cap="flat">
            <a:solidFill>
              <a:schemeClr val="accent1">
                <a:alpha val="25000"/>
              </a:schemeClr>
            </a:solidFill>
            <a:miter lim="800000"/>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 name="Rectangle 8"/>
          <p:cNvSpPr/>
          <p:nvPr/>
        </p:nvSpPr>
        <p:spPr>
          <a:xfrm>
            <a:off x="0" y="0"/>
            <a:ext cx="9144000" cy="914400"/>
          </a:xfrm>
          <a:prstGeom prst="rect">
            <a:avLst/>
          </a:prstGeom>
          <a:solidFill>
            <a:srgbClr val="5DA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8" name="TextBox 17"/>
          <p:cNvSpPr txBox="1"/>
          <p:nvPr/>
        </p:nvSpPr>
        <p:spPr>
          <a:xfrm>
            <a:off x="0" y="53314"/>
            <a:ext cx="9144000" cy="769441"/>
          </a:xfrm>
          <a:prstGeom prst="rect">
            <a:avLst/>
          </a:prstGeom>
          <a:noFill/>
        </p:spPr>
        <p:txBody>
          <a:bodyPr wrap="square" rtlCol="0">
            <a:spAutoFit/>
          </a:bodyPr>
          <a:lstStyle/>
          <a:p>
            <a:pPr algn="ctr"/>
            <a:r>
              <a:rPr lang="en-US" sz="4400" dirty="0" smtClean="0"/>
              <a:t>What makes rural different?</a:t>
            </a:r>
            <a:endParaRPr lang="en-US" sz="4400" dirty="0"/>
          </a:p>
        </p:txBody>
      </p:sp>
      <p:sp>
        <p:nvSpPr>
          <p:cNvPr id="14" name="4-Point Star 13"/>
          <p:cNvSpPr/>
          <p:nvPr/>
        </p:nvSpPr>
        <p:spPr>
          <a:xfrm>
            <a:off x="7209786" y="3193915"/>
            <a:ext cx="295097" cy="274792"/>
          </a:xfrm>
          <a:prstGeom prst="star4">
            <a:avLst>
              <a:gd name="adj" fmla="val 53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77918" y="1348800"/>
            <a:ext cx="7479494" cy="5293757"/>
          </a:xfrm>
          <a:prstGeom prst="rect">
            <a:avLst/>
          </a:prstGeom>
          <a:noFill/>
        </p:spPr>
        <p:txBody>
          <a:bodyPr wrap="square" rtlCol="0">
            <a:spAutoFit/>
          </a:bodyPr>
          <a:lstStyle/>
          <a:p>
            <a:pPr lvl="2"/>
            <a:r>
              <a:rPr lang="en-US" sz="3200" b="1" dirty="0" smtClean="0">
                <a:solidFill>
                  <a:srgbClr val="7030A0"/>
                </a:solidFill>
              </a:rPr>
              <a:t>Community</a:t>
            </a:r>
          </a:p>
          <a:p>
            <a:pPr marL="1371600" lvl="2" indent="-457200">
              <a:buFont typeface="Arial" panose="020B0604020202020204" pitchFamily="34" charset="0"/>
              <a:buChar char="•"/>
            </a:pPr>
            <a:r>
              <a:rPr lang="en-US" sz="3200" dirty="0" smtClean="0"/>
              <a:t>Engagement</a:t>
            </a:r>
          </a:p>
          <a:p>
            <a:pPr marL="1371600" lvl="2" indent="-457200">
              <a:buFont typeface="Arial" panose="020B0604020202020204" pitchFamily="34" charset="0"/>
              <a:buChar char="•"/>
            </a:pPr>
            <a:r>
              <a:rPr lang="en-US" sz="3200" dirty="0" smtClean="0"/>
              <a:t>Feeling of belonging </a:t>
            </a:r>
          </a:p>
          <a:p>
            <a:pPr marL="1371600" lvl="2" indent="-457200">
              <a:buFont typeface="Arial" panose="020B0604020202020204" pitchFamily="34" charset="0"/>
              <a:buChar char="•"/>
            </a:pPr>
            <a:r>
              <a:rPr lang="en-US" sz="3200" dirty="0" smtClean="0"/>
              <a:t>Fulfillment, not just a job</a:t>
            </a:r>
          </a:p>
          <a:p>
            <a:pPr marL="1371600" lvl="2" indent="-457200">
              <a:buFont typeface="Arial" panose="020B0604020202020204" pitchFamily="34" charset="0"/>
              <a:buChar char="•"/>
            </a:pPr>
            <a:r>
              <a:rPr lang="en-US" sz="3200" dirty="0" smtClean="0"/>
              <a:t>Quality of life</a:t>
            </a:r>
          </a:p>
          <a:p>
            <a:pPr lvl="2"/>
            <a:endParaRPr lang="en-US" dirty="0" smtClean="0"/>
          </a:p>
          <a:p>
            <a:pPr lvl="2"/>
            <a:r>
              <a:rPr lang="en-US" sz="3200" b="1" dirty="0" smtClean="0">
                <a:solidFill>
                  <a:srgbClr val="7030A0"/>
                </a:solidFill>
              </a:rPr>
              <a:t>Culture</a:t>
            </a:r>
            <a:r>
              <a:rPr lang="en-US" sz="3200" b="1" dirty="0" smtClean="0"/>
              <a:t> </a:t>
            </a:r>
          </a:p>
          <a:p>
            <a:pPr marL="1371600" lvl="2" indent="-457200">
              <a:buFont typeface="Arial" panose="020B0604020202020204" pitchFamily="34" charset="0"/>
              <a:buChar char="•"/>
            </a:pPr>
            <a:r>
              <a:rPr lang="en-US" sz="3200" dirty="0" smtClean="0"/>
              <a:t>Important work/need</a:t>
            </a:r>
          </a:p>
          <a:p>
            <a:pPr marL="1371600" lvl="2" indent="-457200">
              <a:buFont typeface="Arial" panose="020B0604020202020204" pitchFamily="34" charset="0"/>
              <a:buChar char="•"/>
            </a:pPr>
            <a:r>
              <a:rPr lang="en-US" sz="3200" dirty="0" smtClean="0"/>
              <a:t>Appreciated</a:t>
            </a:r>
          </a:p>
          <a:p>
            <a:pPr marL="1371600" lvl="2" indent="-457200">
              <a:buFont typeface="Arial" panose="020B0604020202020204" pitchFamily="34" charset="0"/>
              <a:buChar char="•"/>
            </a:pPr>
            <a:r>
              <a:rPr lang="en-US" sz="3200" dirty="0" smtClean="0"/>
              <a:t>Collaboration</a:t>
            </a:r>
          </a:p>
          <a:p>
            <a:endParaRPr lang="en-US" sz="3200" dirty="0" smtClean="0"/>
          </a:p>
        </p:txBody>
      </p:sp>
    </p:spTree>
    <p:extLst>
      <p:ext uri="{BB962C8B-B14F-4D97-AF65-F5344CB8AC3E}">
        <p14:creationId xmlns:p14="http://schemas.microsoft.com/office/powerpoint/2010/main" val="123110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200"/>
                            </p:stCondLst>
                            <p:childTnLst>
                              <p:par>
                                <p:cTn id="8" presetID="8" presetClass="emph" presetSubtype="0" fill="hold" grpId="1" nodeType="afterEffect">
                                  <p:stCondLst>
                                    <p:cond delay="0"/>
                                  </p:stCondLst>
                                  <p:childTnLst>
                                    <p:animRot by="21600000">
                                      <p:cBhvr>
                                        <p:cTn id="9" dur="500" fill="hold"/>
                                        <p:tgtEl>
                                          <p:spTgt spid="14"/>
                                        </p:tgtEl>
                                        <p:attrNameLst>
                                          <p:attrName>r</p:attrName>
                                        </p:attrNameLst>
                                      </p:cBhvr>
                                    </p:animRot>
                                  </p:childTnLst>
                                </p:cTn>
                              </p:par>
                            </p:childTnLst>
                          </p:cTn>
                        </p:par>
                        <p:par>
                          <p:cTn id="10" fill="hold">
                            <p:stCondLst>
                              <p:cond delay="700"/>
                            </p:stCondLst>
                            <p:childTnLst>
                              <p:par>
                                <p:cTn id="11" presetID="31" presetClass="exit" presetSubtype="0" fill="hold" grpId="2" nodeType="afterEffect">
                                  <p:stCondLst>
                                    <p:cond delay="0"/>
                                  </p:stCondLst>
                                  <p:childTnLst>
                                    <p:anim calcmode="lin" valueType="num">
                                      <p:cBhvr>
                                        <p:cTn id="12" dur="500"/>
                                        <p:tgtEl>
                                          <p:spTgt spid="14"/>
                                        </p:tgtEl>
                                        <p:attrNameLst>
                                          <p:attrName>ppt_w</p:attrName>
                                        </p:attrNameLst>
                                      </p:cBhvr>
                                      <p:tavLst>
                                        <p:tav tm="0">
                                          <p:val>
                                            <p:strVal val="ppt_w"/>
                                          </p:val>
                                        </p:tav>
                                        <p:tav tm="100000">
                                          <p:val>
                                            <p:fltVal val="0"/>
                                          </p:val>
                                        </p:tav>
                                      </p:tavLst>
                                    </p:anim>
                                    <p:anim calcmode="lin" valueType="num">
                                      <p:cBhvr>
                                        <p:cTn id="13" dur="500"/>
                                        <p:tgtEl>
                                          <p:spTgt spid="14"/>
                                        </p:tgtEl>
                                        <p:attrNameLst>
                                          <p:attrName>ppt_h</p:attrName>
                                        </p:attrNameLst>
                                      </p:cBhvr>
                                      <p:tavLst>
                                        <p:tav tm="0">
                                          <p:val>
                                            <p:strVal val="ppt_h"/>
                                          </p:val>
                                        </p:tav>
                                        <p:tav tm="100000">
                                          <p:val>
                                            <p:fltVal val="0"/>
                                          </p:val>
                                        </p:tav>
                                      </p:tavLst>
                                    </p:anim>
                                    <p:anim calcmode="lin" valueType="num">
                                      <p:cBhvr>
                                        <p:cTn id="14" dur="500"/>
                                        <p:tgtEl>
                                          <p:spTgt spid="14"/>
                                        </p:tgtEl>
                                        <p:attrNameLst>
                                          <p:attrName>style.rotation</p:attrName>
                                        </p:attrNameLst>
                                      </p:cBhvr>
                                      <p:tavLst>
                                        <p:tav tm="0">
                                          <p:val>
                                            <p:fltVal val="0"/>
                                          </p:val>
                                        </p:tav>
                                        <p:tav tm="100000">
                                          <p:val>
                                            <p:fltVal val="90"/>
                                          </p:val>
                                        </p:tav>
                                      </p:tavLst>
                                    </p:anim>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914400"/>
          </a:xfrm>
          <a:prstGeom prst="rect">
            <a:avLst/>
          </a:prstGeom>
          <a:solidFill>
            <a:srgbClr val="5DA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8" name="TextBox 17"/>
          <p:cNvSpPr txBox="1"/>
          <p:nvPr/>
        </p:nvSpPr>
        <p:spPr>
          <a:xfrm>
            <a:off x="0" y="53314"/>
            <a:ext cx="9144000" cy="769441"/>
          </a:xfrm>
          <a:prstGeom prst="rect">
            <a:avLst/>
          </a:prstGeom>
          <a:noFill/>
        </p:spPr>
        <p:txBody>
          <a:bodyPr wrap="square" rtlCol="0">
            <a:spAutoFit/>
          </a:bodyPr>
          <a:lstStyle/>
          <a:p>
            <a:pPr algn="ctr"/>
            <a:r>
              <a:rPr lang="en-US" sz="4400" dirty="0" smtClean="0"/>
              <a:t>Setting the stage for provider retention</a:t>
            </a:r>
            <a:endParaRPr lang="en-US" sz="4400" dirty="0"/>
          </a:p>
        </p:txBody>
      </p:sp>
      <p:sp>
        <p:nvSpPr>
          <p:cNvPr id="14" name="4-Point Star 13"/>
          <p:cNvSpPr/>
          <p:nvPr/>
        </p:nvSpPr>
        <p:spPr>
          <a:xfrm>
            <a:off x="7209786" y="3193915"/>
            <a:ext cx="295097" cy="274792"/>
          </a:xfrm>
          <a:prstGeom prst="star4">
            <a:avLst>
              <a:gd name="adj" fmla="val 53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77917" y="1533051"/>
            <a:ext cx="7788165" cy="4524315"/>
          </a:xfrm>
          <a:prstGeom prst="rect">
            <a:avLst/>
          </a:prstGeom>
          <a:noFill/>
          <a:ln>
            <a:noFill/>
          </a:ln>
        </p:spPr>
        <p:txBody>
          <a:bodyPr wrap="square" rtlCol="0">
            <a:spAutoFit/>
          </a:bodyPr>
          <a:lstStyle/>
          <a:p>
            <a:pPr algn="ctr"/>
            <a:r>
              <a:rPr lang="en-US" sz="3200" i="1" dirty="0" smtClean="0"/>
              <a:t>Retention begins with Recruitment </a:t>
            </a:r>
          </a:p>
          <a:p>
            <a:endParaRPr lang="en-US" sz="3200" i="1" dirty="0" smtClean="0"/>
          </a:p>
          <a:p>
            <a:endParaRPr lang="en-US" sz="3200" i="1" dirty="0"/>
          </a:p>
          <a:p>
            <a:endParaRPr lang="en-US" sz="3200" i="1" dirty="0" smtClean="0"/>
          </a:p>
          <a:p>
            <a:endParaRPr lang="en-US" sz="3200" i="1" dirty="0"/>
          </a:p>
          <a:p>
            <a:endParaRPr lang="en-US" sz="3200" i="1" dirty="0" smtClean="0"/>
          </a:p>
          <a:p>
            <a:endParaRPr lang="en-US" sz="3200" i="1" dirty="0"/>
          </a:p>
          <a:p>
            <a:endParaRPr lang="en-US" sz="3200" i="1" dirty="0"/>
          </a:p>
          <a:p>
            <a:pPr algn="ctr"/>
            <a:r>
              <a:rPr lang="en-US" sz="3200" i="1" dirty="0" smtClean="0"/>
              <a:t>Recruitment is Relationship </a:t>
            </a:r>
          </a:p>
        </p:txBody>
      </p:sp>
      <p:pic>
        <p:nvPicPr>
          <p:cNvPr id="2" name="Picture 1"/>
          <p:cNvPicPr>
            <a:picLocks noChangeAspect="1"/>
          </p:cNvPicPr>
          <p:nvPr/>
        </p:nvPicPr>
        <p:blipFill>
          <a:blip r:embed="rId3"/>
          <a:stretch>
            <a:fillRect/>
          </a:stretch>
        </p:blipFill>
        <p:spPr>
          <a:xfrm>
            <a:off x="2667237" y="2245044"/>
            <a:ext cx="3809524" cy="3100328"/>
          </a:xfrm>
          <a:prstGeom prst="rect">
            <a:avLst/>
          </a:prstGeom>
        </p:spPr>
      </p:pic>
    </p:spTree>
    <p:extLst>
      <p:ext uri="{BB962C8B-B14F-4D97-AF65-F5344CB8AC3E}">
        <p14:creationId xmlns:p14="http://schemas.microsoft.com/office/powerpoint/2010/main" val="240611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200"/>
                            </p:stCondLst>
                            <p:childTnLst>
                              <p:par>
                                <p:cTn id="8" presetID="8" presetClass="emph" presetSubtype="0" fill="hold" grpId="1" nodeType="afterEffect">
                                  <p:stCondLst>
                                    <p:cond delay="0"/>
                                  </p:stCondLst>
                                  <p:childTnLst>
                                    <p:animRot by="21600000">
                                      <p:cBhvr>
                                        <p:cTn id="9" dur="500" fill="hold"/>
                                        <p:tgtEl>
                                          <p:spTgt spid="14"/>
                                        </p:tgtEl>
                                        <p:attrNameLst>
                                          <p:attrName>r</p:attrName>
                                        </p:attrNameLst>
                                      </p:cBhvr>
                                    </p:animRot>
                                  </p:childTnLst>
                                </p:cTn>
                              </p:par>
                            </p:childTnLst>
                          </p:cTn>
                        </p:par>
                        <p:par>
                          <p:cTn id="10" fill="hold">
                            <p:stCondLst>
                              <p:cond delay="700"/>
                            </p:stCondLst>
                            <p:childTnLst>
                              <p:par>
                                <p:cTn id="11" presetID="31" presetClass="exit" presetSubtype="0" fill="hold" grpId="2" nodeType="afterEffect">
                                  <p:stCondLst>
                                    <p:cond delay="0"/>
                                  </p:stCondLst>
                                  <p:childTnLst>
                                    <p:anim calcmode="lin" valueType="num">
                                      <p:cBhvr>
                                        <p:cTn id="12" dur="500"/>
                                        <p:tgtEl>
                                          <p:spTgt spid="14"/>
                                        </p:tgtEl>
                                        <p:attrNameLst>
                                          <p:attrName>ppt_w</p:attrName>
                                        </p:attrNameLst>
                                      </p:cBhvr>
                                      <p:tavLst>
                                        <p:tav tm="0">
                                          <p:val>
                                            <p:strVal val="ppt_w"/>
                                          </p:val>
                                        </p:tav>
                                        <p:tav tm="100000">
                                          <p:val>
                                            <p:fltVal val="0"/>
                                          </p:val>
                                        </p:tav>
                                      </p:tavLst>
                                    </p:anim>
                                    <p:anim calcmode="lin" valueType="num">
                                      <p:cBhvr>
                                        <p:cTn id="13" dur="500"/>
                                        <p:tgtEl>
                                          <p:spTgt spid="14"/>
                                        </p:tgtEl>
                                        <p:attrNameLst>
                                          <p:attrName>ppt_h</p:attrName>
                                        </p:attrNameLst>
                                      </p:cBhvr>
                                      <p:tavLst>
                                        <p:tav tm="0">
                                          <p:val>
                                            <p:strVal val="ppt_h"/>
                                          </p:val>
                                        </p:tav>
                                        <p:tav tm="100000">
                                          <p:val>
                                            <p:fltVal val="0"/>
                                          </p:val>
                                        </p:tav>
                                      </p:tavLst>
                                    </p:anim>
                                    <p:anim calcmode="lin" valueType="num">
                                      <p:cBhvr>
                                        <p:cTn id="14" dur="500"/>
                                        <p:tgtEl>
                                          <p:spTgt spid="14"/>
                                        </p:tgtEl>
                                        <p:attrNameLst>
                                          <p:attrName>style.rotation</p:attrName>
                                        </p:attrNameLst>
                                      </p:cBhvr>
                                      <p:tavLst>
                                        <p:tav tm="0">
                                          <p:val>
                                            <p:fltVal val="0"/>
                                          </p:val>
                                        </p:tav>
                                        <p:tav tm="100000">
                                          <p:val>
                                            <p:fltVal val="90"/>
                                          </p:val>
                                        </p:tav>
                                      </p:tavLst>
                                    </p:anim>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914400"/>
          </a:xfrm>
          <a:prstGeom prst="rect">
            <a:avLst/>
          </a:prstGeom>
          <a:solidFill>
            <a:srgbClr val="5DA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solidFill>
                  <a:schemeClr val="tx1"/>
                </a:solidFill>
              </a:rPr>
              <a:t>Recruitment &amp; Retention Action Plan</a:t>
            </a:r>
            <a:endParaRPr lang="en-US" sz="4400" dirty="0">
              <a:solidFill>
                <a:schemeClr val="tx1"/>
              </a:solidFill>
            </a:endParaRPr>
          </a:p>
        </p:txBody>
      </p:sp>
      <p:sp>
        <p:nvSpPr>
          <p:cNvPr id="14" name="4-Point Star 13"/>
          <p:cNvSpPr/>
          <p:nvPr/>
        </p:nvSpPr>
        <p:spPr>
          <a:xfrm>
            <a:off x="7209786" y="3193915"/>
            <a:ext cx="295097" cy="274792"/>
          </a:xfrm>
          <a:prstGeom prst="star4">
            <a:avLst>
              <a:gd name="adj" fmla="val 53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811399" y="1916642"/>
            <a:ext cx="7788165" cy="1077218"/>
          </a:xfrm>
          <a:prstGeom prst="rect">
            <a:avLst/>
          </a:prstGeom>
          <a:noFill/>
        </p:spPr>
        <p:txBody>
          <a:bodyPr wrap="square" rtlCol="0">
            <a:spAutoFit/>
          </a:bodyPr>
          <a:lstStyle/>
          <a:p>
            <a:endParaRPr lang="en-US" sz="3200" dirty="0"/>
          </a:p>
          <a:p>
            <a:pPr algn="ctr"/>
            <a:endParaRPr lang="en-US" sz="3200" dirty="0" smtClean="0"/>
          </a:p>
        </p:txBody>
      </p:sp>
      <p:sp>
        <p:nvSpPr>
          <p:cNvPr id="3" name="Content Placeholder 2"/>
          <p:cNvSpPr>
            <a:spLocks noGrp="1"/>
          </p:cNvSpPr>
          <p:nvPr>
            <p:ph idx="1"/>
          </p:nvPr>
        </p:nvSpPr>
        <p:spPr/>
        <p:txBody>
          <a:bodyPr>
            <a:normAutofit/>
          </a:bodyPr>
          <a:lstStyle/>
          <a:p>
            <a:r>
              <a:rPr lang="en-US" sz="3200" dirty="0" smtClean="0">
                <a:solidFill>
                  <a:srgbClr val="00B0F0"/>
                </a:solidFill>
              </a:rPr>
              <a:t>Part I:  Planning and preparation</a:t>
            </a:r>
          </a:p>
          <a:p>
            <a:r>
              <a:rPr lang="en-US" sz="3200" dirty="0" smtClean="0">
                <a:solidFill>
                  <a:srgbClr val="7030A0"/>
                </a:solidFill>
              </a:rPr>
              <a:t>Part II: </a:t>
            </a:r>
            <a:r>
              <a:rPr lang="en-US" sz="3200" dirty="0">
                <a:solidFill>
                  <a:srgbClr val="7030A0"/>
                </a:solidFill>
              </a:rPr>
              <a:t>Searching for candidates</a:t>
            </a:r>
          </a:p>
          <a:p>
            <a:r>
              <a:rPr lang="en-US" sz="3200" dirty="0" smtClean="0">
                <a:solidFill>
                  <a:srgbClr val="7030A0"/>
                </a:solidFill>
              </a:rPr>
              <a:t>Part III: </a:t>
            </a:r>
            <a:r>
              <a:rPr lang="en-US" sz="3200" dirty="0">
                <a:solidFill>
                  <a:srgbClr val="7030A0"/>
                </a:solidFill>
              </a:rPr>
              <a:t>Screening candidates</a:t>
            </a:r>
          </a:p>
          <a:p>
            <a:r>
              <a:rPr lang="en-US" sz="3200" dirty="0" smtClean="0">
                <a:solidFill>
                  <a:srgbClr val="7030A0"/>
                </a:solidFill>
              </a:rPr>
              <a:t>Part IV: </a:t>
            </a:r>
            <a:r>
              <a:rPr lang="en-US" sz="3200" dirty="0">
                <a:solidFill>
                  <a:srgbClr val="7030A0"/>
                </a:solidFill>
              </a:rPr>
              <a:t>Follow up and follow </a:t>
            </a:r>
            <a:r>
              <a:rPr lang="en-US" sz="3200" dirty="0" smtClean="0">
                <a:solidFill>
                  <a:srgbClr val="7030A0"/>
                </a:solidFill>
              </a:rPr>
              <a:t>through</a:t>
            </a:r>
            <a:endParaRPr lang="en-US" sz="3200" dirty="0">
              <a:solidFill>
                <a:srgbClr val="7030A0"/>
              </a:solidFill>
            </a:endParaRPr>
          </a:p>
        </p:txBody>
      </p:sp>
    </p:spTree>
    <p:extLst>
      <p:ext uri="{BB962C8B-B14F-4D97-AF65-F5344CB8AC3E}">
        <p14:creationId xmlns:p14="http://schemas.microsoft.com/office/powerpoint/2010/main" val="248978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200"/>
                            </p:stCondLst>
                            <p:childTnLst>
                              <p:par>
                                <p:cTn id="8" presetID="8" presetClass="emph" presetSubtype="0" fill="hold" grpId="1" nodeType="afterEffect">
                                  <p:stCondLst>
                                    <p:cond delay="0"/>
                                  </p:stCondLst>
                                  <p:childTnLst>
                                    <p:animRot by="21600000">
                                      <p:cBhvr>
                                        <p:cTn id="9" dur="500" fill="hold"/>
                                        <p:tgtEl>
                                          <p:spTgt spid="14"/>
                                        </p:tgtEl>
                                        <p:attrNameLst>
                                          <p:attrName>r</p:attrName>
                                        </p:attrNameLst>
                                      </p:cBhvr>
                                    </p:animRot>
                                  </p:childTnLst>
                                </p:cTn>
                              </p:par>
                            </p:childTnLst>
                          </p:cTn>
                        </p:par>
                        <p:par>
                          <p:cTn id="10" fill="hold">
                            <p:stCondLst>
                              <p:cond delay="700"/>
                            </p:stCondLst>
                            <p:childTnLst>
                              <p:par>
                                <p:cTn id="11" presetID="31" presetClass="exit" presetSubtype="0" fill="hold" grpId="2" nodeType="afterEffect">
                                  <p:stCondLst>
                                    <p:cond delay="0"/>
                                  </p:stCondLst>
                                  <p:childTnLst>
                                    <p:anim calcmode="lin" valueType="num">
                                      <p:cBhvr>
                                        <p:cTn id="12" dur="500"/>
                                        <p:tgtEl>
                                          <p:spTgt spid="14"/>
                                        </p:tgtEl>
                                        <p:attrNameLst>
                                          <p:attrName>ppt_w</p:attrName>
                                        </p:attrNameLst>
                                      </p:cBhvr>
                                      <p:tavLst>
                                        <p:tav tm="0">
                                          <p:val>
                                            <p:strVal val="ppt_w"/>
                                          </p:val>
                                        </p:tav>
                                        <p:tav tm="100000">
                                          <p:val>
                                            <p:fltVal val="0"/>
                                          </p:val>
                                        </p:tav>
                                      </p:tavLst>
                                    </p:anim>
                                    <p:anim calcmode="lin" valueType="num">
                                      <p:cBhvr>
                                        <p:cTn id="13" dur="500"/>
                                        <p:tgtEl>
                                          <p:spTgt spid="14"/>
                                        </p:tgtEl>
                                        <p:attrNameLst>
                                          <p:attrName>ppt_h</p:attrName>
                                        </p:attrNameLst>
                                      </p:cBhvr>
                                      <p:tavLst>
                                        <p:tav tm="0">
                                          <p:val>
                                            <p:strVal val="ppt_h"/>
                                          </p:val>
                                        </p:tav>
                                        <p:tav tm="100000">
                                          <p:val>
                                            <p:fltVal val="0"/>
                                          </p:val>
                                        </p:tav>
                                      </p:tavLst>
                                    </p:anim>
                                    <p:anim calcmode="lin" valueType="num">
                                      <p:cBhvr>
                                        <p:cTn id="14" dur="500"/>
                                        <p:tgtEl>
                                          <p:spTgt spid="14"/>
                                        </p:tgtEl>
                                        <p:attrNameLst>
                                          <p:attrName>style.rotation</p:attrName>
                                        </p:attrNameLst>
                                      </p:cBhvr>
                                      <p:tavLst>
                                        <p:tav tm="0">
                                          <p:val>
                                            <p:fltVal val="0"/>
                                          </p:val>
                                        </p:tav>
                                        <p:tav tm="100000">
                                          <p:val>
                                            <p:fltVal val="90"/>
                                          </p:val>
                                        </p:tav>
                                      </p:tavLst>
                                    </p:anim>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914400"/>
          </a:xfrm>
          <a:prstGeom prst="rect">
            <a:avLst/>
          </a:prstGeom>
          <a:solidFill>
            <a:srgbClr val="5DA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8" name="TextBox 17"/>
          <p:cNvSpPr txBox="1"/>
          <p:nvPr/>
        </p:nvSpPr>
        <p:spPr>
          <a:xfrm>
            <a:off x="0" y="53314"/>
            <a:ext cx="9144000" cy="769441"/>
          </a:xfrm>
          <a:prstGeom prst="rect">
            <a:avLst/>
          </a:prstGeom>
          <a:noFill/>
        </p:spPr>
        <p:txBody>
          <a:bodyPr wrap="square" rtlCol="0">
            <a:spAutoFit/>
          </a:bodyPr>
          <a:lstStyle/>
          <a:p>
            <a:pPr algn="ctr"/>
            <a:r>
              <a:rPr lang="en-US" sz="4400" dirty="0" smtClean="0"/>
              <a:t>Planning and Preparation</a:t>
            </a:r>
            <a:endParaRPr lang="en-US" sz="4400" dirty="0"/>
          </a:p>
        </p:txBody>
      </p:sp>
      <p:sp>
        <p:nvSpPr>
          <p:cNvPr id="14" name="4-Point Star 13"/>
          <p:cNvSpPr/>
          <p:nvPr/>
        </p:nvSpPr>
        <p:spPr>
          <a:xfrm>
            <a:off x="7209786" y="3193915"/>
            <a:ext cx="295097" cy="274792"/>
          </a:xfrm>
          <a:prstGeom prst="star4">
            <a:avLst>
              <a:gd name="adj" fmla="val 53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492351" y="1916642"/>
            <a:ext cx="8159297" cy="2554545"/>
          </a:xfrm>
          <a:prstGeom prst="rect">
            <a:avLst/>
          </a:prstGeom>
          <a:noFill/>
        </p:spPr>
        <p:txBody>
          <a:bodyPr wrap="square" rtlCol="0">
            <a:spAutoFit/>
          </a:bodyPr>
          <a:lstStyle/>
          <a:p>
            <a:pPr algn="ctr"/>
            <a:r>
              <a:rPr lang="en-US" sz="3200" i="1" dirty="0" smtClean="0"/>
              <a:t>Planning and preparation </a:t>
            </a:r>
          </a:p>
          <a:p>
            <a:pPr algn="ctr"/>
            <a:r>
              <a:rPr lang="en-US" sz="3200" i="1" dirty="0" smtClean="0"/>
              <a:t>are the most important components for ensuring successful recruitment.</a:t>
            </a:r>
          </a:p>
          <a:p>
            <a:pPr algn="ctr"/>
            <a:endParaRPr lang="en-US" sz="3200" i="1" dirty="0"/>
          </a:p>
          <a:p>
            <a:pPr algn="ctr"/>
            <a:r>
              <a:rPr lang="en-US" sz="3200" i="1" dirty="0" smtClean="0"/>
              <a:t>It is also where most rural organizations fail.  </a:t>
            </a:r>
          </a:p>
        </p:txBody>
      </p:sp>
    </p:spTree>
    <p:extLst>
      <p:ext uri="{BB962C8B-B14F-4D97-AF65-F5344CB8AC3E}">
        <p14:creationId xmlns:p14="http://schemas.microsoft.com/office/powerpoint/2010/main" val="1337556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200"/>
                            </p:stCondLst>
                            <p:childTnLst>
                              <p:par>
                                <p:cTn id="8" presetID="8" presetClass="emph" presetSubtype="0" fill="hold" grpId="1" nodeType="afterEffect">
                                  <p:stCondLst>
                                    <p:cond delay="0"/>
                                  </p:stCondLst>
                                  <p:childTnLst>
                                    <p:animRot by="21600000">
                                      <p:cBhvr>
                                        <p:cTn id="9" dur="500" fill="hold"/>
                                        <p:tgtEl>
                                          <p:spTgt spid="14"/>
                                        </p:tgtEl>
                                        <p:attrNameLst>
                                          <p:attrName>r</p:attrName>
                                        </p:attrNameLst>
                                      </p:cBhvr>
                                    </p:animRot>
                                  </p:childTnLst>
                                </p:cTn>
                              </p:par>
                            </p:childTnLst>
                          </p:cTn>
                        </p:par>
                        <p:par>
                          <p:cTn id="10" fill="hold">
                            <p:stCondLst>
                              <p:cond delay="700"/>
                            </p:stCondLst>
                            <p:childTnLst>
                              <p:par>
                                <p:cTn id="11" presetID="31" presetClass="exit" presetSubtype="0" fill="hold" grpId="2" nodeType="afterEffect">
                                  <p:stCondLst>
                                    <p:cond delay="0"/>
                                  </p:stCondLst>
                                  <p:childTnLst>
                                    <p:anim calcmode="lin" valueType="num">
                                      <p:cBhvr>
                                        <p:cTn id="12" dur="500"/>
                                        <p:tgtEl>
                                          <p:spTgt spid="14"/>
                                        </p:tgtEl>
                                        <p:attrNameLst>
                                          <p:attrName>ppt_w</p:attrName>
                                        </p:attrNameLst>
                                      </p:cBhvr>
                                      <p:tavLst>
                                        <p:tav tm="0">
                                          <p:val>
                                            <p:strVal val="ppt_w"/>
                                          </p:val>
                                        </p:tav>
                                        <p:tav tm="100000">
                                          <p:val>
                                            <p:fltVal val="0"/>
                                          </p:val>
                                        </p:tav>
                                      </p:tavLst>
                                    </p:anim>
                                    <p:anim calcmode="lin" valueType="num">
                                      <p:cBhvr>
                                        <p:cTn id="13" dur="500"/>
                                        <p:tgtEl>
                                          <p:spTgt spid="14"/>
                                        </p:tgtEl>
                                        <p:attrNameLst>
                                          <p:attrName>ppt_h</p:attrName>
                                        </p:attrNameLst>
                                      </p:cBhvr>
                                      <p:tavLst>
                                        <p:tav tm="0">
                                          <p:val>
                                            <p:strVal val="ppt_h"/>
                                          </p:val>
                                        </p:tav>
                                        <p:tav tm="100000">
                                          <p:val>
                                            <p:fltVal val="0"/>
                                          </p:val>
                                        </p:tav>
                                      </p:tavLst>
                                    </p:anim>
                                    <p:anim calcmode="lin" valueType="num">
                                      <p:cBhvr>
                                        <p:cTn id="14" dur="500"/>
                                        <p:tgtEl>
                                          <p:spTgt spid="14"/>
                                        </p:tgtEl>
                                        <p:attrNameLst>
                                          <p:attrName>style.rotation</p:attrName>
                                        </p:attrNameLst>
                                      </p:cBhvr>
                                      <p:tavLst>
                                        <p:tav tm="0">
                                          <p:val>
                                            <p:fltVal val="0"/>
                                          </p:val>
                                        </p:tav>
                                        <p:tav tm="100000">
                                          <p:val>
                                            <p:fltVal val="90"/>
                                          </p:val>
                                        </p:tav>
                                      </p:tavLst>
                                    </p:anim>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914400"/>
          </a:xfrm>
          <a:prstGeom prst="rect">
            <a:avLst/>
          </a:prstGeom>
          <a:solidFill>
            <a:srgbClr val="5DA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8" name="TextBox 17"/>
          <p:cNvSpPr txBox="1"/>
          <p:nvPr/>
        </p:nvSpPr>
        <p:spPr>
          <a:xfrm>
            <a:off x="0" y="53314"/>
            <a:ext cx="9144000" cy="769441"/>
          </a:xfrm>
          <a:prstGeom prst="rect">
            <a:avLst/>
          </a:prstGeom>
          <a:noFill/>
        </p:spPr>
        <p:txBody>
          <a:bodyPr wrap="square" rtlCol="0">
            <a:spAutoFit/>
          </a:bodyPr>
          <a:lstStyle/>
          <a:p>
            <a:pPr algn="ctr"/>
            <a:r>
              <a:rPr lang="en-US" sz="4400" dirty="0" smtClean="0"/>
              <a:t>Planning and Preparation</a:t>
            </a:r>
            <a:endParaRPr lang="en-US" sz="4400" dirty="0"/>
          </a:p>
        </p:txBody>
      </p:sp>
      <p:sp>
        <p:nvSpPr>
          <p:cNvPr id="14" name="4-Point Star 13"/>
          <p:cNvSpPr/>
          <p:nvPr/>
        </p:nvSpPr>
        <p:spPr>
          <a:xfrm>
            <a:off x="7209786" y="3193915"/>
            <a:ext cx="295097" cy="274792"/>
          </a:xfrm>
          <a:prstGeom prst="star4">
            <a:avLst>
              <a:gd name="adj" fmla="val 53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idx="1"/>
          </p:nvPr>
        </p:nvSpPr>
        <p:spPr/>
        <p:txBody>
          <a:bodyPr>
            <a:normAutofit/>
          </a:bodyPr>
          <a:lstStyle/>
          <a:p>
            <a:pPr marL="0" indent="0" algn="ctr">
              <a:buNone/>
            </a:pPr>
            <a:endParaRPr lang="en-US" sz="1600" dirty="0"/>
          </a:p>
          <a:p>
            <a:pPr lvl="1"/>
            <a:r>
              <a:rPr lang="en-US" sz="3200" dirty="0" smtClean="0"/>
              <a:t>Assess need</a:t>
            </a:r>
          </a:p>
          <a:p>
            <a:pPr lvl="1"/>
            <a:r>
              <a:rPr lang="en-US" sz="3200" dirty="0" smtClean="0"/>
              <a:t>Gain </a:t>
            </a:r>
            <a:r>
              <a:rPr lang="en-US" sz="3200" dirty="0"/>
              <a:t>stakeholder support</a:t>
            </a:r>
          </a:p>
          <a:p>
            <a:pPr lvl="1"/>
            <a:r>
              <a:rPr lang="en-US" sz="3200" dirty="0" smtClean="0"/>
              <a:t>Form </a:t>
            </a:r>
            <a:r>
              <a:rPr lang="en-US" sz="3200" dirty="0"/>
              <a:t>recruitment/retention </a:t>
            </a:r>
            <a:r>
              <a:rPr lang="en-US" sz="3200" dirty="0" smtClean="0"/>
              <a:t>team</a:t>
            </a:r>
          </a:p>
          <a:p>
            <a:pPr lvl="1"/>
            <a:r>
              <a:rPr lang="en-US" sz="3200" dirty="0" smtClean="0"/>
              <a:t>Define </a:t>
            </a:r>
            <a:r>
              <a:rPr lang="en-US" sz="3200" dirty="0"/>
              <a:t>your opportunity</a:t>
            </a:r>
          </a:p>
          <a:p>
            <a:pPr lvl="1"/>
            <a:r>
              <a:rPr lang="en-US" sz="3200" dirty="0" smtClean="0"/>
              <a:t>Define </a:t>
            </a:r>
            <a:r>
              <a:rPr lang="en-US" sz="3200" dirty="0"/>
              <a:t>your ideal candidate</a:t>
            </a:r>
          </a:p>
          <a:p>
            <a:pPr lvl="1"/>
            <a:r>
              <a:rPr lang="en-US" sz="3200" dirty="0" smtClean="0"/>
              <a:t>Develop </a:t>
            </a:r>
            <a:r>
              <a:rPr lang="en-US" sz="3200" dirty="0"/>
              <a:t>recruitment </a:t>
            </a:r>
            <a:r>
              <a:rPr lang="en-US" sz="3200" dirty="0" smtClean="0"/>
              <a:t>budget</a:t>
            </a:r>
            <a:endParaRPr lang="en-US" sz="3200" dirty="0"/>
          </a:p>
        </p:txBody>
      </p:sp>
    </p:spTree>
    <p:extLst>
      <p:ext uri="{BB962C8B-B14F-4D97-AF65-F5344CB8AC3E}">
        <p14:creationId xmlns:p14="http://schemas.microsoft.com/office/powerpoint/2010/main" val="377195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200"/>
                            </p:stCondLst>
                            <p:childTnLst>
                              <p:par>
                                <p:cTn id="8" presetID="8" presetClass="emph" presetSubtype="0" fill="hold" grpId="1" nodeType="afterEffect">
                                  <p:stCondLst>
                                    <p:cond delay="0"/>
                                  </p:stCondLst>
                                  <p:childTnLst>
                                    <p:animRot by="21600000">
                                      <p:cBhvr>
                                        <p:cTn id="9" dur="500" fill="hold"/>
                                        <p:tgtEl>
                                          <p:spTgt spid="14"/>
                                        </p:tgtEl>
                                        <p:attrNameLst>
                                          <p:attrName>r</p:attrName>
                                        </p:attrNameLst>
                                      </p:cBhvr>
                                    </p:animRot>
                                  </p:childTnLst>
                                </p:cTn>
                              </p:par>
                            </p:childTnLst>
                          </p:cTn>
                        </p:par>
                        <p:par>
                          <p:cTn id="10" fill="hold">
                            <p:stCondLst>
                              <p:cond delay="700"/>
                            </p:stCondLst>
                            <p:childTnLst>
                              <p:par>
                                <p:cTn id="11" presetID="31" presetClass="exit" presetSubtype="0" fill="hold" grpId="2" nodeType="afterEffect">
                                  <p:stCondLst>
                                    <p:cond delay="0"/>
                                  </p:stCondLst>
                                  <p:childTnLst>
                                    <p:anim calcmode="lin" valueType="num">
                                      <p:cBhvr>
                                        <p:cTn id="12" dur="500"/>
                                        <p:tgtEl>
                                          <p:spTgt spid="14"/>
                                        </p:tgtEl>
                                        <p:attrNameLst>
                                          <p:attrName>ppt_w</p:attrName>
                                        </p:attrNameLst>
                                      </p:cBhvr>
                                      <p:tavLst>
                                        <p:tav tm="0">
                                          <p:val>
                                            <p:strVal val="ppt_w"/>
                                          </p:val>
                                        </p:tav>
                                        <p:tav tm="100000">
                                          <p:val>
                                            <p:fltVal val="0"/>
                                          </p:val>
                                        </p:tav>
                                      </p:tavLst>
                                    </p:anim>
                                    <p:anim calcmode="lin" valueType="num">
                                      <p:cBhvr>
                                        <p:cTn id="13" dur="500"/>
                                        <p:tgtEl>
                                          <p:spTgt spid="14"/>
                                        </p:tgtEl>
                                        <p:attrNameLst>
                                          <p:attrName>ppt_h</p:attrName>
                                        </p:attrNameLst>
                                      </p:cBhvr>
                                      <p:tavLst>
                                        <p:tav tm="0">
                                          <p:val>
                                            <p:strVal val="ppt_h"/>
                                          </p:val>
                                        </p:tav>
                                        <p:tav tm="100000">
                                          <p:val>
                                            <p:fltVal val="0"/>
                                          </p:val>
                                        </p:tav>
                                      </p:tavLst>
                                    </p:anim>
                                    <p:anim calcmode="lin" valueType="num">
                                      <p:cBhvr>
                                        <p:cTn id="14" dur="500"/>
                                        <p:tgtEl>
                                          <p:spTgt spid="14"/>
                                        </p:tgtEl>
                                        <p:attrNameLst>
                                          <p:attrName>style.rotation</p:attrName>
                                        </p:attrNameLst>
                                      </p:cBhvr>
                                      <p:tavLst>
                                        <p:tav tm="0">
                                          <p:val>
                                            <p:fltVal val="0"/>
                                          </p:val>
                                        </p:tav>
                                        <p:tav tm="100000">
                                          <p:val>
                                            <p:fltVal val="90"/>
                                          </p:val>
                                        </p:tav>
                                      </p:tavLst>
                                    </p:anim>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additive="base">
                                        <p:cTn id="2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 calcmode="lin" valueType="num">
                                      <p:cBhvr additive="base">
                                        <p:cTn id="2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 calcmode="lin" valueType="num">
                                      <p:cBhvr additive="base">
                                        <p:cTn id="3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additive="base">
                                        <p:cTn id="3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5" end="5"/>
                                            </p:txEl>
                                          </p:spTgt>
                                        </p:tgtEl>
                                        <p:attrNameLst>
                                          <p:attrName>style.visibility</p:attrName>
                                        </p:attrNameLst>
                                      </p:cBhvr>
                                      <p:to>
                                        <p:strVal val="visible"/>
                                      </p:to>
                                    </p:set>
                                    <p:anim calcmode="lin" valueType="num">
                                      <p:cBhvr additive="base">
                                        <p:cTn id="4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4">
                                            <p:txEl>
                                              <p:pRg st="6" end="6"/>
                                            </p:txEl>
                                          </p:spTgt>
                                        </p:tgtEl>
                                        <p:attrNameLst>
                                          <p:attrName>style.visibility</p:attrName>
                                        </p:attrNameLst>
                                      </p:cBhvr>
                                      <p:to>
                                        <p:strVal val="visible"/>
                                      </p:to>
                                    </p:set>
                                    <p:anim calcmode="lin" valueType="num">
                                      <p:cBhvr additive="base">
                                        <p:cTn id="5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9144000" cy="914400"/>
          </a:xfrm>
          <a:prstGeom prst="rect">
            <a:avLst/>
          </a:prstGeom>
          <a:solidFill>
            <a:srgbClr val="5DA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18" name="TextBox 17"/>
          <p:cNvSpPr txBox="1"/>
          <p:nvPr/>
        </p:nvSpPr>
        <p:spPr>
          <a:xfrm>
            <a:off x="0" y="53314"/>
            <a:ext cx="9144000" cy="769441"/>
          </a:xfrm>
          <a:prstGeom prst="rect">
            <a:avLst/>
          </a:prstGeom>
          <a:noFill/>
        </p:spPr>
        <p:txBody>
          <a:bodyPr wrap="square" rtlCol="0">
            <a:spAutoFit/>
          </a:bodyPr>
          <a:lstStyle/>
          <a:p>
            <a:pPr algn="ctr"/>
            <a:r>
              <a:rPr lang="en-US" sz="4400" dirty="0" smtClean="0"/>
              <a:t>Assess Need</a:t>
            </a:r>
            <a:endParaRPr lang="en-US" sz="4400" dirty="0"/>
          </a:p>
        </p:txBody>
      </p:sp>
      <p:sp>
        <p:nvSpPr>
          <p:cNvPr id="14" name="4-Point Star 13"/>
          <p:cNvSpPr/>
          <p:nvPr/>
        </p:nvSpPr>
        <p:spPr>
          <a:xfrm>
            <a:off x="7209786" y="3193915"/>
            <a:ext cx="295097" cy="274792"/>
          </a:xfrm>
          <a:prstGeom prst="star4">
            <a:avLst>
              <a:gd name="adj" fmla="val 533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677917" y="1556259"/>
            <a:ext cx="7788165" cy="2554545"/>
          </a:xfrm>
          <a:prstGeom prst="rect">
            <a:avLst/>
          </a:prstGeom>
          <a:noFill/>
        </p:spPr>
        <p:txBody>
          <a:bodyPr wrap="square" rtlCol="0">
            <a:spAutoFit/>
          </a:bodyPr>
          <a:lstStyle/>
          <a:p>
            <a:pPr algn="ctr"/>
            <a:r>
              <a:rPr lang="en-US" sz="3200" dirty="0" smtClean="0"/>
              <a:t>Determine the number of providers needed</a:t>
            </a:r>
          </a:p>
          <a:p>
            <a:r>
              <a:rPr lang="en-US" sz="3200" dirty="0"/>
              <a:t>	</a:t>
            </a:r>
          </a:p>
          <a:p>
            <a:pPr marL="914400" lvl="1" indent="-457200">
              <a:buFont typeface="Arial" panose="020B0604020202020204" pitchFamily="34" charset="0"/>
              <a:buChar char="•"/>
            </a:pPr>
            <a:r>
              <a:rPr lang="en-US" sz="3200" dirty="0" smtClean="0"/>
              <a:t>Consider PA/NP’s</a:t>
            </a:r>
          </a:p>
          <a:p>
            <a:pPr marL="914400" lvl="1" indent="-457200">
              <a:buFont typeface="Arial" panose="020B0604020202020204" pitchFamily="34" charset="0"/>
              <a:buChar char="•"/>
            </a:pPr>
            <a:r>
              <a:rPr lang="en-US" sz="3200" dirty="0" smtClean="0"/>
              <a:t>Factor retirement</a:t>
            </a:r>
          </a:p>
          <a:p>
            <a:pPr marL="914400" lvl="1" indent="-457200">
              <a:buFont typeface="Arial" panose="020B0604020202020204" pitchFamily="34" charset="0"/>
              <a:buChar char="•"/>
            </a:pPr>
            <a:r>
              <a:rPr lang="en-US" sz="3200" dirty="0" smtClean="0"/>
              <a:t>Future needs</a:t>
            </a:r>
          </a:p>
        </p:txBody>
      </p:sp>
      <p:pic>
        <p:nvPicPr>
          <p:cNvPr id="2" name="Picture 1"/>
          <p:cNvPicPr>
            <a:picLocks noChangeAspect="1"/>
          </p:cNvPicPr>
          <p:nvPr/>
        </p:nvPicPr>
        <p:blipFill>
          <a:blip r:embed="rId3"/>
          <a:stretch>
            <a:fillRect/>
          </a:stretch>
        </p:blipFill>
        <p:spPr>
          <a:xfrm>
            <a:off x="5410661" y="4603247"/>
            <a:ext cx="2094222" cy="1488000"/>
          </a:xfrm>
          <a:prstGeom prst="rect">
            <a:avLst/>
          </a:prstGeom>
        </p:spPr>
      </p:pic>
    </p:spTree>
    <p:extLst>
      <p:ext uri="{BB962C8B-B14F-4D97-AF65-F5344CB8AC3E}">
        <p14:creationId xmlns:p14="http://schemas.microsoft.com/office/powerpoint/2010/main" val="3821998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20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200"/>
                            </p:stCondLst>
                            <p:childTnLst>
                              <p:par>
                                <p:cTn id="8" presetID="8" presetClass="emph" presetSubtype="0" fill="hold" grpId="1" nodeType="afterEffect">
                                  <p:stCondLst>
                                    <p:cond delay="0"/>
                                  </p:stCondLst>
                                  <p:childTnLst>
                                    <p:animRot by="21600000">
                                      <p:cBhvr>
                                        <p:cTn id="9" dur="500" fill="hold"/>
                                        <p:tgtEl>
                                          <p:spTgt spid="14"/>
                                        </p:tgtEl>
                                        <p:attrNameLst>
                                          <p:attrName>r</p:attrName>
                                        </p:attrNameLst>
                                      </p:cBhvr>
                                    </p:animRot>
                                  </p:childTnLst>
                                </p:cTn>
                              </p:par>
                            </p:childTnLst>
                          </p:cTn>
                        </p:par>
                        <p:par>
                          <p:cTn id="10" fill="hold">
                            <p:stCondLst>
                              <p:cond delay="700"/>
                            </p:stCondLst>
                            <p:childTnLst>
                              <p:par>
                                <p:cTn id="11" presetID="31" presetClass="exit" presetSubtype="0" fill="hold" grpId="2" nodeType="afterEffect">
                                  <p:stCondLst>
                                    <p:cond delay="0"/>
                                  </p:stCondLst>
                                  <p:childTnLst>
                                    <p:anim calcmode="lin" valueType="num">
                                      <p:cBhvr>
                                        <p:cTn id="12" dur="500"/>
                                        <p:tgtEl>
                                          <p:spTgt spid="14"/>
                                        </p:tgtEl>
                                        <p:attrNameLst>
                                          <p:attrName>ppt_w</p:attrName>
                                        </p:attrNameLst>
                                      </p:cBhvr>
                                      <p:tavLst>
                                        <p:tav tm="0">
                                          <p:val>
                                            <p:strVal val="ppt_w"/>
                                          </p:val>
                                        </p:tav>
                                        <p:tav tm="100000">
                                          <p:val>
                                            <p:fltVal val="0"/>
                                          </p:val>
                                        </p:tav>
                                      </p:tavLst>
                                    </p:anim>
                                    <p:anim calcmode="lin" valueType="num">
                                      <p:cBhvr>
                                        <p:cTn id="13" dur="500"/>
                                        <p:tgtEl>
                                          <p:spTgt spid="14"/>
                                        </p:tgtEl>
                                        <p:attrNameLst>
                                          <p:attrName>ppt_h</p:attrName>
                                        </p:attrNameLst>
                                      </p:cBhvr>
                                      <p:tavLst>
                                        <p:tav tm="0">
                                          <p:val>
                                            <p:strVal val="ppt_h"/>
                                          </p:val>
                                        </p:tav>
                                        <p:tav tm="100000">
                                          <p:val>
                                            <p:fltVal val="0"/>
                                          </p:val>
                                        </p:tav>
                                      </p:tavLst>
                                    </p:anim>
                                    <p:anim calcmode="lin" valueType="num">
                                      <p:cBhvr>
                                        <p:cTn id="14" dur="500"/>
                                        <p:tgtEl>
                                          <p:spTgt spid="14"/>
                                        </p:tgtEl>
                                        <p:attrNameLst>
                                          <p:attrName>style.rotation</p:attrName>
                                        </p:attrNameLst>
                                      </p:cBhvr>
                                      <p:tavLst>
                                        <p:tav tm="0">
                                          <p:val>
                                            <p:fltVal val="0"/>
                                          </p:val>
                                        </p:tav>
                                        <p:tav tm="100000">
                                          <p:val>
                                            <p:fltVal val="90"/>
                                          </p:val>
                                        </p:tav>
                                      </p:tavLst>
                                    </p:anim>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Slide, No Logo">
  <a:themeElements>
    <a:clrScheme name="Custom 12">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ray Slide No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White Slide, No Logo">
  <a:themeElements>
    <a:clrScheme name="Custom 11">
      <a:dk1>
        <a:srgbClr val="585E60"/>
      </a:dk1>
      <a:lt1>
        <a:sysClr val="window" lastClr="FFFFFF"/>
      </a:lt1>
      <a:dk2>
        <a:srgbClr val="585E60"/>
      </a:dk2>
      <a:lt2>
        <a:srgbClr val="FFFFFF"/>
      </a:lt2>
      <a:accent1>
        <a:srgbClr val="2E93D5"/>
      </a:accent1>
      <a:accent2>
        <a:srgbClr val="0E61B0"/>
      </a:accent2>
      <a:accent3>
        <a:srgbClr val="002776"/>
      </a:accent3>
      <a:accent4>
        <a:srgbClr val="0B4984"/>
      </a:accent4>
      <a:accent5>
        <a:srgbClr val="2E93D5"/>
      </a:accent5>
      <a:accent6>
        <a:srgbClr val="0E61B0"/>
      </a:accent6>
      <a:hlink>
        <a:srgbClr val="2E93D5"/>
      </a:hlink>
      <a:folHlink>
        <a:srgbClr val="0E61B0"/>
      </a:folHlink>
    </a:clrScheme>
    <a:fontScheme name="Office 2">
      <a:majorFont>
        <a:latin typeface="Lato"/>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Noto"/>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Gray Slide with Logo">
  <a:themeElements>
    <a:clrScheme name="OHSU Cool Blues Powerpoint ">
      <a:dk1>
        <a:srgbClr val="354952"/>
      </a:dk1>
      <a:lt1>
        <a:sysClr val="window" lastClr="FFFFFF"/>
      </a:lt1>
      <a:dk2>
        <a:srgbClr val="354952"/>
      </a:dk2>
      <a:lt2>
        <a:srgbClr val="FFFFFF"/>
      </a:lt2>
      <a:accent1>
        <a:srgbClr val="2E93D5"/>
      </a:accent1>
      <a:accent2>
        <a:srgbClr val="0E61B0"/>
      </a:accent2>
      <a:accent3>
        <a:srgbClr val="2E93D5"/>
      </a:accent3>
      <a:accent4>
        <a:srgbClr val="0E61B0"/>
      </a:accent4>
      <a:accent5>
        <a:srgbClr val="2E93D5"/>
      </a:accent5>
      <a:accent6>
        <a:srgbClr val="0E61B0"/>
      </a:accent6>
      <a:hlink>
        <a:srgbClr val="2E93D5"/>
      </a:hlink>
      <a:folHlink>
        <a:srgbClr val="0E61B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41028</TotalTime>
  <Words>404</Words>
  <Application>Microsoft Office PowerPoint</Application>
  <PresentationFormat>On-screen Show (4:3)</PresentationFormat>
  <Paragraphs>143</Paragraphs>
  <Slides>16</Slides>
  <Notes>15</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16</vt:i4>
      </vt:variant>
    </vt:vector>
  </HeadingPairs>
  <TitlesOfParts>
    <vt:vector size="30" baseType="lpstr">
      <vt:lpstr>Arial</vt:lpstr>
      <vt:lpstr>Calibri</vt:lpstr>
      <vt:lpstr>Calibri Light</vt:lpstr>
      <vt:lpstr>Century Gothic</vt:lpstr>
      <vt:lpstr>Lato Light</vt:lpstr>
      <vt:lpstr>Lato Regular</vt:lpstr>
      <vt:lpstr>Noto</vt:lpstr>
      <vt:lpstr>Noto Serif</vt:lpstr>
      <vt:lpstr>Tahoma</vt:lpstr>
      <vt:lpstr>Office Theme</vt:lpstr>
      <vt:lpstr>White Slide, No Logo</vt:lpstr>
      <vt:lpstr>Gray Slide No Logo</vt:lpstr>
      <vt:lpstr>1_White Slide, No Logo</vt:lpstr>
      <vt:lpstr>Gray Slide with Logo</vt:lpstr>
      <vt:lpstr>Infographics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OHSU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Pfunder</dc:creator>
  <cp:lastModifiedBy>Lisa Griggs</cp:lastModifiedBy>
  <cp:revision>378</cp:revision>
  <cp:lastPrinted>2019-10-15T01:04:30Z</cp:lastPrinted>
  <dcterms:created xsi:type="dcterms:W3CDTF">2017-07-07T16:05:55Z</dcterms:created>
  <dcterms:modified xsi:type="dcterms:W3CDTF">2019-10-16T14:23:55Z</dcterms:modified>
</cp:coreProperties>
</file>