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57"/>
  </p:notesMasterIdLst>
  <p:sldIdLst>
    <p:sldId id="303" r:id="rId4"/>
    <p:sldId id="305" r:id="rId5"/>
    <p:sldId id="304" r:id="rId6"/>
    <p:sldId id="306" r:id="rId7"/>
    <p:sldId id="307" r:id="rId8"/>
    <p:sldId id="308" r:id="rId9"/>
    <p:sldId id="309" r:id="rId10"/>
    <p:sldId id="310" r:id="rId11"/>
    <p:sldId id="311" r:id="rId12"/>
    <p:sldId id="312" r:id="rId13"/>
    <p:sldId id="313" r:id="rId14"/>
    <p:sldId id="314" r:id="rId15"/>
    <p:sldId id="315"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256" r:id="rId29"/>
    <p:sldId id="291" r:id="rId30"/>
    <p:sldId id="300" r:id="rId31"/>
    <p:sldId id="257" r:id="rId32"/>
    <p:sldId id="278" r:id="rId33"/>
    <p:sldId id="269" r:id="rId34"/>
    <p:sldId id="285" r:id="rId35"/>
    <p:sldId id="295" r:id="rId36"/>
    <p:sldId id="296" r:id="rId37"/>
    <p:sldId id="288" r:id="rId38"/>
    <p:sldId id="301" r:id="rId39"/>
    <p:sldId id="29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1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jata Joshi" initials="SJ"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7" autoAdjust="0"/>
    <p:restoredTop sz="96265" autoAdjust="0"/>
  </p:normalViewPr>
  <p:slideViewPr>
    <p:cSldViewPr>
      <p:cViewPr varScale="1">
        <p:scale>
          <a:sx n="76" d="100"/>
          <a:sy n="76" d="100"/>
        </p:scale>
        <p:origin x="-102" y="-402"/>
      </p:cViewPr>
      <p:guideLst>
        <p:guide orient="horz" pos="2160"/>
        <p:guide pos="2880"/>
      </p:guideLst>
    </p:cSldViewPr>
  </p:slideViewPr>
  <p:outlineViewPr>
    <p:cViewPr>
      <p:scale>
        <a:sx n="33" d="100"/>
        <a:sy n="33" d="100"/>
      </p:scale>
      <p:origin x="0" y="365"/>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file:///\\npaihb-fs1\dataserver\Users\hlovejoy\Projects\WA%20Death%20Analysis\age%20specific%20rates%20and%20missclassification.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npaihb-fs1\dataserver\Users\hlovejoy\Projects\ESSENCE\essence%20data%20write%20up.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npaihb-fs1\dataserver\Users\hlovejoy\Projects\ESSENCE\essence%20data%20write%20up.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paihb-fs1\dataserver\Users\hlovejoy\Projects\ESSENCE\essence%20data%20write%20up.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Age-adjusted All-cause Mortality Rate</a:t>
            </a:r>
          </a:p>
          <a:p>
            <a:pPr>
              <a:defRPr sz="1400" b="0" i="0" u="none" strike="noStrike" kern="1200" spc="0" baseline="0">
                <a:solidFill>
                  <a:schemeClr val="tx1"/>
                </a:solidFill>
                <a:latin typeface="+mn-lt"/>
                <a:ea typeface="+mn-ea"/>
                <a:cs typeface="+mn-cs"/>
              </a:defRPr>
            </a:pPr>
            <a:r>
              <a:rPr lang="en-US" dirty="0">
                <a:solidFill>
                  <a:schemeClr val="tx1"/>
                </a:solidFill>
              </a:rPr>
              <a:t>Idaho</a:t>
            </a:r>
            <a:r>
              <a:rPr lang="en-US" baseline="0" dirty="0">
                <a:solidFill>
                  <a:schemeClr val="tx1"/>
                </a:solidFill>
              </a:rPr>
              <a:t> Residents, 2013-2017</a:t>
            </a:r>
          </a:p>
        </c:rich>
      </c:tx>
      <c:layout>
        <c:manualLayout>
          <c:xMode val="edge"/>
          <c:yMode val="edge"/>
          <c:x val="0.22750071396756655"/>
          <c:y val="8.4330708661417321E-3"/>
        </c:manualLayout>
      </c:layout>
      <c:overlay val="0"/>
      <c:spPr>
        <a:noFill/>
        <a:ln>
          <a:noFill/>
        </a:ln>
        <a:effectLst/>
      </c:spPr>
    </c:title>
    <c:autoTitleDeleted val="0"/>
    <c:plotArea>
      <c:layout/>
      <c:barChart>
        <c:barDir val="col"/>
        <c:grouping val="clustered"/>
        <c:varyColors val="0"/>
        <c:ser>
          <c:idx val="0"/>
          <c:order val="0"/>
          <c:tx>
            <c:strRef>
              <c:f>Sheet1!$C$1</c:f>
              <c:strCache>
                <c:ptCount val="1"/>
                <c:pt idx="0">
                  <c:v>Rate</c:v>
                </c:pt>
              </c:strCache>
            </c:strRef>
          </c:tx>
          <c:spPr>
            <a:solidFill>
              <a:schemeClr val="accent2"/>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AED-4A98-B70F-7CD140D63DD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Sheet1!$G$2:$G$4</c:f>
                <c:numCache>
                  <c:formatCode>General</c:formatCode>
                  <c:ptCount val="2"/>
                  <c:pt idx="0">
                    <c:v>59.417999999999999</c:v>
                  </c:pt>
                  <c:pt idx="1">
                    <c:v>62.134599999999999</c:v>
                  </c:pt>
                </c:numCache>
              </c:numRef>
            </c:plus>
            <c:minus>
              <c:numRef>
                <c:f>Sheet1!$F$2:$F$4</c:f>
                <c:numCache>
                  <c:formatCode>General</c:formatCode>
                  <c:ptCount val="2"/>
                  <c:pt idx="0">
                    <c:v>55.7</c:v>
                  </c:pt>
                  <c:pt idx="1">
                    <c:v>58.430599999999998</c:v>
                  </c:pt>
                </c:numCache>
              </c:numRef>
            </c:minus>
            <c:spPr>
              <a:noFill/>
              <a:ln w="9525" cap="flat" cmpd="sng" algn="ctr">
                <a:solidFill>
                  <a:schemeClr val="tx1">
                    <a:lumMod val="65000"/>
                    <a:lumOff val="35000"/>
                  </a:schemeClr>
                </a:solidFill>
                <a:round/>
              </a:ln>
              <a:effectLst/>
            </c:spPr>
          </c:errBars>
          <c:cat>
            <c:strRef>
              <c:f>Sheet1!$A$2:$A$4</c:f>
              <c:strCache>
                <c:ptCount val="2"/>
                <c:pt idx="0">
                  <c:v>AI/AN Pre-Link</c:v>
                </c:pt>
                <c:pt idx="1">
                  <c:v>AI/AN Post-Link</c:v>
                </c:pt>
              </c:strCache>
            </c:strRef>
          </c:cat>
          <c:val>
            <c:numRef>
              <c:f>Sheet1!$C$2:$C$4</c:f>
              <c:numCache>
                <c:formatCode>0.0</c:formatCode>
                <c:ptCount val="2"/>
                <c:pt idx="0">
                  <c:v>771.952</c:v>
                </c:pt>
                <c:pt idx="1">
                  <c:v>852.048</c:v>
                </c:pt>
              </c:numCache>
            </c:numRef>
          </c:val>
          <c:extLst xmlns:c16r2="http://schemas.microsoft.com/office/drawing/2015/06/chart">
            <c:ext xmlns:c16="http://schemas.microsoft.com/office/drawing/2014/chart" uri="{C3380CC4-5D6E-409C-BE32-E72D297353CC}">
              <c16:uniqueId val="{00000002-DAED-4A98-B70F-7CD140D63DD9}"/>
            </c:ext>
          </c:extLst>
        </c:ser>
        <c:dLbls>
          <c:dLblPos val="ctr"/>
          <c:showLegendKey val="0"/>
          <c:showVal val="1"/>
          <c:showCatName val="0"/>
          <c:showSerName val="0"/>
          <c:showPercent val="0"/>
          <c:showBubbleSize val="0"/>
        </c:dLbls>
        <c:gapWidth val="219"/>
        <c:overlap val="-27"/>
        <c:axId val="31798784"/>
        <c:axId val="98297536"/>
      </c:barChart>
      <c:catAx>
        <c:axId val="3179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8297536"/>
        <c:crosses val="autoZero"/>
        <c:auto val="1"/>
        <c:lblAlgn val="ctr"/>
        <c:lblOffset val="100"/>
        <c:noMultiLvlLbl val="0"/>
      </c:catAx>
      <c:valAx>
        <c:axId val="98297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dirty="0"/>
                  <a:t>Rate per 100,000</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98784"/>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83092738407698"/>
          <c:y val="0.14814814814814814"/>
          <c:w val="0.79150240594925636"/>
          <c:h val="0.73577136191309422"/>
        </c:manualLayout>
      </c:layout>
      <c:barChart>
        <c:barDir val="col"/>
        <c:grouping val="clustered"/>
        <c:varyColors val="0"/>
        <c:ser>
          <c:idx val="0"/>
          <c:order val="0"/>
          <c:tx>
            <c:strRef>
              <c:f>Sheet1!$C$4</c:f>
              <c:strCache>
                <c:ptCount val="1"/>
                <c:pt idx="0">
                  <c:v>AI/AN</c:v>
                </c:pt>
              </c:strCache>
            </c:strRef>
          </c:tx>
          <c:spPr>
            <a:solidFill>
              <a:schemeClr val="accent1"/>
            </a:solidFill>
            <a:ln>
              <a:noFill/>
            </a:ln>
            <a:effectLst/>
          </c:spPr>
          <c:invertIfNegative val="0"/>
          <c:dPt>
            <c:idx val="0"/>
            <c:invertIfNegative val="0"/>
            <c:bubble3D val="0"/>
            <c:spPr>
              <a:solidFill>
                <a:srgbClr val="ED7D31"/>
              </a:solidFill>
              <a:ln>
                <a:noFill/>
              </a:ln>
              <a:effectLst/>
            </c:spPr>
            <c:extLst xmlns:c16r2="http://schemas.microsoft.com/office/drawing/2015/06/chart">
              <c:ext xmlns:c16="http://schemas.microsoft.com/office/drawing/2014/chart" uri="{C3380CC4-5D6E-409C-BE32-E72D297353CC}">
                <c16:uniqueId val="{00000001-DB14-4FDB-A669-EA3D4CA809F3}"/>
              </c:ext>
            </c:extLst>
          </c:dPt>
          <c:dPt>
            <c:idx val="1"/>
            <c:invertIfNegative val="0"/>
            <c:bubble3D val="0"/>
            <c:spPr>
              <a:solidFill>
                <a:srgbClr val="5B9BD5"/>
              </a:solidFill>
              <a:ln>
                <a:noFill/>
              </a:ln>
              <a:effectLst/>
            </c:spPr>
            <c:extLst xmlns:c16r2="http://schemas.microsoft.com/office/drawing/2015/06/chart">
              <c:ext xmlns:c16="http://schemas.microsoft.com/office/drawing/2014/chart" uri="{C3380CC4-5D6E-409C-BE32-E72D297353CC}">
                <c16:uniqueId val="{00000003-DB14-4FDB-A669-EA3D4CA809F3}"/>
              </c:ext>
            </c:extLst>
          </c:dPt>
          <c:dLbls>
            <c:dLbl>
              <c:idx val="0"/>
              <c:layout>
                <c:manualLayout>
                  <c:x val="0"/>
                  <c:y val="0.3263336289966486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B14-4FDB-A669-EA3D4CA809F3}"/>
                </c:ext>
              </c:extLst>
            </c:dLbl>
            <c:dLbl>
              <c:idx val="1"/>
              <c:layout>
                <c:manualLayout>
                  <c:x val="0"/>
                  <c:y val="0.3579960121463881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B14-4FDB-A669-EA3D4CA809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Sheet1!$G$6</c:f>
                <c:numCache>
                  <c:formatCode>General</c:formatCode>
                  <c:ptCount val="1"/>
                  <c:pt idx="0">
                    <c:v>46.509599999999999</c:v>
                  </c:pt>
                </c:numCache>
              </c:numRef>
            </c:plus>
            <c:minus>
              <c:numRef>
                <c:f>Sheet1!$F$6</c:f>
                <c:numCache>
                  <c:formatCode>General</c:formatCode>
                  <c:ptCount val="1"/>
                  <c:pt idx="0">
                    <c:v>44.734299999999998</c:v>
                  </c:pt>
                </c:numCache>
              </c:numRef>
            </c:minus>
            <c:spPr>
              <a:noFill/>
              <a:ln w="9525" cap="flat" cmpd="sng" algn="ctr">
                <a:solidFill>
                  <a:schemeClr val="tx1">
                    <a:lumMod val="65000"/>
                    <a:lumOff val="35000"/>
                  </a:schemeClr>
                </a:solidFill>
                <a:round/>
              </a:ln>
              <a:effectLst/>
            </c:spPr>
          </c:errBars>
          <c:cat>
            <c:strRef>
              <c:f>Sheet1!$B$5:$B$6</c:f>
              <c:strCache>
                <c:ptCount val="2"/>
                <c:pt idx="0">
                  <c:v>Pre-linkage rate</c:v>
                </c:pt>
                <c:pt idx="1">
                  <c:v>Post-linkage rate</c:v>
                </c:pt>
              </c:strCache>
            </c:strRef>
          </c:cat>
          <c:val>
            <c:numRef>
              <c:f>Sheet1!$C$5:$C$6</c:f>
              <c:numCache>
                <c:formatCode>General</c:formatCode>
                <c:ptCount val="2"/>
                <c:pt idx="0">
                  <c:v>905.5</c:v>
                </c:pt>
                <c:pt idx="1">
                  <c:v>1003.9</c:v>
                </c:pt>
              </c:numCache>
            </c:numRef>
          </c:val>
          <c:extLst xmlns:c16r2="http://schemas.microsoft.com/office/drawing/2015/06/chart">
            <c:ext xmlns:c16="http://schemas.microsoft.com/office/drawing/2014/chart" uri="{C3380CC4-5D6E-409C-BE32-E72D297353CC}">
              <c16:uniqueId val="{00000004-DB14-4FDB-A669-EA3D4CA809F3}"/>
            </c:ext>
          </c:extLst>
        </c:ser>
        <c:dLbls>
          <c:showLegendKey val="0"/>
          <c:showVal val="0"/>
          <c:showCatName val="0"/>
          <c:showSerName val="0"/>
          <c:showPercent val="0"/>
          <c:showBubbleSize val="0"/>
        </c:dLbls>
        <c:gapWidth val="219"/>
        <c:overlap val="-27"/>
        <c:axId val="31800832"/>
        <c:axId val="98295808"/>
      </c:barChart>
      <c:catAx>
        <c:axId val="3180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295808"/>
        <c:crosses val="autoZero"/>
        <c:auto val="1"/>
        <c:lblAlgn val="ctr"/>
        <c:lblOffset val="100"/>
        <c:noMultiLvlLbl val="0"/>
      </c:catAx>
      <c:valAx>
        <c:axId val="98295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dirty="0"/>
                  <a:t>Rate per 100,000</a:t>
                </a:r>
              </a:p>
            </c:rich>
          </c:tx>
          <c:layout>
            <c:manualLayout>
              <c:xMode val="edge"/>
              <c:yMode val="edge"/>
              <c:x val="2.8347680635545523E-2"/>
              <c:y val="0.3815175893818272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800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FEDA-4B3F-8B0B-9C168E81E97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(Sheet1!$B$6,Sheet1!$D$6)</c:f>
                <c:numCache>
                  <c:formatCode>General</c:formatCode>
                  <c:ptCount val="2"/>
                  <c:pt idx="0">
                    <c:v>150.60000000000036</c:v>
                  </c:pt>
                  <c:pt idx="1">
                    <c:v>181.8700000000008</c:v>
                  </c:pt>
                </c:numCache>
                <c:extLst xmlns:c16r2="http://schemas.microsoft.com/office/drawing/2015/06/chart">
                  <c:ext xmlns:c15="http://schemas.microsoft.com/office/drawing/2012/chart" uri="{02D57815-91ED-43cb-92C2-25804820EDAC}">
                    <c15:fullRef>
                      <c15:sqref>Sheet1!$B$6:$E$6</c15:sqref>
                    </c15:fullRef>
                  </c:ext>
                </c:extLst>
              </c:numRef>
            </c:plus>
            <c:minus>
              <c:numRef>
                <c:f>(Sheet1!$B$5,Sheet1!$D$5)</c:f>
                <c:numCache>
                  <c:formatCode>General</c:formatCode>
                  <c:ptCount val="2"/>
                  <c:pt idx="0">
                    <c:v>147.10999999999967</c:v>
                  </c:pt>
                  <c:pt idx="1">
                    <c:v>178.57999999999993</c:v>
                  </c:pt>
                </c:numCache>
                <c:extLst xmlns:c16r2="http://schemas.microsoft.com/office/drawing/2015/06/chart">
                  <c:ext xmlns:c15="http://schemas.microsoft.com/office/drawing/2012/chart" uri="{02D57815-91ED-43cb-92C2-25804820EDAC}">
                    <c15:fullRef>
                      <c15:sqref>Sheet1!$B$5:$E$5</c15:sqref>
                    </c15:fullRef>
                  </c:ext>
                </c:extLst>
              </c:numRef>
            </c:minus>
            <c:spPr>
              <a:noFill/>
              <a:ln w="9525" cap="flat" cmpd="sng" algn="ctr">
                <a:solidFill>
                  <a:schemeClr val="tx1"/>
                </a:solidFill>
                <a:round/>
              </a:ln>
              <a:effectLst/>
            </c:spPr>
          </c:errBars>
          <c:cat>
            <c:strRef>
              <c:f>(Sheet1!$B$1,Sheet1!$D$1)</c:f>
              <c:strCache>
                <c:ptCount val="2"/>
                <c:pt idx="0">
                  <c:v>AI/AN Pre-Link</c:v>
                </c:pt>
                <c:pt idx="1">
                  <c:v>AI/AN Post-Link</c:v>
                </c:pt>
              </c:strCache>
              <c:extLst xmlns:c16r2="http://schemas.microsoft.com/office/drawing/2015/06/chart">
                <c:ext xmlns:c15="http://schemas.microsoft.com/office/drawing/2012/chart" uri="{02D57815-91ED-43cb-92C2-25804820EDAC}">
                  <c15:fullRef>
                    <c15:sqref>Sheet1!$B$1:$E$1</c15:sqref>
                  </c15:fullRef>
                </c:ext>
              </c:extLst>
            </c:strRef>
          </c:cat>
          <c:val>
            <c:numRef>
              <c:f>(Sheet1!$B$2,Sheet1!$D$2)</c:f>
              <c:numCache>
                <c:formatCode>General</c:formatCode>
                <c:ptCount val="2"/>
                <c:pt idx="0">
                  <c:v>6990.96</c:v>
                </c:pt>
                <c:pt idx="1">
                  <c:v>10186.66</c:v>
                </c:pt>
              </c:numCache>
              <c:extLst xmlns:c16r2="http://schemas.microsoft.com/office/drawing/2015/06/chart">
                <c:ext xmlns:c15="http://schemas.microsoft.com/office/drawing/2012/chart" uri="{02D57815-91ED-43cb-92C2-25804820EDAC}">
                  <c15:fullRef>
                    <c15:sqref>Sheet1!$B$2:$E$2</c15:sqref>
                  </c15:fullRef>
                </c:ext>
              </c:extLst>
            </c:numRef>
          </c:val>
          <c:extLst xmlns:c16r2="http://schemas.microsoft.com/office/drawing/2015/06/chart">
            <c:ext xmlns:c15="http://schemas.microsoft.com/office/drawing/2012/chart" uri="{02D57815-91ED-43cb-92C2-25804820EDAC}">
              <c15:categoryFilterExceptions>
                <c15:categoryFilterException>
                  <c15:sqref>Sheet1!$D$2</c15:sqref>
                  <c15:spPr xmlns:c15="http://schemas.microsoft.com/office/drawing/2012/chart">
                    <a:solidFill>
                      <a:schemeClr val="accent6"/>
                    </a:solidFill>
                    <a:ln>
                      <a:noFill/>
                    </a:ln>
                    <a:effectLst/>
                  </c15:spPr>
                  <c15:invertIfNegative val="0"/>
                  <c15:bubble3D val="0"/>
                </c15:categoryFilterException>
                <c15:categoryFilterException>
                  <c15:sqref>Sheet1!$E$2</c15:sqref>
                  <c15:spPr xmlns:c15="http://schemas.microsoft.com/office/drawing/2012/chart">
                    <a:solidFill>
                      <a:schemeClr val="accent6"/>
                    </a:solidFill>
                    <a:ln>
                      <a:noFill/>
                    </a:ln>
                    <a:effectLst/>
                  </c15:spPr>
                  <c15:invertIfNegative val="0"/>
                  <c15:bubble3D val="0"/>
                </c15:categoryFilterException>
              </c15:categoryFilterExceptions>
            </c:ext>
            <c:ext xmlns:c16="http://schemas.microsoft.com/office/drawing/2014/chart" uri="{C3380CC4-5D6E-409C-BE32-E72D297353CC}">
              <c16:uniqueId val="{00000002-FEDA-4B3F-8B0B-9C168E81E978}"/>
            </c:ext>
          </c:extLst>
        </c:ser>
        <c:dLbls>
          <c:showLegendKey val="0"/>
          <c:showVal val="0"/>
          <c:showCatName val="0"/>
          <c:showSerName val="0"/>
          <c:showPercent val="0"/>
          <c:showBubbleSize val="0"/>
        </c:dLbls>
        <c:gapWidth val="161"/>
        <c:overlap val="41"/>
        <c:axId val="34137600"/>
        <c:axId val="31685376"/>
      </c:barChart>
      <c:catAx>
        <c:axId val="34137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1685376"/>
        <c:crosses val="autoZero"/>
        <c:auto val="1"/>
        <c:lblAlgn val="ctr"/>
        <c:lblOffset val="100"/>
        <c:noMultiLvlLbl val="0"/>
      </c:catAx>
      <c:valAx>
        <c:axId val="31685376"/>
        <c:scaling>
          <c:orientation val="minMax"/>
          <c:max val="11000"/>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Age-Adjusted Hospital Discharge Rate per 100,000</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4137600"/>
        <c:crosses val="autoZero"/>
        <c:crossBetween val="between"/>
        <c:majorUnit val="1000"/>
      </c:valAx>
      <c:spPr>
        <a:noFill/>
        <a:ln w="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'CDC OD rates'!$X$10</c:f>
              <c:strCache>
                <c:ptCount val="1"/>
                <c:pt idx="0">
                  <c:v>Age Adjusted Rate</c:v>
                </c:pt>
              </c:strCache>
            </c:strRef>
          </c:tx>
          <c:spPr>
            <a:ln w="57150" cap="rnd">
              <a:solidFill>
                <a:srgbClr val="0070C0"/>
              </a:solidFill>
              <a:round/>
            </a:ln>
            <a:effectLst/>
          </c:spPr>
          <c:marker>
            <c:symbol val="none"/>
          </c:marker>
          <c:dLbls>
            <c:delete val="1"/>
          </c:dLbls>
          <c:cat>
            <c:numRef>
              <c:f>'CDC OD rates'!$T$11:$T$29</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'CDC OD rates'!$X$11:$X$29</c:f>
              <c:numCache>
                <c:formatCode>General</c:formatCode>
                <c:ptCount val="19"/>
                <c:pt idx="0">
                  <c:v>6.1</c:v>
                </c:pt>
                <c:pt idx="1">
                  <c:v>6.2</c:v>
                </c:pt>
                <c:pt idx="2">
                  <c:v>6.8</c:v>
                </c:pt>
                <c:pt idx="3">
                  <c:v>8.1999999999999993</c:v>
                </c:pt>
                <c:pt idx="4">
                  <c:v>8.9</c:v>
                </c:pt>
                <c:pt idx="5">
                  <c:v>9.4</c:v>
                </c:pt>
                <c:pt idx="6">
                  <c:v>10.1</c:v>
                </c:pt>
                <c:pt idx="7">
                  <c:v>11.5</c:v>
                </c:pt>
                <c:pt idx="8">
                  <c:v>11.9</c:v>
                </c:pt>
                <c:pt idx="9">
                  <c:v>11.9</c:v>
                </c:pt>
                <c:pt idx="10">
                  <c:v>11.9</c:v>
                </c:pt>
                <c:pt idx="11">
                  <c:v>12.3</c:v>
                </c:pt>
                <c:pt idx="12">
                  <c:v>13.2</c:v>
                </c:pt>
                <c:pt idx="13">
                  <c:v>13.1</c:v>
                </c:pt>
                <c:pt idx="14">
                  <c:v>13.8</c:v>
                </c:pt>
                <c:pt idx="15">
                  <c:v>14.7</c:v>
                </c:pt>
                <c:pt idx="16">
                  <c:v>16.3</c:v>
                </c:pt>
                <c:pt idx="17">
                  <c:v>19.8</c:v>
                </c:pt>
                <c:pt idx="18">
                  <c:v>21.7</c:v>
                </c:pt>
              </c:numCache>
            </c:numRef>
          </c:val>
          <c:smooth val="0"/>
          <c:extLst xmlns:c16r2="http://schemas.microsoft.com/office/drawing/2015/06/chart">
            <c:ext xmlns:c16="http://schemas.microsoft.com/office/drawing/2014/chart" uri="{C3380CC4-5D6E-409C-BE32-E72D297353CC}">
              <c16:uniqueId val="{00000000-D5D1-4D65-ABDD-D240C30163C9}"/>
            </c:ext>
          </c:extLst>
        </c:ser>
        <c:dLbls>
          <c:showLegendKey val="0"/>
          <c:showVal val="1"/>
          <c:showCatName val="0"/>
          <c:showSerName val="0"/>
          <c:showPercent val="0"/>
          <c:showBubbleSize val="0"/>
        </c:dLbls>
        <c:marker val="1"/>
        <c:smooth val="0"/>
        <c:axId val="93889024"/>
        <c:axId val="72029248"/>
      </c:lineChart>
      <c:catAx>
        <c:axId val="93889024"/>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Year </a:t>
                </a:r>
              </a:p>
            </c:rich>
          </c:tx>
          <c:layout>
            <c:manualLayout>
              <c:xMode val="edge"/>
              <c:yMode val="edge"/>
              <c:x val="0.5168250186998401"/>
              <c:y val="0.90627645863313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2029248"/>
        <c:crosses val="autoZero"/>
        <c:auto val="1"/>
        <c:lblAlgn val="ctr"/>
        <c:lblOffset val="100"/>
        <c:noMultiLvlLbl val="0"/>
      </c:catAx>
      <c:valAx>
        <c:axId val="72029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Deaths</a:t>
                </a:r>
                <a:r>
                  <a:rPr lang="en-US" sz="1800" b="1" baseline="0"/>
                  <a:t> Per 100,000</a:t>
                </a:r>
                <a:endParaRPr lang="en-US" sz="1800" b="1"/>
              </a:p>
            </c:rich>
          </c:tx>
          <c:layout>
            <c:manualLayout>
              <c:xMode val="edge"/>
              <c:yMode val="edge"/>
              <c:x val="6.1643883217157467E-4"/>
              <c:y val="0.238754646021596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38890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Sheet1!$C$7</c:f>
              <c:strCache>
                <c:ptCount val="1"/>
                <c:pt idx="0">
                  <c:v>Oregon AI/AN</c:v>
                </c:pt>
              </c:strCache>
            </c:strRef>
          </c:tx>
          <c:spPr>
            <a:ln w="57150" cap="rnd">
              <a:solidFill>
                <a:srgbClr val="CC0066"/>
              </a:solidFill>
              <a:round/>
            </a:ln>
            <a:effectLst/>
          </c:spPr>
          <c:marker>
            <c:symbol val="none"/>
          </c:marker>
          <c:cat>
            <c:numRef>
              <c:f>Sheet1!$B$8:$B$26</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Sheet1!$C$8:$C$26</c:f>
              <c:numCache>
                <c:formatCode>0.0</c:formatCode>
                <c:ptCount val="19"/>
                <c:pt idx="0">
                  <c:v>6.0161100000000003</c:v>
                </c:pt>
                <c:pt idx="1">
                  <c:v>11.2037</c:v>
                </c:pt>
                <c:pt idx="2">
                  <c:v>10.675000000000001</c:v>
                </c:pt>
                <c:pt idx="3">
                  <c:v>15.148300000000001</c:v>
                </c:pt>
                <c:pt idx="4">
                  <c:v>11.6248</c:v>
                </c:pt>
                <c:pt idx="5">
                  <c:v>18.9222</c:v>
                </c:pt>
                <c:pt idx="6">
                  <c:v>12.516299999999999</c:v>
                </c:pt>
                <c:pt idx="7">
                  <c:v>17.558700000000002</c:v>
                </c:pt>
                <c:pt idx="8">
                  <c:v>15.210900000000001</c:v>
                </c:pt>
                <c:pt idx="9">
                  <c:v>17.9024</c:v>
                </c:pt>
                <c:pt idx="10">
                  <c:v>15.876899999999999</c:v>
                </c:pt>
                <c:pt idx="11">
                  <c:v>25.912500000000001</c:v>
                </c:pt>
                <c:pt idx="12">
                  <c:v>19.9634</c:v>
                </c:pt>
                <c:pt idx="13">
                  <c:v>8.1146100000000008</c:v>
                </c:pt>
                <c:pt idx="14">
                  <c:v>19.588100000000001</c:v>
                </c:pt>
                <c:pt idx="15">
                  <c:v>18.645700000000001</c:v>
                </c:pt>
                <c:pt idx="16">
                  <c:v>9.8735300000000006</c:v>
                </c:pt>
                <c:pt idx="17">
                  <c:v>17.436299999999999</c:v>
                </c:pt>
                <c:pt idx="18">
                  <c:v>18.885899999999999</c:v>
                </c:pt>
              </c:numCache>
            </c:numRef>
          </c:val>
          <c:smooth val="0"/>
          <c:extLst xmlns:c16r2="http://schemas.microsoft.com/office/drawing/2015/06/chart">
            <c:ext xmlns:c16="http://schemas.microsoft.com/office/drawing/2014/chart" uri="{C3380CC4-5D6E-409C-BE32-E72D297353CC}">
              <c16:uniqueId val="{00000000-F526-4A62-AF4A-6E99FB8EB67E}"/>
            </c:ext>
          </c:extLst>
        </c:ser>
        <c:ser>
          <c:idx val="1"/>
          <c:order val="1"/>
          <c:tx>
            <c:strRef>
              <c:f>Sheet1!$D$7</c:f>
              <c:strCache>
                <c:ptCount val="1"/>
                <c:pt idx="0">
                  <c:v>AI/AN- USA</c:v>
                </c:pt>
              </c:strCache>
            </c:strRef>
          </c:tx>
          <c:spPr>
            <a:ln w="57150" cap="rnd">
              <a:solidFill>
                <a:schemeClr val="accent5"/>
              </a:solidFill>
              <a:round/>
            </a:ln>
            <a:effectLst/>
          </c:spPr>
          <c:marker>
            <c:symbol val="none"/>
          </c:marker>
          <c:cat>
            <c:numRef>
              <c:f>Sheet1!$B$8:$B$26</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Sheet1!$D$8:$D$26</c:f>
              <c:numCache>
                <c:formatCode>General</c:formatCode>
                <c:ptCount val="19"/>
                <c:pt idx="0">
                  <c:v>5.2</c:v>
                </c:pt>
                <c:pt idx="1">
                  <c:v>4.9000000000000004</c:v>
                </c:pt>
                <c:pt idx="2">
                  <c:v>5.5</c:v>
                </c:pt>
                <c:pt idx="3">
                  <c:v>6.9</c:v>
                </c:pt>
                <c:pt idx="4">
                  <c:v>8.4</c:v>
                </c:pt>
                <c:pt idx="5">
                  <c:v>9.6</c:v>
                </c:pt>
                <c:pt idx="6">
                  <c:v>9.6999999999999993</c:v>
                </c:pt>
                <c:pt idx="7">
                  <c:v>10.5</c:v>
                </c:pt>
                <c:pt idx="8">
                  <c:v>10.3</c:v>
                </c:pt>
                <c:pt idx="9">
                  <c:v>11.2</c:v>
                </c:pt>
                <c:pt idx="10">
                  <c:v>11.9</c:v>
                </c:pt>
                <c:pt idx="11">
                  <c:v>10.7</c:v>
                </c:pt>
                <c:pt idx="12">
                  <c:v>11.8</c:v>
                </c:pt>
                <c:pt idx="13">
                  <c:v>12.5</c:v>
                </c:pt>
                <c:pt idx="14">
                  <c:v>12.3</c:v>
                </c:pt>
                <c:pt idx="15">
                  <c:v>13.5</c:v>
                </c:pt>
                <c:pt idx="16">
                  <c:v>13.7</c:v>
                </c:pt>
                <c:pt idx="17">
                  <c:v>15.5</c:v>
                </c:pt>
                <c:pt idx="18">
                  <c:v>16.2</c:v>
                </c:pt>
              </c:numCache>
            </c:numRef>
          </c:val>
          <c:smooth val="0"/>
          <c:extLst xmlns:c16r2="http://schemas.microsoft.com/office/drawing/2015/06/chart">
            <c:ext xmlns:c16="http://schemas.microsoft.com/office/drawing/2014/chart" uri="{C3380CC4-5D6E-409C-BE32-E72D297353CC}">
              <c16:uniqueId val="{00000001-F526-4A62-AF4A-6E99FB8EB67E}"/>
            </c:ext>
          </c:extLst>
        </c:ser>
        <c:ser>
          <c:idx val="2"/>
          <c:order val="2"/>
          <c:tx>
            <c:strRef>
              <c:f>Sheet1!$E$7</c:f>
              <c:strCache>
                <c:ptCount val="1"/>
                <c:pt idx="0">
                  <c:v>AIAN- WA</c:v>
                </c:pt>
              </c:strCache>
            </c:strRef>
          </c:tx>
          <c:spPr>
            <a:ln w="57150" cap="rnd">
              <a:solidFill>
                <a:srgbClr val="00B050"/>
              </a:solidFill>
              <a:round/>
            </a:ln>
            <a:effectLst/>
          </c:spPr>
          <c:marker>
            <c:symbol val="none"/>
          </c:marker>
          <c:cat>
            <c:numRef>
              <c:f>Sheet1!$B$8:$B$26</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Sheet1!$E$8:$E$26</c:f>
              <c:numCache>
                <c:formatCode>0.0</c:formatCode>
                <c:ptCount val="19"/>
                <c:pt idx="0">
                  <c:v>19.998999999999999</c:v>
                </c:pt>
                <c:pt idx="1">
                  <c:v>10.905099999999999</c:v>
                </c:pt>
                <c:pt idx="2">
                  <c:v>9.5604999999999993</c:v>
                </c:pt>
                <c:pt idx="3">
                  <c:v>22.646699999999999</c:v>
                </c:pt>
                <c:pt idx="4">
                  <c:v>29.664100000000001</c:v>
                </c:pt>
                <c:pt idx="5">
                  <c:v>34.445900000000002</c:v>
                </c:pt>
                <c:pt idx="6">
                  <c:v>30.136600000000001</c:v>
                </c:pt>
                <c:pt idx="7">
                  <c:v>25.8157</c:v>
                </c:pt>
                <c:pt idx="8">
                  <c:v>30.390899999999998</c:v>
                </c:pt>
                <c:pt idx="9">
                  <c:v>45.125399999999999</c:v>
                </c:pt>
                <c:pt idx="10">
                  <c:v>35.502299999999998</c:v>
                </c:pt>
                <c:pt idx="11">
                  <c:v>35.154800000000002</c:v>
                </c:pt>
                <c:pt idx="12">
                  <c:v>41.6815</c:v>
                </c:pt>
                <c:pt idx="13">
                  <c:v>31.712900000000001</c:v>
                </c:pt>
                <c:pt idx="14">
                  <c:v>31.753399999999999</c:v>
                </c:pt>
                <c:pt idx="15">
                  <c:v>44.772199999999998</c:v>
                </c:pt>
                <c:pt idx="16">
                  <c:v>45.884999999999998</c:v>
                </c:pt>
                <c:pt idx="17">
                  <c:v>43.149700000000003</c:v>
                </c:pt>
              </c:numCache>
            </c:numRef>
          </c:val>
          <c:smooth val="0"/>
          <c:extLst xmlns:c16r2="http://schemas.microsoft.com/office/drawing/2015/06/chart">
            <c:ext xmlns:c16="http://schemas.microsoft.com/office/drawing/2014/chart" uri="{C3380CC4-5D6E-409C-BE32-E72D297353CC}">
              <c16:uniqueId val="{00000002-F526-4A62-AF4A-6E99FB8EB67E}"/>
            </c:ext>
          </c:extLst>
        </c:ser>
        <c:dLbls>
          <c:showLegendKey val="0"/>
          <c:showVal val="0"/>
          <c:showCatName val="0"/>
          <c:showSerName val="0"/>
          <c:showPercent val="0"/>
          <c:showBubbleSize val="0"/>
        </c:dLbls>
        <c:marker val="1"/>
        <c:smooth val="0"/>
        <c:axId val="36250624"/>
        <c:axId val="93163456"/>
      </c:lineChart>
      <c:catAx>
        <c:axId val="3625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3163456"/>
        <c:crosses val="autoZero"/>
        <c:auto val="1"/>
        <c:lblAlgn val="ctr"/>
        <c:lblOffset val="100"/>
        <c:noMultiLvlLbl val="0"/>
      </c:catAx>
      <c:valAx>
        <c:axId val="93163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Deaths per 100,000 Population</a:t>
                </a:r>
              </a:p>
            </c:rich>
          </c:tx>
          <c:layout>
            <c:manualLayout>
              <c:xMode val="edge"/>
              <c:yMode val="edge"/>
              <c:x val="9.7010473311807694E-3"/>
              <c:y val="0.1385116883020105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625062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Washington State Drug Overdose Deaths:</a:t>
            </a:r>
          </a:p>
          <a:p>
            <a:pPr>
              <a:defRPr sz="1400" b="0" i="0" u="none" strike="noStrike" kern="1200" spc="0" baseline="0">
                <a:solidFill>
                  <a:schemeClr val="tx1">
                    <a:lumMod val="65000"/>
                    <a:lumOff val="35000"/>
                  </a:schemeClr>
                </a:solidFill>
                <a:latin typeface="+mn-lt"/>
                <a:ea typeface="+mn-ea"/>
                <a:cs typeface="+mn-cs"/>
              </a:defRPr>
            </a:pPr>
            <a:r>
              <a:rPr lang="en-US" sz="1200" dirty="0"/>
              <a:t>AI/AN Race Corrected &amp;</a:t>
            </a:r>
            <a:r>
              <a:rPr lang="en-US" sz="1200" baseline="0" dirty="0"/>
              <a:t> Uncorrected</a:t>
            </a:r>
            <a:endParaRPr lang="en-US" sz="1200" dirty="0"/>
          </a:p>
        </c:rich>
      </c:tx>
      <c:layout>
        <c:manualLayout>
          <c:xMode val="edge"/>
          <c:yMode val="edge"/>
          <c:x val="0.29841764987207431"/>
          <c:y val="5.0646520783417928E-2"/>
        </c:manualLayout>
      </c:layout>
      <c:overlay val="0"/>
      <c:spPr>
        <a:noFill/>
        <a:ln>
          <a:noFill/>
        </a:ln>
        <a:effectLst/>
      </c:spPr>
    </c:title>
    <c:autoTitleDeleted val="0"/>
    <c:plotArea>
      <c:layout/>
      <c:lineChart>
        <c:grouping val="standard"/>
        <c:varyColors val="0"/>
        <c:ser>
          <c:idx val="0"/>
          <c:order val="0"/>
          <c:tx>
            <c:strRef>
              <c:f>'Annual Rates'!$Z$30</c:f>
              <c:strCache>
                <c:ptCount val="1"/>
                <c:pt idx="0">
                  <c:v>AIAN Uncorrected</c:v>
                </c:pt>
              </c:strCache>
            </c:strRef>
          </c:tx>
          <c:spPr>
            <a:ln w="19050" cap="rnd">
              <a:solidFill>
                <a:schemeClr val="accent1"/>
              </a:solidFill>
              <a:prstDash val="sysDash"/>
              <a:round/>
            </a:ln>
            <a:effectLst/>
          </c:spPr>
          <c:marker>
            <c:symbol val="none"/>
          </c:marker>
          <c:cat>
            <c:numRef>
              <c:f>'Annual Rates'!$Y$31:$Y$48</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'Annual Rates'!$Z$31:$Z$48</c:f>
              <c:numCache>
                <c:formatCode>General</c:formatCode>
                <c:ptCount val="18"/>
                <c:pt idx="0">
                  <c:v>15.263500000000001</c:v>
                </c:pt>
                <c:pt idx="1">
                  <c:v>9.0230499999999996</c:v>
                </c:pt>
                <c:pt idx="2">
                  <c:v>8.7437500000000004</c:v>
                </c:pt>
                <c:pt idx="3">
                  <c:v>18.081099999999999</c:v>
                </c:pt>
                <c:pt idx="4">
                  <c:v>26.286100000000001</c:v>
                </c:pt>
                <c:pt idx="5">
                  <c:v>31.119299999999999</c:v>
                </c:pt>
                <c:pt idx="6">
                  <c:v>24.395499999999998</c:v>
                </c:pt>
                <c:pt idx="7">
                  <c:v>24.072500000000002</c:v>
                </c:pt>
                <c:pt idx="8">
                  <c:v>28.8385</c:v>
                </c:pt>
                <c:pt idx="9">
                  <c:v>40.301699999999997</c:v>
                </c:pt>
                <c:pt idx="10">
                  <c:v>31.926200000000001</c:v>
                </c:pt>
                <c:pt idx="11">
                  <c:v>32.796799999999998</c:v>
                </c:pt>
                <c:pt idx="12">
                  <c:v>39.390700000000002</c:v>
                </c:pt>
                <c:pt idx="13">
                  <c:v>28.7987</c:v>
                </c:pt>
                <c:pt idx="14">
                  <c:v>27.846</c:v>
                </c:pt>
                <c:pt idx="15">
                  <c:v>35.991300000000003</c:v>
                </c:pt>
                <c:pt idx="16">
                  <c:v>38.897300000000001</c:v>
                </c:pt>
                <c:pt idx="17">
                  <c:v>35.572600000000001</c:v>
                </c:pt>
              </c:numCache>
            </c:numRef>
          </c:val>
          <c:smooth val="0"/>
          <c:extLst xmlns:c16r2="http://schemas.microsoft.com/office/drawing/2015/06/chart">
            <c:ext xmlns:c16="http://schemas.microsoft.com/office/drawing/2014/chart" uri="{C3380CC4-5D6E-409C-BE32-E72D297353CC}">
              <c16:uniqueId val="{00000000-BFED-4F3C-A970-BE2385F45DFA}"/>
            </c:ext>
          </c:extLst>
        </c:ser>
        <c:ser>
          <c:idx val="2"/>
          <c:order val="1"/>
          <c:tx>
            <c:strRef>
              <c:f>'Annual Rates'!$AB$30</c:f>
              <c:strCache>
                <c:ptCount val="1"/>
                <c:pt idx="0">
                  <c:v>AIAN</c:v>
                </c:pt>
              </c:strCache>
            </c:strRef>
          </c:tx>
          <c:spPr>
            <a:ln w="19050" cap="rnd">
              <a:solidFill>
                <a:srgbClr val="D16349"/>
              </a:solidFill>
              <a:round/>
            </a:ln>
            <a:effectLst/>
          </c:spPr>
          <c:marker>
            <c:symbol val="none"/>
          </c:marker>
          <c:val>
            <c:numRef>
              <c:f>'Annual Rates'!$AB$31:$AB$48</c:f>
              <c:numCache>
                <c:formatCode>General</c:formatCode>
                <c:ptCount val="18"/>
                <c:pt idx="0">
                  <c:v>19.998999999999999</c:v>
                </c:pt>
                <c:pt idx="1">
                  <c:v>10.905099999999999</c:v>
                </c:pt>
                <c:pt idx="2">
                  <c:v>9.5604999999999993</c:v>
                </c:pt>
                <c:pt idx="3">
                  <c:v>22.646699999999999</c:v>
                </c:pt>
                <c:pt idx="4">
                  <c:v>29.664100000000001</c:v>
                </c:pt>
                <c:pt idx="5">
                  <c:v>34.445900000000002</c:v>
                </c:pt>
                <c:pt idx="6">
                  <c:v>30.136600000000001</c:v>
                </c:pt>
                <c:pt idx="7">
                  <c:v>25.8157</c:v>
                </c:pt>
                <c:pt idx="8">
                  <c:v>30.390899999999998</c:v>
                </c:pt>
                <c:pt idx="9">
                  <c:v>45.125399999999999</c:v>
                </c:pt>
                <c:pt idx="10">
                  <c:v>35.502299999999998</c:v>
                </c:pt>
                <c:pt idx="11">
                  <c:v>35.154800000000002</c:v>
                </c:pt>
                <c:pt idx="12">
                  <c:v>41.6815</c:v>
                </c:pt>
                <c:pt idx="13">
                  <c:v>31.712900000000001</c:v>
                </c:pt>
                <c:pt idx="14">
                  <c:v>31.753399999999999</c:v>
                </c:pt>
                <c:pt idx="15">
                  <c:v>44.772199999999998</c:v>
                </c:pt>
                <c:pt idx="16">
                  <c:v>45.884999999999998</c:v>
                </c:pt>
                <c:pt idx="17">
                  <c:v>43.149700000000003</c:v>
                </c:pt>
              </c:numCache>
            </c:numRef>
          </c:val>
          <c:smooth val="0"/>
          <c:extLst xmlns:c16r2="http://schemas.microsoft.com/office/drawing/2015/06/chart">
            <c:ext xmlns:c16="http://schemas.microsoft.com/office/drawing/2014/chart" uri="{C3380CC4-5D6E-409C-BE32-E72D297353CC}">
              <c16:uniqueId val="{00000001-BFED-4F3C-A970-BE2385F45DFA}"/>
            </c:ext>
          </c:extLst>
        </c:ser>
        <c:dLbls>
          <c:showLegendKey val="0"/>
          <c:showVal val="0"/>
          <c:showCatName val="0"/>
          <c:showSerName val="0"/>
          <c:showPercent val="0"/>
          <c:showBubbleSize val="0"/>
        </c:dLbls>
        <c:marker val="1"/>
        <c:smooth val="0"/>
        <c:axId val="147988480"/>
        <c:axId val="70456384"/>
      </c:lineChart>
      <c:catAx>
        <c:axId val="14798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70456384"/>
        <c:crosses val="autoZero"/>
        <c:auto val="1"/>
        <c:lblAlgn val="ctr"/>
        <c:lblOffset val="100"/>
        <c:noMultiLvlLbl val="0"/>
      </c:catAx>
      <c:valAx>
        <c:axId val="70456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dirty="0"/>
                  <a:t>Deaths</a:t>
                </a:r>
                <a:r>
                  <a:rPr lang="en-US" sz="1000" b="0" baseline="0" dirty="0"/>
                  <a:t> per 100,000</a:t>
                </a:r>
                <a:endParaRPr lang="en-US" sz="1000" b="0" dirty="0"/>
              </a:p>
            </c:rich>
          </c:tx>
          <c:layout>
            <c:manualLayout>
              <c:xMode val="edge"/>
              <c:yMode val="edge"/>
              <c:x val="1.0291102053860872E-2"/>
              <c:y val="0.3064002845776159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crossAx val="147988480"/>
        <c:crosses val="autoZero"/>
        <c:crossBetween val="between"/>
        <c:majorUnit val="1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OD!$C$45</c:f>
              <c:strCache>
                <c:ptCount val="1"/>
                <c:pt idx="0">
                  <c:v>Total</c:v>
                </c:pt>
              </c:strCache>
            </c:strRef>
          </c:tx>
          <c:spPr>
            <a:solidFill>
              <a:schemeClr val="accent1"/>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19B7-48EC-AA89-2A1DB79EB98D}"/>
              </c:ext>
            </c:extLst>
          </c:dPt>
          <c:dPt>
            <c:idx val="1"/>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3-19B7-48EC-AA89-2A1DB79EB98D}"/>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OD!$B$46:$B$47</c:f>
              <c:strCache>
                <c:ptCount val="2"/>
                <c:pt idx="0">
                  <c:v>AI/AN</c:v>
                </c:pt>
                <c:pt idx="1">
                  <c:v>Non-AI/AN</c:v>
                </c:pt>
              </c:strCache>
            </c:strRef>
          </c:cat>
          <c:val>
            <c:numRef>
              <c:f>OD!$C$46:$C$47</c:f>
              <c:numCache>
                <c:formatCode>0.0</c:formatCode>
                <c:ptCount val="2"/>
                <c:pt idx="0">
                  <c:v>125.1548417410619</c:v>
                </c:pt>
                <c:pt idx="1">
                  <c:v>78.288486038117071</c:v>
                </c:pt>
              </c:numCache>
            </c:numRef>
          </c:val>
          <c:extLst xmlns:c16r2="http://schemas.microsoft.com/office/drawing/2015/06/chart">
            <c:ext xmlns:c16="http://schemas.microsoft.com/office/drawing/2014/chart" uri="{C3380CC4-5D6E-409C-BE32-E72D297353CC}">
              <c16:uniqueId val="{00000004-19B7-48EC-AA89-2A1DB79EB98D}"/>
            </c:ext>
          </c:extLst>
        </c:ser>
        <c:dLbls>
          <c:showLegendKey val="0"/>
          <c:showVal val="0"/>
          <c:showCatName val="0"/>
          <c:showSerName val="0"/>
          <c:showPercent val="0"/>
          <c:showBubbleSize val="0"/>
        </c:dLbls>
        <c:gapWidth val="69"/>
        <c:overlap val="-27"/>
        <c:axId val="93401088"/>
        <c:axId val="72038016"/>
      </c:barChart>
      <c:catAx>
        <c:axId val="9340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2038016"/>
        <c:crosses val="autoZero"/>
        <c:auto val="1"/>
        <c:lblAlgn val="ctr"/>
        <c:lblOffset val="100"/>
        <c:noMultiLvlLbl val="0"/>
      </c:catAx>
      <c:valAx>
        <c:axId val="720380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0"/>
                  <a:t>Rate</a:t>
                </a:r>
                <a:r>
                  <a:rPr lang="en-US" b="0" baseline="0"/>
                  <a:t> per 10,000 ED Visits</a:t>
                </a:r>
                <a:endParaRPr lang="en-US" b="0"/>
              </a:p>
            </c:rich>
          </c:tx>
          <c:layout>
            <c:manualLayout>
              <c:xMode val="edge"/>
              <c:yMode val="edge"/>
              <c:x val="1.6867318919973319E-2"/>
              <c:y val="0.23170187850282609"/>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01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20219132660934"/>
          <c:y val="7.4135750678870141E-2"/>
          <c:w val="0.54436564710239721"/>
          <c:h val="0.85172849864225975"/>
        </c:manualLayout>
      </c:layout>
      <c:pieChart>
        <c:varyColors val="1"/>
        <c:ser>
          <c:idx val="0"/>
          <c:order val="0"/>
          <c:dPt>
            <c:idx val="0"/>
            <c:bubble3D val="0"/>
            <c:spPr>
              <a:solidFill>
                <a:srgbClr val="971F63"/>
              </a:solidFill>
              <a:ln w="19050">
                <a:solidFill>
                  <a:schemeClr val="lt1"/>
                </a:solidFill>
              </a:ln>
              <a:effectLst/>
            </c:spPr>
            <c:extLst xmlns:c16r2="http://schemas.microsoft.com/office/drawing/2015/06/chart">
              <c:ext xmlns:c16="http://schemas.microsoft.com/office/drawing/2014/chart" uri="{C3380CC4-5D6E-409C-BE32-E72D297353CC}">
                <c16:uniqueId val="{00000001-30A3-44C9-8DFD-B872EEE8C555}"/>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30A3-44C9-8DFD-B872EEE8C555}"/>
              </c:ext>
            </c:extLst>
          </c:dPt>
          <c:val>
            <c:numRef>
              <c:f>sex!$F$4:$F$5</c:f>
              <c:numCache>
                <c:formatCode>0.00%</c:formatCode>
                <c:ptCount val="2"/>
                <c:pt idx="0">
                  <c:v>0.52901023890784982</c:v>
                </c:pt>
                <c:pt idx="1">
                  <c:v>0.47098976109215018</c:v>
                </c:pt>
              </c:numCache>
            </c:numRef>
          </c:val>
          <c:extLst xmlns:c16r2="http://schemas.microsoft.com/office/drawing/2015/06/chart">
            <c:ext xmlns:c16="http://schemas.microsoft.com/office/drawing/2014/chart" uri="{C3380CC4-5D6E-409C-BE32-E72D297353CC}">
              <c16:uniqueId val="{00000004-30A3-44C9-8DFD-B872EEE8C5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90104685190212"/>
          <c:y val="7.2859744990892539E-2"/>
          <c:w val="0.81327902977645039"/>
          <c:h val="0.64941038107941429"/>
        </c:manualLayout>
      </c:layout>
      <c:barChart>
        <c:barDir val="col"/>
        <c:grouping val="clustered"/>
        <c:varyColors val="0"/>
        <c:ser>
          <c:idx val="0"/>
          <c:order val="0"/>
          <c:tx>
            <c:strRef>
              <c:f>age!$P$9</c:f>
              <c:strCache>
                <c:ptCount val="1"/>
                <c:pt idx="0">
                  <c:v>Rate</c:v>
                </c:pt>
              </c:strCache>
            </c:strRef>
          </c:tx>
          <c:spPr>
            <a:solidFill>
              <a:schemeClr val="accent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age!$O$11:$O$16</c:f>
              <c:strCache>
                <c:ptCount val="6"/>
                <c:pt idx="0">
                  <c:v>15-24</c:v>
                </c:pt>
                <c:pt idx="1">
                  <c:v>25-34</c:v>
                </c:pt>
                <c:pt idx="2">
                  <c:v>35-44</c:v>
                </c:pt>
                <c:pt idx="3">
                  <c:v>45-54</c:v>
                </c:pt>
                <c:pt idx="4">
                  <c:v>55-64</c:v>
                </c:pt>
                <c:pt idx="5">
                  <c:v>65+</c:v>
                </c:pt>
              </c:strCache>
            </c:strRef>
          </c:cat>
          <c:val>
            <c:numRef>
              <c:f>age!$P$11:$P$16</c:f>
              <c:numCache>
                <c:formatCode>General</c:formatCode>
                <c:ptCount val="6"/>
                <c:pt idx="0">
                  <c:v>195.94440647072227</c:v>
                </c:pt>
                <c:pt idx="1">
                  <c:v>197.70192632646163</c:v>
                </c:pt>
                <c:pt idx="2">
                  <c:v>123.85062863576657</c:v>
                </c:pt>
                <c:pt idx="3">
                  <c:v>99.845693019878368</c:v>
                </c:pt>
                <c:pt idx="4">
                  <c:v>97.853886356054701</c:v>
                </c:pt>
                <c:pt idx="5">
                  <c:v>72.385479688850481</c:v>
                </c:pt>
              </c:numCache>
            </c:numRef>
          </c:val>
          <c:extLst xmlns:c16r2="http://schemas.microsoft.com/office/drawing/2015/06/chart">
            <c:ext xmlns:c16="http://schemas.microsoft.com/office/drawing/2014/chart" uri="{C3380CC4-5D6E-409C-BE32-E72D297353CC}">
              <c16:uniqueId val="{00000000-F556-4970-80EB-396438C1653B}"/>
            </c:ext>
          </c:extLst>
        </c:ser>
        <c:dLbls>
          <c:showLegendKey val="0"/>
          <c:showVal val="0"/>
          <c:showCatName val="0"/>
          <c:showSerName val="0"/>
          <c:showPercent val="0"/>
          <c:showBubbleSize val="0"/>
        </c:dLbls>
        <c:gapWidth val="63"/>
        <c:overlap val="-27"/>
        <c:axId val="93490176"/>
        <c:axId val="98298688"/>
      </c:barChart>
      <c:catAx>
        <c:axId val="9349017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Age Group</a:t>
                </a:r>
              </a:p>
            </c:rich>
          </c:tx>
          <c:layout>
            <c:manualLayout>
              <c:xMode val="edge"/>
              <c:yMode val="edge"/>
              <c:x val="0.44143504239389431"/>
              <c:y val="0.8739678690196771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8298688"/>
        <c:crosses val="autoZero"/>
        <c:auto val="1"/>
        <c:lblAlgn val="ctr"/>
        <c:lblOffset val="100"/>
        <c:noMultiLvlLbl val="0"/>
      </c:catAx>
      <c:valAx>
        <c:axId val="982986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Rate per 10,000 Visits</a:t>
                </a:r>
              </a:p>
            </c:rich>
          </c:tx>
          <c:layout>
            <c:manualLayout>
              <c:xMode val="edge"/>
              <c:yMode val="edge"/>
              <c:x val="3.3397853615306427E-3"/>
              <c:y val="0.1070934056342144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901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8F736-2398-4478-9A16-D43FAAA15808}"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FE4A6ED2-BDB3-4D0E-A62B-A1BD3BAB17D1}">
      <dgm:prSet phldrT="[Text]"/>
      <dgm:spPr>
        <a:solidFill>
          <a:schemeClr val="bg2">
            <a:lumMod val="50000"/>
          </a:schemeClr>
        </a:solidFill>
      </dgm:spPr>
      <dgm:t>
        <a:bodyPr/>
        <a:lstStyle/>
        <a:p>
          <a:r>
            <a:rPr lang="en-US" dirty="0" smtClean="0"/>
            <a:t>Select, adapt, and evaluate suicide prevention programs</a:t>
          </a:r>
          <a:endParaRPr lang="en-US" dirty="0"/>
        </a:p>
      </dgm:t>
    </dgm:pt>
    <dgm:pt modelId="{3A614C66-A430-43C7-8759-7CC966DD6A6A}" type="parTrans" cxnId="{7B9E5831-344F-43B2-ACCA-A4F0903F3303}">
      <dgm:prSet/>
      <dgm:spPr/>
      <dgm:t>
        <a:bodyPr/>
        <a:lstStyle/>
        <a:p>
          <a:endParaRPr lang="en-US"/>
        </a:p>
      </dgm:t>
    </dgm:pt>
    <dgm:pt modelId="{9DF9EE5B-0358-423C-A7DF-A277CBBFBC76}" type="sibTrans" cxnId="{7B9E5831-344F-43B2-ACCA-A4F0903F3303}">
      <dgm:prSet/>
      <dgm:spPr/>
      <dgm:t>
        <a:bodyPr/>
        <a:lstStyle/>
        <a:p>
          <a:endParaRPr lang="en-US"/>
        </a:p>
      </dgm:t>
    </dgm:pt>
    <dgm:pt modelId="{080BECCB-F65B-4825-BD4B-31AD69591CD0}">
      <dgm:prSet phldrT="[Text]"/>
      <dgm:spPr/>
      <dgm:t>
        <a:bodyPr/>
        <a:lstStyle/>
        <a:p>
          <a:r>
            <a:rPr lang="en-US" dirty="0" smtClean="0"/>
            <a:t>Understand scope and impact of suicide on families and community</a:t>
          </a:r>
          <a:endParaRPr lang="en-US" dirty="0"/>
        </a:p>
      </dgm:t>
    </dgm:pt>
    <dgm:pt modelId="{DA5E3014-9D9E-455D-8D64-29DD4C8BF38C}" type="parTrans" cxnId="{E39FC161-3E10-491E-A1CC-1C250213EC4A}">
      <dgm:prSet/>
      <dgm:spPr/>
      <dgm:t>
        <a:bodyPr/>
        <a:lstStyle/>
        <a:p>
          <a:endParaRPr lang="en-US"/>
        </a:p>
      </dgm:t>
    </dgm:pt>
    <dgm:pt modelId="{EBD8E060-EFE5-4E2E-89C5-B05B14DEEACF}" type="sibTrans" cxnId="{E39FC161-3E10-491E-A1CC-1C250213EC4A}">
      <dgm:prSet/>
      <dgm:spPr/>
      <dgm:t>
        <a:bodyPr/>
        <a:lstStyle/>
        <a:p>
          <a:endParaRPr lang="en-US"/>
        </a:p>
      </dgm:t>
    </dgm:pt>
    <dgm:pt modelId="{FBFC5EC1-F354-4EBE-80AD-3C5F31E274E0}">
      <dgm:prSet/>
      <dgm:spPr/>
      <dgm:t>
        <a:bodyPr/>
        <a:lstStyle/>
        <a:p>
          <a:r>
            <a:rPr lang="en-US" dirty="0" smtClean="0"/>
            <a:t>Identify risk and protective factors</a:t>
          </a:r>
        </a:p>
      </dgm:t>
    </dgm:pt>
    <dgm:pt modelId="{12405366-A2C3-45F0-8D79-440177E51D08}" type="parTrans" cxnId="{C65F345B-DC9C-4B45-BA5B-9043E2839327}">
      <dgm:prSet/>
      <dgm:spPr/>
      <dgm:t>
        <a:bodyPr/>
        <a:lstStyle/>
        <a:p>
          <a:endParaRPr lang="en-US"/>
        </a:p>
      </dgm:t>
    </dgm:pt>
    <dgm:pt modelId="{F412B581-FEB3-4C22-966E-EEA08A762FC7}" type="sibTrans" cxnId="{C65F345B-DC9C-4B45-BA5B-9043E2839327}">
      <dgm:prSet/>
      <dgm:spPr/>
      <dgm:t>
        <a:bodyPr/>
        <a:lstStyle/>
        <a:p>
          <a:endParaRPr lang="en-US"/>
        </a:p>
      </dgm:t>
    </dgm:pt>
    <dgm:pt modelId="{A11681F5-76C0-49FD-AE61-185AE7DFCAB3}">
      <dgm:prSet phldrT="[Text]"/>
      <dgm:spPr>
        <a:solidFill>
          <a:schemeClr val="bg2">
            <a:lumMod val="50000"/>
          </a:schemeClr>
        </a:solidFill>
      </dgm:spPr>
      <dgm:t>
        <a:bodyPr/>
        <a:lstStyle/>
        <a:p>
          <a:endParaRPr lang="en-US"/>
        </a:p>
      </dgm:t>
    </dgm:pt>
    <dgm:pt modelId="{41B9026A-6071-4404-961D-7B7D135B39E6}" type="parTrans" cxnId="{7E457E51-634A-4C09-802C-7C4C3B8909C2}">
      <dgm:prSet/>
      <dgm:spPr/>
      <dgm:t>
        <a:bodyPr/>
        <a:lstStyle/>
        <a:p>
          <a:endParaRPr lang="en-US"/>
        </a:p>
      </dgm:t>
    </dgm:pt>
    <dgm:pt modelId="{2527B0CD-1134-4C53-8491-A0C90EBF0A7F}" type="sibTrans" cxnId="{7E457E51-634A-4C09-802C-7C4C3B8909C2}">
      <dgm:prSet/>
      <dgm:spPr/>
      <dgm:t>
        <a:bodyPr/>
        <a:lstStyle/>
        <a:p>
          <a:endParaRPr lang="en-US"/>
        </a:p>
      </dgm:t>
    </dgm:pt>
    <dgm:pt modelId="{A45D7397-648F-4D60-9188-9A8400474659}" type="pres">
      <dgm:prSet presAssocID="{07C8F736-2398-4478-9A16-D43FAAA15808}" presName="cycle" presStyleCnt="0">
        <dgm:presLayoutVars>
          <dgm:chMax val="1"/>
          <dgm:dir/>
          <dgm:animLvl val="ctr"/>
          <dgm:resizeHandles val="exact"/>
        </dgm:presLayoutVars>
      </dgm:prSet>
      <dgm:spPr/>
      <dgm:t>
        <a:bodyPr/>
        <a:lstStyle/>
        <a:p>
          <a:endParaRPr lang="en-US"/>
        </a:p>
      </dgm:t>
    </dgm:pt>
    <dgm:pt modelId="{45511CD1-3CB7-40D6-8AB5-E6B488BFC8B4}" type="pres">
      <dgm:prSet presAssocID="{FE4A6ED2-BDB3-4D0E-A62B-A1BD3BAB17D1}" presName="centerShape" presStyleLbl="node0" presStyleIdx="0" presStyleCnt="1"/>
      <dgm:spPr/>
      <dgm:t>
        <a:bodyPr/>
        <a:lstStyle/>
        <a:p>
          <a:endParaRPr lang="en-US"/>
        </a:p>
      </dgm:t>
    </dgm:pt>
    <dgm:pt modelId="{96D8D2BB-055F-433F-B60C-779A9518AFC8}" type="pres">
      <dgm:prSet presAssocID="{DA5E3014-9D9E-455D-8D64-29DD4C8BF38C}" presName="parTrans" presStyleLbl="bgSibTrans2D1" presStyleIdx="0" presStyleCnt="2"/>
      <dgm:spPr/>
      <dgm:t>
        <a:bodyPr/>
        <a:lstStyle/>
        <a:p>
          <a:endParaRPr lang="en-US"/>
        </a:p>
      </dgm:t>
    </dgm:pt>
    <dgm:pt modelId="{2B6899A9-E10F-42B3-A383-54B4678DAAC4}" type="pres">
      <dgm:prSet presAssocID="{080BECCB-F65B-4825-BD4B-31AD69591CD0}" presName="node" presStyleLbl="node1" presStyleIdx="0" presStyleCnt="2">
        <dgm:presLayoutVars>
          <dgm:bulletEnabled val="1"/>
        </dgm:presLayoutVars>
      </dgm:prSet>
      <dgm:spPr/>
      <dgm:t>
        <a:bodyPr/>
        <a:lstStyle/>
        <a:p>
          <a:endParaRPr lang="en-US"/>
        </a:p>
      </dgm:t>
    </dgm:pt>
    <dgm:pt modelId="{9BC8ADAB-5AF0-4E1D-8194-F58400E280B3}" type="pres">
      <dgm:prSet presAssocID="{12405366-A2C3-45F0-8D79-440177E51D08}" presName="parTrans" presStyleLbl="bgSibTrans2D1" presStyleIdx="1" presStyleCnt="2"/>
      <dgm:spPr/>
      <dgm:t>
        <a:bodyPr/>
        <a:lstStyle/>
        <a:p>
          <a:endParaRPr lang="en-US"/>
        </a:p>
      </dgm:t>
    </dgm:pt>
    <dgm:pt modelId="{C4048114-9882-466B-AC0F-18ECAA628A64}" type="pres">
      <dgm:prSet presAssocID="{FBFC5EC1-F354-4EBE-80AD-3C5F31E274E0}" presName="node" presStyleLbl="node1" presStyleIdx="1" presStyleCnt="2">
        <dgm:presLayoutVars>
          <dgm:bulletEnabled val="1"/>
        </dgm:presLayoutVars>
      </dgm:prSet>
      <dgm:spPr/>
      <dgm:t>
        <a:bodyPr/>
        <a:lstStyle/>
        <a:p>
          <a:endParaRPr lang="en-US"/>
        </a:p>
      </dgm:t>
    </dgm:pt>
  </dgm:ptLst>
  <dgm:cxnLst>
    <dgm:cxn modelId="{3DCF09D4-F4EE-45A6-A4CE-9A0FF11D72EB}" type="presOf" srcId="{12405366-A2C3-45F0-8D79-440177E51D08}" destId="{9BC8ADAB-5AF0-4E1D-8194-F58400E280B3}" srcOrd="0" destOrd="0" presId="urn:microsoft.com/office/officeart/2005/8/layout/radial4"/>
    <dgm:cxn modelId="{7E457E51-634A-4C09-802C-7C4C3B8909C2}" srcId="{07C8F736-2398-4478-9A16-D43FAAA15808}" destId="{A11681F5-76C0-49FD-AE61-185AE7DFCAB3}" srcOrd="1" destOrd="0" parTransId="{41B9026A-6071-4404-961D-7B7D135B39E6}" sibTransId="{2527B0CD-1134-4C53-8491-A0C90EBF0A7F}"/>
    <dgm:cxn modelId="{7B9E5831-344F-43B2-ACCA-A4F0903F3303}" srcId="{07C8F736-2398-4478-9A16-D43FAAA15808}" destId="{FE4A6ED2-BDB3-4D0E-A62B-A1BD3BAB17D1}" srcOrd="0" destOrd="0" parTransId="{3A614C66-A430-43C7-8759-7CC966DD6A6A}" sibTransId="{9DF9EE5B-0358-423C-A7DF-A277CBBFBC76}"/>
    <dgm:cxn modelId="{9C649D8C-0232-4F18-B1F1-C4DF56758E29}" type="presOf" srcId="{FBFC5EC1-F354-4EBE-80AD-3C5F31E274E0}" destId="{C4048114-9882-466B-AC0F-18ECAA628A64}" srcOrd="0" destOrd="0" presId="urn:microsoft.com/office/officeart/2005/8/layout/radial4"/>
    <dgm:cxn modelId="{C65F345B-DC9C-4B45-BA5B-9043E2839327}" srcId="{FE4A6ED2-BDB3-4D0E-A62B-A1BD3BAB17D1}" destId="{FBFC5EC1-F354-4EBE-80AD-3C5F31E274E0}" srcOrd="1" destOrd="0" parTransId="{12405366-A2C3-45F0-8D79-440177E51D08}" sibTransId="{F412B581-FEB3-4C22-966E-EEA08A762FC7}"/>
    <dgm:cxn modelId="{4EEFC6CA-20A7-473D-BA55-FFD1F9961D26}" type="presOf" srcId="{07C8F736-2398-4478-9A16-D43FAAA15808}" destId="{A45D7397-648F-4D60-9188-9A8400474659}" srcOrd="0" destOrd="0" presId="urn:microsoft.com/office/officeart/2005/8/layout/radial4"/>
    <dgm:cxn modelId="{E39FC161-3E10-491E-A1CC-1C250213EC4A}" srcId="{FE4A6ED2-BDB3-4D0E-A62B-A1BD3BAB17D1}" destId="{080BECCB-F65B-4825-BD4B-31AD69591CD0}" srcOrd="0" destOrd="0" parTransId="{DA5E3014-9D9E-455D-8D64-29DD4C8BF38C}" sibTransId="{EBD8E060-EFE5-4E2E-89C5-B05B14DEEACF}"/>
    <dgm:cxn modelId="{9FB3E9CC-9973-4297-9549-4D63EF4545C0}" type="presOf" srcId="{080BECCB-F65B-4825-BD4B-31AD69591CD0}" destId="{2B6899A9-E10F-42B3-A383-54B4678DAAC4}" srcOrd="0" destOrd="0" presId="urn:microsoft.com/office/officeart/2005/8/layout/radial4"/>
    <dgm:cxn modelId="{60C7FD6D-C838-43DD-890A-70751418FC5C}" type="presOf" srcId="{FE4A6ED2-BDB3-4D0E-A62B-A1BD3BAB17D1}" destId="{45511CD1-3CB7-40D6-8AB5-E6B488BFC8B4}" srcOrd="0" destOrd="0" presId="urn:microsoft.com/office/officeart/2005/8/layout/radial4"/>
    <dgm:cxn modelId="{2FF2C5E5-BF3F-4056-975F-65EFEFFF5ECC}" type="presOf" srcId="{DA5E3014-9D9E-455D-8D64-29DD4C8BF38C}" destId="{96D8D2BB-055F-433F-B60C-779A9518AFC8}" srcOrd="0" destOrd="0" presId="urn:microsoft.com/office/officeart/2005/8/layout/radial4"/>
    <dgm:cxn modelId="{017D0B98-B56D-4F81-AA97-D411B8936F05}" type="presParOf" srcId="{A45D7397-648F-4D60-9188-9A8400474659}" destId="{45511CD1-3CB7-40D6-8AB5-E6B488BFC8B4}" srcOrd="0" destOrd="0" presId="urn:microsoft.com/office/officeart/2005/8/layout/radial4"/>
    <dgm:cxn modelId="{162523DE-628D-45CF-97EF-9AFC8E6DD892}" type="presParOf" srcId="{A45D7397-648F-4D60-9188-9A8400474659}" destId="{96D8D2BB-055F-433F-B60C-779A9518AFC8}" srcOrd="1" destOrd="0" presId="urn:microsoft.com/office/officeart/2005/8/layout/radial4"/>
    <dgm:cxn modelId="{068A55D6-527E-4C73-B63F-BC50E41AB66D}" type="presParOf" srcId="{A45D7397-648F-4D60-9188-9A8400474659}" destId="{2B6899A9-E10F-42B3-A383-54B4678DAAC4}" srcOrd="2" destOrd="0" presId="urn:microsoft.com/office/officeart/2005/8/layout/radial4"/>
    <dgm:cxn modelId="{B9AA6BE5-E7E8-4EC3-83DD-B6B26CBF180D}" type="presParOf" srcId="{A45D7397-648F-4D60-9188-9A8400474659}" destId="{9BC8ADAB-5AF0-4E1D-8194-F58400E280B3}" srcOrd="3" destOrd="0" presId="urn:microsoft.com/office/officeart/2005/8/layout/radial4"/>
    <dgm:cxn modelId="{8ACFD00A-2F06-4CB9-866E-037E5003C72C}" type="presParOf" srcId="{A45D7397-648F-4D60-9188-9A8400474659}" destId="{C4048114-9882-466B-AC0F-18ECAA628A64}"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0.15507</cdr:x>
      <cdr:y>0.7198</cdr:y>
    </cdr:from>
    <cdr:to>
      <cdr:x>0.43791</cdr:x>
      <cdr:y>0.91676</cdr:y>
    </cdr:to>
    <cdr:sp macro="" textlink="">
      <cdr:nvSpPr>
        <cdr:cNvPr id="2" name="Rectangle 1">
          <a:extLst xmlns:a="http://schemas.openxmlformats.org/drawingml/2006/main">
            <a:ext uri="{FF2B5EF4-FFF2-40B4-BE49-F238E27FC236}">
              <a16:creationId xmlns:a16="http://schemas.microsoft.com/office/drawing/2014/main" xmlns="" id="{18D0D5B1-07ED-4504-A3D5-036DDFB0DD0B}"/>
            </a:ext>
          </a:extLst>
        </cdr:cNvPr>
        <cdr:cNvSpPr/>
      </cdr:nvSpPr>
      <cdr:spPr>
        <a:xfrm xmlns:a="http://schemas.openxmlformats.org/drawingml/2006/main">
          <a:off x="457200" y="1581332"/>
          <a:ext cx="833911" cy="432703"/>
        </a:xfrm>
        <a:prstGeom xmlns:a="http://schemas.openxmlformats.org/drawingml/2006/main" prst="rect">
          <a:avLst/>
        </a:prstGeom>
        <a:noFill xmlns:a="http://schemas.openxmlformats.org/drawingml/2006/main"/>
        <a:ln xmlns:a="http://schemas.openxmlformats.org/drawingml/2006/main" w="28575">
          <a:solidFill>
            <a:srgbClr val="9F1F6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3990D-2E0E-48D8-9B5B-F19845A91550}" type="datetimeFigureOut">
              <a:rPr lang="en-US" smtClean="0"/>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ACF02-9F70-4FB7-8B4B-8397528046AE}" type="slidenum">
              <a:rPr lang="en-US" smtClean="0"/>
              <a:t>‹#›</a:t>
            </a:fld>
            <a:endParaRPr lang="en-US"/>
          </a:p>
        </p:txBody>
      </p:sp>
    </p:spTree>
    <p:extLst>
      <p:ext uri="{BB962C8B-B14F-4D97-AF65-F5344CB8AC3E}">
        <p14:creationId xmlns:p14="http://schemas.microsoft.com/office/powerpoint/2010/main" val="391704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vitalsigns/suicide/index.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Picture Source: Marianne Nicolson, Indigenous artist, seeks to explore the deep connection of indigenous art to the land, and the margins at which public access to First Nations artifacts clashes with the preservation of indigenous cultural knowledge. </a:t>
            </a:r>
          </a:p>
        </p:txBody>
      </p:sp>
      <p:sp>
        <p:nvSpPr>
          <p:cNvPr id="4" name="Slide Number Placeholder 3"/>
          <p:cNvSpPr>
            <a:spLocks noGrp="1"/>
          </p:cNvSpPr>
          <p:nvPr>
            <p:ph type="sldNum" sz="quarter" idx="10"/>
          </p:nvPr>
        </p:nvSpPr>
        <p:spPr/>
        <p:txBody>
          <a:bodyPr/>
          <a:lstStyle/>
          <a:p>
            <a:fld id="{2E4ACF02-9F70-4FB7-8B4B-8397528046AE}" type="slidenum">
              <a:rPr lang="en-US" smtClean="0"/>
              <a:t>1</a:t>
            </a:fld>
            <a:endParaRPr lang="en-US"/>
          </a:p>
        </p:txBody>
      </p:sp>
    </p:spTree>
    <p:extLst>
      <p:ext uri="{BB962C8B-B14F-4D97-AF65-F5344CB8AC3E}">
        <p14:creationId xmlns:p14="http://schemas.microsoft.com/office/powerpoint/2010/main" val="401121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20</a:t>
            </a:fld>
            <a:endParaRPr lang="en-US"/>
          </a:p>
        </p:txBody>
      </p:sp>
    </p:spTree>
    <p:extLst>
      <p:ext uri="{BB962C8B-B14F-4D97-AF65-F5344CB8AC3E}">
        <p14:creationId xmlns:p14="http://schemas.microsoft.com/office/powerpoint/2010/main" val="83066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21</a:t>
            </a:fld>
            <a:endParaRPr lang="en-US"/>
          </a:p>
        </p:txBody>
      </p:sp>
    </p:spTree>
    <p:extLst>
      <p:ext uri="{BB962C8B-B14F-4D97-AF65-F5344CB8AC3E}">
        <p14:creationId xmlns:p14="http://schemas.microsoft.com/office/powerpoint/2010/main" val="1825042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22</a:t>
            </a:fld>
            <a:endParaRPr lang="en-US"/>
          </a:p>
        </p:txBody>
      </p:sp>
    </p:spTree>
    <p:extLst>
      <p:ext uri="{BB962C8B-B14F-4D97-AF65-F5344CB8AC3E}">
        <p14:creationId xmlns:p14="http://schemas.microsoft.com/office/powerpoint/2010/main" val="12219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ACF02-9F70-4FB7-8B4B-8397528046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99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ACF02-9F70-4FB7-8B4B-8397528046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38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25</a:t>
            </a:fld>
            <a:endParaRPr lang="en-US"/>
          </a:p>
        </p:txBody>
      </p:sp>
    </p:spTree>
    <p:extLst>
      <p:ext uri="{BB962C8B-B14F-4D97-AF65-F5344CB8AC3E}">
        <p14:creationId xmlns:p14="http://schemas.microsoft.com/office/powerpoint/2010/main" val="3080620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Picture Source: Marianne Nicolson, Indigenous artist, seeks to explore the deep connection of indigenous art to the land, and the margins at which public access to First Nations artifacts clashes with the preservation of indigenous cultural knowledge. </a:t>
            </a:r>
          </a:p>
        </p:txBody>
      </p:sp>
      <p:sp>
        <p:nvSpPr>
          <p:cNvPr id="4" name="Slide Number Placeholder 3"/>
          <p:cNvSpPr>
            <a:spLocks noGrp="1"/>
          </p:cNvSpPr>
          <p:nvPr>
            <p:ph type="sldNum" sz="quarter" idx="10"/>
          </p:nvPr>
        </p:nvSpPr>
        <p:spPr/>
        <p:txBody>
          <a:bodyPr/>
          <a:lstStyle/>
          <a:p>
            <a:fld id="{2E4ACF02-9F70-4FB7-8B4B-8397528046AE}" type="slidenum">
              <a:rPr lang="en-US" smtClean="0"/>
              <a:t>26</a:t>
            </a:fld>
            <a:endParaRPr lang="en-US"/>
          </a:p>
        </p:txBody>
      </p:sp>
    </p:spTree>
    <p:extLst>
      <p:ext uri="{BB962C8B-B14F-4D97-AF65-F5344CB8AC3E}">
        <p14:creationId xmlns:p14="http://schemas.microsoft.com/office/powerpoint/2010/main" val="55259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27</a:t>
            </a:fld>
            <a:endParaRPr lang="en-US"/>
          </a:p>
        </p:txBody>
      </p:sp>
    </p:spTree>
    <p:extLst>
      <p:ext uri="{BB962C8B-B14F-4D97-AF65-F5344CB8AC3E}">
        <p14:creationId xmlns:p14="http://schemas.microsoft.com/office/powerpoint/2010/main" val="4229535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reports that </a:t>
            </a:r>
            <a:r>
              <a:rPr lang="en-US" sz="1200" b="0" i="0" kern="1200" dirty="0" smtClean="0">
                <a:solidFill>
                  <a:schemeClr val="tx1"/>
                </a:solidFill>
                <a:effectLst/>
                <a:latin typeface="+mn-lt"/>
                <a:ea typeface="+mn-ea"/>
                <a:cs typeface="+mn-cs"/>
              </a:rPr>
              <a:t>suicide rates are up by 30 percent across the US since 1999</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 </a:t>
            </a:r>
            <a:r>
              <a:rPr lang="en-US" dirty="0" smtClean="0">
                <a:hlinkClick r:id="rId3"/>
              </a:rPr>
              <a:t>https://www.cdc.gov/vitalsigns/suicide/index.html</a:t>
            </a:r>
            <a:r>
              <a:rPr lang="en-US" dirty="0" smtClean="0"/>
              <a:t> </a:t>
            </a:r>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28</a:t>
            </a:fld>
            <a:endParaRPr lang="en-US"/>
          </a:p>
        </p:txBody>
      </p:sp>
    </p:spTree>
    <p:extLst>
      <p:ext uri="{BB962C8B-B14F-4D97-AF65-F5344CB8AC3E}">
        <p14:creationId xmlns:p14="http://schemas.microsoft.com/office/powerpoint/2010/main" val="1058856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NW,</a:t>
            </a:r>
            <a:r>
              <a:rPr lang="en-US" baseline="0" dirty="0" smtClean="0"/>
              <a:t> </a:t>
            </a:r>
            <a:r>
              <a:rPr lang="en-US" dirty="0" smtClean="0"/>
              <a:t>suicide was</a:t>
            </a:r>
            <a:r>
              <a:rPr lang="en-US" baseline="0" dirty="0" smtClean="0"/>
              <a:t> the 7</a:t>
            </a:r>
            <a:r>
              <a:rPr lang="en-US" baseline="30000" dirty="0" smtClean="0"/>
              <a:t>th</a:t>
            </a:r>
            <a:r>
              <a:rPr lang="en-US" baseline="0" dirty="0" smtClean="0"/>
              <a:t> leading causes of death, </a:t>
            </a:r>
          </a:p>
          <a:p>
            <a:r>
              <a:rPr lang="en-US" baseline="0" dirty="0" smtClean="0"/>
              <a:t>And the second leading causes of death among individuals age 15-44. </a:t>
            </a:r>
          </a:p>
          <a:p>
            <a:endParaRPr lang="en-US" baseline="0" dirty="0" smtClean="0"/>
          </a:p>
          <a:p>
            <a:r>
              <a:rPr lang="en-US" baseline="0" dirty="0" smtClean="0"/>
              <a:t>From the preliminary data we gathered, suicide disproportionately affects younger individuals: </a:t>
            </a:r>
          </a:p>
          <a:p>
            <a:r>
              <a:rPr lang="en-US" baseline="0" dirty="0" smtClean="0"/>
              <a:t>Over 75% of all suicide completion occur before the age of 50; </a:t>
            </a:r>
          </a:p>
          <a:p>
            <a:r>
              <a:rPr lang="en-US" baseline="0" dirty="0" smtClean="0"/>
              <a:t>Men had higher rates than women</a:t>
            </a:r>
          </a:p>
          <a:p>
            <a:r>
              <a:rPr lang="en-US" baseline="0" dirty="0" smtClean="0"/>
              <a:t>And firearms were involved in nearly half of all deaths </a:t>
            </a:r>
          </a:p>
          <a:p>
            <a:r>
              <a:rPr lang="en-US" dirty="0" smtClean="0"/>
              <a:t> </a:t>
            </a:r>
            <a:br>
              <a:rPr lang="en-US" dirty="0" smtClean="0"/>
            </a:br>
            <a:r>
              <a:rPr lang="en-US" dirty="0" smtClean="0"/>
              <a:t>(There were 260 AI/AN deaths from suicide between 2008 and 2012 in Idaho,</a:t>
            </a:r>
            <a:r>
              <a:rPr lang="en-US" baseline="0" dirty="0" smtClean="0"/>
              <a:t> Washington, and Oregon) </a:t>
            </a:r>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29</a:t>
            </a:fld>
            <a:endParaRPr lang="en-US"/>
          </a:p>
        </p:txBody>
      </p:sp>
    </p:spTree>
    <p:extLst>
      <p:ext uri="{BB962C8B-B14F-4D97-AF65-F5344CB8AC3E}">
        <p14:creationId xmlns:p14="http://schemas.microsoft.com/office/powerpoint/2010/main" val="237064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10</a:t>
            </a:fld>
            <a:endParaRPr lang="en-US"/>
          </a:p>
        </p:txBody>
      </p:sp>
    </p:spTree>
    <p:extLst>
      <p:ext uri="{BB962C8B-B14F-4D97-AF65-F5344CB8AC3E}">
        <p14:creationId xmlns:p14="http://schemas.microsoft.com/office/powerpoint/2010/main" val="1399542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respond to the rising suicide rates, the Board launched a pilot project on suicide monitoring and prevention planning. </a:t>
            </a:r>
          </a:p>
          <a:p>
            <a:r>
              <a:rPr lang="en-US" baseline="0" dirty="0" smtClean="0"/>
              <a:t>This funding is provided through the CDC’s Tribal Epi Center Public Health Infrastructure (TEC-PHI) project </a:t>
            </a:r>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30</a:t>
            </a:fld>
            <a:endParaRPr lang="en-US"/>
          </a:p>
        </p:txBody>
      </p:sp>
    </p:spTree>
    <p:extLst>
      <p:ext uri="{BB962C8B-B14F-4D97-AF65-F5344CB8AC3E}">
        <p14:creationId xmlns:p14="http://schemas.microsoft.com/office/powerpoint/2010/main" val="346956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82880">
              <a:buClr>
                <a:schemeClr val="accent1"/>
              </a:buClr>
              <a:buSzPct val="85000"/>
              <a:buFont typeface="Wingdings 2"/>
              <a:buNone/>
            </a:pPr>
            <a:r>
              <a:rPr lang="en-US" dirty="0" smtClean="0"/>
              <a:t>Because suicide rates vary among AI/AN populations and regions, gathering local data is key to understanding the unique circumstances surrounding suicidal behaviors in specific tribal communities. </a:t>
            </a:r>
          </a:p>
          <a:p>
            <a:pPr marL="274320" lvl="1">
              <a:buClr>
                <a:schemeClr val="accent1"/>
              </a:buClr>
              <a:buSzPct val="85000"/>
              <a:buFont typeface="Wingdings 2"/>
              <a:buNone/>
            </a:pPr>
            <a:endParaRPr lang="en-US" dirty="0" smtClean="0"/>
          </a:p>
          <a:p>
            <a:pPr marL="0" lvl="0" indent="-182880">
              <a:buClr>
                <a:schemeClr val="accent1"/>
              </a:buClr>
              <a:buSzPct val="85000"/>
              <a:buFont typeface="Wingdings 2"/>
              <a:buNone/>
            </a:pPr>
            <a:r>
              <a:rPr lang="en-US" sz="1200" b="0" i="0" kern="1200" dirty="0" smtClean="0">
                <a:solidFill>
                  <a:schemeClr val="tx1"/>
                </a:solidFill>
                <a:effectLst/>
                <a:latin typeface="+mn-lt"/>
                <a:ea typeface="+mn-ea"/>
                <a:cs typeface="+mn-cs"/>
              </a:rPr>
              <a:t>There is no one-size-fits-all approach because each tribe has its own unique history, culture, and tradition.</a:t>
            </a:r>
          </a:p>
          <a:p>
            <a:pPr marL="662940" lvl="2" indent="-342900">
              <a:spcBef>
                <a:spcPts val="600"/>
              </a:spcBef>
              <a:spcAft>
                <a:spcPts val="600"/>
              </a:spcAft>
              <a:buClr>
                <a:schemeClr val="accent1"/>
              </a:buClr>
              <a:buSzPct val="85000"/>
              <a:buFont typeface="Wingdings" panose="05000000000000000000" pitchFamily="2" charset="2"/>
              <a:buChar char="q"/>
            </a:pPr>
            <a:r>
              <a:rPr lang="en-US" dirty="0" smtClean="0"/>
              <a:t>Understand the nature and extent of its impact to guide strategic planning </a:t>
            </a:r>
          </a:p>
          <a:p>
            <a:pPr marL="662940" lvl="2" indent="-342900">
              <a:spcBef>
                <a:spcPts val="600"/>
              </a:spcBef>
              <a:spcAft>
                <a:spcPts val="600"/>
              </a:spcAft>
              <a:buClr>
                <a:schemeClr val="accent1"/>
              </a:buClr>
              <a:buSzPct val="85000"/>
              <a:buFont typeface="Wingdings" panose="05000000000000000000" pitchFamily="2" charset="2"/>
              <a:buChar char="q"/>
            </a:pPr>
            <a:r>
              <a:rPr lang="en-US" dirty="0" smtClean="0"/>
              <a:t>Identify community needs (e.g., risk and protective factors) to effective utilize resources </a:t>
            </a:r>
          </a:p>
          <a:p>
            <a:pPr marL="662940" lvl="2" indent="-342900">
              <a:spcBef>
                <a:spcPts val="600"/>
              </a:spcBef>
              <a:spcAft>
                <a:spcPts val="600"/>
              </a:spcAft>
              <a:buClr>
                <a:schemeClr val="accent1"/>
              </a:buClr>
              <a:buSzPct val="85000"/>
              <a:buFont typeface="Wingdings" panose="05000000000000000000" pitchFamily="2" charset="2"/>
              <a:buChar char="q"/>
            </a:pPr>
            <a:r>
              <a:rPr lang="en-US" dirty="0" smtClean="0"/>
              <a:t>Choose, adapt, and measure the impact of prevention efforts </a:t>
            </a:r>
          </a:p>
          <a:p>
            <a:pPr marL="0" lvl="0" indent="-182880">
              <a:buClr>
                <a:schemeClr val="accent1"/>
              </a:buClr>
              <a:buSzPct val="85000"/>
              <a:buFont typeface="Wingdings 2"/>
              <a:buNone/>
            </a:pPr>
            <a:r>
              <a:rPr lang="en-US" dirty="0" smtClean="0"/>
              <a:t>We are</a:t>
            </a:r>
            <a:r>
              <a:rPr lang="en-US" baseline="0" dirty="0" smtClean="0"/>
              <a:t> not trying to general and say all Native American communities have high suicide rates. Some tribes have very low suicide rates and some have zero. </a:t>
            </a:r>
            <a:endParaRPr lang="en-US" dirty="0" smtClean="0"/>
          </a:p>
        </p:txBody>
      </p:sp>
      <p:sp>
        <p:nvSpPr>
          <p:cNvPr id="4" name="Slide Number Placeholder 3"/>
          <p:cNvSpPr>
            <a:spLocks noGrp="1"/>
          </p:cNvSpPr>
          <p:nvPr>
            <p:ph type="sldNum" sz="quarter" idx="10"/>
          </p:nvPr>
        </p:nvSpPr>
        <p:spPr/>
        <p:txBody>
          <a:bodyPr/>
          <a:lstStyle/>
          <a:p>
            <a:fld id="{2E4ACF02-9F70-4FB7-8B4B-8397528046AE}" type="slidenum">
              <a:rPr lang="en-US" smtClean="0"/>
              <a:t>31</a:t>
            </a:fld>
            <a:endParaRPr lang="en-US"/>
          </a:p>
        </p:txBody>
      </p:sp>
    </p:spTree>
    <p:extLst>
      <p:ext uri="{BB962C8B-B14F-4D97-AF65-F5344CB8AC3E}">
        <p14:creationId xmlns:p14="http://schemas.microsoft.com/office/powerpoint/2010/main" val="1088716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NW Tribes</a:t>
            </a:r>
            <a:r>
              <a:rPr lang="en-US" baseline="0" dirty="0" smtClean="0"/>
              <a:t> participated in the pilot project in 2019</a:t>
            </a:r>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32</a:t>
            </a:fld>
            <a:endParaRPr lang="en-US"/>
          </a:p>
        </p:txBody>
      </p:sp>
    </p:spTree>
    <p:extLst>
      <p:ext uri="{BB962C8B-B14F-4D97-AF65-F5344CB8AC3E}">
        <p14:creationId xmlns:p14="http://schemas.microsoft.com/office/powerpoint/2010/main" val="4120797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brief</a:t>
            </a:r>
            <a:r>
              <a:rPr lang="en-US" baseline="0" dirty="0" smtClean="0"/>
              <a:t> summary of the project activities. </a:t>
            </a:r>
          </a:p>
          <a:p>
            <a:r>
              <a:rPr lang="en-US" baseline="0" dirty="0" smtClean="0"/>
              <a:t>During the 8-month project period, </a:t>
            </a:r>
          </a:p>
          <a:p>
            <a:pPr marL="274320" lvl="1">
              <a:spcBef>
                <a:spcPts val="600"/>
              </a:spcBef>
              <a:spcAft>
                <a:spcPts val="600"/>
              </a:spcAft>
              <a:buClr>
                <a:schemeClr val="accent1"/>
              </a:buClr>
              <a:buSzPct val="85000"/>
              <a:buFont typeface="Wingdings 2"/>
              <a:buChar char=""/>
            </a:pPr>
            <a:r>
              <a:rPr lang="en-US" sz="2400" b="1" dirty="0" smtClean="0"/>
              <a:t>New partnerships </a:t>
            </a:r>
            <a:r>
              <a:rPr lang="en-US" sz="2400" b="0" dirty="0" smtClean="0"/>
              <a:t>were</a:t>
            </a:r>
            <a:r>
              <a:rPr lang="en-US" sz="2400" b="0" baseline="0" dirty="0" smtClean="0"/>
              <a:t> formed, including with </a:t>
            </a:r>
            <a:r>
              <a:rPr lang="en-US" sz="2400" dirty="0" smtClean="0"/>
              <a:t>local county department of health; local health organizations</a:t>
            </a:r>
          </a:p>
          <a:p>
            <a:pPr marL="274320" lvl="1">
              <a:spcBef>
                <a:spcPts val="600"/>
              </a:spcBef>
              <a:spcAft>
                <a:spcPts val="600"/>
              </a:spcAft>
              <a:buClr>
                <a:schemeClr val="accent1"/>
              </a:buClr>
              <a:buSzPct val="85000"/>
              <a:buFont typeface="Wingdings 2"/>
              <a:buChar char=""/>
            </a:pPr>
            <a:r>
              <a:rPr lang="en-US" sz="2400" b="1" dirty="0" smtClean="0"/>
              <a:t>Several strategic planning meetings were held</a:t>
            </a:r>
            <a:r>
              <a:rPr lang="en-US" sz="2400" b="1" baseline="0" dirty="0" smtClean="0"/>
              <a:t> at the participating NW Tribes</a:t>
            </a:r>
            <a:r>
              <a:rPr lang="en-US" sz="2400" dirty="0" smtClean="0"/>
              <a:t> with partners for suicide data collection and prevention</a:t>
            </a:r>
            <a:r>
              <a:rPr lang="en-US" sz="2400" baseline="0" dirty="0" smtClean="0"/>
              <a:t> in the Tribal communities</a:t>
            </a:r>
            <a:r>
              <a:rPr lang="en-US" sz="2400" dirty="0" smtClean="0"/>
              <a:t> </a:t>
            </a:r>
          </a:p>
          <a:p>
            <a:pPr marL="274320" lvl="1">
              <a:spcBef>
                <a:spcPts val="600"/>
              </a:spcBef>
              <a:spcAft>
                <a:spcPts val="600"/>
              </a:spcAft>
              <a:buClr>
                <a:schemeClr val="accent1"/>
              </a:buClr>
              <a:buSzPct val="85000"/>
              <a:buFont typeface="Wingdings 2"/>
              <a:buChar char=""/>
            </a:pPr>
            <a:r>
              <a:rPr lang="en-US" sz="2400" b="1" dirty="0" smtClean="0"/>
              <a:t>Along</a:t>
            </a:r>
            <a:r>
              <a:rPr lang="en-US" sz="2400" b="1" baseline="0" dirty="0" smtClean="0"/>
              <a:t> with the partners, we i</a:t>
            </a:r>
            <a:r>
              <a:rPr lang="en-US" sz="2400" b="1" dirty="0" smtClean="0"/>
              <a:t>dentified suicide-related data indicators</a:t>
            </a:r>
            <a:r>
              <a:rPr lang="en-US" sz="2400" dirty="0" smtClean="0"/>
              <a:t>, data sources, data collection/sharing methods, and prevention strategies (some suicide-related risk indicators</a:t>
            </a:r>
            <a:r>
              <a:rPr lang="en-US" sz="2400" baseline="0" dirty="0" smtClean="0"/>
              <a:t> identified included: bullying and cyber bullying, access to lethal means, misuse of substances, and generations of trauma) </a:t>
            </a:r>
            <a:endParaRPr lang="en-US" sz="2400" dirty="0" smtClean="0"/>
          </a:p>
          <a:p>
            <a:pPr marL="274320" lvl="1">
              <a:spcBef>
                <a:spcPts val="600"/>
              </a:spcBef>
              <a:spcAft>
                <a:spcPts val="600"/>
              </a:spcAft>
              <a:buClr>
                <a:schemeClr val="accent1"/>
              </a:buClr>
              <a:buSzPct val="85000"/>
              <a:buFont typeface="Wingdings 2"/>
              <a:buChar char=""/>
            </a:pPr>
            <a:r>
              <a:rPr lang="en-US" sz="2400" b="0" dirty="0" smtClean="0"/>
              <a:t>At the same time, we also focused on </a:t>
            </a:r>
            <a:r>
              <a:rPr lang="en-US" sz="2400" b="1" dirty="0" smtClean="0"/>
              <a:t>identifying suicide-related resilient indicators </a:t>
            </a:r>
            <a:r>
              <a:rPr lang="en-US" sz="2400" b="0" dirty="0" smtClean="0"/>
              <a:t>(including</a:t>
            </a:r>
            <a:r>
              <a:rPr lang="en-US" sz="2400" b="0" baseline="0" dirty="0" smtClean="0"/>
              <a:t> cultural connection, coping skills, community support/after school program, family connections, and peer support, just to name a few) In suicide prevention efforts, we also need to focus on the strengths of the communities and what make the communities resilient </a:t>
            </a:r>
            <a:endParaRPr lang="en-US" sz="2400" b="1" dirty="0" smtClean="0"/>
          </a:p>
          <a:p>
            <a:pPr marL="274320" lvl="1">
              <a:spcBef>
                <a:spcPts val="600"/>
              </a:spcBef>
              <a:spcAft>
                <a:spcPts val="600"/>
              </a:spcAft>
              <a:buClr>
                <a:schemeClr val="accent1"/>
              </a:buClr>
              <a:buSzPct val="85000"/>
              <a:buFont typeface="Wingdings 2"/>
              <a:buChar char=""/>
            </a:pPr>
            <a:r>
              <a:rPr lang="en-US" sz="2400" b="0" dirty="0" smtClean="0"/>
              <a:t>During the pilot</a:t>
            </a:r>
            <a:r>
              <a:rPr lang="en-US" sz="2400" b="0" baseline="0" dirty="0" smtClean="0"/>
              <a:t> project phase 1 period, the participating tribes also </a:t>
            </a:r>
            <a:r>
              <a:rPr lang="en-US" sz="2400" b="1" baseline="0" dirty="0" smtClean="0"/>
              <a:t>d</a:t>
            </a:r>
            <a:r>
              <a:rPr lang="en-US" sz="2400" b="1" dirty="0" smtClean="0"/>
              <a:t>eveloped inventories of existing local sources of suicide-related data and suicide prevention resources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33</a:t>
            </a:fld>
            <a:endParaRPr lang="en-US"/>
          </a:p>
        </p:txBody>
      </p:sp>
    </p:spTree>
    <p:extLst>
      <p:ext uri="{BB962C8B-B14F-4D97-AF65-F5344CB8AC3E}">
        <p14:creationId xmlns:p14="http://schemas.microsoft.com/office/powerpoint/2010/main" val="72485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Additionally, as requested by the participating Tribes, NWTEC</a:t>
            </a:r>
            <a:r>
              <a:rPr lang="en-US" sz="1200" kern="1200" baseline="0" dirty="0" smtClean="0">
                <a:solidFill>
                  <a:schemeClr val="tx1"/>
                </a:solidFill>
                <a:effectLst/>
                <a:latin typeface="+mn-lt"/>
                <a:ea typeface="+mn-ea"/>
                <a:cs typeface="+mn-cs"/>
              </a:rPr>
              <a:t> provided technical assistance and acquired and analyzed suicide-related data to establish baseline. We were able to analyze death certificates, hospital inpatient discharge data from Washington, and emergency department visits.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also held two data training webinar related to the project goal: </a:t>
            </a:r>
          </a:p>
          <a:p>
            <a:r>
              <a:rPr lang="en-US" sz="1200" kern="1200" dirty="0" smtClean="0">
                <a:solidFill>
                  <a:schemeClr val="tx1"/>
                </a:solidFill>
                <a:effectLst/>
                <a:latin typeface="+mn-lt"/>
                <a:ea typeface="+mn-ea"/>
                <a:cs typeface="+mn-cs"/>
              </a:rPr>
              <a:t>The first webinar session was</a:t>
            </a:r>
            <a:r>
              <a:rPr lang="en-US" sz="1200" kern="1200" baseline="0" dirty="0" smtClean="0">
                <a:solidFill>
                  <a:schemeClr val="tx1"/>
                </a:solidFill>
                <a:effectLst/>
                <a:latin typeface="+mn-lt"/>
                <a:ea typeface="+mn-ea"/>
                <a:cs typeface="+mn-cs"/>
              </a:rPr>
              <a:t> about the NW tribal suicide surveillance program success story and </a:t>
            </a:r>
            <a:r>
              <a:rPr lang="en-US" sz="1200" kern="1200" dirty="0" smtClean="0">
                <a:solidFill>
                  <a:schemeClr val="tx1"/>
                </a:solidFill>
                <a:effectLst/>
                <a:latin typeface="+mn-lt"/>
                <a:ea typeface="+mn-ea"/>
                <a:cs typeface="+mn-cs"/>
              </a:rPr>
              <a:t>included examples of flow charts for reporting suicidal behaviors within a community, and how reporting systems are different from referral systems. </a:t>
            </a:r>
          </a:p>
          <a:p>
            <a:r>
              <a:rPr lang="en-US" sz="1200" kern="1200" dirty="0" smtClean="0">
                <a:solidFill>
                  <a:schemeClr val="tx1"/>
                </a:solidFill>
                <a:effectLst/>
                <a:latin typeface="+mn-lt"/>
                <a:ea typeface="+mn-ea"/>
                <a:cs typeface="+mn-cs"/>
              </a:rPr>
              <a:t>The second webinar was a discussion and Q&amp;A about HIPPA concerns related to sharing information about suicide attempts/behaviors. </a:t>
            </a:r>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34</a:t>
            </a:fld>
            <a:endParaRPr lang="en-US"/>
          </a:p>
        </p:txBody>
      </p:sp>
    </p:spTree>
    <p:extLst>
      <p:ext uri="{BB962C8B-B14F-4D97-AF65-F5344CB8AC3E}">
        <p14:creationId xmlns:p14="http://schemas.microsoft.com/office/powerpoint/2010/main" val="2445246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Tribes who successfully developed a community or clinic-level strategic plan for suicide prevention, which includes plans for data collection and monitoring and plans for linking at-risk individuals to care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Obtain tribal council support and/or approvals for implementing data collection and prevention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Develop data sharing agreements, memorandums of agreement, or other documents to facilitate the sharing of information on suicide risk, attempts, ideation, or completions across departments or agencies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35</a:t>
            </a:fld>
            <a:endParaRPr lang="en-US"/>
          </a:p>
        </p:txBody>
      </p:sp>
    </p:spTree>
    <p:extLst>
      <p:ext uri="{BB962C8B-B14F-4D97-AF65-F5344CB8AC3E}">
        <p14:creationId xmlns:p14="http://schemas.microsoft.com/office/powerpoint/2010/main" val="3222930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Garrett Lee</a:t>
            </a:r>
            <a:r>
              <a:rPr lang="en-US" baseline="0" dirty="0" smtClean="0"/>
              <a:t> Smith Tribal Youth Suicide Prevention Grant was funded by SAMHSA </a:t>
            </a:r>
          </a:p>
          <a:p>
            <a:endParaRPr lang="en-US" baseline="0" dirty="0" smtClean="0"/>
          </a:p>
          <a:p>
            <a:r>
              <a:rPr lang="en-US" baseline="0" dirty="0" smtClean="0"/>
              <a:t>We hear of the risk factors and the negative health outcomes, but it’s so important to change the paradigm and talk about the strengths in the communities and think about the “connectedness” as a protective factor.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Background Art Credit: Christi </a:t>
            </a:r>
            <a:r>
              <a:rPr lang="en-US" dirty="0" err="1" smtClean="0"/>
              <a:t>Belcourt</a:t>
            </a:r>
            <a:r>
              <a:rPr lang="en-US" dirty="0" smtClean="0"/>
              <a:t> (Métis),</a:t>
            </a:r>
            <a:r>
              <a:rPr lang="en-US" i="1" dirty="0" smtClean="0"/>
              <a:t>The Wisdom of the Universe</a:t>
            </a:r>
            <a:r>
              <a:rPr lang="en-US" dirty="0" smtClean="0"/>
              <a:t> (detail), 2014, acrylic on canvas; Art</a:t>
            </a:r>
            <a:endParaRPr lang="en-US" b="1" dirty="0" smtClean="0"/>
          </a:p>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36</a:t>
            </a:fld>
            <a:endParaRPr lang="en-US"/>
          </a:p>
        </p:txBody>
      </p:sp>
    </p:spTree>
    <p:extLst>
      <p:ext uri="{BB962C8B-B14F-4D97-AF65-F5344CB8AC3E}">
        <p14:creationId xmlns:p14="http://schemas.microsoft.com/office/powerpoint/2010/main" val="888394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37</a:t>
            </a:fld>
            <a:endParaRPr lang="en-US"/>
          </a:p>
        </p:txBody>
      </p:sp>
    </p:spTree>
    <p:extLst>
      <p:ext uri="{BB962C8B-B14F-4D97-AF65-F5344CB8AC3E}">
        <p14:creationId xmlns:p14="http://schemas.microsoft.com/office/powerpoint/2010/main" val="665331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Picture Source: Marianne Nicolson, Indigenous artist, seeks to explore the deep connection of indigenous art to the land, and the margins at which public access to First Nations artifacts clashes with the preservation of indigenous cultural knowledge. </a:t>
            </a:r>
          </a:p>
        </p:txBody>
      </p:sp>
      <p:sp>
        <p:nvSpPr>
          <p:cNvPr id="4" name="Slide Number Placeholder 3"/>
          <p:cNvSpPr>
            <a:spLocks noGrp="1"/>
          </p:cNvSpPr>
          <p:nvPr>
            <p:ph type="sldNum" sz="quarter" idx="10"/>
          </p:nvPr>
        </p:nvSpPr>
        <p:spPr/>
        <p:txBody>
          <a:bodyPr/>
          <a:lstStyle/>
          <a:p>
            <a:fld id="{2E4ACF02-9F70-4FB7-8B4B-8397528046A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011216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201CE-259E-4320-AFB7-656FF84F3CC6}"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86851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11</a:t>
            </a:fld>
            <a:endParaRPr lang="en-US"/>
          </a:p>
        </p:txBody>
      </p:sp>
    </p:spTree>
    <p:extLst>
      <p:ext uri="{BB962C8B-B14F-4D97-AF65-F5344CB8AC3E}">
        <p14:creationId xmlns:p14="http://schemas.microsoft.com/office/powerpoint/2010/main" val="375859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201CE-259E-4320-AFB7-656FF84F3CC6}" type="slidenum">
              <a:rPr lang="en-US" smtClean="0"/>
              <a:t>53</a:t>
            </a:fld>
            <a:endParaRPr lang="en-US"/>
          </a:p>
        </p:txBody>
      </p:sp>
    </p:spTree>
    <p:extLst>
      <p:ext uri="{BB962C8B-B14F-4D97-AF65-F5344CB8AC3E}">
        <p14:creationId xmlns:p14="http://schemas.microsoft.com/office/powerpoint/2010/main" val="386851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12</a:t>
            </a:fld>
            <a:endParaRPr lang="en-US"/>
          </a:p>
        </p:txBody>
      </p:sp>
    </p:spTree>
    <p:extLst>
      <p:ext uri="{BB962C8B-B14F-4D97-AF65-F5344CB8AC3E}">
        <p14:creationId xmlns:p14="http://schemas.microsoft.com/office/powerpoint/2010/main" val="411351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14</a:t>
            </a:fld>
            <a:endParaRPr lang="en-US"/>
          </a:p>
        </p:txBody>
      </p:sp>
    </p:spTree>
    <p:extLst>
      <p:ext uri="{BB962C8B-B14F-4D97-AF65-F5344CB8AC3E}">
        <p14:creationId xmlns:p14="http://schemas.microsoft.com/office/powerpoint/2010/main" val="346956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2E17C-EC01-0A49-82A3-93BBC69D5232}" type="slidenum">
              <a:rPr lang="en-US" smtClean="0"/>
              <a:t>15</a:t>
            </a:fld>
            <a:endParaRPr lang="en-US"/>
          </a:p>
        </p:txBody>
      </p:sp>
    </p:spTree>
    <p:extLst>
      <p:ext uri="{BB962C8B-B14F-4D97-AF65-F5344CB8AC3E}">
        <p14:creationId xmlns:p14="http://schemas.microsoft.com/office/powerpoint/2010/main" val="386947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17</a:t>
            </a:fld>
            <a:endParaRPr lang="en-US"/>
          </a:p>
        </p:txBody>
      </p:sp>
    </p:spTree>
    <p:extLst>
      <p:ext uri="{BB962C8B-B14F-4D97-AF65-F5344CB8AC3E}">
        <p14:creationId xmlns:p14="http://schemas.microsoft.com/office/powerpoint/2010/main" val="374797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18</a:t>
            </a:fld>
            <a:endParaRPr lang="en-US"/>
          </a:p>
        </p:txBody>
      </p:sp>
    </p:spTree>
    <p:extLst>
      <p:ext uri="{BB962C8B-B14F-4D97-AF65-F5344CB8AC3E}">
        <p14:creationId xmlns:p14="http://schemas.microsoft.com/office/powerpoint/2010/main" val="225207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ACF02-9F70-4FB7-8B4B-8397528046AE}" type="slidenum">
              <a:rPr lang="en-US" smtClean="0"/>
              <a:t>19</a:t>
            </a:fld>
            <a:endParaRPr lang="en-US"/>
          </a:p>
        </p:txBody>
      </p:sp>
    </p:spTree>
    <p:extLst>
      <p:ext uri="{BB962C8B-B14F-4D97-AF65-F5344CB8AC3E}">
        <p14:creationId xmlns:p14="http://schemas.microsoft.com/office/powerpoint/2010/main" val="66533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7C6D424-DE00-4962-B9C4-D78CC5BE0C5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092588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dirty="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685800" cy="575072"/>
            </a:xfrm>
            <a:prstGeom prst="rect">
              <a:avLst/>
            </a:prstGeom>
            <a:noFill/>
            <a:ln w="9525">
              <a:noFill/>
              <a:miter lim="800000"/>
              <a:headEnd/>
              <a:tailEnd/>
            </a:ln>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1" name="Rectangle 5"/>
          <p:cNvSpPr>
            <a:spLocks noGrp="1" noChangeArrowheads="1"/>
          </p:cNvSpPr>
          <p:nvPr>
            <p:ph type="ftr" sz="quarter" idx="10"/>
          </p:nvPr>
        </p:nvSpPr>
        <p:spPr/>
        <p:txBody>
          <a:bodyPr/>
          <a:lstStyle>
            <a:lvl1pPr>
              <a:defRPr/>
            </a:lvl1pPr>
          </a:lstStyle>
          <a:p>
            <a:pPr>
              <a:defRPr/>
            </a:pPr>
            <a:r>
              <a:rPr lang="en-US" dirty="0"/>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0E013360-9D32-4BC0-B11F-F5811241E569}" type="datetime1">
              <a:rPr lang="en-US"/>
              <a:pPr>
                <a:defRPr/>
              </a:pPr>
              <a:t>10/16/2019</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7A45780A-57F3-42C7-8BF9-787D1861F4C6}" type="slidenum">
              <a:rPr lang="en-US"/>
              <a:pPr>
                <a:defRPr/>
              </a:pPr>
              <a:t>‹#›</a:t>
            </a:fld>
            <a:endParaRPr lang="en-US" dirty="0"/>
          </a:p>
        </p:txBody>
      </p:sp>
    </p:spTree>
    <p:extLst>
      <p:ext uri="{BB962C8B-B14F-4D97-AF65-F5344CB8AC3E}">
        <p14:creationId xmlns:p14="http://schemas.microsoft.com/office/powerpoint/2010/main" val="119384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dirty="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685800" cy="575072"/>
            </a:xfrm>
            <a:prstGeom prst="rect">
              <a:avLst/>
            </a:prstGeom>
            <a:noFill/>
            <a:ln w="9525">
              <a:noFill/>
              <a:miter lim="800000"/>
              <a:headEnd/>
              <a:tailEnd/>
            </a:ln>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71" name="Rectangle 5"/>
          <p:cNvSpPr>
            <a:spLocks noGrp="1" noChangeArrowheads="1"/>
          </p:cNvSpPr>
          <p:nvPr>
            <p:ph type="ftr" sz="quarter" idx="10"/>
          </p:nvPr>
        </p:nvSpPr>
        <p:spPr/>
        <p:txBody>
          <a:bodyPr/>
          <a:lstStyle>
            <a:lvl1pPr>
              <a:defRPr/>
            </a:lvl1pPr>
          </a:lstStyle>
          <a:p>
            <a:pPr>
              <a:defRPr/>
            </a:pPr>
            <a:r>
              <a:rPr lang="en-US" dirty="0"/>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11D3D07F-3835-40D7-A82C-B279B5D3BD2C}" type="datetime1">
              <a:rPr lang="en-US"/>
              <a:pPr>
                <a:defRPr/>
              </a:pPr>
              <a:t>10/16/2019</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0331DCAE-C361-4A00-AC5F-A732ED1645DB}" type="slidenum">
              <a:rPr lang="en-US"/>
              <a:pPr>
                <a:defRPr/>
              </a:pPr>
              <a:t>‹#›</a:t>
            </a:fld>
            <a:endParaRPr lang="en-US" dirty="0"/>
          </a:p>
        </p:txBody>
      </p:sp>
    </p:spTree>
    <p:extLst>
      <p:ext uri="{BB962C8B-B14F-4D97-AF65-F5344CB8AC3E}">
        <p14:creationId xmlns:p14="http://schemas.microsoft.com/office/powerpoint/2010/main" val="3522218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p:nvGrpSpPr>
        <p:grpSpPr bwMode="auto">
          <a:xfrm>
            <a:off x="0" y="0"/>
            <a:ext cx="9144000" cy="1476375"/>
            <a:chOff x="0" y="0"/>
            <a:chExt cx="9144000" cy="1476375"/>
          </a:xfrm>
        </p:grpSpPr>
        <p:grpSp>
          <p:nvGrpSpPr>
            <p:cNvPr id="5" name="Group 38"/>
            <p:cNvGrpSpPr>
              <a:grpSpLocks/>
            </p:cNvGrpSpPr>
            <p:nvPr/>
          </p:nvGrpSpPr>
          <p:grpSpPr bwMode="auto">
            <a:xfrm>
              <a:off x="0" y="0"/>
              <a:ext cx="9144000" cy="1295400"/>
              <a:chOff x="0" y="0"/>
              <a:chExt cx="9144000" cy="1295400"/>
            </a:xfrm>
          </p:grpSpPr>
          <p:sp>
            <p:nvSpPr>
              <p:cNvPr id="3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dirty="0">
                  <a:solidFill>
                    <a:prstClr val="black"/>
                  </a:solidFill>
                  <a:latin typeface="Times New Roman" pitchFamily="18" charset="0"/>
                </a:endParaRPr>
              </a:p>
            </p:txBody>
          </p:sp>
          <p:pic>
            <p:nvPicPr>
              <p:cNvPr id="38" name="Picture 8" descr="NPAIHBtransparentT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228600"/>
                <a:ext cx="1219200" cy="1022350"/>
              </a:xfrm>
              <a:prstGeom prst="rect">
                <a:avLst/>
              </a:prstGeom>
              <a:noFill/>
              <a:ln w="9525">
                <a:noFill/>
                <a:miter lim="800000"/>
                <a:headEnd/>
                <a:tailEnd/>
              </a:ln>
            </p:spPr>
          </p:pic>
        </p:grpSp>
        <p:grpSp>
          <p:nvGrpSpPr>
            <p:cNvPr id="6" name="Group 40"/>
            <p:cNvGrpSpPr>
              <a:grpSpLocks/>
            </p:cNvGrpSpPr>
            <p:nvPr/>
          </p:nvGrpSpPr>
          <p:grpSpPr bwMode="auto">
            <a:xfrm>
              <a:off x="0" y="1295400"/>
              <a:ext cx="9144000" cy="180975"/>
              <a:chOff x="0" y="816"/>
              <a:chExt cx="5760" cy="114"/>
            </a:xfrm>
          </p:grpSpPr>
          <p:pic>
            <p:nvPicPr>
              <p:cNvPr id="7"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8"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9"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1"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2"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3"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4"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5"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6"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7"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8"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19"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0"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1"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2"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3"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4"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5"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6"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7"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8"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29"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0"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1"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2"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3"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4"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5"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6"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Date Placeholder 69"/>
          <p:cNvSpPr>
            <a:spLocks noGrp="1"/>
          </p:cNvSpPr>
          <p:nvPr>
            <p:ph type="dt" sz="half" idx="10"/>
          </p:nvPr>
        </p:nvSpPr>
        <p:spPr/>
        <p:txBody>
          <a:bodyPr/>
          <a:lstStyle>
            <a:lvl1pPr>
              <a:defRPr/>
            </a:lvl1pPr>
          </a:lstStyle>
          <a:p>
            <a:pPr>
              <a:defRPr/>
            </a:pPr>
            <a:fld id="{7388EE67-193F-41AF-BF5F-84B72BD915BE}" type="datetime1">
              <a:rPr lang="en-US"/>
              <a:pPr>
                <a:defRPr/>
              </a:pPr>
              <a:t>10/16/2019</a:t>
            </a:fld>
            <a:endParaRPr lang="en-US" dirty="0"/>
          </a:p>
        </p:txBody>
      </p:sp>
      <p:sp>
        <p:nvSpPr>
          <p:cNvPr id="40" name="Slide Number Placeholder 70"/>
          <p:cNvSpPr>
            <a:spLocks noGrp="1"/>
          </p:cNvSpPr>
          <p:nvPr>
            <p:ph type="sldNum" sz="quarter" idx="11"/>
          </p:nvPr>
        </p:nvSpPr>
        <p:spPr/>
        <p:txBody>
          <a:bodyPr/>
          <a:lstStyle>
            <a:lvl1pPr>
              <a:defRPr/>
            </a:lvl1pPr>
          </a:lstStyle>
          <a:p>
            <a:pPr>
              <a:defRPr/>
            </a:pPr>
            <a:fld id="{51F9AE4C-5693-4CD2-966E-0A68C244430A}" type="slidenum">
              <a:rPr lang="en-US"/>
              <a:pPr>
                <a:defRPr/>
              </a:pPr>
              <a:t>‹#›</a:t>
            </a:fld>
            <a:endParaRPr lang="en-US" dirty="0"/>
          </a:p>
        </p:txBody>
      </p:sp>
      <p:sp>
        <p:nvSpPr>
          <p:cNvPr id="41" name="Footer Placeholder 71"/>
          <p:cNvSpPr>
            <a:spLocks noGrp="1"/>
          </p:cNvSpPr>
          <p:nvPr>
            <p:ph type="ftr" sz="quarter" idx="12"/>
          </p:nvPr>
        </p:nvSpPr>
        <p:spPr/>
        <p:txBody>
          <a:bodyPr/>
          <a:lstStyle>
            <a:lvl1pPr>
              <a:defRPr/>
            </a:lvl1pPr>
          </a:lstStyle>
          <a:p>
            <a:pPr>
              <a:defRPr/>
            </a:pPr>
            <a:r>
              <a:rPr lang="en-US" dirty="0"/>
              <a:t>Northwest Portland Area Indian Health Board</a:t>
            </a:r>
          </a:p>
        </p:txBody>
      </p:sp>
    </p:spTree>
    <p:extLst>
      <p:ext uri="{BB962C8B-B14F-4D97-AF65-F5344CB8AC3E}">
        <p14:creationId xmlns:p14="http://schemas.microsoft.com/office/powerpoint/2010/main" val="411642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dirty="0">
              <a:solidFill>
                <a:prstClr val="black"/>
              </a:solidFill>
              <a:latin typeface="Times New Roman" pitchFamily="18" charset="0"/>
            </a:endParaRPr>
          </a:p>
        </p:txBody>
      </p:sp>
      <p:pic>
        <p:nvPicPr>
          <p:cNvPr id="5" name="Picture 8" descr="NPAIHBtransparentT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p:nvGrpSpPr>
        <p:grpSpPr bwMode="auto">
          <a:xfrm>
            <a:off x="7010400" y="47625"/>
            <a:ext cx="304800" cy="6762750"/>
            <a:chOff x="6629400" y="47625"/>
            <a:chExt cx="304800" cy="6762750"/>
          </a:xfrm>
        </p:grpSpPr>
        <p:pic>
          <p:nvPicPr>
            <p:cNvPr id="7" name="Picture 32"/>
            <p:cNvPicPr>
              <a:picLocks noChangeAspect="1" noChangeArrowheads="1"/>
            </p:cNvPicPr>
            <p:nvPr/>
          </p:nvPicPr>
          <p:blipFill>
            <a:blip r:embed="rId3" cstate="print"/>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p:nvPicPr>
          <p:blipFill>
            <a:blip r:embed="rId3" cstate="print"/>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p:nvPicPr>
          <p:blipFill>
            <a:blip r:embed="rId3" cstate="print"/>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p:nvPicPr>
          <p:blipFill>
            <a:blip r:embed="rId3" cstate="print"/>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p:nvPicPr>
          <p:blipFill>
            <a:blip r:embed="rId3" cstate="print"/>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p:nvPicPr>
          <p:blipFill>
            <a:blip r:embed="rId3" cstate="print"/>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p:nvPicPr>
          <p:blipFill>
            <a:blip r:embed="rId3" cstate="print"/>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p:nvPicPr>
          <p:blipFill>
            <a:blip r:embed="rId3" cstate="print"/>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p:nvPicPr>
          <p:blipFill>
            <a:blip r:embed="rId3" cstate="print"/>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p:nvPicPr>
          <p:blipFill>
            <a:blip r:embed="rId3" cstate="print"/>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p:nvPicPr>
          <p:blipFill>
            <a:blip r:embed="rId3" cstate="print"/>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p:nvPicPr>
          <p:blipFill>
            <a:blip r:embed="rId3" cstate="print"/>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p:nvPicPr>
          <p:blipFill>
            <a:blip r:embed="rId3" cstate="print"/>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p:nvPicPr>
          <p:blipFill>
            <a:blip r:embed="rId3" cstate="print"/>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p:nvPicPr>
          <p:blipFill>
            <a:blip r:embed="rId3" cstate="print"/>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p:nvPicPr>
          <p:blipFill>
            <a:blip r:embed="rId3" cstate="print"/>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p:nvPicPr>
          <p:blipFill>
            <a:blip r:embed="rId3" cstate="print"/>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p:nvPicPr>
          <p:blipFill>
            <a:blip r:embed="rId3" cstate="print"/>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p:nvPicPr>
          <p:blipFill>
            <a:blip r:embed="rId3" cstate="print"/>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p:nvPicPr>
          <p:blipFill>
            <a:blip r:embed="rId3" cstate="print"/>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p:nvPicPr>
          <p:blipFill>
            <a:blip r:embed="rId3" cstate="print"/>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p:nvPicPr>
          <p:blipFill>
            <a:blip r:embed="rId3" cstate="print"/>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p:nvPicPr>
          <p:blipFill>
            <a:blip r:embed="rId3" cstate="print"/>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Date Placeholder 62"/>
          <p:cNvSpPr>
            <a:spLocks noGrp="1"/>
          </p:cNvSpPr>
          <p:nvPr>
            <p:ph type="dt" sz="half" idx="10"/>
          </p:nvPr>
        </p:nvSpPr>
        <p:spPr/>
        <p:txBody>
          <a:bodyPr/>
          <a:lstStyle>
            <a:lvl1pPr>
              <a:defRPr/>
            </a:lvl1pPr>
          </a:lstStyle>
          <a:p>
            <a:pPr>
              <a:defRPr/>
            </a:pPr>
            <a:fld id="{E253DE7B-745C-42BE-BC43-20FB2A747D52}" type="datetime1">
              <a:rPr lang="en-US"/>
              <a:pPr>
                <a:defRPr/>
              </a:pPr>
              <a:t>10/16/2019</a:t>
            </a:fld>
            <a:endParaRPr lang="en-US" dirty="0"/>
          </a:p>
        </p:txBody>
      </p:sp>
      <p:sp>
        <p:nvSpPr>
          <p:cNvPr id="31" name="Slide Number Placeholder 63"/>
          <p:cNvSpPr>
            <a:spLocks noGrp="1"/>
          </p:cNvSpPr>
          <p:nvPr>
            <p:ph type="sldNum" sz="quarter" idx="11"/>
          </p:nvPr>
        </p:nvSpPr>
        <p:spPr/>
        <p:txBody>
          <a:bodyPr/>
          <a:lstStyle>
            <a:lvl1pPr>
              <a:defRPr/>
            </a:lvl1pPr>
          </a:lstStyle>
          <a:p>
            <a:pPr>
              <a:defRPr/>
            </a:pPr>
            <a:fld id="{5B00CDE4-46D5-40E2-8287-C94D0F6386C6}" type="slidenum">
              <a:rPr lang="en-US"/>
              <a:pPr>
                <a:defRPr/>
              </a:pPr>
              <a:t>‹#›</a:t>
            </a:fld>
            <a:endParaRPr lang="en-US" dirty="0"/>
          </a:p>
        </p:txBody>
      </p:sp>
      <p:sp>
        <p:nvSpPr>
          <p:cNvPr id="32" name="Footer Placeholder 64"/>
          <p:cNvSpPr>
            <a:spLocks noGrp="1"/>
          </p:cNvSpPr>
          <p:nvPr>
            <p:ph type="ftr" sz="quarter" idx="12"/>
          </p:nvPr>
        </p:nvSpPr>
        <p:spPr/>
        <p:txBody>
          <a:bodyPr/>
          <a:lstStyle>
            <a:lvl1pPr>
              <a:defRPr/>
            </a:lvl1pPr>
          </a:lstStyle>
          <a:p>
            <a:pPr>
              <a:defRPr/>
            </a:pPr>
            <a:r>
              <a:rPr lang="en-US" dirty="0"/>
              <a:t>Northwest Portland Area Indian Health Board</a:t>
            </a:r>
          </a:p>
        </p:txBody>
      </p:sp>
    </p:spTree>
    <p:extLst>
      <p:ext uri="{BB962C8B-B14F-4D97-AF65-F5344CB8AC3E}">
        <p14:creationId xmlns:p14="http://schemas.microsoft.com/office/powerpoint/2010/main" val="378747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7C6D424-DE00-4962-B9C4-D78CC5BE0C5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382254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6FBBC3-57C6-4123-B119-A16C45E52CB4}"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9FD71A-C806-4366-A159-4FCA16628CB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8110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21A153-618B-4411-B9E9-54AB9BF94E70}" type="datetimeFigureOut">
              <a:rPr lang="en-US" smtClean="0"/>
              <a:pPr/>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96B24A-D5B1-4591-BF00-980606175A0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6264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6FBBC3-57C6-4123-B119-A16C45E52CB4}"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9FD71A-C806-4366-A159-4FCA16628CB7}" type="slidenum">
              <a:rPr lang="en-US" smtClean="0"/>
              <a:t>‹#›</a:t>
            </a:fld>
            <a:endParaRPr lang="en-US"/>
          </a:p>
        </p:txBody>
      </p:sp>
    </p:spTree>
    <p:extLst>
      <p:ext uri="{BB962C8B-B14F-4D97-AF65-F5344CB8AC3E}">
        <p14:creationId xmlns:p14="http://schemas.microsoft.com/office/powerpoint/2010/main" val="104503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21A153-618B-4411-B9E9-54AB9BF94E70}" type="datetimeFigureOut">
              <a:rPr lang="en-US" smtClean="0"/>
              <a:pPr/>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96B24A-D5B1-4591-BF00-980606175A03}" type="slidenum">
              <a:rPr lang="en-US" smtClean="0"/>
              <a:pPr/>
              <a:t>‹#›</a:t>
            </a:fld>
            <a:endParaRPr lang="en-US" dirty="0"/>
          </a:p>
        </p:txBody>
      </p:sp>
    </p:spTree>
    <p:extLst>
      <p:ext uri="{BB962C8B-B14F-4D97-AF65-F5344CB8AC3E}">
        <p14:creationId xmlns:p14="http://schemas.microsoft.com/office/powerpoint/2010/main" val="235295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fontAlgn="base">
              <a:spcBef>
                <a:spcPct val="0"/>
              </a:spcBef>
              <a:spcAft>
                <a:spcPct val="0"/>
              </a:spcAft>
              <a:defRPr/>
            </a:pPr>
            <a:endParaRPr lang="en-US" sz="2400" dirty="0">
              <a:solidFill>
                <a:prstClr val="black"/>
              </a:solidFill>
              <a:latin typeface="Times New Roman" pitchFamily="18" charset="0"/>
            </a:endParaRPr>
          </a:p>
        </p:txBody>
      </p:sp>
      <p:grpSp>
        <p:nvGrpSpPr>
          <p:cNvPr id="5" name="Group 55"/>
          <p:cNvGrpSpPr>
            <a:grpSpLocks/>
          </p:cNvGrpSpPr>
          <p:nvPr/>
        </p:nvGrpSpPr>
        <p:grpSpPr bwMode="auto">
          <a:xfrm>
            <a:off x="228600" y="5715000"/>
            <a:ext cx="3962400" cy="1022350"/>
            <a:chOff x="4876800" y="5835650"/>
            <a:chExt cx="3962400" cy="1022350"/>
          </a:xfrm>
        </p:grpSpPr>
        <p:grpSp>
          <p:nvGrpSpPr>
            <p:cNvPr id="6" name="Group 54"/>
            <p:cNvGrpSpPr>
              <a:grpSpLocks/>
            </p:cNvGrpSpPr>
            <p:nvPr/>
          </p:nvGrpSpPr>
          <p:grpSpPr bwMode="auto">
            <a:xfrm>
              <a:off x="6096000" y="5943600"/>
              <a:ext cx="2743200" cy="757238"/>
              <a:chOff x="1295400" y="157163"/>
              <a:chExt cx="2743200" cy="757238"/>
            </a:xfrm>
          </p:grpSpPr>
          <p:sp>
            <p:nvSpPr>
              <p:cNvPr id="8" name="TextBox 7"/>
              <p:cNvSpPr txBox="1"/>
              <p:nvPr/>
            </p:nvSpPr>
            <p:spPr bwMode="auto">
              <a:xfrm>
                <a:off x="1295400" y="157163"/>
                <a:ext cx="2743200" cy="604838"/>
              </a:xfrm>
              <a:prstGeom prst="rect">
                <a:avLst/>
              </a:prstGeom>
              <a:noFill/>
            </p:spPr>
            <p:txBody>
              <a:bodyPr>
                <a:spAutoFit/>
              </a:bodyPr>
              <a:lstStyle/>
              <a:p>
                <a:pPr fontAlgn="base">
                  <a:lnSpc>
                    <a:spcPts val="2000"/>
                  </a:lnSpc>
                  <a:spcBef>
                    <a:spcPct val="0"/>
                  </a:spcBef>
                  <a:spcAft>
                    <a:spcPct val="0"/>
                  </a:spcAft>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fontAlgn="base">
                  <a:lnSpc>
                    <a:spcPts val="2000"/>
                  </a:lnSpc>
                  <a:spcBef>
                    <a:spcPct val="0"/>
                  </a:spcBef>
                  <a:spcAft>
                    <a:spcPct val="0"/>
                  </a:spcAft>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p:nvSpPr>
            <p:spPr bwMode="auto">
              <a:xfrm>
                <a:off x="1371600" y="652463"/>
                <a:ext cx="2514600" cy="261938"/>
              </a:xfrm>
              <a:prstGeom prst="rect">
                <a:avLst/>
              </a:prstGeom>
              <a:noFill/>
            </p:spPr>
            <p:txBody>
              <a:bodyPr>
                <a:spAutoFit/>
              </a:bodyPr>
              <a:lstStyle/>
              <a:p>
                <a:pPr algn="r" fontAlgn="base">
                  <a:spcBef>
                    <a:spcPct val="0"/>
                  </a:spcBef>
                  <a:spcAft>
                    <a:spcPct val="0"/>
                  </a:spcAft>
                  <a:defRPr/>
                </a:pPr>
                <a:r>
                  <a:rPr lang="en-US" sz="1100" i="1" dirty="0">
                    <a:solidFill>
                      <a:srgbClr val="C32D2E">
                        <a:lumMod val="50000"/>
                      </a:srgb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76800" y="5835650"/>
              <a:ext cx="1219200" cy="1022350"/>
            </a:xfrm>
            <a:prstGeom prst="rect">
              <a:avLst/>
            </a:prstGeom>
            <a:noFill/>
            <a:ln w="9525">
              <a:noFill/>
              <a:miter lim="800000"/>
              <a:headEnd/>
              <a:tailEnd/>
            </a:ln>
          </p:spPr>
        </p:pic>
      </p:grpSp>
      <p:grpSp>
        <p:nvGrpSpPr>
          <p:cNvPr id="10" name="Group 40"/>
          <p:cNvGrpSpPr>
            <a:grpSpLocks/>
          </p:cNvGrpSpPr>
          <p:nvPr/>
        </p:nvGrpSpPr>
        <p:grpSpPr bwMode="auto">
          <a:xfrm>
            <a:off x="0" y="3048000"/>
            <a:ext cx="9144000" cy="180975"/>
            <a:chOff x="0" y="816"/>
            <a:chExt cx="5760" cy="114"/>
          </a:xfrm>
        </p:grpSpPr>
        <p:pic>
          <p:nvPicPr>
            <p:cNvPr id="11" name="Picture 13"/>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32"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3"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4"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5"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6"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7"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8"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9"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40"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41"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42"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smtClean="0"/>
              <a:t>Click to edit Master title style</a:t>
            </a:r>
            <a:endParaRPr lang="en-US" dirty="0"/>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24437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dirty="0">
              <a:solidFill>
                <a:prstClr val="black"/>
              </a:solidFill>
              <a:latin typeface="Times New Roman" pitchFamily="18" charset="0"/>
            </a:endParaRPr>
          </a:p>
        </p:txBody>
      </p:sp>
      <p:pic>
        <p:nvPicPr>
          <p:cNvPr id="6" name="Picture 8" descr="NPAIHBtransparentT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228600"/>
            <a:ext cx="1219200" cy="1022350"/>
          </a:xfrm>
          <a:prstGeom prst="rect">
            <a:avLst/>
          </a:prstGeom>
          <a:noFill/>
          <a:ln w="9525">
            <a:noFill/>
            <a:miter lim="800000"/>
            <a:headEnd/>
            <a:tailEnd/>
          </a:ln>
        </p:spPr>
      </p:pic>
      <p:grpSp>
        <p:nvGrpSpPr>
          <p:cNvPr id="7" name="Group 40"/>
          <p:cNvGrpSpPr>
            <a:grpSpLocks/>
          </p:cNvGrpSpPr>
          <p:nvPr/>
        </p:nvGrpSpPr>
        <p:grpSpPr bwMode="auto">
          <a:xfrm>
            <a:off x="0" y="1295400"/>
            <a:ext cx="9144000" cy="180975"/>
            <a:chOff x="0" y="816"/>
            <a:chExt cx="5760" cy="114"/>
          </a:xfrm>
        </p:grpSpPr>
        <p:pic>
          <p:nvPicPr>
            <p:cNvPr id="8"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9"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0"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0"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1"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2"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3"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4"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5"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6"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7"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8" name="Rectangle 5"/>
          <p:cNvSpPr>
            <a:spLocks noGrp="1" noChangeArrowheads="1"/>
          </p:cNvSpPr>
          <p:nvPr>
            <p:ph type="ftr" sz="quarter" idx="10"/>
          </p:nvPr>
        </p:nvSpPr>
        <p:spPr/>
        <p:txBody>
          <a:bodyPr/>
          <a:lstStyle>
            <a:lvl1pPr>
              <a:defRPr/>
            </a:lvl1pPr>
          </a:lstStyle>
          <a:p>
            <a:pPr>
              <a:defRPr/>
            </a:pPr>
            <a:r>
              <a:rPr lang="en-US" dirty="0"/>
              <a:t>Northwest Portland Area Indian Health Board</a:t>
            </a:r>
          </a:p>
        </p:txBody>
      </p:sp>
      <p:sp>
        <p:nvSpPr>
          <p:cNvPr id="39" name="Rectangle 4"/>
          <p:cNvSpPr>
            <a:spLocks noGrp="1" noChangeArrowheads="1"/>
          </p:cNvSpPr>
          <p:nvPr>
            <p:ph type="dt" sz="half" idx="11"/>
          </p:nvPr>
        </p:nvSpPr>
        <p:spPr/>
        <p:txBody>
          <a:bodyPr/>
          <a:lstStyle>
            <a:lvl1pPr>
              <a:defRPr/>
            </a:lvl1pPr>
          </a:lstStyle>
          <a:p>
            <a:pPr>
              <a:defRPr/>
            </a:pPr>
            <a:fld id="{06CAB8FA-0CA9-447D-9F83-4F017373320A}" type="datetime1">
              <a:rPr lang="en-US"/>
              <a:pPr>
                <a:defRPr/>
              </a:pPr>
              <a:t>10/16/2019</a:t>
            </a:fld>
            <a:endParaRPr lang="en-US" dirty="0"/>
          </a:p>
        </p:txBody>
      </p:sp>
      <p:sp>
        <p:nvSpPr>
          <p:cNvPr id="40" name="Rectangle 39"/>
          <p:cNvSpPr>
            <a:spLocks noGrp="1" noChangeArrowheads="1"/>
          </p:cNvSpPr>
          <p:nvPr>
            <p:ph type="sldNum" sz="quarter" idx="12"/>
          </p:nvPr>
        </p:nvSpPr>
        <p:spPr/>
        <p:txBody>
          <a:bodyPr/>
          <a:lstStyle>
            <a:lvl1pPr>
              <a:defRPr/>
            </a:lvl1pPr>
          </a:lstStyle>
          <a:p>
            <a:pPr>
              <a:defRPr/>
            </a:pPr>
            <a:fld id="{25309953-E140-4B1E-8A10-F48E1039D203}" type="slidenum">
              <a:rPr lang="en-US"/>
              <a:pPr>
                <a:defRPr/>
              </a:pPr>
              <a:t>‹#›</a:t>
            </a:fld>
            <a:endParaRPr lang="en-US" dirty="0"/>
          </a:p>
        </p:txBody>
      </p:sp>
    </p:spTree>
    <p:extLst>
      <p:ext uri="{BB962C8B-B14F-4D97-AF65-F5344CB8AC3E}">
        <p14:creationId xmlns:p14="http://schemas.microsoft.com/office/powerpoint/2010/main" val="138327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0480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dirty="0">
              <a:solidFill>
                <a:prstClr val="black"/>
              </a:solidFill>
              <a:latin typeface="Times New Roman" pitchFamily="18" charset="0"/>
            </a:endParaRPr>
          </a:p>
        </p:txBody>
      </p:sp>
      <p:grpSp>
        <p:nvGrpSpPr>
          <p:cNvPr id="5" name="Group 7"/>
          <p:cNvGrpSpPr>
            <a:grpSpLocks/>
          </p:cNvGrpSpPr>
          <p:nvPr/>
        </p:nvGrpSpPr>
        <p:grpSpPr bwMode="auto">
          <a:xfrm>
            <a:off x="0" y="2971800"/>
            <a:ext cx="9144000" cy="180975"/>
            <a:chOff x="0" y="816"/>
            <a:chExt cx="5760" cy="114"/>
          </a:xfrm>
        </p:grpSpPr>
        <p:pic>
          <p:nvPicPr>
            <p:cNvPr id="6" name="Picture 10"/>
            <p:cNvPicPr>
              <a:picLocks noChangeAspect="1" noChangeArrowheads="1"/>
            </p:cNvPicPr>
            <p:nvPr/>
          </p:nvPicPr>
          <p:blipFill>
            <a:blip r:embed="rId2" cstate="print"/>
            <a:srcRect/>
            <a:stretch>
              <a:fillRect/>
            </a:stretch>
          </p:blipFill>
          <p:spPr bwMode="auto">
            <a:xfrm>
              <a:off x="0" y="816"/>
              <a:ext cx="192" cy="114"/>
            </a:xfrm>
            <a:prstGeom prst="rect">
              <a:avLst/>
            </a:prstGeom>
            <a:noFill/>
            <a:ln w="9525">
              <a:noFill/>
              <a:miter lim="800000"/>
              <a:headEnd/>
              <a:tailEnd/>
            </a:ln>
          </p:spPr>
        </p:pic>
        <p:pic>
          <p:nvPicPr>
            <p:cNvPr id="7" name="Picture 11"/>
            <p:cNvPicPr>
              <a:picLocks noChangeAspect="1" noChangeArrowheads="1"/>
            </p:cNvPicPr>
            <p:nvPr/>
          </p:nvPicPr>
          <p:blipFill>
            <a:blip r:embed="rId3" cstate="print"/>
            <a:srcRect/>
            <a:stretch>
              <a:fillRect/>
            </a:stretch>
          </p:blipFill>
          <p:spPr bwMode="auto">
            <a:xfrm>
              <a:off x="192" y="816"/>
              <a:ext cx="192" cy="114"/>
            </a:xfrm>
            <a:prstGeom prst="rect">
              <a:avLst/>
            </a:prstGeom>
            <a:noFill/>
            <a:ln w="9525">
              <a:noFill/>
              <a:miter lim="800000"/>
              <a:headEnd/>
              <a:tailEnd/>
            </a:ln>
          </p:spPr>
        </p:pic>
        <p:pic>
          <p:nvPicPr>
            <p:cNvPr id="8" name="Picture 12"/>
            <p:cNvPicPr>
              <a:picLocks noChangeAspect="1" noChangeArrowheads="1"/>
            </p:cNvPicPr>
            <p:nvPr/>
          </p:nvPicPr>
          <p:blipFill>
            <a:blip r:embed="rId3" cstate="print"/>
            <a:srcRect/>
            <a:stretch>
              <a:fillRect/>
            </a:stretch>
          </p:blipFill>
          <p:spPr bwMode="auto">
            <a:xfrm>
              <a:off x="384" y="816"/>
              <a:ext cx="192" cy="114"/>
            </a:xfrm>
            <a:prstGeom prst="rect">
              <a:avLst/>
            </a:prstGeom>
            <a:noFill/>
            <a:ln w="9525">
              <a:noFill/>
              <a:miter lim="800000"/>
              <a:headEnd/>
              <a:tailEnd/>
            </a:ln>
          </p:spPr>
        </p:pic>
        <p:pic>
          <p:nvPicPr>
            <p:cNvPr id="9" name="Picture 13"/>
            <p:cNvPicPr>
              <a:picLocks noChangeAspect="1" noChangeArrowheads="1"/>
            </p:cNvPicPr>
            <p:nvPr/>
          </p:nvPicPr>
          <p:blipFill>
            <a:blip r:embed="rId3" cstate="print"/>
            <a:srcRect/>
            <a:stretch>
              <a:fillRect/>
            </a:stretch>
          </p:blipFill>
          <p:spPr bwMode="auto">
            <a:xfrm>
              <a:off x="576" y="816"/>
              <a:ext cx="192" cy="114"/>
            </a:xfrm>
            <a:prstGeom prst="rect">
              <a:avLst/>
            </a:prstGeom>
            <a:noFill/>
            <a:ln w="9525">
              <a:noFill/>
              <a:miter lim="800000"/>
              <a:headEnd/>
              <a:tailEnd/>
            </a:ln>
          </p:spPr>
        </p:pic>
        <p:pic>
          <p:nvPicPr>
            <p:cNvPr id="10" name="Picture 14"/>
            <p:cNvPicPr>
              <a:picLocks noChangeAspect="1" noChangeArrowheads="1"/>
            </p:cNvPicPr>
            <p:nvPr/>
          </p:nvPicPr>
          <p:blipFill>
            <a:blip r:embed="rId3" cstate="print"/>
            <a:srcRect/>
            <a:stretch>
              <a:fillRect/>
            </a:stretch>
          </p:blipFill>
          <p:spPr bwMode="auto">
            <a:xfrm>
              <a:off x="768" y="816"/>
              <a:ext cx="192" cy="114"/>
            </a:xfrm>
            <a:prstGeom prst="rect">
              <a:avLst/>
            </a:prstGeom>
            <a:noFill/>
            <a:ln w="9525">
              <a:noFill/>
              <a:miter lim="800000"/>
              <a:headEnd/>
              <a:tailEnd/>
            </a:ln>
          </p:spPr>
        </p:pic>
        <p:pic>
          <p:nvPicPr>
            <p:cNvPr id="11" name="Picture 15"/>
            <p:cNvPicPr>
              <a:picLocks noChangeAspect="1" noChangeArrowheads="1"/>
            </p:cNvPicPr>
            <p:nvPr/>
          </p:nvPicPr>
          <p:blipFill>
            <a:blip r:embed="rId3" cstate="print"/>
            <a:srcRect/>
            <a:stretch>
              <a:fillRect/>
            </a:stretch>
          </p:blipFill>
          <p:spPr bwMode="auto">
            <a:xfrm>
              <a:off x="960" y="816"/>
              <a:ext cx="192" cy="114"/>
            </a:xfrm>
            <a:prstGeom prst="rect">
              <a:avLst/>
            </a:prstGeom>
            <a:noFill/>
            <a:ln w="9525">
              <a:noFill/>
              <a:miter lim="800000"/>
              <a:headEnd/>
              <a:tailEnd/>
            </a:ln>
          </p:spPr>
        </p:pic>
        <p:pic>
          <p:nvPicPr>
            <p:cNvPr id="12" name="Picture 16"/>
            <p:cNvPicPr>
              <a:picLocks noChangeAspect="1" noChangeArrowheads="1"/>
            </p:cNvPicPr>
            <p:nvPr/>
          </p:nvPicPr>
          <p:blipFill>
            <a:blip r:embed="rId3" cstate="print"/>
            <a:srcRect/>
            <a:stretch>
              <a:fillRect/>
            </a:stretch>
          </p:blipFill>
          <p:spPr bwMode="auto">
            <a:xfrm>
              <a:off x="1152" y="816"/>
              <a:ext cx="192" cy="114"/>
            </a:xfrm>
            <a:prstGeom prst="rect">
              <a:avLst/>
            </a:prstGeom>
            <a:noFill/>
            <a:ln w="9525">
              <a:noFill/>
              <a:miter lim="800000"/>
              <a:headEnd/>
              <a:tailEnd/>
            </a:ln>
          </p:spPr>
        </p:pic>
        <p:pic>
          <p:nvPicPr>
            <p:cNvPr id="13" name="Picture 17"/>
            <p:cNvPicPr>
              <a:picLocks noChangeAspect="1" noChangeArrowheads="1"/>
            </p:cNvPicPr>
            <p:nvPr/>
          </p:nvPicPr>
          <p:blipFill>
            <a:blip r:embed="rId3" cstate="print"/>
            <a:srcRect/>
            <a:stretch>
              <a:fillRect/>
            </a:stretch>
          </p:blipFill>
          <p:spPr bwMode="auto">
            <a:xfrm>
              <a:off x="1344" y="816"/>
              <a:ext cx="192" cy="114"/>
            </a:xfrm>
            <a:prstGeom prst="rect">
              <a:avLst/>
            </a:prstGeom>
            <a:noFill/>
            <a:ln w="9525">
              <a:noFill/>
              <a:miter lim="800000"/>
              <a:headEnd/>
              <a:tailEnd/>
            </a:ln>
          </p:spPr>
        </p:pic>
        <p:pic>
          <p:nvPicPr>
            <p:cNvPr id="14" name="Picture 18"/>
            <p:cNvPicPr>
              <a:picLocks noChangeAspect="1" noChangeArrowheads="1"/>
            </p:cNvPicPr>
            <p:nvPr/>
          </p:nvPicPr>
          <p:blipFill>
            <a:blip r:embed="rId3" cstate="print"/>
            <a:srcRect/>
            <a:stretch>
              <a:fillRect/>
            </a:stretch>
          </p:blipFill>
          <p:spPr bwMode="auto">
            <a:xfrm>
              <a:off x="1536" y="816"/>
              <a:ext cx="192" cy="114"/>
            </a:xfrm>
            <a:prstGeom prst="rect">
              <a:avLst/>
            </a:prstGeom>
            <a:noFill/>
            <a:ln w="9525">
              <a:noFill/>
              <a:miter lim="800000"/>
              <a:headEnd/>
              <a:tailEnd/>
            </a:ln>
          </p:spPr>
        </p:pic>
        <p:pic>
          <p:nvPicPr>
            <p:cNvPr id="15" name="Picture 19"/>
            <p:cNvPicPr>
              <a:picLocks noChangeAspect="1" noChangeArrowheads="1"/>
            </p:cNvPicPr>
            <p:nvPr/>
          </p:nvPicPr>
          <p:blipFill>
            <a:blip r:embed="rId3" cstate="print"/>
            <a:srcRect/>
            <a:stretch>
              <a:fillRect/>
            </a:stretch>
          </p:blipFill>
          <p:spPr bwMode="auto">
            <a:xfrm>
              <a:off x="1728" y="816"/>
              <a:ext cx="192" cy="114"/>
            </a:xfrm>
            <a:prstGeom prst="rect">
              <a:avLst/>
            </a:prstGeom>
            <a:noFill/>
            <a:ln w="9525">
              <a:noFill/>
              <a:miter lim="800000"/>
              <a:headEnd/>
              <a:tailEnd/>
            </a:ln>
          </p:spPr>
        </p:pic>
        <p:pic>
          <p:nvPicPr>
            <p:cNvPr id="16" name="Picture 20"/>
            <p:cNvPicPr>
              <a:picLocks noChangeAspect="1" noChangeArrowheads="1"/>
            </p:cNvPicPr>
            <p:nvPr/>
          </p:nvPicPr>
          <p:blipFill>
            <a:blip r:embed="rId3" cstate="print"/>
            <a:srcRect/>
            <a:stretch>
              <a:fillRect/>
            </a:stretch>
          </p:blipFill>
          <p:spPr bwMode="auto">
            <a:xfrm>
              <a:off x="1920" y="816"/>
              <a:ext cx="192" cy="114"/>
            </a:xfrm>
            <a:prstGeom prst="rect">
              <a:avLst/>
            </a:prstGeom>
            <a:noFill/>
            <a:ln w="9525">
              <a:noFill/>
              <a:miter lim="800000"/>
              <a:headEnd/>
              <a:tailEnd/>
            </a:ln>
          </p:spPr>
        </p:pic>
        <p:pic>
          <p:nvPicPr>
            <p:cNvPr id="17" name="Picture 21"/>
            <p:cNvPicPr>
              <a:picLocks noChangeAspect="1" noChangeArrowheads="1"/>
            </p:cNvPicPr>
            <p:nvPr/>
          </p:nvPicPr>
          <p:blipFill>
            <a:blip r:embed="rId3" cstate="print"/>
            <a:srcRect/>
            <a:stretch>
              <a:fillRect/>
            </a:stretch>
          </p:blipFill>
          <p:spPr bwMode="auto">
            <a:xfrm>
              <a:off x="2112" y="816"/>
              <a:ext cx="192" cy="114"/>
            </a:xfrm>
            <a:prstGeom prst="rect">
              <a:avLst/>
            </a:prstGeom>
            <a:noFill/>
            <a:ln w="9525">
              <a:noFill/>
              <a:miter lim="800000"/>
              <a:headEnd/>
              <a:tailEnd/>
            </a:ln>
          </p:spPr>
        </p:pic>
        <p:pic>
          <p:nvPicPr>
            <p:cNvPr id="18" name="Picture 22"/>
            <p:cNvPicPr>
              <a:picLocks noChangeAspect="1" noChangeArrowheads="1"/>
            </p:cNvPicPr>
            <p:nvPr/>
          </p:nvPicPr>
          <p:blipFill>
            <a:blip r:embed="rId3" cstate="print"/>
            <a:srcRect/>
            <a:stretch>
              <a:fillRect/>
            </a:stretch>
          </p:blipFill>
          <p:spPr bwMode="auto">
            <a:xfrm>
              <a:off x="2304" y="816"/>
              <a:ext cx="192" cy="114"/>
            </a:xfrm>
            <a:prstGeom prst="rect">
              <a:avLst/>
            </a:prstGeom>
            <a:noFill/>
            <a:ln w="9525">
              <a:noFill/>
              <a:miter lim="800000"/>
              <a:headEnd/>
              <a:tailEnd/>
            </a:ln>
          </p:spPr>
        </p:pic>
        <p:pic>
          <p:nvPicPr>
            <p:cNvPr id="19" name="Picture 23"/>
            <p:cNvPicPr>
              <a:picLocks noChangeAspect="1" noChangeArrowheads="1"/>
            </p:cNvPicPr>
            <p:nvPr/>
          </p:nvPicPr>
          <p:blipFill>
            <a:blip r:embed="rId3" cstate="print"/>
            <a:srcRect/>
            <a:stretch>
              <a:fillRect/>
            </a:stretch>
          </p:blipFill>
          <p:spPr bwMode="auto">
            <a:xfrm>
              <a:off x="2496" y="816"/>
              <a:ext cx="192" cy="114"/>
            </a:xfrm>
            <a:prstGeom prst="rect">
              <a:avLst/>
            </a:prstGeom>
            <a:noFill/>
            <a:ln w="9525">
              <a:noFill/>
              <a:miter lim="800000"/>
              <a:headEnd/>
              <a:tailEnd/>
            </a:ln>
          </p:spPr>
        </p:pic>
        <p:pic>
          <p:nvPicPr>
            <p:cNvPr id="20" name="Picture 24"/>
            <p:cNvPicPr>
              <a:picLocks noChangeAspect="1" noChangeArrowheads="1"/>
            </p:cNvPicPr>
            <p:nvPr/>
          </p:nvPicPr>
          <p:blipFill>
            <a:blip r:embed="rId3" cstate="print"/>
            <a:srcRect/>
            <a:stretch>
              <a:fillRect/>
            </a:stretch>
          </p:blipFill>
          <p:spPr bwMode="auto">
            <a:xfrm>
              <a:off x="2688" y="816"/>
              <a:ext cx="192" cy="114"/>
            </a:xfrm>
            <a:prstGeom prst="rect">
              <a:avLst/>
            </a:prstGeom>
            <a:noFill/>
            <a:ln w="9525">
              <a:noFill/>
              <a:miter lim="800000"/>
              <a:headEnd/>
              <a:tailEnd/>
            </a:ln>
          </p:spPr>
        </p:pic>
        <p:pic>
          <p:nvPicPr>
            <p:cNvPr id="21" name="Picture 25"/>
            <p:cNvPicPr>
              <a:picLocks noChangeAspect="1" noChangeArrowheads="1"/>
            </p:cNvPicPr>
            <p:nvPr/>
          </p:nvPicPr>
          <p:blipFill>
            <a:blip r:embed="rId3" cstate="print"/>
            <a:srcRect/>
            <a:stretch>
              <a:fillRect/>
            </a:stretch>
          </p:blipFill>
          <p:spPr bwMode="auto">
            <a:xfrm>
              <a:off x="2880" y="816"/>
              <a:ext cx="192" cy="114"/>
            </a:xfrm>
            <a:prstGeom prst="rect">
              <a:avLst/>
            </a:prstGeom>
            <a:noFill/>
            <a:ln w="9525">
              <a:noFill/>
              <a:miter lim="800000"/>
              <a:headEnd/>
              <a:tailEnd/>
            </a:ln>
          </p:spPr>
        </p:pic>
        <p:pic>
          <p:nvPicPr>
            <p:cNvPr id="22" name="Picture 26"/>
            <p:cNvPicPr>
              <a:picLocks noChangeAspect="1" noChangeArrowheads="1"/>
            </p:cNvPicPr>
            <p:nvPr/>
          </p:nvPicPr>
          <p:blipFill>
            <a:blip r:embed="rId3" cstate="print"/>
            <a:srcRect/>
            <a:stretch>
              <a:fillRect/>
            </a:stretch>
          </p:blipFill>
          <p:spPr bwMode="auto">
            <a:xfrm>
              <a:off x="3072" y="816"/>
              <a:ext cx="192" cy="114"/>
            </a:xfrm>
            <a:prstGeom prst="rect">
              <a:avLst/>
            </a:prstGeom>
            <a:noFill/>
            <a:ln w="9525">
              <a:noFill/>
              <a:miter lim="800000"/>
              <a:headEnd/>
              <a:tailEnd/>
            </a:ln>
          </p:spPr>
        </p:pic>
        <p:pic>
          <p:nvPicPr>
            <p:cNvPr id="23" name="Picture 27"/>
            <p:cNvPicPr>
              <a:picLocks noChangeAspect="1" noChangeArrowheads="1"/>
            </p:cNvPicPr>
            <p:nvPr/>
          </p:nvPicPr>
          <p:blipFill>
            <a:blip r:embed="rId3" cstate="print"/>
            <a:srcRect/>
            <a:stretch>
              <a:fillRect/>
            </a:stretch>
          </p:blipFill>
          <p:spPr bwMode="auto">
            <a:xfrm>
              <a:off x="3264" y="816"/>
              <a:ext cx="192" cy="114"/>
            </a:xfrm>
            <a:prstGeom prst="rect">
              <a:avLst/>
            </a:prstGeom>
            <a:noFill/>
            <a:ln w="9525">
              <a:noFill/>
              <a:miter lim="800000"/>
              <a:headEnd/>
              <a:tailEnd/>
            </a:ln>
          </p:spPr>
        </p:pic>
        <p:pic>
          <p:nvPicPr>
            <p:cNvPr id="24" name="Picture 28"/>
            <p:cNvPicPr>
              <a:picLocks noChangeAspect="1" noChangeArrowheads="1"/>
            </p:cNvPicPr>
            <p:nvPr/>
          </p:nvPicPr>
          <p:blipFill>
            <a:blip r:embed="rId3" cstate="print"/>
            <a:srcRect/>
            <a:stretch>
              <a:fillRect/>
            </a:stretch>
          </p:blipFill>
          <p:spPr bwMode="auto">
            <a:xfrm>
              <a:off x="3456" y="816"/>
              <a:ext cx="192" cy="114"/>
            </a:xfrm>
            <a:prstGeom prst="rect">
              <a:avLst/>
            </a:prstGeom>
            <a:noFill/>
            <a:ln w="9525">
              <a:noFill/>
              <a:miter lim="800000"/>
              <a:headEnd/>
              <a:tailEnd/>
            </a:ln>
          </p:spPr>
        </p:pic>
        <p:pic>
          <p:nvPicPr>
            <p:cNvPr id="25" name="Picture 29"/>
            <p:cNvPicPr>
              <a:picLocks noChangeAspect="1" noChangeArrowheads="1"/>
            </p:cNvPicPr>
            <p:nvPr/>
          </p:nvPicPr>
          <p:blipFill>
            <a:blip r:embed="rId3" cstate="print"/>
            <a:srcRect/>
            <a:stretch>
              <a:fillRect/>
            </a:stretch>
          </p:blipFill>
          <p:spPr bwMode="auto">
            <a:xfrm>
              <a:off x="3648" y="816"/>
              <a:ext cx="192" cy="114"/>
            </a:xfrm>
            <a:prstGeom prst="rect">
              <a:avLst/>
            </a:prstGeom>
            <a:noFill/>
            <a:ln w="9525">
              <a:noFill/>
              <a:miter lim="800000"/>
              <a:headEnd/>
              <a:tailEnd/>
            </a:ln>
          </p:spPr>
        </p:pic>
        <p:pic>
          <p:nvPicPr>
            <p:cNvPr id="26" name="Picture 30"/>
            <p:cNvPicPr>
              <a:picLocks noChangeAspect="1" noChangeArrowheads="1"/>
            </p:cNvPicPr>
            <p:nvPr/>
          </p:nvPicPr>
          <p:blipFill>
            <a:blip r:embed="rId3" cstate="print"/>
            <a:srcRect/>
            <a:stretch>
              <a:fillRect/>
            </a:stretch>
          </p:blipFill>
          <p:spPr bwMode="auto">
            <a:xfrm>
              <a:off x="3840" y="816"/>
              <a:ext cx="192" cy="114"/>
            </a:xfrm>
            <a:prstGeom prst="rect">
              <a:avLst/>
            </a:prstGeom>
            <a:noFill/>
            <a:ln w="9525">
              <a:noFill/>
              <a:miter lim="800000"/>
              <a:headEnd/>
              <a:tailEnd/>
            </a:ln>
          </p:spPr>
        </p:pic>
        <p:pic>
          <p:nvPicPr>
            <p:cNvPr id="27" name="Picture 31"/>
            <p:cNvPicPr>
              <a:picLocks noChangeAspect="1" noChangeArrowheads="1"/>
            </p:cNvPicPr>
            <p:nvPr/>
          </p:nvPicPr>
          <p:blipFill>
            <a:blip r:embed="rId3" cstate="print"/>
            <a:srcRect/>
            <a:stretch>
              <a:fillRect/>
            </a:stretch>
          </p:blipFill>
          <p:spPr bwMode="auto">
            <a:xfrm>
              <a:off x="4032" y="816"/>
              <a:ext cx="192" cy="114"/>
            </a:xfrm>
            <a:prstGeom prst="rect">
              <a:avLst/>
            </a:prstGeom>
            <a:noFill/>
            <a:ln w="9525">
              <a:noFill/>
              <a:miter lim="800000"/>
              <a:headEnd/>
              <a:tailEnd/>
            </a:ln>
          </p:spPr>
        </p:pic>
        <p:pic>
          <p:nvPicPr>
            <p:cNvPr id="28" name="Picture 32"/>
            <p:cNvPicPr>
              <a:picLocks noChangeAspect="1" noChangeArrowheads="1"/>
            </p:cNvPicPr>
            <p:nvPr/>
          </p:nvPicPr>
          <p:blipFill>
            <a:blip r:embed="rId3" cstate="print"/>
            <a:srcRect/>
            <a:stretch>
              <a:fillRect/>
            </a:stretch>
          </p:blipFill>
          <p:spPr bwMode="auto">
            <a:xfrm>
              <a:off x="4224" y="816"/>
              <a:ext cx="192" cy="114"/>
            </a:xfrm>
            <a:prstGeom prst="rect">
              <a:avLst/>
            </a:prstGeom>
            <a:noFill/>
            <a:ln w="9525">
              <a:noFill/>
              <a:miter lim="800000"/>
              <a:headEnd/>
              <a:tailEnd/>
            </a:ln>
          </p:spPr>
        </p:pic>
        <p:pic>
          <p:nvPicPr>
            <p:cNvPr id="29" name="Picture 33"/>
            <p:cNvPicPr>
              <a:picLocks noChangeAspect="1" noChangeArrowheads="1"/>
            </p:cNvPicPr>
            <p:nvPr/>
          </p:nvPicPr>
          <p:blipFill>
            <a:blip r:embed="rId3" cstate="print"/>
            <a:srcRect/>
            <a:stretch>
              <a:fillRect/>
            </a:stretch>
          </p:blipFill>
          <p:spPr bwMode="auto">
            <a:xfrm>
              <a:off x="4416" y="816"/>
              <a:ext cx="192" cy="114"/>
            </a:xfrm>
            <a:prstGeom prst="rect">
              <a:avLst/>
            </a:prstGeom>
            <a:noFill/>
            <a:ln w="9525">
              <a:noFill/>
              <a:miter lim="800000"/>
              <a:headEnd/>
              <a:tailEnd/>
            </a:ln>
          </p:spPr>
        </p:pic>
        <p:pic>
          <p:nvPicPr>
            <p:cNvPr id="30" name="Picture 34"/>
            <p:cNvPicPr>
              <a:picLocks noChangeAspect="1" noChangeArrowheads="1"/>
            </p:cNvPicPr>
            <p:nvPr/>
          </p:nvPicPr>
          <p:blipFill>
            <a:blip r:embed="rId3" cstate="print"/>
            <a:srcRect/>
            <a:stretch>
              <a:fillRect/>
            </a:stretch>
          </p:blipFill>
          <p:spPr bwMode="auto">
            <a:xfrm>
              <a:off x="4608" y="816"/>
              <a:ext cx="192" cy="114"/>
            </a:xfrm>
            <a:prstGeom prst="rect">
              <a:avLst/>
            </a:prstGeom>
            <a:noFill/>
            <a:ln w="9525">
              <a:noFill/>
              <a:miter lim="800000"/>
              <a:headEnd/>
              <a:tailEnd/>
            </a:ln>
          </p:spPr>
        </p:pic>
        <p:pic>
          <p:nvPicPr>
            <p:cNvPr id="31" name="Picture 35"/>
            <p:cNvPicPr>
              <a:picLocks noChangeAspect="1" noChangeArrowheads="1"/>
            </p:cNvPicPr>
            <p:nvPr/>
          </p:nvPicPr>
          <p:blipFill>
            <a:blip r:embed="rId3" cstate="print"/>
            <a:srcRect/>
            <a:stretch>
              <a:fillRect/>
            </a:stretch>
          </p:blipFill>
          <p:spPr bwMode="auto">
            <a:xfrm>
              <a:off x="4800" y="816"/>
              <a:ext cx="192" cy="114"/>
            </a:xfrm>
            <a:prstGeom prst="rect">
              <a:avLst/>
            </a:prstGeom>
            <a:noFill/>
            <a:ln w="9525">
              <a:noFill/>
              <a:miter lim="800000"/>
              <a:headEnd/>
              <a:tailEnd/>
            </a:ln>
          </p:spPr>
        </p:pic>
        <p:pic>
          <p:nvPicPr>
            <p:cNvPr id="32" name="Picture 36"/>
            <p:cNvPicPr>
              <a:picLocks noChangeAspect="1" noChangeArrowheads="1"/>
            </p:cNvPicPr>
            <p:nvPr/>
          </p:nvPicPr>
          <p:blipFill>
            <a:blip r:embed="rId3" cstate="print"/>
            <a:srcRect/>
            <a:stretch>
              <a:fillRect/>
            </a:stretch>
          </p:blipFill>
          <p:spPr bwMode="auto">
            <a:xfrm>
              <a:off x="4992" y="816"/>
              <a:ext cx="192" cy="114"/>
            </a:xfrm>
            <a:prstGeom prst="rect">
              <a:avLst/>
            </a:prstGeom>
            <a:noFill/>
            <a:ln w="9525">
              <a:noFill/>
              <a:miter lim="800000"/>
              <a:headEnd/>
              <a:tailEnd/>
            </a:ln>
          </p:spPr>
        </p:pic>
        <p:pic>
          <p:nvPicPr>
            <p:cNvPr id="33" name="Picture 37"/>
            <p:cNvPicPr>
              <a:picLocks noChangeAspect="1" noChangeArrowheads="1"/>
            </p:cNvPicPr>
            <p:nvPr/>
          </p:nvPicPr>
          <p:blipFill>
            <a:blip r:embed="rId3" cstate="print"/>
            <a:srcRect/>
            <a:stretch>
              <a:fillRect/>
            </a:stretch>
          </p:blipFill>
          <p:spPr bwMode="auto">
            <a:xfrm>
              <a:off x="5184" y="816"/>
              <a:ext cx="192" cy="114"/>
            </a:xfrm>
            <a:prstGeom prst="rect">
              <a:avLst/>
            </a:prstGeom>
            <a:noFill/>
            <a:ln w="9525">
              <a:noFill/>
              <a:miter lim="800000"/>
              <a:headEnd/>
              <a:tailEnd/>
            </a:ln>
          </p:spPr>
        </p:pic>
        <p:pic>
          <p:nvPicPr>
            <p:cNvPr id="34" name="Picture 38"/>
            <p:cNvPicPr>
              <a:picLocks noChangeAspect="1" noChangeArrowheads="1"/>
            </p:cNvPicPr>
            <p:nvPr/>
          </p:nvPicPr>
          <p:blipFill>
            <a:blip r:embed="rId3" cstate="print"/>
            <a:srcRect/>
            <a:stretch>
              <a:fillRect/>
            </a:stretch>
          </p:blipFill>
          <p:spPr bwMode="auto">
            <a:xfrm>
              <a:off x="5376" y="816"/>
              <a:ext cx="192" cy="114"/>
            </a:xfrm>
            <a:prstGeom prst="rect">
              <a:avLst/>
            </a:prstGeom>
            <a:noFill/>
            <a:ln w="9525">
              <a:noFill/>
              <a:miter lim="800000"/>
              <a:headEnd/>
              <a:tailEnd/>
            </a:ln>
          </p:spPr>
        </p:pic>
        <p:pic>
          <p:nvPicPr>
            <p:cNvPr id="35" name="Picture 39"/>
            <p:cNvPicPr>
              <a:picLocks noChangeAspect="1" noChangeArrowheads="1"/>
            </p:cNvPicPr>
            <p:nvPr/>
          </p:nvPicPr>
          <p:blipFill>
            <a:blip r:embed="rId3"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6" name="Rectangle 5"/>
          <p:cNvSpPr>
            <a:spLocks noGrp="1" noChangeArrowheads="1"/>
          </p:cNvSpPr>
          <p:nvPr>
            <p:ph type="ftr" sz="quarter" idx="10"/>
          </p:nvPr>
        </p:nvSpPr>
        <p:spPr/>
        <p:txBody>
          <a:bodyPr/>
          <a:lstStyle>
            <a:lvl1pPr>
              <a:defRPr/>
            </a:lvl1pPr>
          </a:lstStyle>
          <a:p>
            <a:pPr>
              <a:defRPr/>
            </a:pPr>
            <a:r>
              <a:rPr lang="en-US" dirty="0"/>
              <a:t>Northwest Portland Area Indian Health Board</a:t>
            </a:r>
          </a:p>
        </p:txBody>
      </p:sp>
      <p:sp>
        <p:nvSpPr>
          <p:cNvPr id="37" name="Rectangle 36"/>
          <p:cNvSpPr>
            <a:spLocks noGrp="1" noChangeArrowheads="1"/>
          </p:cNvSpPr>
          <p:nvPr>
            <p:ph type="dt" sz="half" idx="11"/>
          </p:nvPr>
        </p:nvSpPr>
        <p:spPr/>
        <p:txBody>
          <a:bodyPr/>
          <a:lstStyle>
            <a:lvl1pPr>
              <a:defRPr/>
            </a:lvl1pPr>
          </a:lstStyle>
          <a:p>
            <a:pPr>
              <a:defRPr/>
            </a:pPr>
            <a:fld id="{8F2AE402-5289-45B8-A47F-7A4AF228A7D7}" type="datetime1">
              <a:rPr lang="en-US"/>
              <a:pPr>
                <a:defRPr/>
              </a:pPr>
              <a:t>10/16/2019</a:t>
            </a:fld>
            <a:endParaRPr lang="en-US" dirty="0"/>
          </a:p>
        </p:txBody>
      </p:sp>
      <p:sp>
        <p:nvSpPr>
          <p:cNvPr id="38" name="Rectangle 6"/>
          <p:cNvSpPr>
            <a:spLocks noGrp="1" noChangeArrowheads="1"/>
          </p:cNvSpPr>
          <p:nvPr>
            <p:ph type="sldNum" sz="quarter" idx="12"/>
          </p:nvPr>
        </p:nvSpPr>
        <p:spPr/>
        <p:txBody>
          <a:bodyPr/>
          <a:lstStyle>
            <a:lvl1pPr>
              <a:defRPr/>
            </a:lvl1pPr>
          </a:lstStyle>
          <a:p>
            <a:pPr>
              <a:defRPr/>
            </a:pPr>
            <a:fld id="{15193B26-2E81-4076-9D4E-54206969BE5E}" type="slidenum">
              <a:rPr lang="en-US"/>
              <a:pPr>
                <a:defRPr/>
              </a:pPr>
              <a:t>‹#›</a:t>
            </a:fld>
            <a:endParaRPr lang="en-US" dirty="0"/>
          </a:p>
        </p:txBody>
      </p:sp>
    </p:spTree>
    <p:extLst>
      <p:ext uri="{BB962C8B-B14F-4D97-AF65-F5344CB8AC3E}">
        <p14:creationId xmlns:p14="http://schemas.microsoft.com/office/powerpoint/2010/main" val="135519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dirty="0">
              <a:solidFill>
                <a:prstClr val="black"/>
              </a:solidFill>
              <a:latin typeface="Times New Roman" pitchFamily="18" charset="0"/>
            </a:endParaRPr>
          </a:p>
        </p:txBody>
      </p:sp>
      <p:pic>
        <p:nvPicPr>
          <p:cNvPr id="7" name="Picture 8" descr="NPAIHBtransparentT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228600"/>
            <a:ext cx="1219200" cy="1022350"/>
          </a:xfrm>
          <a:prstGeom prst="rect">
            <a:avLst/>
          </a:prstGeom>
          <a:noFill/>
          <a:ln w="9525">
            <a:noFill/>
            <a:miter lim="800000"/>
            <a:headEnd/>
            <a:tailEnd/>
          </a:ln>
        </p:spPr>
      </p:pic>
      <p:grpSp>
        <p:nvGrpSpPr>
          <p:cNvPr id="8" name="Group 40"/>
          <p:cNvGrpSpPr>
            <a:grpSpLocks/>
          </p:cNvGrpSpPr>
          <p:nvPr/>
        </p:nvGrpSpPr>
        <p:grpSpPr bwMode="auto">
          <a:xfrm>
            <a:off x="0" y="1295400"/>
            <a:ext cx="9144000" cy="180975"/>
            <a:chOff x="0" y="816"/>
            <a:chExt cx="5760" cy="114"/>
          </a:xfrm>
        </p:grpSpPr>
        <p:pic>
          <p:nvPicPr>
            <p:cNvPr id="9"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0"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1"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2"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3"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4"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5"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6"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7"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8"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9"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0"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1"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2"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3"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4"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5"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6"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7"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8"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9"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0"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1"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2"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3"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4"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5"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6"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7"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8"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9" name="Rectangle 38"/>
          <p:cNvSpPr>
            <a:spLocks noGrp="1" noChangeArrowheads="1"/>
          </p:cNvSpPr>
          <p:nvPr>
            <p:ph type="ftr" sz="quarter" idx="10"/>
          </p:nvPr>
        </p:nvSpPr>
        <p:spPr/>
        <p:txBody>
          <a:bodyPr/>
          <a:lstStyle>
            <a:lvl1pPr>
              <a:defRPr/>
            </a:lvl1pPr>
          </a:lstStyle>
          <a:p>
            <a:pPr>
              <a:defRPr/>
            </a:pPr>
            <a:r>
              <a:rPr lang="en-US" dirty="0"/>
              <a:t>Northwest Portland Area Indian Health Board</a:t>
            </a:r>
          </a:p>
        </p:txBody>
      </p:sp>
      <p:sp>
        <p:nvSpPr>
          <p:cNvPr id="40" name="Rectangle 4"/>
          <p:cNvSpPr>
            <a:spLocks noGrp="1" noChangeArrowheads="1"/>
          </p:cNvSpPr>
          <p:nvPr>
            <p:ph type="dt" sz="half" idx="11"/>
          </p:nvPr>
        </p:nvSpPr>
        <p:spPr/>
        <p:txBody>
          <a:bodyPr/>
          <a:lstStyle>
            <a:lvl1pPr>
              <a:defRPr/>
            </a:lvl1pPr>
          </a:lstStyle>
          <a:p>
            <a:pPr>
              <a:defRPr/>
            </a:pPr>
            <a:fld id="{B630F59D-564F-4BA3-8B26-72E1794B03DE}" type="datetime1">
              <a:rPr lang="en-US"/>
              <a:pPr>
                <a:defRPr/>
              </a:pPr>
              <a:t>10/16/2019</a:t>
            </a:fld>
            <a:endParaRPr lang="en-US" dirty="0"/>
          </a:p>
        </p:txBody>
      </p:sp>
      <p:sp>
        <p:nvSpPr>
          <p:cNvPr id="41" name="Rectangle 6"/>
          <p:cNvSpPr>
            <a:spLocks noGrp="1" noChangeArrowheads="1"/>
          </p:cNvSpPr>
          <p:nvPr>
            <p:ph type="sldNum" sz="quarter" idx="12"/>
          </p:nvPr>
        </p:nvSpPr>
        <p:spPr/>
        <p:txBody>
          <a:bodyPr/>
          <a:lstStyle>
            <a:lvl1pPr>
              <a:defRPr/>
            </a:lvl1pPr>
          </a:lstStyle>
          <a:p>
            <a:pPr>
              <a:defRPr/>
            </a:pPr>
            <a:fld id="{524F8FBB-DFE3-4ABA-A41D-865664A8BAAB}" type="slidenum">
              <a:rPr lang="en-US"/>
              <a:pPr>
                <a:defRPr/>
              </a:pPr>
              <a:t>‹#›</a:t>
            </a:fld>
            <a:endParaRPr lang="en-US" dirty="0"/>
          </a:p>
        </p:txBody>
      </p:sp>
    </p:spTree>
    <p:extLst>
      <p:ext uri="{BB962C8B-B14F-4D97-AF65-F5344CB8AC3E}">
        <p14:creationId xmlns:p14="http://schemas.microsoft.com/office/powerpoint/2010/main" val="306512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dirty="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228600"/>
            <a:ext cx="1219200" cy="1022350"/>
          </a:xfrm>
          <a:prstGeom prst="rect">
            <a:avLst/>
          </a:prstGeom>
          <a:noFill/>
          <a:ln w="9525">
            <a:noFill/>
            <a:miter lim="800000"/>
            <a:headEnd/>
            <a:tailEnd/>
          </a:ln>
        </p:spPr>
      </p:pic>
      <p:grpSp>
        <p:nvGrpSpPr>
          <p:cNvPr id="9" name="Group 40"/>
          <p:cNvGrpSpPr>
            <a:grpSpLocks/>
          </p:cNvGrpSpPr>
          <p:nvPr/>
        </p:nvGrpSpPr>
        <p:grpSpPr bwMode="auto">
          <a:xfrm>
            <a:off x="0" y="1295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2" name="Picture 10"/>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3" name="Picture 11"/>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4" name="Picture 12"/>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5" name="Picture 13"/>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6" name="Picture 14"/>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7" name="Picture 15"/>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8" name="Picture 16"/>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9" name="Picture 17"/>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20" name="Picture 18"/>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1" name="Picture 19"/>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2" name="Picture 20"/>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3" name="Picture 21"/>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4" name="Picture 22"/>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5" name="Picture 23"/>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6" name="Picture 24"/>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7" name="Picture 25"/>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8" name="Picture 26"/>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9" name="Picture 27"/>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30" name="Picture 28"/>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1" name="Picture 29"/>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2" name="Picture 30"/>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3" name="Picture 31"/>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4" name="Picture 32"/>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5" name="Picture 33"/>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6" name="Picture 34"/>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7" name="Picture 35"/>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8" name="Picture 36"/>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9" name="Picture 37"/>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40" name="Picture 38"/>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smtClean="0"/>
              <a:t>Click to edit Master title style</a:t>
            </a:r>
            <a:endParaRPr lang="en-US" dirty="0"/>
          </a:p>
        </p:txBody>
      </p:sp>
      <p:sp>
        <p:nvSpPr>
          <p:cNvPr id="41" name="Rectangle 5"/>
          <p:cNvSpPr>
            <a:spLocks noGrp="1" noChangeArrowheads="1"/>
          </p:cNvSpPr>
          <p:nvPr>
            <p:ph type="ftr" sz="quarter" idx="10"/>
          </p:nvPr>
        </p:nvSpPr>
        <p:spPr/>
        <p:txBody>
          <a:bodyPr/>
          <a:lstStyle>
            <a:lvl1pPr>
              <a:defRPr/>
            </a:lvl1pPr>
          </a:lstStyle>
          <a:p>
            <a:pPr>
              <a:defRPr/>
            </a:pPr>
            <a:r>
              <a:rPr lang="en-US" dirty="0"/>
              <a:t>Northwest Portland Area Indian Health Board</a:t>
            </a:r>
          </a:p>
        </p:txBody>
      </p:sp>
      <p:sp>
        <p:nvSpPr>
          <p:cNvPr id="42" name="Rectangle 4"/>
          <p:cNvSpPr>
            <a:spLocks noGrp="1" noChangeArrowheads="1"/>
          </p:cNvSpPr>
          <p:nvPr>
            <p:ph type="dt" sz="half" idx="11"/>
          </p:nvPr>
        </p:nvSpPr>
        <p:spPr/>
        <p:txBody>
          <a:bodyPr/>
          <a:lstStyle>
            <a:lvl1pPr>
              <a:defRPr/>
            </a:lvl1pPr>
          </a:lstStyle>
          <a:p>
            <a:pPr>
              <a:defRPr/>
            </a:pPr>
            <a:fld id="{1D53844B-0E79-4C7E-B9CA-73CE2D04DECA}" type="datetime1">
              <a:rPr lang="en-US"/>
              <a:pPr>
                <a:defRPr/>
              </a:pPr>
              <a:t>10/16/2019</a:t>
            </a:fld>
            <a:endParaRPr lang="en-US" dirty="0"/>
          </a:p>
        </p:txBody>
      </p:sp>
      <p:sp>
        <p:nvSpPr>
          <p:cNvPr id="43" name="Rectangle 6"/>
          <p:cNvSpPr>
            <a:spLocks noGrp="1" noChangeArrowheads="1"/>
          </p:cNvSpPr>
          <p:nvPr>
            <p:ph type="sldNum" sz="quarter" idx="12"/>
          </p:nvPr>
        </p:nvSpPr>
        <p:spPr/>
        <p:txBody>
          <a:bodyPr/>
          <a:lstStyle>
            <a:lvl1pPr>
              <a:defRPr/>
            </a:lvl1pPr>
          </a:lstStyle>
          <a:p>
            <a:pPr>
              <a:defRPr/>
            </a:pPr>
            <a:fld id="{FFCEA058-F945-4C6D-A0CA-275994C823A1}" type="slidenum">
              <a:rPr lang="en-US"/>
              <a:pPr>
                <a:defRPr/>
              </a:pPr>
              <a:t>‹#›</a:t>
            </a:fld>
            <a:endParaRPr lang="en-US" dirty="0"/>
          </a:p>
        </p:txBody>
      </p:sp>
    </p:spTree>
    <p:extLst>
      <p:ext uri="{BB962C8B-B14F-4D97-AF65-F5344CB8AC3E}">
        <p14:creationId xmlns:p14="http://schemas.microsoft.com/office/powerpoint/2010/main" val="426008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39"/>
          <p:cNvGrpSpPr>
            <a:grpSpLocks/>
          </p:cNvGrpSpPr>
          <p:nvPr/>
        </p:nvGrpSpPr>
        <p:grpSpPr bwMode="auto">
          <a:xfrm>
            <a:off x="0" y="0"/>
            <a:ext cx="9144000" cy="1476375"/>
            <a:chOff x="0" y="0"/>
            <a:chExt cx="9144000" cy="1476375"/>
          </a:xfrm>
        </p:grpSpPr>
        <p:grpSp>
          <p:nvGrpSpPr>
            <p:cNvPr id="3" name="Group 7"/>
            <p:cNvGrpSpPr>
              <a:grpSpLocks/>
            </p:cNvGrpSpPr>
            <p:nvPr/>
          </p:nvGrpSpPr>
          <p:grpSpPr bwMode="auto">
            <a:xfrm>
              <a:off x="0" y="0"/>
              <a:ext cx="9144000" cy="1295400"/>
              <a:chOff x="0" y="0"/>
              <a:chExt cx="9144000" cy="1295400"/>
            </a:xfrm>
          </p:grpSpPr>
          <p:sp>
            <p:nvSpPr>
              <p:cNvPr id="3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dirty="0">
                  <a:solidFill>
                    <a:prstClr val="black"/>
                  </a:solidFill>
                  <a:latin typeface="Times New Roman" pitchFamily="18" charset="0"/>
                </a:endParaRPr>
              </a:p>
            </p:txBody>
          </p:sp>
          <p:pic>
            <p:nvPicPr>
              <p:cNvPr id="36" name="Picture 8" descr="NPAIHBtransparentT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228600"/>
                <a:ext cx="1219200" cy="1022350"/>
              </a:xfrm>
              <a:prstGeom prst="rect">
                <a:avLst/>
              </a:prstGeom>
              <a:noFill/>
              <a:ln w="9525">
                <a:noFill/>
                <a:miter lim="800000"/>
                <a:headEnd/>
                <a:tailEnd/>
              </a:ln>
            </p:spPr>
          </p:pic>
        </p:grpSp>
        <p:grpSp>
          <p:nvGrpSpPr>
            <p:cNvPr id="4" name="Group 40"/>
            <p:cNvGrpSpPr>
              <a:grpSpLocks/>
            </p:cNvGrpSpPr>
            <p:nvPr/>
          </p:nvGrpSpPr>
          <p:grpSpPr bwMode="auto">
            <a:xfrm>
              <a:off x="0" y="1295400"/>
              <a:ext cx="9144000" cy="180975"/>
              <a:chOff x="0" y="816"/>
              <a:chExt cx="5760" cy="114"/>
            </a:xfrm>
          </p:grpSpPr>
          <p:pic>
            <p:nvPicPr>
              <p:cNvPr id="5"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7"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8"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9"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0"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1"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2"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3"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4"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5"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6"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17"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18"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19"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0"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1"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2"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3"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4"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5"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6"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27"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28"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29"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0"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1"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2"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3"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4"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sp>
        <p:nvSpPr>
          <p:cNvPr id="37" name="Rectangle 2"/>
          <p:cNvSpPr txBox="1">
            <a:spLocks noChangeArrowheads="1"/>
          </p:cNvSpPr>
          <p:nvPr/>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fontAlgn="base" hangingPunct="0">
              <a:spcBef>
                <a:spcPct val="0"/>
              </a:spcBef>
              <a:spcAft>
                <a:spcPct val="0"/>
              </a:spcAft>
              <a:defRPr/>
            </a:pPr>
            <a:r>
              <a:rPr lang="en-US" sz="4000" kern="0" dirty="0" smtClean="0">
                <a:solidFill>
                  <a:srgbClr val="990000"/>
                </a:solidFill>
                <a:latin typeface="Georgia" pitchFamily="18" charset="0"/>
              </a:rPr>
              <a:t>Click to edit Master title style</a:t>
            </a:r>
          </a:p>
        </p:txBody>
      </p:sp>
      <p:sp>
        <p:nvSpPr>
          <p:cNvPr id="38" name="Rectangle 5"/>
          <p:cNvSpPr>
            <a:spLocks noGrp="1" noChangeArrowheads="1"/>
          </p:cNvSpPr>
          <p:nvPr>
            <p:ph type="ftr" sz="quarter" idx="10"/>
          </p:nvPr>
        </p:nvSpPr>
        <p:spPr/>
        <p:txBody>
          <a:bodyPr/>
          <a:lstStyle>
            <a:lvl1pPr algn="ctr">
              <a:defRPr sz="1200">
                <a:solidFill>
                  <a:srgbClr val="800000"/>
                </a:solidFill>
                <a:latin typeface="Gill Sans MT" pitchFamily="34" charset="0"/>
              </a:defRPr>
            </a:lvl1pPr>
          </a:lstStyle>
          <a:p>
            <a:pPr>
              <a:defRPr/>
            </a:pPr>
            <a:r>
              <a:rPr lang="en-US" dirty="0"/>
              <a:t>Northwest Portland Area Indian Health Board</a:t>
            </a:r>
          </a:p>
        </p:txBody>
      </p:sp>
      <p:sp>
        <p:nvSpPr>
          <p:cNvPr id="39" name="Rectangle 38"/>
          <p:cNvSpPr>
            <a:spLocks noGrp="1" noChangeArrowheads="1"/>
          </p:cNvSpPr>
          <p:nvPr>
            <p:ph type="dt" sz="half" idx="11"/>
          </p:nvPr>
        </p:nvSpPr>
        <p:spPr/>
        <p:txBody>
          <a:bodyPr/>
          <a:lstStyle>
            <a:lvl1pPr>
              <a:defRPr sz="1200">
                <a:solidFill>
                  <a:srgbClr val="800000"/>
                </a:solidFill>
                <a:latin typeface="Gill Sans MT" pitchFamily="34" charset="0"/>
              </a:defRPr>
            </a:lvl1pPr>
          </a:lstStyle>
          <a:p>
            <a:pPr>
              <a:defRPr/>
            </a:pPr>
            <a:fld id="{29C1E1A0-7579-46A4-9B31-62303218D472}" type="datetime1">
              <a:rPr lang="en-US"/>
              <a:pPr>
                <a:defRPr/>
              </a:pPr>
              <a:t>10/16/2019</a:t>
            </a:fld>
            <a:endParaRPr lang="en-US" dirty="0"/>
          </a:p>
        </p:txBody>
      </p:sp>
      <p:sp>
        <p:nvSpPr>
          <p:cNvPr id="40" name="Rectangle 6"/>
          <p:cNvSpPr>
            <a:spLocks noGrp="1" noChangeArrowheads="1"/>
          </p:cNvSpPr>
          <p:nvPr>
            <p:ph type="sldNum" sz="quarter" idx="12"/>
          </p:nvPr>
        </p:nvSpPr>
        <p:spPr/>
        <p:txBody>
          <a:bodyPr/>
          <a:lstStyle>
            <a:lvl1pPr algn="r">
              <a:defRPr sz="1200">
                <a:solidFill>
                  <a:srgbClr val="800000"/>
                </a:solidFill>
                <a:latin typeface="Georgia" pitchFamily="18" charset="0"/>
              </a:defRPr>
            </a:lvl1pPr>
          </a:lstStyle>
          <a:p>
            <a:pPr>
              <a:defRPr/>
            </a:pPr>
            <a:fld id="{9C7D06AE-20E0-49C7-9537-E8A2F28FCB5F}" type="slidenum">
              <a:rPr lang="en-US"/>
              <a:pPr>
                <a:defRPr/>
              </a:pPr>
              <a:t>‹#›</a:t>
            </a:fld>
            <a:endParaRPr lang="en-US" dirty="0"/>
          </a:p>
        </p:txBody>
      </p:sp>
    </p:spTree>
    <p:extLst>
      <p:ext uri="{BB962C8B-B14F-4D97-AF65-F5344CB8AC3E}">
        <p14:creationId xmlns:p14="http://schemas.microsoft.com/office/powerpoint/2010/main" val="2094106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gi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C6D424-DE00-4962-B9C4-D78CC5BE0C50}" type="datetimeFigureOut">
              <a:rPr lang="en-US" smtClean="0"/>
              <a:pPr/>
              <a:t>10/16/2019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Title Placeholder 21"/>
          <p:cNvSpPr>
            <a:spLocks noGrp="1"/>
          </p:cNvSpPr>
          <p:nvPr>
            <p:ph type="title"/>
          </p:nvPr>
        </p:nvSpPr>
        <p:spPr>
          <a:xfrm>
            <a:off x="152400" y="228600"/>
            <a:ext cx="8839200" cy="1066800"/>
          </a:xfrm>
          <a:prstGeom prst="rect">
            <a:avLst/>
          </a:prstGeom>
        </p:spPr>
        <p:txBody>
          <a:bodyPr vert="horz" anchor="ctr">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grpSp>
        <p:nvGrpSpPr>
          <p:cNvPr id="21" name="Group 20"/>
          <p:cNvGrpSpPr/>
          <p:nvPr/>
        </p:nvGrpSpPr>
        <p:grpSpPr>
          <a:xfrm>
            <a:off x="4191000" y="6096000"/>
            <a:ext cx="762000" cy="762000"/>
            <a:chOff x="1143000" y="228600"/>
            <a:chExt cx="762000" cy="762000"/>
          </a:xfrm>
        </p:grpSpPr>
        <p:sp>
          <p:nvSpPr>
            <p:cNvPr id="24" name="Oval 23"/>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Oval 24"/>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26" name="Picture 25" descr="NPAIHBtransparent.gif"/>
            <p:cNvPicPr>
              <a:picLocks noChangeAspect="1"/>
            </p:cNvPicPr>
            <p:nvPr userDrawn="1"/>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261145" y="431334"/>
              <a:ext cx="509039" cy="426463"/>
            </a:xfrm>
            <a:prstGeom prst="rect">
              <a:avLst/>
            </a:prstGeom>
          </p:spPr>
        </p:pic>
      </p:grpSp>
    </p:spTree>
    <p:extLst>
      <p:ext uri="{BB962C8B-B14F-4D97-AF65-F5344CB8AC3E}">
        <p14:creationId xmlns:p14="http://schemas.microsoft.com/office/powerpoint/2010/main" val="1656329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Lst>
  <p:txStyles>
    <p:titleStyle>
      <a:lvl1pPr algn="ctr" rtl="0" eaLnBrk="1" latinLnBrk="0" hangingPunct="1">
        <a:spcBef>
          <a:spcPct val="0"/>
        </a:spcBef>
        <a:buNone/>
        <a:defRPr kumimoji="0" sz="44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1027"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 name="Rectangle 5"/>
          <p:cNvSpPr>
            <a:spLocks noGrp="1" noChangeArrowheads="1"/>
          </p:cNvSpPr>
          <p:nvPr>
            <p:ph type="ftr" sz="quarter" idx="3"/>
          </p:nvPr>
        </p:nvSpPr>
        <p:spPr bwMode="auto">
          <a:xfrm>
            <a:off x="2667000" y="6461125"/>
            <a:ext cx="3810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Gill Sans MT" pitchFamily="34" charset="0"/>
              </a:defRPr>
            </a:lvl1pPr>
          </a:lstStyle>
          <a:p>
            <a:pPr fontAlgn="base">
              <a:spcBef>
                <a:spcPct val="0"/>
              </a:spcBef>
              <a:spcAft>
                <a:spcPct val="0"/>
              </a:spcAft>
              <a:defRPr/>
            </a:pPr>
            <a:r>
              <a:rPr lang="en-US" dirty="0"/>
              <a:t>Northwest Portland Area Indian Health Board</a:t>
            </a:r>
          </a:p>
        </p:txBody>
      </p:sp>
      <p:sp>
        <p:nvSpPr>
          <p:cNvPr id="66" name="Rectangle 4"/>
          <p:cNvSpPr>
            <a:spLocks noGrp="1" noChangeArrowheads="1"/>
          </p:cNvSpPr>
          <p:nvPr>
            <p:ph type="dt" sz="half" idx="2"/>
          </p:nvPr>
        </p:nvSpPr>
        <p:spPr bwMode="auto">
          <a:xfrm>
            <a:off x="457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800000"/>
                </a:solidFill>
                <a:latin typeface="Gill Sans MT" pitchFamily="34" charset="0"/>
              </a:defRPr>
            </a:lvl1pPr>
          </a:lstStyle>
          <a:p>
            <a:pPr fontAlgn="base">
              <a:spcBef>
                <a:spcPct val="0"/>
              </a:spcBef>
              <a:spcAft>
                <a:spcPct val="0"/>
              </a:spcAft>
              <a:defRPr/>
            </a:pPr>
            <a:fld id="{11B48FDB-D342-4F06-80C3-CC7634C7F97A}" type="datetime1">
              <a:rPr lang="en-US"/>
              <a:pPr fontAlgn="base">
                <a:spcBef>
                  <a:spcPct val="0"/>
                </a:spcBef>
                <a:spcAft>
                  <a:spcPct val="0"/>
                </a:spcAft>
                <a:defRPr/>
              </a:pPr>
              <a:t>10/16/2019</a:t>
            </a:fld>
            <a:endParaRPr lang="en-US" dirty="0"/>
          </a:p>
        </p:txBody>
      </p:sp>
      <p:sp>
        <p:nvSpPr>
          <p:cNvPr id="67" name="Rectangle 6"/>
          <p:cNvSpPr>
            <a:spLocks noGrp="1" noChangeArrowheads="1"/>
          </p:cNvSpPr>
          <p:nvPr>
            <p:ph type="sldNum" sz="quarter" idx="4"/>
          </p:nvPr>
        </p:nvSpPr>
        <p:spPr bwMode="auto">
          <a:xfrm>
            <a:off x="6553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0000"/>
                </a:solidFill>
                <a:latin typeface="Georgia" pitchFamily="18" charset="0"/>
              </a:defRPr>
            </a:lvl1pPr>
          </a:lstStyle>
          <a:p>
            <a:pPr fontAlgn="base">
              <a:spcBef>
                <a:spcPct val="0"/>
              </a:spcBef>
              <a:spcAft>
                <a:spcPct val="0"/>
              </a:spcAft>
              <a:defRPr/>
            </a:pPr>
            <a:fld id="{7AD814E6-D563-43F1-AFB9-B14F28545724}"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19291879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rtl="0" eaLnBrk="1" fontAlgn="base" hangingPunct="1">
        <a:spcBef>
          <a:spcPct val="0"/>
        </a:spcBef>
        <a:spcAft>
          <a:spcPct val="0"/>
        </a:spcAft>
        <a:defRPr sz="4000">
          <a:solidFill>
            <a:srgbClr val="990000"/>
          </a:solidFill>
          <a:latin typeface="Georgia" pitchFamily="18" charset="0"/>
          <a:ea typeface="+mj-ea"/>
          <a:cs typeface="+mj-cs"/>
        </a:defRPr>
      </a:lvl1pPr>
      <a:lvl2pPr algn="l" rtl="0" eaLnBrk="1" fontAlgn="base" hangingPunct="1">
        <a:spcBef>
          <a:spcPct val="0"/>
        </a:spcBef>
        <a:spcAft>
          <a:spcPct val="0"/>
        </a:spcAft>
        <a:defRPr sz="4000">
          <a:solidFill>
            <a:srgbClr val="990000"/>
          </a:solidFill>
          <a:latin typeface="Georgia" pitchFamily="18" charset="0"/>
        </a:defRPr>
      </a:lvl2pPr>
      <a:lvl3pPr algn="l" rtl="0" eaLnBrk="1" fontAlgn="base" hangingPunct="1">
        <a:spcBef>
          <a:spcPct val="0"/>
        </a:spcBef>
        <a:spcAft>
          <a:spcPct val="0"/>
        </a:spcAft>
        <a:defRPr sz="4000">
          <a:solidFill>
            <a:srgbClr val="990000"/>
          </a:solidFill>
          <a:latin typeface="Georgia" pitchFamily="18" charset="0"/>
        </a:defRPr>
      </a:lvl3pPr>
      <a:lvl4pPr algn="l" rtl="0" eaLnBrk="1" fontAlgn="base" hangingPunct="1">
        <a:spcBef>
          <a:spcPct val="0"/>
        </a:spcBef>
        <a:spcAft>
          <a:spcPct val="0"/>
        </a:spcAft>
        <a:defRPr sz="4000">
          <a:solidFill>
            <a:srgbClr val="990000"/>
          </a:solidFill>
          <a:latin typeface="Georgia" pitchFamily="18" charset="0"/>
        </a:defRPr>
      </a:lvl4pPr>
      <a:lvl5pPr algn="l" rtl="0" eaLnBrk="1" fontAlgn="base" hangingPunct="1">
        <a:spcBef>
          <a:spcPct val="0"/>
        </a:spcBef>
        <a:spcAft>
          <a:spcPct val="0"/>
        </a:spcAft>
        <a:defRPr sz="4000">
          <a:solidFill>
            <a:srgbClr val="990000"/>
          </a:solidFill>
          <a:latin typeface="Georgia" pitchFamily="18" charset="0"/>
        </a:defRPr>
      </a:lvl5pPr>
      <a:lvl6pPr marL="457200" algn="ctr" rtl="0" eaLnBrk="1" fontAlgn="base" hangingPunct="1">
        <a:spcBef>
          <a:spcPct val="0"/>
        </a:spcBef>
        <a:spcAft>
          <a:spcPct val="0"/>
        </a:spcAft>
        <a:defRPr sz="4400" u="sng">
          <a:solidFill>
            <a:srgbClr val="990000"/>
          </a:solidFill>
          <a:latin typeface="Arial Black" pitchFamily="34" charset="0"/>
        </a:defRPr>
      </a:lvl6pPr>
      <a:lvl7pPr marL="914400" algn="ctr" rtl="0" eaLnBrk="1" fontAlgn="base" hangingPunct="1">
        <a:spcBef>
          <a:spcPct val="0"/>
        </a:spcBef>
        <a:spcAft>
          <a:spcPct val="0"/>
        </a:spcAft>
        <a:defRPr sz="4400" u="sng">
          <a:solidFill>
            <a:srgbClr val="990000"/>
          </a:solidFill>
          <a:latin typeface="Arial Black" pitchFamily="34" charset="0"/>
        </a:defRPr>
      </a:lvl7pPr>
      <a:lvl8pPr marL="1371600" algn="ctr" rtl="0" eaLnBrk="1" fontAlgn="base" hangingPunct="1">
        <a:spcBef>
          <a:spcPct val="0"/>
        </a:spcBef>
        <a:spcAft>
          <a:spcPct val="0"/>
        </a:spcAft>
        <a:defRPr sz="4400" u="sng">
          <a:solidFill>
            <a:srgbClr val="990000"/>
          </a:solidFill>
          <a:latin typeface="Arial Black" pitchFamily="34" charset="0"/>
        </a:defRPr>
      </a:lvl8pPr>
      <a:lvl9pPr marL="1828800" algn="ctr" rtl="0" eaLnBrk="1" fontAlgn="base" hangingPunct="1">
        <a:spcBef>
          <a:spcPct val="0"/>
        </a:spcBef>
        <a:spcAft>
          <a:spcPct val="0"/>
        </a:spcAft>
        <a:defRPr sz="4400" u="sng">
          <a:solidFill>
            <a:srgbClr val="990000"/>
          </a:solidFill>
          <a:latin typeface="Arial Black" pitchFamily="34" charset="0"/>
        </a:defRPr>
      </a:lvl9pPr>
    </p:titleStyle>
    <p:bodyStyle>
      <a:lvl1pPr marL="342900" indent="-342900" algn="l" rtl="0" eaLnBrk="1" fontAlgn="base" hangingPunct="1">
        <a:spcBef>
          <a:spcPct val="20000"/>
        </a:spcBef>
        <a:spcAft>
          <a:spcPct val="0"/>
        </a:spcAft>
        <a:buClr>
          <a:srgbClr val="715C29"/>
        </a:buClr>
        <a:buSzPct val="95000"/>
        <a:buFont typeface="Arial" charset="0"/>
        <a:buChar char="•"/>
        <a:defRPr sz="36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8080"/>
        </a:buClr>
        <a:buSzPct val="100000"/>
        <a:buFont typeface="Wingdings" pitchFamily="2" charset="2"/>
        <a:buChar char="§"/>
        <a:defRPr lang="en-US" sz="3400" dirty="0">
          <a:solidFill>
            <a:schemeClr val="tx1"/>
          </a:solidFill>
          <a:latin typeface="Trebuchet MS" pitchFamily="34" charset="0"/>
        </a:defRPr>
      </a:lvl2pPr>
      <a:lvl3pPr marL="1143000" indent="-228600" algn="l" rtl="0" eaLnBrk="1" fontAlgn="base" hangingPunct="1">
        <a:spcBef>
          <a:spcPct val="20000"/>
        </a:spcBef>
        <a:spcAft>
          <a:spcPct val="0"/>
        </a:spcAft>
        <a:buClr>
          <a:srgbClr val="B40000"/>
        </a:buClr>
        <a:buSzPct val="100000"/>
        <a:buFont typeface="Arial" charset="0"/>
        <a:buChar char="•"/>
        <a:defRPr sz="2800">
          <a:solidFill>
            <a:schemeClr val="tx1"/>
          </a:solidFill>
          <a:latin typeface="Trebuchet MS" pitchFamily="34" charset="0"/>
        </a:defRPr>
      </a:lvl3pPr>
      <a:lvl4pPr marL="1600200" indent="-228600" algn="l" rtl="0" eaLnBrk="1" fontAlgn="base" hangingPunct="1">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057400" indent="-228600" algn="l" rtl="0" eaLnBrk="1" fontAlgn="base" hangingPunct="1">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12"/>
        </a:buBlip>
        <a:defRPr sz="3200" i="1">
          <a:solidFill>
            <a:schemeClr val="tx1"/>
          </a:solidFill>
          <a:latin typeface="+mn-lt"/>
        </a:defRPr>
      </a:lvl6pPr>
      <a:lvl7pPr marL="2971800" indent="-228600" algn="l" rtl="0" eaLnBrk="1" fontAlgn="base" hangingPunct="1">
        <a:spcBef>
          <a:spcPct val="20000"/>
        </a:spcBef>
        <a:spcAft>
          <a:spcPct val="0"/>
        </a:spcAft>
        <a:buBlip>
          <a:blip r:embed="rId12"/>
        </a:buBlip>
        <a:defRPr sz="3200" i="1">
          <a:solidFill>
            <a:schemeClr val="tx1"/>
          </a:solidFill>
          <a:latin typeface="+mn-lt"/>
        </a:defRPr>
      </a:lvl7pPr>
      <a:lvl8pPr marL="3429000" indent="-228600" algn="l" rtl="0" eaLnBrk="1" fontAlgn="base" hangingPunct="1">
        <a:spcBef>
          <a:spcPct val="20000"/>
        </a:spcBef>
        <a:spcAft>
          <a:spcPct val="0"/>
        </a:spcAft>
        <a:buBlip>
          <a:blip r:embed="rId12"/>
        </a:buBlip>
        <a:defRPr sz="3200" i="1">
          <a:solidFill>
            <a:schemeClr val="tx1"/>
          </a:solidFill>
          <a:latin typeface="+mn-lt"/>
        </a:defRPr>
      </a:lvl8pPr>
      <a:lvl9pPr marL="3886200" indent="-228600" algn="l" rtl="0" eaLnBrk="1" fontAlgn="base" hangingPunct="1">
        <a:spcBef>
          <a:spcPct val="20000"/>
        </a:spcBef>
        <a:spcAft>
          <a:spcPct val="0"/>
        </a:spcAft>
        <a:buBlip>
          <a:blip r:embed="rId12"/>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C6D424-DE00-4962-B9C4-D78CC5BE0C50}" type="datetimeFigureOut">
              <a:rPr lang="en-US" smtClean="0"/>
              <a:pPr/>
              <a:t>10/16/2019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Title Placeholder 21"/>
          <p:cNvSpPr>
            <a:spLocks noGrp="1"/>
          </p:cNvSpPr>
          <p:nvPr>
            <p:ph type="title"/>
          </p:nvPr>
        </p:nvSpPr>
        <p:spPr>
          <a:xfrm>
            <a:off x="152400" y="228600"/>
            <a:ext cx="8839200" cy="1066800"/>
          </a:xfrm>
          <a:prstGeom prst="rect">
            <a:avLst/>
          </a:prstGeom>
        </p:spPr>
        <p:txBody>
          <a:bodyPr vert="horz" anchor="ctr">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grpSp>
        <p:nvGrpSpPr>
          <p:cNvPr id="21" name="Group 20"/>
          <p:cNvGrpSpPr/>
          <p:nvPr/>
        </p:nvGrpSpPr>
        <p:grpSpPr>
          <a:xfrm>
            <a:off x="4191000" y="6096000"/>
            <a:ext cx="762000" cy="762000"/>
            <a:chOff x="1143000" y="228600"/>
            <a:chExt cx="762000" cy="762000"/>
          </a:xfrm>
        </p:grpSpPr>
        <p:sp>
          <p:nvSpPr>
            <p:cNvPr id="24" name="Oval 23"/>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Oval 24"/>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26" name="Picture 25" descr="NPAIHBtransparent.gif"/>
            <p:cNvPicPr>
              <a:picLocks noChangeAspect="1"/>
            </p:cNvPicPr>
            <p:nvPr userDrawn="1"/>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261145" y="431334"/>
              <a:ext cx="509039" cy="426463"/>
            </a:xfrm>
            <a:prstGeom prst="rect">
              <a:avLst/>
            </a:prstGeom>
          </p:spPr>
        </p:pic>
      </p:grpSp>
    </p:spTree>
    <p:extLst>
      <p:ext uri="{BB962C8B-B14F-4D97-AF65-F5344CB8AC3E}">
        <p14:creationId xmlns:p14="http://schemas.microsoft.com/office/powerpoint/2010/main" val="14182510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ctr" rtl="0" eaLnBrk="1" latinLnBrk="0" hangingPunct="1">
        <a:spcBef>
          <a:spcPct val="0"/>
        </a:spcBef>
        <a:buNone/>
        <a:defRPr kumimoji="0" sz="44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chart" Target="../charts/char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npaihb.org/idea-n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chart" Target="../charts/chart8.xml"/><Relationship Id="rId10" Type="http://schemas.openxmlformats.org/officeDocument/2006/relationships/chart" Target="../charts/chart9.xml"/><Relationship Id="rId4" Type="http://schemas.openxmlformats.org/officeDocument/2006/relationships/chart" Target="../charts/chart7.xml"/><Relationship Id="rId9"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hyperlink" Target="mailto:HLovejoy@npaihb.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sjoshi@npaihb.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chiaowenlan@npaihb.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www.npaihb.org/ideanw" TargetMode="External"/><Relationship Id="rId7" Type="http://schemas.openxmlformats.org/officeDocument/2006/relationships/image" Target="../media/image65.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7000"/>
            <a:lum/>
            <a:extLst>
              <a:ext uri="{BEBA8EAE-BF5A-486C-A8C5-ECC9F3942E4B}">
                <a14:imgProps xmlns:a14="http://schemas.microsoft.com/office/drawing/2010/main">
                  <a14:imgLayer r:embed="rId4">
                    <a14:imgEffect>
                      <a14:saturation sat="121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76400"/>
            <a:ext cx="8839200" cy="1524000"/>
          </a:xfrm>
        </p:spPr>
        <p:txBody>
          <a:bodyPr>
            <a:normAutofit/>
          </a:bodyPr>
          <a:lstStyle/>
          <a:p>
            <a:r>
              <a:rPr lang="en-US" sz="2400" dirty="0" smtClean="0"/>
              <a:t/>
            </a:r>
            <a:br>
              <a:rPr lang="en-US" sz="2400" dirty="0" smtClean="0"/>
            </a:br>
            <a:endParaRPr lang="en-US" sz="2400" dirty="0"/>
          </a:p>
        </p:txBody>
      </p:sp>
      <p:sp>
        <p:nvSpPr>
          <p:cNvPr id="3" name="Subtitle 2"/>
          <p:cNvSpPr>
            <a:spLocks noGrp="1"/>
          </p:cNvSpPr>
          <p:nvPr>
            <p:ph type="subTitle" idx="1"/>
          </p:nvPr>
        </p:nvSpPr>
        <p:spPr>
          <a:xfrm>
            <a:off x="1273305" y="4347380"/>
            <a:ext cx="7086600" cy="843105"/>
          </a:xfrm>
        </p:spPr>
        <p:txBody>
          <a:bodyPr>
            <a:normAutofit/>
          </a:bodyPr>
          <a:lstStyle/>
          <a:p>
            <a:r>
              <a:rPr lang="en-US" sz="2000" b="1" dirty="0" smtClean="0">
                <a:solidFill>
                  <a:srgbClr val="002060"/>
                </a:solidFill>
              </a:rPr>
              <a:t>Northwest Tribal Epidemiology Center</a:t>
            </a:r>
          </a:p>
          <a:p>
            <a:r>
              <a:rPr lang="en-US" sz="2000" b="1" dirty="0" smtClean="0">
                <a:solidFill>
                  <a:srgbClr val="002060"/>
                </a:solidFill>
              </a:rPr>
              <a:t>Northwest Portland Area Indian Health Board </a:t>
            </a:r>
          </a:p>
        </p:txBody>
      </p:sp>
      <p:sp>
        <p:nvSpPr>
          <p:cNvPr id="5" name="TextBox 4"/>
          <p:cNvSpPr txBox="1"/>
          <p:nvPr/>
        </p:nvSpPr>
        <p:spPr>
          <a:xfrm>
            <a:off x="0" y="5486400"/>
            <a:ext cx="8839200" cy="369332"/>
          </a:xfrm>
          <a:prstGeom prst="rect">
            <a:avLst/>
          </a:prstGeom>
          <a:noFill/>
        </p:spPr>
        <p:txBody>
          <a:bodyPr wrap="square" rtlCol="0">
            <a:spAutoFit/>
          </a:bodyPr>
          <a:lstStyle/>
          <a:p>
            <a:pPr algn="ctr"/>
            <a:r>
              <a:rPr lang="en-US" b="1" dirty="0" smtClean="0">
                <a:solidFill>
                  <a:srgbClr val="002060"/>
                </a:solidFill>
              </a:rPr>
              <a:t>  October 23</a:t>
            </a:r>
            <a:r>
              <a:rPr lang="en-US" b="1" baseline="30000" dirty="0" smtClean="0">
                <a:solidFill>
                  <a:srgbClr val="002060"/>
                </a:solidFill>
              </a:rPr>
              <a:t>r</a:t>
            </a:r>
            <a:r>
              <a:rPr lang="en-US" b="1" baseline="30000" dirty="0">
                <a:solidFill>
                  <a:srgbClr val="002060"/>
                </a:solidFill>
              </a:rPr>
              <a:t>d</a:t>
            </a:r>
            <a:r>
              <a:rPr lang="en-US" b="1" dirty="0" smtClean="0">
                <a:solidFill>
                  <a:srgbClr val="002060"/>
                </a:solidFill>
              </a:rPr>
              <a:t>, 2019</a:t>
            </a:r>
            <a:endParaRPr lang="en-US" b="1" dirty="0">
              <a:solidFill>
                <a:srgbClr val="002060"/>
              </a:solidFill>
            </a:endParaRPr>
          </a:p>
        </p:txBody>
      </p:sp>
      <p:sp>
        <p:nvSpPr>
          <p:cNvPr id="6" name="Title 1"/>
          <p:cNvSpPr txBox="1">
            <a:spLocks/>
          </p:cNvSpPr>
          <p:nvPr/>
        </p:nvSpPr>
        <p:spPr>
          <a:xfrm>
            <a:off x="152400" y="210851"/>
            <a:ext cx="8839200" cy="10668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r>
              <a:rPr lang="en-US" sz="3600" b="1" dirty="0" smtClean="0"/>
              <a:t>Project Update</a:t>
            </a:r>
            <a:endParaRPr lang="en-US" sz="3600" b="1" dirty="0">
              <a:solidFill>
                <a:schemeClr val="accent5"/>
              </a:solidFill>
            </a:endParaRPr>
          </a:p>
        </p:txBody>
      </p:sp>
      <p:sp>
        <p:nvSpPr>
          <p:cNvPr id="4" name="TextBox 3"/>
          <p:cNvSpPr txBox="1"/>
          <p:nvPr/>
        </p:nvSpPr>
        <p:spPr>
          <a:xfrm>
            <a:off x="1098467" y="2352603"/>
            <a:ext cx="6971780" cy="1306576"/>
          </a:xfrm>
          <a:prstGeom prst="rect">
            <a:avLst/>
          </a:prstGeom>
          <a:noFill/>
        </p:spPr>
        <p:txBody>
          <a:bodyPr wrap="none" rtlCol="0">
            <a:spAutoFit/>
          </a:bodyPr>
          <a:lstStyle/>
          <a:p>
            <a:pPr algn="ctr">
              <a:lnSpc>
                <a:spcPct val="150000"/>
              </a:lnSpc>
            </a:pPr>
            <a:r>
              <a:rPr lang="en-US" sz="2800" b="1" dirty="0" smtClean="0">
                <a:solidFill>
                  <a:schemeClr val="accent1">
                    <a:lumMod val="75000"/>
                  </a:schemeClr>
                </a:solidFill>
              </a:rPr>
              <a:t>Improving </a:t>
            </a:r>
            <a:r>
              <a:rPr lang="en-US" sz="2800" b="1" dirty="0">
                <a:solidFill>
                  <a:schemeClr val="accent1">
                    <a:lumMod val="75000"/>
                  </a:schemeClr>
                </a:solidFill>
              </a:rPr>
              <a:t>Data &amp; Enhancing Access </a:t>
            </a:r>
            <a:endParaRPr lang="en-US" sz="2800" b="1" dirty="0" smtClean="0">
              <a:solidFill>
                <a:schemeClr val="accent1">
                  <a:lumMod val="75000"/>
                </a:schemeClr>
              </a:solidFill>
            </a:endParaRPr>
          </a:p>
          <a:p>
            <a:pPr algn="ctr">
              <a:lnSpc>
                <a:spcPct val="150000"/>
              </a:lnSpc>
            </a:pPr>
            <a:r>
              <a:rPr lang="en-US" sz="2800" b="1" dirty="0" smtClean="0">
                <a:solidFill>
                  <a:schemeClr val="accent1">
                    <a:lumMod val="75000"/>
                  </a:schemeClr>
                </a:solidFill>
              </a:rPr>
              <a:t>(</a:t>
            </a:r>
            <a:r>
              <a:rPr lang="en-US" sz="2800" b="1" dirty="0">
                <a:solidFill>
                  <a:schemeClr val="accent1">
                    <a:lumMod val="75000"/>
                  </a:schemeClr>
                </a:solidFill>
              </a:rPr>
              <a:t>IDEA-NW) </a:t>
            </a:r>
            <a:r>
              <a:rPr lang="en-US" sz="2800" b="1" dirty="0" smtClean="0">
                <a:solidFill>
                  <a:schemeClr val="accent1">
                    <a:lumMod val="75000"/>
                  </a:schemeClr>
                </a:solidFill>
              </a:rPr>
              <a:t>Project</a:t>
            </a:r>
          </a:p>
        </p:txBody>
      </p:sp>
    </p:spTree>
    <p:extLst>
      <p:ext uri="{BB962C8B-B14F-4D97-AF65-F5344CB8AC3E}">
        <p14:creationId xmlns:p14="http://schemas.microsoft.com/office/powerpoint/2010/main" val="1606919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763000" cy="1143000"/>
          </a:xfrm>
        </p:spPr>
        <p:txBody>
          <a:bodyPr/>
          <a:lstStyle/>
          <a:p>
            <a:r>
              <a:rPr lang="en-US" sz="3600" dirty="0" smtClean="0"/>
              <a:t>Misclassification Effect on Mortality Rates</a:t>
            </a:r>
            <a:endParaRPr lang="en-US" sz="3600" dirty="0"/>
          </a:p>
        </p:txBody>
      </p:sp>
      <p:grpSp>
        <p:nvGrpSpPr>
          <p:cNvPr id="5" name="Group 4">
            <a:extLst>
              <a:ext uri="{FF2B5EF4-FFF2-40B4-BE49-F238E27FC236}">
                <a16:creationId xmlns:a16="http://schemas.microsoft.com/office/drawing/2014/main" xmlns="" id="{B20F0074-ABDF-4E6D-990B-F2F4270E33D1}"/>
              </a:ext>
            </a:extLst>
          </p:cNvPr>
          <p:cNvGrpSpPr/>
          <p:nvPr/>
        </p:nvGrpSpPr>
        <p:grpSpPr>
          <a:xfrm>
            <a:off x="219481" y="1358078"/>
            <a:ext cx="4542512" cy="4426198"/>
            <a:chOff x="-680081" y="1436337"/>
            <a:chExt cx="4542512" cy="4426198"/>
          </a:xfrm>
        </p:grpSpPr>
        <p:graphicFrame>
          <p:nvGraphicFramePr>
            <p:cNvPr id="6" name="Chart 5">
              <a:extLst>
                <a:ext uri="{FF2B5EF4-FFF2-40B4-BE49-F238E27FC236}">
                  <a16:creationId xmlns:a16="http://schemas.microsoft.com/office/drawing/2014/main" xmlns="" id="{94F65034-54BB-451E-AA34-C43CF88E3972}"/>
                </a:ext>
              </a:extLst>
            </p:cNvPr>
            <p:cNvGraphicFramePr/>
            <p:nvPr>
              <p:extLst>
                <p:ext uri="{D42A27DB-BD31-4B8C-83A1-F6EECF244321}">
                  <p14:modId xmlns:p14="http://schemas.microsoft.com/office/powerpoint/2010/main" val="3011688697"/>
                </p:ext>
              </p:extLst>
            </p:nvPr>
          </p:nvGraphicFramePr>
          <p:xfrm>
            <a:off x="-542531" y="2052535"/>
            <a:ext cx="4404962" cy="3810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4" descr="Image result for idaho state outline">
              <a:extLst>
                <a:ext uri="{FF2B5EF4-FFF2-40B4-BE49-F238E27FC236}">
                  <a16:creationId xmlns:a16="http://schemas.microsoft.com/office/drawing/2014/main" xmlns="" id="{574C4631-DE49-43A3-9D42-81F9C9AD9FDB}"/>
                </a:ext>
              </a:extLst>
            </p:cNvPr>
            <p:cNvPicPr>
              <a:picLocks noChangeAspect="1" noChangeArrowheads="1"/>
            </p:cNvPicPr>
            <p:nvPr/>
          </p:nvPicPr>
          <p:blipFill>
            <a:blip r:embed="rId4" cstate="screen">
              <a:biLevel thresh="75000"/>
              <a:extLst>
                <a:ext uri="{28A0092B-C50C-407E-A947-70E740481C1C}">
                  <a14:useLocalDpi xmlns:a14="http://schemas.microsoft.com/office/drawing/2010/main"/>
                </a:ext>
              </a:extLst>
            </a:blip>
            <a:srcRect/>
            <a:stretch>
              <a:fillRect/>
            </a:stretch>
          </p:blipFill>
          <p:spPr bwMode="auto">
            <a:xfrm flipH="1">
              <a:off x="-680081" y="1436337"/>
              <a:ext cx="1031298" cy="9414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xmlns="" id="{65E00CB4-DA96-492E-A2EF-EC478DFAC1FE}"/>
              </a:ext>
            </a:extLst>
          </p:cNvPr>
          <p:cNvGrpSpPr/>
          <p:nvPr/>
        </p:nvGrpSpPr>
        <p:grpSpPr>
          <a:xfrm>
            <a:off x="2140945" y="2692538"/>
            <a:ext cx="1295400" cy="1004121"/>
            <a:chOff x="897264" y="1870526"/>
            <a:chExt cx="1262638" cy="1092819"/>
          </a:xfrm>
        </p:grpSpPr>
        <p:sp>
          <p:nvSpPr>
            <p:cNvPr id="9" name="Oval 8">
              <a:extLst>
                <a:ext uri="{FF2B5EF4-FFF2-40B4-BE49-F238E27FC236}">
                  <a16:creationId xmlns:a16="http://schemas.microsoft.com/office/drawing/2014/main" xmlns="" id="{F5328FCB-B1AD-4A98-8BB3-75F62D481D44}"/>
                </a:ext>
              </a:extLst>
            </p:cNvPr>
            <p:cNvSpPr/>
            <p:nvPr/>
          </p:nvSpPr>
          <p:spPr>
            <a:xfrm>
              <a:off x="982174" y="1870526"/>
              <a:ext cx="1092819" cy="1092819"/>
            </a:xfrm>
            <a:prstGeom prst="ellipse">
              <a:avLst/>
            </a:prstGeom>
            <a:solidFill>
              <a:schemeClr val="accent5">
                <a:lumMod val="20000"/>
                <a:lumOff val="80000"/>
              </a:schemeClr>
            </a:solidFill>
            <a:ln>
              <a:solidFill>
                <a:srgbClr val="AFE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29E205F3-5D0E-413C-A8C9-609FCD640EEF}"/>
                </a:ext>
              </a:extLst>
            </p:cNvPr>
            <p:cNvSpPr txBox="1"/>
            <p:nvPr/>
          </p:nvSpPr>
          <p:spPr>
            <a:xfrm>
              <a:off x="897264" y="2080362"/>
              <a:ext cx="1262638" cy="584775"/>
            </a:xfrm>
            <a:prstGeom prst="rect">
              <a:avLst/>
            </a:prstGeom>
            <a:noFill/>
          </p:spPr>
          <p:txBody>
            <a:bodyPr wrap="square" rtlCol="0">
              <a:spAutoFit/>
            </a:bodyPr>
            <a:lstStyle/>
            <a:p>
              <a:pPr algn="ctr"/>
              <a:r>
                <a:rPr lang="en-US" sz="1600" dirty="0"/>
                <a:t>10.4%</a:t>
              </a:r>
            </a:p>
            <a:p>
              <a:pPr algn="ctr"/>
              <a:r>
                <a:rPr lang="en-US" sz="1600" dirty="0"/>
                <a:t>increase</a:t>
              </a:r>
            </a:p>
          </p:txBody>
        </p:sp>
      </p:grpSp>
      <p:grpSp>
        <p:nvGrpSpPr>
          <p:cNvPr id="12" name="Group 11">
            <a:extLst>
              <a:ext uri="{FF2B5EF4-FFF2-40B4-BE49-F238E27FC236}">
                <a16:creationId xmlns:a16="http://schemas.microsoft.com/office/drawing/2014/main" xmlns="" id="{49B128F4-FADF-4631-8FA8-64B5F71F8DF4}"/>
              </a:ext>
            </a:extLst>
          </p:cNvPr>
          <p:cNvGrpSpPr/>
          <p:nvPr/>
        </p:nvGrpSpPr>
        <p:grpSpPr>
          <a:xfrm>
            <a:off x="4756614" y="1295401"/>
            <a:ext cx="4368282" cy="4571999"/>
            <a:chOff x="6166407" y="1941763"/>
            <a:chExt cx="4790151" cy="4415864"/>
          </a:xfrm>
        </p:grpSpPr>
        <p:grpSp>
          <p:nvGrpSpPr>
            <p:cNvPr id="13" name="Group 12">
              <a:extLst>
                <a:ext uri="{FF2B5EF4-FFF2-40B4-BE49-F238E27FC236}">
                  <a16:creationId xmlns:a16="http://schemas.microsoft.com/office/drawing/2014/main" xmlns="" id="{B9372672-2737-40B7-BC75-1E4C9FBD622A}"/>
                </a:ext>
              </a:extLst>
            </p:cNvPr>
            <p:cNvGrpSpPr/>
            <p:nvPr/>
          </p:nvGrpSpPr>
          <p:grpSpPr>
            <a:xfrm>
              <a:off x="6166407" y="1941763"/>
              <a:ext cx="4790151" cy="4415864"/>
              <a:chOff x="6166407" y="2116861"/>
              <a:chExt cx="4790151" cy="4415864"/>
            </a:xfrm>
          </p:grpSpPr>
          <p:graphicFrame>
            <p:nvGraphicFramePr>
              <p:cNvPr id="15" name="Chart 14">
                <a:extLst>
                  <a:ext uri="{FF2B5EF4-FFF2-40B4-BE49-F238E27FC236}">
                    <a16:creationId xmlns:a16="http://schemas.microsoft.com/office/drawing/2014/main" xmlns="" id="{5BC17970-16F7-4739-B010-9A0E675EDC2B}"/>
                  </a:ext>
                </a:extLst>
              </p:cNvPr>
              <p:cNvGraphicFramePr/>
              <p:nvPr>
                <p:extLst>
                  <p:ext uri="{D42A27DB-BD31-4B8C-83A1-F6EECF244321}">
                    <p14:modId xmlns:p14="http://schemas.microsoft.com/office/powerpoint/2010/main" val="1752683930"/>
                  </p:ext>
                </p:extLst>
              </p:nvPr>
            </p:nvGraphicFramePr>
            <p:xfrm>
              <a:off x="6289827" y="2922763"/>
              <a:ext cx="4666731" cy="360996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xmlns="" id="{FF8277D6-97F6-4042-99C3-8DFC484CEB9E}"/>
                  </a:ext>
                </a:extLst>
              </p:cNvPr>
              <p:cNvSpPr/>
              <p:nvPr/>
            </p:nvSpPr>
            <p:spPr>
              <a:xfrm>
                <a:off x="7219106" y="2692368"/>
                <a:ext cx="3435178" cy="523220"/>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Age-adjusted All-cause Mortality Rate </a:t>
                </a:r>
              </a:p>
              <a:p>
                <a:pPr algn="ctr"/>
                <a:r>
                  <a:rPr lang="en-US" sz="1400" dirty="0">
                    <a:latin typeface="Calibri" panose="020F0502020204030204" pitchFamily="34" charset="0"/>
                    <a:ea typeface="Calibri" panose="020F0502020204030204" pitchFamily="34" charset="0"/>
                    <a:cs typeface="Times New Roman" panose="02020603050405020304" pitchFamily="18" charset="0"/>
                  </a:rPr>
                  <a:t>Oregon Residents, 2014-2017</a:t>
                </a:r>
                <a:endParaRPr lang="en-US" sz="1400" dirty="0"/>
              </a:p>
            </p:txBody>
          </p:sp>
          <p:pic>
            <p:nvPicPr>
              <p:cNvPr id="17" name="Picture 2" descr="Image result for oregon state outline">
                <a:extLst>
                  <a:ext uri="{FF2B5EF4-FFF2-40B4-BE49-F238E27FC236}">
                    <a16:creationId xmlns:a16="http://schemas.microsoft.com/office/drawing/2014/main" xmlns="" id="{19A83035-B3AB-4372-9882-7348103E157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66407" y="2116861"/>
                <a:ext cx="1158840" cy="115884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xmlns="" id="{8D08DA1E-509B-40AE-B88D-F69856403B9B}"/>
                </a:ext>
              </a:extLst>
            </p:cNvPr>
            <p:cNvPicPr>
              <a:picLocks noChangeAspect="1"/>
            </p:cNvPicPr>
            <p:nvPr/>
          </p:nvPicPr>
          <p:blipFill>
            <a:blip r:embed="rId7"/>
            <a:stretch>
              <a:fillRect/>
            </a:stretch>
          </p:blipFill>
          <p:spPr>
            <a:xfrm>
              <a:off x="7219107" y="5974187"/>
              <a:ext cx="3435178" cy="377408"/>
            </a:xfrm>
            <a:prstGeom prst="rect">
              <a:avLst/>
            </a:prstGeom>
          </p:spPr>
        </p:pic>
      </p:grpSp>
      <p:grpSp>
        <p:nvGrpSpPr>
          <p:cNvPr id="18" name="Group 17">
            <a:extLst>
              <a:ext uri="{FF2B5EF4-FFF2-40B4-BE49-F238E27FC236}">
                <a16:creationId xmlns:a16="http://schemas.microsoft.com/office/drawing/2014/main" xmlns="" id="{9A128616-7033-4F56-9F1C-65D0EE7E1ACD}"/>
              </a:ext>
            </a:extLst>
          </p:cNvPr>
          <p:cNvGrpSpPr/>
          <p:nvPr/>
        </p:nvGrpSpPr>
        <p:grpSpPr>
          <a:xfrm>
            <a:off x="6633020" y="2671518"/>
            <a:ext cx="1215580" cy="1025141"/>
            <a:chOff x="6793025" y="1821119"/>
            <a:chExt cx="1276956" cy="1092819"/>
          </a:xfrm>
        </p:grpSpPr>
        <p:sp>
          <p:nvSpPr>
            <p:cNvPr id="19" name="Oval 18">
              <a:extLst>
                <a:ext uri="{FF2B5EF4-FFF2-40B4-BE49-F238E27FC236}">
                  <a16:creationId xmlns:a16="http://schemas.microsoft.com/office/drawing/2014/main" xmlns="" id="{A2C35553-E7AA-40C2-B2BB-A5A4E46A03F2}"/>
                </a:ext>
              </a:extLst>
            </p:cNvPr>
            <p:cNvSpPr/>
            <p:nvPr/>
          </p:nvSpPr>
          <p:spPr>
            <a:xfrm>
              <a:off x="6885094" y="1821119"/>
              <a:ext cx="1092819" cy="1092819"/>
            </a:xfrm>
            <a:prstGeom prst="ellipse">
              <a:avLst/>
            </a:prstGeom>
            <a:solidFill>
              <a:schemeClr val="accent5">
                <a:lumMod val="20000"/>
                <a:lumOff val="80000"/>
              </a:schemeClr>
            </a:solidFill>
            <a:ln>
              <a:solidFill>
                <a:srgbClr val="AFE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59A7FDF8-C845-486C-9460-352E68ED59BA}"/>
                </a:ext>
              </a:extLst>
            </p:cNvPr>
            <p:cNvSpPr txBox="1"/>
            <p:nvPr/>
          </p:nvSpPr>
          <p:spPr>
            <a:xfrm>
              <a:off x="6793025" y="2042587"/>
              <a:ext cx="1276956" cy="524158"/>
            </a:xfrm>
            <a:prstGeom prst="rect">
              <a:avLst/>
            </a:prstGeom>
            <a:noFill/>
          </p:spPr>
          <p:txBody>
            <a:bodyPr wrap="square" rtlCol="0">
              <a:spAutoFit/>
            </a:bodyPr>
            <a:lstStyle/>
            <a:p>
              <a:pPr algn="ctr"/>
              <a:r>
                <a:rPr lang="en-US" sz="1600" dirty="0"/>
                <a:t>10.9%</a:t>
              </a:r>
            </a:p>
            <a:p>
              <a:pPr algn="ctr"/>
              <a:r>
                <a:rPr lang="en-US" sz="1600" dirty="0"/>
                <a:t>increase</a:t>
              </a:r>
            </a:p>
          </p:txBody>
        </p:sp>
      </p:grpSp>
    </p:spTree>
    <p:extLst>
      <p:ext uri="{BB962C8B-B14F-4D97-AF65-F5344CB8AC3E}">
        <p14:creationId xmlns:p14="http://schemas.microsoft.com/office/powerpoint/2010/main" val="27475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763000" cy="1143000"/>
          </a:xfrm>
        </p:spPr>
        <p:txBody>
          <a:bodyPr/>
          <a:lstStyle/>
          <a:p>
            <a:r>
              <a:rPr lang="en-US" sz="3600" dirty="0" smtClean="0"/>
              <a:t>Misclassification Effect on </a:t>
            </a:r>
            <a:br>
              <a:rPr lang="en-US" sz="3600" dirty="0" smtClean="0"/>
            </a:br>
            <a:r>
              <a:rPr lang="en-US" sz="3600" dirty="0" smtClean="0"/>
              <a:t>Hospitalization Rates</a:t>
            </a:r>
            <a:endParaRPr lang="en-US" sz="3600" dirty="0"/>
          </a:p>
        </p:txBody>
      </p:sp>
      <p:graphicFrame>
        <p:nvGraphicFramePr>
          <p:cNvPr id="22" name="Chart 21"/>
          <p:cNvGraphicFramePr>
            <a:graphicFrameLocks/>
          </p:cNvGraphicFramePr>
          <p:nvPr>
            <p:extLst>
              <p:ext uri="{D42A27DB-BD31-4B8C-83A1-F6EECF244321}">
                <p14:modId xmlns:p14="http://schemas.microsoft.com/office/powerpoint/2010/main" val="958041726"/>
              </p:ext>
            </p:extLst>
          </p:nvPr>
        </p:nvGraphicFramePr>
        <p:xfrm>
          <a:off x="1547965" y="1752600"/>
          <a:ext cx="6082921" cy="4388058"/>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a:extLst>
              <a:ext uri="{FF2B5EF4-FFF2-40B4-BE49-F238E27FC236}">
                <a16:creationId xmlns:a16="http://schemas.microsoft.com/office/drawing/2014/main" xmlns="" id="{9A128616-7033-4F56-9F1C-65D0EE7E1ACD}"/>
              </a:ext>
            </a:extLst>
          </p:cNvPr>
          <p:cNvGrpSpPr/>
          <p:nvPr/>
        </p:nvGrpSpPr>
        <p:grpSpPr>
          <a:xfrm>
            <a:off x="4000499" y="2275820"/>
            <a:ext cx="1444180" cy="1219200"/>
            <a:chOff x="6793025" y="1821119"/>
            <a:chExt cx="1276956" cy="1092819"/>
          </a:xfrm>
        </p:grpSpPr>
        <p:sp>
          <p:nvSpPr>
            <p:cNvPr id="19" name="Oval 18">
              <a:extLst>
                <a:ext uri="{FF2B5EF4-FFF2-40B4-BE49-F238E27FC236}">
                  <a16:creationId xmlns:a16="http://schemas.microsoft.com/office/drawing/2014/main" xmlns="" id="{A2C35553-E7AA-40C2-B2BB-A5A4E46A03F2}"/>
                </a:ext>
              </a:extLst>
            </p:cNvPr>
            <p:cNvSpPr/>
            <p:nvPr/>
          </p:nvSpPr>
          <p:spPr>
            <a:xfrm>
              <a:off x="6885094" y="1821119"/>
              <a:ext cx="1092819" cy="1092819"/>
            </a:xfrm>
            <a:prstGeom prst="ellipse">
              <a:avLst/>
            </a:prstGeom>
            <a:solidFill>
              <a:schemeClr val="accent5">
                <a:lumMod val="20000"/>
                <a:lumOff val="80000"/>
              </a:schemeClr>
            </a:solidFill>
            <a:ln>
              <a:solidFill>
                <a:srgbClr val="AFE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59A7FDF8-C845-486C-9460-352E68ED59BA}"/>
                </a:ext>
              </a:extLst>
            </p:cNvPr>
            <p:cNvSpPr txBox="1"/>
            <p:nvPr/>
          </p:nvSpPr>
          <p:spPr>
            <a:xfrm>
              <a:off x="6793025" y="2094324"/>
              <a:ext cx="1276956" cy="623381"/>
            </a:xfrm>
            <a:prstGeom prst="rect">
              <a:avLst/>
            </a:prstGeom>
            <a:noFill/>
          </p:spPr>
          <p:txBody>
            <a:bodyPr wrap="square" rtlCol="0">
              <a:spAutoFit/>
            </a:bodyPr>
            <a:lstStyle/>
            <a:p>
              <a:pPr algn="ctr"/>
              <a:r>
                <a:rPr lang="en-US" sz="1600" dirty="0" smtClean="0"/>
                <a:t>45.7%</a:t>
              </a:r>
              <a:endParaRPr lang="en-US" sz="1600" dirty="0"/>
            </a:p>
            <a:p>
              <a:pPr algn="ctr"/>
              <a:r>
                <a:rPr lang="en-US" sz="1600" dirty="0"/>
                <a:t>increase</a:t>
              </a:r>
            </a:p>
          </p:txBody>
        </p:sp>
      </p:grpSp>
      <p:sp>
        <p:nvSpPr>
          <p:cNvPr id="23" name="Rectangle 22">
            <a:extLst>
              <a:ext uri="{FF2B5EF4-FFF2-40B4-BE49-F238E27FC236}">
                <a16:creationId xmlns:a16="http://schemas.microsoft.com/office/drawing/2014/main" xmlns="" id="{FF8277D6-97F6-4042-99C3-8DFC484CEB9E}"/>
              </a:ext>
            </a:extLst>
          </p:cNvPr>
          <p:cNvSpPr/>
          <p:nvPr/>
        </p:nvSpPr>
        <p:spPr>
          <a:xfrm>
            <a:off x="2947924" y="1437134"/>
            <a:ext cx="3549331" cy="523220"/>
          </a:xfrm>
          <a:prstGeom prst="rect">
            <a:avLst/>
          </a:prstGeom>
        </p:spPr>
        <p:txBody>
          <a:bodyPr wrap="square">
            <a:spAutoFit/>
          </a:bodyPr>
          <a:lstStyle/>
          <a:p>
            <a:pPr algn="ctr"/>
            <a:r>
              <a:rPr lang="en-US" sz="1400" dirty="0">
                <a:latin typeface="Calibri" panose="020F0502020204030204" pitchFamily="34" charset="0"/>
                <a:ea typeface="Calibri" panose="020F0502020204030204" pitchFamily="34" charset="0"/>
                <a:cs typeface="Times New Roman" panose="02020603050405020304" pitchFamily="18" charset="0"/>
              </a:rPr>
              <a:t>Age-adjusted All-cause </a:t>
            </a:r>
            <a:r>
              <a:rPr lang="en-US" sz="1400" dirty="0" smtClean="0">
                <a:latin typeface="Calibri" panose="020F0502020204030204" pitchFamily="34" charset="0"/>
                <a:ea typeface="Calibri" panose="020F0502020204030204" pitchFamily="34" charset="0"/>
                <a:cs typeface="Times New Roman" panose="02020603050405020304" pitchFamily="18" charset="0"/>
              </a:rPr>
              <a:t>Hospitalization Rate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400" dirty="0" smtClean="0">
                <a:latin typeface="Calibri" panose="020F0502020204030204" pitchFamily="34" charset="0"/>
                <a:ea typeface="Calibri" panose="020F0502020204030204" pitchFamily="34" charset="0"/>
                <a:cs typeface="Times New Roman" panose="02020603050405020304" pitchFamily="18" charset="0"/>
              </a:rPr>
              <a:t>Washington, 2016</a:t>
            </a:r>
            <a:endParaRPr lang="en-US" sz="1400" dirty="0"/>
          </a:p>
        </p:txBody>
      </p:sp>
    </p:spTree>
    <p:extLst>
      <p:ext uri="{BB962C8B-B14F-4D97-AF65-F5344CB8AC3E}">
        <p14:creationId xmlns:p14="http://schemas.microsoft.com/office/powerpoint/2010/main" val="362776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763000" cy="1143000"/>
          </a:xfrm>
        </p:spPr>
        <p:txBody>
          <a:bodyPr/>
          <a:lstStyle/>
          <a:p>
            <a:r>
              <a:rPr lang="en-US" sz="3600" dirty="0" smtClean="0"/>
              <a:t>Recent Data Products</a:t>
            </a:r>
            <a:endParaRPr lang="en-US" sz="3600" dirty="0"/>
          </a:p>
        </p:txBody>
      </p:sp>
      <p:grpSp>
        <p:nvGrpSpPr>
          <p:cNvPr id="8" name="Group 7"/>
          <p:cNvGrpSpPr/>
          <p:nvPr/>
        </p:nvGrpSpPr>
        <p:grpSpPr>
          <a:xfrm>
            <a:off x="228600" y="1404170"/>
            <a:ext cx="2133600" cy="2726230"/>
            <a:chOff x="381000" y="1460996"/>
            <a:chExt cx="2133600" cy="272623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1460996"/>
              <a:ext cx="2133600" cy="2726230"/>
            </a:xfrm>
            <a:prstGeom prst="rect">
              <a:avLst/>
            </a:prstGeom>
            <a:ln>
              <a:solidFill>
                <a:schemeClr val="tx1"/>
              </a:solidFill>
            </a:ln>
            <a:effectLst/>
          </p:spPr>
        </p:pic>
        <p:sp>
          <p:nvSpPr>
            <p:cNvPr id="6" name="TextBox 5"/>
            <p:cNvSpPr txBox="1"/>
            <p:nvPr/>
          </p:nvSpPr>
          <p:spPr>
            <a:xfrm>
              <a:off x="419100" y="2362446"/>
              <a:ext cx="2057400" cy="923330"/>
            </a:xfrm>
            <a:prstGeom prst="rect">
              <a:avLst/>
            </a:prstGeom>
            <a:solidFill>
              <a:schemeClr val="accent3"/>
            </a:solidFill>
          </p:spPr>
          <p:txBody>
            <a:bodyPr wrap="square" rtlCol="0">
              <a:spAutoFit/>
            </a:bodyPr>
            <a:lstStyle/>
            <a:p>
              <a:pPr algn="ctr"/>
              <a:r>
                <a:rPr lang="en-US" dirty="0" smtClean="0"/>
                <a:t>Suicide Data fact sheets for ID, OR, WA</a:t>
              </a:r>
              <a:endParaRPr lang="en-US" dirty="0"/>
            </a:p>
          </p:txBody>
        </p:sp>
      </p:grpSp>
      <p:grpSp>
        <p:nvGrpSpPr>
          <p:cNvPr id="9" name="Group 8"/>
          <p:cNvGrpSpPr/>
          <p:nvPr/>
        </p:nvGrpSpPr>
        <p:grpSpPr>
          <a:xfrm>
            <a:off x="5867400" y="1630883"/>
            <a:ext cx="3124200" cy="2272804"/>
            <a:chOff x="5867400" y="1687709"/>
            <a:chExt cx="3124200" cy="2272804"/>
          </a:xfrm>
        </p:grpSpPr>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4073" b="5810"/>
            <a:stretch/>
          </p:blipFill>
          <p:spPr>
            <a:xfrm>
              <a:off x="5867400" y="1687709"/>
              <a:ext cx="3124200" cy="2272804"/>
            </a:xfrm>
            <a:prstGeom prst="rect">
              <a:avLst/>
            </a:prstGeom>
            <a:ln>
              <a:solidFill>
                <a:schemeClr val="tx1"/>
              </a:solidFill>
            </a:ln>
          </p:spPr>
        </p:pic>
        <p:sp>
          <p:nvSpPr>
            <p:cNvPr id="14" name="TextBox 13"/>
            <p:cNvSpPr txBox="1"/>
            <p:nvPr/>
          </p:nvSpPr>
          <p:spPr>
            <a:xfrm>
              <a:off x="6400800" y="2286000"/>
              <a:ext cx="2057400" cy="923330"/>
            </a:xfrm>
            <a:prstGeom prst="rect">
              <a:avLst/>
            </a:prstGeom>
            <a:solidFill>
              <a:schemeClr val="accent3"/>
            </a:solidFill>
          </p:spPr>
          <p:txBody>
            <a:bodyPr wrap="square" rtlCol="0">
              <a:spAutoFit/>
            </a:bodyPr>
            <a:lstStyle/>
            <a:p>
              <a:pPr algn="ctr"/>
              <a:r>
                <a:rPr lang="en-US" dirty="0" smtClean="0"/>
                <a:t>Regional Mortality Data Report</a:t>
              </a:r>
              <a:endParaRPr lang="en-US" dirty="0"/>
            </a:p>
          </p:txBody>
        </p:sp>
      </p:grpSp>
      <p:grpSp>
        <p:nvGrpSpPr>
          <p:cNvPr id="11" name="Group 10"/>
          <p:cNvGrpSpPr/>
          <p:nvPr/>
        </p:nvGrpSpPr>
        <p:grpSpPr>
          <a:xfrm>
            <a:off x="3124200" y="1404597"/>
            <a:ext cx="2119312" cy="2725803"/>
            <a:chOff x="3124200" y="1461423"/>
            <a:chExt cx="2119312" cy="2725803"/>
          </a:xfrm>
        </p:grpSpPr>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4200" y="1461423"/>
              <a:ext cx="2119312" cy="2725803"/>
            </a:xfrm>
            <a:prstGeom prst="rect">
              <a:avLst/>
            </a:prstGeom>
            <a:ln>
              <a:solidFill>
                <a:schemeClr val="tx1"/>
              </a:solidFill>
            </a:ln>
          </p:spPr>
        </p:pic>
        <p:sp>
          <p:nvSpPr>
            <p:cNvPr id="17" name="TextBox 16"/>
            <p:cNvSpPr txBox="1"/>
            <p:nvPr/>
          </p:nvSpPr>
          <p:spPr>
            <a:xfrm>
              <a:off x="3155156" y="2300377"/>
              <a:ext cx="2057400" cy="1200329"/>
            </a:xfrm>
            <a:prstGeom prst="rect">
              <a:avLst/>
            </a:prstGeom>
            <a:solidFill>
              <a:schemeClr val="accent3"/>
            </a:solidFill>
            <a:ln>
              <a:solidFill>
                <a:schemeClr val="tx1"/>
              </a:solidFill>
            </a:ln>
          </p:spPr>
          <p:txBody>
            <a:bodyPr wrap="square" rtlCol="0">
              <a:spAutoFit/>
            </a:bodyPr>
            <a:lstStyle/>
            <a:p>
              <a:pPr algn="ctr"/>
              <a:r>
                <a:rPr lang="en-US" dirty="0" smtClean="0"/>
                <a:t>Opioid &amp; Drug Overdose data briefs for OR &amp; WA</a:t>
              </a:r>
              <a:endParaRPr lang="en-US" dirty="0"/>
            </a:p>
          </p:txBody>
        </p:sp>
      </p:grpSp>
      <p:sp>
        <p:nvSpPr>
          <p:cNvPr id="12" name="TextBox 11"/>
          <p:cNvSpPr txBox="1"/>
          <p:nvPr/>
        </p:nvSpPr>
        <p:spPr>
          <a:xfrm>
            <a:off x="228600" y="4648200"/>
            <a:ext cx="8534400" cy="1200329"/>
          </a:xfrm>
          <a:prstGeom prst="rect">
            <a:avLst/>
          </a:prstGeom>
          <a:noFill/>
        </p:spPr>
        <p:txBody>
          <a:bodyPr wrap="square" rtlCol="0">
            <a:spAutoFit/>
          </a:bodyPr>
          <a:lstStyle/>
          <a:p>
            <a:r>
              <a:rPr lang="en-US" dirty="0" smtClean="0">
                <a:solidFill>
                  <a:schemeClr val="accent1"/>
                </a:solidFill>
              </a:rPr>
              <a:t>Planned Data Products:</a:t>
            </a:r>
          </a:p>
          <a:p>
            <a:r>
              <a:rPr lang="en-US" dirty="0" smtClean="0"/>
              <a:t>-Opioid &amp; Drug Overdose data briefs for Idaho and Northwest Region</a:t>
            </a:r>
          </a:p>
          <a:p>
            <a:r>
              <a:rPr lang="en-US" dirty="0" smtClean="0"/>
              <a:t>-Maternal and Child Health data profiles for Idaho, Oregon, Washington</a:t>
            </a:r>
          </a:p>
          <a:p>
            <a:r>
              <a:rPr lang="en-US" dirty="0" smtClean="0"/>
              <a:t>-Updated Cancer Data Fact Sheets</a:t>
            </a:r>
            <a:endParaRPr lang="en-US" dirty="0"/>
          </a:p>
        </p:txBody>
      </p:sp>
    </p:spTree>
    <p:extLst>
      <p:ext uri="{BB962C8B-B14F-4D97-AF65-F5344CB8AC3E}">
        <p14:creationId xmlns:p14="http://schemas.microsoft.com/office/powerpoint/2010/main" val="1243160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assist?</a:t>
            </a:r>
            <a:endParaRPr lang="en-US" dirty="0"/>
          </a:p>
        </p:txBody>
      </p:sp>
      <p:sp>
        <p:nvSpPr>
          <p:cNvPr id="3" name="Content Placeholder 2"/>
          <p:cNvSpPr>
            <a:spLocks noGrp="1"/>
          </p:cNvSpPr>
          <p:nvPr>
            <p:ph sz="quarter" idx="1"/>
          </p:nvPr>
        </p:nvSpPr>
        <p:spPr/>
        <p:txBody>
          <a:bodyPr/>
          <a:lstStyle/>
          <a:p>
            <a:r>
              <a:rPr lang="en-US" dirty="0" smtClean="0"/>
              <a:t>Data Requests for local, state, or regional data</a:t>
            </a:r>
          </a:p>
          <a:p>
            <a:r>
              <a:rPr lang="en-US" dirty="0" smtClean="0"/>
              <a:t>Technical assistance with:</a:t>
            </a:r>
          </a:p>
          <a:p>
            <a:pPr lvl="1"/>
            <a:r>
              <a:rPr lang="en-US" dirty="0" smtClean="0"/>
              <a:t>Data collection, analysis, interpretation, presentation</a:t>
            </a:r>
          </a:p>
          <a:p>
            <a:pPr lvl="1"/>
            <a:r>
              <a:rPr lang="en-US" dirty="0" smtClean="0"/>
              <a:t>Developing data sharing agreements</a:t>
            </a:r>
          </a:p>
          <a:p>
            <a:pPr lvl="1"/>
            <a:r>
              <a:rPr lang="en-US" dirty="0" smtClean="0"/>
              <a:t>Other data-related issues</a:t>
            </a:r>
          </a:p>
          <a:p>
            <a:r>
              <a:rPr lang="en-US" dirty="0" smtClean="0"/>
              <a:t>Health Data Literacy Trainings</a:t>
            </a:r>
          </a:p>
          <a:p>
            <a:pPr lvl="1"/>
            <a:r>
              <a:rPr lang="en-US" dirty="0" smtClean="0"/>
              <a:t>Overview of core epidemiology concepts</a:t>
            </a:r>
          </a:p>
          <a:p>
            <a:pPr lvl="1"/>
            <a:r>
              <a:rPr lang="en-US" dirty="0" smtClean="0"/>
              <a:t>Information on local/regional sources of data</a:t>
            </a:r>
          </a:p>
          <a:p>
            <a:pPr lvl="1"/>
            <a:r>
              <a:rPr lang="en-US" dirty="0" smtClean="0"/>
              <a:t>Using GIS apps to collect and visualize data</a:t>
            </a:r>
          </a:p>
          <a:p>
            <a:pPr lvl="1"/>
            <a:r>
              <a:rPr lang="en-US" dirty="0" smtClean="0"/>
              <a:t>Using data for policy development</a:t>
            </a:r>
          </a:p>
          <a:p>
            <a:endParaRPr lang="en-US" dirty="0"/>
          </a:p>
        </p:txBody>
      </p:sp>
    </p:spTree>
    <p:extLst>
      <p:ext uri="{BB962C8B-B14F-4D97-AF65-F5344CB8AC3E}">
        <p14:creationId xmlns:p14="http://schemas.microsoft.com/office/powerpoint/2010/main" val="3693356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772400" cy="1470025"/>
          </a:xfrm>
        </p:spPr>
        <p:txBody>
          <a:bodyPr/>
          <a:lstStyle/>
          <a:p>
            <a:r>
              <a:rPr lang="en-US" b="1" dirty="0">
                <a:solidFill>
                  <a:schemeClr val="tx1"/>
                </a:solidFill>
              </a:rPr>
              <a:t/>
            </a:r>
            <a:br>
              <a:rPr lang="en-US" b="1" dirty="0">
                <a:solidFill>
                  <a:schemeClr val="tx1"/>
                </a:solidFill>
              </a:rPr>
            </a:br>
            <a:r>
              <a:rPr lang="en-US" b="1" dirty="0">
                <a:solidFill>
                  <a:schemeClr val="tx1"/>
                </a:solidFill>
              </a:rPr>
              <a:t>Opioid Data &amp; Surveillance Project</a:t>
            </a:r>
          </a:p>
        </p:txBody>
      </p:sp>
      <p:grpSp>
        <p:nvGrpSpPr>
          <p:cNvPr id="9" name="Group 8">
            <a:extLst>
              <a:ext uri="{FF2B5EF4-FFF2-40B4-BE49-F238E27FC236}">
                <a16:creationId xmlns:a16="http://schemas.microsoft.com/office/drawing/2014/main" xmlns="" id="{AA5ABC03-FE4A-4F55-B32D-C86ED346D1DC}"/>
              </a:ext>
            </a:extLst>
          </p:cNvPr>
          <p:cNvGrpSpPr/>
          <p:nvPr/>
        </p:nvGrpSpPr>
        <p:grpSpPr>
          <a:xfrm>
            <a:off x="609600" y="3885549"/>
            <a:ext cx="7798728" cy="1524651"/>
            <a:chOff x="609600" y="4343400"/>
            <a:chExt cx="7798728" cy="1524651"/>
          </a:xfrm>
        </p:grpSpPr>
        <p:pic>
          <p:nvPicPr>
            <p:cNvPr id="5" name="Picture 4" descr="Image result for opioid">
              <a:extLst>
                <a:ext uri="{FF2B5EF4-FFF2-40B4-BE49-F238E27FC236}">
                  <a16:creationId xmlns:a16="http://schemas.microsoft.com/office/drawing/2014/main" xmlns="" id="{1EA706F7-6BCB-4115-A25D-EC9DE5B55F0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609600" y="4343400"/>
              <a:ext cx="1603795" cy="1470025"/>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heroin image">
              <a:extLst>
                <a:ext uri="{FF2B5EF4-FFF2-40B4-BE49-F238E27FC236}">
                  <a16:creationId xmlns:a16="http://schemas.microsoft.com/office/drawing/2014/main" xmlns="" id="{25FA07F8-AA26-413F-A9AE-7142453C37D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2723555" y="4343400"/>
              <a:ext cx="1592085" cy="1514986"/>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opioid image">
              <a:extLst>
                <a:ext uri="{FF2B5EF4-FFF2-40B4-BE49-F238E27FC236}">
                  <a16:creationId xmlns:a16="http://schemas.microsoft.com/office/drawing/2014/main" xmlns="" id="{0F084430-5B3C-4CC2-BC86-6B784986FE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4825800" y="4343400"/>
              <a:ext cx="1522040" cy="1522040"/>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6" descr="Related image">
              <a:extLst>
                <a:ext uri="{FF2B5EF4-FFF2-40B4-BE49-F238E27FC236}">
                  <a16:creationId xmlns:a16="http://schemas.microsoft.com/office/drawing/2014/main" xmlns="" id="{3402A9BF-FEAC-4669-9B0A-7B58816F7D9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flipH="1">
              <a:off x="6858000" y="4343400"/>
              <a:ext cx="1550328" cy="1524651"/>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944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E3B37E4-CEDB-BF4C-AC18-91C7C78F5A38}"/>
              </a:ext>
            </a:extLst>
          </p:cNvPr>
          <p:cNvSpPr>
            <a:spLocks noGrp="1"/>
          </p:cNvSpPr>
          <p:nvPr>
            <p:ph type="title"/>
          </p:nvPr>
        </p:nvSpPr>
        <p:spPr>
          <a:xfrm>
            <a:off x="533400" y="381000"/>
            <a:ext cx="8382000" cy="556844"/>
          </a:xfrm>
        </p:spPr>
        <p:txBody>
          <a:bodyPr/>
          <a:lstStyle/>
          <a:p>
            <a:r>
              <a:rPr lang="en-US" sz="3200" b="1" dirty="0">
                <a:solidFill>
                  <a:schemeClr val="tx1"/>
                </a:solidFill>
              </a:rPr>
              <a:t>Opioid Data &amp; Surveillance Project</a:t>
            </a:r>
            <a:br>
              <a:rPr lang="en-US" sz="3200" b="1" dirty="0">
                <a:solidFill>
                  <a:schemeClr val="tx1"/>
                </a:solidFill>
              </a:rPr>
            </a:br>
            <a:r>
              <a:rPr lang="en-US" sz="3200" b="1" dirty="0">
                <a:solidFill>
                  <a:schemeClr val="tx1"/>
                </a:solidFill>
              </a:rPr>
              <a:t>Overview</a:t>
            </a:r>
          </a:p>
        </p:txBody>
      </p:sp>
      <p:sp>
        <p:nvSpPr>
          <p:cNvPr id="9" name="TextBox 8"/>
          <p:cNvSpPr txBox="1"/>
          <p:nvPr/>
        </p:nvSpPr>
        <p:spPr>
          <a:xfrm>
            <a:off x="296016" y="1981200"/>
            <a:ext cx="4659450" cy="4053930"/>
          </a:xfrm>
          <a:prstGeom prst="rect">
            <a:avLst/>
          </a:prstGeom>
          <a:noFill/>
        </p:spPr>
        <p:txBody>
          <a:bodyPr wrap="square" rtlCol="0">
            <a:spAutoFit/>
          </a:bodyPr>
          <a:lstStyle/>
          <a:p>
            <a:pPr marL="342900" indent="-342900">
              <a:lnSpc>
                <a:spcPct val="90000"/>
              </a:lnSpc>
              <a:spcBef>
                <a:spcPts val="750"/>
              </a:spcBef>
              <a:buFont typeface="Arial" panose="020B0604020202020204" pitchFamily="34" charset="0"/>
              <a:buChar char="•"/>
            </a:pPr>
            <a:r>
              <a:rPr lang="en-US" sz="2400" dirty="0">
                <a:solidFill>
                  <a:prstClr val="black"/>
                </a:solidFill>
              </a:rPr>
              <a:t>3-Year grant through the CDC (Centers for Disease Control and Prevention)</a:t>
            </a:r>
          </a:p>
          <a:p>
            <a:pPr marL="342900" indent="-342900">
              <a:lnSpc>
                <a:spcPct val="90000"/>
              </a:lnSpc>
              <a:spcBef>
                <a:spcPts val="750"/>
              </a:spcBef>
              <a:buFont typeface="Arial" panose="020B0604020202020204" pitchFamily="34" charset="0"/>
              <a:buChar char="•"/>
            </a:pPr>
            <a:endParaRPr lang="en-US" sz="1100" dirty="0">
              <a:solidFill>
                <a:prstClr val="black"/>
              </a:solidFill>
            </a:endParaRPr>
          </a:p>
          <a:p>
            <a:pPr marL="342900" indent="-342900">
              <a:lnSpc>
                <a:spcPct val="90000"/>
              </a:lnSpc>
              <a:spcBef>
                <a:spcPts val="750"/>
              </a:spcBef>
              <a:buFont typeface="Arial" panose="020B0604020202020204" pitchFamily="34" charset="0"/>
              <a:buChar char="•"/>
            </a:pPr>
            <a:r>
              <a:rPr lang="en-US" sz="2400" dirty="0">
                <a:solidFill>
                  <a:prstClr val="black"/>
                </a:solidFill>
              </a:rPr>
              <a:t>Add-on to the TEC-PHI grant</a:t>
            </a:r>
          </a:p>
          <a:p>
            <a:pPr marL="342900" indent="-342900">
              <a:lnSpc>
                <a:spcPct val="90000"/>
              </a:lnSpc>
              <a:spcBef>
                <a:spcPts val="750"/>
              </a:spcBef>
              <a:buFont typeface="Arial" panose="020B0604020202020204" pitchFamily="34" charset="0"/>
              <a:buChar char="•"/>
            </a:pPr>
            <a:endParaRPr lang="en-US" sz="1100" dirty="0">
              <a:solidFill>
                <a:prstClr val="black"/>
              </a:solidFill>
            </a:endParaRPr>
          </a:p>
          <a:p>
            <a:pPr marL="342900" indent="-342900">
              <a:lnSpc>
                <a:spcPct val="90000"/>
              </a:lnSpc>
              <a:spcBef>
                <a:spcPts val="750"/>
              </a:spcBef>
              <a:buFont typeface="Arial" panose="020B0604020202020204" pitchFamily="34" charset="0"/>
              <a:buChar char="•"/>
            </a:pPr>
            <a:r>
              <a:rPr lang="en-US" sz="2400" dirty="0">
                <a:solidFill>
                  <a:prstClr val="black"/>
                </a:solidFill>
              </a:rPr>
              <a:t>Goal is to improve opioid &amp; drug surveillance among Northwest tribes, and improve tribal access to drug/opioid data </a:t>
            </a:r>
          </a:p>
          <a:p>
            <a:pPr>
              <a:lnSpc>
                <a:spcPct val="90000"/>
              </a:lnSpc>
              <a:spcBef>
                <a:spcPts val="750"/>
              </a:spcBef>
            </a:pPr>
            <a:endParaRPr lang="en-US" sz="1100" dirty="0">
              <a:solidFill>
                <a:prstClr val="black"/>
              </a:solidFill>
            </a:endParaRPr>
          </a:p>
        </p:txBody>
      </p:sp>
      <p:pic>
        <p:nvPicPr>
          <p:cNvPr id="8" name="Picture 4" descr="Image result for opioid image">
            <a:extLst>
              <a:ext uri="{FF2B5EF4-FFF2-40B4-BE49-F238E27FC236}">
                <a16:creationId xmlns:a16="http://schemas.microsoft.com/office/drawing/2014/main" xmlns="" id="{E8FAA3FE-E930-41F9-9413-27B9FB1FF5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1905000"/>
            <a:ext cx="2795730" cy="2795730"/>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question mark icon magnifying glass">
            <a:extLst>
              <a:ext uri="{FF2B5EF4-FFF2-40B4-BE49-F238E27FC236}">
                <a16:creationId xmlns:a16="http://schemas.microsoft.com/office/drawing/2014/main" xmlns="" id="{196F3325-9DA8-45A0-878E-7A8C71899C49}"/>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1537" b="100000" l="3600" r="100000">
                        <a14:foregroundMark x1="39600" y1="24590" x2="39600" y2="24590"/>
                        <a14:foregroundMark x1="62500" y1="21209" x2="62500" y2="21209"/>
                        <a14:foregroundMark x1="69500" y1="62602" x2="76100" y2="79611"/>
                        <a14:foregroundMark x1="40200" y1="54816" x2="40200" y2="54816"/>
                        <a14:foregroundMark x1="41100" y1="43648" x2="48500" y2="31762"/>
                      </a14:backgroundRemoval>
                    </a14:imgEffect>
                  </a14:imgLayer>
                </a14:imgProps>
              </a:ext>
              <a:ext uri="{28A0092B-C50C-407E-A947-70E740481C1C}">
                <a14:useLocalDpi xmlns:a14="http://schemas.microsoft.com/office/drawing/2010/main"/>
              </a:ext>
            </a:extLst>
          </a:blip>
          <a:srcRect/>
          <a:stretch/>
        </p:blipFill>
        <p:spPr bwMode="auto">
          <a:xfrm>
            <a:off x="6096000" y="3505200"/>
            <a:ext cx="2888155" cy="281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52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3D6FE2A-1424-43EF-9720-C57D372A5DBE}"/>
              </a:ext>
            </a:extLst>
          </p:cNvPr>
          <p:cNvSpPr txBox="1"/>
          <p:nvPr/>
        </p:nvSpPr>
        <p:spPr>
          <a:xfrm>
            <a:off x="390465" y="1676400"/>
            <a:ext cx="4618856" cy="3853363"/>
          </a:xfrm>
          <a:prstGeom prst="rect">
            <a:avLst/>
          </a:prstGeom>
          <a:noFill/>
        </p:spPr>
        <p:txBody>
          <a:bodyPr wrap="square" rtlCol="0">
            <a:spAutoFit/>
          </a:bodyPr>
          <a:lstStyle/>
          <a:p>
            <a:pPr marL="342900" indent="-342900">
              <a:lnSpc>
                <a:spcPct val="90000"/>
              </a:lnSpc>
              <a:spcBef>
                <a:spcPts val="750"/>
              </a:spcBef>
              <a:spcAft>
                <a:spcPts val="1200"/>
              </a:spcAft>
              <a:buFont typeface="Arial" panose="020B0604020202020204" pitchFamily="34" charset="0"/>
              <a:buChar char="•"/>
            </a:pPr>
            <a:r>
              <a:rPr lang="en-US" sz="2400" dirty="0">
                <a:solidFill>
                  <a:prstClr val="black"/>
                </a:solidFill>
              </a:rPr>
              <a:t>Produce opioid/substance data reports for AI/AN</a:t>
            </a:r>
          </a:p>
          <a:p>
            <a:pPr marL="342900" indent="-342900">
              <a:lnSpc>
                <a:spcPct val="90000"/>
              </a:lnSpc>
              <a:spcBef>
                <a:spcPts val="750"/>
              </a:spcBef>
              <a:spcAft>
                <a:spcPts val="1200"/>
              </a:spcAft>
              <a:buFont typeface="Arial" panose="020B0604020202020204" pitchFamily="34" charset="0"/>
              <a:buChar char="•"/>
            </a:pPr>
            <a:r>
              <a:rPr lang="en-US" sz="2400" dirty="0">
                <a:solidFill>
                  <a:prstClr val="black"/>
                </a:solidFill>
              </a:rPr>
              <a:t>Assist NW tribes with opioid/substance data needs</a:t>
            </a:r>
          </a:p>
          <a:p>
            <a:pPr marL="342900" indent="-342900">
              <a:lnSpc>
                <a:spcPct val="90000"/>
              </a:lnSpc>
              <a:spcBef>
                <a:spcPts val="750"/>
              </a:spcBef>
              <a:spcAft>
                <a:spcPts val="1200"/>
              </a:spcAft>
              <a:buFont typeface="Arial" panose="020B0604020202020204" pitchFamily="34" charset="0"/>
              <a:buChar char="•"/>
            </a:pPr>
            <a:r>
              <a:rPr lang="en-US" sz="2400" dirty="0">
                <a:solidFill>
                  <a:prstClr val="black"/>
                </a:solidFill>
              </a:rPr>
              <a:t>Gain access to additional opioid/substance data sources</a:t>
            </a:r>
          </a:p>
          <a:p>
            <a:pPr marL="342900" indent="-342900">
              <a:lnSpc>
                <a:spcPct val="90000"/>
              </a:lnSpc>
              <a:spcBef>
                <a:spcPts val="750"/>
              </a:spcBef>
              <a:spcAft>
                <a:spcPts val="1200"/>
              </a:spcAft>
              <a:buFont typeface="Arial" panose="020B0604020202020204" pitchFamily="34" charset="0"/>
              <a:buChar char="•"/>
            </a:pPr>
            <a:r>
              <a:rPr lang="en-US" sz="2400" dirty="0">
                <a:solidFill>
                  <a:prstClr val="black"/>
                </a:solidFill>
              </a:rPr>
              <a:t>Work with partners to address racial misclassification in data systems</a:t>
            </a:r>
          </a:p>
        </p:txBody>
      </p:sp>
      <p:pic>
        <p:nvPicPr>
          <p:cNvPr id="6" name="Picture 5">
            <a:extLst>
              <a:ext uri="{FF2B5EF4-FFF2-40B4-BE49-F238E27FC236}">
                <a16:creationId xmlns:a16="http://schemas.microsoft.com/office/drawing/2014/main" xmlns="" id="{C96B8FA4-3E44-4A68-9692-91BF113DD0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6835" y="1930999"/>
            <a:ext cx="2446700" cy="3157103"/>
          </a:xfrm>
          <a:prstGeom prst="rect">
            <a:avLst/>
          </a:prstGeom>
        </p:spPr>
      </p:pic>
      <p:pic>
        <p:nvPicPr>
          <p:cNvPr id="5" name="Picture 4">
            <a:extLst>
              <a:ext uri="{FF2B5EF4-FFF2-40B4-BE49-F238E27FC236}">
                <a16:creationId xmlns:a16="http://schemas.microsoft.com/office/drawing/2014/main" xmlns="" id="{980EC907-2521-4083-9DC7-F8EDC6D56D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3002" y="2744713"/>
            <a:ext cx="2348737" cy="3041604"/>
          </a:xfrm>
          <a:prstGeom prst="rect">
            <a:avLst/>
          </a:prstGeom>
        </p:spPr>
      </p:pic>
      <p:sp>
        <p:nvSpPr>
          <p:cNvPr id="12" name="Title 1">
            <a:extLst>
              <a:ext uri="{FF2B5EF4-FFF2-40B4-BE49-F238E27FC236}">
                <a16:creationId xmlns:a16="http://schemas.microsoft.com/office/drawing/2014/main" xmlns="" id="{0A4390B9-8E86-4843-B763-B41295EB7386}"/>
              </a:ext>
            </a:extLst>
          </p:cNvPr>
          <p:cNvSpPr txBox="1">
            <a:spLocks/>
          </p:cNvSpPr>
          <p:nvPr/>
        </p:nvSpPr>
        <p:spPr>
          <a:xfrm>
            <a:off x="533400" y="381000"/>
            <a:ext cx="8382000" cy="556844"/>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r>
              <a:rPr lang="en-US" sz="3200" b="1" dirty="0">
                <a:solidFill>
                  <a:schemeClr val="tx1"/>
                </a:solidFill>
              </a:rPr>
              <a:t>Opioid Data &amp; Surveillance Project</a:t>
            </a:r>
          </a:p>
          <a:p>
            <a:r>
              <a:rPr lang="en-US" sz="3200" b="1" dirty="0">
                <a:solidFill>
                  <a:schemeClr val="tx1"/>
                </a:solidFill>
              </a:rPr>
              <a:t>Goals</a:t>
            </a:r>
          </a:p>
        </p:txBody>
      </p:sp>
    </p:spTree>
    <p:extLst>
      <p:ext uri="{BB962C8B-B14F-4D97-AF65-F5344CB8AC3E}">
        <p14:creationId xmlns:p14="http://schemas.microsoft.com/office/powerpoint/2010/main" val="55787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1674776" y="96328"/>
            <a:ext cx="8039100" cy="1261872"/>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algn="l"/>
            <a:r>
              <a:rPr lang="en-US" sz="2800" b="1" dirty="0">
                <a:solidFill>
                  <a:schemeClr val="tx1"/>
                </a:solidFill>
              </a:rPr>
              <a:t>National Drug Overdose Deaths:</a:t>
            </a:r>
          </a:p>
          <a:p>
            <a:pPr algn="l"/>
            <a:r>
              <a:rPr lang="en-US" sz="2800" b="1" dirty="0">
                <a:solidFill>
                  <a:schemeClr val="tx1"/>
                </a:solidFill>
              </a:rPr>
              <a:t>Trend Since 1999</a:t>
            </a:r>
          </a:p>
        </p:txBody>
      </p:sp>
      <p:grpSp>
        <p:nvGrpSpPr>
          <p:cNvPr id="18" name="Group 17">
            <a:extLst>
              <a:ext uri="{FF2B5EF4-FFF2-40B4-BE49-F238E27FC236}">
                <a16:creationId xmlns:a16="http://schemas.microsoft.com/office/drawing/2014/main" xmlns="" id="{7F25A67B-E6A8-42C1-894D-895F7D12886B}"/>
              </a:ext>
            </a:extLst>
          </p:cNvPr>
          <p:cNvGrpSpPr/>
          <p:nvPr/>
        </p:nvGrpSpPr>
        <p:grpSpPr>
          <a:xfrm>
            <a:off x="192922" y="155927"/>
            <a:ext cx="1428751" cy="1104713"/>
            <a:chOff x="100607" y="1005614"/>
            <a:chExt cx="1715160" cy="1246015"/>
          </a:xfrm>
        </p:grpSpPr>
        <p:pic>
          <p:nvPicPr>
            <p:cNvPr id="19" name="Picture 2" descr="Related image">
              <a:extLst>
                <a:ext uri="{FF2B5EF4-FFF2-40B4-BE49-F238E27FC236}">
                  <a16:creationId xmlns:a16="http://schemas.microsoft.com/office/drawing/2014/main" xmlns="" id="{6FEB920C-9B3C-4520-9284-0B2BA136DF29}"/>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5819" b="93103" l="0" r="96667"/>
                      </a14:imgEffect>
                    </a14:imgLayer>
                  </a14:imgProps>
                </a:ext>
                <a:ext uri="{28A0092B-C50C-407E-A947-70E740481C1C}">
                  <a14:useLocalDpi xmlns:a14="http://schemas.microsoft.com/office/drawing/2010/main"/>
                </a:ext>
              </a:extLst>
            </a:blip>
            <a:srcRect/>
            <a:stretch>
              <a:fillRect/>
            </a:stretch>
          </p:blipFill>
          <p:spPr bwMode="auto">
            <a:xfrm>
              <a:off x="360198" y="1005614"/>
              <a:ext cx="1455569" cy="11256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Image result for hawaii map outline">
              <a:extLst>
                <a:ext uri="{FF2B5EF4-FFF2-40B4-BE49-F238E27FC236}">
                  <a16:creationId xmlns:a16="http://schemas.microsoft.com/office/drawing/2014/main" xmlns="" id="{7F7AB3A0-C2E6-4875-AE05-95A06BA93F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607" y="1725306"/>
              <a:ext cx="378974" cy="2594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Image result for alaska map outline">
              <a:extLst>
                <a:ext uri="{FF2B5EF4-FFF2-40B4-BE49-F238E27FC236}">
                  <a16:creationId xmlns:a16="http://schemas.microsoft.com/office/drawing/2014/main" xmlns="" id="{125E788E-4984-4747-86BA-DAEB9563AF9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90094" y="1860217"/>
              <a:ext cx="636880" cy="391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xmlns="" id="{93F69022-7807-45A6-ADC9-35CB5C5D762E}"/>
              </a:ext>
            </a:extLst>
          </p:cNvPr>
          <p:cNvGrpSpPr/>
          <p:nvPr/>
        </p:nvGrpSpPr>
        <p:grpSpPr>
          <a:xfrm>
            <a:off x="609600" y="1875586"/>
            <a:ext cx="7235356" cy="4061765"/>
            <a:chOff x="1459573" y="1796967"/>
            <a:chExt cx="8633460" cy="4541520"/>
          </a:xfrm>
        </p:grpSpPr>
        <p:graphicFrame>
          <p:nvGraphicFramePr>
            <p:cNvPr id="29" name="Chart 28">
              <a:extLst>
                <a:ext uri="{FF2B5EF4-FFF2-40B4-BE49-F238E27FC236}">
                  <a16:creationId xmlns:a16="http://schemas.microsoft.com/office/drawing/2014/main" xmlns="" id="{CD4CC0B1-6C52-4D19-A131-6984FC49D585}"/>
                </a:ext>
              </a:extLst>
            </p:cNvPr>
            <p:cNvGraphicFramePr>
              <a:graphicFrameLocks/>
            </p:cNvGraphicFramePr>
            <p:nvPr>
              <p:extLst/>
            </p:nvPr>
          </p:nvGraphicFramePr>
          <p:xfrm>
            <a:off x="1459573" y="1796967"/>
            <a:ext cx="8633460" cy="4541520"/>
          </p:xfrm>
          <a:graphic>
            <a:graphicData uri="http://schemas.openxmlformats.org/drawingml/2006/chart">
              <c:chart xmlns:c="http://schemas.openxmlformats.org/drawingml/2006/chart" xmlns:r="http://schemas.openxmlformats.org/officeDocument/2006/relationships" r:id="rId7"/>
            </a:graphicData>
          </a:graphic>
        </p:graphicFrame>
        <p:sp>
          <p:nvSpPr>
            <p:cNvPr id="30" name="Oval 29">
              <a:extLst>
                <a:ext uri="{FF2B5EF4-FFF2-40B4-BE49-F238E27FC236}">
                  <a16:creationId xmlns:a16="http://schemas.microsoft.com/office/drawing/2014/main" xmlns="" id="{C12BA381-67CE-4F44-8397-D99DCB87E87B}"/>
                </a:ext>
              </a:extLst>
            </p:cNvPr>
            <p:cNvSpPr/>
            <p:nvPr/>
          </p:nvSpPr>
          <p:spPr>
            <a:xfrm>
              <a:off x="9650137" y="2402691"/>
              <a:ext cx="126728" cy="120887"/>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xmlns="" id="{F5689893-CFBF-432F-9A81-BDF45B04C8F9}"/>
                </a:ext>
              </a:extLst>
            </p:cNvPr>
            <p:cNvSpPr/>
            <p:nvPr/>
          </p:nvSpPr>
          <p:spPr>
            <a:xfrm>
              <a:off x="2690887" y="4342811"/>
              <a:ext cx="126728" cy="120887"/>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xmlns="" id="{746A06BE-05B1-4935-BDCC-C23C125771C5}"/>
                </a:ext>
              </a:extLst>
            </p:cNvPr>
            <p:cNvSpPr/>
            <p:nvPr/>
          </p:nvSpPr>
          <p:spPr>
            <a:xfrm>
              <a:off x="7760910" y="3463597"/>
              <a:ext cx="126728" cy="120887"/>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xmlns="" id="{CF572FA3-08FF-4677-8EEB-BC9B2FA99489}"/>
                </a:ext>
              </a:extLst>
            </p:cNvPr>
            <p:cNvSpPr/>
            <p:nvPr/>
          </p:nvSpPr>
          <p:spPr>
            <a:xfrm>
              <a:off x="4977285" y="3872490"/>
              <a:ext cx="126728" cy="120887"/>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xmlns="" id="{68C8AB29-1800-4CA4-82F2-979330950A1A}"/>
              </a:ext>
            </a:extLst>
          </p:cNvPr>
          <p:cNvSpPr txBox="1"/>
          <p:nvPr/>
        </p:nvSpPr>
        <p:spPr>
          <a:xfrm>
            <a:off x="7223900" y="2033980"/>
            <a:ext cx="712177" cy="307777"/>
          </a:xfrm>
          <a:prstGeom prst="rect">
            <a:avLst/>
          </a:prstGeom>
          <a:noFill/>
        </p:spPr>
        <p:txBody>
          <a:bodyPr wrap="square" rtlCol="0">
            <a:spAutoFit/>
          </a:bodyPr>
          <a:lstStyle/>
          <a:p>
            <a:pPr defTabSz="685800"/>
            <a:r>
              <a:rPr lang="en-US" sz="1400" b="1" dirty="0">
                <a:solidFill>
                  <a:srgbClr val="44546A"/>
                </a:solidFill>
                <a:latin typeface="Arial Rounded MT Bold" panose="020F0704030504030204" pitchFamily="34" charset="0"/>
              </a:rPr>
              <a:t>21.7</a:t>
            </a:r>
          </a:p>
        </p:txBody>
      </p:sp>
      <p:sp>
        <p:nvSpPr>
          <p:cNvPr id="35" name="TextBox 34">
            <a:extLst>
              <a:ext uri="{FF2B5EF4-FFF2-40B4-BE49-F238E27FC236}">
                <a16:creationId xmlns:a16="http://schemas.microsoft.com/office/drawing/2014/main" xmlns="" id="{9AA70A0F-2E39-48AB-81C5-FF44A338EDE8}"/>
              </a:ext>
            </a:extLst>
          </p:cNvPr>
          <p:cNvSpPr txBox="1"/>
          <p:nvPr/>
        </p:nvSpPr>
        <p:spPr>
          <a:xfrm>
            <a:off x="5541926" y="2971145"/>
            <a:ext cx="712177" cy="307777"/>
          </a:xfrm>
          <a:prstGeom prst="rect">
            <a:avLst/>
          </a:prstGeom>
          <a:noFill/>
        </p:spPr>
        <p:txBody>
          <a:bodyPr wrap="square" rtlCol="0">
            <a:spAutoFit/>
          </a:bodyPr>
          <a:lstStyle/>
          <a:p>
            <a:pPr defTabSz="685800"/>
            <a:r>
              <a:rPr lang="en-US" sz="1400" b="1" dirty="0">
                <a:solidFill>
                  <a:srgbClr val="44546A"/>
                </a:solidFill>
                <a:latin typeface="Arial Rounded MT Bold" panose="020F0704030504030204" pitchFamily="34" charset="0"/>
              </a:rPr>
              <a:t>13.1</a:t>
            </a:r>
          </a:p>
        </p:txBody>
      </p:sp>
      <p:sp>
        <p:nvSpPr>
          <p:cNvPr id="36" name="TextBox 35">
            <a:extLst>
              <a:ext uri="{FF2B5EF4-FFF2-40B4-BE49-F238E27FC236}">
                <a16:creationId xmlns:a16="http://schemas.microsoft.com/office/drawing/2014/main" xmlns="" id="{C589C2E7-0CB3-4F13-9510-324331236BC2}"/>
              </a:ext>
            </a:extLst>
          </p:cNvPr>
          <p:cNvSpPr txBox="1"/>
          <p:nvPr/>
        </p:nvSpPr>
        <p:spPr>
          <a:xfrm>
            <a:off x="3361560" y="3335465"/>
            <a:ext cx="712177" cy="307777"/>
          </a:xfrm>
          <a:prstGeom prst="rect">
            <a:avLst/>
          </a:prstGeom>
          <a:noFill/>
        </p:spPr>
        <p:txBody>
          <a:bodyPr wrap="square" rtlCol="0">
            <a:spAutoFit/>
          </a:bodyPr>
          <a:lstStyle/>
          <a:p>
            <a:pPr defTabSz="685800"/>
            <a:r>
              <a:rPr lang="en-US" sz="1400" b="1" dirty="0">
                <a:solidFill>
                  <a:srgbClr val="44546A"/>
                </a:solidFill>
                <a:latin typeface="Arial Rounded MT Bold" panose="020F0704030504030204" pitchFamily="34" charset="0"/>
              </a:rPr>
              <a:t>10.1</a:t>
            </a:r>
          </a:p>
        </p:txBody>
      </p:sp>
      <p:sp>
        <p:nvSpPr>
          <p:cNvPr id="37" name="TextBox 36">
            <a:extLst>
              <a:ext uri="{FF2B5EF4-FFF2-40B4-BE49-F238E27FC236}">
                <a16:creationId xmlns:a16="http://schemas.microsoft.com/office/drawing/2014/main" xmlns="" id="{A33EFC0E-8F14-4551-B6F8-DFD6F28AA04F}"/>
              </a:ext>
            </a:extLst>
          </p:cNvPr>
          <p:cNvSpPr txBox="1"/>
          <p:nvPr/>
        </p:nvSpPr>
        <p:spPr>
          <a:xfrm>
            <a:off x="1531802" y="3801047"/>
            <a:ext cx="712177" cy="307777"/>
          </a:xfrm>
          <a:prstGeom prst="rect">
            <a:avLst/>
          </a:prstGeom>
          <a:noFill/>
        </p:spPr>
        <p:txBody>
          <a:bodyPr wrap="square" rtlCol="0">
            <a:spAutoFit/>
          </a:bodyPr>
          <a:lstStyle/>
          <a:p>
            <a:pPr defTabSz="685800"/>
            <a:r>
              <a:rPr lang="en-US" sz="1400" b="1" dirty="0">
                <a:solidFill>
                  <a:srgbClr val="44546A"/>
                </a:solidFill>
                <a:latin typeface="Arial Rounded MT Bold" panose="020F0704030504030204" pitchFamily="34" charset="0"/>
              </a:rPr>
              <a:t>6.1</a:t>
            </a:r>
          </a:p>
        </p:txBody>
      </p:sp>
      <p:cxnSp>
        <p:nvCxnSpPr>
          <p:cNvPr id="38" name="Straight Connector 37">
            <a:extLst>
              <a:ext uri="{FF2B5EF4-FFF2-40B4-BE49-F238E27FC236}">
                <a16:creationId xmlns:a16="http://schemas.microsoft.com/office/drawing/2014/main" xmlns="" id="{1DA7C49D-955B-48CE-BEDF-617A3BA9D0D5}"/>
              </a:ext>
            </a:extLst>
          </p:cNvPr>
          <p:cNvCxnSpPr>
            <a:cxnSpLocks/>
          </p:cNvCxnSpPr>
          <p:nvPr/>
        </p:nvCxnSpPr>
        <p:spPr>
          <a:xfrm>
            <a:off x="1694618" y="4267200"/>
            <a:ext cx="0" cy="680212"/>
          </a:xfrm>
          <a:prstGeom prst="line">
            <a:avLst/>
          </a:prstGeom>
          <a:ln w="952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E77B6F7E-73A5-4BA7-8B0B-2198B6BCB0FB}"/>
              </a:ext>
            </a:extLst>
          </p:cNvPr>
          <p:cNvCxnSpPr>
            <a:cxnSpLocks/>
          </p:cNvCxnSpPr>
          <p:nvPr/>
        </p:nvCxnSpPr>
        <p:spPr>
          <a:xfrm>
            <a:off x="3610756" y="3840300"/>
            <a:ext cx="0" cy="1063670"/>
          </a:xfrm>
          <a:prstGeom prst="line">
            <a:avLst/>
          </a:prstGeom>
          <a:ln w="952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07C0C811-3CB4-4426-ACDA-6B4F4EA213A8}"/>
              </a:ext>
            </a:extLst>
          </p:cNvPr>
          <p:cNvCxnSpPr>
            <a:cxnSpLocks/>
            <a:stCxn id="32" idx="4"/>
          </p:cNvCxnSpPr>
          <p:nvPr/>
        </p:nvCxnSpPr>
        <p:spPr>
          <a:xfrm>
            <a:off x="5943600" y="3474274"/>
            <a:ext cx="0" cy="1479576"/>
          </a:xfrm>
          <a:prstGeom prst="line">
            <a:avLst/>
          </a:prstGeom>
          <a:ln w="952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AA22D27-CD30-414A-A296-6C9BEC420635}"/>
              </a:ext>
            </a:extLst>
          </p:cNvPr>
          <p:cNvCxnSpPr>
            <a:cxnSpLocks/>
            <a:stCxn id="30" idx="4"/>
          </p:cNvCxnSpPr>
          <p:nvPr/>
        </p:nvCxnSpPr>
        <p:spPr>
          <a:xfrm>
            <a:off x="7526886" y="2525440"/>
            <a:ext cx="0" cy="2453894"/>
          </a:xfrm>
          <a:prstGeom prst="line">
            <a:avLst/>
          </a:prstGeom>
          <a:ln w="952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E8D90C7-9A3F-4894-9253-37196FE00BD5}"/>
              </a:ext>
            </a:extLst>
          </p:cNvPr>
          <p:cNvCxnSpPr>
            <a:cxnSpLocks/>
          </p:cNvCxnSpPr>
          <p:nvPr/>
        </p:nvCxnSpPr>
        <p:spPr>
          <a:xfrm>
            <a:off x="1694618" y="4260610"/>
            <a:ext cx="5984668" cy="0"/>
          </a:xfrm>
          <a:prstGeom prst="line">
            <a:avLst/>
          </a:prstGeom>
          <a:ln w="28575">
            <a:solidFill>
              <a:srgbClr val="FF5050"/>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F5F104AA-8C3C-4418-8AC4-E81D4285755D}"/>
              </a:ext>
            </a:extLst>
          </p:cNvPr>
          <p:cNvSpPr txBox="1"/>
          <p:nvPr/>
        </p:nvSpPr>
        <p:spPr>
          <a:xfrm>
            <a:off x="7612132" y="2502945"/>
            <a:ext cx="1387518" cy="830997"/>
          </a:xfrm>
          <a:prstGeom prst="rect">
            <a:avLst/>
          </a:prstGeom>
          <a:noFill/>
        </p:spPr>
        <p:txBody>
          <a:bodyPr wrap="square" rtlCol="0">
            <a:spAutoFit/>
          </a:bodyPr>
          <a:lstStyle/>
          <a:p>
            <a:pPr algn="ctr" defTabSz="685800"/>
            <a:r>
              <a:rPr lang="en-US" sz="2400" dirty="0">
                <a:solidFill>
                  <a:srgbClr val="FF5050"/>
                </a:solidFill>
                <a:latin typeface="Calibri" panose="020F0502020204030204"/>
              </a:rPr>
              <a:t>3.6x</a:t>
            </a:r>
          </a:p>
          <a:p>
            <a:pPr algn="ctr" defTabSz="685800"/>
            <a:r>
              <a:rPr lang="en-US" sz="2400" dirty="0">
                <a:solidFill>
                  <a:srgbClr val="FF5050"/>
                </a:solidFill>
                <a:latin typeface="Calibri" panose="020F0502020204030204"/>
              </a:rPr>
              <a:t>Increase</a:t>
            </a:r>
          </a:p>
        </p:txBody>
      </p:sp>
      <p:sp>
        <p:nvSpPr>
          <p:cNvPr id="24" name="Up Arrow 14">
            <a:extLst>
              <a:ext uri="{FF2B5EF4-FFF2-40B4-BE49-F238E27FC236}">
                <a16:creationId xmlns:a16="http://schemas.microsoft.com/office/drawing/2014/main" xmlns="" id="{7E1B3676-3010-4055-A322-9F481730541B}"/>
              </a:ext>
            </a:extLst>
          </p:cNvPr>
          <p:cNvSpPr/>
          <p:nvPr/>
        </p:nvSpPr>
        <p:spPr>
          <a:xfrm>
            <a:off x="7286949" y="2525440"/>
            <a:ext cx="479873" cy="1716063"/>
          </a:xfrm>
          <a:prstGeom prst="upArrow">
            <a:avLst>
              <a:gd name="adj1" fmla="val 34230"/>
              <a:gd name="adj2" fmla="val 50000"/>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TextBox 24">
            <a:extLst>
              <a:ext uri="{FF2B5EF4-FFF2-40B4-BE49-F238E27FC236}">
                <a16:creationId xmlns:a16="http://schemas.microsoft.com/office/drawing/2014/main" xmlns="" id="{D2929CE7-6312-4790-A4CC-E06288D399F3}"/>
              </a:ext>
            </a:extLst>
          </p:cNvPr>
          <p:cNvSpPr txBox="1"/>
          <p:nvPr/>
        </p:nvSpPr>
        <p:spPr>
          <a:xfrm>
            <a:off x="7760527" y="3843995"/>
            <a:ext cx="1119105" cy="1131079"/>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National Public Health Emergency Declared</a:t>
            </a:r>
          </a:p>
          <a:p>
            <a:pPr algn="ctr" defTabSz="685800"/>
            <a:r>
              <a:rPr lang="en-US" sz="1350" dirty="0">
                <a:solidFill>
                  <a:prstClr val="black"/>
                </a:solidFill>
                <a:latin typeface="Calibri" panose="020F0502020204030204"/>
              </a:rPr>
              <a:t>in 2017</a:t>
            </a:r>
          </a:p>
        </p:txBody>
      </p:sp>
      <p:pic>
        <p:nvPicPr>
          <p:cNvPr id="26" name="Picture 2" descr="Image result for emergency icon">
            <a:extLst>
              <a:ext uri="{FF2B5EF4-FFF2-40B4-BE49-F238E27FC236}">
                <a16:creationId xmlns:a16="http://schemas.microsoft.com/office/drawing/2014/main" xmlns="" id="{9C0FD805-2AB5-44C3-B43F-9B91C15FFD9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24927" y="3345506"/>
            <a:ext cx="572445" cy="57244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xmlns="" id="{4DF1B51C-6B78-46D2-BE61-6ED1288A0B47}"/>
              </a:ext>
            </a:extLst>
          </p:cNvPr>
          <p:cNvSpPr txBox="1"/>
          <p:nvPr/>
        </p:nvSpPr>
        <p:spPr>
          <a:xfrm>
            <a:off x="63970" y="6659020"/>
            <a:ext cx="5924107" cy="196208"/>
          </a:xfrm>
          <a:prstGeom prst="rect">
            <a:avLst/>
          </a:prstGeom>
          <a:noFill/>
        </p:spPr>
        <p:txBody>
          <a:bodyPr wrap="square" rtlCol="0">
            <a:spAutoFit/>
          </a:bodyPr>
          <a:lstStyle/>
          <a:p>
            <a:pPr defTabSz="685800"/>
            <a:r>
              <a:rPr lang="en-US" sz="675" dirty="0">
                <a:solidFill>
                  <a:prstClr val="black"/>
                </a:solidFill>
                <a:latin typeface="Calibri" panose="020F0502020204030204"/>
              </a:rPr>
              <a:t>National Age-Adjusted Rates per CDC NCHS Multiple Cause of Death Files 1999-2017 on CDC WONDER Online Database</a:t>
            </a:r>
          </a:p>
        </p:txBody>
      </p:sp>
    </p:spTree>
    <p:extLst>
      <p:ext uri="{BB962C8B-B14F-4D97-AF65-F5344CB8AC3E}">
        <p14:creationId xmlns:p14="http://schemas.microsoft.com/office/powerpoint/2010/main" val="103287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03FD3B0-C1C8-433A-ACE2-6BE3D81C6646}"/>
              </a:ext>
            </a:extLst>
          </p:cNvPr>
          <p:cNvSpPr txBox="1"/>
          <p:nvPr/>
        </p:nvSpPr>
        <p:spPr>
          <a:xfrm>
            <a:off x="1295400" y="287199"/>
            <a:ext cx="8305800" cy="830997"/>
          </a:xfrm>
          <a:prstGeom prst="rect">
            <a:avLst/>
          </a:prstGeom>
          <a:noFill/>
        </p:spPr>
        <p:txBody>
          <a:bodyPr wrap="square" rtlCol="0">
            <a:spAutoFit/>
          </a:bodyPr>
          <a:lstStyle/>
          <a:p>
            <a:r>
              <a:rPr lang="en-US" sz="2400" b="1" dirty="0">
                <a:solidFill>
                  <a:srgbClr val="9F1F63"/>
                </a:solidFill>
              </a:rPr>
              <a:t>AI/AN </a:t>
            </a:r>
            <a:r>
              <a:rPr lang="en-US" sz="2400" b="1" dirty="0"/>
              <a:t>Drug Overdose Deaths in the Northwest:</a:t>
            </a:r>
          </a:p>
          <a:p>
            <a:r>
              <a:rPr lang="en-US" sz="2400" b="1" dirty="0"/>
              <a:t>Trend Since 1999</a:t>
            </a:r>
          </a:p>
        </p:txBody>
      </p:sp>
      <p:grpSp>
        <p:nvGrpSpPr>
          <p:cNvPr id="9" name="Group 8">
            <a:extLst>
              <a:ext uri="{FF2B5EF4-FFF2-40B4-BE49-F238E27FC236}">
                <a16:creationId xmlns:a16="http://schemas.microsoft.com/office/drawing/2014/main" xmlns="" id="{31833095-AAFA-43A2-8EDA-9AA33BC8AAE8}"/>
              </a:ext>
            </a:extLst>
          </p:cNvPr>
          <p:cNvGrpSpPr/>
          <p:nvPr/>
        </p:nvGrpSpPr>
        <p:grpSpPr>
          <a:xfrm>
            <a:off x="152400" y="228600"/>
            <a:ext cx="1066800" cy="954107"/>
            <a:chOff x="3340034" y="2478339"/>
            <a:chExt cx="4620431" cy="3932007"/>
          </a:xfrm>
        </p:grpSpPr>
        <p:pic>
          <p:nvPicPr>
            <p:cNvPr id="10" name="Picture 4" descr="Image result for washington oregon idaho map">
              <a:extLst>
                <a:ext uri="{FF2B5EF4-FFF2-40B4-BE49-F238E27FC236}">
                  <a16:creationId xmlns:a16="http://schemas.microsoft.com/office/drawing/2014/main" xmlns="" id="{E7A0B5A8-4EC4-42D3-99F3-276D73B12A8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0034" y="2478339"/>
              <a:ext cx="4620431" cy="393200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xmlns="" id="{C6FC97CE-6D63-4C63-AC64-2865CD5D85FA}"/>
                </a:ext>
              </a:extLst>
            </p:cNvPr>
            <p:cNvSpPr/>
            <p:nvPr/>
          </p:nvSpPr>
          <p:spPr>
            <a:xfrm rot="719842">
              <a:off x="5234037" y="4204706"/>
              <a:ext cx="882869" cy="454047"/>
            </a:xfrm>
            <a:prstGeom prst="ellipse">
              <a:avLst/>
            </a:prstGeom>
            <a:solidFill>
              <a:srgbClr val="9F1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5" name="Chart 24">
            <a:extLst>
              <a:ext uri="{FF2B5EF4-FFF2-40B4-BE49-F238E27FC236}">
                <a16:creationId xmlns:a16="http://schemas.microsoft.com/office/drawing/2014/main" xmlns="" id="{09ED75A3-F3C5-47FF-9333-A64916A0ABD7}"/>
              </a:ext>
            </a:extLst>
          </p:cNvPr>
          <p:cNvGraphicFramePr>
            <a:graphicFrameLocks/>
          </p:cNvGraphicFramePr>
          <p:nvPr>
            <p:extLst>
              <p:ext uri="{D42A27DB-BD31-4B8C-83A1-F6EECF244321}">
                <p14:modId xmlns:p14="http://schemas.microsoft.com/office/powerpoint/2010/main" val="2043718581"/>
              </p:ext>
            </p:extLst>
          </p:nvPr>
        </p:nvGraphicFramePr>
        <p:xfrm>
          <a:off x="152399" y="2057400"/>
          <a:ext cx="7543801" cy="4005178"/>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xmlns="" id="{A55EFA6C-4979-4B57-AF23-34008DB9E1DE}"/>
              </a:ext>
            </a:extLst>
          </p:cNvPr>
          <p:cNvSpPr txBox="1"/>
          <p:nvPr/>
        </p:nvSpPr>
        <p:spPr>
          <a:xfrm>
            <a:off x="7360080" y="2560361"/>
            <a:ext cx="2679848" cy="300082"/>
          </a:xfrm>
          <a:prstGeom prst="rect">
            <a:avLst/>
          </a:prstGeom>
          <a:noFill/>
        </p:spPr>
        <p:txBody>
          <a:bodyPr wrap="square" rtlCol="0">
            <a:spAutoFit/>
          </a:bodyPr>
          <a:lstStyle/>
          <a:p>
            <a:r>
              <a:rPr lang="en-US" sz="1350" b="1" dirty="0">
                <a:solidFill>
                  <a:srgbClr val="00B050"/>
                </a:solidFill>
                <a:latin typeface="Calibri" panose="020F0502020204030204" pitchFamily="34" charset="0"/>
                <a:cs typeface="Calibri" panose="020F0502020204030204" pitchFamily="34" charset="0"/>
              </a:rPr>
              <a:t>Washington AI/AN</a:t>
            </a:r>
          </a:p>
        </p:txBody>
      </p:sp>
      <p:sp>
        <p:nvSpPr>
          <p:cNvPr id="30" name="TextBox 29">
            <a:extLst>
              <a:ext uri="{FF2B5EF4-FFF2-40B4-BE49-F238E27FC236}">
                <a16:creationId xmlns:a16="http://schemas.microsoft.com/office/drawing/2014/main" xmlns="" id="{008AB0A7-8627-45D3-B3CE-899DCB328D8C}"/>
              </a:ext>
            </a:extLst>
          </p:cNvPr>
          <p:cNvSpPr txBox="1"/>
          <p:nvPr/>
        </p:nvSpPr>
        <p:spPr>
          <a:xfrm>
            <a:off x="7437660" y="4325959"/>
            <a:ext cx="2602268" cy="300082"/>
          </a:xfrm>
          <a:prstGeom prst="rect">
            <a:avLst/>
          </a:prstGeom>
          <a:noFill/>
        </p:spPr>
        <p:txBody>
          <a:bodyPr wrap="square" rtlCol="0">
            <a:spAutoFit/>
          </a:bodyPr>
          <a:lstStyle/>
          <a:p>
            <a:r>
              <a:rPr lang="en-US" sz="1350" b="1" dirty="0">
                <a:solidFill>
                  <a:srgbClr val="4472C4"/>
                </a:solidFill>
                <a:latin typeface="Calibri" panose="020F0502020204030204" pitchFamily="34" charset="0"/>
                <a:cs typeface="Calibri" panose="020F0502020204030204" pitchFamily="34" charset="0"/>
              </a:rPr>
              <a:t>National AI/AN</a:t>
            </a:r>
          </a:p>
        </p:txBody>
      </p:sp>
      <p:sp>
        <p:nvSpPr>
          <p:cNvPr id="31" name="TextBox 30">
            <a:extLst>
              <a:ext uri="{FF2B5EF4-FFF2-40B4-BE49-F238E27FC236}">
                <a16:creationId xmlns:a16="http://schemas.microsoft.com/office/drawing/2014/main" xmlns="" id="{C789897F-F8AC-483B-A163-39F8E7689731}"/>
              </a:ext>
            </a:extLst>
          </p:cNvPr>
          <p:cNvSpPr txBox="1"/>
          <p:nvPr/>
        </p:nvSpPr>
        <p:spPr>
          <a:xfrm>
            <a:off x="6843423" y="2202571"/>
            <a:ext cx="949569" cy="338554"/>
          </a:xfrm>
          <a:prstGeom prst="rect">
            <a:avLst/>
          </a:prstGeom>
          <a:noFill/>
        </p:spPr>
        <p:txBody>
          <a:bodyPr wrap="square" rtlCol="0">
            <a:spAutoFit/>
          </a:bodyPr>
          <a:lstStyle/>
          <a:p>
            <a:r>
              <a:rPr lang="en-US" sz="1600" b="1" dirty="0">
                <a:solidFill>
                  <a:srgbClr val="00B050"/>
                </a:solidFill>
                <a:latin typeface="Calibri" panose="020F0502020204030204" pitchFamily="34" charset="0"/>
                <a:cs typeface="Calibri" panose="020F0502020204030204" pitchFamily="34" charset="0"/>
              </a:rPr>
              <a:t>43.1</a:t>
            </a:r>
          </a:p>
        </p:txBody>
      </p:sp>
      <p:sp>
        <p:nvSpPr>
          <p:cNvPr id="32" name="TextBox 31">
            <a:extLst>
              <a:ext uri="{FF2B5EF4-FFF2-40B4-BE49-F238E27FC236}">
                <a16:creationId xmlns:a16="http://schemas.microsoft.com/office/drawing/2014/main" xmlns="" id="{CEAEF279-B17A-4AB6-BFC4-0E8999023C1B}"/>
              </a:ext>
            </a:extLst>
          </p:cNvPr>
          <p:cNvSpPr txBox="1"/>
          <p:nvPr/>
        </p:nvSpPr>
        <p:spPr>
          <a:xfrm>
            <a:off x="7010400" y="4476000"/>
            <a:ext cx="949569" cy="338554"/>
          </a:xfrm>
          <a:prstGeom prst="rect">
            <a:avLst/>
          </a:prstGeom>
          <a:noFill/>
        </p:spPr>
        <p:txBody>
          <a:bodyPr wrap="square" rtlCol="0">
            <a:spAutoFit/>
          </a:bodyPr>
          <a:lstStyle/>
          <a:p>
            <a:r>
              <a:rPr lang="en-US" sz="1600" b="1" dirty="0">
                <a:solidFill>
                  <a:srgbClr val="4472C4"/>
                </a:solidFill>
                <a:latin typeface="Calibri" panose="020F0502020204030204" pitchFamily="34" charset="0"/>
                <a:cs typeface="Calibri" panose="020F0502020204030204" pitchFamily="34" charset="0"/>
              </a:rPr>
              <a:t>16.2</a:t>
            </a:r>
          </a:p>
        </p:txBody>
      </p:sp>
      <p:sp>
        <p:nvSpPr>
          <p:cNvPr id="33" name="TextBox 32">
            <a:extLst>
              <a:ext uri="{FF2B5EF4-FFF2-40B4-BE49-F238E27FC236}">
                <a16:creationId xmlns:a16="http://schemas.microsoft.com/office/drawing/2014/main" xmlns="" id="{4DEB5052-66D2-4E1E-B2FC-8B15606C323D}"/>
              </a:ext>
            </a:extLst>
          </p:cNvPr>
          <p:cNvSpPr txBox="1"/>
          <p:nvPr/>
        </p:nvSpPr>
        <p:spPr>
          <a:xfrm>
            <a:off x="7467600" y="4052010"/>
            <a:ext cx="2285034" cy="300082"/>
          </a:xfrm>
          <a:prstGeom prst="rect">
            <a:avLst/>
          </a:prstGeom>
          <a:noFill/>
        </p:spPr>
        <p:txBody>
          <a:bodyPr wrap="square" rtlCol="0">
            <a:spAutoFit/>
          </a:bodyPr>
          <a:lstStyle/>
          <a:p>
            <a:r>
              <a:rPr lang="en-US" sz="1350" b="1" dirty="0">
                <a:solidFill>
                  <a:srgbClr val="9F1F63"/>
                </a:solidFill>
                <a:latin typeface="Calibri" panose="020F0502020204030204" pitchFamily="34" charset="0"/>
                <a:cs typeface="Calibri" panose="020F0502020204030204" pitchFamily="34" charset="0"/>
              </a:rPr>
              <a:t>Oregon AI/AN</a:t>
            </a:r>
          </a:p>
        </p:txBody>
      </p:sp>
      <p:sp>
        <p:nvSpPr>
          <p:cNvPr id="34" name="TextBox 33">
            <a:extLst>
              <a:ext uri="{FF2B5EF4-FFF2-40B4-BE49-F238E27FC236}">
                <a16:creationId xmlns:a16="http://schemas.microsoft.com/office/drawing/2014/main" xmlns="" id="{939509B9-1578-41C2-BD42-2ACE8A275A94}"/>
              </a:ext>
            </a:extLst>
          </p:cNvPr>
          <p:cNvSpPr txBox="1"/>
          <p:nvPr/>
        </p:nvSpPr>
        <p:spPr>
          <a:xfrm>
            <a:off x="6940215" y="3863497"/>
            <a:ext cx="949569" cy="338554"/>
          </a:xfrm>
          <a:prstGeom prst="rect">
            <a:avLst/>
          </a:prstGeom>
          <a:noFill/>
        </p:spPr>
        <p:txBody>
          <a:bodyPr wrap="square" rtlCol="0">
            <a:spAutoFit/>
          </a:bodyPr>
          <a:lstStyle/>
          <a:p>
            <a:r>
              <a:rPr lang="en-US" sz="1600" b="1" dirty="0">
                <a:solidFill>
                  <a:srgbClr val="9F1F63"/>
                </a:solidFill>
                <a:latin typeface="Calibri" panose="020F0502020204030204" pitchFamily="34" charset="0"/>
                <a:cs typeface="Calibri" panose="020F0502020204030204" pitchFamily="34" charset="0"/>
              </a:rPr>
              <a:t>18.9</a:t>
            </a:r>
          </a:p>
        </p:txBody>
      </p:sp>
      <p:sp>
        <p:nvSpPr>
          <p:cNvPr id="35" name="Oval 34">
            <a:extLst>
              <a:ext uri="{FF2B5EF4-FFF2-40B4-BE49-F238E27FC236}">
                <a16:creationId xmlns:a16="http://schemas.microsoft.com/office/drawing/2014/main" xmlns="" id="{39EE906D-0D86-4CD6-8FF3-AA1730DF9845}"/>
              </a:ext>
            </a:extLst>
          </p:cNvPr>
          <p:cNvSpPr/>
          <p:nvPr/>
        </p:nvSpPr>
        <p:spPr>
          <a:xfrm>
            <a:off x="7010400" y="2652535"/>
            <a:ext cx="95046" cy="90665"/>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xmlns="" id="{66AC1F64-AA94-4476-81E8-7EBA32D24379}"/>
              </a:ext>
            </a:extLst>
          </p:cNvPr>
          <p:cNvSpPr/>
          <p:nvPr/>
        </p:nvSpPr>
        <p:spPr>
          <a:xfrm>
            <a:off x="7315200" y="4188037"/>
            <a:ext cx="95046" cy="90665"/>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xmlns="" id="{D5108FFB-E11A-4A33-9CB4-8EC914DC773B}"/>
              </a:ext>
            </a:extLst>
          </p:cNvPr>
          <p:cNvSpPr/>
          <p:nvPr/>
        </p:nvSpPr>
        <p:spPr>
          <a:xfrm>
            <a:off x="7315200" y="4376380"/>
            <a:ext cx="95046" cy="90665"/>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xmlns="" id="{63453052-C491-4DEB-A0C7-AABE43EFD6AE}"/>
              </a:ext>
            </a:extLst>
          </p:cNvPr>
          <p:cNvSpPr txBox="1"/>
          <p:nvPr/>
        </p:nvSpPr>
        <p:spPr>
          <a:xfrm>
            <a:off x="0" y="6697774"/>
            <a:ext cx="10177883" cy="196977"/>
          </a:xfrm>
          <a:prstGeom prst="rect">
            <a:avLst/>
          </a:prstGeom>
          <a:noFill/>
        </p:spPr>
        <p:txBody>
          <a:bodyPr wrap="square" rtlCol="0">
            <a:spAutoFit/>
          </a:bodyPr>
          <a:lstStyle/>
          <a:p>
            <a:r>
              <a:rPr lang="en-US" sz="680" dirty="0">
                <a:solidFill>
                  <a:prstClr val="black"/>
                </a:solidFill>
                <a:latin typeface="Calibri" panose="020F0502020204030204"/>
              </a:rPr>
              <a:t>National Age-Adjusted Rate per CDC NCHS Multiple Cause of Death Files 1999-2017 on CDC WONDER Online Database;                              Washington &amp; Oregon Age-Adjusted Rates per State Death Certificates, corrected for AI/AN racial misclassification </a:t>
            </a:r>
          </a:p>
        </p:txBody>
      </p:sp>
    </p:spTree>
    <p:extLst>
      <p:ext uri="{BB962C8B-B14F-4D97-AF65-F5344CB8AC3E}">
        <p14:creationId xmlns:p14="http://schemas.microsoft.com/office/powerpoint/2010/main" val="3472582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552450" y="152400"/>
            <a:ext cx="8039100" cy="1261872"/>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r>
              <a:rPr lang="en-US" sz="2800" b="1" dirty="0">
                <a:solidFill>
                  <a:schemeClr val="tx1"/>
                </a:solidFill>
              </a:rPr>
              <a:t>Project Accomplishments &amp; Successes</a:t>
            </a:r>
          </a:p>
          <a:p>
            <a:r>
              <a:rPr lang="en-US" sz="2800" b="1" dirty="0">
                <a:solidFill>
                  <a:schemeClr val="tx1"/>
                </a:solidFill>
              </a:rPr>
              <a:t>-Planning &amp; Infrastructure-</a:t>
            </a:r>
          </a:p>
        </p:txBody>
      </p:sp>
      <p:sp>
        <p:nvSpPr>
          <p:cNvPr id="2" name="TextBox 1">
            <a:extLst>
              <a:ext uri="{FF2B5EF4-FFF2-40B4-BE49-F238E27FC236}">
                <a16:creationId xmlns:a16="http://schemas.microsoft.com/office/drawing/2014/main" xmlns="" id="{97D84E62-CE3D-4586-9FB6-8FBDD068E0F8}"/>
              </a:ext>
            </a:extLst>
          </p:cNvPr>
          <p:cNvSpPr txBox="1"/>
          <p:nvPr/>
        </p:nvSpPr>
        <p:spPr>
          <a:xfrm>
            <a:off x="304800" y="1371600"/>
            <a:ext cx="8572500" cy="597086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Hired Epidemiologist focused solely on substance &amp; opioid-related data</a:t>
            </a:r>
          </a:p>
          <a:p>
            <a:pPr marL="285750" indent="-285750">
              <a:buFont typeface="Arial" panose="020B0604020202020204" pitchFamily="34" charset="0"/>
              <a:buChar char="•"/>
            </a:pPr>
            <a:r>
              <a:rPr lang="en-US" dirty="0"/>
              <a:t>Created NPAIHB Opioid Workgroup </a:t>
            </a:r>
          </a:p>
          <a:p>
            <a:pPr marL="742950" lvl="1" indent="-285750">
              <a:buFont typeface="Arial" panose="020B0604020202020204" pitchFamily="34" charset="0"/>
              <a:buChar char="•"/>
            </a:pPr>
            <a:r>
              <a:rPr lang="en-US" dirty="0"/>
              <a:t>Coordinate across multiple opioid projects at the Board and </a:t>
            </a:r>
            <a:r>
              <a:rPr lang="en-US" dirty="0" err="1"/>
              <a:t>EpiCenter</a:t>
            </a:r>
            <a:endParaRPr lang="en-US" dirty="0"/>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Joined Washington State Opioid Response Data Workgroup</a:t>
            </a:r>
          </a:p>
          <a:p>
            <a:pPr marL="742950" lvl="1" indent="-285750">
              <a:buFont typeface="Arial" panose="020B0604020202020204" pitchFamily="34" charset="0"/>
              <a:buChar char="•"/>
            </a:pPr>
            <a:r>
              <a:rPr lang="en-US" dirty="0"/>
              <a:t>Ensure AI/AN are considered in all stages of the state plan</a:t>
            </a:r>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Established many new &amp; expanded partnerships to support opioid/substance data work</a:t>
            </a:r>
          </a:p>
          <a:p>
            <a:pPr marL="742950" lvl="1" indent="-285750">
              <a:buFont typeface="Arial" panose="020B0604020202020204" pitchFamily="34" charset="0"/>
              <a:buChar char="•"/>
            </a:pPr>
            <a:r>
              <a:rPr lang="en-US" dirty="0"/>
              <a:t>State/national partners, other TECs, data &amp; program managers, SUD researchers</a:t>
            </a:r>
          </a:p>
          <a:p>
            <a:pPr marL="742950" lvl="1"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dirty="0">
                <a:solidFill>
                  <a:prstClr val="black"/>
                </a:solidFill>
              </a:rPr>
              <a:t>Contributed to development the Tribal Opioid Strategic Agenda</a:t>
            </a:r>
          </a:p>
          <a:p>
            <a:pPr marL="742950" lvl="1" indent="-285750">
              <a:buFont typeface="Arial" panose="020B0604020202020204" pitchFamily="34" charset="0"/>
              <a:buChar char="•"/>
            </a:pPr>
            <a:r>
              <a:rPr lang="en-US" dirty="0">
                <a:solidFill>
                  <a:prstClr val="black"/>
                </a:solidFill>
              </a:rPr>
              <a:t>Developed specific Data &amp; Surveillance section</a:t>
            </a:r>
          </a:p>
          <a:p>
            <a:pPr marL="1200150" lvl="2" indent="-285750">
              <a:buFont typeface="Arial" panose="020B0604020202020204" pitchFamily="34" charset="0"/>
              <a:buChar char="•"/>
            </a:pPr>
            <a:r>
              <a:rPr lang="en-US" dirty="0">
                <a:solidFill>
                  <a:prstClr val="black"/>
                </a:solidFill>
              </a:rPr>
              <a:t>Defines goals in opioid/substance surveillance, data improvement, data dissemination</a:t>
            </a:r>
          </a:p>
          <a:p>
            <a:pPr marL="1200150" lvl="2" indent="-285750">
              <a:buFont typeface="Arial" panose="020B0604020202020204" pitchFamily="34" charset="0"/>
              <a:buChar char="•"/>
            </a:pPr>
            <a:endParaRPr lang="en-US" sz="1200" dirty="0">
              <a:solidFill>
                <a:prstClr val="black"/>
              </a:solidFill>
            </a:endParaRPr>
          </a:p>
          <a:p>
            <a:pPr marL="285750" indent="-285750">
              <a:buFont typeface="Arial" panose="020B0604020202020204" pitchFamily="34" charset="0"/>
              <a:buChar char="•"/>
            </a:pPr>
            <a:r>
              <a:rPr lang="en-US" dirty="0"/>
              <a:t>Identified tools to enhance capacity for tribes to obtain or access opioid data</a:t>
            </a:r>
          </a:p>
          <a:p>
            <a:pPr marL="1200150" lvl="2"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xmlns="" id="{6BF601A6-85B1-4503-9435-4414D984749F}"/>
              </a:ext>
            </a:extLst>
          </p:cNvPr>
          <p:cNvSpPr/>
          <p:nvPr/>
        </p:nvSpPr>
        <p:spPr>
          <a:xfrm>
            <a:off x="342900" y="6053582"/>
            <a:ext cx="7048500"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941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Visibility through Data</a:t>
            </a:r>
            <a:endParaRPr lang="en-US" dirty="0"/>
          </a:p>
        </p:txBody>
      </p:sp>
      <p:sp>
        <p:nvSpPr>
          <p:cNvPr id="5" name="Content Placeholder 4"/>
          <p:cNvSpPr>
            <a:spLocks noGrp="1"/>
          </p:cNvSpPr>
          <p:nvPr>
            <p:ph sz="quarter" idx="1"/>
          </p:nvPr>
        </p:nvSpPr>
        <p:spPr/>
        <p:txBody>
          <a:bodyPr/>
          <a:lstStyle/>
          <a:p>
            <a:pPr marL="0" indent="0">
              <a:buNone/>
            </a:pPr>
            <a:endParaRPr lang="en-US" sz="2800" dirty="0" smtClean="0"/>
          </a:p>
          <a:p>
            <a:pPr marL="0" indent="0">
              <a:buNone/>
            </a:pPr>
            <a:r>
              <a:rPr lang="en-US" sz="2800" dirty="0" smtClean="0"/>
              <a:t>“</a:t>
            </a:r>
            <a:r>
              <a:rPr lang="en-US" sz="2800" dirty="0"/>
              <a:t>Closing [economic and health disparity] gaps and addressing program and policy issues is complicated by the invisibility of American Indians and Alaska Natives in their own land. </a:t>
            </a:r>
            <a:endParaRPr lang="en-US" sz="2800" dirty="0" smtClean="0"/>
          </a:p>
          <a:p>
            <a:pPr marL="0" indent="0">
              <a:buNone/>
            </a:pPr>
            <a:endParaRPr lang="en-US" sz="2800" dirty="0"/>
          </a:p>
          <a:p>
            <a:pPr marL="0" indent="0">
              <a:buNone/>
            </a:pPr>
            <a:r>
              <a:rPr lang="en-US" sz="2800" dirty="0" smtClean="0">
                <a:solidFill>
                  <a:schemeClr val="accent1">
                    <a:lumMod val="75000"/>
                  </a:schemeClr>
                </a:solidFill>
              </a:rPr>
              <a:t>It is </a:t>
            </a:r>
            <a:r>
              <a:rPr lang="en-US" sz="2800" dirty="0">
                <a:solidFill>
                  <a:schemeClr val="accent1">
                    <a:lumMod val="75000"/>
                  </a:schemeClr>
                </a:solidFill>
              </a:rPr>
              <a:t>not </a:t>
            </a:r>
            <a:r>
              <a:rPr lang="en-US" sz="2800" dirty="0" smtClean="0">
                <a:solidFill>
                  <a:schemeClr val="accent1">
                    <a:lumMod val="75000"/>
                  </a:schemeClr>
                </a:solidFill>
              </a:rPr>
              <a:t>clear if invisibility results from lack of data or if lack of data leads to invisibility.</a:t>
            </a:r>
            <a:r>
              <a:rPr lang="en-US" sz="2800" dirty="0" smtClean="0"/>
              <a:t>”</a:t>
            </a:r>
            <a:endParaRPr lang="en-US" sz="2800" dirty="0"/>
          </a:p>
          <a:p>
            <a:pPr marL="0" indent="0">
              <a:buNone/>
            </a:pPr>
            <a:r>
              <a:rPr lang="en-US" sz="1600" i="1" dirty="0"/>
              <a:t>-Michelle </a:t>
            </a:r>
            <a:r>
              <a:rPr lang="en-US" sz="1600" i="1" dirty="0" smtClean="0"/>
              <a:t>Connolly (Blackfeet/Cree) </a:t>
            </a:r>
            <a:r>
              <a:rPr lang="en-US" sz="1600" i="1" dirty="0"/>
              <a:t>et al, 2019, Statistical Journal of the IAOS 35(1</a:t>
            </a:r>
            <a:r>
              <a:rPr lang="en-US" sz="1600" i="1" dirty="0" smtClean="0"/>
              <a:t>)</a:t>
            </a:r>
            <a:endParaRPr lang="en-US" sz="1600" i="1" dirty="0"/>
          </a:p>
        </p:txBody>
      </p:sp>
    </p:spTree>
    <p:extLst>
      <p:ext uri="{BB962C8B-B14F-4D97-AF65-F5344CB8AC3E}">
        <p14:creationId xmlns:p14="http://schemas.microsoft.com/office/powerpoint/2010/main" val="2993988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7D84E62-CE3D-4586-9FB6-8FBDD068E0F8}"/>
              </a:ext>
            </a:extLst>
          </p:cNvPr>
          <p:cNvSpPr txBox="1"/>
          <p:nvPr/>
        </p:nvSpPr>
        <p:spPr>
          <a:xfrm>
            <a:off x="304800" y="1395731"/>
            <a:ext cx="8686800" cy="5909310"/>
          </a:xfrm>
          <a:prstGeom prst="rect">
            <a:avLst/>
          </a:prstGeom>
          <a:noFill/>
        </p:spPr>
        <p:txBody>
          <a:bodyPr wrap="square" rtlCol="0">
            <a:spAutoFit/>
          </a:bodyPr>
          <a:lstStyle/>
          <a:p>
            <a:pPr marL="285750" indent="-285750">
              <a:buFont typeface="Arial" panose="020B0604020202020204" pitchFamily="34" charset="0"/>
              <a:buChar char="•"/>
            </a:pPr>
            <a:r>
              <a:rPr lang="en-US" dirty="0"/>
              <a:t>Death certificates for WA, OR, and ID</a:t>
            </a:r>
          </a:p>
          <a:p>
            <a:pPr marL="742950" lvl="1" indent="-285750">
              <a:buFont typeface="Arial" panose="020B0604020202020204" pitchFamily="34" charset="0"/>
              <a:buChar char="•"/>
            </a:pPr>
            <a:r>
              <a:rPr lang="en-US" dirty="0"/>
              <a:t>Fatal drug overdose analyses almost completed for all three states</a:t>
            </a:r>
          </a:p>
          <a:p>
            <a:pPr marL="742950" lvl="1" indent="-285750">
              <a:buFont typeface="Arial" panose="020B0604020202020204" pitchFamily="34" charset="0"/>
              <a:buChar char="•"/>
            </a:pPr>
            <a:r>
              <a:rPr lang="en-US" dirty="0"/>
              <a:t>Data Brief Reports completed for WA &amp; OR (visit </a:t>
            </a:r>
            <a:r>
              <a:rPr lang="en-US" dirty="0">
                <a:hlinkClick r:id="rId3"/>
              </a:rPr>
              <a:t>npaihb.org/idea-</a:t>
            </a:r>
            <a:r>
              <a:rPr lang="en-US" dirty="0" err="1">
                <a:hlinkClick r:id="rId3"/>
              </a:rPr>
              <a:t>nw</a:t>
            </a:r>
            <a:r>
              <a:rPr lang="en-US" dirty="0">
                <a:hlinkClick r:id="rId3"/>
              </a:rPr>
              <a:t>/</a:t>
            </a:r>
            <a:r>
              <a:rPr lang="en-US" dirty="0"/>
              <a:t>)</a:t>
            </a:r>
          </a:p>
          <a:p>
            <a:pPr marL="1200150" lvl="2" indent="-285750">
              <a:buFont typeface="Arial" panose="020B0604020202020204" pitchFamily="34" charset="0"/>
              <a:buChar char="•"/>
            </a:pPr>
            <a:r>
              <a:rPr lang="en-US" dirty="0"/>
              <a:t>Idaho and 3-state regional Data Briefs planned (soon)</a:t>
            </a:r>
          </a:p>
          <a:p>
            <a:pPr marL="1200150" lvl="2" indent="-285750">
              <a:buFont typeface="Arial" panose="020B0604020202020204" pitchFamily="34" charset="0"/>
              <a:buChar char="•"/>
            </a:pPr>
            <a:r>
              <a:rPr lang="en-US" dirty="0"/>
              <a:t>Expanded fatal drug overdose reports planned</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Emergency Department (ED) data for WA &amp; OR</a:t>
            </a:r>
          </a:p>
          <a:p>
            <a:pPr marL="742950" lvl="1" indent="-285750">
              <a:buFont typeface="Arial" panose="020B0604020202020204" pitchFamily="34" charset="0"/>
              <a:buChar char="•"/>
            </a:pPr>
            <a:r>
              <a:rPr lang="en-US" dirty="0"/>
              <a:t>Conducted Washington analyses for overdose-related ER visits </a:t>
            </a:r>
          </a:p>
          <a:p>
            <a:pPr marL="742950" lvl="1" indent="-285750">
              <a:buFont typeface="Arial" panose="020B0604020202020204" pitchFamily="34" charset="0"/>
              <a:buChar char="•"/>
            </a:pPr>
            <a:r>
              <a:rPr lang="en-US" dirty="0"/>
              <a:t>OR analyses planned </a:t>
            </a:r>
          </a:p>
          <a:p>
            <a:pPr marL="742950" lvl="1" indent="-285750">
              <a:buFont typeface="Arial" panose="020B0604020202020204" pitchFamily="34" charset="0"/>
              <a:buChar char="•"/>
            </a:pPr>
            <a:r>
              <a:rPr lang="en-US" dirty="0"/>
              <a:t>Reports planned</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 data obtained with analyses to be conducted:</a:t>
            </a:r>
          </a:p>
          <a:p>
            <a:pPr marL="742950" lvl="1" indent="-285750">
              <a:buFont typeface="Arial" panose="020B0604020202020204" pitchFamily="34" charset="0"/>
              <a:buChar char="•"/>
            </a:pPr>
            <a:r>
              <a:rPr lang="en-US" dirty="0"/>
              <a:t>Hospitalization data for OR and WA </a:t>
            </a:r>
          </a:p>
          <a:p>
            <a:pPr marL="742950" lvl="1" indent="-285750">
              <a:buFont typeface="Arial" panose="020B0604020202020204" pitchFamily="34" charset="0"/>
              <a:buChar char="•"/>
            </a:pPr>
            <a:r>
              <a:rPr lang="en-US" dirty="0"/>
              <a:t>Washington State Healthy Youth Survey (HYS)</a:t>
            </a:r>
          </a:p>
          <a:p>
            <a:pPr marL="742950" lvl="1" indent="-285750">
              <a:buFont typeface="Arial" panose="020B0604020202020204" pitchFamily="34" charset="0"/>
              <a:buChar char="•"/>
            </a:pPr>
            <a:r>
              <a:rPr lang="en-US" dirty="0"/>
              <a:t>Idaho Youth Risk Behavior Surveillance System (YRBSS) </a:t>
            </a:r>
          </a:p>
          <a:p>
            <a:pPr marL="742950" lvl="1" indent="-285750">
              <a:buFont typeface="Arial" panose="020B0604020202020204" pitchFamily="34" charset="0"/>
              <a:buChar char="•"/>
            </a:pPr>
            <a:r>
              <a:rPr lang="en-US" dirty="0"/>
              <a:t>Baltimore HIDTA Overdose Detection Mapping Application Program (ODMAP)</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xmlns="" id="{17BBE05A-6400-45F8-8EC6-5099C4741A12}"/>
              </a:ext>
            </a:extLst>
          </p:cNvPr>
          <p:cNvSpPr txBox="1">
            <a:spLocks/>
          </p:cNvSpPr>
          <p:nvPr/>
        </p:nvSpPr>
        <p:spPr>
          <a:xfrm>
            <a:off x="552450" y="152400"/>
            <a:ext cx="8039100" cy="1261872"/>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r>
              <a:rPr lang="en-US" sz="2800" b="1" dirty="0">
                <a:solidFill>
                  <a:schemeClr val="tx1"/>
                </a:solidFill>
              </a:rPr>
              <a:t>Project Accomplishments &amp; Successes</a:t>
            </a:r>
          </a:p>
          <a:p>
            <a:r>
              <a:rPr lang="en-US" sz="2800" b="1" dirty="0">
                <a:solidFill>
                  <a:schemeClr val="tx1"/>
                </a:solidFill>
              </a:rPr>
              <a:t>-Data Access-</a:t>
            </a:r>
          </a:p>
        </p:txBody>
      </p:sp>
    </p:spTree>
    <p:extLst>
      <p:ext uri="{BB962C8B-B14F-4D97-AF65-F5344CB8AC3E}">
        <p14:creationId xmlns:p14="http://schemas.microsoft.com/office/powerpoint/2010/main" val="55895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7D84E62-CE3D-4586-9FB6-8FBDD068E0F8}"/>
              </a:ext>
            </a:extLst>
          </p:cNvPr>
          <p:cNvSpPr txBox="1"/>
          <p:nvPr/>
        </p:nvSpPr>
        <p:spPr>
          <a:xfrm>
            <a:off x="304800" y="1383848"/>
            <a:ext cx="8686800" cy="2400657"/>
          </a:xfrm>
          <a:prstGeom prst="rect">
            <a:avLst/>
          </a:prstGeom>
          <a:noFill/>
        </p:spPr>
        <p:txBody>
          <a:bodyPr wrap="square" rtlCol="0">
            <a:spAutoFit/>
          </a:bodyPr>
          <a:lstStyle/>
          <a:p>
            <a:pPr marL="285750" indent="-285750">
              <a:buFont typeface="Arial" panose="020B0604020202020204" pitchFamily="34" charset="0"/>
              <a:buChar char="•"/>
            </a:pPr>
            <a:r>
              <a:rPr lang="en-US" dirty="0"/>
              <a:t>Identified over 40 additional sources for substance/opioid data</a:t>
            </a:r>
          </a:p>
          <a:p>
            <a:pPr marL="742950" lvl="1" indent="-285750">
              <a:buFont typeface="Arial" panose="020B0604020202020204" pitchFamily="34" charset="0"/>
              <a:buChar char="•"/>
            </a:pPr>
            <a:r>
              <a:rPr lang="en-US" dirty="0"/>
              <a:t>Prioritizing which sources most useful for NW tribes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Completed 13 requests for opioid/substance data assistance, 6 presentations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Identified multiple datasets with AI/AN racial misclassification errors</a:t>
            </a:r>
          </a:p>
          <a:p>
            <a:pPr marL="742950" lvl="1" indent="-285750">
              <a:buFont typeface="Arial" panose="020B0604020202020204" pitchFamily="34" charset="0"/>
              <a:buChar char="•"/>
            </a:pPr>
            <a:r>
              <a:rPr lang="en-US" dirty="0"/>
              <a:t>Corrected several datasets so far &amp; run corrected AI/AN overdose statistics</a:t>
            </a:r>
          </a:p>
          <a:p>
            <a:pPr marL="742950" lvl="1" indent="-285750">
              <a:buFont typeface="Arial" panose="020B0604020202020204" pitchFamily="34" charset="0"/>
              <a:buChar char="•"/>
            </a:pPr>
            <a:r>
              <a:rPr lang="en-US" dirty="0"/>
              <a:t>Plan to link with and correct additional datasets</a:t>
            </a:r>
          </a:p>
          <a:p>
            <a:pPr marL="742950" lvl="1" indent="-285750">
              <a:buFont typeface="Arial" panose="020B0604020202020204" pitchFamily="34" charset="0"/>
              <a:buChar char="•"/>
            </a:pPr>
            <a:r>
              <a:rPr lang="en-US" dirty="0"/>
              <a:t>Working with states to incorporate and address these issues</a:t>
            </a:r>
          </a:p>
        </p:txBody>
      </p:sp>
      <p:sp>
        <p:nvSpPr>
          <p:cNvPr id="6" name="Title 5">
            <a:extLst>
              <a:ext uri="{FF2B5EF4-FFF2-40B4-BE49-F238E27FC236}">
                <a16:creationId xmlns:a16="http://schemas.microsoft.com/office/drawing/2014/main" xmlns="" id="{17BBE05A-6400-45F8-8EC6-5099C4741A12}"/>
              </a:ext>
            </a:extLst>
          </p:cNvPr>
          <p:cNvSpPr txBox="1">
            <a:spLocks/>
          </p:cNvSpPr>
          <p:nvPr/>
        </p:nvSpPr>
        <p:spPr>
          <a:xfrm>
            <a:off x="552450" y="152400"/>
            <a:ext cx="8039100" cy="1261872"/>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r>
              <a:rPr lang="en-US" sz="2800" b="1" dirty="0">
                <a:solidFill>
                  <a:schemeClr val="tx1"/>
                </a:solidFill>
              </a:rPr>
              <a:t>Project Accomplishments &amp; Successes</a:t>
            </a:r>
          </a:p>
        </p:txBody>
      </p:sp>
      <p:graphicFrame>
        <p:nvGraphicFramePr>
          <p:cNvPr id="5" name="Chart 4">
            <a:extLst>
              <a:ext uri="{FF2B5EF4-FFF2-40B4-BE49-F238E27FC236}">
                <a16:creationId xmlns:a16="http://schemas.microsoft.com/office/drawing/2014/main" xmlns="" id="{329FA7C0-7A7D-47C0-92B0-E8DBC470E35C}"/>
              </a:ext>
            </a:extLst>
          </p:cNvPr>
          <p:cNvGraphicFramePr>
            <a:graphicFrameLocks/>
          </p:cNvGraphicFramePr>
          <p:nvPr>
            <p:extLst>
              <p:ext uri="{D42A27DB-BD31-4B8C-83A1-F6EECF244321}">
                <p14:modId xmlns:p14="http://schemas.microsoft.com/office/powerpoint/2010/main" val="3115445849"/>
              </p:ext>
            </p:extLst>
          </p:nvPr>
        </p:nvGraphicFramePr>
        <p:xfrm>
          <a:off x="1272848" y="3701078"/>
          <a:ext cx="6170379" cy="25075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BECFFFCB-F72C-4FD3-87AE-F3F3B95F0E6C}"/>
              </a:ext>
            </a:extLst>
          </p:cNvPr>
          <p:cNvSpPr txBox="1"/>
          <p:nvPr/>
        </p:nvSpPr>
        <p:spPr>
          <a:xfrm>
            <a:off x="2472389" y="4315547"/>
            <a:ext cx="1955539" cy="300082"/>
          </a:xfrm>
          <a:prstGeom prst="rect">
            <a:avLst/>
          </a:prstGeom>
          <a:noFill/>
        </p:spPr>
        <p:txBody>
          <a:bodyPr wrap="square" rtlCol="0">
            <a:spAutoFit/>
          </a:bodyPr>
          <a:lstStyle/>
          <a:p>
            <a:pPr defTabSz="685800"/>
            <a:r>
              <a:rPr lang="en-US" sz="1350" dirty="0">
                <a:solidFill>
                  <a:srgbClr val="D16349"/>
                </a:solidFill>
                <a:latin typeface="Calibri" panose="020F0502020204030204"/>
              </a:rPr>
              <a:t>AI/AN Race Corrected</a:t>
            </a:r>
          </a:p>
        </p:txBody>
      </p:sp>
      <p:sp>
        <p:nvSpPr>
          <p:cNvPr id="8" name="TextBox 7">
            <a:extLst>
              <a:ext uri="{FF2B5EF4-FFF2-40B4-BE49-F238E27FC236}">
                <a16:creationId xmlns:a16="http://schemas.microsoft.com/office/drawing/2014/main" xmlns="" id="{23049E89-BD8A-4536-BB44-9B3F4FBA4FBF}"/>
              </a:ext>
            </a:extLst>
          </p:cNvPr>
          <p:cNvSpPr txBox="1"/>
          <p:nvPr/>
        </p:nvSpPr>
        <p:spPr>
          <a:xfrm>
            <a:off x="3996389" y="5285623"/>
            <a:ext cx="2228097" cy="300082"/>
          </a:xfrm>
          <a:prstGeom prst="rect">
            <a:avLst/>
          </a:prstGeom>
          <a:noFill/>
        </p:spPr>
        <p:txBody>
          <a:bodyPr wrap="square" rtlCol="0">
            <a:spAutoFit/>
          </a:bodyPr>
          <a:lstStyle/>
          <a:p>
            <a:pPr defTabSz="685800"/>
            <a:r>
              <a:rPr lang="en-US" sz="1350" dirty="0">
                <a:solidFill>
                  <a:srgbClr val="0070C0"/>
                </a:solidFill>
                <a:latin typeface="Calibri" panose="020F0502020204030204"/>
              </a:rPr>
              <a:t>AI/AN Race Un-Corrected</a:t>
            </a:r>
          </a:p>
        </p:txBody>
      </p:sp>
      <p:grpSp>
        <p:nvGrpSpPr>
          <p:cNvPr id="9" name="Group 8">
            <a:extLst>
              <a:ext uri="{FF2B5EF4-FFF2-40B4-BE49-F238E27FC236}">
                <a16:creationId xmlns:a16="http://schemas.microsoft.com/office/drawing/2014/main" xmlns="" id="{67A1B244-01B3-4502-A126-1F8E90FFD6B7}"/>
              </a:ext>
            </a:extLst>
          </p:cNvPr>
          <p:cNvGrpSpPr/>
          <p:nvPr/>
        </p:nvGrpSpPr>
        <p:grpSpPr>
          <a:xfrm>
            <a:off x="7230619" y="4506817"/>
            <a:ext cx="1856044" cy="896099"/>
            <a:chOff x="8393635" y="2169389"/>
            <a:chExt cx="3247086" cy="2914329"/>
          </a:xfrm>
        </p:grpSpPr>
        <p:sp>
          <p:nvSpPr>
            <p:cNvPr id="10" name="TextBox 9">
              <a:extLst>
                <a:ext uri="{FF2B5EF4-FFF2-40B4-BE49-F238E27FC236}">
                  <a16:creationId xmlns:a16="http://schemas.microsoft.com/office/drawing/2014/main" xmlns="" id="{CB512902-2F82-4B39-9CB0-6FF3EFEF5759}"/>
                </a:ext>
              </a:extLst>
            </p:cNvPr>
            <p:cNvSpPr txBox="1"/>
            <p:nvPr/>
          </p:nvSpPr>
          <p:spPr>
            <a:xfrm>
              <a:off x="8583764" y="2169389"/>
              <a:ext cx="3056957" cy="2914329"/>
            </a:xfrm>
            <a:prstGeom prst="rect">
              <a:avLst/>
            </a:prstGeom>
            <a:noFill/>
          </p:spPr>
          <p:txBody>
            <a:bodyPr wrap="square" rtlCol="0">
              <a:spAutoFit/>
            </a:bodyPr>
            <a:lstStyle/>
            <a:p>
              <a:pPr defTabSz="685800"/>
              <a:r>
                <a:rPr lang="en-US" sz="1350" dirty="0">
                  <a:solidFill>
                    <a:srgbClr val="FF5050"/>
                  </a:solidFill>
                  <a:latin typeface="Calibri" panose="020F0502020204030204"/>
                </a:rPr>
                <a:t>Up to 20% underrepresentation</a:t>
              </a:r>
            </a:p>
            <a:p>
              <a:pPr defTabSz="685800"/>
              <a:r>
                <a:rPr lang="en-US" sz="1350" dirty="0">
                  <a:solidFill>
                    <a:srgbClr val="FF5050"/>
                  </a:solidFill>
                  <a:latin typeface="Calibri" panose="020F0502020204030204"/>
                </a:rPr>
                <a:t>in AI/AN overdose death rate</a:t>
              </a:r>
            </a:p>
          </p:txBody>
        </p:sp>
        <p:sp>
          <p:nvSpPr>
            <p:cNvPr id="11" name="Left Brace 10">
              <a:extLst>
                <a:ext uri="{FF2B5EF4-FFF2-40B4-BE49-F238E27FC236}">
                  <a16:creationId xmlns:a16="http://schemas.microsoft.com/office/drawing/2014/main" xmlns="" id="{17D70378-4523-4085-BFAA-574019BF0989}"/>
                </a:ext>
              </a:extLst>
            </p:cNvPr>
            <p:cNvSpPr/>
            <p:nvPr/>
          </p:nvSpPr>
          <p:spPr>
            <a:xfrm flipH="1">
              <a:off x="8393635" y="2261222"/>
              <a:ext cx="269713" cy="908251"/>
            </a:xfrm>
            <a:prstGeom prst="leftBrace">
              <a:avLst>
                <a:gd name="adj1" fmla="val 31514"/>
                <a:gd name="adj2" fmla="val 52362"/>
              </a:avLst>
            </a:prstGeom>
            <a:ln w="28575">
              <a:solidFill>
                <a:srgbClr val="FF5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grpSp>
      <p:cxnSp>
        <p:nvCxnSpPr>
          <p:cNvPr id="12" name="Straight Arrow Connector 11">
            <a:extLst>
              <a:ext uri="{FF2B5EF4-FFF2-40B4-BE49-F238E27FC236}">
                <a16:creationId xmlns:a16="http://schemas.microsoft.com/office/drawing/2014/main" xmlns="" id="{C6CF4996-1046-4D5E-A5F1-F161785CB846}"/>
              </a:ext>
            </a:extLst>
          </p:cNvPr>
          <p:cNvCxnSpPr/>
          <p:nvPr/>
        </p:nvCxnSpPr>
        <p:spPr>
          <a:xfrm>
            <a:off x="4191889" y="4479587"/>
            <a:ext cx="303911" cy="12719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8E399011-B4E7-42E2-96F5-D2AFCF41266B}"/>
              </a:ext>
            </a:extLst>
          </p:cNvPr>
          <p:cNvCxnSpPr>
            <a:cxnSpLocks/>
          </p:cNvCxnSpPr>
          <p:nvPr/>
        </p:nvCxnSpPr>
        <p:spPr>
          <a:xfrm flipH="1" flipV="1">
            <a:off x="4358038" y="5050157"/>
            <a:ext cx="68074" cy="226616"/>
          </a:xfrm>
          <a:prstGeom prst="straightConnector1">
            <a:avLst/>
          </a:prstGeom>
          <a:ln w="38100">
            <a:solidFill>
              <a:srgbClr val="5B9BD5"/>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7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81000" y="23024"/>
            <a:ext cx="8039100" cy="1261872"/>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algn="l"/>
            <a:r>
              <a:rPr lang="en-US" sz="2800" b="1" dirty="0">
                <a:solidFill>
                  <a:schemeClr val="tx1"/>
                </a:solidFill>
              </a:rPr>
              <a:t>Upcoming Activities  </a:t>
            </a:r>
          </a:p>
        </p:txBody>
      </p:sp>
      <p:sp>
        <p:nvSpPr>
          <p:cNvPr id="2" name="TextBox 1">
            <a:extLst>
              <a:ext uri="{FF2B5EF4-FFF2-40B4-BE49-F238E27FC236}">
                <a16:creationId xmlns:a16="http://schemas.microsoft.com/office/drawing/2014/main" xmlns="" id="{97D84E62-CE3D-4586-9FB6-8FBDD068E0F8}"/>
              </a:ext>
            </a:extLst>
          </p:cNvPr>
          <p:cNvSpPr txBox="1"/>
          <p:nvPr/>
        </p:nvSpPr>
        <p:spPr>
          <a:xfrm>
            <a:off x="393060" y="1447800"/>
            <a:ext cx="7836540" cy="5355312"/>
          </a:xfrm>
          <a:prstGeom prst="rect">
            <a:avLst/>
          </a:prstGeom>
          <a:noFill/>
        </p:spPr>
        <p:txBody>
          <a:bodyPr wrap="square" rtlCol="0">
            <a:spAutoFit/>
          </a:bodyPr>
          <a:lstStyle/>
          <a:p>
            <a:pPr marL="285750" indent="-285750">
              <a:buFont typeface="Arial" panose="020B0604020202020204" pitchFamily="34" charset="0"/>
              <a:buChar char="•"/>
            </a:pPr>
            <a:r>
              <a:rPr lang="en-US" dirty="0"/>
              <a:t>In progress data sources:</a:t>
            </a:r>
          </a:p>
          <a:p>
            <a:pPr marL="742950" lvl="1" indent="-285750">
              <a:buFont typeface="Arial" panose="020B0604020202020204" pitchFamily="34" charset="0"/>
              <a:buChar char="•"/>
            </a:pPr>
            <a:r>
              <a:rPr lang="en-US" dirty="0"/>
              <a:t>Oregon Prescription Drug Monitoring Program (PDMP)</a:t>
            </a:r>
          </a:p>
          <a:p>
            <a:pPr marL="742950" lvl="1" indent="-285750">
              <a:buFont typeface="Arial" panose="020B0604020202020204" pitchFamily="34" charset="0"/>
              <a:buChar char="•"/>
            </a:pPr>
            <a:r>
              <a:rPr lang="en-US" dirty="0"/>
              <a:t>Washington Emergency Medical Services (WEMSIS)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Planned activities for grant year 2</a:t>
            </a:r>
          </a:p>
          <a:p>
            <a:pPr marL="742950" lvl="1" indent="-285750">
              <a:buFont typeface="Arial" panose="020B0604020202020204" pitchFamily="34" charset="0"/>
              <a:buChar char="•"/>
            </a:pPr>
            <a:r>
              <a:rPr lang="en-US" dirty="0"/>
              <a:t>Explore access to additional data sources</a:t>
            </a:r>
          </a:p>
          <a:p>
            <a:pPr marL="1200150" lvl="2" indent="-285750">
              <a:buFont typeface="Arial" panose="020B0604020202020204" pitchFamily="34" charset="0"/>
              <a:buChar char="•"/>
            </a:pPr>
            <a:r>
              <a:rPr lang="en-US" dirty="0"/>
              <a:t>Idaho ED data</a:t>
            </a:r>
          </a:p>
          <a:p>
            <a:pPr marL="742950" lvl="1" indent="-285750">
              <a:buFont typeface="Arial" panose="020B0604020202020204" pitchFamily="34" charset="0"/>
              <a:buChar char="•"/>
            </a:pPr>
            <a:r>
              <a:rPr lang="en-US" dirty="0"/>
              <a:t>Create in depth opioid/substance reports for NW AI/AN</a:t>
            </a:r>
          </a:p>
          <a:p>
            <a:pPr marL="742950" lvl="1" indent="-285750">
              <a:buFont typeface="Arial" panose="020B0604020202020204" pitchFamily="34" charset="0"/>
              <a:buChar char="•"/>
            </a:pPr>
            <a:r>
              <a:rPr lang="en-US" dirty="0"/>
              <a:t>Develop online dashboards to communicate data</a:t>
            </a:r>
          </a:p>
          <a:p>
            <a:pPr marL="742950" lvl="1" indent="-285750">
              <a:buFont typeface="Arial" panose="020B0604020202020204" pitchFamily="34" charset="0"/>
              <a:buChar char="•"/>
            </a:pPr>
            <a:r>
              <a:rPr lang="en-US" dirty="0"/>
              <a:t>Provide training to tribes on opioid/substance epidemiology</a:t>
            </a:r>
          </a:p>
          <a:p>
            <a:pPr marL="742950" lvl="1" indent="-285750">
              <a:buFont typeface="Arial" panose="020B0604020202020204" pitchFamily="34" charset="0"/>
              <a:buChar char="•"/>
            </a:pPr>
            <a:r>
              <a:rPr lang="en-US" dirty="0"/>
              <a:t>Continue providing assistance to tribes on opioid/substance data</a:t>
            </a:r>
          </a:p>
          <a:p>
            <a:pPr marL="742950" lvl="1" indent="-285750">
              <a:buFont typeface="Arial" panose="020B0604020202020204" pitchFamily="34" charset="0"/>
              <a:buChar char="•"/>
            </a:pPr>
            <a:r>
              <a:rPr lang="en-US" dirty="0"/>
              <a:t>Work with medical examiners/coroners to improve race collection on death certificates </a:t>
            </a:r>
          </a:p>
          <a:p>
            <a:pPr marL="742950" lvl="1" indent="-285750">
              <a:buFont typeface="Arial" panose="020B0604020202020204" pitchFamily="34" charset="0"/>
              <a:buChar char="•"/>
            </a:pPr>
            <a:r>
              <a:rPr lang="en-US" dirty="0"/>
              <a:t>Work with states to develop standards for incorporating corrected AI/AN status information into surveillance systems</a:t>
            </a:r>
          </a:p>
          <a:p>
            <a:pPr marL="742950" lvl="1" indent="-285750">
              <a:buFont typeface="Arial" panose="020B0604020202020204" pitchFamily="34" charset="0"/>
              <a:buChar char="•"/>
            </a:pPr>
            <a:r>
              <a:rPr lang="en-US" dirty="0"/>
              <a:t>More!</a:t>
            </a:r>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7022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2158160" y="125883"/>
            <a:ext cx="8039100" cy="1261872"/>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eorgia"/>
                <a:ea typeface="+mj-ea"/>
                <a:cs typeface="+mj-cs"/>
              </a:rPr>
              <a:t>Data Highlight: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eorgia"/>
                <a:ea typeface="+mj-ea"/>
                <a:cs typeface="+mj-cs"/>
              </a:rPr>
              <a:t>Emergency Department (ED) Data</a:t>
            </a:r>
          </a:p>
        </p:txBody>
      </p:sp>
      <p:sp>
        <p:nvSpPr>
          <p:cNvPr id="19" name="Rectangle 18">
            <a:extLst>
              <a:ext uri="{FF2B5EF4-FFF2-40B4-BE49-F238E27FC236}">
                <a16:creationId xmlns:a16="http://schemas.microsoft.com/office/drawing/2014/main" xmlns="" id="{F9A732B3-9822-4E4A-A7A1-B135CDDEEF02}"/>
              </a:ext>
            </a:extLst>
          </p:cNvPr>
          <p:cNvSpPr/>
          <p:nvPr/>
        </p:nvSpPr>
        <p:spPr>
          <a:xfrm>
            <a:off x="442242" y="1600200"/>
            <a:ext cx="8103274" cy="4362733"/>
          </a:xfrm>
          <a:prstGeom prst="rect">
            <a:avLst/>
          </a:prstGeom>
        </p:spPr>
        <p:txBody>
          <a:bodyPr wrap="square">
            <a:spAutoFit/>
          </a:bodyPr>
          <a:lstStyle/>
          <a:p>
            <a:pPr marL="214313" indent="-214313" defTabSz="685800">
              <a:buFont typeface="Arial" panose="020B0604020202020204" pitchFamily="34" charset="0"/>
              <a:buChar char="•"/>
            </a:pPr>
            <a:r>
              <a:rPr lang="en-US" sz="1600" dirty="0">
                <a:solidFill>
                  <a:prstClr val="black"/>
                </a:solidFill>
              </a:rPr>
              <a:t>Emergency departments report information about why people visited the ED into a data system</a:t>
            </a:r>
          </a:p>
          <a:p>
            <a:pPr defTabSz="685800"/>
            <a:endParaRPr lang="en-US" sz="1000" dirty="0">
              <a:solidFill>
                <a:prstClr val="black"/>
              </a:solidFill>
            </a:endParaRPr>
          </a:p>
          <a:p>
            <a:pPr marL="214313" indent="-214313" defTabSz="685800">
              <a:buFont typeface="Arial" panose="020B0604020202020204" pitchFamily="34" charset="0"/>
              <a:buChar char="•"/>
            </a:pPr>
            <a:r>
              <a:rPr lang="en-US" sz="1600" dirty="0">
                <a:solidFill>
                  <a:prstClr val="black"/>
                </a:solidFill>
              </a:rPr>
              <a:t>Most states collect this information for many conditions, including drug overdose</a:t>
            </a:r>
          </a:p>
          <a:p>
            <a:pPr marL="557213" lvl="1" indent="-214313" defTabSz="685800">
              <a:buFont typeface="Arial" panose="020B0604020202020204" pitchFamily="34" charset="0"/>
              <a:buChar char="•"/>
            </a:pPr>
            <a:r>
              <a:rPr lang="en-US" sz="1600" dirty="0">
                <a:solidFill>
                  <a:prstClr val="black"/>
                </a:solidFill>
              </a:rPr>
              <a:t>The information available will vary by state</a:t>
            </a:r>
          </a:p>
          <a:p>
            <a:pPr marL="214313" indent="-214313" defTabSz="685800">
              <a:buFont typeface="Arial" panose="020B0604020202020204" pitchFamily="34" charset="0"/>
              <a:buChar char="•"/>
            </a:pPr>
            <a:endParaRPr lang="en-US" sz="1000" dirty="0">
              <a:solidFill>
                <a:prstClr val="black"/>
              </a:solidFill>
            </a:endParaRPr>
          </a:p>
          <a:p>
            <a:pPr marL="214313" indent="-214313" defTabSz="685800">
              <a:buFont typeface="Arial" panose="020B0604020202020204" pitchFamily="34" charset="0"/>
              <a:buChar char="•"/>
            </a:pPr>
            <a:r>
              <a:rPr lang="en-US" sz="1600" dirty="0">
                <a:solidFill>
                  <a:prstClr val="black"/>
                </a:solidFill>
              </a:rPr>
              <a:t>PRO: Unlike most data sources, ED data is reported and available quickly, with almost no time-lag (“real-time”)</a:t>
            </a:r>
          </a:p>
          <a:p>
            <a:pPr marL="214313" indent="-214313" defTabSz="685800">
              <a:buFont typeface="Arial" panose="020B0604020202020204" pitchFamily="34" charset="0"/>
              <a:buChar char="•"/>
            </a:pPr>
            <a:endParaRPr lang="en-US" sz="1000" dirty="0">
              <a:solidFill>
                <a:prstClr val="black"/>
              </a:solidFill>
            </a:endParaRPr>
          </a:p>
          <a:p>
            <a:pPr marL="214313" indent="-214313" defTabSz="685800">
              <a:buFont typeface="Arial" panose="020B0604020202020204" pitchFamily="34" charset="0"/>
              <a:buChar char="•"/>
            </a:pPr>
            <a:r>
              <a:rPr lang="en-US" sz="1600" dirty="0">
                <a:solidFill>
                  <a:prstClr val="black"/>
                </a:solidFill>
              </a:rPr>
              <a:t>CON: It’s a newer system, so can’t look at trends very far back</a:t>
            </a:r>
          </a:p>
          <a:p>
            <a:pPr marL="342900" lvl="1" defTabSz="685800"/>
            <a:endParaRPr lang="en-US" sz="1000" dirty="0">
              <a:solidFill>
                <a:prstClr val="black"/>
              </a:solidFill>
            </a:endParaRPr>
          </a:p>
          <a:p>
            <a:pPr defTabSz="685800"/>
            <a:r>
              <a:rPr lang="en-US" sz="1600" dirty="0">
                <a:solidFill>
                  <a:prstClr val="black"/>
                </a:solidFill>
              </a:rPr>
              <a:t>Note: ED data is also often called:</a:t>
            </a:r>
          </a:p>
          <a:p>
            <a:pPr marL="557213" lvl="1" indent="-214313" defTabSz="685800">
              <a:buFont typeface="Arial" panose="020B0604020202020204" pitchFamily="34" charset="0"/>
              <a:buChar char="•"/>
            </a:pPr>
            <a:r>
              <a:rPr lang="en-US" sz="1600" dirty="0">
                <a:solidFill>
                  <a:prstClr val="black"/>
                </a:solidFill>
              </a:rPr>
              <a:t>Syndromic surveillance</a:t>
            </a:r>
          </a:p>
          <a:p>
            <a:pPr marL="557213" lvl="1" indent="-214313" defTabSz="685800">
              <a:buFont typeface="Arial" panose="020B0604020202020204" pitchFamily="34" charset="0"/>
              <a:buChar char="•"/>
            </a:pPr>
            <a:r>
              <a:rPr lang="en-US" sz="1600" dirty="0">
                <a:solidFill>
                  <a:prstClr val="black"/>
                </a:solidFill>
              </a:rPr>
              <a:t>ESSENCE </a:t>
            </a:r>
          </a:p>
          <a:p>
            <a:pPr marL="557213" lvl="1" indent="-214313" defTabSz="685800">
              <a:buFont typeface="Arial" panose="020B0604020202020204" pitchFamily="34" charset="0"/>
              <a:buChar char="•"/>
            </a:pPr>
            <a:r>
              <a:rPr lang="en-US" sz="1600" dirty="0" err="1">
                <a:solidFill>
                  <a:prstClr val="black"/>
                </a:solidFill>
              </a:rPr>
              <a:t>BioSense</a:t>
            </a:r>
            <a:endParaRPr lang="en-US" sz="1600" dirty="0">
              <a:solidFill>
                <a:prstClr val="black"/>
              </a:solidFill>
            </a:endParaRPr>
          </a:p>
          <a:p>
            <a:pPr marL="557213" lvl="1" indent="-214313" defTabSz="685800">
              <a:buFont typeface="Arial" panose="020B0604020202020204" pitchFamily="34" charset="0"/>
              <a:buChar char="•"/>
            </a:pPr>
            <a:r>
              <a:rPr lang="en-US" sz="1600" dirty="0">
                <a:solidFill>
                  <a:prstClr val="black"/>
                </a:solidFill>
              </a:rPr>
              <a:t>NSSP </a:t>
            </a:r>
          </a:p>
          <a:p>
            <a:pPr marL="557213" lvl="1" indent="-214313" defTabSz="685800">
              <a:buFont typeface="Arial" panose="020B0604020202020204" pitchFamily="34" charset="0"/>
              <a:buChar char="•"/>
            </a:pPr>
            <a:r>
              <a:rPr lang="en-US" sz="1600" dirty="0">
                <a:solidFill>
                  <a:prstClr val="black"/>
                </a:solidFill>
              </a:rPr>
              <a:t>Washington State calls it “RHINO”</a:t>
            </a:r>
          </a:p>
          <a:p>
            <a:pPr marL="342900" lvl="1" defTabSz="685800"/>
            <a:r>
              <a:rPr lang="en-US" sz="1600" dirty="0">
                <a:solidFill>
                  <a:prstClr val="black"/>
                </a:solidFill>
              </a:rPr>
              <a:t>      …I don’t know why it has so many names (!)</a:t>
            </a:r>
          </a:p>
          <a:p>
            <a:pPr defTabSz="685800"/>
            <a:endParaRPr lang="en-US" sz="1350" dirty="0">
              <a:solidFill>
                <a:prstClr val="black"/>
              </a:solidFill>
              <a:latin typeface="Calibri" panose="020F0502020204030204" pitchFamily="34" charset="0"/>
            </a:endParaRPr>
          </a:p>
        </p:txBody>
      </p:sp>
      <p:pic>
        <p:nvPicPr>
          <p:cNvPr id="20" name="Picture 19">
            <a:extLst>
              <a:ext uri="{FF2B5EF4-FFF2-40B4-BE49-F238E27FC236}">
                <a16:creationId xmlns:a16="http://schemas.microsoft.com/office/drawing/2014/main" xmlns="" id="{6BA240DE-2F5C-4470-810A-2343E4D2CD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47"/>
          <a:stretch/>
        </p:blipFill>
        <p:spPr>
          <a:xfrm>
            <a:off x="6781800" y="4877813"/>
            <a:ext cx="1996692" cy="759974"/>
          </a:xfrm>
          <a:prstGeom prst="rect">
            <a:avLst/>
          </a:prstGeom>
        </p:spPr>
      </p:pic>
      <p:pic>
        <p:nvPicPr>
          <p:cNvPr id="21" name="Picture 20">
            <a:extLst>
              <a:ext uri="{FF2B5EF4-FFF2-40B4-BE49-F238E27FC236}">
                <a16:creationId xmlns:a16="http://schemas.microsoft.com/office/drawing/2014/main" xmlns="" id="{A76D1244-E556-4148-A70B-992C163D53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0" y="4237354"/>
            <a:ext cx="1611316" cy="503201"/>
          </a:xfrm>
          <a:prstGeom prst="rect">
            <a:avLst/>
          </a:prstGeom>
        </p:spPr>
      </p:pic>
      <p:pic>
        <p:nvPicPr>
          <p:cNvPr id="22" name="Picture 2" descr="Image result for emergency department icon">
            <a:extLst>
              <a:ext uri="{FF2B5EF4-FFF2-40B4-BE49-F238E27FC236}">
                <a16:creationId xmlns:a16="http://schemas.microsoft.com/office/drawing/2014/main" xmlns="" id="{5DAADA42-77EA-4786-925E-442CFBD9CF9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9168" y="-86563"/>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1676400" y="180646"/>
            <a:ext cx="8039100" cy="1261872"/>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lvl="0" algn="l"/>
            <a:r>
              <a:rPr lang="en-US" sz="2200" b="1" dirty="0">
                <a:solidFill>
                  <a:prstClr val="black"/>
                </a:solidFill>
              </a:rPr>
              <a:t>Washington State: </a:t>
            </a:r>
          </a:p>
          <a:p>
            <a:pPr lvl="0" algn="l"/>
            <a:r>
              <a:rPr lang="en-US" sz="2200" b="1" dirty="0">
                <a:solidFill>
                  <a:srgbClr val="9F1F63"/>
                </a:solidFill>
              </a:rPr>
              <a:t>Emergency Department </a:t>
            </a:r>
            <a:r>
              <a:rPr lang="en-US" sz="2200" b="1" dirty="0">
                <a:solidFill>
                  <a:prstClr val="black"/>
                </a:solidFill>
              </a:rPr>
              <a:t>Visits for Drug Overdose </a:t>
            </a:r>
          </a:p>
        </p:txBody>
      </p:sp>
      <p:pic>
        <p:nvPicPr>
          <p:cNvPr id="3" name="Picture 2" descr="Image result for washington state map plain">
            <a:extLst>
              <a:ext uri="{FF2B5EF4-FFF2-40B4-BE49-F238E27FC236}">
                <a16:creationId xmlns:a16="http://schemas.microsoft.com/office/drawing/2014/main" xmlns="" id="{C1B3A37E-C2B8-4B92-A589-F0F0BD967BC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3883" y="0"/>
            <a:ext cx="1442517" cy="14425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xmlns="" id="{EF122C3E-45D7-445A-B42F-33F282B4A28D}"/>
              </a:ext>
            </a:extLst>
          </p:cNvPr>
          <p:cNvGraphicFramePr/>
          <p:nvPr>
            <p:extLst>
              <p:ext uri="{D42A27DB-BD31-4B8C-83A1-F6EECF244321}">
                <p14:modId xmlns:p14="http://schemas.microsoft.com/office/powerpoint/2010/main" val="2550294488"/>
              </p:ext>
            </p:extLst>
          </p:nvPr>
        </p:nvGraphicFramePr>
        <p:xfrm>
          <a:off x="325109" y="2667000"/>
          <a:ext cx="2616302"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xmlns="" id="{85796474-37F5-47F0-80E9-047708FC0AAF}"/>
              </a:ext>
            </a:extLst>
          </p:cNvPr>
          <p:cNvSpPr/>
          <p:nvPr/>
        </p:nvSpPr>
        <p:spPr>
          <a:xfrm>
            <a:off x="560455" y="2057720"/>
            <a:ext cx="2365239" cy="400110"/>
          </a:xfrm>
          <a:prstGeom prst="rect">
            <a:avLst/>
          </a:prstGeom>
        </p:spPr>
        <p:txBody>
          <a:bodyPr wrap="square">
            <a:spAutoFit/>
          </a:bodyPr>
          <a:lstStyle/>
          <a:p>
            <a:pPr algn="ctr" defTabSz="685800">
              <a:defRPr sz="1400" b="0" i="0" u="none" strike="noStrike" kern="1200" spc="0" baseline="0">
                <a:solidFill>
                  <a:prstClr val="black">
                    <a:lumMod val="65000"/>
                    <a:lumOff val="35000"/>
                  </a:prstClr>
                </a:solidFill>
                <a:latin typeface="+mn-lt"/>
                <a:ea typeface="+mn-ea"/>
                <a:cs typeface="+mn-cs"/>
              </a:defRPr>
            </a:pPr>
            <a:r>
              <a:rPr lang="en-US" sz="2000" b="1" dirty="0">
                <a:solidFill>
                  <a:prstClr val="black">
                    <a:lumMod val="65000"/>
                    <a:lumOff val="35000"/>
                  </a:prstClr>
                </a:solidFill>
                <a:latin typeface="Calibri" panose="020F0502020204030204"/>
              </a:rPr>
              <a:t>Race</a:t>
            </a:r>
          </a:p>
        </p:txBody>
      </p:sp>
      <p:grpSp>
        <p:nvGrpSpPr>
          <p:cNvPr id="7" name="Group 6">
            <a:extLst>
              <a:ext uri="{FF2B5EF4-FFF2-40B4-BE49-F238E27FC236}">
                <a16:creationId xmlns:a16="http://schemas.microsoft.com/office/drawing/2014/main" xmlns="" id="{9E5923C2-D5C0-408A-98CE-3567B37FE765}"/>
              </a:ext>
            </a:extLst>
          </p:cNvPr>
          <p:cNvGrpSpPr/>
          <p:nvPr/>
        </p:nvGrpSpPr>
        <p:grpSpPr>
          <a:xfrm>
            <a:off x="1113297" y="2793553"/>
            <a:ext cx="1736197" cy="1092646"/>
            <a:chOff x="1546418" y="2460589"/>
            <a:chExt cx="2055262" cy="1281799"/>
          </a:xfrm>
        </p:grpSpPr>
        <p:grpSp>
          <p:nvGrpSpPr>
            <p:cNvPr id="8" name="Group 7">
              <a:extLst>
                <a:ext uri="{FF2B5EF4-FFF2-40B4-BE49-F238E27FC236}">
                  <a16:creationId xmlns:a16="http://schemas.microsoft.com/office/drawing/2014/main" xmlns="" id="{361BDC88-17F5-4A37-85E9-DD771AAD643F}"/>
                </a:ext>
              </a:extLst>
            </p:cNvPr>
            <p:cNvGrpSpPr/>
            <p:nvPr/>
          </p:nvGrpSpPr>
          <p:grpSpPr>
            <a:xfrm>
              <a:off x="1546418" y="2691894"/>
              <a:ext cx="2055262" cy="1050494"/>
              <a:chOff x="2846985" y="1779191"/>
              <a:chExt cx="8301253" cy="1050494"/>
            </a:xfrm>
          </p:grpSpPr>
          <p:cxnSp>
            <p:nvCxnSpPr>
              <p:cNvPr id="10" name="Straight Connector 9">
                <a:extLst>
                  <a:ext uri="{FF2B5EF4-FFF2-40B4-BE49-F238E27FC236}">
                    <a16:creationId xmlns:a16="http://schemas.microsoft.com/office/drawing/2014/main" xmlns="" id="{DE52FCC1-3F16-4063-AD27-07B0E04C4386}"/>
                  </a:ext>
                </a:extLst>
              </p:cNvPr>
              <p:cNvCxnSpPr>
                <a:cxnSpLocks/>
              </p:cNvCxnSpPr>
              <p:nvPr/>
            </p:nvCxnSpPr>
            <p:spPr>
              <a:xfrm>
                <a:off x="2846985" y="2829685"/>
                <a:ext cx="7627431" cy="0"/>
              </a:xfrm>
              <a:prstGeom prst="line">
                <a:avLst/>
              </a:prstGeom>
              <a:noFill/>
              <a:ln w="38100" cap="flat" cmpd="sng" algn="ctr">
                <a:solidFill>
                  <a:srgbClr val="FF5050"/>
                </a:solidFill>
                <a:prstDash val="dash"/>
                <a:miter lim="800000"/>
              </a:ln>
              <a:effectLst/>
            </p:spPr>
          </p:cxnSp>
          <p:sp>
            <p:nvSpPr>
              <p:cNvPr id="11" name="TextBox 10">
                <a:extLst>
                  <a:ext uri="{FF2B5EF4-FFF2-40B4-BE49-F238E27FC236}">
                    <a16:creationId xmlns:a16="http://schemas.microsoft.com/office/drawing/2014/main" xmlns="" id="{4C89CCDA-1EF7-4306-B8A8-16CB51F25DB4}"/>
                  </a:ext>
                </a:extLst>
              </p:cNvPr>
              <p:cNvSpPr txBox="1"/>
              <p:nvPr/>
            </p:nvSpPr>
            <p:spPr>
              <a:xfrm>
                <a:off x="5988062" y="1779191"/>
                <a:ext cx="5160176" cy="95410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5050"/>
                    </a:solidFill>
                    <a:effectLst/>
                    <a:uLnTx/>
                    <a:uFillTx/>
                    <a:latin typeface="Calibri" panose="020F0502020204030204"/>
                  </a:rPr>
                  <a:t>AI/AN</a:t>
                </a:r>
              </a:p>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5050"/>
                    </a:solidFill>
                    <a:effectLst/>
                    <a:uLnTx/>
                    <a:uFillTx/>
                    <a:latin typeface="Calibri" panose="020F0502020204030204"/>
                  </a:rPr>
                  <a:t>1.6x higher</a:t>
                </a:r>
              </a:p>
            </p:txBody>
          </p:sp>
        </p:grpSp>
        <p:sp>
          <p:nvSpPr>
            <p:cNvPr id="9" name="Arrow: Up 8">
              <a:extLst>
                <a:ext uri="{FF2B5EF4-FFF2-40B4-BE49-F238E27FC236}">
                  <a16:creationId xmlns:a16="http://schemas.microsoft.com/office/drawing/2014/main" xmlns="" id="{51D013E7-BE7B-4BFD-822C-FD58D3DFA436}"/>
                </a:ext>
              </a:extLst>
            </p:cNvPr>
            <p:cNvSpPr/>
            <p:nvPr/>
          </p:nvSpPr>
          <p:spPr>
            <a:xfrm>
              <a:off x="3002466" y="2460589"/>
              <a:ext cx="377344" cy="439306"/>
            </a:xfrm>
            <a:prstGeom prst="upArrow">
              <a:avLst/>
            </a:prstGeom>
            <a:solidFill>
              <a:srgbClr val="FF5050"/>
            </a:solidFill>
            <a:ln w="12700" cap="flat" cmpd="sng" algn="ctr">
              <a:solidFill>
                <a:srgbClr val="FF505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xmlns="" id="{166E25C1-9FEA-42F5-83CB-4963F73D96BB}"/>
              </a:ext>
            </a:extLst>
          </p:cNvPr>
          <p:cNvGrpSpPr/>
          <p:nvPr/>
        </p:nvGrpSpPr>
        <p:grpSpPr>
          <a:xfrm>
            <a:off x="3038249" y="2021612"/>
            <a:ext cx="2948351" cy="2962938"/>
            <a:chOff x="3038249" y="2021612"/>
            <a:chExt cx="2948351" cy="2962938"/>
          </a:xfrm>
        </p:grpSpPr>
        <p:grpSp>
          <p:nvGrpSpPr>
            <p:cNvPr id="25" name="Group 24">
              <a:extLst>
                <a:ext uri="{FF2B5EF4-FFF2-40B4-BE49-F238E27FC236}">
                  <a16:creationId xmlns:a16="http://schemas.microsoft.com/office/drawing/2014/main" xmlns="" id="{791D5C02-C181-4390-9A44-EAE93AA3409E}"/>
                </a:ext>
              </a:extLst>
            </p:cNvPr>
            <p:cNvGrpSpPr/>
            <p:nvPr/>
          </p:nvGrpSpPr>
          <p:grpSpPr>
            <a:xfrm>
              <a:off x="3038249" y="2688489"/>
              <a:ext cx="2948351" cy="2296061"/>
              <a:chOff x="3163891" y="2736211"/>
              <a:chExt cx="3116002" cy="2825802"/>
            </a:xfrm>
          </p:grpSpPr>
          <p:graphicFrame>
            <p:nvGraphicFramePr>
              <p:cNvPr id="27" name="Chart 26">
                <a:extLst>
                  <a:ext uri="{FF2B5EF4-FFF2-40B4-BE49-F238E27FC236}">
                    <a16:creationId xmlns:a16="http://schemas.microsoft.com/office/drawing/2014/main" xmlns="" id="{859272C4-F96B-4084-B6E3-D9F6EF56CD1E}"/>
                  </a:ext>
                </a:extLst>
              </p:cNvPr>
              <p:cNvGraphicFramePr/>
              <p:nvPr>
                <p:extLst>
                  <p:ext uri="{D42A27DB-BD31-4B8C-83A1-F6EECF244321}">
                    <p14:modId xmlns:p14="http://schemas.microsoft.com/office/powerpoint/2010/main" val="3782581177"/>
                  </p:ext>
                </p:extLst>
              </p:nvPr>
            </p:nvGraphicFramePr>
            <p:xfrm>
              <a:off x="3163891" y="2736211"/>
              <a:ext cx="3116002" cy="2319140"/>
            </p:xfrm>
            <a:graphic>
              <a:graphicData uri="http://schemas.openxmlformats.org/drawingml/2006/chart">
                <c:chart xmlns:c="http://schemas.openxmlformats.org/drawingml/2006/chart" xmlns:r="http://schemas.openxmlformats.org/officeDocument/2006/relationships" r:id="rId5"/>
              </a:graphicData>
            </a:graphic>
          </p:graphicFrame>
          <p:grpSp>
            <p:nvGrpSpPr>
              <p:cNvPr id="28" name="Group 27">
                <a:extLst>
                  <a:ext uri="{FF2B5EF4-FFF2-40B4-BE49-F238E27FC236}">
                    <a16:creationId xmlns:a16="http://schemas.microsoft.com/office/drawing/2014/main" xmlns="" id="{04E4D67B-A31E-488F-9CDA-8CC23BA20879}"/>
                  </a:ext>
                </a:extLst>
              </p:cNvPr>
              <p:cNvGrpSpPr/>
              <p:nvPr/>
            </p:nvGrpSpPr>
            <p:grpSpPr>
              <a:xfrm>
                <a:off x="3632010" y="3206436"/>
                <a:ext cx="2461165" cy="2355577"/>
                <a:chOff x="3986705" y="3479148"/>
                <a:chExt cx="2461165" cy="2355577"/>
              </a:xfrm>
            </p:grpSpPr>
            <p:pic>
              <p:nvPicPr>
                <p:cNvPr id="29" name="Picture 28" descr="Image result for female bathroom icon negative">
                  <a:extLst>
                    <a:ext uri="{FF2B5EF4-FFF2-40B4-BE49-F238E27FC236}">
                      <a16:creationId xmlns:a16="http://schemas.microsoft.com/office/drawing/2014/main" xmlns="" id="{563F22E0-FF30-46A6-AC5C-5ABD37E44430}"/>
                    </a:ext>
                  </a:extLst>
                </p:cNvPr>
                <p:cNvPicPr/>
                <p:nvPr/>
              </p:nvPicPr>
              <p:blipFill rotWithShape="1">
                <a:blip r:embed="rId6" cstate="screen">
                  <a:extLst>
                    <a:ext uri="{BEBA8EAE-BF5A-486C-A8C5-ECC9F3942E4B}">
                      <a14:imgProps xmlns:a14="http://schemas.microsoft.com/office/drawing/2010/main">
                        <a14:imgLayer r:embed="rId7">
                          <a14:imgEffect>
                            <a14:backgroundRemoval t="9921" b="89683" l="9375" r="89844">
                              <a14:foregroundMark x1="60156" y1="18651" x2="60156" y2="18651"/>
                            </a14:backgroundRemoval>
                          </a14:imgEffect>
                        </a14:imgLayer>
                      </a14:imgProps>
                    </a:ext>
                    <a:ext uri="{28A0092B-C50C-407E-A947-70E740481C1C}">
                      <a14:useLocalDpi xmlns:a14="http://schemas.microsoft.com/office/drawing/2010/main"/>
                    </a:ext>
                  </a:extLst>
                </a:blip>
                <a:srcRect/>
                <a:stretch/>
              </p:blipFill>
              <p:spPr bwMode="auto">
                <a:xfrm>
                  <a:off x="5161362" y="3493974"/>
                  <a:ext cx="565110" cy="1291112"/>
                </a:xfrm>
                <a:prstGeom prst="rect">
                  <a:avLst/>
                </a:prstGeom>
                <a:noFill/>
                <a:effectLst>
                  <a:outerShdw blurRad="50800" dist="38100" dir="2700000" algn="tl" rotWithShape="0">
                    <a:prstClr val="black">
                      <a:alpha val="40000"/>
                    </a:prstClr>
                  </a:outerShdw>
                </a:effectLst>
                <a:extLst/>
              </p:spPr>
            </p:pic>
            <p:pic>
              <p:nvPicPr>
                <p:cNvPr id="30" name="Picture 29" descr="Image result for female bathroom icon negative">
                  <a:extLst>
                    <a:ext uri="{FF2B5EF4-FFF2-40B4-BE49-F238E27FC236}">
                      <a16:creationId xmlns:a16="http://schemas.microsoft.com/office/drawing/2014/main" xmlns="" id="{EA4699F9-6CE6-4D6F-A414-581CC81652F9}"/>
                    </a:ext>
                  </a:extLst>
                </p:cNvPr>
                <p:cNvPicPr/>
                <p:nvPr/>
              </p:nvPicPr>
              <p:blipFill rotWithShape="1">
                <a:blip r:embed="rId8" cstate="screen">
                  <a:extLst>
                    <a:ext uri="{BEBA8EAE-BF5A-486C-A8C5-ECC9F3942E4B}">
                      <a14:imgProps xmlns:a14="http://schemas.microsoft.com/office/drawing/2010/main">
                        <a14:imgLayer r:embed="rId9">
                          <a14:imgEffect>
                            <a14:backgroundRemoval t="9804" b="89804" l="9375" r="89844">
                              <a14:foregroundMark x1="57813" y1="20392" x2="57813" y2="20392"/>
                            </a14:backgroundRemoval>
                          </a14:imgEffect>
                        </a14:imgLayer>
                      </a14:imgProps>
                    </a:ext>
                    <a:ext uri="{28A0092B-C50C-407E-A947-70E740481C1C}">
                      <a14:useLocalDpi xmlns:a14="http://schemas.microsoft.com/office/drawing/2010/main"/>
                    </a:ext>
                  </a:extLst>
                </a:blip>
                <a:srcRect/>
                <a:stretch/>
              </p:blipFill>
              <p:spPr bwMode="auto">
                <a:xfrm>
                  <a:off x="4345738" y="3479148"/>
                  <a:ext cx="565110" cy="1305939"/>
                </a:xfrm>
                <a:prstGeom prst="rect">
                  <a:avLst/>
                </a:prstGeom>
                <a:noFill/>
                <a:effectLst>
                  <a:outerShdw blurRad="50800" dist="38100" dir="2700000" algn="tl" rotWithShape="0">
                    <a:prstClr val="black">
                      <a:alpha val="40000"/>
                    </a:prstClr>
                  </a:outerShdw>
                </a:effectLst>
                <a:extLst/>
              </p:spPr>
            </p:pic>
            <p:sp>
              <p:nvSpPr>
                <p:cNvPr id="31" name="Text Box 2">
                  <a:extLst>
                    <a:ext uri="{FF2B5EF4-FFF2-40B4-BE49-F238E27FC236}">
                      <a16:creationId xmlns:a16="http://schemas.microsoft.com/office/drawing/2014/main" xmlns="" id="{FB45FCCD-96AE-4AFF-878E-8A3E85320197}"/>
                    </a:ext>
                  </a:extLst>
                </p:cNvPr>
                <p:cNvSpPr txBox="1">
                  <a:spLocks noChangeArrowheads="1"/>
                </p:cNvSpPr>
                <p:nvPr/>
              </p:nvSpPr>
              <p:spPr bwMode="auto">
                <a:xfrm>
                  <a:off x="3986705" y="5066980"/>
                  <a:ext cx="692785" cy="719299"/>
                </a:xfrm>
                <a:prstGeom prst="rect">
                  <a:avLst/>
                </a:prstGeom>
                <a:noFill/>
                <a:ln w="9525">
                  <a:noFill/>
                  <a:miter lim="800000"/>
                  <a:headEnd/>
                  <a:tailEnd/>
                </a:ln>
              </p:spPr>
              <p:txBody>
                <a:bodyPr rot="0" vert="horz" wrap="square" lIns="68580" tIns="34290" rIns="68580" bIns="34290" anchor="t" anchorCtr="0">
                  <a:sp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47.1%</a:t>
                  </a: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Male</a:t>
                  </a: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xmlns="" id="{58FBEC0D-6564-4DC7-BF2A-9293ED1EABE0}"/>
                    </a:ext>
                  </a:extLst>
                </p:cNvPr>
                <p:cNvSpPr txBox="1">
                  <a:spLocks noChangeArrowheads="1"/>
                </p:cNvSpPr>
                <p:nvPr/>
              </p:nvSpPr>
              <p:spPr bwMode="auto">
                <a:xfrm>
                  <a:off x="5000296" y="5115426"/>
                  <a:ext cx="1447574" cy="719299"/>
                </a:xfrm>
                <a:prstGeom prst="rect">
                  <a:avLst/>
                </a:prstGeom>
                <a:noFill/>
                <a:ln w="9525">
                  <a:noFill/>
                  <a:miter lim="800000"/>
                  <a:headEnd/>
                  <a:tailEnd/>
                </a:ln>
              </p:spPr>
              <p:txBody>
                <a:bodyPr rot="0" vert="horz" wrap="square" lIns="68580" tIns="34290" rIns="68580" bIns="34290" anchor="t" anchorCtr="0">
                  <a:sp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52.9%</a:t>
                  </a: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Female</a:t>
                  </a: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6" name="Rectangle 25">
              <a:extLst>
                <a:ext uri="{FF2B5EF4-FFF2-40B4-BE49-F238E27FC236}">
                  <a16:creationId xmlns:a16="http://schemas.microsoft.com/office/drawing/2014/main" xmlns="" id="{E2260A99-0C8F-4A93-AFA8-A0A2B867AC2D}"/>
                </a:ext>
              </a:extLst>
            </p:cNvPr>
            <p:cNvSpPr/>
            <p:nvPr/>
          </p:nvSpPr>
          <p:spPr>
            <a:xfrm>
              <a:off x="3144838" y="2021612"/>
              <a:ext cx="2700535" cy="666877"/>
            </a:xfrm>
            <a:prstGeom prst="rect">
              <a:avLst/>
            </a:prstGeom>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US" sz="2000" b="1" i="0" u="none" strike="noStrike" kern="1200" cap="none" spc="0" normalizeH="0" baseline="0" noProof="0" dirty="0">
                  <a:ln>
                    <a:noFill/>
                  </a:ln>
                  <a:solidFill>
                    <a:prstClr val="black">
                      <a:lumMod val="65000"/>
                      <a:lumOff val="35000"/>
                    </a:prstClr>
                  </a:solidFill>
                  <a:effectLst/>
                  <a:uLnTx/>
                  <a:uFillTx/>
                  <a:latin typeface="Calibri" panose="020F0502020204030204"/>
                </a:rPr>
                <a:t>Sex </a:t>
              </a:r>
            </a:p>
            <a:p>
              <a:pPr marL="0" marR="0" lvl="0" indent="0" algn="ctr" defTabSz="68580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rPr>
                <a:t>(AI/AN)</a:t>
              </a:r>
            </a:p>
          </p:txBody>
        </p:sp>
      </p:grpSp>
      <p:graphicFrame>
        <p:nvGraphicFramePr>
          <p:cNvPr id="33" name="Chart 32">
            <a:extLst>
              <a:ext uri="{FF2B5EF4-FFF2-40B4-BE49-F238E27FC236}">
                <a16:creationId xmlns:a16="http://schemas.microsoft.com/office/drawing/2014/main" xmlns="" id="{5A53FDFD-A438-49EC-88C3-58F917EB7F72}"/>
              </a:ext>
            </a:extLst>
          </p:cNvPr>
          <p:cNvGraphicFramePr/>
          <p:nvPr>
            <p:extLst>
              <p:ext uri="{D42A27DB-BD31-4B8C-83A1-F6EECF244321}">
                <p14:modId xmlns:p14="http://schemas.microsoft.com/office/powerpoint/2010/main" val="3786912742"/>
              </p:ext>
            </p:extLst>
          </p:nvPr>
        </p:nvGraphicFramePr>
        <p:xfrm>
          <a:off x="5899576" y="2679894"/>
          <a:ext cx="2948350" cy="2196905"/>
        </p:xfrm>
        <a:graphic>
          <a:graphicData uri="http://schemas.openxmlformats.org/drawingml/2006/chart">
            <c:chart xmlns:c="http://schemas.openxmlformats.org/drawingml/2006/chart" xmlns:r="http://schemas.openxmlformats.org/officeDocument/2006/relationships" r:id="rId10"/>
          </a:graphicData>
        </a:graphic>
      </p:graphicFrame>
      <p:sp>
        <p:nvSpPr>
          <p:cNvPr id="34" name="Rectangle 33">
            <a:extLst>
              <a:ext uri="{FF2B5EF4-FFF2-40B4-BE49-F238E27FC236}">
                <a16:creationId xmlns:a16="http://schemas.microsoft.com/office/drawing/2014/main" xmlns="" id="{CE0D3285-0B48-404D-A84F-59803EB777A6}"/>
              </a:ext>
            </a:extLst>
          </p:cNvPr>
          <p:cNvSpPr/>
          <p:nvPr/>
        </p:nvSpPr>
        <p:spPr>
          <a:xfrm>
            <a:off x="6173744" y="4991739"/>
            <a:ext cx="2591113" cy="478849"/>
          </a:xfrm>
          <a:prstGeom prst="rect">
            <a:avLst/>
          </a:prstGeom>
        </p:spPr>
        <p:txBody>
          <a:bodyPr wrap="square">
            <a:spAutoFit/>
          </a:bodyPr>
          <a:lstStyle/>
          <a:p>
            <a:pPr algn="ctr" defTabSz="685800">
              <a:lnSpc>
                <a:spcPct val="107000"/>
              </a:lnSpc>
            </a:pPr>
            <a:r>
              <a:rPr lang="en-US"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AI/AN aged 15-34 </a:t>
            </a: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experienced the highest rate of drug overdose ED visits</a:t>
            </a:r>
          </a:p>
        </p:txBody>
      </p:sp>
      <p:sp>
        <p:nvSpPr>
          <p:cNvPr id="35" name="Rectangle 34">
            <a:extLst>
              <a:ext uri="{FF2B5EF4-FFF2-40B4-BE49-F238E27FC236}">
                <a16:creationId xmlns:a16="http://schemas.microsoft.com/office/drawing/2014/main" xmlns="" id="{EA4E5DCB-7F03-4420-B4B6-7CE095BD056E}"/>
              </a:ext>
            </a:extLst>
          </p:cNvPr>
          <p:cNvSpPr/>
          <p:nvPr/>
        </p:nvSpPr>
        <p:spPr>
          <a:xfrm>
            <a:off x="6629400" y="2030394"/>
            <a:ext cx="1679802" cy="615553"/>
          </a:xfrm>
          <a:prstGeom prst="rect">
            <a:avLst/>
          </a:prstGeom>
        </p:spPr>
        <p:txBody>
          <a:bodyPr wrap="square">
            <a:spAutoFit/>
          </a:bodyPr>
          <a:lstStyle/>
          <a:p>
            <a:pPr algn="ctr" defTabSz="685800">
              <a:defRPr sz="1400" b="0" i="0" u="none" strike="noStrike" kern="1200" spc="0" baseline="0">
                <a:solidFill>
                  <a:prstClr val="black">
                    <a:lumMod val="65000"/>
                    <a:lumOff val="35000"/>
                  </a:prstClr>
                </a:solidFill>
                <a:latin typeface="+mn-lt"/>
                <a:ea typeface="+mn-ea"/>
                <a:cs typeface="+mn-cs"/>
              </a:defRPr>
            </a:pPr>
            <a:r>
              <a:rPr lang="en-US" sz="2000" b="1" dirty="0">
                <a:solidFill>
                  <a:prstClr val="black">
                    <a:lumMod val="65000"/>
                    <a:lumOff val="35000"/>
                  </a:prstClr>
                </a:solidFill>
                <a:latin typeface="Calibri" panose="020F0502020204030204"/>
              </a:rPr>
              <a:t>Age </a:t>
            </a:r>
          </a:p>
          <a:p>
            <a:pPr algn="ctr" defTabSz="685800">
              <a:defRPr sz="1400" b="0" i="0" u="none" strike="noStrike" kern="1200" spc="0" baseline="0">
                <a:solidFill>
                  <a:prstClr val="black">
                    <a:lumMod val="65000"/>
                    <a:lumOff val="35000"/>
                  </a:prstClr>
                </a:solidFill>
                <a:latin typeface="+mn-lt"/>
                <a:ea typeface="+mn-ea"/>
                <a:cs typeface="+mn-cs"/>
              </a:defRPr>
            </a:pPr>
            <a:r>
              <a:rPr lang="en-US" sz="1400" b="1" dirty="0">
                <a:solidFill>
                  <a:prstClr val="black">
                    <a:lumMod val="65000"/>
                    <a:lumOff val="35000"/>
                  </a:prstClr>
                </a:solidFill>
                <a:latin typeface="Calibri" panose="020F0502020204030204"/>
              </a:rPr>
              <a:t>(AI/AN)</a:t>
            </a:r>
          </a:p>
        </p:txBody>
      </p:sp>
      <p:sp>
        <p:nvSpPr>
          <p:cNvPr id="36" name="Rectangle 35">
            <a:extLst>
              <a:ext uri="{FF2B5EF4-FFF2-40B4-BE49-F238E27FC236}">
                <a16:creationId xmlns:a16="http://schemas.microsoft.com/office/drawing/2014/main" xmlns="" id="{6E41F3BC-4008-4FFF-8229-768867C1CC92}"/>
              </a:ext>
            </a:extLst>
          </p:cNvPr>
          <p:cNvSpPr/>
          <p:nvPr/>
        </p:nvSpPr>
        <p:spPr>
          <a:xfrm>
            <a:off x="7010400" y="1361489"/>
            <a:ext cx="1939243" cy="307777"/>
          </a:xfrm>
          <a:prstGeom prst="rect">
            <a:avLst/>
          </a:prstGeom>
        </p:spPr>
        <p:txBody>
          <a:bodyPr wrap="square">
            <a:spAutoFit/>
          </a:bodyPr>
          <a:lstStyle/>
          <a:p>
            <a:pPr algn="ctr" defTabSz="685800">
              <a:defRPr sz="1400" b="0" i="0" u="none" strike="noStrike" kern="1200" spc="0" baseline="0">
                <a:solidFill>
                  <a:prstClr val="black">
                    <a:lumMod val="65000"/>
                    <a:lumOff val="35000"/>
                  </a:prstClr>
                </a:solidFill>
                <a:latin typeface="+mn-lt"/>
                <a:ea typeface="+mn-ea"/>
                <a:cs typeface="+mn-cs"/>
              </a:defRPr>
            </a:pPr>
            <a:r>
              <a:rPr lang="en-US" sz="1400" dirty="0">
                <a:solidFill>
                  <a:prstClr val="black">
                    <a:lumMod val="65000"/>
                    <a:lumOff val="35000"/>
                  </a:prstClr>
                </a:solidFill>
                <a:latin typeface="Calibri" panose="020F0502020204030204"/>
              </a:rPr>
              <a:t>Jan 2018 – </a:t>
            </a:r>
            <a:r>
              <a:rPr lang="en-US" sz="1400" b="1" dirty="0">
                <a:solidFill>
                  <a:prstClr val="black">
                    <a:lumMod val="65000"/>
                    <a:lumOff val="35000"/>
                  </a:prstClr>
                </a:solidFill>
                <a:latin typeface="Calibri" panose="020F0502020204030204"/>
              </a:rPr>
              <a:t>Oct 9, 2019</a:t>
            </a:r>
          </a:p>
        </p:txBody>
      </p:sp>
      <p:sp>
        <p:nvSpPr>
          <p:cNvPr id="37" name="Rectangle 36">
            <a:extLst>
              <a:ext uri="{FF2B5EF4-FFF2-40B4-BE49-F238E27FC236}">
                <a16:creationId xmlns:a16="http://schemas.microsoft.com/office/drawing/2014/main" xmlns="" id="{D46160DC-A6BA-4E82-99B1-C15B01327A7F}"/>
              </a:ext>
            </a:extLst>
          </p:cNvPr>
          <p:cNvSpPr/>
          <p:nvPr/>
        </p:nvSpPr>
        <p:spPr>
          <a:xfrm>
            <a:off x="92942" y="6693422"/>
            <a:ext cx="3679212" cy="196208"/>
          </a:xfrm>
          <a:prstGeom prst="rect">
            <a:avLst/>
          </a:prstGeom>
        </p:spPr>
        <p:txBody>
          <a:bodyPr wrap="none">
            <a:spAutoFit/>
          </a:bodyPr>
          <a:lstStyle/>
          <a:p>
            <a:pPr defTabSz="685800"/>
            <a:r>
              <a:rPr lang="en-US" sz="675"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Data Sources:</a:t>
            </a:r>
            <a:r>
              <a:rPr lang="en-US" sz="675" dirty="0">
                <a:solidFill>
                  <a:prstClr val="black"/>
                </a:solidFill>
                <a:latin typeface="Calibri" panose="020F0502020204030204" pitchFamily="34" charset="0"/>
                <a:ea typeface="Calibri" panose="020F0502020204030204" pitchFamily="34" charset="0"/>
                <a:cs typeface="Times New Roman" panose="02020603050405020304" pitchFamily="18" charset="0"/>
              </a:rPr>
              <a:t> Washington State Department of Health Rapid Health Information </a:t>
            </a:r>
            <a:r>
              <a:rPr lang="en-US" sz="675"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NetwOrk</a:t>
            </a:r>
            <a:r>
              <a:rPr lang="en-US" sz="675" dirty="0">
                <a:solidFill>
                  <a:prstClr val="black"/>
                </a:solidFill>
                <a:latin typeface="Calibri" panose="020F0502020204030204" pitchFamily="34" charset="0"/>
                <a:ea typeface="Calibri" panose="020F0502020204030204" pitchFamily="34" charset="0"/>
                <a:cs typeface="Times New Roman" panose="02020603050405020304" pitchFamily="18" charset="0"/>
              </a:rPr>
              <a:t> (RHINO) </a:t>
            </a:r>
            <a:endParaRPr lang="en-US" sz="1350" dirty="0">
              <a:solidFill>
                <a:prstClr val="black"/>
              </a:solidFill>
              <a:latin typeface="Calibri" panose="020F0502020204030204"/>
            </a:endParaRPr>
          </a:p>
        </p:txBody>
      </p:sp>
      <p:grpSp>
        <p:nvGrpSpPr>
          <p:cNvPr id="38" name="Group 37">
            <a:extLst>
              <a:ext uri="{FF2B5EF4-FFF2-40B4-BE49-F238E27FC236}">
                <a16:creationId xmlns:a16="http://schemas.microsoft.com/office/drawing/2014/main" xmlns="" id="{11EF62AC-EE88-4D22-A120-70B0803DD07E}"/>
              </a:ext>
            </a:extLst>
          </p:cNvPr>
          <p:cNvGrpSpPr/>
          <p:nvPr/>
        </p:nvGrpSpPr>
        <p:grpSpPr>
          <a:xfrm>
            <a:off x="2881824" y="5354227"/>
            <a:ext cx="3179762" cy="684087"/>
            <a:chOff x="4115058" y="5227983"/>
            <a:chExt cx="3518452" cy="745530"/>
          </a:xfrm>
        </p:grpSpPr>
        <p:grpSp>
          <p:nvGrpSpPr>
            <p:cNvPr id="39" name="Group 38">
              <a:extLst>
                <a:ext uri="{FF2B5EF4-FFF2-40B4-BE49-F238E27FC236}">
                  <a16:creationId xmlns:a16="http://schemas.microsoft.com/office/drawing/2014/main" xmlns="" id="{18125025-C907-4C79-97DA-AEA681FD003A}"/>
                </a:ext>
              </a:extLst>
            </p:cNvPr>
            <p:cNvGrpSpPr/>
            <p:nvPr/>
          </p:nvGrpSpPr>
          <p:grpSpPr>
            <a:xfrm>
              <a:off x="4115058" y="5227983"/>
              <a:ext cx="3518452" cy="745530"/>
              <a:chOff x="4115058" y="5227983"/>
              <a:chExt cx="3518452" cy="745530"/>
            </a:xfrm>
          </p:grpSpPr>
          <p:sp>
            <p:nvSpPr>
              <p:cNvPr id="41" name="Rectangle 40">
                <a:extLst>
                  <a:ext uri="{FF2B5EF4-FFF2-40B4-BE49-F238E27FC236}">
                    <a16:creationId xmlns:a16="http://schemas.microsoft.com/office/drawing/2014/main" xmlns="" id="{32B9A7F5-8B35-4D5D-BD69-792D69A33A7C}"/>
                  </a:ext>
                </a:extLst>
              </p:cNvPr>
              <p:cNvSpPr/>
              <p:nvPr/>
            </p:nvSpPr>
            <p:spPr>
              <a:xfrm>
                <a:off x="4835332" y="5227983"/>
                <a:ext cx="2128685" cy="733934"/>
              </a:xfrm>
              <a:prstGeom prst="rect">
                <a:avLst/>
              </a:prstGeom>
              <a:solidFill>
                <a:schemeClr val="accent1">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2" name="TextBox 41">
                <a:extLst>
                  <a:ext uri="{FF2B5EF4-FFF2-40B4-BE49-F238E27FC236}">
                    <a16:creationId xmlns:a16="http://schemas.microsoft.com/office/drawing/2014/main" xmlns="" id="{D1AD1A30-8BE9-4B27-9B61-2958A7C3220C}"/>
                  </a:ext>
                </a:extLst>
              </p:cNvPr>
              <p:cNvSpPr txBox="1"/>
              <p:nvPr/>
            </p:nvSpPr>
            <p:spPr>
              <a:xfrm>
                <a:off x="4115058" y="5573403"/>
                <a:ext cx="3518452" cy="400110"/>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44% opioid-related</a:t>
                </a:r>
              </a:p>
            </p:txBody>
          </p:sp>
        </p:grpSp>
        <p:sp>
          <p:nvSpPr>
            <p:cNvPr id="40" name="Rectangle 39">
              <a:extLst>
                <a:ext uri="{FF2B5EF4-FFF2-40B4-BE49-F238E27FC236}">
                  <a16:creationId xmlns:a16="http://schemas.microsoft.com/office/drawing/2014/main" xmlns="" id="{B3FF19F1-3B28-4E27-8F56-D492AB7C11F0}"/>
                </a:ext>
              </a:extLst>
            </p:cNvPr>
            <p:cNvSpPr/>
            <p:nvPr/>
          </p:nvSpPr>
          <p:spPr>
            <a:xfrm>
              <a:off x="4472626" y="5270623"/>
              <a:ext cx="2854095" cy="410370"/>
            </a:xfrm>
            <a:prstGeom prst="rect">
              <a:avLst/>
            </a:prstGeom>
          </p:spPr>
          <p:txBody>
            <a:bodyPr wrap="square">
              <a:spAutoFit/>
            </a:bodyPr>
            <a:lstStyle/>
            <a:p>
              <a:pPr algn="ctr" defTabSz="685800">
                <a:defRPr sz="1400" b="0" i="0" u="none" strike="noStrike" kern="1200" spc="0" baseline="0">
                  <a:solidFill>
                    <a:prstClr val="black">
                      <a:lumMod val="65000"/>
                      <a:lumOff val="35000"/>
                    </a:prstClr>
                  </a:solidFill>
                  <a:latin typeface="+mn-lt"/>
                  <a:ea typeface="+mn-ea"/>
                  <a:cs typeface="+mn-cs"/>
                </a:defRPr>
              </a:pPr>
              <a:r>
                <a:rPr lang="en-US" b="1" dirty="0">
                  <a:solidFill>
                    <a:prstClr val="black">
                      <a:lumMod val="65000"/>
                      <a:lumOff val="35000"/>
                    </a:prstClr>
                  </a:solidFill>
                  <a:latin typeface="Calibri" panose="020F0502020204030204"/>
                </a:rPr>
                <a:t>Drug</a:t>
              </a:r>
            </a:p>
          </p:txBody>
        </p:sp>
      </p:grpSp>
    </p:spTree>
    <p:extLst>
      <p:ext uri="{BB962C8B-B14F-4D97-AF65-F5344CB8AC3E}">
        <p14:creationId xmlns:p14="http://schemas.microsoft.com/office/powerpoint/2010/main" val="257375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Graphic spid="33" grpId="0">
        <p:bldAsOne/>
      </p:bldGraphic>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p:cNvSpPr txBox="1">
            <a:spLocks/>
          </p:cNvSpPr>
          <p:nvPr/>
        </p:nvSpPr>
        <p:spPr>
          <a:xfrm>
            <a:off x="2965838" y="4343400"/>
            <a:ext cx="3206362" cy="1689076"/>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1650" b="1" dirty="0"/>
              <a:t>Heidi Lovejoy, MSc</a:t>
            </a:r>
          </a:p>
          <a:p>
            <a:pPr marL="0" indent="0">
              <a:buNone/>
            </a:pPr>
            <a:r>
              <a:rPr lang="en-US" sz="1650" i="1" dirty="0"/>
              <a:t>Substance Use Epidemiologist </a:t>
            </a:r>
          </a:p>
          <a:p>
            <a:pPr marL="0" indent="0">
              <a:buNone/>
            </a:pPr>
            <a:endParaRPr lang="en-US" sz="1650" i="1" dirty="0"/>
          </a:p>
          <a:p>
            <a:pPr marL="0" indent="0">
              <a:buNone/>
            </a:pPr>
            <a:r>
              <a:rPr lang="en-US" sz="1650" dirty="0">
                <a:hlinkClick r:id="rId3"/>
              </a:rPr>
              <a:t>HLovejoy@npaihb.org</a:t>
            </a:r>
            <a:endParaRPr lang="en-US" sz="1650" dirty="0"/>
          </a:p>
          <a:p>
            <a:pPr marL="0" indent="0">
              <a:buNone/>
            </a:pPr>
            <a:r>
              <a:rPr lang="en-US" sz="1800" dirty="0">
                <a:latin typeface="Calibri" panose="020F0502020204030204" pitchFamily="34" charset="0"/>
              </a:rPr>
              <a:t>(503) 416-3251</a:t>
            </a:r>
            <a:endParaRPr lang="en-US" sz="1650" dirty="0"/>
          </a:p>
          <a:p>
            <a:endParaRPr lang="en-US" sz="1650" dirty="0"/>
          </a:p>
          <a:p>
            <a:pPr marL="0" indent="0">
              <a:buNone/>
            </a:pPr>
            <a:endParaRPr lang="en-US" dirty="0"/>
          </a:p>
        </p:txBody>
      </p:sp>
      <p:sp>
        <p:nvSpPr>
          <p:cNvPr id="5" name="Title 5"/>
          <p:cNvSpPr txBox="1">
            <a:spLocks/>
          </p:cNvSpPr>
          <p:nvPr/>
        </p:nvSpPr>
        <p:spPr>
          <a:xfrm>
            <a:off x="762000" y="76200"/>
            <a:ext cx="8039100" cy="1261872"/>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r>
              <a:rPr lang="en-US" b="1" dirty="0">
                <a:solidFill>
                  <a:schemeClr val="accent5"/>
                </a:solidFill>
              </a:rPr>
              <a:t>Need Opioid/Drug Data? </a:t>
            </a:r>
          </a:p>
        </p:txBody>
      </p:sp>
      <p:sp>
        <p:nvSpPr>
          <p:cNvPr id="6" name="Content Placeholder 6"/>
          <p:cNvSpPr txBox="1">
            <a:spLocks/>
          </p:cNvSpPr>
          <p:nvPr/>
        </p:nvSpPr>
        <p:spPr>
          <a:xfrm>
            <a:off x="304800" y="1447799"/>
            <a:ext cx="8496300" cy="1951383"/>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2700" kern="1200">
                <a:solidFill>
                  <a:schemeClr val="tx1">
                    <a:tint val="75000"/>
                  </a:schemeClr>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tint val="75000"/>
                  </a:schemeClr>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tint val="75000"/>
                  </a:schemeClr>
                </a:solidFill>
                <a:latin typeface="+mn-lt"/>
                <a:ea typeface="+mn-ea"/>
                <a:cs typeface="+mn-cs"/>
              </a:defRPr>
            </a:lvl9pPr>
          </a:lstStyle>
          <a:p>
            <a:pPr algn="l"/>
            <a:r>
              <a:rPr lang="en-US" sz="3000" dirty="0"/>
              <a:t>Contact me!</a:t>
            </a:r>
          </a:p>
          <a:p>
            <a:pPr marL="457200" indent="-457200" algn="l">
              <a:buFont typeface="Arial" panose="020B0604020202020204" pitchFamily="34" charset="0"/>
              <a:buChar char="•"/>
            </a:pPr>
            <a:r>
              <a:rPr lang="en-US" sz="2000" dirty="0"/>
              <a:t>Overdose deaths in your county/area</a:t>
            </a:r>
          </a:p>
          <a:p>
            <a:pPr marL="457200" indent="-457200" algn="l">
              <a:buFont typeface="Arial" panose="020B0604020202020204" pitchFamily="34" charset="0"/>
              <a:buChar char="•"/>
            </a:pPr>
            <a:r>
              <a:rPr lang="en-US" sz="2000" dirty="0"/>
              <a:t>Emergency department visits for overdose in your county/area</a:t>
            </a:r>
          </a:p>
          <a:p>
            <a:pPr marL="457200" indent="-457200" algn="l">
              <a:buFont typeface="Arial" panose="020B0604020202020204" pitchFamily="34" charset="0"/>
              <a:buChar char="•"/>
            </a:pPr>
            <a:r>
              <a:rPr lang="en-US" sz="2000" dirty="0"/>
              <a:t>Other opioid/drug-related data</a:t>
            </a:r>
          </a:p>
          <a:p>
            <a:pPr marL="457200" indent="-457200" algn="l">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xmlns="" id="{7E5D1CB2-46CF-443F-9AC3-EC87B404213C}"/>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453935" y="3399183"/>
            <a:ext cx="2400537" cy="2633293"/>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22749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7000"/>
            <a:lum/>
            <a:extLst>
              <a:ext uri="{BEBA8EAE-BF5A-486C-A8C5-ECC9F3942E4B}">
                <a14:imgProps xmlns:a14="http://schemas.microsoft.com/office/drawing/2010/main">
                  <a14:imgLayer r:embed="rId4">
                    <a14:imgEffect>
                      <a14:saturation sat="121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76400"/>
            <a:ext cx="8839200" cy="1524000"/>
          </a:xfrm>
        </p:spPr>
        <p:txBody>
          <a:bodyPr>
            <a:normAutofit/>
          </a:bodyPr>
          <a:lstStyle/>
          <a:p>
            <a:r>
              <a:rPr lang="en-US" sz="2400" dirty="0" smtClean="0"/>
              <a:t/>
            </a:r>
            <a:br>
              <a:rPr lang="en-US" sz="2400" dirty="0" smtClean="0"/>
            </a:br>
            <a:endParaRPr lang="en-US" sz="2400" dirty="0"/>
          </a:p>
        </p:txBody>
      </p:sp>
      <p:sp>
        <p:nvSpPr>
          <p:cNvPr id="3" name="Subtitle 2"/>
          <p:cNvSpPr>
            <a:spLocks noGrp="1"/>
          </p:cNvSpPr>
          <p:nvPr>
            <p:ph type="subTitle" idx="1"/>
          </p:nvPr>
        </p:nvSpPr>
        <p:spPr>
          <a:xfrm>
            <a:off x="1273305" y="4347380"/>
            <a:ext cx="7086600" cy="843105"/>
          </a:xfrm>
        </p:spPr>
        <p:txBody>
          <a:bodyPr>
            <a:normAutofit/>
          </a:bodyPr>
          <a:lstStyle/>
          <a:p>
            <a:r>
              <a:rPr lang="en-US" sz="2000" b="1" dirty="0" smtClean="0">
                <a:solidFill>
                  <a:srgbClr val="002060"/>
                </a:solidFill>
              </a:rPr>
              <a:t>Northwest Tribal Epidemiology Center</a:t>
            </a:r>
          </a:p>
          <a:p>
            <a:r>
              <a:rPr lang="en-US" sz="2000" b="1" dirty="0" smtClean="0">
                <a:solidFill>
                  <a:srgbClr val="002060"/>
                </a:solidFill>
              </a:rPr>
              <a:t>Northwest Portland Area Indian Health Board </a:t>
            </a:r>
          </a:p>
        </p:txBody>
      </p:sp>
      <p:sp>
        <p:nvSpPr>
          <p:cNvPr id="5" name="TextBox 4"/>
          <p:cNvSpPr txBox="1"/>
          <p:nvPr/>
        </p:nvSpPr>
        <p:spPr>
          <a:xfrm>
            <a:off x="0" y="5486400"/>
            <a:ext cx="8839200" cy="369332"/>
          </a:xfrm>
          <a:prstGeom prst="rect">
            <a:avLst/>
          </a:prstGeom>
          <a:noFill/>
        </p:spPr>
        <p:txBody>
          <a:bodyPr wrap="square" rtlCol="0">
            <a:spAutoFit/>
          </a:bodyPr>
          <a:lstStyle/>
          <a:p>
            <a:pPr algn="ctr"/>
            <a:r>
              <a:rPr lang="en-US" b="1" dirty="0" smtClean="0">
                <a:solidFill>
                  <a:srgbClr val="002060"/>
                </a:solidFill>
              </a:rPr>
              <a:t>  October 23</a:t>
            </a:r>
            <a:r>
              <a:rPr lang="en-US" b="1" baseline="30000" dirty="0" smtClean="0">
                <a:solidFill>
                  <a:srgbClr val="002060"/>
                </a:solidFill>
              </a:rPr>
              <a:t>r</a:t>
            </a:r>
            <a:r>
              <a:rPr lang="en-US" b="1" baseline="30000" dirty="0">
                <a:solidFill>
                  <a:srgbClr val="002060"/>
                </a:solidFill>
              </a:rPr>
              <a:t>d</a:t>
            </a:r>
            <a:r>
              <a:rPr lang="en-US" b="1" dirty="0" smtClean="0">
                <a:solidFill>
                  <a:srgbClr val="002060"/>
                </a:solidFill>
              </a:rPr>
              <a:t>, 2019</a:t>
            </a:r>
            <a:endParaRPr lang="en-US" b="1" dirty="0">
              <a:solidFill>
                <a:srgbClr val="002060"/>
              </a:solidFill>
            </a:endParaRPr>
          </a:p>
        </p:txBody>
      </p:sp>
      <p:sp>
        <p:nvSpPr>
          <p:cNvPr id="6" name="Title 1"/>
          <p:cNvSpPr txBox="1">
            <a:spLocks/>
          </p:cNvSpPr>
          <p:nvPr/>
        </p:nvSpPr>
        <p:spPr>
          <a:xfrm>
            <a:off x="152400" y="210851"/>
            <a:ext cx="8839200" cy="10668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r>
              <a:rPr lang="en-US" sz="3600" b="1" dirty="0"/>
              <a:t>Suicide </a:t>
            </a:r>
            <a:r>
              <a:rPr lang="en-US" sz="3600" b="1" dirty="0" smtClean="0"/>
              <a:t>Monitoring </a:t>
            </a:r>
            <a:r>
              <a:rPr lang="en-US" sz="3600" b="1" dirty="0"/>
              <a:t>and Prevention Planning Project </a:t>
            </a:r>
            <a:endParaRPr lang="en-US" sz="3600" b="1" dirty="0">
              <a:solidFill>
                <a:schemeClr val="accent5"/>
              </a:solidFill>
            </a:endParaRPr>
          </a:p>
        </p:txBody>
      </p:sp>
      <p:sp>
        <p:nvSpPr>
          <p:cNvPr id="4" name="TextBox 3"/>
          <p:cNvSpPr txBox="1"/>
          <p:nvPr/>
        </p:nvSpPr>
        <p:spPr>
          <a:xfrm>
            <a:off x="1269186" y="2352603"/>
            <a:ext cx="6630341" cy="1421287"/>
          </a:xfrm>
          <a:prstGeom prst="rect">
            <a:avLst/>
          </a:prstGeom>
          <a:noFill/>
        </p:spPr>
        <p:txBody>
          <a:bodyPr wrap="none" rtlCol="0">
            <a:spAutoFit/>
          </a:bodyPr>
          <a:lstStyle/>
          <a:p>
            <a:pPr algn="ctr">
              <a:lnSpc>
                <a:spcPct val="150000"/>
              </a:lnSpc>
            </a:pPr>
            <a:r>
              <a:rPr lang="en-US" sz="2000" dirty="0" smtClean="0"/>
              <a:t>Chiao-Wen Lan</a:t>
            </a:r>
            <a:endParaRPr lang="en-US" sz="2000" b="1" dirty="0" smtClean="0"/>
          </a:p>
          <a:p>
            <a:pPr algn="ctr">
              <a:lnSpc>
                <a:spcPct val="150000"/>
              </a:lnSpc>
            </a:pPr>
            <a:r>
              <a:rPr lang="en-US" sz="2000" dirty="0" smtClean="0"/>
              <a:t>Epidemiologist</a:t>
            </a:r>
          </a:p>
          <a:p>
            <a:pPr algn="ctr">
              <a:lnSpc>
                <a:spcPct val="150000"/>
              </a:lnSpc>
            </a:pPr>
            <a:r>
              <a:rPr lang="en-US" sz="2000" dirty="0"/>
              <a:t>Improving Data &amp; Enhancing Access (IDEA-NW) </a:t>
            </a:r>
            <a:r>
              <a:rPr lang="en-US" sz="2000" dirty="0" smtClean="0"/>
              <a:t>Project</a:t>
            </a:r>
          </a:p>
        </p:txBody>
      </p:sp>
    </p:spTree>
    <p:extLst>
      <p:ext uri="{BB962C8B-B14F-4D97-AF65-F5344CB8AC3E}">
        <p14:creationId xmlns:p14="http://schemas.microsoft.com/office/powerpoint/2010/main" val="370827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BACKGROUND</a:t>
            </a:r>
            <a:endParaRPr lang="en-US" b="1" dirty="0"/>
          </a:p>
        </p:txBody>
      </p:sp>
    </p:spTree>
    <p:extLst>
      <p:ext uri="{BB962C8B-B14F-4D97-AF65-F5344CB8AC3E}">
        <p14:creationId xmlns:p14="http://schemas.microsoft.com/office/powerpoint/2010/main" val="4151949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762000"/>
          </a:xfrm>
        </p:spPr>
        <p:txBody>
          <a:bodyPr/>
          <a:lstStyle/>
          <a:p>
            <a:r>
              <a:rPr lang="en-US" sz="4000" b="1" dirty="0" smtClean="0">
                <a:solidFill>
                  <a:schemeClr val="accent5"/>
                </a:solidFill>
              </a:rPr>
              <a:t>Suicide rates are up nearly 30% since 1999</a:t>
            </a:r>
            <a:endParaRPr lang="en-US" sz="4000" b="1" dirty="0">
              <a:solidFill>
                <a:schemeClr val="accent5"/>
              </a:solidFill>
            </a:endParaRPr>
          </a:p>
        </p:txBody>
      </p:sp>
      <p:pic>
        <p:nvPicPr>
          <p:cNvPr id="4" name="Content Placeholder 3"/>
          <p:cNvPicPr>
            <a:picLocks noGrp="1" noChangeAspect="1"/>
          </p:cNvPicPr>
          <p:nvPr>
            <p:ph sz="quarter" idx="1"/>
          </p:nvPr>
        </p:nvPicPr>
        <p:blipFill>
          <a:blip r:embed="rId3" cstate="screen">
            <a:extLst>
              <a:ext uri="{28A0092B-C50C-407E-A947-70E740481C1C}">
                <a14:useLocalDpi xmlns:a14="http://schemas.microsoft.com/office/drawing/2010/main"/>
              </a:ext>
            </a:extLst>
          </a:blip>
          <a:stretch>
            <a:fillRect/>
          </a:stretch>
        </p:blipFill>
        <p:spPr>
          <a:xfrm>
            <a:off x="301625" y="1687115"/>
            <a:ext cx="8504238" cy="4252119"/>
          </a:xfrm>
        </p:spPr>
      </p:pic>
    </p:spTree>
    <p:extLst>
      <p:ext uri="{BB962C8B-B14F-4D97-AF65-F5344CB8AC3E}">
        <p14:creationId xmlns:p14="http://schemas.microsoft.com/office/powerpoint/2010/main" val="4232886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solidFill>
                  <a:schemeClr val="accent5"/>
                </a:solidFill>
              </a:rPr>
              <a:t>Pacific Northwest</a:t>
            </a:r>
            <a:endParaRPr lang="en-US" sz="4200" b="1" dirty="0">
              <a:solidFill>
                <a:schemeClr val="accent5"/>
              </a:solidFill>
            </a:endParaRPr>
          </a:p>
        </p:txBody>
      </p:sp>
      <p:sp>
        <p:nvSpPr>
          <p:cNvPr id="3" name="Content Placeholder 2"/>
          <p:cNvSpPr>
            <a:spLocks noGrp="1"/>
          </p:cNvSpPr>
          <p:nvPr>
            <p:ph sz="quarter" idx="1"/>
          </p:nvPr>
        </p:nvSpPr>
        <p:spPr/>
        <p:txBody>
          <a:bodyPr>
            <a:normAutofit/>
          </a:bodyPr>
          <a:lstStyle/>
          <a:p>
            <a:pPr marL="274320" lvl="1">
              <a:spcBef>
                <a:spcPts val="600"/>
              </a:spcBef>
              <a:spcAft>
                <a:spcPts val="600"/>
              </a:spcAft>
              <a:buClr>
                <a:schemeClr val="accent1"/>
              </a:buClr>
              <a:buSzPct val="85000"/>
              <a:buFont typeface="Wingdings 2"/>
              <a:buChar char=""/>
            </a:pPr>
            <a:r>
              <a:rPr lang="en-US" dirty="0" smtClean="0"/>
              <a:t>Suicide was the </a:t>
            </a:r>
            <a:r>
              <a:rPr lang="en-US" b="1" dirty="0" smtClean="0"/>
              <a:t>7</a:t>
            </a:r>
            <a:r>
              <a:rPr lang="en-US" b="1" baseline="30000" dirty="0" smtClean="0"/>
              <a:t>th</a:t>
            </a:r>
            <a:r>
              <a:rPr lang="en-US" b="1" dirty="0" smtClean="0"/>
              <a:t> leading cause of death </a:t>
            </a:r>
            <a:r>
              <a:rPr lang="en-US" dirty="0" smtClean="0"/>
              <a:t>among AI/AN living in Idaho, Oregon, and Washington</a:t>
            </a:r>
          </a:p>
          <a:p>
            <a:pPr marL="274320" lvl="1">
              <a:spcBef>
                <a:spcPts val="600"/>
              </a:spcBef>
              <a:spcAft>
                <a:spcPts val="600"/>
              </a:spcAft>
              <a:buClr>
                <a:schemeClr val="accent1"/>
              </a:buClr>
              <a:buSzPct val="85000"/>
              <a:buFont typeface="Wingdings 2"/>
              <a:buChar char=""/>
            </a:pPr>
            <a:r>
              <a:rPr lang="en-US" dirty="0" smtClean="0"/>
              <a:t>Suicide was the </a:t>
            </a:r>
            <a:r>
              <a:rPr lang="en-US" b="1" dirty="0" smtClean="0"/>
              <a:t>2</a:t>
            </a:r>
            <a:r>
              <a:rPr lang="en-US" b="1" baseline="30000" dirty="0" smtClean="0"/>
              <a:t>nd</a:t>
            </a:r>
            <a:r>
              <a:rPr lang="en-US" b="1" dirty="0" smtClean="0"/>
              <a:t> leading cause of death </a:t>
            </a:r>
            <a:r>
              <a:rPr lang="en-US" dirty="0" smtClean="0"/>
              <a:t>for Northwest AI/AN between ages 15-44 </a:t>
            </a:r>
          </a:p>
          <a:p>
            <a:pPr marL="274320" lvl="1">
              <a:spcBef>
                <a:spcPts val="600"/>
              </a:spcBef>
              <a:spcAft>
                <a:spcPts val="600"/>
              </a:spcAft>
              <a:buClr>
                <a:schemeClr val="accent1"/>
              </a:buClr>
              <a:buSzPct val="85000"/>
              <a:buFont typeface="Wingdings 2"/>
              <a:buChar char=""/>
            </a:pPr>
            <a:r>
              <a:rPr lang="en-US" altLang="zh-TW" sz="2400" dirty="0" smtClean="0"/>
              <a:t>Disproportionately affects younger individuals</a:t>
            </a:r>
          </a:p>
          <a:p>
            <a:pPr marL="548640" lvl="2">
              <a:spcBef>
                <a:spcPts val="600"/>
              </a:spcBef>
              <a:spcAft>
                <a:spcPts val="600"/>
              </a:spcAft>
              <a:buClr>
                <a:schemeClr val="accent1"/>
              </a:buClr>
              <a:buSzPct val="85000"/>
              <a:buFont typeface="Wingdings 2"/>
              <a:buChar char=""/>
            </a:pPr>
            <a:r>
              <a:rPr lang="en-US" altLang="zh-TW" dirty="0" smtClean="0"/>
              <a:t>Over 75% of AI/AN suicide completion occur before age of 50</a:t>
            </a:r>
          </a:p>
          <a:p>
            <a:pPr marL="548640" lvl="2">
              <a:spcBef>
                <a:spcPts val="600"/>
              </a:spcBef>
              <a:spcAft>
                <a:spcPts val="600"/>
              </a:spcAft>
              <a:buClr>
                <a:schemeClr val="accent1"/>
              </a:buClr>
              <a:buSzPct val="85000"/>
              <a:buFont typeface="Wingdings 2"/>
              <a:buChar char=""/>
            </a:pPr>
            <a:r>
              <a:rPr lang="en-US" dirty="0" smtClean="0"/>
              <a:t>Men had significantly higher suicide rates compared to women </a:t>
            </a:r>
          </a:p>
          <a:p>
            <a:pPr marL="548640" lvl="2">
              <a:spcBef>
                <a:spcPts val="600"/>
              </a:spcBef>
              <a:spcAft>
                <a:spcPts val="600"/>
              </a:spcAft>
              <a:buClr>
                <a:schemeClr val="accent1"/>
              </a:buClr>
              <a:buSzPct val="85000"/>
              <a:buFont typeface="Wingdings 2"/>
              <a:buChar char=""/>
            </a:pPr>
            <a:r>
              <a:rPr lang="en-US" dirty="0" smtClean="0"/>
              <a:t>Firearms were involved in 42.7% of AI/AN suicide deaths</a:t>
            </a:r>
            <a:endParaRPr lang="en-US" dirty="0"/>
          </a:p>
        </p:txBody>
      </p:sp>
    </p:spTree>
    <p:extLst>
      <p:ext uri="{BB962C8B-B14F-4D97-AF65-F5344CB8AC3E}">
        <p14:creationId xmlns:p14="http://schemas.microsoft.com/office/powerpoint/2010/main" val="135324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Content Placeholder 2"/>
          <p:cNvSpPr>
            <a:spLocks noGrp="1"/>
          </p:cNvSpPr>
          <p:nvPr>
            <p:ph sz="quarter" idx="1"/>
          </p:nvPr>
        </p:nvSpPr>
        <p:spPr>
          <a:xfrm>
            <a:off x="301752" y="1527048"/>
            <a:ext cx="4270248" cy="4572000"/>
          </a:xfrm>
        </p:spPr>
        <p:txBody>
          <a:bodyPr/>
          <a:lstStyle/>
          <a:p>
            <a:r>
              <a:rPr lang="en-US" dirty="0" smtClean="0"/>
              <a:t>Improving Data</a:t>
            </a:r>
          </a:p>
          <a:p>
            <a:pPr lvl="1"/>
            <a:r>
              <a:rPr lang="en-US" dirty="0" smtClean="0"/>
              <a:t>Conduct record linkages to reduce AI/AN misclassification in state datasets</a:t>
            </a:r>
          </a:p>
          <a:p>
            <a:pPr lvl="1"/>
            <a:r>
              <a:rPr lang="en-US" dirty="0" smtClean="0"/>
              <a:t>Work with tribal, state, and federal partners to improve collection of health data for AI/AN communities</a:t>
            </a:r>
          </a:p>
          <a:p>
            <a:pPr lvl="1"/>
            <a:endParaRPr lang="en-US" dirty="0"/>
          </a:p>
        </p:txBody>
      </p:sp>
      <p:sp>
        <p:nvSpPr>
          <p:cNvPr id="4" name="Content Placeholder 2"/>
          <p:cNvSpPr txBox="1">
            <a:spLocks/>
          </p:cNvSpPr>
          <p:nvPr/>
        </p:nvSpPr>
        <p:spPr>
          <a:xfrm>
            <a:off x="4572000" y="1520121"/>
            <a:ext cx="4270248" cy="45720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Enhancing Access</a:t>
            </a:r>
          </a:p>
          <a:p>
            <a:pPr lvl="1"/>
            <a:r>
              <a:rPr lang="en-US" dirty="0" smtClean="0"/>
              <a:t>Provide NW Tribes with up-to-date health data through data reports, fact sheets, manuscripts, and online dashboards</a:t>
            </a:r>
          </a:p>
          <a:p>
            <a:pPr lvl="1"/>
            <a:r>
              <a:rPr lang="en-US" dirty="0" smtClean="0"/>
              <a:t>Expand EpiCenter access to state and federal data systems</a:t>
            </a:r>
          </a:p>
          <a:p>
            <a:pPr lvl="1"/>
            <a:r>
              <a:rPr lang="en-US" dirty="0" smtClean="0"/>
              <a:t>Provide training and technical assistance to improve utilization of data by Tribes and other partners</a:t>
            </a:r>
            <a:endParaRPr lang="en-US" dirty="0"/>
          </a:p>
        </p:txBody>
      </p:sp>
    </p:spTree>
    <p:extLst>
      <p:ext uri="{BB962C8B-B14F-4D97-AF65-F5344CB8AC3E}">
        <p14:creationId xmlns:p14="http://schemas.microsoft.com/office/powerpoint/2010/main" val="41380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NPAIHB</a:t>
            </a:r>
            <a:br>
              <a:rPr lang="en-US" b="1" dirty="0" smtClean="0"/>
            </a:br>
            <a:r>
              <a:rPr lang="en-US" b="1" dirty="0" smtClean="0"/>
              <a:t>Suicide Monitoring and Prevention Planning Project </a:t>
            </a:r>
            <a:endParaRPr lang="en-US" b="1" dirty="0"/>
          </a:p>
        </p:txBody>
      </p:sp>
    </p:spTree>
    <p:extLst>
      <p:ext uri="{BB962C8B-B14F-4D97-AF65-F5344CB8AC3E}">
        <p14:creationId xmlns:p14="http://schemas.microsoft.com/office/powerpoint/2010/main" val="3274256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p:txBody>
      </p:sp>
      <p:sp>
        <p:nvSpPr>
          <p:cNvPr id="6" name="Content Placeholder 2"/>
          <p:cNvSpPr txBox="1">
            <a:spLocks/>
          </p:cNvSpPr>
          <p:nvPr/>
        </p:nvSpPr>
        <p:spPr>
          <a:xfrm>
            <a:off x="301752" y="1500085"/>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662940" lvl="2" indent="-342900">
              <a:spcBef>
                <a:spcPts val="600"/>
              </a:spcBef>
              <a:spcAft>
                <a:spcPts val="600"/>
              </a:spcAft>
              <a:buClr>
                <a:schemeClr val="accent1"/>
              </a:buClr>
              <a:buSzPct val="85000"/>
              <a:buFont typeface="Wingdings" panose="05000000000000000000" pitchFamily="2" charset="2"/>
              <a:buChar char="q"/>
            </a:pPr>
            <a:endParaRPr lang="en-US" dirty="0" smtClean="0"/>
          </a:p>
        </p:txBody>
      </p:sp>
      <p:sp>
        <p:nvSpPr>
          <p:cNvPr id="7" name="Title 1"/>
          <p:cNvSpPr txBox="1">
            <a:spLocks/>
          </p:cNvSpPr>
          <p:nvPr/>
        </p:nvSpPr>
        <p:spPr>
          <a:xfrm>
            <a:off x="152400" y="243840"/>
            <a:ext cx="8839200" cy="10668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lvl="1" algn="ctr" rtl="0">
              <a:spcBef>
                <a:spcPct val="0"/>
              </a:spcBef>
            </a:pPr>
            <a:r>
              <a:rPr lang="en-US" sz="4200" b="1" kern="0" dirty="0" smtClean="0">
                <a:solidFill>
                  <a:schemeClr val="accent5"/>
                </a:solidFill>
                <a:latin typeface="+mj-lt"/>
              </a:rPr>
              <a:t>Need for Local Data </a:t>
            </a:r>
            <a:endParaRPr lang="en-US" sz="4200" b="1" kern="0" dirty="0">
              <a:solidFill>
                <a:schemeClr val="accent5"/>
              </a:solidFill>
              <a:latin typeface="+mj-lt"/>
            </a:endParaRPr>
          </a:p>
        </p:txBody>
      </p:sp>
      <p:graphicFrame>
        <p:nvGraphicFramePr>
          <p:cNvPr id="8" name="Diagram 7"/>
          <p:cNvGraphicFramePr/>
          <p:nvPr>
            <p:extLst>
              <p:ext uri="{D42A27DB-BD31-4B8C-83A1-F6EECF244321}">
                <p14:modId xmlns:p14="http://schemas.microsoft.com/office/powerpoint/2010/main" val="2346862505"/>
              </p:ext>
            </p:extLst>
          </p:nvPr>
        </p:nvGraphicFramePr>
        <p:xfrm>
          <a:off x="508000" y="11037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6081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THREE PILOT PROJECT GRANTEES</a:t>
            </a:r>
            <a:br>
              <a:rPr lang="en-US" b="1" dirty="0" smtClean="0"/>
            </a:br>
            <a:r>
              <a:rPr lang="en-US" b="1" dirty="0" smtClean="0"/>
              <a:t>2019</a:t>
            </a:r>
            <a:endParaRPr lang="en-US" b="1" dirty="0"/>
          </a:p>
        </p:txBody>
      </p:sp>
    </p:spTree>
    <p:extLst>
      <p:ext uri="{BB962C8B-B14F-4D97-AF65-F5344CB8AC3E}">
        <p14:creationId xmlns:p14="http://schemas.microsoft.com/office/powerpoint/2010/main" val="4116175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p:txBody>
      </p:sp>
      <p:sp>
        <p:nvSpPr>
          <p:cNvPr id="6" name="Title 1"/>
          <p:cNvSpPr txBox="1">
            <a:spLocks/>
          </p:cNvSpPr>
          <p:nvPr/>
        </p:nvSpPr>
        <p:spPr>
          <a:xfrm>
            <a:off x="152400" y="243840"/>
            <a:ext cx="8839200" cy="10668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lvl="1" algn="ctr" rtl="0">
              <a:spcBef>
                <a:spcPct val="0"/>
              </a:spcBef>
            </a:pPr>
            <a:r>
              <a:rPr lang="en-US" sz="4200" b="1" kern="0" dirty="0" smtClean="0">
                <a:solidFill>
                  <a:schemeClr val="accent5"/>
                </a:solidFill>
                <a:latin typeface="+mj-lt"/>
              </a:rPr>
              <a:t>Project Activities</a:t>
            </a:r>
            <a:endParaRPr lang="en-US" sz="4200" b="1" kern="0" dirty="0">
              <a:solidFill>
                <a:schemeClr val="accent5"/>
              </a:solidFill>
              <a:latin typeface="+mj-lt"/>
            </a:endParaRPr>
          </a:p>
        </p:txBody>
      </p:sp>
      <p:sp>
        <p:nvSpPr>
          <p:cNvPr id="7" name="Content Placeholder 2"/>
          <p:cNvSpPr txBox="1">
            <a:spLocks/>
          </p:cNvSpPr>
          <p:nvPr/>
        </p:nvSpPr>
        <p:spPr>
          <a:xfrm>
            <a:off x="277591" y="1447800"/>
            <a:ext cx="8503920" cy="496519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a:spcBef>
                <a:spcPts val="600"/>
              </a:spcBef>
              <a:spcAft>
                <a:spcPts val="600"/>
              </a:spcAft>
              <a:buClr>
                <a:schemeClr val="accent1"/>
              </a:buClr>
              <a:buSzPct val="85000"/>
              <a:buFont typeface="Wingdings 2"/>
              <a:buChar char=""/>
            </a:pPr>
            <a:r>
              <a:rPr lang="en-US" sz="2400" b="1" dirty="0"/>
              <a:t>Form new partnerships </a:t>
            </a:r>
            <a:r>
              <a:rPr lang="en-US" sz="2400" dirty="0"/>
              <a:t>and contacts </a:t>
            </a:r>
            <a:r>
              <a:rPr lang="en-US" sz="2400" dirty="0" smtClean="0"/>
              <a:t>(e.g., local </a:t>
            </a:r>
            <a:r>
              <a:rPr lang="en-US" sz="2400" dirty="0"/>
              <a:t>county department of </a:t>
            </a:r>
            <a:r>
              <a:rPr lang="en-US" sz="2400" dirty="0" smtClean="0"/>
              <a:t>health; local health organizations) </a:t>
            </a:r>
            <a:endParaRPr lang="en-US" sz="2400" dirty="0"/>
          </a:p>
          <a:p>
            <a:pPr marL="274320" lvl="1">
              <a:spcBef>
                <a:spcPts val="600"/>
              </a:spcBef>
              <a:spcAft>
                <a:spcPts val="600"/>
              </a:spcAft>
              <a:buClr>
                <a:schemeClr val="accent1"/>
              </a:buClr>
              <a:buSzPct val="85000"/>
              <a:buFont typeface="Wingdings 2"/>
              <a:buChar char=""/>
            </a:pPr>
            <a:r>
              <a:rPr lang="en-US" sz="2400" b="1" dirty="0" smtClean="0"/>
              <a:t>Strategic </a:t>
            </a:r>
            <a:r>
              <a:rPr lang="en-US" sz="2400" b="1" dirty="0"/>
              <a:t>p</a:t>
            </a:r>
            <a:r>
              <a:rPr lang="en-US" sz="2400" b="1" dirty="0" smtClean="0"/>
              <a:t>lanning meetings</a:t>
            </a:r>
            <a:r>
              <a:rPr lang="en-US" sz="2400" dirty="0" smtClean="0"/>
              <a:t> with partners </a:t>
            </a:r>
            <a:r>
              <a:rPr lang="en-US" sz="2400" dirty="0"/>
              <a:t>for suicide data collection and prevention for Northwest Tribes </a:t>
            </a:r>
            <a:endParaRPr lang="en-US" sz="2400" dirty="0" smtClean="0"/>
          </a:p>
          <a:p>
            <a:pPr marL="274320" lvl="1">
              <a:spcBef>
                <a:spcPts val="600"/>
              </a:spcBef>
              <a:spcAft>
                <a:spcPts val="600"/>
              </a:spcAft>
              <a:buClr>
                <a:schemeClr val="accent1"/>
              </a:buClr>
              <a:buSzPct val="85000"/>
              <a:buFont typeface="Wingdings 2"/>
              <a:buChar char=""/>
            </a:pPr>
            <a:r>
              <a:rPr lang="en-US" sz="2400" b="1" dirty="0" smtClean="0"/>
              <a:t>Identify </a:t>
            </a:r>
            <a:r>
              <a:rPr lang="en-US" sz="2400" b="1" dirty="0"/>
              <a:t>suicide-related data </a:t>
            </a:r>
            <a:r>
              <a:rPr lang="en-US" sz="2400" b="1" dirty="0" smtClean="0"/>
              <a:t>indicators</a:t>
            </a:r>
            <a:r>
              <a:rPr lang="en-US" sz="2400" dirty="0" smtClean="0"/>
              <a:t>, </a:t>
            </a:r>
            <a:r>
              <a:rPr lang="en-US" sz="2400" dirty="0"/>
              <a:t>data sources, data collection/sharing methods, and prevention strategies </a:t>
            </a:r>
            <a:endParaRPr lang="en-US" sz="2400" dirty="0" smtClean="0"/>
          </a:p>
          <a:p>
            <a:pPr marL="274320" lvl="1">
              <a:spcBef>
                <a:spcPts val="600"/>
              </a:spcBef>
              <a:spcAft>
                <a:spcPts val="600"/>
              </a:spcAft>
              <a:buClr>
                <a:schemeClr val="accent1"/>
              </a:buClr>
              <a:buSzPct val="85000"/>
              <a:buFont typeface="Wingdings 2"/>
              <a:buChar char=""/>
            </a:pPr>
            <a:r>
              <a:rPr lang="en-US" sz="2400" b="1" dirty="0" smtClean="0"/>
              <a:t>Identify resilience factors </a:t>
            </a:r>
            <a:r>
              <a:rPr lang="en-US" sz="2400" dirty="0" smtClean="0"/>
              <a:t>to prevent suicide</a:t>
            </a:r>
            <a:endParaRPr lang="en-US" sz="2400" b="1" dirty="0" smtClean="0"/>
          </a:p>
          <a:p>
            <a:pPr marL="274320" lvl="1">
              <a:spcBef>
                <a:spcPts val="600"/>
              </a:spcBef>
              <a:spcAft>
                <a:spcPts val="600"/>
              </a:spcAft>
              <a:buClr>
                <a:schemeClr val="accent1"/>
              </a:buClr>
              <a:buSzPct val="85000"/>
              <a:buFont typeface="Wingdings 2"/>
              <a:buChar char=""/>
            </a:pPr>
            <a:r>
              <a:rPr lang="en-US" sz="2400" b="1" dirty="0" smtClean="0"/>
              <a:t>Develop </a:t>
            </a:r>
            <a:r>
              <a:rPr lang="en-US" sz="2400" b="1" dirty="0"/>
              <a:t>inventories </a:t>
            </a:r>
            <a:r>
              <a:rPr lang="en-US" sz="2400" dirty="0"/>
              <a:t>of existing local sources of </a:t>
            </a:r>
            <a:r>
              <a:rPr lang="en-US" sz="2400" dirty="0" smtClean="0"/>
              <a:t>suicide-related data </a:t>
            </a:r>
            <a:r>
              <a:rPr lang="en-US" sz="2400" dirty="0"/>
              <a:t>and suicide prevention </a:t>
            </a:r>
            <a:r>
              <a:rPr lang="en-US" sz="2400" dirty="0" smtClean="0"/>
              <a:t>resources</a:t>
            </a:r>
          </a:p>
          <a:p>
            <a:pPr marL="274320" lvl="1">
              <a:spcBef>
                <a:spcPts val="600"/>
              </a:spcBef>
              <a:spcAft>
                <a:spcPts val="600"/>
              </a:spcAft>
              <a:buClr>
                <a:schemeClr val="accent1"/>
              </a:buClr>
              <a:buSzPct val="85000"/>
              <a:buFont typeface="Wingdings 2"/>
              <a:buChar char=""/>
            </a:pPr>
            <a:endParaRPr lang="en-US" sz="2200" dirty="0" smtClean="0"/>
          </a:p>
        </p:txBody>
      </p:sp>
    </p:spTree>
    <p:extLst>
      <p:ext uri="{BB962C8B-B14F-4D97-AF65-F5344CB8AC3E}">
        <p14:creationId xmlns:p14="http://schemas.microsoft.com/office/powerpoint/2010/main" val="23475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1" algn="ctr" rtl="0">
              <a:spcBef>
                <a:spcPct val="0"/>
              </a:spcBef>
            </a:pPr>
            <a:r>
              <a:rPr lang="en-US" sz="4200" b="1" dirty="0">
                <a:solidFill>
                  <a:schemeClr val="accent5"/>
                </a:solidFill>
              </a:rPr>
              <a:t>Project </a:t>
            </a:r>
            <a:r>
              <a:rPr lang="en-US" sz="4200" b="1" dirty="0" smtClean="0">
                <a:solidFill>
                  <a:schemeClr val="accent5"/>
                </a:solidFill>
              </a:rPr>
              <a:t>Activities Cont’d</a:t>
            </a:r>
            <a:endParaRPr lang="en-US" sz="4200" b="1" dirty="0">
              <a:solidFill>
                <a:schemeClr val="accent5"/>
              </a:solidFill>
            </a:endParaRPr>
          </a:p>
        </p:txBody>
      </p:sp>
      <p:sp>
        <p:nvSpPr>
          <p:cNvPr id="3" name="Content Placeholder 2"/>
          <p:cNvSpPr>
            <a:spLocks noGrp="1"/>
          </p:cNvSpPr>
          <p:nvPr>
            <p:ph sz="quarter" idx="1"/>
          </p:nvPr>
        </p:nvSpPr>
        <p:spPr/>
        <p:txBody>
          <a:bodyPr/>
          <a:lstStyle/>
          <a:p>
            <a:pPr marL="274320" lvl="1">
              <a:spcBef>
                <a:spcPts val="600"/>
              </a:spcBef>
              <a:spcAft>
                <a:spcPts val="600"/>
              </a:spcAft>
              <a:buClr>
                <a:schemeClr val="accent1"/>
              </a:buClr>
              <a:buSzPct val="85000"/>
              <a:buFont typeface="Wingdings 2"/>
              <a:buChar char=""/>
            </a:pPr>
            <a:r>
              <a:rPr lang="en-US" sz="2400" dirty="0"/>
              <a:t>NWTEC provided TA and analyzed suicide-related data to establish </a:t>
            </a:r>
            <a:r>
              <a:rPr lang="en-US" sz="2400" dirty="0" smtClean="0"/>
              <a:t>baselines</a:t>
            </a:r>
            <a:endParaRPr lang="en-US" sz="2400" dirty="0"/>
          </a:p>
          <a:p>
            <a:pPr marL="548640" lvl="2">
              <a:spcBef>
                <a:spcPts val="600"/>
              </a:spcBef>
              <a:spcAft>
                <a:spcPts val="600"/>
              </a:spcAft>
              <a:buClr>
                <a:schemeClr val="accent1"/>
              </a:buClr>
              <a:buSzPct val="85000"/>
              <a:buFont typeface="Wingdings 2"/>
              <a:buChar char=""/>
            </a:pPr>
            <a:r>
              <a:rPr lang="en-US" sz="2200" dirty="0"/>
              <a:t>Death Certificates</a:t>
            </a:r>
          </a:p>
          <a:p>
            <a:pPr marL="548640" lvl="2">
              <a:spcBef>
                <a:spcPts val="600"/>
              </a:spcBef>
              <a:spcAft>
                <a:spcPts val="600"/>
              </a:spcAft>
              <a:buClr>
                <a:schemeClr val="accent1"/>
              </a:buClr>
              <a:buSzPct val="85000"/>
              <a:buFont typeface="Wingdings 2"/>
              <a:buChar char=""/>
            </a:pPr>
            <a:r>
              <a:rPr lang="en-US" sz="2200" dirty="0" smtClean="0"/>
              <a:t>Hospitalizations</a:t>
            </a:r>
            <a:endParaRPr lang="en-US" sz="2200" dirty="0"/>
          </a:p>
          <a:p>
            <a:pPr marL="548640" lvl="2">
              <a:spcBef>
                <a:spcPts val="600"/>
              </a:spcBef>
              <a:spcAft>
                <a:spcPts val="600"/>
              </a:spcAft>
              <a:buClr>
                <a:schemeClr val="accent1"/>
              </a:buClr>
              <a:buSzPct val="85000"/>
              <a:buFont typeface="Wingdings 2"/>
              <a:buChar char=""/>
            </a:pPr>
            <a:r>
              <a:rPr lang="en-US" sz="2200" dirty="0"/>
              <a:t>Emergency Department </a:t>
            </a:r>
            <a:r>
              <a:rPr lang="en-US" sz="2200" dirty="0" smtClean="0"/>
              <a:t>Visits</a:t>
            </a:r>
          </a:p>
          <a:p>
            <a:pPr marL="274320" lvl="1">
              <a:spcBef>
                <a:spcPts val="600"/>
              </a:spcBef>
              <a:spcAft>
                <a:spcPts val="600"/>
              </a:spcAft>
              <a:buClr>
                <a:schemeClr val="accent1"/>
              </a:buClr>
              <a:buSzPct val="85000"/>
              <a:buFont typeface="Wingdings 2"/>
              <a:buChar char=""/>
            </a:pPr>
            <a:r>
              <a:rPr lang="en-US" sz="2600" dirty="0" smtClean="0"/>
              <a:t>Two Data Training Webinars</a:t>
            </a:r>
          </a:p>
          <a:p>
            <a:pPr marL="548640" lvl="2">
              <a:spcBef>
                <a:spcPts val="600"/>
              </a:spcBef>
              <a:spcAft>
                <a:spcPts val="600"/>
              </a:spcAft>
              <a:buClr>
                <a:schemeClr val="accent1"/>
              </a:buClr>
              <a:buSzPct val="85000"/>
              <a:buFont typeface="Wingdings 2"/>
              <a:buChar char=""/>
            </a:pPr>
            <a:r>
              <a:rPr lang="en-US" dirty="0" smtClean="0"/>
              <a:t>NW Tribal suicide surveillance program success story </a:t>
            </a:r>
          </a:p>
          <a:p>
            <a:pPr marL="548640" lvl="2">
              <a:spcBef>
                <a:spcPts val="600"/>
              </a:spcBef>
              <a:spcAft>
                <a:spcPts val="600"/>
              </a:spcAft>
              <a:buClr>
                <a:schemeClr val="accent1"/>
              </a:buClr>
              <a:buSzPct val="85000"/>
              <a:buFont typeface="Wingdings 2"/>
              <a:buChar char=""/>
            </a:pPr>
            <a:r>
              <a:rPr lang="en-US" dirty="0" smtClean="0"/>
              <a:t>HIPAA considerations when sharing information about suicide attempts/behaviors</a:t>
            </a:r>
          </a:p>
          <a:p>
            <a:pPr lvl="1">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77615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p:txBody>
      </p:sp>
      <p:sp>
        <p:nvSpPr>
          <p:cNvPr id="6" name="Title 1"/>
          <p:cNvSpPr txBox="1">
            <a:spLocks/>
          </p:cNvSpPr>
          <p:nvPr/>
        </p:nvSpPr>
        <p:spPr>
          <a:xfrm>
            <a:off x="152400" y="243840"/>
            <a:ext cx="8839200" cy="10668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lvl="1" algn="ctr" rtl="0">
              <a:spcBef>
                <a:spcPct val="0"/>
              </a:spcBef>
            </a:pPr>
            <a:r>
              <a:rPr lang="en-US" sz="4200" b="1" kern="0" dirty="0" smtClean="0">
                <a:solidFill>
                  <a:schemeClr val="accent5"/>
                </a:solidFill>
                <a:latin typeface="+mj-lt"/>
              </a:rPr>
              <a:t>What’s Next? </a:t>
            </a:r>
            <a:endParaRPr lang="en-US" sz="4200" b="1" kern="0" dirty="0">
              <a:solidFill>
                <a:schemeClr val="accent5"/>
              </a:solidFill>
              <a:latin typeface="+mj-lt"/>
            </a:endParaRPr>
          </a:p>
        </p:txBody>
      </p:sp>
      <p:sp>
        <p:nvSpPr>
          <p:cNvPr id="7" name="Content Placeholder 2"/>
          <p:cNvSpPr txBox="1">
            <a:spLocks/>
          </p:cNvSpPr>
          <p:nvPr/>
        </p:nvSpPr>
        <p:spPr>
          <a:xfrm>
            <a:off x="268927" y="1511808"/>
            <a:ext cx="8503920" cy="496519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a:spcBef>
                <a:spcPts val="600"/>
              </a:spcBef>
              <a:spcAft>
                <a:spcPts val="600"/>
              </a:spcAft>
              <a:buClr>
                <a:schemeClr val="accent1"/>
              </a:buClr>
              <a:buSzPct val="85000"/>
              <a:buFont typeface="Wingdings 2"/>
              <a:buChar char=""/>
            </a:pPr>
            <a:r>
              <a:rPr lang="en-US" sz="2400" dirty="0" smtClean="0"/>
              <a:t>Implementation Phase (Phase 2) FOA will be released so that Phase 1 participating Tribes can implement the data collection and response plans developed during Phase 1 </a:t>
            </a:r>
          </a:p>
          <a:p>
            <a:pPr marL="274320" lvl="1">
              <a:spcBef>
                <a:spcPts val="600"/>
              </a:spcBef>
              <a:spcAft>
                <a:spcPts val="600"/>
              </a:spcAft>
              <a:buClr>
                <a:schemeClr val="accent1"/>
              </a:buClr>
              <a:buSzPct val="85000"/>
              <a:buFont typeface="Wingdings 2"/>
              <a:buChar char=""/>
            </a:pPr>
            <a:r>
              <a:rPr lang="en-US" sz="2400" dirty="0" smtClean="0"/>
              <a:t>Tribal strategic plan for data collection and suicide prevention</a:t>
            </a:r>
          </a:p>
          <a:p>
            <a:pPr marL="274320" lvl="1">
              <a:spcBef>
                <a:spcPts val="600"/>
              </a:spcBef>
              <a:spcAft>
                <a:spcPts val="600"/>
              </a:spcAft>
              <a:buClr>
                <a:schemeClr val="accent1"/>
              </a:buClr>
              <a:buSzPct val="85000"/>
              <a:buFont typeface="Wingdings 2"/>
              <a:buChar char=""/>
            </a:pPr>
            <a:r>
              <a:rPr lang="en-US" sz="2400" dirty="0" smtClean="0"/>
              <a:t>Tribal council approvals for strategic plan</a:t>
            </a:r>
          </a:p>
          <a:p>
            <a:pPr marL="274320" lvl="1">
              <a:spcBef>
                <a:spcPts val="600"/>
              </a:spcBef>
              <a:spcAft>
                <a:spcPts val="600"/>
              </a:spcAft>
              <a:buClr>
                <a:schemeClr val="accent1"/>
              </a:buClr>
              <a:buSzPct val="85000"/>
              <a:buFont typeface="Wingdings 2"/>
              <a:buChar char=""/>
            </a:pPr>
            <a:r>
              <a:rPr lang="en-US" sz="2400" dirty="0"/>
              <a:t>D</a:t>
            </a:r>
            <a:r>
              <a:rPr lang="en-US" sz="2400" dirty="0" smtClean="0"/>
              <a:t>ata sharing agreements </a:t>
            </a:r>
          </a:p>
          <a:p>
            <a:pPr marL="274320" lvl="1">
              <a:spcBef>
                <a:spcPts val="600"/>
              </a:spcBef>
              <a:spcAft>
                <a:spcPts val="600"/>
              </a:spcAft>
              <a:buClr>
                <a:schemeClr val="accent1"/>
              </a:buClr>
              <a:buSzPct val="85000"/>
              <a:buFont typeface="Wingdings 2"/>
              <a:buChar char=""/>
            </a:pPr>
            <a:r>
              <a:rPr lang="en-US" sz="2400" dirty="0"/>
              <a:t>L</a:t>
            </a:r>
            <a:r>
              <a:rPr lang="en-US" sz="2400" dirty="0" smtClean="0"/>
              <a:t>ocal data collection </a:t>
            </a:r>
          </a:p>
          <a:p>
            <a:pPr marL="274320" lvl="1">
              <a:spcBef>
                <a:spcPts val="600"/>
              </a:spcBef>
              <a:spcAft>
                <a:spcPts val="600"/>
              </a:spcAft>
              <a:buClr>
                <a:schemeClr val="accent1"/>
              </a:buClr>
              <a:buSzPct val="85000"/>
              <a:buFont typeface="Wingdings 2"/>
              <a:buChar char=""/>
            </a:pPr>
            <a:endParaRPr lang="en-US" sz="2400" dirty="0" smtClean="0"/>
          </a:p>
        </p:txBody>
      </p:sp>
    </p:spTree>
    <p:extLst>
      <p:ext uri="{BB962C8B-B14F-4D97-AF65-F5344CB8AC3E}">
        <p14:creationId xmlns:p14="http://schemas.microsoft.com/office/powerpoint/2010/main" val="128350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sz="quarter" idx="1"/>
          </p:nvPr>
        </p:nvSpPr>
        <p:spPr/>
        <p:txBody>
          <a:bodyPr/>
          <a:lstStyle/>
          <a:p>
            <a:pPr marL="0" indent="0" algn="ctr">
              <a:lnSpc>
                <a:spcPct val="150000"/>
              </a:lnSpc>
              <a:spcBef>
                <a:spcPts val="600"/>
              </a:spcBef>
              <a:spcAft>
                <a:spcPts val="600"/>
              </a:spcAft>
              <a:buNone/>
            </a:pPr>
            <a:endParaRPr lang="en-US" dirty="0" smtClean="0"/>
          </a:p>
          <a:p>
            <a:pPr marL="0" indent="0" algn="ctr">
              <a:lnSpc>
                <a:spcPct val="150000"/>
              </a:lnSpc>
              <a:spcBef>
                <a:spcPts val="600"/>
              </a:spcBef>
              <a:spcAft>
                <a:spcPts val="600"/>
              </a:spcAft>
              <a:buNone/>
            </a:pPr>
            <a:r>
              <a:rPr lang="en-US" dirty="0" smtClean="0"/>
              <a:t>“Suicide surveillance requires communication and is a form of preservation of our cultural &amp; people” </a:t>
            </a:r>
          </a:p>
          <a:p>
            <a:pPr marL="0" indent="0" algn="ctr">
              <a:lnSpc>
                <a:spcPct val="150000"/>
              </a:lnSpc>
              <a:spcBef>
                <a:spcPts val="600"/>
              </a:spcBef>
              <a:spcAft>
                <a:spcPts val="600"/>
              </a:spcAft>
              <a:buNone/>
            </a:pPr>
            <a:r>
              <a:rPr lang="en-US" sz="2000" dirty="0" smtClean="0"/>
              <a:t>- Tribal respondent from Garrett Lee Smith grantee </a:t>
            </a:r>
            <a:endParaRPr lang="en-US" sz="2000" dirty="0"/>
          </a:p>
        </p:txBody>
      </p:sp>
    </p:spTree>
    <p:extLst>
      <p:ext uri="{BB962C8B-B14F-4D97-AF65-F5344CB8AC3E}">
        <p14:creationId xmlns:p14="http://schemas.microsoft.com/office/powerpoint/2010/main" val="820001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p:cNvSpPr txBox="1">
            <a:spLocks/>
          </p:cNvSpPr>
          <p:nvPr/>
        </p:nvSpPr>
        <p:spPr>
          <a:xfrm>
            <a:off x="381000" y="1600200"/>
            <a:ext cx="2590799" cy="3813048"/>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1650" dirty="0" smtClean="0"/>
              <a:t>Sujata Joshi</a:t>
            </a:r>
          </a:p>
          <a:p>
            <a:pPr marL="0" indent="0">
              <a:buNone/>
            </a:pPr>
            <a:r>
              <a:rPr lang="en-US" sz="1650" dirty="0" smtClean="0">
                <a:hlinkClick r:id="rId3"/>
              </a:rPr>
              <a:t>sjoshi@npaihb.org</a:t>
            </a:r>
            <a:endParaRPr lang="en-US" sz="1650" dirty="0" smtClean="0"/>
          </a:p>
          <a:p>
            <a:pPr marL="0" indent="0">
              <a:buNone/>
            </a:pPr>
            <a:r>
              <a:rPr lang="en-US" sz="1650" i="1" dirty="0" smtClean="0"/>
              <a:t>Project Director</a:t>
            </a:r>
          </a:p>
          <a:p>
            <a:endParaRPr lang="en-US" sz="1650" dirty="0" smtClean="0"/>
          </a:p>
          <a:p>
            <a:endParaRPr lang="en-US" sz="1650" dirty="0" smtClean="0"/>
          </a:p>
          <a:p>
            <a:pPr marL="0" indent="0">
              <a:buNone/>
            </a:pPr>
            <a:r>
              <a:rPr lang="en-US" sz="1650" dirty="0" smtClean="0"/>
              <a:t>Chiao-Wen Lan</a:t>
            </a:r>
          </a:p>
          <a:p>
            <a:pPr marL="0" indent="0">
              <a:buNone/>
            </a:pPr>
            <a:r>
              <a:rPr lang="en-US" sz="1650" dirty="0" smtClean="0">
                <a:hlinkClick r:id="rId4"/>
              </a:rPr>
              <a:t>chiaowenlan@npaihb.org</a:t>
            </a:r>
            <a:endParaRPr lang="en-US" sz="1650" dirty="0" smtClean="0"/>
          </a:p>
          <a:p>
            <a:pPr marL="0" indent="0">
              <a:buNone/>
            </a:pPr>
            <a:r>
              <a:rPr lang="en-US" sz="1650" i="1" dirty="0" smtClean="0"/>
              <a:t>Epidemiologist</a:t>
            </a:r>
            <a:r>
              <a:rPr lang="en-US" sz="1650" dirty="0" smtClean="0"/>
              <a:t> </a:t>
            </a:r>
          </a:p>
          <a:p>
            <a:endParaRPr lang="en-US" dirty="0"/>
          </a:p>
        </p:txBody>
      </p:sp>
      <p:sp>
        <p:nvSpPr>
          <p:cNvPr id="5" name="Title 5"/>
          <p:cNvSpPr txBox="1">
            <a:spLocks/>
          </p:cNvSpPr>
          <p:nvPr/>
        </p:nvSpPr>
        <p:spPr>
          <a:xfrm>
            <a:off x="3200400" y="76200"/>
            <a:ext cx="2438400" cy="1261872"/>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r>
              <a:rPr lang="en-US" b="1" dirty="0" smtClean="0">
                <a:solidFill>
                  <a:schemeClr val="accent5"/>
                </a:solidFill>
              </a:rPr>
              <a:t>Contact</a:t>
            </a:r>
            <a:endParaRPr lang="en-US" b="1" dirty="0">
              <a:solidFill>
                <a:schemeClr val="accent5"/>
              </a:solidFill>
            </a:endParaRPr>
          </a:p>
        </p:txBody>
      </p:sp>
      <p:sp>
        <p:nvSpPr>
          <p:cNvPr id="6" name="Content Placeholder 6"/>
          <p:cNvSpPr txBox="1">
            <a:spLocks/>
          </p:cNvSpPr>
          <p:nvPr/>
        </p:nvSpPr>
        <p:spPr>
          <a:xfrm>
            <a:off x="3733800" y="1447800"/>
            <a:ext cx="5410200" cy="3733800"/>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2700" kern="1200">
                <a:solidFill>
                  <a:schemeClr val="tx1">
                    <a:tint val="75000"/>
                  </a:schemeClr>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tint val="75000"/>
                  </a:schemeClr>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tint val="75000"/>
                  </a:schemeClr>
                </a:solidFill>
                <a:latin typeface="+mn-lt"/>
                <a:ea typeface="+mn-ea"/>
                <a:cs typeface="+mn-cs"/>
              </a:defRPr>
            </a:lvl9pPr>
          </a:lstStyle>
          <a:p>
            <a:pPr algn="l"/>
            <a:r>
              <a:rPr lang="en-US" sz="3000" dirty="0" smtClean="0"/>
              <a:t>Please contact us for:</a:t>
            </a:r>
          </a:p>
          <a:p>
            <a:pPr marL="457200" indent="-457200" algn="l">
              <a:buFont typeface="Arial" panose="020B0604020202020204" pitchFamily="34" charset="0"/>
              <a:buChar char="•"/>
            </a:pPr>
            <a:r>
              <a:rPr lang="en-US" sz="2400" dirty="0" smtClean="0"/>
              <a:t>Data and resources related to suicide and suicide prevention</a:t>
            </a:r>
          </a:p>
          <a:p>
            <a:pPr marL="457200" indent="-457200" algn="l">
              <a:buFont typeface="Arial" panose="020B0604020202020204" pitchFamily="34" charset="0"/>
              <a:buChar char="•"/>
            </a:pPr>
            <a:r>
              <a:rPr lang="en-US" sz="2400" dirty="0" smtClean="0"/>
              <a:t>Other tribal suicide surveillance program success stories </a:t>
            </a:r>
          </a:p>
        </p:txBody>
      </p:sp>
    </p:spTree>
    <p:extLst>
      <p:ext uri="{BB962C8B-B14F-4D97-AF65-F5344CB8AC3E}">
        <p14:creationId xmlns:p14="http://schemas.microsoft.com/office/powerpoint/2010/main" val="3839932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7000"/>
            <a:lum/>
            <a:extLst>
              <a:ext uri="{BEBA8EAE-BF5A-486C-A8C5-ECC9F3942E4B}">
                <a14:imgProps xmlns:a14="http://schemas.microsoft.com/office/drawing/2010/main">
                  <a14:imgLayer r:embed="rId4">
                    <a14:imgEffect>
                      <a14:saturation sat="121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76400"/>
            <a:ext cx="8839200" cy="1524000"/>
          </a:xfrm>
        </p:spPr>
        <p:txBody>
          <a:bodyPr>
            <a:normAutofit/>
          </a:bodyPr>
          <a:lstStyle/>
          <a:p>
            <a:r>
              <a:rPr lang="en-US" sz="2400" dirty="0" smtClean="0"/>
              <a:t/>
            </a:r>
            <a:br>
              <a:rPr lang="en-US" sz="2400" dirty="0" smtClean="0"/>
            </a:br>
            <a:endParaRPr lang="en-US" sz="2400" dirty="0"/>
          </a:p>
        </p:txBody>
      </p:sp>
      <p:sp>
        <p:nvSpPr>
          <p:cNvPr id="3" name="Subtitle 2"/>
          <p:cNvSpPr>
            <a:spLocks noGrp="1"/>
          </p:cNvSpPr>
          <p:nvPr>
            <p:ph type="subTitle" idx="1"/>
          </p:nvPr>
        </p:nvSpPr>
        <p:spPr>
          <a:xfrm>
            <a:off x="1273305" y="4347380"/>
            <a:ext cx="7086600" cy="843105"/>
          </a:xfrm>
        </p:spPr>
        <p:txBody>
          <a:bodyPr>
            <a:normAutofit/>
          </a:bodyPr>
          <a:lstStyle/>
          <a:p>
            <a:r>
              <a:rPr lang="en-US" sz="2000" b="1" dirty="0" smtClean="0">
                <a:solidFill>
                  <a:srgbClr val="002060"/>
                </a:solidFill>
              </a:rPr>
              <a:t>Northwest Tribal Epidemiology Center</a:t>
            </a:r>
          </a:p>
          <a:p>
            <a:r>
              <a:rPr lang="en-US" sz="2000" b="1" dirty="0" smtClean="0">
                <a:solidFill>
                  <a:srgbClr val="002060"/>
                </a:solidFill>
              </a:rPr>
              <a:t>Northwest Portland Area Indian Health Board </a:t>
            </a:r>
          </a:p>
        </p:txBody>
      </p:sp>
      <p:sp>
        <p:nvSpPr>
          <p:cNvPr id="5" name="TextBox 4"/>
          <p:cNvSpPr txBox="1"/>
          <p:nvPr/>
        </p:nvSpPr>
        <p:spPr>
          <a:xfrm>
            <a:off x="0" y="5486400"/>
            <a:ext cx="8839200" cy="369332"/>
          </a:xfrm>
          <a:prstGeom prst="rect">
            <a:avLst/>
          </a:prstGeom>
          <a:noFill/>
        </p:spPr>
        <p:txBody>
          <a:bodyPr wrap="square" rtlCol="0">
            <a:spAutoFit/>
          </a:bodyPr>
          <a:lstStyle/>
          <a:p>
            <a:pPr algn="ctr"/>
            <a:r>
              <a:rPr lang="en-US" b="1" dirty="0" smtClean="0">
                <a:solidFill>
                  <a:srgbClr val="002060"/>
                </a:solidFill>
              </a:rPr>
              <a:t>  October 23</a:t>
            </a:r>
            <a:r>
              <a:rPr lang="en-US" b="1" baseline="30000" dirty="0" smtClean="0">
                <a:solidFill>
                  <a:srgbClr val="002060"/>
                </a:solidFill>
              </a:rPr>
              <a:t>r</a:t>
            </a:r>
            <a:r>
              <a:rPr lang="en-US" b="1" baseline="30000" dirty="0">
                <a:solidFill>
                  <a:srgbClr val="002060"/>
                </a:solidFill>
              </a:rPr>
              <a:t>d</a:t>
            </a:r>
            <a:r>
              <a:rPr lang="en-US" b="1" dirty="0" smtClean="0">
                <a:solidFill>
                  <a:srgbClr val="002060"/>
                </a:solidFill>
              </a:rPr>
              <a:t>, 2019</a:t>
            </a:r>
            <a:endParaRPr lang="en-US" b="1" dirty="0">
              <a:solidFill>
                <a:srgbClr val="002060"/>
              </a:solidFill>
            </a:endParaRPr>
          </a:p>
        </p:txBody>
      </p:sp>
      <p:sp>
        <p:nvSpPr>
          <p:cNvPr id="6" name="Title 1"/>
          <p:cNvSpPr txBox="1">
            <a:spLocks/>
          </p:cNvSpPr>
          <p:nvPr/>
        </p:nvSpPr>
        <p:spPr>
          <a:xfrm>
            <a:off x="152400" y="210851"/>
            <a:ext cx="8839200" cy="10668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r>
              <a:rPr lang="en-US" sz="3600" b="1" dirty="0" smtClean="0">
                <a:solidFill>
                  <a:srgbClr val="8CADAE">
                    <a:shade val="75000"/>
                  </a:srgbClr>
                </a:solidFill>
              </a:rPr>
              <a:t>Project Update</a:t>
            </a:r>
            <a:endParaRPr lang="en-US" sz="3600" b="1" dirty="0">
              <a:solidFill>
                <a:srgbClr val="8FB08C"/>
              </a:solidFill>
            </a:endParaRPr>
          </a:p>
        </p:txBody>
      </p:sp>
      <p:sp>
        <p:nvSpPr>
          <p:cNvPr id="4" name="TextBox 3"/>
          <p:cNvSpPr txBox="1"/>
          <p:nvPr/>
        </p:nvSpPr>
        <p:spPr>
          <a:xfrm>
            <a:off x="2175693" y="2352603"/>
            <a:ext cx="4817344" cy="1384995"/>
          </a:xfrm>
          <a:prstGeom prst="rect">
            <a:avLst/>
          </a:prstGeom>
          <a:noFill/>
        </p:spPr>
        <p:txBody>
          <a:bodyPr wrap="none" rtlCol="0">
            <a:spAutoFit/>
          </a:bodyPr>
          <a:lstStyle/>
          <a:p>
            <a:pPr algn="ctr">
              <a:lnSpc>
                <a:spcPct val="150000"/>
              </a:lnSpc>
            </a:pPr>
            <a:r>
              <a:rPr lang="en-US" sz="2800" b="1" dirty="0" smtClean="0">
                <a:solidFill>
                  <a:srgbClr val="D16349">
                    <a:lumMod val="75000"/>
                  </a:srgbClr>
                </a:solidFill>
              </a:rPr>
              <a:t>IDEA – NW </a:t>
            </a:r>
            <a:br>
              <a:rPr lang="en-US" sz="2800" b="1" dirty="0" smtClean="0">
                <a:solidFill>
                  <a:srgbClr val="D16349">
                    <a:lumMod val="75000"/>
                  </a:srgbClr>
                </a:solidFill>
              </a:rPr>
            </a:br>
            <a:r>
              <a:rPr lang="en-US" sz="2800" b="1" dirty="0" smtClean="0">
                <a:solidFill>
                  <a:srgbClr val="D16349">
                    <a:lumMod val="75000"/>
                  </a:srgbClr>
                </a:solidFill>
              </a:rPr>
              <a:t>Communication Changes</a:t>
            </a:r>
          </a:p>
        </p:txBody>
      </p:sp>
    </p:spTree>
    <p:extLst>
      <p:ext uri="{BB962C8B-B14F-4D97-AF65-F5344CB8AC3E}">
        <p14:creationId xmlns:p14="http://schemas.microsoft.com/office/powerpoint/2010/main" val="3360316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Issues</a:t>
            </a:r>
            <a:endParaRPr lang="en-US" dirty="0"/>
          </a:p>
        </p:txBody>
      </p:sp>
      <p:sp>
        <p:nvSpPr>
          <p:cNvPr id="5" name="Content Placeholder 4"/>
          <p:cNvSpPr>
            <a:spLocks noGrp="1"/>
          </p:cNvSpPr>
          <p:nvPr>
            <p:ph sz="quarter" idx="1"/>
          </p:nvPr>
        </p:nvSpPr>
        <p:spPr/>
        <p:txBody>
          <a:bodyPr/>
          <a:lstStyle/>
          <a:p>
            <a:r>
              <a:rPr lang="en-US" sz="2800" dirty="0" smtClean="0"/>
              <a:t>We have amazing data but have had limited capacity to share those results with tribes</a:t>
            </a:r>
          </a:p>
        </p:txBody>
      </p:sp>
    </p:spTree>
    <p:extLst>
      <p:ext uri="{BB962C8B-B14F-4D97-AF65-F5344CB8AC3E}">
        <p14:creationId xmlns:p14="http://schemas.microsoft.com/office/powerpoint/2010/main" val="1565942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Support</a:t>
            </a:r>
            <a:endParaRPr lang="en-US" dirty="0"/>
          </a:p>
        </p:txBody>
      </p:sp>
      <p:sp>
        <p:nvSpPr>
          <p:cNvPr id="3" name="Content Placeholder 2"/>
          <p:cNvSpPr>
            <a:spLocks noGrp="1"/>
          </p:cNvSpPr>
          <p:nvPr>
            <p:ph sz="quarter" idx="1"/>
          </p:nvPr>
        </p:nvSpPr>
        <p:spPr/>
        <p:txBody>
          <a:bodyPr/>
          <a:lstStyle/>
          <a:p>
            <a:r>
              <a:rPr lang="en-US" dirty="0" smtClean="0"/>
              <a:t>Current Funding Source: CDC’s </a:t>
            </a:r>
            <a:r>
              <a:rPr lang="en-US" dirty="0" smtClean="0">
                <a:solidFill>
                  <a:schemeClr val="accent1">
                    <a:lumMod val="75000"/>
                  </a:schemeClr>
                </a:solidFill>
              </a:rPr>
              <a:t>Tribal Epidemiology Centers – Public Health Infrastructure Cooperative Agreement</a:t>
            </a:r>
            <a:r>
              <a:rPr lang="en-US" dirty="0" smtClean="0"/>
              <a:t> (September 2017 – September 2022)</a:t>
            </a:r>
          </a:p>
          <a:p>
            <a:pPr marL="0" indent="0">
              <a:buNone/>
            </a:pPr>
            <a:endParaRPr lang="en-US" dirty="0"/>
          </a:p>
        </p:txBody>
      </p:sp>
      <p:grpSp>
        <p:nvGrpSpPr>
          <p:cNvPr id="16" name="Group 15"/>
          <p:cNvGrpSpPr/>
          <p:nvPr/>
        </p:nvGrpSpPr>
        <p:grpSpPr>
          <a:xfrm>
            <a:off x="377941" y="3505200"/>
            <a:ext cx="8613659" cy="2348708"/>
            <a:chOff x="301753" y="3496279"/>
            <a:chExt cx="8613659" cy="2348708"/>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6358" y="3581400"/>
              <a:ext cx="914400" cy="1134515"/>
            </a:xfrm>
            <a:prstGeom prst="rect">
              <a:avLst/>
            </a:prstGeom>
          </p:spPr>
        </p:pic>
        <p:pic>
          <p:nvPicPr>
            <p:cNvPr id="5" name="Content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5959" y="3581400"/>
              <a:ext cx="914400" cy="1151467"/>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5560" y="3535759"/>
              <a:ext cx="883226" cy="1197108"/>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33987" y="3535759"/>
              <a:ext cx="1000709" cy="1197108"/>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89897" y="3517640"/>
              <a:ext cx="883910" cy="1234740"/>
            </a:xfrm>
            <a:prstGeom prst="rect">
              <a:avLst/>
            </a:prstGeom>
          </p:spPr>
        </p:pic>
        <p:sp>
          <p:nvSpPr>
            <p:cNvPr id="9" name="TextBox 8"/>
            <p:cNvSpPr txBox="1"/>
            <p:nvPr/>
          </p:nvSpPr>
          <p:spPr>
            <a:xfrm>
              <a:off x="301753" y="4752380"/>
              <a:ext cx="1069006" cy="707886"/>
            </a:xfrm>
            <a:prstGeom prst="rect">
              <a:avLst/>
            </a:prstGeom>
            <a:noFill/>
          </p:spPr>
          <p:txBody>
            <a:bodyPr wrap="square" rtlCol="0">
              <a:spAutoFit/>
            </a:bodyPr>
            <a:lstStyle/>
            <a:p>
              <a:r>
                <a:rPr lang="en-US" sz="1000" dirty="0"/>
                <a:t>Dr. </a:t>
              </a:r>
              <a:r>
                <a:rPr lang="en-US" sz="1000" dirty="0" err="1"/>
                <a:t>Chiao-wen</a:t>
              </a:r>
              <a:r>
                <a:rPr lang="en-US" sz="1000" dirty="0"/>
                <a:t> Lan</a:t>
              </a:r>
            </a:p>
            <a:p>
              <a:endParaRPr lang="en-US" sz="1000" dirty="0"/>
            </a:p>
            <a:p>
              <a:r>
                <a:rPr lang="en-US" sz="1000" dirty="0"/>
                <a:t>Epidemiologist</a:t>
              </a:r>
            </a:p>
          </p:txBody>
        </p:sp>
        <p:sp>
          <p:nvSpPr>
            <p:cNvPr id="10" name="TextBox 9"/>
            <p:cNvSpPr txBox="1"/>
            <p:nvPr/>
          </p:nvSpPr>
          <p:spPr>
            <a:xfrm>
              <a:off x="1748656" y="4752380"/>
              <a:ext cx="1069006" cy="707886"/>
            </a:xfrm>
            <a:prstGeom prst="rect">
              <a:avLst/>
            </a:prstGeom>
            <a:noFill/>
          </p:spPr>
          <p:txBody>
            <a:bodyPr wrap="square" rtlCol="0">
              <a:spAutoFit/>
            </a:bodyPr>
            <a:lstStyle/>
            <a:p>
              <a:r>
                <a:rPr lang="en-US" sz="1000" dirty="0" smtClean="0"/>
                <a:t>Karuna Tirumala</a:t>
              </a:r>
              <a:endParaRPr lang="en-US" sz="1000" dirty="0"/>
            </a:p>
            <a:p>
              <a:endParaRPr lang="en-US" sz="1000" dirty="0"/>
            </a:p>
            <a:p>
              <a:r>
                <a:rPr lang="en-US" sz="1000" dirty="0" smtClean="0"/>
                <a:t>Biostatistician</a:t>
              </a:r>
              <a:endParaRPr lang="en-US" sz="1000" dirty="0"/>
            </a:p>
          </p:txBody>
        </p:sp>
        <p:sp>
          <p:nvSpPr>
            <p:cNvPr id="11" name="TextBox 10"/>
            <p:cNvSpPr txBox="1"/>
            <p:nvPr/>
          </p:nvSpPr>
          <p:spPr>
            <a:xfrm>
              <a:off x="3124200" y="4829324"/>
              <a:ext cx="1219200" cy="1015663"/>
            </a:xfrm>
            <a:prstGeom prst="rect">
              <a:avLst/>
            </a:prstGeom>
            <a:noFill/>
          </p:spPr>
          <p:txBody>
            <a:bodyPr wrap="square" rtlCol="0">
              <a:spAutoFit/>
            </a:bodyPr>
            <a:lstStyle/>
            <a:p>
              <a:r>
                <a:rPr lang="en-US" sz="1000" dirty="0" smtClean="0"/>
                <a:t>Joshua Smith</a:t>
              </a:r>
              <a:endParaRPr lang="en-US" sz="1000" dirty="0"/>
            </a:p>
            <a:p>
              <a:endParaRPr lang="en-US" sz="1000" dirty="0"/>
            </a:p>
            <a:p>
              <a:r>
                <a:rPr lang="en-US" sz="1000" dirty="0" smtClean="0"/>
                <a:t>Health Communications/Evaluation Specialist</a:t>
              </a:r>
              <a:endParaRPr lang="en-US" sz="1000" dirty="0"/>
            </a:p>
          </p:txBody>
        </p:sp>
        <p:sp>
          <p:nvSpPr>
            <p:cNvPr id="12" name="TextBox 11"/>
            <p:cNvSpPr txBox="1"/>
            <p:nvPr/>
          </p:nvSpPr>
          <p:spPr>
            <a:xfrm>
              <a:off x="4453140" y="4829323"/>
              <a:ext cx="1219200" cy="707886"/>
            </a:xfrm>
            <a:prstGeom prst="rect">
              <a:avLst/>
            </a:prstGeom>
            <a:noFill/>
          </p:spPr>
          <p:txBody>
            <a:bodyPr wrap="square" rtlCol="0">
              <a:spAutoFit/>
            </a:bodyPr>
            <a:lstStyle/>
            <a:p>
              <a:r>
                <a:rPr lang="en-US" sz="1000" dirty="0" smtClean="0"/>
                <a:t>Heidi Lovejoy</a:t>
              </a:r>
              <a:endParaRPr lang="en-US" sz="1000" dirty="0"/>
            </a:p>
            <a:p>
              <a:endParaRPr lang="en-US" sz="1000" dirty="0"/>
            </a:p>
            <a:p>
              <a:r>
                <a:rPr lang="en-US" sz="1000" dirty="0" smtClean="0"/>
                <a:t>Substance Use Epidemiologist</a:t>
              </a:r>
              <a:endParaRPr lang="en-US" sz="1000" dirty="0"/>
            </a:p>
          </p:txBody>
        </p:sp>
        <p:sp>
          <p:nvSpPr>
            <p:cNvPr id="13" name="TextBox 12"/>
            <p:cNvSpPr txBox="1"/>
            <p:nvPr/>
          </p:nvSpPr>
          <p:spPr>
            <a:xfrm>
              <a:off x="5889037" y="4829323"/>
              <a:ext cx="1219200" cy="553998"/>
            </a:xfrm>
            <a:prstGeom prst="rect">
              <a:avLst/>
            </a:prstGeom>
            <a:noFill/>
          </p:spPr>
          <p:txBody>
            <a:bodyPr wrap="square" rtlCol="0">
              <a:spAutoFit/>
            </a:bodyPr>
            <a:lstStyle/>
            <a:p>
              <a:r>
                <a:rPr lang="en-US" sz="1000" dirty="0" smtClean="0"/>
                <a:t>Sujata Joshi</a:t>
              </a:r>
              <a:endParaRPr lang="en-US" sz="1000" dirty="0"/>
            </a:p>
            <a:p>
              <a:endParaRPr lang="en-US" sz="1000" dirty="0"/>
            </a:p>
            <a:p>
              <a:r>
                <a:rPr lang="en-US" sz="1000" dirty="0" smtClean="0"/>
                <a:t>Project Director</a:t>
              </a:r>
              <a:endParaRPr lang="en-US" sz="1000" dirty="0"/>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28324" y="3496279"/>
              <a:ext cx="901276" cy="1269956"/>
            </a:xfrm>
            <a:prstGeom prst="rect">
              <a:avLst/>
            </a:prstGeom>
          </p:spPr>
        </p:pic>
        <p:sp>
          <p:nvSpPr>
            <p:cNvPr id="15" name="TextBox 14"/>
            <p:cNvSpPr txBox="1"/>
            <p:nvPr/>
          </p:nvSpPr>
          <p:spPr>
            <a:xfrm>
              <a:off x="7325136" y="4805078"/>
              <a:ext cx="1590276" cy="707886"/>
            </a:xfrm>
            <a:prstGeom prst="rect">
              <a:avLst/>
            </a:prstGeom>
            <a:noFill/>
          </p:spPr>
          <p:txBody>
            <a:bodyPr wrap="square" rtlCol="0">
              <a:spAutoFit/>
            </a:bodyPr>
            <a:lstStyle/>
            <a:p>
              <a:r>
                <a:rPr lang="en-US" sz="1000" dirty="0" smtClean="0"/>
                <a:t>Victoria </a:t>
              </a:r>
            </a:p>
            <a:p>
              <a:r>
                <a:rPr lang="en-US" sz="1000" dirty="0" smtClean="0"/>
                <a:t>Warren-Mears</a:t>
              </a:r>
              <a:endParaRPr lang="en-US" sz="1000" dirty="0"/>
            </a:p>
            <a:p>
              <a:endParaRPr lang="en-US" sz="1000" dirty="0"/>
            </a:p>
            <a:p>
              <a:r>
                <a:rPr lang="en-US" sz="1000" dirty="0" smtClean="0"/>
                <a:t>Principal Investigator</a:t>
              </a:r>
              <a:endParaRPr lang="en-US" sz="1000" dirty="0"/>
            </a:p>
          </p:txBody>
        </p:sp>
      </p:grpSp>
    </p:spTree>
    <p:extLst>
      <p:ext uri="{BB962C8B-B14F-4D97-AF65-F5344CB8AC3E}">
        <p14:creationId xmlns:p14="http://schemas.microsoft.com/office/powerpoint/2010/main" val="3402361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a:t>
            </a:r>
            <a:r>
              <a:rPr lang="en-US" dirty="0"/>
              <a:t>E</a:t>
            </a:r>
            <a:r>
              <a:rPr lang="en-US" dirty="0" smtClean="0"/>
              <a:t>xplore the Past</a:t>
            </a:r>
            <a:endParaRPr lang="en-US" dirty="0"/>
          </a:p>
        </p:txBody>
      </p:sp>
      <p:sp>
        <p:nvSpPr>
          <p:cNvPr id="5" name="Content Placeholder 4"/>
          <p:cNvSpPr>
            <a:spLocks noGrp="1"/>
          </p:cNvSpPr>
          <p:nvPr>
            <p:ph sz="quarter" idx="1"/>
          </p:nvPr>
        </p:nvSpPr>
        <p:spPr/>
        <p:txBody>
          <a:bodyPr/>
          <a:lstStyle/>
          <a:p>
            <a:pPr marL="0" indent="0">
              <a:buNone/>
            </a:pPr>
            <a:r>
              <a:rPr lang="en-US" sz="2800" dirty="0" smtClean="0"/>
              <a:t>Community Health Profiles</a:t>
            </a:r>
          </a:p>
          <a:p>
            <a:r>
              <a:rPr lang="en-US" sz="2800" dirty="0" smtClean="0"/>
              <a:t>Could be well over 250 pages for each state</a:t>
            </a:r>
          </a:p>
          <a:p>
            <a:r>
              <a:rPr lang="en-US" sz="2800" dirty="0" smtClean="0"/>
              <a:t>Very resource intensive</a:t>
            </a:r>
          </a:p>
          <a:p>
            <a:r>
              <a:rPr lang="en-US" sz="2800" dirty="0" smtClean="0"/>
              <a:t>Short period of relevance </a:t>
            </a:r>
          </a:p>
          <a:p>
            <a:r>
              <a:rPr lang="en-US" sz="2800" dirty="0" smtClean="0"/>
              <a:t>Limited audience</a:t>
            </a:r>
          </a:p>
          <a:p>
            <a:pPr marL="0" indent="0">
              <a:buNone/>
            </a:pPr>
            <a:r>
              <a:rPr lang="en-US" sz="2800" dirty="0" smtClean="0"/>
              <a:t>Reports</a:t>
            </a:r>
            <a:endParaRPr lang="en-US" sz="2800" dirty="0"/>
          </a:p>
          <a:p>
            <a:r>
              <a:rPr lang="en-US" sz="2800" dirty="0" smtClean="0"/>
              <a:t>Similar problems as above, but to a lesser degree</a:t>
            </a:r>
          </a:p>
        </p:txBody>
      </p:sp>
    </p:spTree>
    <p:extLst>
      <p:ext uri="{BB962C8B-B14F-4D97-AF65-F5344CB8AC3E}">
        <p14:creationId xmlns:p14="http://schemas.microsoft.com/office/powerpoint/2010/main" val="3123120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we going to do about it?</a:t>
            </a:r>
            <a:endParaRPr lang="en-US" dirty="0"/>
          </a:p>
        </p:txBody>
      </p:sp>
      <p:sp>
        <p:nvSpPr>
          <p:cNvPr id="5" name="Content Placeholder 4"/>
          <p:cNvSpPr>
            <a:spLocks noGrp="1"/>
          </p:cNvSpPr>
          <p:nvPr>
            <p:ph sz="quarter" idx="1"/>
          </p:nvPr>
        </p:nvSpPr>
        <p:spPr/>
        <p:txBody>
          <a:bodyPr/>
          <a:lstStyle/>
          <a:p>
            <a:pPr marL="0" indent="0">
              <a:buNone/>
            </a:pPr>
            <a:r>
              <a:rPr lang="en-US" sz="2800" dirty="0" smtClean="0"/>
              <a:t>We are currently still trying to figure that out</a:t>
            </a:r>
          </a:p>
          <a:p>
            <a:pPr marL="0" indent="0">
              <a:buNone/>
            </a:pPr>
            <a:r>
              <a:rPr lang="en-US" sz="2800" dirty="0" smtClean="0"/>
              <a:t>Pros:</a:t>
            </a:r>
          </a:p>
          <a:p>
            <a:r>
              <a:rPr lang="en-US" sz="2800" dirty="0" smtClean="0"/>
              <a:t>We could still use any feedback you want to share</a:t>
            </a:r>
          </a:p>
          <a:p>
            <a:r>
              <a:rPr lang="en-US" sz="2800" dirty="0" smtClean="0"/>
              <a:t>Our changes will address underlying issues</a:t>
            </a:r>
          </a:p>
          <a:p>
            <a:r>
              <a:rPr lang="en-US" sz="2800" dirty="0" smtClean="0"/>
              <a:t>New products will be just what you need</a:t>
            </a:r>
          </a:p>
          <a:p>
            <a:pPr marL="0" indent="0">
              <a:buNone/>
            </a:pPr>
            <a:endParaRPr lang="en-US" sz="2800" dirty="0" smtClean="0"/>
          </a:p>
          <a:p>
            <a:pPr marL="0" indent="0">
              <a:buNone/>
            </a:pPr>
            <a:r>
              <a:rPr lang="en-US" sz="2800" dirty="0" smtClean="0"/>
              <a:t>Cons:</a:t>
            </a:r>
            <a:endParaRPr lang="en-US" sz="2800" dirty="0"/>
          </a:p>
          <a:p>
            <a:r>
              <a:rPr lang="en-US" sz="2800" dirty="0" smtClean="0"/>
              <a:t>It will take time to see change</a:t>
            </a:r>
          </a:p>
        </p:txBody>
      </p:sp>
    </p:spTree>
    <p:extLst>
      <p:ext uri="{BB962C8B-B14F-4D97-AF65-F5344CB8AC3E}">
        <p14:creationId xmlns:p14="http://schemas.microsoft.com/office/powerpoint/2010/main" val="3755306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Issue:</a:t>
            </a:r>
            <a:endParaRPr lang="en-US" dirty="0"/>
          </a:p>
        </p:txBody>
      </p:sp>
      <p:sp>
        <p:nvSpPr>
          <p:cNvPr id="5" name="Content Placeholder 4"/>
          <p:cNvSpPr>
            <a:spLocks noGrp="1"/>
          </p:cNvSpPr>
          <p:nvPr>
            <p:ph sz="quarter" idx="1"/>
          </p:nvPr>
        </p:nvSpPr>
        <p:spPr/>
        <p:txBody>
          <a:bodyPr/>
          <a:lstStyle/>
          <a:p>
            <a:pPr marL="0" indent="0">
              <a:buNone/>
            </a:pPr>
            <a:r>
              <a:rPr lang="en-US" sz="2800" dirty="0"/>
              <a:t>We have amazing data but have had limited capacity to share those results with </a:t>
            </a:r>
            <a:r>
              <a:rPr lang="en-US" sz="2800" dirty="0" smtClean="0"/>
              <a:t>tribes</a:t>
            </a:r>
          </a:p>
          <a:p>
            <a:pPr marL="0" indent="0">
              <a:buNone/>
            </a:pPr>
            <a:r>
              <a:rPr lang="en-US" sz="2800" dirty="0" smtClean="0"/>
              <a:t>Actions:</a:t>
            </a:r>
          </a:p>
          <a:p>
            <a:r>
              <a:rPr lang="en-US" sz="2800" dirty="0" smtClean="0"/>
              <a:t>Explore user-friendly platforms</a:t>
            </a:r>
          </a:p>
          <a:p>
            <a:pPr lvl="1"/>
            <a:r>
              <a:rPr lang="en-US" sz="2300" dirty="0" smtClean="0"/>
              <a:t>E.g., </a:t>
            </a:r>
            <a:r>
              <a:rPr lang="en-US" sz="2300" dirty="0" err="1"/>
              <a:t>P</a:t>
            </a:r>
            <a:r>
              <a:rPr lang="en-US" sz="2300" dirty="0" err="1" smtClean="0"/>
              <a:t>iktochart</a:t>
            </a:r>
            <a:endParaRPr lang="en-US" sz="2300" dirty="0" smtClean="0"/>
          </a:p>
          <a:p>
            <a:r>
              <a:rPr lang="en-US" sz="2800" dirty="0" smtClean="0"/>
              <a:t>Streamline our data products</a:t>
            </a:r>
          </a:p>
          <a:p>
            <a:pPr lvl="1"/>
            <a:r>
              <a:rPr lang="en-US" sz="2300" dirty="0" smtClean="0"/>
              <a:t>E.g., change mediums, expand audiences</a:t>
            </a:r>
          </a:p>
          <a:p>
            <a:pPr marL="0" indent="0">
              <a:buNone/>
            </a:pPr>
            <a:endParaRPr lang="en-US" sz="2800" dirty="0" smtClean="0"/>
          </a:p>
        </p:txBody>
      </p:sp>
    </p:spTree>
    <p:extLst>
      <p:ext uri="{BB962C8B-B14F-4D97-AF65-F5344CB8AC3E}">
        <p14:creationId xmlns:p14="http://schemas.microsoft.com/office/powerpoint/2010/main" val="4253764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Explore User-Friendly Platforms</a:t>
            </a:r>
            <a:endParaRPr lang="en-US" dirty="0"/>
          </a:p>
        </p:txBody>
      </p:sp>
      <p:pic>
        <p:nvPicPr>
          <p:cNvPr id="6" name="Content Placeholder 5"/>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152400" y="1600200"/>
            <a:ext cx="8812479" cy="4264102"/>
          </a:xfrm>
        </p:spPr>
      </p:pic>
    </p:spTree>
    <p:extLst>
      <p:ext uri="{BB962C8B-B14F-4D97-AF65-F5344CB8AC3E}">
        <p14:creationId xmlns:p14="http://schemas.microsoft.com/office/powerpoint/2010/main" val="608451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6019800" cy="1066800"/>
          </a:xfrm>
        </p:spPr>
        <p:txBody>
          <a:bodyPr/>
          <a:lstStyle/>
          <a:p>
            <a:r>
              <a:rPr lang="en-US" dirty="0" smtClean="0"/>
              <a:t>Explore User-Friendly Platforms</a:t>
            </a:r>
            <a:endParaRPr lang="en-US" dirty="0"/>
          </a:p>
        </p:txBody>
      </p:sp>
      <p:pic>
        <p:nvPicPr>
          <p:cNvPr id="8" name="Content Placeholder 7"/>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457200" y="1447800"/>
            <a:ext cx="3767138" cy="4846643"/>
          </a:xfr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7000" y="0"/>
            <a:ext cx="2249044" cy="6858000"/>
          </a:xfrm>
          <a:prstGeom prst="rect">
            <a:avLst/>
          </a:prstGeom>
        </p:spPr>
      </p:pic>
    </p:spTree>
    <p:extLst>
      <p:ext uri="{BB962C8B-B14F-4D97-AF65-F5344CB8AC3E}">
        <p14:creationId xmlns:p14="http://schemas.microsoft.com/office/powerpoint/2010/main" val="2163197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Streamline Data Products</a:t>
            </a:r>
            <a:endParaRPr lang="en-US" dirty="0"/>
          </a:p>
        </p:txBody>
      </p:sp>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2133600" y="1433969"/>
            <a:ext cx="4495800" cy="4662031"/>
          </a:xfrm>
        </p:spPr>
      </p:pic>
    </p:spTree>
    <p:extLst>
      <p:ext uri="{BB962C8B-B14F-4D97-AF65-F5344CB8AC3E}">
        <p14:creationId xmlns:p14="http://schemas.microsoft.com/office/powerpoint/2010/main" val="3460916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Streamline Data Products</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1562100" y="1447800"/>
            <a:ext cx="6019800" cy="4650517"/>
          </a:xfrm>
        </p:spPr>
      </p:pic>
    </p:spTree>
    <p:extLst>
      <p:ext uri="{BB962C8B-B14F-4D97-AF65-F5344CB8AC3E}">
        <p14:creationId xmlns:p14="http://schemas.microsoft.com/office/powerpoint/2010/main" val="383235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962400" cy="1066800"/>
          </a:xfrm>
        </p:spPr>
        <p:txBody>
          <a:bodyPr/>
          <a:lstStyle/>
          <a:p>
            <a:r>
              <a:rPr lang="en-US" dirty="0" smtClean="0"/>
              <a:t>Streamline Data Products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4343400" y="228600"/>
            <a:ext cx="4495800" cy="6450871"/>
          </a:xfrm>
        </p:spPr>
      </p:pic>
    </p:spTree>
    <p:extLst>
      <p:ext uri="{BB962C8B-B14F-4D97-AF65-F5344CB8AC3E}">
        <p14:creationId xmlns:p14="http://schemas.microsoft.com/office/powerpoint/2010/main" val="3973626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Streamline Data Products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304799" y="1447800"/>
            <a:ext cx="8531679" cy="4343400"/>
          </a:xfrm>
        </p:spPr>
      </p:pic>
    </p:spTree>
    <p:extLst>
      <p:ext uri="{BB962C8B-B14F-4D97-AF65-F5344CB8AC3E}">
        <p14:creationId xmlns:p14="http://schemas.microsoft.com/office/powerpoint/2010/main" val="29821683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Streamline Data Products</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1871546" y="1527175"/>
            <a:ext cx="5364395" cy="4572000"/>
          </a:xfrm>
        </p:spPr>
      </p:pic>
    </p:spTree>
    <p:extLst>
      <p:ext uri="{BB962C8B-B14F-4D97-AF65-F5344CB8AC3E}">
        <p14:creationId xmlns:p14="http://schemas.microsoft.com/office/powerpoint/2010/main" val="2135166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75000"/>
                  </a:schemeClr>
                </a:solidFill>
              </a:rPr>
              <a:t>Project Highlight: </a:t>
            </a:r>
            <a:r>
              <a:rPr lang="en-US" dirty="0" smtClean="0"/>
              <a:t/>
            </a:r>
            <a:br>
              <a:rPr lang="en-US" dirty="0" smtClean="0"/>
            </a:br>
            <a:r>
              <a:rPr lang="en-US" dirty="0" smtClean="0"/>
              <a:t>Linkages to reduce AI/AN misclassification</a:t>
            </a:r>
            <a:endParaRPr lang="en-US" dirty="0"/>
          </a:p>
        </p:txBody>
      </p:sp>
    </p:spTree>
    <p:extLst>
      <p:ext uri="{BB962C8B-B14F-4D97-AF65-F5344CB8AC3E}">
        <p14:creationId xmlns:p14="http://schemas.microsoft.com/office/powerpoint/2010/main" val="2533729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Streamline Data Products</a:t>
            </a:r>
            <a:endParaRPr lang="en-US" dirty="0"/>
          </a:p>
        </p:txBody>
      </p:sp>
      <p:pic>
        <p:nvPicPr>
          <p:cNvPr id="4" name="Content Placeholder 3"/>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48580" y="1600200"/>
            <a:ext cx="8646840" cy="3962400"/>
          </a:xfrm>
        </p:spPr>
      </p:pic>
    </p:spTree>
    <p:extLst>
      <p:ext uri="{BB962C8B-B14F-4D97-AF65-F5344CB8AC3E}">
        <p14:creationId xmlns:p14="http://schemas.microsoft.com/office/powerpoint/2010/main" val="2488222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343400" cy="1066800"/>
          </a:xfrm>
        </p:spPr>
        <p:txBody>
          <a:bodyPr/>
          <a:lstStyle/>
          <a:p>
            <a:r>
              <a:rPr lang="en-US" dirty="0" smtClean="0"/>
              <a:t>Streamline Data Products</a:t>
            </a:r>
            <a:endParaRPr lang="en-US" dirty="0"/>
          </a:p>
        </p:txBody>
      </p:sp>
      <p:pic>
        <p:nvPicPr>
          <p:cNvPr id="5" name="Content Placeholder 4"/>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304800" y="1524000"/>
            <a:ext cx="4029013" cy="2590800"/>
          </a:xfr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99" y="4114800"/>
            <a:ext cx="4029013" cy="2620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43425" y="9525"/>
            <a:ext cx="4374000" cy="6858000"/>
          </a:xfrm>
          <a:prstGeom prst="rect">
            <a:avLst/>
          </a:prstGeom>
        </p:spPr>
      </p:pic>
    </p:spTree>
    <p:extLst>
      <p:ext uri="{BB962C8B-B14F-4D97-AF65-F5344CB8AC3E}">
        <p14:creationId xmlns:p14="http://schemas.microsoft.com/office/powerpoint/2010/main" val="4254850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16" name="Content Placeholder 4"/>
          <p:cNvSpPr txBox="1">
            <a:spLocks/>
          </p:cNvSpPr>
          <p:nvPr/>
        </p:nvSpPr>
        <p:spPr>
          <a:xfrm>
            <a:off x="301752" y="1527048"/>
            <a:ext cx="8689848" cy="4572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D16349"/>
              </a:buClr>
              <a:buFont typeface="Wingdings 2"/>
              <a:buNone/>
            </a:pPr>
            <a:r>
              <a:rPr lang="en-US" sz="2800" dirty="0" smtClean="0">
                <a:solidFill>
                  <a:prstClr val="black"/>
                </a:solidFill>
              </a:rPr>
              <a:t>We are nothing without the people we serve</a:t>
            </a:r>
          </a:p>
          <a:p>
            <a:pPr marL="0" indent="0">
              <a:buClr>
                <a:srgbClr val="D16349"/>
              </a:buClr>
              <a:buFont typeface="Wingdings 2"/>
              <a:buNone/>
            </a:pPr>
            <a:endParaRPr lang="en-US" sz="2800" dirty="0">
              <a:solidFill>
                <a:prstClr val="black"/>
              </a:solidFill>
            </a:endParaRPr>
          </a:p>
          <a:p>
            <a:pPr marL="0" indent="0">
              <a:buClr>
                <a:srgbClr val="D16349"/>
              </a:buClr>
              <a:buFont typeface="Wingdings 2"/>
              <a:buNone/>
            </a:pPr>
            <a:endParaRPr lang="en-US" sz="2800" dirty="0" smtClean="0">
              <a:solidFill>
                <a:prstClr val="black"/>
              </a:solidFill>
            </a:endParaRPr>
          </a:p>
          <a:p>
            <a:pPr marL="0" indent="0">
              <a:buClr>
                <a:srgbClr val="D16349"/>
              </a:buClr>
              <a:buFont typeface="Wingdings 2"/>
              <a:buNone/>
            </a:pPr>
            <a:r>
              <a:rPr lang="en-US" sz="2800" dirty="0" smtClean="0">
                <a:solidFill>
                  <a:prstClr val="black"/>
                </a:solidFill>
              </a:rPr>
              <a:t>We look forward </a:t>
            </a:r>
            <a:r>
              <a:rPr lang="en-US" sz="2800" smtClean="0">
                <a:solidFill>
                  <a:prstClr val="black"/>
                </a:solidFill>
              </a:rPr>
              <a:t>to innovating the way </a:t>
            </a:r>
            <a:r>
              <a:rPr lang="en-US" sz="2800" dirty="0" smtClean="0">
                <a:solidFill>
                  <a:prstClr val="black"/>
                </a:solidFill>
              </a:rPr>
              <a:t>we meet your data needs</a:t>
            </a:r>
          </a:p>
          <a:p>
            <a:pPr marL="0" indent="0">
              <a:buClr>
                <a:srgbClr val="D16349"/>
              </a:buClr>
              <a:buFont typeface="Wingdings 2"/>
              <a:buNone/>
            </a:pPr>
            <a:endParaRPr lang="en-US" sz="2800" dirty="0" smtClean="0">
              <a:solidFill>
                <a:prstClr val="black"/>
              </a:solidFill>
            </a:endParaRPr>
          </a:p>
          <a:p>
            <a:pPr marL="0" indent="0">
              <a:buClr>
                <a:srgbClr val="D16349"/>
              </a:buClr>
              <a:buFont typeface="Wingdings 2"/>
              <a:buNone/>
            </a:pPr>
            <a:endParaRPr lang="en-US" sz="2800" dirty="0" smtClean="0">
              <a:solidFill>
                <a:prstClr val="black"/>
              </a:solidFill>
            </a:endParaRPr>
          </a:p>
          <a:p>
            <a:pPr marL="0" indent="0">
              <a:buClr>
                <a:srgbClr val="D16349"/>
              </a:buClr>
              <a:buFont typeface="Wingdings 2"/>
              <a:buNone/>
            </a:pPr>
            <a:r>
              <a:rPr lang="en-US" sz="2800" dirty="0" smtClean="0">
                <a:solidFill>
                  <a:prstClr val="black"/>
                </a:solidFill>
              </a:rPr>
              <a:t>We would appreciate any feedback you would share</a:t>
            </a:r>
          </a:p>
          <a:p>
            <a:pPr lvl="1">
              <a:buClr>
                <a:srgbClr val="CCB400"/>
              </a:buClr>
            </a:pPr>
            <a:r>
              <a:rPr lang="en-US" sz="2300" dirty="0" smtClean="0">
                <a:solidFill>
                  <a:srgbClr val="646B86"/>
                </a:solidFill>
              </a:rPr>
              <a:t>Especially those handy surveys we passed out earlier</a:t>
            </a:r>
          </a:p>
          <a:p>
            <a:pPr lvl="1">
              <a:buClr>
                <a:srgbClr val="CCB400"/>
              </a:buClr>
            </a:pPr>
            <a:endParaRPr lang="en-US" sz="2300" dirty="0">
              <a:solidFill>
                <a:srgbClr val="646B86"/>
              </a:solidFill>
            </a:endParaRPr>
          </a:p>
          <a:p>
            <a:pPr marL="274320" lvl="1" indent="0">
              <a:buClr>
                <a:srgbClr val="CCB400"/>
              </a:buClr>
              <a:buFont typeface="Wingdings"/>
              <a:buNone/>
            </a:pPr>
            <a:endParaRPr lang="en-US" sz="2300" dirty="0" smtClean="0">
              <a:solidFill>
                <a:srgbClr val="646B86"/>
              </a:solidFill>
            </a:endParaRPr>
          </a:p>
        </p:txBody>
      </p:sp>
    </p:spTree>
    <p:extLst>
      <p:ext uri="{BB962C8B-B14F-4D97-AF65-F5344CB8AC3E}">
        <p14:creationId xmlns:p14="http://schemas.microsoft.com/office/powerpoint/2010/main" val="25416139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a:t>
            </a:r>
            <a:endParaRPr lang="en-US" dirty="0"/>
          </a:p>
        </p:txBody>
      </p:sp>
      <p:sp>
        <p:nvSpPr>
          <p:cNvPr id="12" name="TextBox 11"/>
          <p:cNvSpPr txBox="1"/>
          <p:nvPr/>
        </p:nvSpPr>
        <p:spPr>
          <a:xfrm>
            <a:off x="2306650" y="4122504"/>
            <a:ext cx="4218914" cy="1131079"/>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en-US" dirty="0"/>
              <a:t>Visit our website for data reports and </a:t>
            </a:r>
            <a:r>
              <a:rPr lang="en-US" dirty="0" smtClean="0"/>
              <a:t>linkage </a:t>
            </a:r>
            <a:r>
              <a:rPr lang="en-US" dirty="0"/>
              <a:t>resources:</a:t>
            </a:r>
          </a:p>
          <a:p>
            <a:pPr algn="ctr"/>
            <a:r>
              <a:rPr lang="en-US" dirty="0">
                <a:hlinkClick r:id="rId3"/>
              </a:rPr>
              <a:t>http://www.npaihb.org/ideanw</a:t>
            </a:r>
            <a:endParaRPr lang="en-US" dirty="0"/>
          </a:p>
          <a:p>
            <a:endParaRPr lang="en-US" sz="1350" dirty="0"/>
          </a:p>
        </p:txBody>
      </p:sp>
      <p:grpSp>
        <p:nvGrpSpPr>
          <p:cNvPr id="15" name="Group 14"/>
          <p:cNvGrpSpPr/>
          <p:nvPr/>
        </p:nvGrpSpPr>
        <p:grpSpPr>
          <a:xfrm>
            <a:off x="396248" y="2057400"/>
            <a:ext cx="8565160" cy="1726121"/>
            <a:chOff x="213079" y="2270880"/>
            <a:chExt cx="8565160" cy="1726121"/>
          </a:xfrm>
        </p:grpSpPr>
        <p:pic>
          <p:nvPicPr>
            <p:cNvPr id="3" name="Content Placeholder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34946" y="2309698"/>
              <a:ext cx="987629" cy="1243682"/>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74144" y="2281182"/>
              <a:ext cx="917588" cy="1243682"/>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13133" y="2270880"/>
              <a:ext cx="1056866" cy="1264286"/>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91400" y="2270880"/>
              <a:ext cx="920471" cy="1243682"/>
            </a:xfrm>
            <a:prstGeom prst="rect">
              <a:avLst/>
            </a:prstGeom>
          </p:spPr>
        </p:pic>
        <p:sp>
          <p:nvSpPr>
            <p:cNvPr id="7" name="TextBox 6"/>
            <p:cNvSpPr txBox="1"/>
            <p:nvPr/>
          </p:nvSpPr>
          <p:spPr>
            <a:xfrm>
              <a:off x="1917776" y="3581503"/>
              <a:ext cx="1546655" cy="415498"/>
            </a:xfrm>
            <a:prstGeom prst="rect">
              <a:avLst/>
            </a:prstGeom>
            <a:noFill/>
          </p:spPr>
          <p:txBody>
            <a:bodyPr wrap="square" rtlCol="0">
              <a:spAutoFit/>
            </a:bodyPr>
            <a:lstStyle/>
            <a:p>
              <a:r>
                <a:rPr lang="en-US" sz="1050" dirty="0"/>
                <a:t>Karuna Tirumala</a:t>
              </a:r>
            </a:p>
            <a:p>
              <a:r>
                <a:rPr lang="en-US" sz="1050" dirty="0"/>
                <a:t>ktirumala@npaihb.org</a:t>
              </a:r>
            </a:p>
          </p:txBody>
        </p:sp>
        <p:sp>
          <p:nvSpPr>
            <p:cNvPr id="8" name="TextBox 7"/>
            <p:cNvSpPr txBox="1"/>
            <p:nvPr/>
          </p:nvSpPr>
          <p:spPr>
            <a:xfrm>
              <a:off x="3701308" y="3565791"/>
              <a:ext cx="1463039" cy="415498"/>
            </a:xfrm>
            <a:prstGeom prst="rect">
              <a:avLst/>
            </a:prstGeom>
            <a:noFill/>
          </p:spPr>
          <p:txBody>
            <a:bodyPr wrap="square" rtlCol="0">
              <a:spAutoFit/>
            </a:bodyPr>
            <a:lstStyle/>
            <a:p>
              <a:r>
                <a:rPr lang="en-US" sz="1050" dirty="0"/>
                <a:t>Joshua Smith</a:t>
              </a:r>
            </a:p>
            <a:p>
              <a:r>
                <a:rPr lang="en-US" sz="1050" dirty="0"/>
                <a:t>jsmith@npaihb.org</a:t>
              </a:r>
            </a:p>
          </p:txBody>
        </p:sp>
        <p:sp>
          <p:nvSpPr>
            <p:cNvPr id="9" name="TextBox 8"/>
            <p:cNvSpPr txBox="1"/>
            <p:nvPr/>
          </p:nvSpPr>
          <p:spPr>
            <a:xfrm>
              <a:off x="5480431" y="3581503"/>
              <a:ext cx="1463039" cy="415498"/>
            </a:xfrm>
            <a:prstGeom prst="rect">
              <a:avLst/>
            </a:prstGeom>
            <a:noFill/>
          </p:spPr>
          <p:txBody>
            <a:bodyPr wrap="square" rtlCol="0">
              <a:spAutoFit/>
            </a:bodyPr>
            <a:lstStyle/>
            <a:p>
              <a:r>
                <a:rPr lang="en-US" sz="1050" dirty="0"/>
                <a:t>Heidi Lovejoy</a:t>
              </a:r>
            </a:p>
            <a:p>
              <a:r>
                <a:rPr lang="en-US" sz="1050" dirty="0"/>
                <a:t>hlovejoy@npaihb.org</a:t>
              </a:r>
            </a:p>
          </p:txBody>
        </p:sp>
        <p:sp>
          <p:nvSpPr>
            <p:cNvPr id="10" name="TextBox 9"/>
            <p:cNvSpPr txBox="1"/>
            <p:nvPr/>
          </p:nvSpPr>
          <p:spPr>
            <a:xfrm>
              <a:off x="7315200" y="3550286"/>
              <a:ext cx="1463039" cy="415498"/>
            </a:xfrm>
            <a:prstGeom prst="rect">
              <a:avLst/>
            </a:prstGeom>
            <a:noFill/>
          </p:spPr>
          <p:txBody>
            <a:bodyPr wrap="square" rtlCol="0">
              <a:spAutoFit/>
            </a:bodyPr>
            <a:lstStyle/>
            <a:p>
              <a:r>
                <a:rPr lang="en-US" sz="1050" dirty="0"/>
                <a:t>Sujata Joshi</a:t>
              </a:r>
            </a:p>
            <a:p>
              <a:r>
                <a:rPr lang="en-US" sz="1050" dirty="0"/>
                <a:t>sjoshi@npaihb.org</a:t>
              </a:r>
            </a:p>
          </p:txBody>
        </p:sp>
        <p:pic>
          <p:nvPicPr>
            <p:cNvPr id="13" name="Picture 1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5417" y="2289570"/>
              <a:ext cx="1056183" cy="1260716"/>
            </a:xfrm>
            <a:prstGeom prst="rect">
              <a:avLst/>
            </a:prstGeom>
          </p:spPr>
        </p:pic>
        <p:sp>
          <p:nvSpPr>
            <p:cNvPr id="14" name="TextBox 13"/>
            <p:cNvSpPr txBox="1"/>
            <p:nvPr/>
          </p:nvSpPr>
          <p:spPr>
            <a:xfrm>
              <a:off x="213079" y="3581503"/>
              <a:ext cx="1704697" cy="415498"/>
            </a:xfrm>
            <a:prstGeom prst="rect">
              <a:avLst/>
            </a:prstGeom>
            <a:noFill/>
          </p:spPr>
          <p:txBody>
            <a:bodyPr wrap="square" rtlCol="0">
              <a:spAutoFit/>
            </a:bodyPr>
            <a:lstStyle/>
            <a:p>
              <a:r>
                <a:rPr lang="en-US" sz="1050" dirty="0" err="1" smtClean="0"/>
                <a:t>Chiao-wen</a:t>
              </a:r>
              <a:r>
                <a:rPr lang="en-US" sz="1050" dirty="0" smtClean="0"/>
                <a:t> Lan</a:t>
              </a:r>
              <a:endParaRPr lang="en-US" sz="1050" dirty="0"/>
            </a:p>
            <a:p>
              <a:r>
                <a:rPr lang="en-US" sz="1050" dirty="0" smtClean="0"/>
                <a:t>chaiowenlan@npaihb.org</a:t>
              </a:r>
              <a:endParaRPr lang="en-US" sz="1050" dirty="0"/>
            </a:p>
          </p:txBody>
        </p:sp>
      </p:grpSp>
    </p:spTree>
    <p:extLst>
      <p:ext uri="{BB962C8B-B14F-4D97-AF65-F5344CB8AC3E}">
        <p14:creationId xmlns:p14="http://schemas.microsoft.com/office/powerpoint/2010/main" val="1057287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763000" cy="1143000"/>
          </a:xfrm>
        </p:spPr>
        <p:txBody>
          <a:bodyPr/>
          <a:lstStyle/>
          <a:p>
            <a:r>
              <a:rPr lang="en-US" dirty="0" smtClean="0"/>
              <a:t>AI/AN Misclassification</a:t>
            </a:r>
            <a:endParaRPr lang="en-US" dirty="0"/>
          </a:p>
        </p:txBody>
      </p:sp>
      <p:sp>
        <p:nvSpPr>
          <p:cNvPr id="26" name="TextBox 25"/>
          <p:cNvSpPr txBox="1"/>
          <p:nvPr/>
        </p:nvSpPr>
        <p:spPr>
          <a:xfrm>
            <a:off x="3002797" y="2704228"/>
            <a:ext cx="5410200" cy="1938992"/>
          </a:xfrm>
          <a:prstGeom prst="rect">
            <a:avLst/>
          </a:prstGeom>
          <a:noFill/>
        </p:spPr>
        <p:txBody>
          <a:bodyPr wrap="square" rtlCol="0">
            <a:spAutoFit/>
          </a:bodyPr>
          <a:lstStyle/>
          <a:p>
            <a:r>
              <a:rPr lang="en-US" sz="2000" dirty="0" smtClean="0"/>
              <a:t>Misclassification is the incorrect recording of a person’s race in a data or surveillance system.</a:t>
            </a:r>
          </a:p>
          <a:p>
            <a:endParaRPr lang="en-US" sz="2000" dirty="0"/>
          </a:p>
          <a:p>
            <a:r>
              <a:rPr lang="en-US" sz="2000" dirty="0" smtClean="0"/>
              <a:t>In the Northwest, AI/AN are often misclassified as White.</a:t>
            </a:r>
            <a:endParaRPr lang="en-US" sz="2000" dirty="0"/>
          </a:p>
        </p:txBody>
      </p:sp>
      <p:grpSp>
        <p:nvGrpSpPr>
          <p:cNvPr id="27" name="Group 26">
            <a:extLst>
              <a:ext uri="{FF2B5EF4-FFF2-40B4-BE49-F238E27FC236}">
                <a16:creationId xmlns:a16="http://schemas.microsoft.com/office/drawing/2014/main" xmlns="" id="{1070826F-4A7F-4092-A649-2DF150F6CDA5}"/>
              </a:ext>
            </a:extLst>
          </p:cNvPr>
          <p:cNvGrpSpPr/>
          <p:nvPr/>
        </p:nvGrpSpPr>
        <p:grpSpPr>
          <a:xfrm rot="274172">
            <a:off x="450596" y="1796210"/>
            <a:ext cx="2223489" cy="3067976"/>
            <a:chOff x="9297038" y="2357576"/>
            <a:chExt cx="2223489" cy="3067976"/>
          </a:xfrm>
        </p:grpSpPr>
        <p:grpSp>
          <p:nvGrpSpPr>
            <p:cNvPr id="28" name="Group 27">
              <a:extLst>
                <a:ext uri="{FF2B5EF4-FFF2-40B4-BE49-F238E27FC236}">
                  <a16:creationId xmlns:a16="http://schemas.microsoft.com/office/drawing/2014/main" xmlns="" id="{2943BFDF-B901-45DC-91C2-20236E9BED96}"/>
                </a:ext>
              </a:extLst>
            </p:cNvPr>
            <p:cNvGrpSpPr/>
            <p:nvPr/>
          </p:nvGrpSpPr>
          <p:grpSpPr>
            <a:xfrm rot="21158392">
              <a:off x="9297038" y="2357576"/>
              <a:ext cx="2223489" cy="3067976"/>
              <a:chOff x="9775196" y="4075513"/>
              <a:chExt cx="1928083" cy="2515552"/>
            </a:xfrm>
          </p:grpSpPr>
          <p:pic>
            <p:nvPicPr>
              <p:cNvPr id="44" name="Picture 12" descr="Image result for cross icon">
                <a:extLst>
                  <a:ext uri="{FF2B5EF4-FFF2-40B4-BE49-F238E27FC236}">
                    <a16:creationId xmlns:a16="http://schemas.microsoft.com/office/drawing/2014/main" xmlns="" id="{0C7EAB16-85B2-402C-B5F7-E7F0CEB42BB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394327">
                <a:off x="9775196" y="5705392"/>
                <a:ext cx="606291" cy="60629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xmlns="" id="{1C859BAD-54B1-4E4C-B647-0469484627CB}"/>
                  </a:ext>
                </a:extLst>
              </p:cNvPr>
              <p:cNvGrpSpPr/>
              <p:nvPr/>
            </p:nvGrpSpPr>
            <p:grpSpPr>
              <a:xfrm>
                <a:off x="9891055" y="4075513"/>
                <a:ext cx="1812224" cy="2515552"/>
                <a:chOff x="8047432" y="3971548"/>
                <a:chExt cx="1812224" cy="2515552"/>
              </a:xfrm>
            </p:grpSpPr>
            <p:pic>
              <p:nvPicPr>
                <p:cNvPr id="46" name="Picture 45" descr="Related image">
                  <a:extLst>
                    <a:ext uri="{FF2B5EF4-FFF2-40B4-BE49-F238E27FC236}">
                      <a16:creationId xmlns:a16="http://schemas.microsoft.com/office/drawing/2014/main" xmlns="" id="{348160F5-8025-45F4-8E15-9C36A068BC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33469">
                  <a:off x="8047432" y="3971548"/>
                  <a:ext cx="1812224" cy="2515552"/>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xmlns="" id="{BD267CDB-F504-4643-8BA9-C6B294A7BB00}"/>
                    </a:ext>
                  </a:extLst>
                </p:cNvPr>
                <p:cNvSpPr/>
                <p:nvPr/>
              </p:nvSpPr>
              <p:spPr>
                <a:xfrm rot="431858">
                  <a:off x="8126350" y="4812486"/>
                  <a:ext cx="1320141" cy="145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xmlns="" id="{6D041EAD-518F-4D4C-8D15-D5E54409CC3D}"/>
                </a:ext>
              </a:extLst>
            </p:cNvPr>
            <p:cNvGrpSpPr/>
            <p:nvPr/>
          </p:nvGrpSpPr>
          <p:grpSpPr>
            <a:xfrm>
              <a:off x="9531729" y="3419794"/>
              <a:ext cx="1726809" cy="1748856"/>
              <a:chOff x="9531729" y="3419794"/>
              <a:chExt cx="1726809" cy="1748856"/>
            </a:xfrm>
          </p:grpSpPr>
          <p:grpSp>
            <p:nvGrpSpPr>
              <p:cNvPr id="30" name="Group 29">
                <a:extLst>
                  <a:ext uri="{FF2B5EF4-FFF2-40B4-BE49-F238E27FC236}">
                    <a16:creationId xmlns:a16="http://schemas.microsoft.com/office/drawing/2014/main" xmlns="" id="{64F61A17-2DA4-483B-A8A4-5400D4B88CE4}"/>
                  </a:ext>
                </a:extLst>
              </p:cNvPr>
              <p:cNvGrpSpPr/>
              <p:nvPr/>
            </p:nvGrpSpPr>
            <p:grpSpPr>
              <a:xfrm>
                <a:off x="9647123" y="3902056"/>
                <a:ext cx="1523138" cy="1047364"/>
                <a:chOff x="9721419" y="3698787"/>
                <a:chExt cx="1523138" cy="1047364"/>
              </a:xfrm>
            </p:grpSpPr>
            <p:sp>
              <p:nvSpPr>
                <p:cNvPr id="38" name="Rectangle 37">
                  <a:extLst>
                    <a:ext uri="{FF2B5EF4-FFF2-40B4-BE49-F238E27FC236}">
                      <a16:creationId xmlns:a16="http://schemas.microsoft.com/office/drawing/2014/main" xmlns="" id="{687D2222-A44E-4874-B755-8ADDCA1E4986}"/>
                    </a:ext>
                  </a:extLst>
                </p:cNvPr>
                <p:cNvSpPr/>
                <p:nvPr/>
              </p:nvSpPr>
              <p:spPr>
                <a:xfrm>
                  <a:off x="9721419" y="4514825"/>
                  <a:ext cx="225395" cy="231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A8EF0D34-0119-47B0-9786-A62412966A29}"/>
                    </a:ext>
                  </a:extLst>
                </p:cNvPr>
                <p:cNvSpPr/>
                <p:nvPr/>
              </p:nvSpPr>
              <p:spPr>
                <a:xfrm>
                  <a:off x="9721419" y="3698787"/>
                  <a:ext cx="225395" cy="231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FE606C79-A711-4884-833D-4638EC3CE1B8}"/>
                    </a:ext>
                  </a:extLst>
                </p:cNvPr>
                <p:cNvSpPr/>
                <p:nvPr/>
              </p:nvSpPr>
              <p:spPr>
                <a:xfrm>
                  <a:off x="9721419" y="4102584"/>
                  <a:ext cx="225395" cy="231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xmlns="" id="{140060D9-48DD-4C72-88DD-4E71CD579082}"/>
                    </a:ext>
                  </a:extLst>
                </p:cNvPr>
                <p:cNvCxnSpPr>
                  <a:cxnSpLocks/>
                </p:cNvCxnSpPr>
                <p:nvPr/>
              </p:nvCxnSpPr>
              <p:spPr>
                <a:xfrm>
                  <a:off x="10063463" y="3893565"/>
                  <a:ext cx="1181094" cy="148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D11E3622-253F-4ED1-B86F-088E9E8C3416}"/>
                    </a:ext>
                  </a:extLst>
                </p:cNvPr>
                <p:cNvCxnSpPr>
                  <a:cxnSpLocks/>
                </p:cNvCxnSpPr>
                <p:nvPr/>
              </p:nvCxnSpPr>
              <p:spPr>
                <a:xfrm>
                  <a:off x="10063463" y="4314860"/>
                  <a:ext cx="1181094" cy="148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FC9FA304-95B2-438C-93CC-D6D90CEDF1AD}"/>
                    </a:ext>
                  </a:extLst>
                </p:cNvPr>
                <p:cNvCxnSpPr>
                  <a:cxnSpLocks/>
                </p:cNvCxnSpPr>
                <p:nvPr/>
              </p:nvCxnSpPr>
              <p:spPr>
                <a:xfrm>
                  <a:off x="10063463" y="4722266"/>
                  <a:ext cx="1181094" cy="14834"/>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xmlns="" id="{E1EDF91E-C2DB-419A-AD0A-3773D6C99032}"/>
                  </a:ext>
                </a:extLst>
              </p:cNvPr>
              <p:cNvSpPr txBox="1"/>
              <p:nvPr/>
            </p:nvSpPr>
            <p:spPr>
              <a:xfrm>
                <a:off x="9576287" y="3419794"/>
                <a:ext cx="1152525" cy="369332"/>
              </a:xfrm>
              <a:prstGeom prst="rect">
                <a:avLst/>
              </a:prstGeom>
              <a:noFill/>
            </p:spPr>
            <p:txBody>
              <a:bodyPr wrap="square" rtlCol="0">
                <a:spAutoFit/>
              </a:bodyPr>
              <a:lstStyle/>
              <a:p>
                <a:r>
                  <a:rPr lang="en-US" dirty="0"/>
                  <a:t>Race:</a:t>
                </a:r>
              </a:p>
            </p:txBody>
          </p:sp>
          <p:sp>
            <p:nvSpPr>
              <p:cNvPr id="32" name="TextBox 31">
                <a:extLst>
                  <a:ext uri="{FF2B5EF4-FFF2-40B4-BE49-F238E27FC236}">
                    <a16:creationId xmlns:a16="http://schemas.microsoft.com/office/drawing/2014/main" xmlns="" id="{77A337D0-1051-423B-B0BE-FB9FB798A116}"/>
                  </a:ext>
                </a:extLst>
              </p:cNvPr>
              <p:cNvSpPr txBox="1"/>
              <p:nvPr/>
            </p:nvSpPr>
            <p:spPr>
              <a:xfrm>
                <a:off x="10060394" y="3775623"/>
                <a:ext cx="1152525" cy="369332"/>
              </a:xfrm>
              <a:prstGeom prst="rect">
                <a:avLst/>
              </a:prstGeom>
              <a:noFill/>
            </p:spPr>
            <p:txBody>
              <a:bodyPr wrap="square" rtlCol="0">
                <a:spAutoFit/>
              </a:bodyPr>
              <a:lstStyle/>
              <a:p>
                <a:r>
                  <a:rPr lang="en-US" dirty="0"/>
                  <a:t>White</a:t>
                </a:r>
              </a:p>
            </p:txBody>
          </p:sp>
          <p:sp>
            <p:nvSpPr>
              <p:cNvPr id="33" name="TextBox 32">
                <a:extLst>
                  <a:ext uri="{FF2B5EF4-FFF2-40B4-BE49-F238E27FC236}">
                    <a16:creationId xmlns:a16="http://schemas.microsoft.com/office/drawing/2014/main" xmlns="" id="{B8DE61F5-098C-4EBC-B0F5-0DBDF17FB387}"/>
                  </a:ext>
                </a:extLst>
              </p:cNvPr>
              <p:cNvSpPr txBox="1"/>
              <p:nvPr/>
            </p:nvSpPr>
            <p:spPr>
              <a:xfrm>
                <a:off x="10095636" y="4212973"/>
                <a:ext cx="1152525" cy="369332"/>
              </a:xfrm>
              <a:prstGeom prst="rect">
                <a:avLst/>
              </a:prstGeom>
              <a:noFill/>
            </p:spPr>
            <p:txBody>
              <a:bodyPr wrap="square" rtlCol="0">
                <a:spAutoFit/>
              </a:bodyPr>
              <a:lstStyle/>
              <a:p>
                <a:r>
                  <a:rPr lang="en-US" dirty="0"/>
                  <a:t>Black</a:t>
                </a:r>
              </a:p>
            </p:txBody>
          </p:sp>
          <p:sp>
            <p:nvSpPr>
              <p:cNvPr id="34" name="TextBox 33">
                <a:extLst>
                  <a:ext uri="{FF2B5EF4-FFF2-40B4-BE49-F238E27FC236}">
                    <a16:creationId xmlns:a16="http://schemas.microsoft.com/office/drawing/2014/main" xmlns="" id="{74E50865-B147-41C5-99F1-E125B51A0072}"/>
                  </a:ext>
                </a:extLst>
              </p:cNvPr>
              <p:cNvSpPr txBox="1"/>
              <p:nvPr/>
            </p:nvSpPr>
            <p:spPr>
              <a:xfrm>
                <a:off x="10106013" y="4592589"/>
                <a:ext cx="1152525" cy="369332"/>
              </a:xfrm>
              <a:prstGeom prst="rect">
                <a:avLst/>
              </a:prstGeom>
              <a:noFill/>
            </p:spPr>
            <p:txBody>
              <a:bodyPr wrap="square" rtlCol="0">
                <a:spAutoFit/>
              </a:bodyPr>
              <a:lstStyle/>
              <a:p>
                <a:r>
                  <a:rPr lang="en-US" dirty="0"/>
                  <a:t>AI/AN </a:t>
                </a:r>
              </a:p>
            </p:txBody>
          </p:sp>
          <p:sp>
            <p:nvSpPr>
              <p:cNvPr id="35" name="Rectangle 34">
                <a:extLst>
                  <a:ext uri="{FF2B5EF4-FFF2-40B4-BE49-F238E27FC236}">
                    <a16:creationId xmlns:a16="http://schemas.microsoft.com/office/drawing/2014/main" xmlns="" id="{C3990856-E0A5-42EF-A294-F55C8E20E18A}"/>
                  </a:ext>
                </a:extLst>
              </p:cNvPr>
              <p:cNvSpPr/>
              <p:nvPr/>
            </p:nvSpPr>
            <p:spPr>
              <a:xfrm>
                <a:off x="9531729" y="4522319"/>
                <a:ext cx="675185" cy="646331"/>
              </a:xfrm>
              <a:prstGeom prst="rect">
                <a:avLst/>
              </a:prstGeom>
            </p:spPr>
            <p:txBody>
              <a:bodyPr wrap="none">
                <a:spAutoFit/>
              </a:bodyPr>
              <a:lstStyle/>
              <a:p>
                <a:pPr marL="285750" indent="-285750">
                  <a:buFont typeface="Wingdings" panose="05000000000000000000" pitchFamily="2" charset="2"/>
                  <a:buChar char="ü"/>
                </a:pPr>
                <a:r>
                  <a:rPr lang="en-US" sz="3600" b="1" dirty="0">
                    <a:solidFill>
                      <a:srgbClr val="00B050"/>
                    </a:solidFill>
                  </a:rPr>
                  <a:t> </a:t>
                </a:r>
              </a:p>
            </p:txBody>
          </p:sp>
          <p:sp>
            <p:nvSpPr>
              <p:cNvPr id="36" name="Rectangle 35">
                <a:extLst>
                  <a:ext uri="{FF2B5EF4-FFF2-40B4-BE49-F238E27FC236}">
                    <a16:creationId xmlns:a16="http://schemas.microsoft.com/office/drawing/2014/main" xmlns="" id="{FB422785-E9B9-48A5-8F2B-5DC3E94CF4DF}"/>
                  </a:ext>
                </a:extLst>
              </p:cNvPr>
              <p:cNvSpPr/>
              <p:nvPr/>
            </p:nvSpPr>
            <p:spPr>
              <a:xfrm>
                <a:off x="9571885" y="3687139"/>
                <a:ext cx="389850" cy="584775"/>
              </a:xfrm>
              <a:prstGeom prst="rect">
                <a:avLst/>
              </a:prstGeom>
            </p:spPr>
            <p:txBody>
              <a:bodyPr wrap="none">
                <a:spAutoFit/>
              </a:bodyPr>
              <a:lstStyle/>
              <a:p>
                <a:r>
                  <a:rPr lang="en-US" sz="3200" b="1" dirty="0">
                    <a:solidFill>
                      <a:srgbClr val="C00000"/>
                    </a:solidFill>
                    <a:latin typeface="Book Antiqua" panose="02040602050305030304" pitchFamily="18" charset="0"/>
                  </a:rPr>
                  <a:t>x</a:t>
                </a:r>
              </a:p>
            </p:txBody>
          </p:sp>
          <p:sp>
            <p:nvSpPr>
              <p:cNvPr id="37" name="Rectangle 36">
                <a:extLst>
                  <a:ext uri="{FF2B5EF4-FFF2-40B4-BE49-F238E27FC236}">
                    <a16:creationId xmlns:a16="http://schemas.microsoft.com/office/drawing/2014/main" xmlns="" id="{5075C253-58C8-4C3B-BFBB-66C6DB5BDCC2}"/>
                  </a:ext>
                </a:extLst>
              </p:cNvPr>
              <p:cNvSpPr/>
              <p:nvPr/>
            </p:nvSpPr>
            <p:spPr>
              <a:xfrm>
                <a:off x="9571885" y="4118674"/>
                <a:ext cx="389850" cy="584775"/>
              </a:xfrm>
              <a:prstGeom prst="rect">
                <a:avLst/>
              </a:prstGeom>
            </p:spPr>
            <p:txBody>
              <a:bodyPr wrap="none">
                <a:spAutoFit/>
              </a:bodyPr>
              <a:lstStyle/>
              <a:p>
                <a:r>
                  <a:rPr lang="en-US" sz="3200" b="1" dirty="0">
                    <a:solidFill>
                      <a:srgbClr val="C00000"/>
                    </a:solidFill>
                    <a:latin typeface="Book Antiqua" panose="02040602050305030304" pitchFamily="18" charset="0"/>
                  </a:rPr>
                  <a:t>x</a:t>
                </a:r>
              </a:p>
            </p:txBody>
          </p:sp>
        </p:grpSp>
      </p:grpSp>
    </p:spTree>
    <p:extLst>
      <p:ext uri="{BB962C8B-B14F-4D97-AF65-F5344CB8AC3E}">
        <p14:creationId xmlns:p14="http://schemas.microsoft.com/office/powerpoint/2010/main" val="1895700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763000" cy="1143000"/>
          </a:xfrm>
        </p:spPr>
        <p:txBody>
          <a:bodyPr/>
          <a:lstStyle/>
          <a:p>
            <a:r>
              <a:rPr lang="en-US" dirty="0" smtClean="0"/>
              <a:t>AI/AN Misclassification</a:t>
            </a:r>
            <a:endParaRPr lang="en-US" dirty="0"/>
          </a:p>
        </p:txBody>
      </p:sp>
      <p:sp>
        <p:nvSpPr>
          <p:cNvPr id="26" name="TextBox 25"/>
          <p:cNvSpPr txBox="1"/>
          <p:nvPr/>
        </p:nvSpPr>
        <p:spPr>
          <a:xfrm>
            <a:off x="304799" y="1524000"/>
            <a:ext cx="6723122" cy="3231654"/>
          </a:xfrm>
          <a:prstGeom prst="rect">
            <a:avLst/>
          </a:prstGeom>
          <a:noFill/>
        </p:spPr>
        <p:txBody>
          <a:bodyPr wrap="square" rtlCol="0">
            <a:spAutoFit/>
          </a:bodyPr>
          <a:lstStyle/>
          <a:p>
            <a:r>
              <a:rPr lang="en-US" sz="2400" dirty="0" smtClean="0"/>
              <a:t>Misclassification causes AI/AN to be </a:t>
            </a:r>
            <a:r>
              <a:rPr lang="en-US" sz="2400" dirty="0" smtClean="0">
                <a:solidFill>
                  <a:schemeClr val="accent1">
                    <a:lumMod val="75000"/>
                  </a:schemeClr>
                </a:solidFill>
              </a:rPr>
              <a:t>under-represented</a:t>
            </a:r>
            <a:r>
              <a:rPr lang="en-US" sz="2400" dirty="0" smtClean="0"/>
              <a:t> in health data, which leads to:</a:t>
            </a:r>
          </a:p>
          <a:p>
            <a:pPr lvl="1" indent="-182880">
              <a:spcBef>
                <a:spcPct val="20000"/>
              </a:spcBef>
              <a:buClr>
                <a:srgbClr val="93A299"/>
              </a:buClr>
              <a:buSzPct val="85000"/>
              <a:buFont typeface="Arial" pitchFamily="34" charset="0"/>
              <a:buChar char="•"/>
            </a:pPr>
            <a:r>
              <a:rPr lang="en-US" sz="2000" dirty="0">
                <a:solidFill>
                  <a:srgbClr val="292934"/>
                </a:solidFill>
              </a:rPr>
              <a:t>Inaccurate AI/AN health data </a:t>
            </a:r>
          </a:p>
          <a:p>
            <a:pPr lvl="1" indent="-182880">
              <a:spcBef>
                <a:spcPct val="20000"/>
              </a:spcBef>
              <a:buClr>
                <a:srgbClr val="93A299"/>
              </a:buClr>
              <a:buSzPct val="85000"/>
              <a:buFont typeface="Arial" pitchFamily="34" charset="0"/>
              <a:buChar char="•"/>
            </a:pPr>
            <a:r>
              <a:rPr lang="en-US" sz="2000" dirty="0">
                <a:solidFill>
                  <a:srgbClr val="292934"/>
                </a:solidFill>
              </a:rPr>
              <a:t>Artificially lowered disease burden</a:t>
            </a:r>
          </a:p>
          <a:p>
            <a:pPr lvl="1" indent="-182880">
              <a:spcBef>
                <a:spcPct val="20000"/>
              </a:spcBef>
              <a:buClr>
                <a:srgbClr val="93A299"/>
              </a:buClr>
              <a:buSzPct val="85000"/>
              <a:buFont typeface="Arial" pitchFamily="34" charset="0"/>
              <a:buChar char="•"/>
            </a:pPr>
            <a:r>
              <a:rPr lang="en-US" sz="2000" dirty="0">
                <a:solidFill>
                  <a:srgbClr val="292934"/>
                </a:solidFill>
              </a:rPr>
              <a:t>Too few AI/AN to calculate stable disease rates and trends</a:t>
            </a:r>
          </a:p>
          <a:p>
            <a:pPr lvl="1" indent="-182880">
              <a:spcBef>
                <a:spcPct val="20000"/>
              </a:spcBef>
              <a:buClr>
                <a:srgbClr val="93A299"/>
              </a:buClr>
              <a:buSzPct val="85000"/>
              <a:buFont typeface="Arial" pitchFamily="34" charset="0"/>
              <a:buChar char="•"/>
            </a:pPr>
            <a:r>
              <a:rPr lang="en-US" sz="2000" dirty="0">
                <a:solidFill>
                  <a:srgbClr val="292934"/>
                </a:solidFill>
              </a:rPr>
              <a:t>Incomplete health data for public health decision-making</a:t>
            </a:r>
          </a:p>
          <a:p>
            <a:endParaRPr lang="en-US" sz="2000" dirty="0"/>
          </a:p>
        </p:txBody>
      </p:sp>
      <p:grpSp>
        <p:nvGrpSpPr>
          <p:cNvPr id="25" name="Group 24">
            <a:extLst>
              <a:ext uri="{FF2B5EF4-FFF2-40B4-BE49-F238E27FC236}">
                <a16:creationId xmlns:a16="http://schemas.microsoft.com/office/drawing/2014/main" xmlns="" id="{51049ABF-40B3-4BBC-A27B-EEF0729E5FF0}"/>
              </a:ext>
            </a:extLst>
          </p:cNvPr>
          <p:cNvGrpSpPr/>
          <p:nvPr/>
        </p:nvGrpSpPr>
        <p:grpSpPr>
          <a:xfrm>
            <a:off x="6977076" y="3733800"/>
            <a:ext cx="2139523" cy="2211377"/>
            <a:chOff x="9544064" y="4214407"/>
            <a:chExt cx="2139523" cy="2211377"/>
          </a:xfrm>
        </p:grpSpPr>
        <p:grpSp>
          <p:nvGrpSpPr>
            <p:cNvPr id="48" name="Group 47">
              <a:extLst>
                <a:ext uri="{FF2B5EF4-FFF2-40B4-BE49-F238E27FC236}">
                  <a16:creationId xmlns:a16="http://schemas.microsoft.com/office/drawing/2014/main" xmlns="" id="{7CFC594F-A07E-479E-9FD5-8EFBA71861C1}"/>
                </a:ext>
              </a:extLst>
            </p:cNvPr>
            <p:cNvGrpSpPr/>
            <p:nvPr/>
          </p:nvGrpSpPr>
          <p:grpSpPr>
            <a:xfrm>
              <a:off x="9544064" y="4929452"/>
              <a:ext cx="1810246" cy="1496332"/>
              <a:chOff x="8400777" y="4359280"/>
              <a:chExt cx="1810246" cy="1496332"/>
            </a:xfrm>
          </p:grpSpPr>
          <p:pic>
            <p:nvPicPr>
              <p:cNvPr id="53" name="Picture 6" descr="Image result for graph icon">
                <a:extLst>
                  <a:ext uri="{FF2B5EF4-FFF2-40B4-BE49-F238E27FC236}">
                    <a16:creationId xmlns:a16="http://schemas.microsoft.com/office/drawing/2014/main" xmlns="" id="{53F162CD-6B9E-4D12-8833-A1B5218DCC4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59812" y="4359280"/>
                <a:ext cx="1496332" cy="1496332"/>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a:extLst>
                  <a:ext uri="{FF2B5EF4-FFF2-40B4-BE49-F238E27FC236}">
                    <a16:creationId xmlns:a16="http://schemas.microsoft.com/office/drawing/2014/main" xmlns="" id="{A46AE711-3ABC-4C26-A188-86DB519F6566}"/>
                  </a:ext>
                </a:extLst>
              </p:cNvPr>
              <p:cNvCxnSpPr/>
              <p:nvPr/>
            </p:nvCxnSpPr>
            <p:spPr>
              <a:xfrm>
                <a:off x="8410783" y="4480473"/>
                <a:ext cx="0" cy="137513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B46AAAFF-13C9-4D61-8E31-37241A57FE3F}"/>
                  </a:ext>
                </a:extLst>
              </p:cNvPr>
              <p:cNvCxnSpPr/>
              <p:nvPr/>
            </p:nvCxnSpPr>
            <p:spPr>
              <a:xfrm flipH="1" flipV="1">
                <a:off x="8400777" y="5839782"/>
                <a:ext cx="1810246" cy="12861"/>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D7A66DA0-0E41-4C59-B56B-9148E33FF141}"/>
                </a:ext>
              </a:extLst>
            </p:cNvPr>
            <p:cNvGrpSpPr/>
            <p:nvPr/>
          </p:nvGrpSpPr>
          <p:grpSpPr>
            <a:xfrm>
              <a:off x="9657491" y="4214407"/>
              <a:ext cx="2026096" cy="1372997"/>
              <a:chOff x="9657491" y="4214407"/>
              <a:chExt cx="2026096" cy="1372997"/>
            </a:xfrm>
          </p:grpSpPr>
          <p:sp>
            <p:nvSpPr>
              <p:cNvPr id="50" name="TextBox 49">
                <a:extLst>
                  <a:ext uri="{FF2B5EF4-FFF2-40B4-BE49-F238E27FC236}">
                    <a16:creationId xmlns:a16="http://schemas.microsoft.com/office/drawing/2014/main" xmlns="" id="{40E9A234-9B9A-492C-AC24-C631D7BE2351}"/>
                  </a:ext>
                </a:extLst>
              </p:cNvPr>
              <p:cNvSpPr txBox="1"/>
              <p:nvPr/>
            </p:nvSpPr>
            <p:spPr>
              <a:xfrm>
                <a:off x="10164119" y="4214407"/>
                <a:ext cx="1035312" cy="1015663"/>
              </a:xfrm>
              <a:prstGeom prst="rect">
                <a:avLst/>
              </a:prstGeom>
              <a:noFill/>
            </p:spPr>
            <p:txBody>
              <a:bodyPr wrap="square" rtlCol="0">
                <a:spAutoFit/>
              </a:bodyPr>
              <a:lstStyle/>
              <a:p>
                <a:r>
                  <a:rPr lang="en-US" sz="6000" dirty="0">
                    <a:latin typeface="Arial Black" panose="020B0A04020102020204" pitchFamily="34" charset="0"/>
                  </a:rPr>
                  <a:t>?</a:t>
                </a:r>
              </a:p>
            </p:txBody>
          </p:sp>
          <p:sp>
            <p:nvSpPr>
              <p:cNvPr id="51" name="TextBox 50">
                <a:extLst>
                  <a:ext uri="{FF2B5EF4-FFF2-40B4-BE49-F238E27FC236}">
                    <a16:creationId xmlns:a16="http://schemas.microsoft.com/office/drawing/2014/main" xmlns="" id="{161AAB19-040F-4FB7-9B91-8BE50FF8775E}"/>
                  </a:ext>
                </a:extLst>
              </p:cNvPr>
              <p:cNvSpPr txBox="1"/>
              <p:nvPr/>
            </p:nvSpPr>
            <p:spPr>
              <a:xfrm rot="640010">
                <a:off x="10648275" y="4567072"/>
                <a:ext cx="1035312" cy="1015663"/>
              </a:xfrm>
              <a:prstGeom prst="rect">
                <a:avLst/>
              </a:prstGeom>
              <a:noFill/>
            </p:spPr>
            <p:txBody>
              <a:bodyPr wrap="square" rtlCol="0">
                <a:spAutoFit/>
              </a:bodyPr>
              <a:lstStyle/>
              <a:p>
                <a:r>
                  <a:rPr lang="en-US" sz="6000" dirty="0">
                    <a:latin typeface="Arial Black" panose="020B0A04020102020204" pitchFamily="34" charset="0"/>
                  </a:rPr>
                  <a:t>?</a:t>
                </a:r>
              </a:p>
            </p:txBody>
          </p:sp>
          <p:sp>
            <p:nvSpPr>
              <p:cNvPr id="52" name="TextBox 51">
                <a:extLst>
                  <a:ext uri="{FF2B5EF4-FFF2-40B4-BE49-F238E27FC236}">
                    <a16:creationId xmlns:a16="http://schemas.microsoft.com/office/drawing/2014/main" xmlns="" id="{4FFC764E-CCD4-40B9-82B0-E600221AA028}"/>
                  </a:ext>
                </a:extLst>
              </p:cNvPr>
              <p:cNvSpPr txBox="1"/>
              <p:nvPr/>
            </p:nvSpPr>
            <p:spPr>
              <a:xfrm rot="21015524">
                <a:off x="9657491" y="4571741"/>
                <a:ext cx="764902" cy="1015663"/>
              </a:xfrm>
              <a:prstGeom prst="rect">
                <a:avLst/>
              </a:prstGeom>
              <a:noFill/>
            </p:spPr>
            <p:txBody>
              <a:bodyPr wrap="square" rtlCol="0">
                <a:spAutoFit/>
              </a:bodyPr>
              <a:lstStyle/>
              <a:p>
                <a:r>
                  <a:rPr lang="en-US" sz="6000" dirty="0">
                    <a:latin typeface="Arial Black" panose="020B0A04020102020204" pitchFamily="34" charset="0"/>
                  </a:rPr>
                  <a:t>?</a:t>
                </a:r>
              </a:p>
            </p:txBody>
          </p:sp>
        </p:grpSp>
      </p:grpSp>
    </p:spTree>
    <p:extLst>
      <p:ext uri="{BB962C8B-B14F-4D97-AF65-F5344CB8AC3E}">
        <p14:creationId xmlns:p14="http://schemas.microsoft.com/office/powerpoint/2010/main" val="2741008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763000" cy="1143000"/>
          </a:xfrm>
        </p:spPr>
        <p:txBody>
          <a:bodyPr/>
          <a:lstStyle/>
          <a:p>
            <a:r>
              <a:rPr lang="en-US" dirty="0" smtClean="0"/>
              <a:t>Record Linkages</a:t>
            </a:r>
            <a:endParaRPr lang="en-US" dirty="0"/>
          </a:p>
        </p:txBody>
      </p:sp>
      <p:grpSp>
        <p:nvGrpSpPr>
          <p:cNvPr id="3" name="Group 2"/>
          <p:cNvGrpSpPr/>
          <p:nvPr/>
        </p:nvGrpSpPr>
        <p:grpSpPr>
          <a:xfrm>
            <a:off x="4145709" y="4648200"/>
            <a:ext cx="4773155" cy="1383791"/>
            <a:chOff x="309176" y="1600200"/>
            <a:chExt cx="4773155" cy="1383791"/>
          </a:xfrm>
        </p:grpSpPr>
        <p:grpSp>
          <p:nvGrpSpPr>
            <p:cNvPr id="13" name="Group 12"/>
            <p:cNvGrpSpPr/>
            <p:nvPr/>
          </p:nvGrpSpPr>
          <p:grpSpPr>
            <a:xfrm>
              <a:off x="309176" y="1628839"/>
              <a:ext cx="1985862" cy="1118732"/>
              <a:chOff x="6507927" y="1384659"/>
              <a:chExt cx="1985862" cy="1118732"/>
            </a:xfrm>
          </p:grpSpPr>
          <p:pic>
            <p:nvPicPr>
              <p:cNvPr id="14" name="Picture 6" descr="Related imag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88007" y="1384659"/>
                <a:ext cx="778171" cy="7869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07927" y="2134059"/>
                <a:ext cx="1985862" cy="369332"/>
              </a:xfrm>
              <a:prstGeom prst="rect">
                <a:avLst/>
              </a:prstGeom>
              <a:noFill/>
            </p:spPr>
            <p:txBody>
              <a:bodyPr wrap="square" rtlCol="0">
                <a:spAutoFit/>
              </a:bodyPr>
              <a:lstStyle/>
              <a:p>
                <a:r>
                  <a:rPr lang="en-US" dirty="0"/>
                  <a:t>Death certificates</a:t>
                </a:r>
              </a:p>
            </p:txBody>
          </p:sp>
        </p:grpSp>
        <p:grpSp>
          <p:nvGrpSpPr>
            <p:cNvPr id="16" name="Group 15"/>
            <p:cNvGrpSpPr/>
            <p:nvPr/>
          </p:nvGrpSpPr>
          <p:grpSpPr>
            <a:xfrm>
              <a:off x="2362200" y="1600200"/>
              <a:ext cx="2720131" cy="1383791"/>
              <a:chOff x="8560951" y="1356020"/>
              <a:chExt cx="2720131" cy="1383791"/>
            </a:xfrm>
          </p:grpSpPr>
          <p:sp>
            <p:nvSpPr>
              <p:cNvPr id="17" name="TextBox 16"/>
              <p:cNvSpPr txBox="1"/>
              <p:nvPr/>
            </p:nvSpPr>
            <p:spPr>
              <a:xfrm>
                <a:off x="8560951" y="2093480"/>
                <a:ext cx="2720131" cy="646331"/>
              </a:xfrm>
              <a:prstGeom prst="rect">
                <a:avLst/>
              </a:prstGeom>
              <a:noFill/>
            </p:spPr>
            <p:txBody>
              <a:bodyPr wrap="square" rtlCol="0">
                <a:spAutoFit/>
              </a:bodyPr>
              <a:lstStyle/>
              <a:p>
                <a:pPr algn="ctr"/>
                <a:r>
                  <a:rPr lang="en-US" dirty="0"/>
                  <a:t>Northwest Tribal Registry </a:t>
                </a:r>
              </a:p>
            </p:txBody>
          </p:sp>
          <p:pic>
            <p:nvPicPr>
              <p:cNvPr id="18" name="Picture 6" descr="Image result for database ic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57125" y="1356020"/>
                <a:ext cx="630712" cy="77746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583830" y="1618733"/>
                <a:ext cx="717905" cy="338554"/>
              </a:xfrm>
              <a:prstGeom prst="rect">
                <a:avLst/>
              </a:prstGeom>
              <a:noFill/>
            </p:spPr>
            <p:txBody>
              <a:bodyPr wrap="square" rtlCol="0">
                <a:spAutoFit/>
              </a:bodyPr>
              <a:lstStyle/>
              <a:p>
                <a:r>
                  <a:rPr lang="en-US" sz="1600" dirty="0"/>
                  <a:t>NTR</a:t>
                </a:r>
              </a:p>
            </p:txBody>
          </p:sp>
        </p:grpSp>
        <p:cxnSp>
          <p:nvCxnSpPr>
            <p:cNvPr id="30" name="Straight Connector 29"/>
            <p:cNvCxnSpPr/>
            <p:nvPr/>
          </p:nvCxnSpPr>
          <p:spPr>
            <a:xfrm>
              <a:off x="1594789" y="1979422"/>
              <a:ext cx="1670265" cy="0"/>
            </a:xfrm>
            <a:prstGeom prst="line">
              <a:avLst/>
            </a:prstGeom>
            <a:ln w="57150">
              <a:prstDash val="sysDot"/>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13711" y="1653638"/>
            <a:ext cx="7020187" cy="2862322"/>
          </a:xfrm>
          <a:prstGeom prst="rect">
            <a:avLst/>
          </a:prstGeom>
          <a:noFill/>
        </p:spPr>
        <p:txBody>
          <a:bodyPr wrap="square" rtlCol="0">
            <a:spAutoFit/>
          </a:bodyPr>
          <a:lstStyle/>
          <a:p>
            <a:r>
              <a:rPr lang="en-US" sz="2000" dirty="0" smtClean="0"/>
              <a:t>Since 1999, NWTEC has been correcting misclassified AI/AN data through record linkages between the Northwest Tribal Registry and state health data systems. </a:t>
            </a:r>
          </a:p>
          <a:p>
            <a:endParaRPr lang="en-US" sz="2000" dirty="0"/>
          </a:p>
          <a:p>
            <a:r>
              <a:rPr lang="en-US" sz="2000" dirty="0" smtClean="0"/>
              <a:t>We regularly link with:</a:t>
            </a:r>
          </a:p>
          <a:p>
            <a:pPr marL="342900" indent="-342900">
              <a:buFont typeface="Arial" panose="020B0604020202020204" pitchFamily="34" charset="0"/>
              <a:buChar char="•"/>
            </a:pPr>
            <a:r>
              <a:rPr lang="en-US" sz="2000" dirty="0" smtClean="0"/>
              <a:t>Birth and death records</a:t>
            </a:r>
          </a:p>
          <a:p>
            <a:pPr marL="342900" indent="-342900">
              <a:buFont typeface="Arial" panose="020B0604020202020204" pitchFamily="34" charset="0"/>
              <a:buChar char="•"/>
            </a:pPr>
            <a:r>
              <a:rPr lang="en-US" sz="2000" dirty="0" smtClean="0"/>
              <a:t>State Cancer Registries</a:t>
            </a:r>
          </a:p>
          <a:p>
            <a:pPr marL="342900" indent="-342900">
              <a:buFont typeface="Arial" panose="020B0604020202020204" pitchFamily="34" charset="0"/>
              <a:buChar char="•"/>
            </a:pPr>
            <a:r>
              <a:rPr lang="en-US" sz="2000" dirty="0" smtClean="0"/>
              <a:t>Hospital discharge data</a:t>
            </a:r>
          </a:p>
          <a:p>
            <a:pPr marL="342900" indent="-342900">
              <a:buFont typeface="Arial" panose="020B0604020202020204" pitchFamily="34" charset="0"/>
              <a:buChar char="•"/>
            </a:pPr>
            <a:r>
              <a:rPr lang="en-US" sz="2000" dirty="0" smtClean="0"/>
              <a:t>Communicable Disease registries</a:t>
            </a:r>
            <a:endParaRPr lang="en-US" sz="2000" dirty="0"/>
          </a:p>
        </p:txBody>
      </p:sp>
    </p:spTree>
    <p:extLst>
      <p:ext uri="{BB962C8B-B14F-4D97-AF65-F5344CB8AC3E}">
        <p14:creationId xmlns:p14="http://schemas.microsoft.com/office/powerpoint/2010/main" val="818565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763000" cy="1143000"/>
          </a:xfrm>
        </p:spPr>
        <p:txBody>
          <a:bodyPr/>
          <a:lstStyle/>
          <a:p>
            <a:r>
              <a:rPr lang="en-US" sz="4000" dirty="0" smtClean="0"/>
              <a:t>Linkages: September 2017 - present</a:t>
            </a:r>
            <a:endParaRPr lang="en-US" sz="4000" dirty="0"/>
          </a:p>
        </p:txBody>
      </p:sp>
      <p:pic>
        <p:nvPicPr>
          <p:cNvPr id="10" name="Picture 9"/>
          <p:cNvPicPr>
            <a:picLocks noChangeAspect="1"/>
          </p:cNvPicPr>
          <p:nvPr/>
        </p:nvPicPr>
        <p:blipFill>
          <a:blip r:embed="rId2"/>
          <a:stretch>
            <a:fillRect/>
          </a:stretch>
        </p:blipFill>
        <p:spPr>
          <a:xfrm>
            <a:off x="287250" y="2202220"/>
            <a:ext cx="3446550" cy="2966700"/>
          </a:xfrm>
          <a:prstGeom prst="rect">
            <a:avLst/>
          </a:prstGeom>
        </p:spPr>
      </p:pic>
      <p:sp>
        <p:nvSpPr>
          <p:cNvPr id="21" name="TextBox 20"/>
          <p:cNvSpPr txBox="1"/>
          <p:nvPr/>
        </p:nvSpPr>
        <p:spPr>
          <a:xfrm>
            <a:off x="3733800" y="1977410"/>
            <a:ext cx="5087850" cy="3416320"/>
          </a:xfrm>
          <a:prstGeom prst="rect">
            <a:avLst/>
          </a:prstGeom>
          <a:noFill/>
        </p:spPr>
        <p:txBody>
          <a:bodyPr wrap="square" rtlCol="0">
            <a:spAutoFit/>
          </a:bodyPr>
          <a:lstStyle/>
          <a:p>
            <a:r>
              <a:rPr lang="en-US" sz="2800" dirty="0" smtClean="0"/>
              <a:t>Completed </a:t>
            </a:r>
            <a:r>
              <a:rPr lang="en-US" sz="2800" dirty="0" smtClean="0">
                <a:solidFill>
                  <a:schemeClr val="accent1"/>
                </a:solidFill>
              </a:rPr>
              <a:t>14</a:t>
            </a:r>
            <a:r>
              <a:rPr lang="en-US" sz="2800" dirty="0" smtClean="0"/>
              <a:t> data linkages</a:t>
            </a:r>
          </a:p>
          <a:p>
            <a:endParaRPr lang="en-US" sz="2000" dirty="0"/>
          </a:p>
          <a:p>
            <a:r>
              <a:rPr lang="en-US" sz="2800" dirty="0" smtClean="0"/>
              <a:t>Linked with almost </a:t>
            </a:r>
            <a:r>
              <a:rPr lang="en-US" sz="2800" dirty="0" smtClean="0">
                <a:solidFill>
                  <a:schemeClr val="accent1"/>
                </a:solidFill>
              </a:rPr>
              <a:t>5 million </a:t>
            </a:r>
            <a:r>
              <a:rPr lang="en-US" sz="2800" dirty="0" smtClean="0"/>
              <a:t>records</a:t>
            </a:r>
          </a:p>
          <a:p>
            <a:endParaRPr lang="en-US" sz="2800" dirty="0"/>
          </a:p>
          <a:p>
            <a:r>
              <a:rPr lang="en-US" sz="2800" dirty="0" smtClean="0"/>
              <a:t>Identified and corrected over </a:t>
            </a:r>
            <a:r>
              <a:rPr lang="en-US" sz="2800" dirty="0" smtClean="0">
                <a:solidFill>
                  <a:schemeClr val="accent1"/>
                </a:solidFill>
              </a:rPr>
              <a:t>19,000 </a:t>
            </a:r>
            <a:r>
              <a:rPr lang="en-US" sz="2800" dirty="0" smtClean="0"/>
              <a:t>misclassified AI/AN records</a:t>
            </a:r>
            <a:endParaRPr lang="en-US" sz="2800" dirty="0"/>
          </a:p>
        </p:txBody>
      </p:sp>
    </p:spTree>
    <p:extLst>
      <p:ext uri="{BB962C8B-B14F-4D97-AF65-F5344CB8AC3E}">
        <p14:creationId xmlns:p14="http://schemas.microsoft.com/office/powerpoint/2010/main" val="3998869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valancheTemplate_9703">
  <a:themeElements>
    <a:clrScheme name="Custom 6">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8DC765"/>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2716</TotalTime>
  <Words>2849</Words>
  <Application>Microsoft Office PowerPoint</Application>
  <PresentationFormat>On-screen Show (4:3)</PresentationFormat>
  <Paragraphs>474</Paragraphs>
  <Slides>53</Slides>
  <Notes>30</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1_Civic</vt:lpstr>
      <vt:lpstr>AvalancheTemplate_9703</vt:lpstr>
      <vt:lpstr>2_Civic</vt:lpstr>
      <vt:lpstr> </vt:lpstr>
      <vt:lpstr>Visibility through Data</vt:lpstr>
      <vt:lpstr>Project Goals</vt:lpstr>
      <vt:lpstr>Project Support</vt:lpstr>
      <vt:lpstr>Project Highlight:  Linkages to reduce AI/AN misclassification</vt:lpstr>
      <vt:lpstr>AI/AN Misclassification</vt:lpstr>
      <vt:lpstr>AI/AN Misclassification</vt:lpstr>
      <vt:lpstr>Record Linkages</vt:lpstr>
      <vt:lpstr>Linkages: September 2017 - present</vt:lpstr>
      <vt:lpstr>Misclassification Effect on Mortality Rates</vt:lpstr>
      <vt:lpstr>Misclassification Effect on  Hospitalization Rates</vt:lpstr>
      <vt:lpstr>Recent Data Products</vt:lpstr>
      <vt:lpstr>How can we assist?</vt:lpstr>
      <vt:lpstr> Opioid Data &amp; Surveillance Project</vt:lpstr>
      <vt:lpstr>Opioid Data &amp; Surveillance Project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BACKGROUND</vt:lpstr>
      <vt:lpstr>Suicide rates are up nearly 30% since 1999</vt:lpstr>
      <vt:lpstr>Pacific Northwest</vt:lpstr>
      <vt:lpstr>NPAIHB Suicide Monitoring and Prevention Planning Project </vt:lpstr>
      <vt:lpstr> </vt:lpstr>
      <vt:lpstr>THREE PILOT PROJECT GRANTEES 2019</vt:lpstr>
      <vt:lpstr> </vt:lpstr>
      <vt:lpstr>Project Activities Cont’d</vt:lpstr>
      <vt:lpstr> </vt:lpstr>
      <vt:lpstr>PowerPoint Presentation</vt:lpstr>
      <vt:lpstr>PowerPoint Presentation</vt:lpstr>
      <vt:lpstr> </vt:lpstr>
      <vt:lpstr>Current Issues</vt:lpstr>
      <vt:lpstr>Lets Explore the Past</vt:lpstr>
      <vt:lpstr>What are we going to do about it?</vt:lpstr>
      <vt:lpstr>Issue:</vt:lpstr>
      <vt:lpstr>Explore User-Friendly Platforms</vt:lpstr>
      <vt:lpstr>Explore User-Friendly Platforms</vt:lpstr>
      <vt:lpstr>Streamline Data Products</vt:lpstr>
      <vt:lpstr>Streamline Data Products</vt:lpstr>
      <vt:lpstr>Streamline Data Products</vt:lpstr>
      <vt:lpstr>Streamline Data Products</vt:lpstr>
      <vt:lpstr>Streamline Data Products</vt:lpstr>
      <vt:lpstr>Streamline Data Products</vt:lpstr>
      <vt:lpstr>Streamline Data Products</vt:lpstr>
      <vt:lpstr>Thank you!</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Abstinence Syndrome in NW</dc:title>
  <dc:creator>Chiao-Wen Lan</dc:creator>
  <cp:lastModifiedBy>Sujata Joshi</cp:lastModifiedBy>
  <cp:revision>205</cp:revision>
  <dcterms:created xsi:type="dcterms:W3CDTF">2018-08-03T20:37:29Z</dcterms:created>
  <dcterms:modified xsi:type="dcterms:W3CDTF">2019-10-16T19:02:09Z</dcterms:modified>
</cp:coreProperties>
</file>