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2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2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2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2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9.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30.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69" r:id="rId2"/>
    <p:sldId id="773" r:id="rId3"/>
    <p:sldId id="750" r:id="rId4"/>
    <p:sldId id="786" r:id="rId5"/>
    <p:sldId id="787" r:id="rId6"/>
    <p:sldId id="785" r:id="rId7"/>
    <p:sldId id="762" r:id="rId8"/>
    <p:sldId id="757" r:id="rId9"/>
    <p:sldId id="775" r:id="rId10"/>
    <p:sldId id="742" r:id="rId11"/>
    <p:sldId id="690" r:id="rId12"/>
    <p:sldId id="651" r:id="rId13"/>
    <p:sldId id="776" r:id="rId14"/>
    <p:sldId id="759" r:id="rId15"/>
    <p:sldId id="779" r:id="rId16"/>
    <p:sldId id="777" r:id="rId17"/>
    <p:sldId id="778" r:id="rId18"/>
    <p:sldId id="764" r:id="rId19"/>
    <p:sldId id="765" r:id="rId20"/>
    <p:sldId id="766" r:id="rId21"/>
    <p:sldId id="767" r:id="rId22"/>
    <p:sldId id="768" r:id="rId23"/>
    <p:sldId id="769" r:id="rId24"/>
    <p:sldId id="780" r:id="rId25"/>
    <p:sldId id="781" r:id="rId26"/>
    <p:sldId id="782" r:id="rId27"/>
    <p:sldId id="770" r:id="rId28"/>
    <p:sldId id="783" r:id="rId29"/>
    <p:sldId id="771" r:id="rId30"/>
    <p:sldId id="784" r:id="rId31"/>
    <p:sldId id="789" r:id="rId32"/>
    <p:sldId id="790" r:id="rId33"/>
    <p:sldId id="788" r:id="rId34"/>
    <p:sldId id="77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224079-1711-0C4A-B4C5-AC3792AB8077}">
          <p14:sldIdLst>
            <p14:sldId id="269"/>
            <p14:sldId id="773"/>
            <p14:sldId id="750"/>
            <p14:sldId id="786"/>
            <p14:sldId id="787"/>
            <p14:sldId id="785"/>
            <p14:sldId id="762"/>
            <p14:sldId id="757"/>
            <p14:sldId id="775"/>
            <p14:sldId id="742"/>
            <p14:sldId id="690"/>
            <p14:sldId id="651"/>
            <p14:sldId id="776"/>
            <p14:sldId id="759"/>
            <p14:sldId id="779"/>
            <p14:sldId id="777"/>
            <p14:sldId id="778"/>
            <p14:sldId id="764"/>
            <p14:sldId id="765"/>
            <p14:sldId id="766"/>
            <p14:sldId id="767"/>
            <p14:sldId id="768"/>
            <p14:sldId id="769"/>
            <p14:sldId id="780"/>
            <p14:sldId id="781"/>
            <p14:sldId id="782"/>
            <p14:sldId id="770"/>
            <p14:sldId id="783"/>
            <p14:sldId id="771"/>
            <p14:sldId id="784"/>
            <p14:sldId id="789"/>
            <p14:sldId id="790"/>
            <p14:sldId id="788"/>
            <p14:sldId id="7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13B"/>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4" autoAdjust="0"/>
    <p:restoredTop sz="73222" autoAdjust="0"/>
  </p:normalViewPr>
  <p:slideViewPr>
    <p:cSldViewPr>
      <p:cViewPr varScale="1">
        <p:scale>
          <a:sx n="80" d="100"/>
          <a:sy n="80" d="100"/>
        </p:scale>
        <p:origin x="2418" y="84"/>
      </p:cViewPr>
      <p:guideLst>
        <p:guide orient="horz" pos="2160"/>
        <p:guide pos="2880"/>
      </p:guideLst>
    </p:cSldViewPr>
  </p:slideViewPr>
  <p:notesTextViewPr>
    <p:cViewPr>
      <p:scale>
        <a:sx n="75" d="100"/>
        <a:sy n="75" d="100"/>
      </p:scale>
      <p:origin x="0" y="0"/>
    </p:cViewPr>
  </p:notesTextViewPr>
  <p:sorterViewPr>
    <p:cViewPr varScale="1">
      <p:scale>
        <a:sx n="1" d="1"/>
        <a:sy n="1" d="1"/>
      </p:scale>
      <p:origin x="0" y="0"/>
    </p:cViewPr>
  </p:sorterViewPr>
  <p:notesViewPr>
    <p:cSldViewPr>
      <p:cViewPr varScale="1">
        <p:scale>
          <a:sx n="67" d="100"/>
          <a:sy n="67" d="100"/>
        </p:scale>
        <p:origin x="-321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SSullivan\Library\Containers\com.microsoft.Excel\Data\Library\Application%20Support\Microsoft\Book1%20(version%201).xlsb"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SSullivan\Library\Containers\com.microsoft.Excel\Data\Library\Application%20Support\Microsoft\Book1%20(version%201).xlsb"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SSullivan\Library\Containers\com.microsoft.Excel\Data\Library\Application%20Support\Microsoft\Book1%20(version%201).xlsb"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20.xml"/><Relationship Id="rId1" Type="http://schemas.microsoft.com/office/2011/relationships/chartStyle" Target="style20.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SSullivan\Dropbox\NPAIHB%20Policy%20Files%20(1)\ihs\ihs%20ehr\charts\Book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r>
              <a:rPr lang="en-US" sz="2400" dirty="0"/>
              <a:t>Tribal Clinic User Population</a:t>
            </a:r>
          </a:p>
        </c:rich>
      </c:tx>
      <c:overlay val="0"/>
      <c:spPr>
        <a:noFill/>
        <a:ln>
          <a:noFill/>
        </a:ln>
        <a:effectLst/>
      </c:spPr>
      <c:txPr>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User Population</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EB17-0748-9F80-F922EBCDE46F}"/>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EB17-0748-9F80-F922EBCDE46F}"/>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EB17-0748-9F80-F922EBCDE46F}"/>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EB17-0748-9F80-F922EBCDE46F}"/>
              </c:ext>
            </c:extLst>
          </c:dPt>
          <c:dLbls>
            <c:dLbl>
              <c:idx val="0"/>
              <c:spPr>
                <a:noFill/>
                <a:ln>
                  <a:noFill/>
                </a:ln>
                <a:effectLst/>
              </c:spPr>
              <c:txPr>
                <a:bodyPr rot="0" spcFirstLastPara="1" vertOverflow="ellipsis" vert="horz" wrap="square" lIns="38100" tIns="19050" rIns="38100" bIns="19050" anchor="ctr" anchorCtr="1">
                  <a:noAutofit/>
                </a:bodyPr>
                <a:lstStyle/>
                <a:p>
                  <a:pPr>
                    <a:defRPr sz="18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1-EB17-0748-9F80-F922EBCDE46F}"/>
                </c:ext>
              </c:extLst>
            </c:dLbl>
            <c:dLbl>
              <c:idx val="1"/>
              <c:layout>
                <c:manualLayout>
                  <c:x val="0.12847156621953523"/>
                  <c:y val="-3.4883720930232558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EB17-0748-9F80-F922EBCDE46F}"/>
                </c:ext>
              </c:extLst>
            </c:dLbl>
            <c:dLbl>
              <c:idx val="2"/>
              <c:layout>
                <c:manualLayout>
                  <c:x val="-3.778575477045154E-3"/>
                  <c:y val="2.3255813953488372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3495182316266766"/>
                      <c:h val="0.23031999633766709"/>
                    </c:manualLayout>
                  </c15:layout>
                </c:ext>
                <c:ext xmlns:c16="http://schemas.microsoft.com/office/drawing/2014/chart" uri="{C3380CC4-5D6E-409C-BE32-E72D297353CC}">
                  <c16:uniqueId val="{00000005-EB17-0748-9F80-F922EBCDE46F}"/>
                </c:ext>
              </c:extLst>
            </c:dLbl>
            <c:dLbl>
              <c:idx val="3"/>
              <c:layout>
                <c:manualLayout>
                  <c:x val="-4.1564330247496728E-2"/>
                  <c:y val="8.1395348837209308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500661250708483"/>
                      <c:h val="0.23031999633766709"/>
                    </c:manualLayout>
                  </c15:layout>
                </c:ext>
                <c:ext xmlns:c16="http://schemas.microsoft.com/office/drawing/2014/chart" uri="{C3380CC4-5D6E-409C-BE32-E72D297353CC}">
                  <c16:uniqueId val="{00000007-EB17-0748-9F80-F922EBCDE46F}"/>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&lt; 500</c:v>
                </c:pt>
                <c:pt idx="1">
                  <c:v>500 - 1,000</c:v>
                </c:pt>
                <c:pt idx="2">
                  <c:v>1,000 - 2,000</c:v>
                </c:pt>
                <c:pt idx="3">
                  <c:v>2,000 - 3,000</c:v>
                </c:pt>
              </c:strCache>
            </c:strRef>
          </c:cat>
          <c:val>
            <c:numRef>
              <c:f>Sheet1!$B$2:$B$5</c:f>
              <c:numCache>
                <c:formatCode>General</c:formatCode>
                <c:ptCount val="4"/>
                <c:pt idx="0">
                  <c:v>7</c:v>
                </c:pt>
                <c:pt idx="1">
                  <c:v>5</c:v>
                </c:pt>
                <c:pt idx="2">
                  <c:v>6</c:v>
                </c:pt>
                <c:pt idx="3">
                  <c:v>3</c:v>
                </c:pt>
              </c:numCache>
            </c:numRef>
          </c:val>
          <c:extLst>
            <c:ext xmlns:c16="http://schemas.microsoft.com/office/drawing/2014/chart" uri="{C3380CC4-5D6E-409C-BE32-E72D297353CC}">
              <c16:uniqueId val="{00000008-EB17-0748-9F80-F922EBCDE46F}"/>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a:t>Approximate</a:t>
            </a:r>
            <a:r>
              <a:rPr lang="en-US" sz="1800" b="1" baseline="0"/>
              <a:t> cost of COTS system</a:t>
            </a:r>
            <a:endParaRPr lang="en-US" sz="1800" b="1"/>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Sheet1!$B$345</c:f>
              <c:strCache>
                <c:ptCount val="1"/>
                <c:pt idx="0">
                  <c:v>NextGen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Sheet1!$A$346:$A$353</c:f>
              <c:strCache>
                <c:ptCount val="7"/>
                <c:pt idx="0">
                  <c:v>Less than $20,000</c:v>
                </c:pt>
                <c:pt idx="1">
                  <c:v>$20,000 - $80,000</c:v>
                </c:pt>
                <c:pt idx="2">
                  <c:v>$80,000 - $120,000</c:v>
                </c:pt>
                <c:pt idx="3">
                  <c:v>$120,000- $180,000</c:v>
                </c:pt>
                <c:pt idx="4">
                  <c:v>$220,000 - $300,000</c:v>
                </c:pt>
                <c:pt idx="5">
                  <c:v>$300,000 - $400,000</c:v>
                </c:pt>
                <c:pt idx="6">
                  <c:v>More than $500,000</c:v>
                </c:pt>
              </c:strCache>
            </c:strRef>
          </c:cat>
          <c:val>
            <c:numRef>
              <c:f>Sheet1!$B$346:$B$353</c:f>
              <c:numCache>
                <c:formatCode>General</c:formatCode>
                <c:ptCount val="8"/>
                <c:pt idx="3">
                  <c:v>1</c:v>
                </c:pt>
                <c:pt idx="4">
                  <c:v>2</c:v>
                </c:pt>
                <c:pt idx="6">
                  <c:v>2</c:v>
                </c:pt>
              </c:numCache>
            </c:numRef>
          </c:val>
          <c:extLst>
            <c:ext xmlns:c16="http://schemas.microsoft.com/office/drawing/2014/chart" uri="{C3380CC4-5D6E-409C-BE32-E72D297353CC}">
              <c16:uniqueId val="{00000000-3CEF-5B42-8472-470FBA1FEE82}"/>
            </c:ext>
          </c:extLst>
        </c:ser>
        <c:ser>
          <c:idx val="1"/>
          <c:order val="1"/>
          <c:tx>
            <c:strRef>
              <c:f>Sheet1!$C$345</c:f>
              <c:strCache>
                <c:ptCount val="1"/>
                <c:pt idx="0">
                  <c:v>Epic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Sheet1!$A$346:$A$353</c:f>
              <c:strCache>
                <c:ptCount val="7"/>
                <c:pt idx="0">
                  <c:v>Less than $20,000</c:v>
                </c:pt>
                <c:pt idx="1">
                  <c:v>$20,000 - $80,000</c:v>
                </c:pt>
                <c:pt idx="2">
                  <c:v>$80,000 - $120,000</c:v>
                </c:pt>
                <c:pt idx="3">
                  <c:v>$120,000- $180,000</c:v>
                </c:pt>
                <c:pt idx="4">
                  <c:v>$220,000 - $300,000</c:v>
                </c:pt>
                <c:pt idx="5">
                  <c:v>$300,000 - $400,000</c:v>
                </c:pt>
                <c:pt idx="6">
                  <c:v>More than $500,000</c:v>
                </c:pt>
              </c:strCache>
            </c:strRef>
          </c:cat>
          <c:val>
            <c:numRef>
              <c:f>Sheet1!$C$346:$C$353</c:f>
              <c:numCache>
                <c:formatCode>General</c:formatCode>
                <c:ptCount val="8"/>
                <c:pt idx="5">
                  <c:v>1</c:v>
                </c:pt>
                <c:pt idx="6">
                  <c:v>1</c:v>
                </c:pt>
              </c:numCache>
            </c:numRef>
          </c:val>
          <c:extLst>
            <c:ext xmlns:c16="http://schemas.microsoft.com/office/drawing/2014/chart" uri="{C3380CC4-5D6E-409C-BE32-E72D297353CC}">
              <c16:uniqueId val="{00000001-3CEF-5B42-8472-470FBA1FEE82}"/>
            </c:ext>
          </c:extLst>
        </c:ser>
        <c:ser>
          <c:idx val="2"/>
          <c:order val="2"/>
          <c:tx>
            <c:strRef>
              <c:f>Sheet1!$D$345</c:f>
              <c:strCache>
                <c:ptCount val="1"/>
                <c:pt idx="0">
                  <c:v>Office Ally</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Sheet1!$A$346:$A$353</c:f>
              <c:strCache>
                <c:ptCount val="7"/>
                <c:pt idx="0">
                  <c:v>Less than $20,000</c:v>
                </c:pt>
                <c:pt idx="1">
                  <c:v>$20,000 - $80,000</c:v>
                </c:pt>
                <c:pt idx="2">
                  <c:v>$80,000 - $120,000</c:v>
                </c:pt>
                <c:pt idx="3">
                  <c:v>$120,000- $180,000</c:v>
                </c:pt>
                <c:pt idx="4">
                  <c:v>$220,000 - $300,000</c:v>
                </c:pt>
                <c:pt idx="5">
                  <c:v>$300,000 - $400,000</c:v>
                </c:pt>
                <c:pt idx="6">
                  <c:v>More than $500,000</c:v>
                </c:pt>
              </c:strCache>
            </c:strRef>
          </c:cat>
          <c:val>
            <c:numRef>
              <c:f>Sheet1!$D$346:$D$353</c:f>
              <c:numCache>
                <c:formatCode>General</c:formatCode>
                <c:ptCount val="8"/>
                <c:pt idx="0">
                  <c:v>2</c:v>
                </c:pt>
              </c:numCache>
            </c:numRef>
          </c:val>
          <c:extLst>
            <c:ext xmlns:c16="http://schemas.microsoft.com/office/drawing/2014/chart" uri="{C3380CC4-5D6E-409C-BE32-E72D297353CC}">
              <c16:uniqueId val="{00000002-3CEF-5B42-8472-470FBA1FEE82}"/>
            </c:ext>
          </c:extLst>
        </c:ser>
        <c:ser>
          <c:idx val="3"/>
          <c:order val="3"/>
          <c:tx>
            <c:strRef>
              <c:f>Sheet1!$E$345</c:f>
              <c:strCache>
                <c:ptCount val="1"/>
                <c:pt idx="0">
                  <c:v>Centricity/Insync</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Sheet1!$A$346:$A$353</c:f>
              <c:strCache>
                <c:ptCount val="7"/>
                <c:pt idx="0">
                  <c:v>Less than $20,000</c:v>
                </c:pt>
                <c:pt idx="1">
                  <c:v>$20,000 - $80,000</c:v>
                </c:pt>
                <c:pt idx="2">
                  <c:v>$80,000 - $120,000</c:v>
                </c:pt>
                <c:pt idx="3">
                  <c:v>$120,000- $180,000</c:v>
                </c:pt>
                <c:pt idx="4">
                  <c:v>$220,000 - $300,000</c:v>
                </c:pt>
                <c:pt idx="5">
                  <c:v>$300,000 - $400,000</c:v>
                </c:pt>
                <c:pt idx="6">
                  <c:v>More than $500,000</c:v>
                </c:pt>
              </c:strCache>
            </c:strRef>
          </c:cat>
          <c:val>
            <c:numRef>
              <c:f>Sheet1!$E$346:$E$353</c:f>
              <c:numCache>
                <c:formatCode>General</c:formatCode>
                <c:ptCount val="8"/>
                <c:pt idx="1">
                  <c:v>1</c:v>
                </c:pt>
              </c:numCache>
            </c:numRef>
          </c:val>
          <c:extLst>
            <c:ext xmlns:c16="http://schemas.microsoft.com/office/drawing/2014/chart" uri="{C3380CC4-5D6E-409C-BE32-E72D297353CC}">
              <c16:uniqueId val="{00000003-3CEF-5B42-8472-470FBA1FEE82}"/>
            </c:ext>
          </c:extLst>
        </c:ser>
        <c:ser>
          <c:idx val="4"/>
          <c:order val="4"/>
          <c:tx>
            <c:strRef>
              <c:f>Sheet1!$F$345</c:f>
              <c:strCache>
                <c:ptCount val="1"/>
                <c:pt idx="0">
                  <c:v>Dr.Cloud</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Sheet1!$A$346:$A$353</c:f>
              <c:strCache>
                <c:ptCount val="7"/>
                <c:pt idx="0">
                  <c:v>Less than $20,000</c:v>
                </c:pt>
                <c:pt idx="1">
                  <c:v>$20,000 - $80,000</c:v>
                </c:pt>
                <c:pt idx="2">
                  <c:v>$80,000 - $120,000</c:v>
                </c:pt>
                <c:pt idx="3">
                  <c:v>$120,000- $180,000</c:v>
                </c:pt>
                <c:pt idx="4">
                  <c:v>$220,000 - $300,000</c:v>
                </c:pt>
                <c:pt idx="5">
                  <c:v>$300,000 - $400,000</c:v>
                </c:pt>
                <c:pt idx="6">
                  <c:v>More than $500,000</c:v>
                </c:pt>
              </c:strCache>
            </c:strRef>
          </c:cat>
          <c:val>
            <c:numRef>
              <c:f>Sheet1!$F$346:$F$353</c:f>
              <c:numCache>
                <c:formatCode>General</c:formatCode>
                <c:ptCount val="8"/>
                <c:pt idx="2">
                  <c:v>1</c:v>
                </c:pt>
              </c:numCache>
            </c:numRef>
          </c:val>
          <c:extLst>
            <c:ext xmlns:c16="http://schemas.microsoft.com/office/drawing/2014/chart" uri="{C3380CC4-5D6E-409C-BE32-E72D297353CC}">
              <c16:uniqueId val="{00000004-3CEF-5B42-8472-470FBA1FEE82}"/>
            </c:ext>
          </c:extLst>
        </c:ser>
        <c:dLbls>
          <c:dLblPos val="outEnd"/>
          <c:showLegendKey val="0"/>
          <c:showVal val="1"/>
          <c:showCatName val="0"/>
          <c:showSerName val="0"/>
          <c:showPercent val="0"/>
          <c:showBubbleSize val="0"/>
        </c:dLbls>
        <c:gapWidth val="219"/>
        <c:axId val="1652154703"/>
        <c:axId val="1651955711"/>
      </c:barChart>
      <c:catAx>
        <c:axId val="16521547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51955711"/>
        <c:crosses val="autoZero"/>
        <c:auto val="1"/>
        <c:lblAlgn val="ctr"/>
        <c:lblOffset val="100"/>
        <c:noMultiLvlLbl val="0"/>
      </c:catAx>
      <c:valAx>
        <c:axId val="165195571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1"/>
                  <a:t>Number</a:t>
                </a:r>
                <a:r>
                  <a:rPr lang="en-US" sz="1400" b="1" baseline="0"/>
                  <a:t> of Clinics</a:t>
                </a:r>
                <a:endParaRPr lang="en-US" sz="1400" b="1"/>
              </a:p>
            </c:rich>
          </c:tx>
          <c:layout>
            <c:manualLayout>
              <c:xMode val="edge"/>
              <c:yMode val="edge"/>
              <c:x val="0.45403983007278725"/>
              <c:y val="0.8769875597742062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52154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a:t>Approximate</a:t>
            </a:r>
            <a:r>
              <a:rPr lang="en-US" sz="1800" b="1" baseline="0"/>
              <a:t> cost of additional COTS system compoenents </a:t>
            </a:r>
            <a:endParaRPr lang="en-US" sz="1800" b="1"/>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Sheet1!$A$332</c:f>
              <c:strCache>
                <c:ptCount val="1"/>
                <c:pt idx="0">
                  <c:v>Less than $2,000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Sheet1!$B$331:$E$331</c:f>
              <c:strCache>
                <c:ptCount val="4"/>
                <c:pt idx="0">
                  <c:v>NextGen</c:v>
                </c:pt>
                <c:pt idx="1">
                  <c:v>Epic</c:v>
                </c:pt>
                <c:pt idx="2">
                  <c:v>Office Ally</c:v>
                </c:pt>
                <c:pt idx="3">
                  <c:v>Dr. Cloud</c:v>
                </c:pt>
              </c:strCache>
            </c:strRef>
          </c:cat>
          <c:val>
            <c:numRef>
              <c:f>Sheet1!$B$332:$E$332</c:f>
              <c:numCache>
                <c:formatCode>General</c:formatCode>
                <c:ptCount val="4"/>
                <c:pt idx="2">
                  <c:v>2</c:v>
                </c:pt>
              </c:numCache>
            </c:numRef>
          </c:val>
          <c:extLst>
            <c:ext xmlns:c16="http://schemas.microsoft.com/office/drawing/2014/chart" uri="{C3380CC4-5D6E-409C-BE32-E72D297353CC}">
              <c16:uniqueId val="{00000000-8925-4E41-AA73-BEBB405F6086}"/>
            </c:ext>
          </c:extLst>
        </c:ser>
        <c:ser>
          <c:idx val="1"/>
          <c:order val="1"/>
          <c:tx>
            <c:strRef>
              <c:f>Sheet1!$A$333</c:f>
              <c:strCache>
                <c:ptCount val="1"/>
                <c:pt idx="0">
                  <c:v>More than $10,000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Sheet1!$B$331:$E$331</c:f>
              <c:strCache>
                <c:ptCount val="4"/>
                <c:pt idx="0">
                  <c:v>NextGen</c:v>
                </c:pt>
                <c:pt idx="1">
                  <c:v>Epic</c:v>
                </c:pt>
                <c:pt idx="2">
                  <c:v>Office Ally</c:v>
                </c:pt>
                <c:pt idx="3">
                  <c:v>Dr. Cloud</c:v>
                </c:pt>
              </c:strCache>
            </c:strRef>
          </c:cat>
          <c:val>
            <c:numRef>
              <c:f>Sheet1!$B$333:$E$333</c:f>
              <c:numCache>
                <c:formatCode>General</c:formatCode>
                <c:ptCount val="4"/>
                <c:pt idx="0">
                  <c:v>4</c:v>
                </c:pt>
                <c:pt idx="1">
                  <c:v>1</c:v>
                </c:pt>
                <c:pt idx="2">
                  <c:v>1</c:v>
                </c:pt>
                <c:pt idx="3">
                  <c:v>1</c:v>
                </c:pt>
              </c:numCache>
            </c:numRef>
          </c:val>
          <c:extLst>
            <c:ext xmlns:c16="http://schemas.microsoft.com/office/drawing/2014/chart" uri="{C3380CC4-5D6E-409C-BE32-E72D297353CC}">
              <c16:uniqueId val="{00000001-8925-4E41-AA73-BEBB405F6086}"/>
            </c:ext>
          </c:extLst>
        </c:ser>
        <c:dLbls>
          <c:dLblPos val="outEnd"/>
          <c:showLegendKey val="0"/>
          <c:showVal val="1"/>
          <c:showCatName val="0"/>
          <c:showSerName val="0"/>
          <c:showPercent val="0"/>
          <c:showBubbleSize val="0"/>
        </c:dLbls>
        <c:gapWidth val="182"/>
        <c:axId val="1650738399"/>
        <c:axId val="1650949695"/>
      </c:barChart>
      <c:catAx>
        <c:axId val="16507383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650949695"/>
        <c:crosses val="autoZero"/>
        <c:auto val="1"/>
        <c:lblAlgn val="ctr"/>
        <c:lblOffset val="100"/>
        <c:noMultiLvlLbl val="0"/>
      </c:catAx>
      <c:valAx>
        <c:axId val="16509496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1"/>
                  <a:t>Number</a:t>
                </a:r>
                <a:r>
                  <a:rPr lang="en-US" sz="1400" b="1" baseline="0"/>
                  <a:t> of Clinics</a:t>
                </a:r>
                <a:endParaRPr lang="en-US" sz="1400" b="1"/>
              </a:p>
            </c:rich>
          </c:tx>
          <c:layout>
            <c:manualLayout>
              <c:xMode val="edge"/>
              <c:yMode val="edge"/>
              <c:x val="0.43083547451305426"/>
              <c:y val="0.8709460067491565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507383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Approximate</a:t>
            </a:r>
            <a:r>
              <a:rPr lang="en-US" sz="1600" b="1" baseline="0"/>
              <a:t> ongoing maintenance costs per month</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Sheet1!$B$313</c:f>
              <c:strCache>
                <c:ptCount val="1"/>
                <c:pt idx="0">
                  <c:v>NextGen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Sheet1!$B$314:$B$318</c:f>
              <c:numCache>
                <c:formatCode>General</c:formatCode>
                <c:ptCount val="5"/>
                <c:pt idx="1">
                  <c:v>1</c:v>
                </c:pt>
                <c:pt idx="3">
                  <c:v>1</c:v>
                </c:pt>
                <c:pt idx="4">
                  <c:v>2</c:v>
                </c:pt>
              </c:numCache>
            </c:numRef>
          </c:val>
          <c:extLst>
            <c:ext xmlns:c16="http://schemas.microsoft.com/office/drawing/2014/chart" uri="{C3380CC4-5D6E-409C-BE32-E72D297353CC}">
              <c16:uniqueId val="{00000000-4D12-3748-B6E8-DD0C5F009A13}"/>
            </c:ext>
          </c:extLst>
        </c:ser>
        <c:ser>
          <c:idx val="1"/>
          <c:order val="1"/>
          <c:tx>
            <c:strRef>
              <c:f>Sheet1!$C$313</c:f>
              <c:strCache>
                <c:ptCount val="1"/>
                <c:pt idx="0">
                  <c:v>Epic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Sheet1!$C$314:$C$318</c:f>
              <c:numCache>
                <c:formatCode>General</c:formatCode>
                <c:ptCount val="5"/>
                <c:pt idx="4">
                  <c:v>2</c:v>
                </c:pt>
              </c:numCache>
            </c:numRef>
          </c:val>
          <c:extLst>
            <c:ext xmlns:c16="http://schemas.microsoft.com/office/drawing/2014/chart" uri="{C3380CC4-5D6E-409C-BE32-E72D297353CC}">
              <c16:uniqueId val="{00000001-4D12-3748-B6E8-DD0C5F009A13}"/>
            </c:ext>
          </c:extLst>
        </c:ser>
        <c:ser>
          <c:idx val="2"/>
          <c:order val="2"/>
          <c:tx>
            <c:strRef>
              <c:f>Sheet1!$D$313</c:f>
              <c:strCache>
                <c:ptCount val="1"/>
                <c:pt idx="0">
                  <c:v>MacPractice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Sheet1!$D$314:$D$318</c:f>
              <c:numCache>
                <c:formatCode>General</c:formatCode>
                <c:ptCount val="5"/>
                <c:pt idx="2">
                  <c:v>1</c:v>
                </c:pt>
              </c:numCache>
            </c:numRef>
          </c:val>
          <c:extLst>
            <c:ext xmlns:c16="http://schemas.microsoft.com/office/drawing/2014/chart" uri="{C3380CC4-5D6E-409C-BE32-E72D297353CC}">
              <c16:uniqueId val="{00000002-4D12-3748-B6E8-DD0C5F009A13}"/>
            </c:ext>
          </c:extLst>
        </c:ser>
        <c:ser>
          <c:idx val="3"/>
          <c:order val="3"/>
          <c:tx>
            <c:strRef>
              <c:f>Sheet1!$E$313</c:f>
              <c:strCache>
                <c:ptCount val="1"/>
                <c:pt idx="0">
                  <c:v>Office Ally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Sheet1!$E$314:$E$318</c:f>
              <c:numCache>
                <c:formatCode>General</c:formatCode>
                <c:ptCount val="5"/>
                <c:pt idx="0">
                  <c:v>1</c:v>
                </c:pt>
                <c:pt idx="4">
                  <c:v>1</c:v>
                </c:pt>
              </c:numCache>
            </c:numRef>
          </c:val>
          <c:extLst>
            <c:ext xmlns:c16="http://schemas.microsoft.com/office/drawing/2014/chart" uri="{C3380CC4-5D6E-409C-BE32-E72D297353CC}">
              <c16:uniqueId val="{00000003-4D12-3748-B6E8-DD0C5F009A13}"/>
            </c:ext>
          </c:extLst>
        </c:ser>
        <c:ser>
          <c:idx val="4"/>
          <c:order val="4"/>
          <c:tx>
            <c:strRef>
              <c:f>Sheet1!$F$313</c:f>
              <c:strCache>
                <c:ptCount val="1"/>
                <c:pt idx="0">
                  <c:v>Centricity/Insync</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Sheet1!$F$314:$F$318</c:f>
              <c:numCache>
                <c:formatCode>General</c:formatCode>
                <c:ptCount val="5"/>
                <c:pt idx="1">
                  <c:v>1</c:v>
                </c:pt>
              </c:numCache>
            </c:numRef>
          </c:val>
          <c:extLst>
            <c:ext xmlns:c16="http://schemas.microsoft.com/office/drawing/2014/chart" uri="{C3380CC4-5D6E-409C-BE32-E72D297353CC}">
              <c16:uniqueId val="{00000004-4D12-3748-B6E8-DD0C5F009A13}"/>
            </c:ext>
          </c:extLst>
        </c:ser>
        <c:ser>
          <c:idx val="5"/>
          <c:order val="5"/>
          <c:tx>
            <c:strRef>
              <c:f>Sheet1!$G$313</c:f>
              <c:strCache>
                <c:ptCount val="1"/>
                <c:pt idx="0">
                  <c:v>Dr. Cloud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Sheet1!$A$314:$A$318</c:f>
              <c:strCache>
                <c:ptCount val="5"/>
                <c:pt idx="0">
                  <c:v>Less than $500</c:v>
                </c:pt>
                <c:pt idx="1">
                  <c:v>$500 - $1,000</c:v>
                </c:pt>
                <c:pt idx="2">
                  <c:v>$1,000 - $2,000</c:v>
                </c:pt>
                <c:pt idx="3">
                  <c:v>$2,000 - $3,000</c:v>
                </c:pt>
                <c:pt idx="4">
                  <c:v>$3,000 +</c:v>
                </c:pt>
              </c:strCache>
            </c:strRef>
          </c:cat>
          <c:val>
            <c:numRef>
              <c:f>Sheet1!$G$314:$G$318</c:f>
              <c:numCache>
                <c:formatCode>General</c:formatCode>
                <c:ptCount val="5"/>
                <c:pt idx="1">
                  <c:v>1</c:v>
                </c:pt>
              </c:numCache>
            </c:numRef>
          </c:val>
          <c:extLst>
            <c:ext xmlns:c16="http://schemas.microsoft.com/office/drawing/2014/chart" uri="{C3380CC4-5D6E-409C-BE32-E72D297353CC}">
              <c16:uniqueId val="{00000005-4D12-3748-B6E8-DD0C5F009A13}"/>
            </c:ext>
          </c:extLst>
        </c:ser>
        <c:dLbls>
          <c:dLblPos val="outEnd"/>
          <c:showLegendKey val="0"/>
          <c:showVal val="1"/>
          <c:showCatName val="0"/>
          <c:showSerName val="0"/>
          <c:showPercent val="0"/>
          <c:showBubbleSize val="0"/>
        </c:dLbls>
        <c:gapWidth val="219"/>
        <c:overlap val="-27"/>
        <c:axId val="1647066175"/>
        <c:axId val="1647067855"/>
      </c:barChart>
      <c:catAx>
        <c:axId val="1647066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47067855"/>
        <c:crosses val="autoZero"/>
        <c:auto val="1"/>
        <c:lblAlgn val="ctr"/>
        <c:lblOffset val="100"/>
        <c:noMultiLvlLbl val="0"/>
      </c:catAx>
      <c:valAx>
        <c:axId val="16470678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1.7879948914431672E-2"/>
              <c:y val="0.3027115185115899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70661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Tracking</a:t>
            </a:r>
            <a:r>
              <a:rPr lang="en-US" sz="1600" b="1" baseline="0"/>
              <a:t> Purchased Referred Care (PRC)</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Sheet1!$B$294</c:f>
              <c:strCache>
                <c:ptCount val="1"/>
                <c:pt idx="0">
                  <c:v>NextGen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Sheet1!$B$295:$B$297</c:f>
              <c:numCache>
                <c:formatCode>General</c:formatCode>
                <c:ptCount val="3"/>
                <c:pt idx="0">
                  <c:v>1</c:v>
                </c:pt>
                <c:pt idx="1">
                  <c:v>3</c:v>
                </c:pt>
                <c:pt idx="2">
                  <c:v>1</c:v>
                </c:pt>
              </c:numCache>
            </c:numRef>
          </c:val>
          <c:extLst>
            <c:ext xmlns:c16="http://schemas.microsoft.com/office/drawing/2014/chart" uri="{C3380CC4-5D6E-409C-BE32-E72D297353CC}">
              <c16:uniqueId val="{00000000-132B-924C-97A2-34A5A08F040F}"/>
            </c:ext>
          </c:extLst>
        </c:ser>
        <c:ser>
          <c:idx val="1"/>
          <c:order val="1"/>
          <c:tx>
            <c:strRef>
              <c:f>Sheet1!$C$294</c:f>
              <c:strCache>
                <c:ptCount val="1"/>
                <c:pt idx="0">
                  <c:v>Epic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Sheet1!$C$295:$C$297</c:f>
              <c:numCache>
                <c:formatCode>General</c:formatCode>
                <c:ptCount val="3"/>
                <c:pt idx="2">
                  <c:v>2</c:v>
                </c:pt>
              </c:numCache>
            </c:numRef>
          </c:val>
          <c:extLst>
            <c:ext xmlns:c16="http://schemas.microsoft.com/office/drawing/2014/chart" uri="{C3380CC4-5D6E-409C-BE32-E72D297353CC}">
              <c16:uniqueId val="{00000001-132B-924C-97A2-34A5A08F040F}"/>
            </c:ext>
          </c:extLst>
        </c:ser>
        <c:ser>
          <c:idx val="2"/>
          <c:order val="2"/>
          <c:tx>
            <c:strRef>
              <c:f>Sheet1!$D$294</c:f>
              <c:strCache>
                <c:ptCount val="1"/>
                <c:pt idx="0">
                  <c:v>MacPractice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Sheet1!$D$295:$D$297</c:f>
              <c:numCache>
                <c:formatCode>General</c:formatCode>
                <c:ptCount val="3"/>
                <c:pt idx="2">
                  <c:v>1</c:v>
                </c:pt>
              </c:numCache>
            </c:numRef>
          </c:val>
          <c:extLst>
            <c:ext xmlns:c16="http://schemas.microsoft.com/office/drawing/2014/chart" uri="{C3380CC4-5D6E-409C-BE32-E72D297353CC}">
              <c16:uniqueId val="{00000002-132B-924C-97A2-34A5A08F040F}"/>
            </c:ext>
          </c:extLst>
        </c:ser>
        <c:ser>
          <c:idx val="3"/>
          <c:order val="3"/>
          <c:tx>
            <c:strRef>
              <c:f>Sheet1!$E$294</c:f>
              <c:strCache>
                <c:ptCount val="1"/>
                <c:pt idx="0">
                  <c:v>Office Ally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Sheet1!$E$295:$E$297</c:f>
              <c:numCache>
                <c:formatCode>General</c:formatCode>
                <c:ptCount val="3"/>
                <c:pt idx="2">
                  <c:v>1</c:v>
                </c:pt>
              </c:numCache>
            </c:numRef>
          </c:val>
          <c:extLst>
            <c:ext xmlns:c16="http://schemas.microsoft.com/office/drawing/2014/chart" uri="{C3380CC4-5D6E-409C-BE32-E72D297353CC}">
              <c16:uniqueId val="{00000003-132B-924C-97A2-34A5A08F040F}"/>
            </c:ext>
          </c:extLst>
        </c:ser>
        <c:ser>
          <c:idx val="4"/>
          <c:order val="4"/>
          <c:tx>
            <c:strRef>
              <c:f>Sheet1!$F$294</c:f>
              <c:strCache>
                <c:ptCount val="1"/>
                <c:pt idx="0">
                  <c:v>Methasoft</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Sheet1!$F$295:$F$297</c:f>
              <c:numCache>
                <c:formatCode>General</c:formatCode>
                <c:ptCount val="3"/>
                <c:pt idx="2">
                  <c:v>1</c:v>
                </c:pt>
              </c:numCache>
            </c:numRef>
          </c:val>
          <c:extLst>
            <c:ext xmlns:c16="http://schemas.microsoft.com/office/drawing/2014/chart" uri="{C3380CC4-5D6E-409C-BE32-E72D297353CC}">
              <c16:uniqueId val="{00000004-132B-924C-97A2-34A5A08F040F}"/>
            </c:ext>
          </c:extLst>
        </c:ser>
        <c:ser>
          <c:idx val="5"/>
          <c:order val="5"/>
          <c:tx>
            <c:strRef>
              <c:f>Sheet1!$G$294</c:f>
              <c:strCache>
                <c:ptCount val="1"/>
                <c:pt idx="0">
                  <c:v>Dr. Cloud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Sheet1!$G$295:$G$297</c:f>
              <c:numCache>
                <c:formatCode>General</c:formatCode>
                <c:ptCount val="3"/>
                <c:pt idx="2">
                  <c:v>1</c:v>
                </c:pt>
              </c:numCache>
            </c:numRef>
          </c:val>
          <c:extLst>
            <c:ext xmlns:c16="http://schemas.microsoft.com/office/drawing/2014/chart" uri="{C3380CC4-5D6E-409C-BE32-E72D297353CC}">
              <c16:uniqueId val="{00000005-132B-924C-97A2-34A5A08F040F}"/>
            </c:ext>
          </c:extLst>
        </c:ser>
        <c:ser>
          <c:idx val="6"/>
          <c:order val="6"/>
          <c:tx>
            <c:strRef>
              <c:f>Sheet1!$H$294</c:f>
              <c:strCache>
                <c:ptCount val="1"/>
                <c:pt idx="0">
                  <c:v>Excel/Office Notes</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Sheet1!$A$295:$A$297</c:f>
              <c:strCache>
                <c:ptCount val="3"/>
                <c:pt idx="0">
                  <c:v>Spreadsheets</c:v>
                </c:pt>
                <c:pt idx="1">
                  <c:v>Plexis</c:v>
                </c:pt>
                <c:pt idx="2">
                  <c:v>RPMS</c:v>
                </c:pt>
              </c:strCache>
            </c:strRef>
          </c:cat>
          <c:val>
            <c:numRef>
              <c:f>Sheet1!$H$295:$H$297</c:f>
              <c:numCache>
                <c:formatCode>General</c:formatCode>
                <c:ptCount val="3"/>
                <c:pt idx="0">
                  <c:v>1</c:v>
                </c:pt>
              </c:numCache>
            </c:numRef>
          </c:val>
          <c:extLst>
            <c:ext xmlns:c16="http://schemas.microsoft.com/office/drawing/2014/chart" uri="{C3380CC4-5D6E-409C-BE32-E72D297353CC}">
              <c16:uniqueId val="{00000006-132B-924C-97A2-34A5A08F040F}"/>
            </c:ext>
          </c:extLst>
        </c:ser>
        <c:dLbls>
          <c:dLblPos val="outEnd"/>
          <c:showLegendKey val="0"/>
          <c:showVal val="1"/>
          <c:showCatName val="0"/>
          <c:showSerName val="0"/>
          <c:showPercent val="0"/>
          <c:showBubbleSize val="0"/>
        </c:dLbls>
        <c:gapWidth val="219"/>
        <c:axId val="1649432735"/>
        <c:axId val="1649434415"/>
      </c:barChart>
      <c:catAx>
        <c:axId val="16494327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649434415"/>
        <c:crosses val="autoZero"/>
        <c:auto val="1"/>
        <c:lblAlgn val="ctr"/>
        <c:lblOffset val="100"/>
        <c:noMultiLvlLbl val="0"/>
      </c:catAx>
      <c:valAx>
        <c:axId val="164943441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b="1"/>
                  <a:t>Numbe</a:t>
                </a:r>
                <a:r>
                  <a:rPr lang="en-US" sz="1400" b="1" baseline="0"/>
                  <a:t>r of Clinics</a:t>
                </a:r>
                <a:endParaRPr lang="en-US" sz="1400" b="1"/>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6494327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a:t>Easily</a:t>
            </a:r>
            <a:r>
              <a:rPr lang="en-US" sz="1800" b="1" baseline="0"/>
              <a:t> able to submit reports to the National Data Warehouse (NDW)</a:t>
            </a:r>
            <a:endParaRPr lang="en-US" sz="1800" b="1"/>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Sheet1!$A$273</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Sheet1!$B$272:$J$272</c:f>
              <c:strCache>
                <c:ptCount val="9"/>
                <c:pt idx="0">
                  <c:v>NextGen</c:v>
                </c:pt>
                <c:pt idx="1">
                  <c:v>Epic</c:v>
                </c:pt>
                <c:pt idx="2">
                  <c:v>Greenway</c:v>
                </c:pt>
                <c:pt idx="3">
                  <c:v>Office Ally</c:v>
                </c:pt>
                <c:pt idx="4">
                  <c:v>MacPractice</c:v>
                </c:pt>
                <c:pt idx="5">
                  <c:v>Methasoft</c:v>
                </c:pt>
                <c:pt idx="6">
                  <c:v>Centricity/Insync</c:v>
                </c:pt>
                <c:pt idx="7">
                  <c:v>Dr. Cloud</c:v>
                </c:pt>
                <c:pt idx="8">
                  <c:v>Excel/Office Notes</c:v>
                </c:pt>
              </c:strCache>
            </c:strRef>
          </c:cat>
          <c:val>
            <c:numRef>
              <c:f>Sheet1!$B$273:$J$273</c:f>
              <c:numCache>
                <c:formatCode>General</c:formatCode>
                <c:ptCount val="9"/>
                <c:pt idx="0">
                  <c:v>6</c:v>
                </c:pt>
                <c:pt idx="1">
                  <c:v>3</c:v>
                </c:pt>
                <c:pt idx="2">
                  <c:v>1</c:v>
                </c:pt>
                <c:pt idx="3">
                  <c:v>1</c:v>
                </c:pt>
              </c:numCache>
            </c:numRef>
          </c:val>
          <c:extLst>
            <c:ext xmlns:c16="http://schemas.microsoft.com/office/drawing/2014/chart" uri="{C3380CC4-5D6E-409C-BE32-E72D297353CC}">
              <c16:uniqueId val="{00000000-7A8B-AA43-8276-ABB6C6DD8A00}"/>
            </c:ext>
          </c:extLst>
        </c:ser>
        <c:ser>
          <c:idx val="1"/>
          <c:order val="1"/>
          <c:tx>
            <c:strRef>
              <c:f>Sheet1!$A$274</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Sheet1!$B$272:$J$272</c:f>
              <c:strCache>
                <c:ptCount val="9"/>
                <c:pt idx="0">
                  <c:v>NextGen</c:v>
                </c:pt>
                <c:pt idx="1">
                  <c:v>Epic</c:v>
                </c:pt>
                <c:pt idx="2">
                  <c:v>Greenway</c:v>
                </c:pt>
                <c:pt idx="3">
                  <c:v>Office Ally</c:v>
                </c:pt>
                <c:pt idx="4">
                  <c:v>MacPractice</c:v>
                </c:pt>
                <c:pt idx="5">
                  <c:v>Methasoft</c:v>
                </c:pt>
                <c:pt idx="6">
                  <c:v>Centricity/Insync</c:v>
                </c:pt>
                <c:pt idx="7">
                  <c:v>Dr. Cloud</c:v>
                </c:pt>
                <c:pt idx="8">
                  <c:v>Excel/Office Notes</c:v>
                </c:pt>
              </c:strCache>
            </c:strRef>
          </c:cat>
          <c:val>
            <c:numRef>
              <c:f>Sheet1!$B$274:$J$274</c:f>
              <c:numCache>
                <c:formatCode>General</c:formatCode>
                <c:ptCount val="9"/>
                <c:pt idx="4">
                  <c:v>1</c:v>
                </c:pt>
                <c:pt idx="5">
                  <c:v>1</c:v>
                </c:pt>
                <c:pt idx="6">
                  <c:v>1</c:v>
                </c:pt>
                <c:pt idx="7">
                  <c:v>1</c:v>
                </c:pt>
                <c:pt idx="8">
                  <c:v>1</c:v>
                </c:pt>
              </c:numCache>
            </c:numRef>
          </c:val>
          <c:extLst>
            <c:ext xmlns:c16="http://schemas.microsoft.com/office/drawing/2014/chart" uri="{C3380CC4-5D6E-409C-BE32-E72D297353CC}">
              <c16:uniqueId val="{00000001-7A8B-AA43-8276-ABB6C6DD8A00}"/>
            </c:ext>
          </c:extLst>
        </c:ser>
        <c:dLbls>
          <c:dLblPos val="outEnd"/>
          <c:showLegendKey val="0"/>
          <c:showVal val="1"/>
          <c:showCatName val="0"/>
          <c:showSerName val="0"/>
          <c:showPercent val="0"/>
          <c:showBubbleSize val="0"/>
        </c:dLbls>
        <c:gapWidth val="219"/>
        <c:overlap val="-27"/>
        <c:axId val="726154560"/>
        <c:axId val="685951664"/>
      </c:barChart>
      <c:catAx>
        <c:axId val="726154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85951664"/>
        <c:crosses val="autoZero"/>
        <c:auto val="1"/>
        <c:lblAlgn val="ctr"/>
        <c:lblOffset val="100"/>
        <c:noMultiLvlLbl val="0"/>
      </c:catAx>
      <c:valAx>
        <c:axId val="685951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1.1111111111111112E-2"/>
              <c:y val="0.2420487022455526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6154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Types</a:t>
            </a:r>
            <a:r>
              <a:rPr lang="en-US" sz="1600" b="1" baseline="0"/>
              <a:t> of reports easily generated by COTS systems</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Sheet1!$B$230</c:f>
              <c:strCache>
                <c:ptCount val="1"/>
                <c:pt idx="0">
                  <c:v>NextGen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Sheet1!$B$231:$B$237</c:f>
              <c:numCache>
                <c:formatCode>General</c:formatCode>
                <c:ptCount val="7"/>
                <c:pt idx="0">
                  <c:v>2</c:v>
                </c:pt>
                <c:pt idx="1">
                  <c:v>3</c:v>
                </c:pt>
                <c:pt idx="2">
                  <c:v>2</c:v>
                </c:pt>
                <c:pt idx="3">
                  <c:v>2</c:v>
                </c:pt>
                <c:pt idx="4">
                  <c:v>2</c:v>
                </c:pt>
                <c:pt idx="5">
                  <c:v>1</c:v>
                </c:pt>
                <c:pt idx="6">
                  <c:v>1</c:v>
                </c:pt>
              </c:numCache>
            </c:numRef>
          </c:val>
          <c:extLst>
            <c:ext xmlns:c16="http://schemas.microsoft.com/office/drawing/2014/chart" uri="{C3380CC4-5D6E-409C-BE32-E72D297353CC}">
              <c16:uniqueId val="{00000000-4352-1940-A66E-EEC9F81288A7}"/>
            </c:ext>
          </c:extLst>
        </c:ser>
        <c:ser>
          <c:idx val="1"/>
          <c:order val="1"/>
          <c:tx>
            <c:strRef>
              <c:f>Sheet1!$C$230</c:f>
              <c:strCache>
                <c:ptCount val="1"/>
                <c:pt idx="0">
                  <c:v>Epic</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Sheet1!$C$231:$C$237</c:f>
              <c:numCache>
                <c:formatCode>General</c:formatCode>
                <c:ptCount val="7"/>
                <c:pt idx="0">
                  <c:v>1</c:v>
                </c:pt>
                <c:pt idx="1">
                  <c:v>1</c:v>
                </c:pt>
                <c:pt idx="3">
                  <c:v>1</c:v>
                </c:pt>
                <c:pt idx="4">
                  <c:v>2</c:v>
                </c:pt>
              </c:numCache>
            </c:numRef>
          </c:val>
          <c:extLst>
            <c:ext xmlns:c16="http://schemas.microsoft.com/office/drawing/2014/chart" uri="{C3380CC4-5D6E-409C-BE32-E72D297353CC}">
              <c16:uniqueId val="{00000001-4352-1940-A66E-EEC9F81288A7}"/>
            </c:ext>
          </c:extLst>
        </c:ser>
        <c:ser>
          <c:idx val="2"/>
          <c:order val="2"/>
          <c:tx>
            <c:strRef>
              <c:f>Sheet1!$D$230</c:f>
              <c:strCache>
                <c:ptCount val="1"/>
                <c:pt idx="0">
                  <c:v>Greenway</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Sheet1!$D$231:$D$237</c:f>
              <c:numCache>
                <c:formatCode>General</c:formatCode>
                <c:ptCount val="7"/>
                <c:pt idx="0">
                  <c:v>1</c:v>
                </c:pt>
                <c:pt idx="1">
                  <c:v>1</c:v>
                </c:pt>
                <c:pt idx="3">
                  <c:v>1</c:v>
                </c:pt>
                <c:pt idx="4">
                  <c:v>1</c:v>
                </c:pt>
              </c:numCache>
            </c:numRef>
          </c:val>
          <c:extLst>
            <c:ext xmlns:c16="http://schemas.microsoft.com/office/drawing/2014/chart" uri="{C3380CC4-5D6E-409C-BE32-E72D297353CC}">
              <c16:uniqueId val="{00000002-4352-1940-A66E-EEC9F81288A7}"/>
            </c:ext>
          </c:extLst>
        </c:ser>
        <c:ser>
          <c:idx val="3"/>
          <c:order val="3"/>
          <c:tx>
            <c:strRef>
              <c:f>Sheet1!$E$230</c:f>
              <c:strCache>
                <c:ptCount val="1"/>
                <c:pt idx="0">
                  <c:v>Dr.Cloud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Sheet1!$E$231:$E$237</c:f>
              <c:numCache>
                <c:formatCode>General</c:formatCode>
                <c:ptCount val="7"/>
                <c:pt idx="0">
                  <c:v>1</c:v>
                </c:pt>
              </c:numCache>
            </c:numRef>
          </c:val>
          <c:extLst>
            <c:ext xmlns:c16="http://schemas.microsoft.com/office/drawing/2014/chart" uri="{C3380CC4-5D6E-409C-BE32-E72D297353CC}">
              <c16:uniqueId val="{00000003-4352-1940-A66E-EEC9F81288A7}"/>
            </c:ext>
          </c:extLst>
        </c:ser>
        <c:ser>
          <c:idx val="4"/>
          <c:order val="4"/>
          <c:tx>
            <c:strRef>
              <c:f>Sheet1!$F$230</c:f>
              <c:strCache>
                <c:ptCount val="1"/>
                <c:pt idx="0">
                  <c:v>Methasoft</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Sheet1!$F$231:$F$237</c:f>
              <c:numCache>
                <c:formatCode>General</c:formatCode>
                <c:ptCount val="7"/>
                <c:pt idx="1">
                  <c:v>1</c:v>
                </c:pt>
              </c:numCache>
            </c:numRef>
          </c:val>
          <c:extLst>
            <c:ext xmlns:c16="http://schemas.microsoft.com/office/drawing/2014/chart" uri="{C3380CC4-5D6E-409C-BE32-E72D297353CC}">
              <c16:uniqueId val="{00000004-4352-1940-A66E-EEC9F81288A7}"/>
            </c:ext>
          </c:extLst>
        </c:ser>
        <c:ser>
          <c:idx val="5"/>
          <c:order val="5"/>
          <c:tx>
            <c:strRef>
              <c:f>Sheet1!$G$230</c:f>
              <c:strCache>
                <c:ptCount val="1"/>
                <c:pt idx="0">
                  <c:v>Excel/Office Notes</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Sheet1!$A$231:$A$237</c:f>
              <c:strCache>
                <c:ptCount val="7"/>
                <c:pt idx="0">
                  <c:v>Grants</c:v>
                </c:pt>
                <c:pt idx="1">
                  <c:v>GPRA</c:v>
                </c:pt>
                <c:pt idx="2">
                  <c:v>Uniform Data System (UDS)</c:v>
                </c:pt>
                <c:pt idx="3">
                  <c:v>Quality Programs</c:v>
                </c:pt>
                <c:pt idx="4">
                  <c:v>Diabetes Management (DM) Audit</c:v>
                </c:pt>
                <c:pt idx="5">
                  <c:v>Billing, Appointments</c:v>
                </c:pt>
                <c:pt idx="6">
                  <c:v>Workload Reports</c:v>
                </c:pt>
              </c:strCache>
            </c:strRef>
          </c:cat>
          <c:val>
            <c:numRef>
              <c:f>Sheet1!$G$231:$G$237</c:f>
              <c:numCache>
                <c:formatCode>General</c:formatCode>
                <c:ptCount val="7"/>
                <c:pt idx="5">
                  <c:v>1</c:v>
                </c:pt>
              </c:numCache>
            </c:numRef>
          </c:val>
          <c:extLst>
            <c:ext xmlns:c16="http://schemas.microsoft.com/office/drawing/2014/chart" uri="{C3380CC4-5D6E-409C-BE32-E72D297353CC}">
              <c16:uniqueId val="{00000005-4352-1940-A66E-EEC9F81288A7}"/>
            </c:ext>
          </c:extLst>
        </c:ser>
        <c:dLbls>
          <c:dLblPos val="outEnd"/>
          <c:showLegendKey val="0"/>
          <c:showVal val="1"/>
          <c:showCatName val="0"/>
          <c:showSerName val="0"/>
          <c:showPercent val="0"/>
          <c:showBubbleSize val="0"/>
        </c:dLbls>
        <c:gapWidth val="219"/>
        <c:overlap val="-27"/>
        <c:axId val="254765535"/>
        <c:axId val="254747567"/>
      </c:barChart>
      <c:catAx>
        <c:axId val="254765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254747567"/>
        <c:crosses val="autoZero"/>
        <c:auto val="1"/>
        <c:lblAlgn val="ctr"/>
        <c:lblOffset val="100"/>
        <c:noMultiLvlLbl val="0"/>
      </c:catAx>
      <c:valAx>
        <c:axId val="25474756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400" b="1" dirty="0"/>
                  <a:t>Number</a:t>
                </a:r>
                <a:r>
                  <a:rPr lang="en-US" sz="1400" b="1" baseline="0" dirty="0"/>
                  <a:t> of Clinics</a:t>
                </a:r>
                <a:endParaRPr lang="en-US" sz="1400" b="1"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547655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Staff</a:t>
            </a:r>
            <a:r>
              <a:rPr lang="en-US" sz="1600" b="1" baseline="0"/>
              <a:t> satisfaction with switch from RPMS to COTS system</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Sheet1!$B$185</c:f>
              <c:strCache>
                <c:ptCount val="1"/>
                <c:pt idx="0">
                  <c:v>NextGen</c:v>
                </c:pt>
              </c:strCache>
            </c:strRef>
          </c:tx>
          <c:spPr>
            <a:solidFill>
              <a:schemeClr val="accent1"/>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Sheet1!$B$186:$B$190</c:f>
              <c:numCache>
                <c:formatCode>General</c:formatCode>
                <c:ptCount val="5"/>
                <c:pt idx="0">
                  <c:v>1</c:v>
                </c:pt>
                <c:pt idx="1">
                  <c:v>2</c:v>
                </c:pt>
                <c:pt idx="2">
                  <c:v>1</c:v>
                </c:pt>
                <c:pt idx="3">
                  <c:v>1</c:v>
                </c:pt>
              </c:numCache>
            </c:numRef>
          </c:val>
          <c:extLst>
            <c:ext xmlns:c16="http://schemas.microsoft.com/office/drawing/2014/chart" uri="{C3380CC4-5D6E-409C-BE32-E72D297353CC}">
              <c16:uniqueId val="{00000000-51E0-3E47-815C-9A8A03ABA90A}"/>
            </c:ext>
          </c:extLst>
        </c:ser>
        <c:ser>
          <c:idx val="1"/>
          <c:order val="1"/>
          <c:tx>
            <c:strRef>
              <c:f>Sheet1!$C$185</c:f>
              <c:strCache>
                <c:ptCount val="1"/>
                <c:pt idx="0">
                  <c:v>Epic</c:v>
                </c:pt>
              </c:strCache>
            </c:strRef>
          </c:tx>
          <c:spPr>
            <a:solidFill>
              <a:schemeClr val="accent2"/>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Sheet1!$C$186:$C$190</c:f>
              <c:numCache>
                <c:formatCode>General</c:formatCode>
                <c:ptCount val="5"/>
                <c:pt idx="0">
                  <c:v>2</c:v>
                </c:pt>
                <c:pt idx="1">
                  <c:v>1</c:v>
                </c:pt>
              </c:numCache>
            </c:numRef>
          </c:val>
          <c:extLst>
            <c:ext xmlns:c16="http://schemas.microsoft.com/office/drawing/2014/chart" uri="{C3380CC4-5D6E-409C-BE32-E72D297353CC}">
              <c16:uniqueId val="{00000001-51E0-3E47-815C-9A8A03ABA90A}"/>
            </c:ext>
          </c:extLst>
        </c:ser>
        <c:ser>
          <c:idx val="2"/>
          <c:order val="2"/>
          <c:tx>
            <c:strRef>
              <c:f>Sheet1!$D$185</c:f>
              <c:strCache>
                <c:ptCount val="1"/>
                <c:pt idx="0">
                  <c:v>Greenway</c:v>
                </c:pt>
              </c:strCache>
            </c:strRef>
          </c:tx>
          <c:spPr>
            <a:solidFill>
              <a:schemeClr val="accent3"/>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Sheet1!$D$186:$D$190</c:f>
              <c:numCache>
                <c:formatCode>General</c:formatCode>
                <c:ptCount val="5"/>
                <c:pt idx="0">
                  <c:v>1</c:v>
                </c:pt>
              </c:numCache>
            </c:numRef>
          </c:val>
          <c:extLst>
            <c:ext xmlns:c16="http://schemas.microsoft.com/office/drawing/2014/chart" uri="{C3380CC4-5D6E-409C-BE32-E72D297353CC}">
              <c16:uniqueId val="{00000002-51E0-3E47-815C-9A8A03ABA90A}"/>
            </c:ext>
          </c:extLst>
        </c:ser>
        <c:ser>
          <c:idx val="3"/>
          <c:order val="3"/>
          <c:tx>
            <c:strRef>
              <c:f>Sheet1!$E$185</c:f>
              <c:strCache>
                <c:ptCount val="1"/>
                <c:pt idx="0">
                  <c:v>MacPractice</c:v>
                </c:pt>
              </c:strCache>
            </c:strRef>
          </c:tx>
          <c:spPr>
            <a:solidFill>
              <a:schemeClr val="accent4"/>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Sheet1!$E$186:$E$190</c:f>
              <c:numCache>
                <c:formatCode>General</c:formatCode>
                <c:ptCount val="5"/>
                <c:pt idx="0">
                  <c:v>1</c:v>
                </c:pt>
              </c:numCache>
            </c:numRef>
          </c:val>
          <c:extLst>
            <c:ext xmlns:c16="http://schemas.microsoft.com/office/drawing/2014/chart" uri="{C3380CC4-5D6E-409C-BE32-E72D297353CC}">
              <c16:uniqueId val="{00000003-51E0-3E47-815C-9A8A03ABA90A}"/>
            </c:ext>
          </c:extLst>
        </c:ser>
        <c:ser>
          <c:idx val="4"/>
          <c:order val="4"/>
          <c:tx>
            <c:strRef>
              <c:f>Sheet1!$F$185</c:f>
              <c:strCache>
                <c:ptCount val="1"/>
                <c:pt idx="0">
                  <c:v>Centricity/Insync</c:v>
                </c:pt>
              </c:strCache>
            </c:strRef>
          </c:tx>
          <c:spPr>
            <a:solidFill>
              <a:schemeClr val="accent5"/>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Sheet1!$F$186:$F$190</c:f>
              <c:numCache>
                <c:formatCode>General</c:formatCode>
                <c:ptCount val="5"/>
                <c:pt idx="1">
                  <c:v>1</c:v>
                </c:pt>
              </c:numCache>
            </c:numRef>
          </c:val>
          <c:extLst>
            <c:ext xmlns:c16="http://schemas.microsoft.com/office/drawing/2014/chart" uri="{C3380CC4-5D6E-409C-BE32-E72D297353CC}">
              <c16:uniqueId val="{00000004-51E0-3E47-815C-9A8A03ABA90A}"/>
            </c:ext>
          </c:extLst>
        </c:ser>
        <c:ser>
          <c:idx val="5"/>
          <c:order val="5"/>
          <c:tx>
            <c:strRef>
              <c:f>Sheet1!$G$185</c:f>
              <c:strCache>
                <c:ptCount val="1"/>
                <c:pt idx="0">
                  <c:v>Office Ally</c:v>
                </c:pt>
              </c:strCache>
            </c:strRef>
          </c:tx>
          <c:spPr>
            <a:solidFill>
              <a:schemeClr val="accent6"/>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Sheet1!$G$186:$G$190</c:f>
              <c:numCache>
                <c:formatCode>General</c:formatCode>
                <c:ptCount val="5"/>
                <c:pt idx="4">
                  <c:v>1</c:v>
                </c:pt>
              </c:numCache>
            </c:numRef>
          </c:val>
          <c:extLst>
            <c:ext xmlns:c16="http://schemas.microsoft.com/office/drawing/2014/chart" uri="{C3380CC4-5D6E-409C-BE32-E72D297353CC}">
              <c16:uniqueId val="{00000005-51E0-3E47-815C-9A8A03ABA90A}"/>
            </c:ext>
          </c:extLst>
        </c:ser>
        <c:ser>
          <c:idx val="6"/>
          <c:order val="6"/>
          <c:tx>
            <c:strRef>
              <c:f>Sheet1!$H$185</c:f>
              <c:strCache>
                <c:ptCount val="1"/>
                <c:pt idx="0">
                  <c:v>Dr. Cloud</c:v>
                </c:pt>
              </c:strCache>
            </c:strRef>
          </c:tx>
          <c:spPr>
            <a:solidFill>
              <a:schemeClr val="accent1">
                <a:lumMod val="60000"/>
              </a:schemeClr>
            </a:solidFill>
            <a:ln>
              <a:noFill/>
            </a:ln>
            <a:effectLst/>
          </c:spPr>
          <c:invertIfNegative val="0"/>
          <c:cat>
            <c:strRef>
              <c:f>Sheet1!$A$186:$A$190</c:f>
              <c:strCache>
                <c:ptCount val="5"/>
                <c:pt idx="0">
                  <c:v>Very Satisfied</c:v>
                </c:pt>
                <c:pt idx="1">
                  <c:v>Somewhat satisfied</c:v>
                </c:pt>
                <c:pt idx="2">
                  <c:v>Neutral</c:v>
                </c:pt>
                <c:pt idx="3">
                  <c:v>Somewhat dissatisfied</c:v>
                </c:pt>
                <c:pt idx="4">
                  <c:v>Very dissatisfied</c:v>
                </c:pt>
              </c:strCache>
            </c:strRef>
          </c:cat>
          <c:val>
            <c:numRef>
              <c:f>Sheet1!$H$186:$H$190</c:f>
              <c:numCache>
                <c:formatCode>General</c:formatCode>
                <c:ptCount val="5"/>
                <c:pt idx="2">
                  <c:v>1</c:v>
                </c:pt>
              </c:numCache>
            </c:numRef>
          </c:val>
          <c:extLst>
            <c:ext xmlns:c16="http://schemas.microsoft.com/office/drawing/2014/chart" uri="{C3380CC4-5D6E-409C-BE32-E72D297353CC}">
              <c16:uniqueId val="{00000006-51E0-3E47-815C-9A8A03ABA90A}"/>
            </c:ext>
          </c:extLst>
        </c:ser>
        <c:dLbls>
          <c:showLegendKey val="0"/>
          <c:showVal val="0"/>
          <c:showCatName val="0"/>
          <c:showSerName val="0"/>
          <c:showPercent val="0"/>
          <c:showBubbleSize val="0"/>
        </c:dLbls>
        <c:gapWidth val="219"/>
        <c:overlap val="-27"/>
        <c:axId val="726603440"/>
        <c:axId val="686180784"/>
      </c:barChart>
      <c:catAx>
        <c:axId val="726603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86180784"/>
        <c:crosses val="autoZero"/>
        <c:auto val="1"/>
        <c:lblAlgn val="ctr"/>
        <c:lblOffset val="100"/>
        <c:noMultiLvlLbl val="0"/>
      </c:catAx>
      <c:valAx>
        <c:axId val="686180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overlay val="0"/>
          <c:spPr>
            <a:noFill/>
            <a:ln>
              <a:noFill/>
            </a:ln>
            <a:effectLst/>
          </c:spPr>
          <c:txPr>
            <a:bodyPr rot="-54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6603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Need</a:t>
            </a:r>
            <a:r>
              <a:rPr lang="en-US" b="1" baseline="0"/>
              <a:t> to increase staff due to switching to a COTS System</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Sheet1!$A$210</c:f>
              <c:strCache>
                <c:ptCount val="1"/>
                <c:pt idx="0">
                  <c:v>Yes</c:v>
                </c:pt>
              </c:strCache>
            </c:strRef>
          </c:tx>
          <c:spPr>
            <a:solidFill>
              <a:schemeClr val="accent1"/>
            </a:solidFill>
            <a:ln>
              <a:noFill/>
            </a:ln>
            <a:effectLst/>
          </c:spPr>
          <c:invertIfNegative val="0"/>
          <c:cat>
            <c:strRef>
              <c:f>Sheet1!$B$209:$I$209</c:f>
              <c:strCache>
                <c:ptCount val="8"/>
                <c:pt idx="0">
                  <c:v>NextGen</c:v>
                </c:pt>
                <c:pt idx="1">
                  <c:v>Epic</c:v>
                </c:pt>
                <c:pt idx="2">
                  <c:v>Centricity/Insync</c:v>
                </c:pt>
                <c:pt idx="3">
                  <c:v>Methasoft</c:v>
                </c:pt>
                <c:pt idx="4">
                  <c:v>Office Ally</c:v>
                </c:pt>
                <c:pt idx="5">
                  <c:v>MacPractice</c:v>
                </c:pt>
                <c:pt idx="6">
                  <c:v>Dr.Cloud</c:v>
                </c:pt>
                <c:pt idx="7">
                  <c:v>Excel/Office Notes</c:v>
                </c:pt>
              </c:strCache>
            </c:strRef>
          </c:cat>
          <c:val>
            <c:numRef>
              <c:f>Sheet1!$B$210:$I$210</c:f>
              <c:numCache>
                <c:formatCode>General</c:formatCode>
                <c:ptCount val="8"/>
                <c:pt idx="0">
                  <c:v>5</c:v>
                </c:pt>
                <c:pt idx="1">
                  <c:v>1</c:v>
                </c:pt>
                <c:pt idx="2">
                  <c:v>1</c:v>
                </c:pt>
                <c:pt idx="3">
                  <c:v>1</c:v>
                </c:pt>
                <c:pt idx="4">
                  <c:v>1</c:v>
                </c:pt>
              </c:numCache>
            </c:numRef>
          </c:val>
          <c:extLst>
            <c:ext xmlns:c16="http://schemas.microsoft.com/office/drawing/2014/chart" uri="{C3380CC4-5D6E-409C-BE32-E72D297353CC}">
              <c16:uniqueId val="{00000000-8158-4A43-8123-FC5932CF2F40}"/>
            </c:ext>
          </c:extLst>
        </c:ser>
        <c:ser>
          <c:idx val="1"/>
          <c:order val="1"/>
          <c:tx>
            <c:strRef>
              <c:f>Sheet1!$A$211</c:f>
              <c:strCache>
                <c:ptCount val="1"/>
                <c:pt idx="0">
                  <c:v>No</c:v>
                </c:pt>
              </c:strCache>
            </c:strRef>
          </c:tx>
          <c:spPr>
            <a:solidFill>
              <a:schemeClr val="accent2"/>
            </a:solidFill>
            <a:ln>
              <a:noFill/>
            </a:ln>
            <a:effectLst/>
          </c:spPr>
          <c:invertIfNegative val="0"/>
          <c:cat>
            <c:strRef>
              <c:f>Sheet1!$B$209:$I$209</c:f>
              <c:strCache>
                <c:ptCount val="8"/>
                <c:pt idx="0">
                  <c:v>NextGen</c:v>
                </c:pt>
                <c:pt idx="1">
                  <c:v>Epic</c:v>
                </c:pt>
                <c:pt idx="2">
                  <c:v>Centricity/Insync</c:v>
                </c:pt>
                <c:pt idx="3">
                  <c:v>Methasoft</c:v>
                </c:pt>
                <c:pt idx="4">
                  <c:v>Office Ally</c:v>
                </c:pt>
                <c:pt idx="5">
                  <c:v>MacPractice</c:v>
                </c:pt>
                <c:pt idx="6">
                  <c:v>Dr.Cloud</c:v>
                </c:pt>
                <c:pt idx="7">
                  <c:v>Excel/Office Notes</c:v>
                </c:pt>
              </c:strCache>
            </c:strRef>
          </c:cat>
          <c:val>
            <c:numRef>
              <c:f>Sheet1!$B$211:$I$211</c:f>
              <c:numCache>
                <c:formatCode>General</c:formatCode>
                <c:ptCount val="8"/>
                <c:pt idx="0">
                  <c:v>1</c:v>
                </c:pt>
                <c:pt idx="1">
                  <c:v>1</c:v>
                </c:pt>
                <c:pt idx="5">
                  <c:v>1</c:v>
                </c:pt>
                <c:pt idx="6">
                  <c:v>1</c:v>
                </c:pt>
                <c:pt idx="7">
                  <c:v>1</c:v>
                </c:pt>
              </c:numCache>
            </c:numRef>
          </c:val>
          <c:extLst>
            <c:ext xmlns:c16="http://schemas.microsoft.com/office/drawing/2014/chart" uri="{C3380CC4-5D6E-409C-BE32-E72D297353CC}">
              <c16:uniqueId val="{00000001-8158-4A43-8123-FC5932CF2F40}"/>
            </c:ext>
          </c:extLst>
        </c:ser>
        <c:dLbls>
          <c:showLegendKey val="0"/>
          <c:showVal val="0"/>
          <c:showCatName val="0"/>
          <c:showSerName val="0"/>
          <c:showPercent val="0"/>
          <c:showBubbleSize val="0"/>
        </c:dLbls>
        <c:gapWidth val="219"/>
        <c:overlap val="-27"/>
        <c:axId val="724431712"/>
        <c:axId val="724350544"/>
      </c:barChart>
      <c:catAx>
        <c:axId val="724431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724350544"/>
        <c:crosses val="autoZero"/>
        <c:auto val="1"/>
        <c:lblAlgn val="ctr"/>
        <c:lblOffset val="100"/>
        <c:noMultiLvlLbl val="0"/>
      </c:catAx>
      <c:valAx>
        <c:axId val="724350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8.152173913043478E-3"/>
              <c:y val="0.2050116652085156"/>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4431712"/>
        <c:crosses val="autoZero"/>
        <c:crossBetween val="between"/>
      </c:valAx>
      <c:spPr>
        <a:solidFill>
          <a:schemeClr val="bg1"/>
        </a:solid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Usefulness</a:t>
            </a:r>
            <a:r>
              <a:rPr lang="en-US" b="1" baseline="0"/>
              <a:t> of COTS Technical Support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Sheet1!$B$166</c:f>
              <c:strCache>
                <c:ptCount val="1"/>
                <c:pt idx="0">
                  <c:v>NextGen</c:v>
                </c:pt>
              </c:strCache>
            </c:strRef>
          </c:tx>
          <c:spPr>
            <a:solidFill>
              <a:schemeClr val="accent1"/>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Sheet1!$B$167:$B$170</c:f>
              <c:numCache>
                <c:formatCode>General</c:formatCode>
                <c:ptCount val="4"/>
                <c:pt idx="0">
                  <c:v>2</c:v>
                </c:pt>
                <c:pt idx="2">
                  <c:v>1</c:v>
                </c:pt>
                <c:pt idx="3">
                  <c:v>1</c:v>
                </c:pt>
              </c:numCache>
            </c:numRef>
          </c:val>
          <c:extLst>
            <c:ext xmlns:c16="http://schemas.microsoft.com/office/drawing/2014/chart" uri="{C3380CC4-5D6E-409C-BE32-E72D297353CC}">
              <c16:uniqueId val="{00000000-7D12-2B46-BEAE-4244D888E596}"/>
            </c:ext>
          </c:extLst>
        </c:ser>
        <c:ser>
          <c:idx val="1"/>
          <c:order val="1"/>
          <c:tx>
            <c:strRef>
              <c:f>Sheet1!$C$166</c:f>
              <c:strCache>
                <c:ptCount val="1"/>
                <c:pt idx="0">
                  <c:v>Epic</c:v>
                </c:pt>
              </c:strCache>
            </c:strRef>
          </c:tx>
          <c:spPr>
            <a:solidFill>
              <a:schemeClr val="accent2"/>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Sheet1!$C$167:$C$170</c:f>
              <c:numCache>
                <c:formatCode>General</c:formatCode>
                <c:ptCount val="4"/>
                <c:pt idx="0">
                  <c:v>3</c:v>
                </c:pt>
              </c:numCache>
            </c:numRef>
          </c:val>
          <c:extLst>
            <c:ext xmlns:c16="http://schemas.microsoft.com/office/drawing/2014/chart" uri="{C3380CC4-5D6E-409C-BE32-E72D297353CC}">
              <c16:uniqueId val="{00000001-7D12-2B46-BEAE-4244D888E596}"/>
            </c:ext>
          </c:extLst>
        </c:ser>
        <c:ser>
          <c:idx val="2"/>
          <c:order val="2"/>
          <c:tx>
            <c:strRef>
              <c:f>Sheet1!$D$166</c:f>
              <c:strCache>
                <c:ptCount val="1"/>
                <c:pt idx="0">
                  <c:v>Greenway</c:v>
                </c:pt>
              </c:strCache>
            </c:strRef>
          </c:tx>
          <c:spPr>
            <a:solidFill>
              <a:schemeClr val="accent3"/>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Sheet1!$D$167:$D$170</c:f>
              <c:numCache>
                <c:formatCode>General</c:formatCode>
                <c:ptCount val="4"/>
                <c:pt idx="0">
                  <c:v>1</c:v>
                </c:pt>
              </c:numCache>
            </c:numRef>
          </c:val>
          <c:extLst>
            <c:ext xmlns:c16="http://schemas.microsoft.com/office/drawing/2014/chart" uri="{C3380CC4-5D6E-409C-BE32-E72D297353CC}">
              <c16:uniqueId val="{00000002-7D12-2B46-BEAE-4244D888E596}"/>
            </c:ext>
          </c:extLst>
        </c:ser>
        <c:ser>
          <c:idx val="3"/>
          <c:order val="3"/>
          <c:tx>
            <c:strRef>
              <c:f>Sheet1!$E$166</c:f>
              <c:strCache>
                <c:ptCount val="1"/>
                <c:pt idx="0">
                  <c:v>Methasoft</c:v>
                </c:pt>
              </c:strCache>
            </c:strRef>
          </c:tx>
          <c:spPr>
            <a:solidFill>
              <a:schemeClr val="accent4"/>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Sheet1!$E$167:$E$170</c:f>
              <c:numCache>
                <c:formatCode>General</c:formatCode>
                <c:ptCount val="4"/>
                <c:pt idx="0">
                  <c:v>1</c:v>
                </c:pt>
              </c:numCache>
            </c:numRef>
          </c:val>
          <c:extLst>
            <c:ext xmlns:c16="http://schemas.microsoft.com/office/drawing/2014/chart" uri="{C3380CC4-5D6E-409C-BE32-E72D297353CC}">
              <c16:uniqueId val="{00000003-7D12-2B46-BEAE-4244D888E596}"/>
            </c:ext>
          </c:extLst>
        </c:ser>
        <c:ser>
          <c:idx val="4"/>
          <c:order val="4"/>
          <c:tx>
            <c:strRef>
              <c:f>Sheet1!$F$166</c:f>
              <c:strCache>
                <c:ptCount val="1"/>
                <c:pt idx="0">
                  <c:v>MacPractice</c:v>
                </c:pt>
              </c:strCache>
            </c:strRef>
          </c:tx>
          <c:spPr>
            <a:solidFill>
              <a:schemeClr val="accent5"/>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Sheet1!$F$167:$F$170</c:f>
              <c:numCache>
                <c:formatCode>General</c:formatCode>
                <c:ptCount val="4"/>
                <c:pt idx="1">
                  <c:v>1</c:v>
                </c:pt>
              </c:numCache>
            </c:numRef>
          </c:val>
          <c:extLst>
            <c:ext xmlns:c16="http://schemas.microsoft.com/office/drawing/2014/chart" uri="{C3380CC4-5D6E-409C-BE32-E72D297353CC}">
              <c16:uniqueId val="{00000004-7D12-2B46-BEAE-4244D888E596}"/>
            </c:ext>
          </c:extLst>
        </c:ser>
        <c:ser>
          <c:idx val="5"/>
          <c:order val="5"/>
          <c:tx>
            <c:strRef>
              <c:f>Sheet1!$G$166</c:f>
              <c:strCache>
                <c:ptCount val="1"/>
                <c:pt idx="0">
                  <c:v>Office Ally</c:v>
                </c:pt>
              </c:strCache>
            </c:strRef>
          </c:tx>
          <c:spPr>
            <a:solidFill>
              <a:schemeClr val="accent6"/>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Sheet1!$G$167:$G$170</c:f>
              <c:numCache>
                <c:formatCode>General</c:formatCode>
                <c:ptCount val="4"/>
                <c:pt idx="1">
                  <c:v>1</c:v>
                </c:pt>
              </c:numCache>
            </c:numRef>
          </c:val>
          <c:extLst>
            <c:ext xmlns:c16="http://schemas.microsoft.com/office/drawing/2014/chart" uri="{C3380CC4-5D6E-409C-BE32-E72D297353CC}">
              <c16:uniqueId val="{00000005-7D12-2B46-BEAE-4244D888E596}"/>
            </c:ext>
          </c:extLst>
        </c:ser>
        <c:ser>
          <c:idx val="6"/>
          <c:order val="6"/>
          <c:tx>
            <c:strRef>
              <c:f>Sheet1!$H$166</c:f>
              <c:strCache>
                <c:ptCount val="1"/>
                <c:pt idx="0">
                  <c:v>Excel/Office Notes</c:v>
                </c:pt>
              </c:strCache>
            </c:strRef>
          </c:tx>
          <c:spPr>
            <a:solidFill>
              <a:schemeClr val="accent1">
                <a:lumMod val="60000"/>
              </a:schemeClr>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Sheet1!$H$167:$H$170</c:f>
              <c:numCache>
                <c:formatCode>General</c:formatCode>
                <c:ptCount val="4"/>
                <c:pt idx="1">
                  <c:v>1</c:v>
                </c:pt>
              </c:numCache>
            </c:numRef>
          </c:val>
          <c:extLst>
            <c:ext xmlns:c16="http://schemas.microsoft.com/office/drawing/2014/chart" uri="{C3380CC4-5D6E-409C-BE32-E72D297353CC}">
              <c16:uniqueId val="{00000006-7D12-2B46-BEAE-4244D888E596}"/>
            </c:ext>
          </c:extLst>
        </c:ser>
        <c:ser>
          <c:idx val="7"/>
          <c:order val="7"/>
          <c:tx>
            <c:strRef>
              <c:f>Sheet1!$I$166</c:f>
              <c:strCache>
                <c:ptCount val="1"/>
                <c:pt idx="0">
                  <c:v>Dr.Cloud</c:v>
                </c:pt>
              </c:strCache>
            </c:strRef>
          </c:tx>
          <c:spPr>
            <a:solidFill>
              <a:schemeClr val="accent2">
                <a:lumMod val="60000"/>
              </a:schemeClr>
            </a:solidFill>
            <a:ln>
              <a:noFill/>
            </a:ln>
            <a:effectLst/>
          </c:spPr>
          <c:invertIfNegative val="0"/>
          <c:cat>
            <c:strRef>
              <c:f>Sheet1!$A$167:$A$170</c:f>
              <c:strCache>
                <c:ptCount val="4"/>
                <c:pt idx="0">
                  <c:v>Much more useful</c:v>
                </c:pt>
                <c:pt idx="1">
                  <c:v>Somewhat more useful</c:v>
                </c:pt>
                <c:pt idx="2">
                  <c:v>About the same</c:v>
                </c:pt>
                <c:pt idx="3">
                  <c:v>Somewhat less useful</c:v>
                </c:pt>
              </c:strCache>
            </c:strRef>
          </c:cat>
          <c:val>
            <c:numRef>
              <c:f>Sheet1!$I$167:$I$170</c:f>
              <c:numCache>
                <c:formatCode>General</c:formatCode>
                <c:ptCount val="4"/>
                <c:pt idx="2">
                  <c:v>1</c:v>
                </c:pt>
              </c:numCache>
            </c:numRef>
          </c:val>
          <c:extLst>
            <c:ext xmlns:c16="http://schemas.microsoft.com/office/drawing/2014/chart" uri="{C3380CC4-5D6E-409C-BE32-E72D297353CC}">
              <c16:uniqueId val="{00000007-7D12-2B46-BEAE-4244D888E596}"/>
            </c:ext>
          </c:extLst>
        </c:ser>
        <c:dLbls>
          <c:showLegendKey val="0"/>
          <c:showVal val="0"/>
          <c:showCatName val="0"/>
          <c:showSerName val="0"/>
          <c:showPercent val="0"/>
          <c:showBubbleSize val="0"/>
        </c:dLbls>
        <c:gapWidth val="219"/>
        <c:overlap val="-27"/>
        <c:axId val="708634896"/>
        <c:axId val="728899152"/>
      </c:barChart>
      <c:catAx>
        <c:axId val="708634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728899152"/>
        <c:crosses val="autoZero"/>
        <c:auto val="1"/>
        <c:lblAlgn val="ctr"/>
        <c:lblOffset val="100"/>
        <c:noMultiLvlLbl val="0"/>
      </c:catAx>
      <c:valAx>
        <c:axId val="7288991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1.1111057498949122E-2"/>
              <c:y val="0.2614555176871548"/>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863489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Entry>
      <c:layout>
        <c:manualLayout>
          <c:xMode val="edge"/>
          <c:yMode val="edge"/>
          <c:x val="4.1646523835683333E-2"/>
          <c:y val="0.81239662259198742"/>
          <c:w val="0.95004002624671913"/>
          <c:h val="0.1876033774080126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Usefulness</a:t>
            </a:r>
            <a:r>
              <a:rPr lang="en-US" sz="1600" b="1" baseline="0"/>
              <a:t> of COTS Clinical End-User Support/Training</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Sheet1!$B$146</c:f>
              <c:strCache>
                <c:ptCount val="1"/>
                <c:pt idx="0">
                  <c:v>NextGen</c:v>
                </c:pt>
              </c:strCache>
            </c:strRef>
          </c:tx>
          <c:spPr>
            <a:solidFill>
              <a:schemeClr val="accent1"/>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Sheet1!$B$147:$B$150</c:f>
              <c:numCache>
                <c:formatCode>General</c:formatCode>
                <c:ptCount val="4"/>
                <c:pt idx="0">
                  <c:v>2</c:v>
                </c:pt>
                <c:pt idx="1">
                  <c:v>2</c:v>
                </c:pt>
                <c:pt idx="2">
                  <c:v>1</c:v>
                </c:pt>
                <c:pt idx="3">
                  <c:v>1</c:v>
                </c:pt>
              </c:numCache>
            </c:numRef>
          </c:val>
          <c:extLst>
            <c:ext xmlns:c16="http://schemas.microsoft.com/office/drawing/2014/chart" uri="{C3380CC4-5D6E-409C-BE32-E72D297353CC}">
              <c16:uniqueId val="{00000000-CFBE-AC4E-AB74-6D3E8182E181}"/>
            </c:ext>
          </c:extLst>
        </c:ser>
        <c:ser>
          <c:idx val="1"/>
          <c:order val="1"/>
          <c:tx>
            <c:strRef>
              <c:f>Sheet1!$C$146</c:f>
              <c:strCache>
                <c:ptCount val="1"/>
                <c:pt idx="0">
                  <c:v>Epic</c:v>
                </c:pt>
              </c:strCache>
            </c:strRef>
          </c:tx>
          <c:spPr>
            <a:solidFill>
              <a:schemeClr val="accent2"/>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Sheet1!$C$147:$C$150</c:f>
              <c:numCache>
                <c:formatCode>General</c:formatCode>
                <c:ptCount val="4"/>
                <c:pt idx="0">
                  <c:v>2</c:v>
                </c:pt>
                <c:pt idx="2">
                  <c:v>1</c:v>
                </c:pt>
              </c:numCache>
            </c:numRef>
          </c:val>
          <c:extLst>
            <c:ext xmlns:c16="http://schemas.microsoft.com/office/drawing/2014/chart" uri="{C3380CC4-5D6E-409C-BE32-E72D297353CC}">
              <c16:uniqueId val="{00000001-CFBE-AC4E-AB74-6D3E8182E181}"/>
            </c:ext>
          </c:extLst>
        </c:ser>
        <c:ser>
          <c:idx val="2"/>
          <c:order val="2"/>
          <c:tx>
            <c:strRef>
              <c:f>Sheet1!$D$146</c:f>
              <c:strCache>
                <c:ptCount val="1"/>
                <c:pt idx="0">
                  <c:v>Greenway</c:v>
                </c:pt>
              </c:strCache>
            </c:strRef>
          </c:tx>
          <c:spPr>
            <a:solidFill>
              <a:schemeClr val="accent3"/>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Sheet1!$D$147:$D$150</c:f>
              <c:numCache>
                <c:formatCode>General</c:formatCode>
                <c:ptCount val="4"/>
                <c:pt idx="0">
                  <c:v>1</c:v>
                </c:pt>
              </c:numCache>
            </c:numRef>
          </c:val>
          <c:extLst>
            <c:ext xmlns:c16="http://schemas.microsoft.com/office/drawing/2014/chart" uri="{C3380CC4-5D6E-409C-BE32-E72D297353CC}">
              <c16:uniqueId val="{00000002-CFBE-AC4E-AB74-6D3E8182E181}"/>
            </c:ext>
          </c:extLst>
        </c:ser>
        <c:ser>
          <c:idx val="3"/>
          <c:order val="3"/>
          <c:tx>
            <c:strRef>
              <c:f>Sheet1!$E$146</c:f>
              <c:strCache>
                <c:ptCount val="1"/>
                <c:pt idx="0">
                  <c:v>Methasoft</c:v>
                </c:pt>
              </c:strCache>
            </c:strRef>
          </c:tx>
          <c:spPr>
            <a:solidFill>
              <a:schemeClr val="accent4"/>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Sheet1!$E$147:$E$150</c:f>
              <c:numCache>
                <c:formatCode>General</c:formatCode>
                <c:ptCount val="4"/>
                <c:pt idx="0">
                  <c:v>1</c:v>
                </c:pt>
              </c:numCache>
            </c:numRef>
          </c:val>
          <c:extLst>
            <c:ext xmlns:c16="http://schemas.microsoft.com/office/drawing/2014/chart" uri="{C3380CC4-5D6E-409C-BE32-E72D297353CC}">
              <c16:uniqueId val="{00000003-CFBE-AC4E-AB74-6D3E8182E181}"/>
            </c:ext>
          </c:extLst>
        </c:ser>
        <c:ser>
          <c:idx val="4"/>
          <c:order val="4"/>
          <c:tx>
            <c:strRef>
              <c:f>Sheet1!$F$146</c:f>
              <c:strCache>
                <c:ptCount val="1"/>
                <c:pt idx="0">
                  <c:v>Centricity/Insync</c:v>
                </c:pt>
              </c:strCache>
            </c:strRef>
          </c:tx>
          <c:spPr>
            <a:solidFill>
              <a:schemeClr val="accent5"/>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Sheet1!$F$147:$F$150</c:f>
              <c:numCache>
                <c:formatCode>General</c:formatCode>
                <c:ptCount val="4"/>
                <c:pt idx="1">
                  <c:v>1</c:v>
                </c:pt>
              </c:numCache>
            </c:numRef>
          </c:val>
          <c:extLst>
            <c:ext xmlns:c16="http://schemas.microsoft.com/office/drawing/2014/chart" uri="{C3380CC4-5D6E-409C-BE32-E72D297353CC}">
              <c16:uniqueId val="{00000004-CFBE-AC4E-AB74-6D3E8182E181}"/>
            </c:ext>
          </c:extLst>
        </c:ser>
        <c:ser>
          <c:idx val="5"/>
          <c:order val="5"/>
          <c:tx>
            <c:strRef>
              <c:f>Sheet1!$G$146</c:f>
              <c:strCache>
                <c:ptCount val="1"/>
                <c:pt idx="0">
                  <c:v>Office Ally</c:v>
                </c:pt>
              </c:strCache>
            </c:strRef>
          </c:tx>
          <c:spPr>
            <a:solidFill>
              <a:schemeClr val="accent6"/>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Sheet1!$G$147:$G$150</c:f>
              <c:numCache>
                <c:formatCode>General</c:formatCode>
                <c:ptCount val="4"/>
                <c:pt idx="1">
                  <c:v>1</c:v>
                </c:pt>
              </c:numCache>
            </c:numRef>
          </c:val>
          <c:extLst>
            <c:ext xmlns:c16="http://schemas.microsoft.com/office/drawing/2014/chart" uri="{C3380CC4-5D6E-409C-BE32-E72D297353CC}">
              <c16:uniqueId val="{00000005-CFBE-AC4E-AB74-6D3E8182E181}"/>
            </c:ext>
          </c:extLst>
        </c:ser>
        <c:ser>
          <c:idx val="6"/>
          <c:order val="6"/>
          <c:tx>
            <c:strRef>
              <c:f>Sheet1!$H$146</c:f>
              <c:strCache>
                <c:ptCount val="1"/>
                <c:pt idx="0">
                  <c:v>Excel/Office Notes</c:v>
                </c:pt>
              </c:strCache>
            </c:strRef>
          </c:tx>
          <c:spPr>
            <a:solidFill>
              <a:schemeClr val="accent1">
                <a:lumMod val="60000"/>
              </a:schemeClr>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Sheet1!$H$147:$H$150</c:f>
              <c:numCache>
                <c:formatCode>General</c:formatCode>
                <c:ptCount val="4"/>
                <c:pt idx="1">
                  <c:v>1</c:v>
                </c:pt>
              </c:numCache>
            </c:numRef>
          </c:val>
          <c:extLst>
            <c:ext xmlns:c16="http://schemas.microsoft.com/office/drawing/2014/chart" uri="{C3380CC4-5D6E-409C-BE32-E72D297353CC}">
              <c16:uniqueId val="{00000006-CFBE-AC4E-AB74-6D3E8182E181}"/>
            </c:ext>
          </c:extLst>
        </c:ser>
        <c:ser>
          <c:idx val="7"/>
          <c:order val="7"/>
          <c:tx>
            <c:strRef>
              <c:f>Sheet1!$I$146</c:f>
              <c:strCache>
                <c:ptCount val="1"/>
                <c:pt idx="0">
                  <c:v>MacPractice</c:v>
                </c:pt>
              </c:strCache>
            </c:strRef>
          </c:tx>
          <c:spPr>
            <a:solidFill>
              <a:schemeClr val="accent2">
                <a:lumMod val="60000"/>
              </a:schemeClr>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Sheet1!$I$147:$I$150</c:f>
              <c:numCache>
                <c:formatCode>General</c:formatCode>
                <c:ptCount val="4"/>
                <c:pt idx="3">
                  <c:v>1</c:v>
                </c:pt>
              </c:numCache>
            </c:numRef>
          </c:val>
          <c:extLst>
            <c:ext xmlns:c16="http://schemas.microsoft.com/office/drawing/2014/chart" uri="{C3380CC4-5D6E-409C-BE32-E72D297353CC}">
              <c16:uniqueId val="{00000007-CFBE-AC4E-AB74-6D3E8182E181}"/>
            </c:ext>
          </c:extLst>
        </c:ser>
        <c:ser>
          <c:idx val="8"/>
          <c:order val="8"/>
          <c:tx>
            <c:strRef>
              <c:f>Sheet1!$J$146</c:f>
              <c:strCache>
                <c:ptCount val="1"/>
                <c:pt idx="0">
                  <c:v>Dr.Cloud</c:v>
                </c:pt>
              </c:strCache>
            </c:strRef>
          </c:tx>
          <c:spPr>
            <a:solidFill>
              <a:schemeClr val="accent3">
                <a:lumMod val="60000"/>
              </a:schemeClr>
            </a:solidFill>
            <a:ln>
              <a:noFill/>
            </a:ln>
            <a:effectLst/>
          </c:spPr>
          <c:invertIfNegative val="0"/>
          <c:cat>
            <c:strRef>
              <c:f>Sheet1!$A$147:$A$150</c:f>
              <c:strCache>
                <c:ptCount val="4"/>
                <c:pt idx="0">
                  <c:v>Much more useful</c:v>
                </c:pt>
                <c:pt idx="1">
                  <c:v>Somewhat more useful</c:v>
                </c:pt>
                <c:pt idx="2">
                  <c:v>About the same</c:v>
                </c:pt>
                <c:pt idx="3">
                  <c:v>Somewhat less useful</c:v>
                </c:pt>
              </c:strCache>
            </c:strRef>
          </c:cat>
          <c:val>
            <c:numRef>
              <c:f>Sheet1!$J$147:$J$150</c:f>
              <c:numCache>
                <c:formatCode>General</c:formatCode>
                <c:ptCount val="4"/>
                <c:pt idx="3">
                  <c:v>1</c:v>
                </c:pt>
              </c:numCache>
            </c:numRef>
          </c:val>
          <c:extLst>
            <c:ext xmlns:c16="http://schemas.microsoft.com/office/drawing/2014/chart" uri="{C3380CC4-5D6E-409C-BE32-E72D297353CC}">
              <c16:uniqueId val="{00000008-CFBE-AC4E-AB74-6D3E8182E181}"/>
            </c:ext>
          </c:extLst>
        </c:ser>
        <c:dLbls>
          <c:showLegendKey val="0"/>
          <c:showVal val="0"/>
          <c:showCatName val="0"/>
          <c:showSerName val="0"/>
          <c:showPercent val="0"/>
          <c:showBubbleSize val="0"/>
        </c:dLbls>
        <c:gapWidth val="219"/>
        <c:axId val="724613264"/>
        <c:axId val="685450608"/>
      </c:barChart>
      <c:catAx>
        <c:axId val="724613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685450608"/>
        <c:crosses val="autoZero"/>
        <c:auto val="1"/>
        <c:lblAlgn val="ctr"/>
        <c:lblOffset val="100"/>
        <c:noMultiLvlLbl val="0"/>
      </c:catAx>
      <c:valAx>
        <c:axId val="685450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b="1"/>
                  <a:t>Numbe</a:t>
                </a:r>
                <a:r>
                  <a:rPr lang="en-US" sz="1100" b="1" baseline="0"/>
                  <a:t> rof Clinics</a:t>
                </a:r>
                <a:endParaRPr lang="en-US" sz="1100" b="1"/>
              </a:p>
            </c:rich>
          </c:tx>
          <c:layout>
            <c:manualLayout>
              <c:xMode val="edge"/>
              <c:yMode val="edge"/>
              <c:x val="2.2222222222222216E-2"/>
              <c:y val="0.29421034870641172"/>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4613264"/>
        <c:crosses val="autoZero"/>
        <c:crossBetween val="between"/>
      </c:valAx>
      <c:spPr>
        <a:noFill/>
        <a:ln>
          <a:noFill/>
        </a:ln>
        <a:effectLst/>
      </c:spPr>
    </c:plotArea>
    <c:legend>
      <c:legendPos val="b"/>
      <c:layout>
        <c:manualLayout>
          <c:xMode val="edge"/>
          <c:yMode val="edge"/>
          <c:x val="7.6795173330606412E-2"/>
          <c:y val="0.84514641919760025"/>
          <c:w val="0.89553124041313015"/>
          <c:h val="0.1286631046119235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r>
              <a:rPr lang="en-US" sz="2000"/>
              <a:t>Tribal Clinics Serving IHS Beneficiaries and Non-IHS Beneficiaries</a:t>
            </a:r>
          </a:p>
        </c:rich>
      </c:tx>
      <c:overlay val="0"/>
      <c:spPr>
        <a:noFill/>
        <a:ln>
          <a:noFill/>
        </a:ln>
        <a:effectLst/>
      </c:spPr>
      <c:txPr>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Clinics Serving IHS Beneficiaries and Non-IHS Beneficiaries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8AA-C149-8525-1FB368E0316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D8AA-C149-8525-1FB368E0316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D8AA-C149-8525-1FB368E0316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D8AA-C149-8525-1FB368E0316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IHS Beneficiaries Only</c:v>
                </c:pt>
                <c:pt idx="1">
                  <c:v>IHS Beneficaries and Non-IHS Beneficiaries</c:v>
                </c:pt>
              </c:strCache>
            </c:strRef>
          </c:cat>
          <c:val>
            <c:numRef>
              <c:f>Sheet1!$B$2:$B$5</c:f>
              <c:numCache>
                <c:formatCode>General</c:formatCode>
                <c:ptCount val="4"/>
                <c:pt idx="0">
                  <c:v>13</c:v>
                </c:pt>
                <c:pt idx="1">
                  <c:v>18</c:v>
                </c:pt>
              </c:numCache>
            </c:numRef>
          </c:val>
          <c:extLst>
            <c:ext xmlns:c16="http://schemas.microsoft.com/office/drawing/2014/chart" uri="{C3380CC4-5D6E-409C-BE32-E72D297353CC}">
              <c16:uniqueId val="{00000008-D8AA-C149-8525-1FB368E0316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manualLayout>
          <c:xMode val="edge"/>
          <c:yMode val="edge"/>
          <c:x val="0.61299138954432031"/>
          <c:y val="0.35396359768754398"/>
          <c:w val="0.33837411737674206"/>
          <c:h val="0.48068109133417147"/>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t>Interoperability</a:t>
            </a:r>
            <a:r>
              <a:rPr lang="en-US" sz="1600" b="1" baseline="0"/>
              <a:t> Improvement with Local Providers</a:t>
            </a:r>
            <a:endParaRPr lang="en-US" sz="1600" b="1"/>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Sheet1!$B$117</c:f>
              <c:strCache>
                <c:ptCount val="1"/>
                <c:pt idx="0">
                  <c:v>Interoperability Improved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Sheet1!$A$118:$A$124</c:f>
              <c:strCache>
                <c:ptCount val="7"/>
                <c:pt idx="0">
                  <c:v>NextGen</c:v>
                </c:pt>
                <c:pt idx="1">
                  <c:v>Epic</c:v>
                </c:pt>
                <c:pt idx="2">
                  <c:v>Greenway</c:v>
                </c:pt>
                <c:pt idx="3">
                  <c:v>Centricity/Insync</c:v>
                </c:pt>
                <c:pt idx="4">
                  <c:v>MacPractice</c:v>
                </c:pt>
                <c:pt idx="5">
                  <c:v>Office Ally</c:v>
                </c:pt>
                <c:pt idx="6">
                  <c:v>Dr. Cloud</c:v>
                </c:pt>
              </c:strCache>
            </c:strRef>
          </c:cat>
          <c:val>
            <c:numRef>
              <c:f>Sheet1!$B$118:$B$124</c:f>
              <c:numCache>
                <c:formatCode>General</c:formatCode>
                <c:ptCount val="7"/>
                <c:pt idx="0">
                  <c:v>5</c:v>
                </c:pt>
                <c:pt idx="1">
                  <c:v>3</c:v>
                </c:pt>
                <c:pt idx="2">
                  <c:v>1</c:v>
                </c:pt>
                <c:pt idx="3">
                  <c:v>1</c:v>
                </c:pt>
              </c:numCache>
            </c:numRef>
          </c:val>
          <c:extLst>
            <c:ext xmlns:c16="http://schemas.microsoft.com/office/drawing/2014/chart" uri="{C3380CC4-5D6E-409C-BE32-E72D297353CC}">
              <c16:uniqueId val="{00000000-856D-BB4C-9000-21DAF708951D}"/>
            </c:ext>
          </c:extLst>
        </c:ser>
        <c:ser>
          <c:idx val="1"/>
          <c:order val="1"/>
          <c:tx>
            <c:strRef>
              <c:f>Sheet1!$C$117</c:f>
              <c:strCache>
                <c:ptCount val="1"/>
                <c:pt idx="0">
                  <c:v>Interoperability Not Improved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Sheet1!$A$118:$A$124</c:f>
              <c:strCache>
                <c:ptCount val="7"/>
                <c:pt idx="0">
                  <c:v>NextGen</c:v>
                </c:pt>
                <c:pt idx="1">
                  <c:v>Epic</c:v>
                </c:pt>
                <c:pt idx="2">
                  <c:v>Greenway</c:v>
                </c:pt>
                <c:pt idx="3">
                  <c:v>Centricity/Insync</c:v>
                </c:pt>
                <c:pt idx="4">
                  <c:v>MacPractice</c:v>
                </c:pt>
                <c:pt idx="5">
                  <c:v>Office Ally</c:v>
                </c:pt>
                <c:pt idx="6">
                  <c:v>Dr. Cloud</c:v>
                </c:pt>
              </c:strCache>
            </c:strRef>
          </c:cat>
          <c:val>
            <c:numRef>
              <c:f>Sheet1!$C$118:$C$124</c:f>
              <c:numCache>
                <c:formatCode>General</c:formatCode>
                <c:ptCount val="7"/>
                <c:pt idx="0">
                  <c:v>1</c:v>
                </c:pt>
                <c:pt idx="4">
                  <c:v>1</c:v>
                </c:pt>
                <c:pt idx="5">
                  <c:v>1</c:v>
                </c:pt>
                <c:pt idx="6">
                  <c:v>1</c:v>
                </c:pt>
              </c:numCache>
            </c:numRef>
          </c:val>
          <c:extLst>
            <c:ext xmlns:c16="http://schemas.microsoft.com/office/drawing/2014/chart" uri="{C3380CC4-5D6E-409C-BE32-E72D297353CC}">
              <c16:uniqueId val="{00000001-856D-BB4C-9000-21DAF708951D}"/>
            </c:ext>
          </c:extLst>
        </c:ser>
        <c:dLbls>
          <c:dLblPos val="outEnd"/>
          <c:showLegendKey val="0"/>
          <c:showVal val="1"/>
          <c:showCatName val="0"/>
          <c:showSerName val="0"/>
          <c:showPercent val="0"/>
          <c:showBubbleSize val="0"/>
        </c:dLbls>
        <c:gapWidth val="182"/>
        <c:axId val="1172370064"/>
        <c:axId val="725193504"/>
      </c:barChart>
      <c:catAx>
        <c:axId val="1172370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725193504"/>
        <c:crosses val="autoZero"/>
        <c:auto val="1"/>
        <c:lblAlgn val="ctr"/>
        <c:lblOffset val="100"/>
        <c:noMultiLvlLbl val="0"/>
      </c:catAx>
      <c:valAx>
        <c:axId val="725193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1.5024083528020538E-2"/>
              <c:y val="0.28758481578691553"/>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2370064"/>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en-US" sz="2000"/>
              <a:t>Tribal Clinic Health Care Staff Size</a:t>
            </a:r>
          </a:p>
        </c:rich>
      </c:tx>
      <c:overlay val="0"/>
      <c:spPr>
        <a:noFill/>
        <a:ln>
          <a:noFill/>
        </a:ln>
        <a:effectLst/>
      </c:spPr>
      <c:txPr>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Column1</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7DCD-2147-9944-47AAB811F924}"/>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7DCD-2147-9944-47AAB811F924}"/>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7DCD-2147-9944-47AAB811F924}"/>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7DCD-2147-9944-47AAB811F924}"/>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7DCD-2147-9944-47AAB811F924}"/>
              </c:ext>
            </c:extLst>
          </c:dPt>
          <c:dPt>
            <c:idx val="5"/>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7DCD-2147-9944-47AAB811F924}"/>
              </c:ext>
            </c:extLst>
          </c:dPt>
          <c:dLbls>
            <c:dLbl>
              <c:idx val="0"/>
              <c:layout>
                <c:manualLayout>
                  <c:x val="4.6336518969012454E-2"/>
                  <c:y val="3.2611227579780994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7DCD-2147-9944-47AAB811F924}"/>
                </c:ext>
              </c:extLst>
            </c:dLbl>
            <c:dLbl>
              <c:idx val="1"/>
              <c:layout>
                <c:manualLayout>
                  <c:x val="3.7648421662322615E-2"/>
                  <c:y val="-5.5904961565338925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DCD-2147-9944-47AAB811F924}"/>
                </c:ext>
              </c:extLst>
            </c:dLbl>
            <c:dLbl>
              <c:idx val="2"/>
              <c:layout>
                <c:manualLayout>
                  <c:x val="7.8192875760208405E-2"/>
                  <c:y val="-1.7081874258140033E-16"/>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7DCD-2147-9944-47AAB811F924}"/>
                </c:ext>
              </c:extLst>
            </c:dLbl>
            <c:dLbl>
              <c:idx val="3"/>
              <c:layout>
                <c:manualLayout>
                  <c:x val="-4.9232551404575761E-2"/>
                  <c:y val="-9.3173752320520869E-3"/>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7DCD-2147-9944-47AAB811F924}"/>
                </c:ext>
              </c:extLst>
            </c:dLbl>
            <c:dLbl>
              <c:idx val="4"/>
              <c:layout>
                <c:manualLayout>
                  <c:x val="-3.4752389226759328E-2"/>
                  <c:y val="-2.3293733985557886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5"/>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7DCD-2147-9944-47AAB811F924}"/>
                </c:ext>
              </c:extLst>
            </c:dLbl>
            <c:dLbl>
              <c:idx val="5"/>
              <c:layout>
                <c:manualLayout>
                  <c:x val="-2.3168259484506255E-2"/>
                  <c:y val="0"/>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6"/>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7DCD-2147-9944-47AAB811F924}"/>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1-5 staff</c:v>
                </c:pt>
                <c:pt idx="1">
                  <c:v>6-10 staff</c:v>
                </c:pt>
                <c:pt idx="2">
                  <c:v>11-15 staff</c:v>
                </c:pt>
                <c:pt idx="3">
                  <c:v>16-20 staff</c:v>
                </c:pt>
                <c:pt idx="4">
                  <c:v>21-25 staff</c:v>
                </c:pt>
                <c:pt idx="5">
                  <c:v>26+ staff</c:v>
                </c:pt>
              </c:strCache>
            </c:strRef>
          </c:cat>
          <c:val>
            <c:numRef>
              <c:f>Sheet1!$B$2:$B$7</c:f>
              <c:numCache>
                <c:formatCode>General</c:formatCode>
                <c:ptCount val="6"/>
                <c:pt idx="0">
                  <c:v>8</c:v>
                </c:pt>
                <c:pt idx="1">
                  <c:v>6</c:v>
                </c:pt>
                <c:pt idx="2">
                  <c:v>3</c:v>
                </c:pt>
                <c:pt idx="3">
                  <c:v>5</c:v>
                </c:pt>
                <c:pt idx="4">
                  <c:v>2</c:v>
                </c:pt>
                <c:pt idx="5">
                  <c:v>9</c:v>
                </c:pt>
              </c:numCache>
            </c:numRef>
          </c:val>
          <c:extLst>
            <c:ext xmlns:c16="http://schemas.microsoft.com/office/drawing/2014/chart" uri="{C3380CC4-5D6E-409C-BE32-E72D297353CC}">
              <c16:uniqueId val="{0000000C-7DCD-2147-9944-47AAB811F924}"/>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r>
              <a:rPr lang="en-US" sz="2400"/>
              <a:t>Tribal Clinic Health Care Staff Vacancies</a:t>
            </a:r>
          </a:p>
        </c:rich>
      </c:tx>
      <c:overlay val="0"/>
      <c:spPr>
        <a:noFill/>
        <a:ln>
          <a:noFill/>
        </a:ln>
        <a:effectLst/>
      </c:spPr>
      <c:txPr>
        <a:bodyPr rot="0" spcFirstLastPara="1" vertOverflow="ellipsis" vert="horz" wrap="square" anchor="ctr" anchorCtr="1"/>
        <a:lstStyle/>
        <a:p>
          <a:pPr>
            <a:defRPr sz="24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Tribes</c:v>
                </c:pt>
              </c:strCache>
            </c:strRef>
          </c:tx>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22C1-334B-BBEE-8AF68635AF8A}"/>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22C1-334B-BBEE-8AF68635AF8A}"/>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22C1-334B-BBEE-8AF68635AF8A}"/>
              </c:ext>
            </c:extLst>
          </c:dPt>
          <c:dPt>
            <c:idx val="3"/>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22C1-334B-BBEE-8AF68635AF8A}"/>
              </c:ext>
            </c:extLst>
          </c:dPt>
          <c:dPt>
            <c:idx val="4"/>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22C1-334B-BBEE-8AF68635AF8A}"/>
              </c:ext>
            </c:extLst>
          </c:dPt>
          <c:dLbls>
            <c:dLbl>
              <c:idx val="0"/>
              <c:layout>
                <c:manualLayout>
                  <c:x val="8.5858585858585856E-2"/>
                  <c:y val="7.716049382716053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2C1-334B-BBEE-8AF68635AF8A}"/>
                </c:ext>
              </c:extLst>
            </c:dLbl>
            <c:dLbl>
              <c:idx val="1"/>
              <c:layout>
                <c:manualLayout>
                  <c:x val="0.45556346680069248"/>
                  <c:y val="-8.2309545246532431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2C1-334B-BBEE-8AF68635AF8A}"/>
                </c:ext>
              </c:extLst>
            </c:dLbl>
            <c:dLbl>
              <c:idx val="2"/>
              <c:layout>
                <c:manualLayout>
                  <c:x val="-0.12389445637477134"/>
                  <c:y val="0.1150253353747448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3"/>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22C1-334B-BBEE-8AF68635AF8A}"/>
                </c:ext>
              </c:extLst>
            </c:dLbl>
            <c:dLbl>
              <c:idx val="3"/>
              <c:layout>
                <c:manualLayout>
                  <c:x val="-0.11023900421538217"/>
                  <c:y val="3.476961213181685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4"/>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22C1-334B-BBEE-8AF68635AF8A}"/>
                </c:ext>
              </c:extLst>
            </c:dLbl>
            <c:dLbl>
              <c:idx val="4"/>
              <c:layout>
                <c:manualLayout>
                  <c:x val="0.22901594687027757"/>
                  <c:y val="4.2426424127539594E-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5"/>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22C1-334B-BBEE-8AF68635AF8A}"/>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No Vacancies</c:v>
                </c:pt>
                <c:pt idx="1">
                  <c:v>1-5 Vacancies</c:v>
                </c:pt>
                <c:pt idx="2">
                  <c:v>6-10 Vacancies</c:v>
                </c:pt>
                <c:pt idx="3">
                  <c:v>11-15 Vacancies</c:v>
                </c:pt>
                <c:pt idx="4">
                  <c:v>16+ Vacancies</c:v>
                </c:pt>
              </c:strCache>
            </c:strRef>
          </c:cat>
          <c:val>
            <c:numRef>
              <c:f>Sheet1!$B$2:$B$6</c:f>
              <c:numCache>
                <c:formatCode>General</c:formatCode>
                <c:ptCount val="5"/>
                <c:pt idx="0">
                  <c:v>9</c:v>
                </c:pt>
                <c:pt idx="1">
                  <c:v>19</c:v>
                </c:pt>
                <c:pt idx="2">
                  <c:v>3</c:v>
                </c:pt>
                <c:pt idx="3">
                  <c:v>1</c:v>
                </c:pt>
                <c:pt idx="4">
                  <c:v>1</c:v>
                </c:pt>
              </c:numCache>
            </c:numRef>
          </c:val>
          <c:extLst>
            <c:ext xmlns:c16="http://schemas.microsoft.com/office/drawing/2014/chart" uri="{C3380CC4-5D6E-409C-BE32-E72D297353CC}">
              <c16:uniqueId val="{0000000A-22C1-334B-BBEE-8AF68635AF8A}"/>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12700" cap="flat" cmpd="sng" algn="ctr">
      <a:solidFill>
        <a:schemeClr val="tx1">
          <a:lumMod val="15000"/>
          <a:lumOff val="85000"/>
        </a:schemeClr>
      </a:solidFill>
      <a:round/>
    </a:ln>
    <a:effectLst/>
  </c:spPr>
  <c:txPr>
    <a:bodyPr rot="60000"/>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r>
              <a:rPr lang="en-US" sz="2000"/>
              <a:t>EHR Systems Portland Area Tribes Use</a:t>
            </a:r>
          </a:p>
        </c:rich>
      </c:tx>
      <c:overlay val="0"/>
      <c:spPr>
        <a:noFill/>
        <a:ln>
          <a:noFill/>
        </a:ln>
        <a:effectLst/>
      </c:spPr>
      <c:txPr>
        <a:bodyPr rot="0" spcFirstLastPara="1" vertOverflow="ellipsis" vert="horz" wrap="square" anchor="ctr" anchorCtr="1"/>
        <a:lstStyle/>
        <a:p>
          <a:pPr>
            <a:defRPr sz="20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0409-664B-AC29-D4DCE4AAB0AA}"/>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0409-664B-AC29-D4DCE4AAB0AA}"/>
              </c:ext>
            </c:extLst>
          </c:dPt>
          <c:dPt>
            <c:idx val="2"/>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0409-664B-AC29-D4DCE4AAB0AA}"/>
              </c:ext>
            </c:extLst>
          </c:dPt>
          <c:dLbls>
            <c:dLbl>
              <c:idx val="0"/>
              <c:layout>
                <c:manualLayout>
                  <c:x val="1.1111111111111112E-2"/>
                  <c:y val="-7.8703703703703706E-2"/>
                </c:manualLayout>
              </c:layout>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0409-664B-AC29-D4DCE4AAB0AA}"/>
                </c:ext>
              </c:extLst>
            </c:dLbl>
            <c:dLbl>
              <c:idx val="1"/>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3-0409-664B-AC29-D4DCE4AAB0AA}"/>
                </c:ext>
              </c:extLst>
            </c:dLbl>
            <c:dLbl>
              <c:idx val="2"/>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extLst>
                <c:ext xmlns:c16="http://schemas.microsoft.com/office/drawing/2014/chart" uri="{C3380CC4-5D6E-409C-BE32-E72D297353CC}">
                  <c16:uniqueId val="{00000005-0409-664B-AC29-D4DCE4AAB0AA}"/>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Sheet1!$A$389:$A$391</c:f>
              <c:strCache>
                <c:ptCount val="3"/>
                <c:pt idx="0">
                  <c:v>RPMS Only</c:v>
                </c:pt>
                <c:pt idx="1">
                  <c:v>RPMS and COTS System</c:v>
                </c:pt>
                <c:pt idx="2">
                  <c:v>COTS System</c:v>
                </c:pt>
              </c:strCache>
            </c:strRef>
          </c:cat>
          <c:val>
            <c:numRef>
              <c:f>Sheet1!$B$389:$B$391</c:f>
              <c:numCache>
                <c:formatCode>General</c:formatCode>
                <c:ptCount val="3"/>
                <c:pt idx="0">
                  <c:v>21</c:v>
                </c:pt>
                <c:pt idx="1">
                  <c:v>5</c:v>
                </c:pt>
                <c:pt idx="2">
                  <c:v>14</c:v>
                </c:pt>
              </c:numCache>
            </c:numRef>
          </c:val>
          <c:extLst>
            <c:ext xmlns:c16="http://schemas.microsoft.com/office/drawing/2014/chart" uri="{C3380CC4-5D6E-409C-BE32-E72D297353CC}">
              <c16:uniqueId val="{00000006-0409-664B-AC29-D4DCE4AAB0AA}"/>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r>
              <a:rPr lang="en-US" sz="1800"/>
              <a:t>ELECTRONIC</a:t>
            </a:r>
            <a:r>
              <a:rPr lang="en-US" sz="1800" baseline="0"/>
              <a:t> CLEARINGHOUSE CURRENTLY USED</a:t>
            </a:r>
            <a:endParaRPr lang="en-US" sz="1800"/>
          </a:p>
        </c:rich>
      </c:tx>
      <c:layout>
        <c:manualLayout>
          <c:xMode val="edge"/>
          <c:yMode val="edge"/>
          <c:x val="0.17404767703006196"/>
          <c:y val="4.4444444444444444E-3"/>
        </c:manualLayout>
      </c:layout>
      <c:overlay val="0"/>
      <c:spPr>
        <a:noFill/>
        <a:ln>
          <a:noFill/>
        </a:ln>
        <a:effectLst/>
      </c:spPr>
      <c:txPr>
        <a:bodyPr rot="0" spcFirstLastPara="1" vertOverflow="ellipsis" vert="horz" wrap="square" anchor="ctr" anchorCtr="1"/>
        <a:lstStyle/>
        <a:p>
          <a:pPr>
            <a:defRPr sz="1800" b="1" i="0" u="none" strike="noStrike" kern="1200" cap="all"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1"/>
        <c:ser>
          <c:idx val="0"/>
          <c:order val="0"/>
          <c:invertIfNegative val="0"/>
          <c:dPt>
            <c:idx val="0"/>
            <c:invertIfNegative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89B8-F048-90D4-19066497D2AF}"/>
              </c:ext>
            </c:extLst>
          </c:dPt>
          <c:dPt>
            <c:idx val="1"/>
            <c:invertIfNegative val="0"/>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89B8-F048-90D4-19066497D2AF}"/>
              </c:ext>
            </c:extLst>
          </c:dPt>
          <c:dPt>
            <c:idx val="2"/>
            <c:invertIfNegative val="0"/>
            <c:bubble3D val="0"/>
            <c:spPr>
              <a:solidFill>
                <a:schemeClr val="accent3"/>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89B8-F048-90D4-19066497D2AF}"/>
              </c:ext>
            </c:extLst>
          </c:dPt>
          <c:dPt>
            <c:idx val="3"/>
            <c:invertIfNegative val="0"/>
            <c:bubble3D val="0"/>
            <c:spPr>
              <a:solidFill>
                <a:schemeClr val="accent4"/>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7-89B8-F048-90D4-19066497D2AF}"/>
              </c:ext>
            </c:extLst>
          </c:dPt>
          <c:dPt>
            <c:idx val="4"/>
            <c:invertIfNegative val="0"/>
            <c:bubble3D val="0"/>
            <c:spPr>
              <a:solidFill>
                <a:schemeClr val="accent5"/>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9-89B8-F048-90D4-19066497D2AF}"/>
              </c:ext>
            </c:extLst>
          </c:dPt>
          <c:dPt>
            <c:idx val="5"/>
            <c:invertIfNegative val="0"/>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B-89B8-F048-90D4-19066497D2AF}"/>
              </c:ext>
            </c:extLst>
          </c:dPt>
          <c:dPt>
            <c:idx val="6"/>
            <c:invertIfNegative val="0"/>
            <c:bubble3D val="0"/>
            <c:spPr>
              <a:solidFill>
                <a:schemeClr val="accent1">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D-89B8-F048-90D4-19066497D2AF}"/>
              </c:ext>
            </c:extLst>
          </c:dPt>
          <c:dPt>
            <c:idx val="7"/>
            <c:invertIfNegative val="0"/>
            <c:bubble3D val="0"/>
            <c:spPr>
              <a:solidFill>
                <a:schemeClr val="accent2">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F-89B8-F048-90D4-19066497D2AF}"/>
              </c:ext>
            </c:extLst>
          </c:dPt>
          <c:dPt>
            <c:idx val="8"/>
            <c:invertIfNegative val="0"/>
            <c:bubble3D val="0"/>
            <c:spPr>
              <a:solidFill>
                <a:schemeClr val="accent3">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1-89B8-F048-90D4-19066497D2AF}"/>
              </c:ext>
            </c:extLst>
          </c:dPt>
          <c:dPt>
            <c:idx val="9"/>
            <c:invertIfNegative val="0"/>
            <c:bubble3D val="0"/>
            <c:spPr>
              <a:solidFill>
                <a:schemeClr val="accent4">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3-89B8-F048-90D4-19066497D2AF}"/>
              </c:ext>
            </c:extLst>
          </c:dPt>
          <c:dPt>
            <c:idx val="10"/>
            <c:invertIfNegative val="0"/>
            <c:bubble3D val="0"/>
            <c:spPr>
              <a:solidFill>
                <a:schemeClr val="accent5">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5-89B8-F048-90D4-19066497D2AF}"/>
              </c:ext>
            </c:extLst>
          </c:dPt>
          <c:dPt>
            <c:idx val="11"/>
            <c:invertIfNegative val="0"/>
            <c:bubble3D val="0"/>
            <c:spPr>
              <a:solidFill>
                <a:schemeClr val="accent6">
                  <a:lumMod val="6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7-89B8-F048-90D4-19066497D2AF}"/>
              </c:ext>
            </c:extLst>
          </c:dPt>
          <c:dPt>
            <c:idx val="12"/>
            <c:invertIfNegative val="0"/>
            <c:bubble3D val="0"/>
            <c:spPr>
              <a:solidFill>
                <a:schemeClr val="accent1">
                  <a:lumMod val="80000"/>
                  <a:lumOff val="2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9-89B8-F048-90D4-19066497D2AF}"/>
              </c:ext>
            </c:extLst>
          </c:dPt>
          <c:dPt>
            <c:idx val="13"/>
            <c:invertIfNegative val="0"/>
            <c:bubble3D val="0"/>
            <c:spPr>
              <a:solidFill>
                <a:schemeClr val="accent2">
                  <a:lumMod val="80000"/>
                  <a:lumOff val="2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B-89B8-F048-90D4-19066497D2AF}"/>
              </c:ext>
            </c:extLst>
          </c:dPt>
          <c:dPt>
            <c:idx val="14"/>
            <c:invertIfNegative val="0"/>
            <c:bubble3D val="0"/>
            <c:spPr>
              <a:solidFill>
                <a:schemeClr val="accent3">
                  <a:lumMod val="80000"/>
                  <a:lumOff val="20000"/>
                </a:schemeClr>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1D-89B8-F048-90D4-19066497D2AF}"/>
              </c:ext>
            </c:extLst>
          </c:dPt>
          <c:cat>
            <c:strRef>
              <c:f>Sheet1!$A$33:$A$47</c:f>
              <c:strCache>
                <c:ptCount val="15"/>
                <c:pt idx="0">
                  <c:v>RPMS</c:v>
                </c:pt>
                <c:pt idx="1">
                  <c:v>Availity</c:v>
                </c:pt>
                <c:pt idx="2">
                  <c:v>Capario</c:v>
                </c:pt>
                <c:pt idx="3">
                  <c:v>Change Healthcare (Emdeon)</c:v>
                </c:pt>
                <c:pt idx="4">
                  <c:v>CLAIMSMD</c:v>
                </c:pt>
                <c:pt idx="5">
                  <c:v>Epic</c:v>
                </c:pt>
                <c:pt idx="6">
                  <c:v>Esolutions</c:v>
                </c:pt>
                <c:pt idx="7">
                  <c:v>Navicare</c:v>
                </c:pt>
                <c:pt idx="8">
                  <c:v>NextGen</c:v>
                </c:pt>
                <c:pt idx="9">
                  <c:v>Noridian</c:v>
                </c:pt>
                <c:pt idx="10">
                  <c:v>Office Ally</c:v>
                </c:pt>
                <c:pt idx="11">
                  <c:v>PHIcure</c:v>
                </c:pt>
                <c:pt idx="12">
                  <c:v>SSI</c:v>
                </c:pt>
                <c:pt idx="13">
                  <c:v>Trizetto</c:v>
                </c:pt>
                <c:pt idx="14">
                  <c:v>Waystar</c:v>
                </c:pt>
              </c:strCache>
            </c:strRef>
          </c:cat>
          <c:val>
            <c:numRef>
              <c:f>Sheet1!$B$33:$B$47</c:f>
              <c:numCache>
                <c:formatCode>General</c:formatCode>
                <c:ptCount val="15"/>
                <c:pt idx="0">
                  <c:v>6</c:v>
                </c:pt>
                <c:pt idx="1">
                  <c:v>1</c:v>
                </c:pt>
                <c:pt idx="2">
                  <c:v>1</c:v>
                </c:pt>
                <c:pt idx="3">
                  <c:v>4</c:v>
                </c:pt>
                <c:pt idx="4">
                  <c:v>1</c:v>
                </c:pt>
                <c:pt idx="5">
                  <c:v>2</c:v>
                </c:pt>
                <c:pt idx="6">
                  <c:v>1</c:v>
                </c:pt>
                <c:pt idx="7">
                  <c:v>1</c:v>
                </c:pt>
                <c:pt idx="8">
                  <c:v>1</c:v>
                </c:pt>
                <c:pt idx="9">
                  <c:v>1</c:v>
                </c:pt>
                <c:pt idx="10">
                  <c:v>4</c:v>
                </c:pt>
                <c:pt idx="11">
                  <c:v>1</c:v>
                </c:pt>
                <c:pt idx="12">
                  <c:v>1</c:v>
                </c:pt>
                <c:pt idx="13">
                  <c:v>2</c:v>
                </c:pt>
                <c:pt idx="14">
                  <c:v>1</c:v>
                </c:pt>
              </c:numCache>
            </c:numRef>
          </c:val>
          <c:extLst>
            <c:ext xmlns:c16="http://schemas.microsoft.com/office/drawing/2014/chart" uri="{C3380CC4-5D6E-409C-BE32-E72D297353CC}">
              <c16:uniqueId val="{0000001E-89B8-F048-90D4-19066497D2AF}"/>
            </c:ext>
          </c:extLst>
        </c:ser>
        <c:dLbls>
          <c:showLegendKey val="0"/>
          <c:showVal val="0"/>
          <c:showCatName val="0"/>
          <c:showSerName val="0"/>
          <c:showPercent val="0"/>
          <c:showBubbleSize val="0"/>
        </c:dLbls>
        <c:gapWidth val="150"/>
        <c:axId val="1064480144"/>
        <c:axId val="683765520"/>
      </c:barChart>
      <c:valAx>
        <c:axId val="6837655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r>
                  <a:rPr lang="en-US" sz="1400" b="1"/>
                  <a:t>Number of Clinics </a:t>
                </a:r>
              </a:p>
            </c:rich>
          </c:tx>
          <c:layout>
            <c:manualLayout>
              <c:xMode val="edge"/>
              <c:yMode val="edge"/>
              <c:x val="5.6006414529991529E-3"/>
              <c:y val="0.16710906681219304"/>
            </c:manualLayout>
          </c:layout>
          <c:overlay val="0"/>
          <c:spPr>
            <a:noFill/>
            <a:ln>
              <a:noFill/>
            </a:ln>
            <a:effectLst/>
          </c:spPr>
          <c:txPr>
            <a:bodyPr rot="-540000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64480144"/>
        <c:crosses val="autoZero"/>
        <c:crossBetween val="between"/>
      </c:valAx>
      <c:catAx>
        <c:axId val="1064480144"/>
        <c:scaling>
          <c:orientation val="minMax"/>
        </c:scaling>
        <c:delete val="0"/>
        <c:axPos val="b"/>
        <c:title>
          <c:tx>
            <c:rich>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r>
                  <a:rPr lang="en-US" sz="1400" b="1"/>
                  <a:t>Electronic</a:t>
                </a:r>
                <a:r>
                  <a:rPr lang="en-US" sz="1400" b="1" baseline="0"/>
                  <a:t> Clearinghouse</a:t>
                </a:r>
                <a:endParaRPr lang="en-US" sz="1400" b="1"/>
              </a:p>
            </c:rich>
          </c:tx>
          <c:layout>
            <c:manualLayout>
              <c:xMode val="edge"/>
              <c:yMode val="edge"/>
              <c:x val="0.32751707237968247"/>
              <c:y val="0.87245528962345054"/>
            </c:manualLayout>
          </c:layout>
          <c:overlay val="0"/>
          <c:spPr>
            <a:noFill/>
            <a:ln>
              <a:noFill/>
            </a:ln>
            <a:effectLst/>
          </c:spPr>
          <c:txPr>
            <a:bodyPr rot="0" spcFirstLastPara="1" vertOverflow="ellipsis" vert="horz" wrap="square" anchor="ctr" anchorCtr="1"/>
            <a:lstStyle/>
            <a:p>
              <a:pPr>
                <a:defRPr sz="14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683765520"/>
        <c:crosses val="autoZero"/>
        <c:auto val="1"/>
        <c:lblAlgn val="ctr"/>
        <c:lblOffset val="100"/>
        <c:noMultiLvlLbl val="0"/>
      </c:cat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Reasons for Selecting a COTS System</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Sheet1!$A$3</c:f>
              <c:strCache>
                <c:ptCount val="1"/>
                <c:pt idx="0">
                  <c:v>NextGen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Sheet1!$B$3:$I$3</c:f>
              <c:numCache>
                <c:formatCode>General</c:formatCode>
                <c:ptCount val="8"/>
                <c:pt idx="0">
                  <c:v>5</c:v>
                </c:pt>
                <c:pt idx="1">
                  <c:v>3</c:v>
                </c:pt>
                <c:pt idx="2">
                  <c:v>2</c:v>
                </c:pt>
                <c:pt idx="3">
                  <c:v>1</c:v>
                </c:pt>
                <c:pt idx="4">
                  <c:v>7</c:v>
                </c:pt>
                <c:pt idx="5">
                  <c:v>2</c:v>
                </c:pt>
              </c:numCache>
            </c:numRef>
          </c:val>
          <c:extLst>
            <c:ext xmlns:c16="http://schemas.microsoft.com/office/drawing/2014/chart" uri="{C3380CC4-5D6E-409C-BE32-E72D297353CC}">
              <c16:uniqueId val="{00000000-F101-7B42-9B0B-7DF7F6E3B75C}"/>
            </c:ext>
          </c:extLst>
        </c:ser>
        <c:ser>
          <c:idx val="1"/>
          <c:order val="1"/>
          <c:tx>
            <c:strRef>
              <c:f>Sheet1!$A$4</c:f>
              <c:strCache>
                <c:ptCount val="1"/>
                <c:pt idx="0">
                  <c:v>Epic</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Sheet1!$B$4:$I$4</c:f>
              <c:numCache>
                <c:formatCode>General</c:formatCode>
                <c:ptCount val="8"/>
                <c:pt idx="0">
                  <c:v>3</c:v>
                </c:pt>
                <c:pt idx="1">
                  <c:v>1</c:v>
                </c:pt>
                <c:pt idx="2">
                  <c:v>1</c:v>
                </c:pt>
                <c:pt idx="3">
                  <c:v>1</c:v>
                </c:pt>
                <c:pt idx="4">
                  <c:v>1</c:v>
                </c:pt>
                <c:pt idx="7">
                  <c:v>2</c:v>
                </c:pt>
              </c:numCache>
            </c:numRef>
          </c:val>
          <c:extLst>
            <c:ext xmlns:c16="http://schemas.microsoft.com/office/drawing/2014/chart" uri="{C3380CC4-5D6E-409C-BE32-E72D297353CC}">
              <c16:uniqueId val="{00000001-F101-7B42-9B0B-7DF7F6E3B75C}"/>
            </c:ext>
          </c:extLst>
        </c:ser>
        <c:ser>
          <c:idx val="2"/>
          <c:order val="2"/>
          <c:tx>
            <c:strRef>
              <c:f>Sheet1!$A$5</c:f>
              <c:strCache>
                <c:ptCount val="1"/>
                <c:pt idx="0">
                  <c:v>Greenway</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Sheet1!$B$5:$I$5</c:f>
              <c:numCache>
                <c:formatCode>General</c:formatCode>
                <c:ptCount val="8"/>
                <c:pt idx="0">
                  <c:v>1</c:v>
                </c:pt>
                <c:pt idx="2">
                  <c:v>1</c:v>
                </c:pt>
                <c:pt idx="4">
                  <c:v>1</c:v>
                </c:pt>
              </c:numCache>
            </c:numRef>
          </c:val>
          <c:extLst>
            <c:ext xmlns:c16="http://schemas.microsoft.com/office/drawing/2014/chart" uri="{C3380CC4-5D6E-409C-BE32-E72D297353CC}">
              <c16:uniqueId val="{00000002-F101-7B42-9B0B-7DF7F6E3B75C}"/>
            </c:ext>
          </c:extLst>
        </c:ser>
        <c:ser>
          <c:idx val="3"/>
          <c:order val="3"/>
          <c:tx>
            <c:strRef>
              <c:f>Sheet1!$A$6</c:f>
              <c:strCache>
                <c:ptCount val="1"/>
                <c:pt idx="0">
                  <c:v>Centricity/Insync</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Sheet1!$B$6:$I$6</c:f>
              <c:numCache>
                <c:formatCode>General</c:formatCode>
                <c:ptCount val="8"/>
                <c:pt idx="0">
                  <c:v>1</c:v>
                </c:pt>
                <c:pt idx="1">
                  <c:v>1</c:v>
                </c:pt>
                <c:pt idx="2">
                  <c:v>1</c:v>
                </c:pt>
              </c:numCache>
            </c:numRef>
          </c:val>
          <c:extLst>
            <c:ext xmlns:c16="http://schemas.microsoft.com/office/drawing/2014/chart" uri="{C3380CC4-5D6E-409C-BE32-E72D297353CC}">
              <c16:uniqueId val="{00000003-F101-7B42-9B0B-7DF7F6E3B75C}"/>
            </c:ext>
          </c:extLst>
        </c:ser>
        <c:ser>
          <c:idx val="4"/>
          <c:order val="4"/>
          <c:tx>
            <c:strRef>
              <c:f>Sheet1!$A$7</c:f>
              <c:strCache>
                <c:ptCount val="1"/>
                <c:pt idx="0">
                  <c:v>MacPractice</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Sheet1!$B$7:$I$7</c:f>
              <c:numCache>
                <c:formatCode>General</c:formatCode>
                <c:ptCount val="8"/>
                <c:pt idx="0">
                  <c:v>1</c:v>
                </c:pt>
                <c:pt idx="2">
                  <c:v>1</c:v>
                </c:pt>
                <c:pt idx="3">
                  <c:v>1</c:v>
                </c:pt>
                <c:pt idx="4">
                  <c:v>1</c:v>
                </c:pt>
              </c:numCache>
            </c:numRef>
          </c:val>
          <c:extLst>
            <c:ext xmlns:c16="http://schemas.microsoft.com/office/drawing/2014/chart" uri="{C3380CC4-5D6E-409C-BE32-E72D297353CC}">
              <c16:uniqueId val="{00000004-F101-7B42-9B0B-7DF7F6E3B75C}"/>
            </c:ext>
          </c:extLst>
        </c:ser>
        <c:ser>
          <c:idx val="5"/>
          <c:order val="5"/>
          <c:tx>
            <c:strRef>
              <c:f>Sheet1!$A$8</c:f>
              <c:strCache>
                <c:ptCount val="1"/>
                <c:pt idx="0">
                  <c:v>Dr.Cloud</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Sheet1!$B$8:$I$8</c:f>
              <c:numCache>
                <c:formatCode>General</c:formatCode>
                <c:ptCount val="8"/>
                <c:pt idx="0">
                  <c:v>1</c:v>
                </c:pt>
                <c:pt idx="2">
                  <c:v>1</c:v>
                </c:pt>
              </c:numCache>
            </c:numRef>
          </c:val>
          <c:extLst>
            <c:ext xmlns:c16="http://schemas.microsoft.com/office/drawing/2014/chart" uri="{C3380CC4-5D6E-409C-BE32-E72D297353CC}">
              <c16:uniqueId val="{00000005-F101-7B42-9B0B-7DF7F6E3B75C}"/>
            </c:ext>
          </c:extLst>
        </c:ser>
        <c:ser>
          <c:idx val="6"/>
          <c:order val="6"/>
          <c:tx>
            <c:strRef>
              <c:f>Sheet1!$A$9</c:f>
              <c:strCache>
                <c:ptCount val="1"/>
                <c:pt idx="0">
                  <c:v>Office Ally</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Sheet1!$B$2:$I$2</c:f>
              <c:strCache>
                <c:ptCount val="8"/>
                <c:pt idx="0">
                  <c:v>Functionality</c:v>
                </c:pt>
                <c:pt idx="1">
                  <c:v>Interfaces</c:v>
                </c:pt>
                <c:pt idx="2">
                  <c:v>Care Management</c:v>
                </c:pt>
                <c:pt idx="3">
                  <c:v>Referral Management</c:v>
                </c:pt>
                <c:pt idx="4">
                  <c:v>Billing system</c:v>
                </c:pt>
                <c:pt idx="5">
                  <c:v>GPRA or National Data Warehouse (NDW) Reporting</c:v>
                </c:pt>
                <c:pt idx="6">
                  <c:v>Reporting to different funding streams</c:v>
                </c:pt>
                <c:pt idx="7">
                  <c:v>Connectivity to local healthcare providers</c:v>
                </c:pt>
              </c:strCache>
            </c:strRef>
          </c:cat>
          <c:val>
            <c:numRef>
              <c:f>Sheet1!$B$9:$I$9</c:f>
              <c:numCache>
                <c:formatCode>General</c:formatCode>
                <c:ptCount val="8"/>
                <c:pt idx="6">
                  <c:v>1</c:v>
                </c:pt>
              </c:numCache>
            </c:numRef>
          </c:val>
          <c:extLst>
            <c:ext xmlns:c16="http://schemas.microsoft.com/office/drawing/2014/chart" uri="{C3380CC4-5D6E-409C-BE32-E72D297353CC}">
              <c16:uniqueId val="{00000006-F101-7B42-9B0B-7DF7F6E3B75C}"/>
            </c:ext>
          </c:extLst>
        </c:ser>
        <c:dLbls>
          <c:dLblPos val="outEnd"/>
          <c:showLegendKey val="0"/>
          <c:showVal val="1"/>
          <c:showCatName val="0"/>
          <c:showSerName val="0"/>
          <c:showPercent val="0"/>
          <c:showBubbleSize val="0"/>
        </c:dLbls>
        <c:gapWidth val="100"/>
        <c:overlap val="-24"/>
        <c:axId val="687530976"/>
        <c:axId val="686858304"/>
      </c:barChart>
      <c:catAx>
        <c:axId val="68753097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686858304"/>
        <c:crosses val="autoZero"/>
        <c:auto val="1"/>
        <c:lblAlgn val="ctr"/>
        <c:lblOffset val="100"/>
        <c:noMultiLvlLbl val="0"/>
      </c:catAx>
      <c:valAx>
        <c:axId val="6868583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a:t>Number of Clinics Identifying COTS Systems </a:t>
                </a:r>
              </a:p>
            </c:rich>
          </c:tx>
          <c:layout>
            <c:manualLayout>
              <c:xMode val="edge"/>
              <c:yMode val="edge"/>
              <c:x val="4.0360778602096707E-3"/>
              <c:y val="0.12916666666666668"/>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87530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en-US" sz="1800" b="1" dirty="0"/>
              <a:t>Successes</a:t>
            </a:r>
            <a:r>
              <a:rPr lang="en-US" sz="1800" b="1" baseline="0" dirty="0"/>
              <a:t> of EHR System</a:t>
            </a:r>
            <a:endParaRPr lang="en-US" sz="1800" b="1" dirty="0"/>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Sheet1!$A$66</c:f>
              <c:strCache>
                <c:ptCount val="1"/>
                <c:pt idx="0">
                  <c:v>Epic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Sheet1!$B$66:$I$66</c:f>
              <c:numCache>
                <c:formatCode>General</c:formatCode>
                <c:ptCount val="8"/>
                <c:pt idx="0">
                  <c:v>2</c:v>
                </c:pt>
                <c:pt idx="3">
                  <c:v>2</c:v>
                </c:pt>
                <c:pt idx="4">
                  <c:v>1</c:v>
                </c:pt>
                <c:pt idx="5">
                  <c:v>2</c:v>
                </c:pt>
                <c:pt idx="6">
                  <c:v>2</c:v>
                </c:pt>
                <c:pt idx="7">
                  <c:v>2</c:v>
                </c:pt>
              </c:numCache>
            </c:numRef>
          </c:val>
          <c:extLst>
            <c:ext xmlns:c16="http://schemas.microsoft.com/office/drawing/2014/chart" uri="{C3380CC4-5D6E-409C-BE32-E72D297353CC}">
              <c16:uniqueId val="{00000000-DBA5-2D4D-9E78-6C3D8BADFC88}"/>
            </c:ext>
          </c:extLst>
        </c:ser>
        <c:ser>
          <c:idx val="1"/>
          <c:order val="1"/>
          <c:tx>
            <c:strRef>
              <c:f>Sheet1!$A$67</c:f>
              <c:strCache>
                <c:ptCount val="1"/>
                <c:pt idx="0">
                  <c:v>NextGen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Sheet1!$B$67:$I$67</c:f>
              <c:numCache>
                <c:formatCode>General</c:formatCode>
                <c:ptCount val="8"/>
                <c:pt idx="0">
                  <c:v>3</c:v>
                </c:pt>
                <c:pt idx="1">
                  <c:v>3</c:v>
                </c:pt>
                <c:pt idx="2">
                  <c:v>2</c:v>
                </c:pt>
                <c:pt idx="3">
                  <c:v>2</c:v>
                </c:pt>
                <c:pt idx="4">
                  <c:v>2</c:v>
                </c:pt>
                <c:pt idx="5">
                  <c:v>1</c:v>
                </c:pt>
                <c:pt idx="7">
                  <c:v>2</c:v>
                </c:pt>
              </c:numCache>
            </c:numRef>
          </c:val>
          <c:extLst>
            <c:ext xmlns:c16="http://schemas.microsoft.com/office/drawing/2014/chart" uri="{C3380CC4-5D6E-409C-BE32-E72D297353CC}">
              <c16:uniqueId val="{00000001-DBA5-2D4D-9E78-6C3D8BADFC88}"/>
            </c:ext>
          </c:extLst>
        </c:ser>
        <c:ser>
          <c:idx val="2"/>
          <c:order val="2"/>
          <c:tx>
            <c:strRef>
              <c:f>Sheet1!$A$68</c:f>
              <c:strCache>
                <c:ptCount val="1"/>
                <c:pt idx="0">
                  <c:v>Centricity/Insync</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Sheet1!$B$68:$I$68</c:f>
              <c:numCache>
                <c:formatCode>General</c:formatCode>
                <c:ptCount val="8"/>
                <c:pt idx="0">
                  <c:v>1</c:v>
                </c:pt>
                <c:pt idx="6">
                  <c:v>1</c:v>
                </c:pt>
              </c:numCache>
            </c:numRef>
          </c:val>
          <c:extLst>
            <c:ext xmlns:c16="http://schemas.microsoft.com/office/drawing/2014/chart" uri="{C3380CC4-5D6E-409C-BE32-E72D297353CC}">
              <c16:uniqueId val="{00000002-DBA5-2D4D-9E78-6C3D8BADFC88}"/>
            </c:ext>
          </c:extLst>
        </c:ser>
        <c:ser>
          <c:idx val="3"/>
          <c:order val="3"/>
          <c:tx>
            <c:strRef>
              <c:f>Sheet1!$A$69</c:f>
              <c:strCache>
                <c:ptCount val="1"/>
                <c:pt idx="0">
                  <c:v>Greenway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Sheet1!$B$69:$I$69</c:f>
              <c:numCache>
                <c:formatCode>General</c:formatCode>
                <c:ptCount val="8"/>
                <c:pt idx="0">
                  <c:v>1</c:v>
                </c:pt>
                <c:pt idx="3">
                  <c:v>1</c:v>
                </c:pt>
              </c:numCache>
            </c:numRef>
          </c:val>
          <c:extLst>
            <c:ext xmlns:c16="http://schemas.microsoft.com/office/drawing/2014/chart" uri="{C3380CC4-5D6E-409C-BE32-E72D297353CC}">
              <c16:uniqueId val="{00000003-DBA5-2D4D-9E78-6C3D8BADFC88}"/>
            </c:ext>
          </c:extLst>
        </c:ser>
        <c:ser>
          <c:idx val="4"/>
          <c:order val="4"/>
          <c:tx>
            <c:strRef>
              <c:f>Sheet1!$A$70</c:f>
              <c:strCache>
                <c:ptCount val="1"/>
                <c:pt idx="0">
                  <c:v>MacPractice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Sheet1!$B$70:$I$70</c:f>
              <c:numCache>
                <c:formatCode>General</c:formatCode>
                <c:ptCount val="8"/>
                <c:pt idx="0">
                  <c:v>1</c:v>
                </c:pt>
                <c:pt idx="6">
                  <c:v>1</c:v>
                </c:pt>
              </c:numCache>
            </c:numRef>
          </c:val>
          <c:extLst>
            <c:ext xmlns:c16="http://schemas.microsoft.com/office/drawing/2014/chart" uri="{C3380CC4-5D6E-409C-BE32-E72D297353CC}">
              <c16:uniqueId val="{00000004-DBA5-2D4D-9E78-6C3D8BADFC88}"/>
            </c:ext>
          </c:extLst>
        </c:ser>
        <c:ser>
          <c:idx val="5"/>
          <c:order val="5"/>
          <c:tx>
            <c:strRef>
              <c:f>Sheet1!$A$71</c:f>
              <c:strCache>
                <c:ptCount val="1"/>
                <c:pt idx="0">
                  <c:v>Dr.Cloud</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Sheet1!$B$65:$I$65</c:f>
              <c:strCache>
                <c:ptCount val="8"/>
                <c:pt idx="0">
                  <c:v>Coding and Billing</c:v>
                </c:pt>
                <c:pt idx="1">
                  <c:v>Integration</c:v>
                </c:pt>
                <c:pt idx="2">
                  <c:v>Support</c:v>
                </c:pt>
                <c:pt idx="3">
                  <c:v>Reporting</c:v>
                </c:pt>
                <c:pt idx="4">
                  <c:v>Medication Management</c:v>
                </c:pt>
                <c:pt idx="5">
                  <c:v>Local Utilization</c:v>
                </c:pt>
                <c:pt idx="6">
                  <c:v>Clinical Documentation</c:v>
                </c:pt>
                <c:pt idx="7">
                  <c:v>Care Management </c:v>
                </c:pt>
              </c:strCache>
            </c:strRef>
          </c:cat>
          <c:val>
            <c:numRef>
              <c:f>Sheet1!$B$71:$I$71</c:f>
              <c:numCache>
                <c:formatCode>General</c:formatCode>
                <c:ptCount val="8"/>
                <c:pt idx="6">
                  <c:v>1</c:v>
                </c:pt>
                <c:pt idx="7">
                  <c:v>1</c:v>
                </c:pt>
              </c:numCache>
            </c:numRef>
          </c:val>
          <c:extLst>
            <c:ext xmlns:c16="http://schemas.microsoft.com/office/drawing/2014/chart" uri="{C3380CC4-5D6E-409C-BE32-E72D297353CC}">
              <c16:uniqueId val="{00000005-DBA5-2D4D-9E78-6C3D8BADFC88}"/>
            </c:ext>
          </c:extLst>
        </c:ser>
        <c:dLbls>
          <c:dLblPos val="outEnd"/>
          <c:showLegendKey val="0"/>
          <c:showVal val="1"/>
          <c:showCatName val="0"/>
          <c:showSerName val="0"/>
          <c:showPercent val="0"/>
          <c:showBubbleSize val="0"/>
        </c:dLbls>
        <c:gapWidth val="219"/>
        <c:overlap val="-27"/>
        <c:axId val="241342783"/>
        <c:axId val="255899215"/>
      </c:barChart>
      <c:catAx>
        <c:axId val="24134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255899215"/>
        <c:crosses val="autoZero"/>
        <c:auto val="1"/>
        <c:lblAlgn val="ctr"/>
        <c:lblOffset val="100"/>
        <c:noMultiLvlLbl val="0"/>
      </c:catAx>
      <c:valAx>
        <c:axId val="2558992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b="1"/>
                  <a:t>Number</a:t>
                </a:r>
                <a:r>
                  <a:rPr lang="en-US" sz="1050" b="1" baseline="0"/>
                  <a:t> of EHR Systems</a:t>
                </a:r>
                <a:endParaRPr lang="en-US" sz="1050" b="1"/>
              </a:p>
            </c:rich>
          </c:tx>
          <c:layout>
            <c:manualLayout>
              <c:xMode val="edge"/>
              <c:yMode val="edge"/>
              <c:x val="7.2221797518028687E-3"/>
              <c:y val="0.23392337321471179"/>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13427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dirty="0"/>
              <a:t>Issues</a:t>
            </a:r>
            <a:r>
              <a:rPr lang="en-US" sz="1600" b="1" baseline="0" dirty="0"/>
              <a:t> and Barriers with EHR System </a:t>
            </a:r>
            <a:endParaRPr lang="en-US" sz="1600" b="1"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Sheet1!$B$362</c:f>
              <c:strCache>
                <c:ptCount val="1"/>
                <c:pt idx="0">
                  <c:v>NextGen</c:v>
                </c:pt>
              </c:strCache>
            </c:strRef>
          </c:tx>
          <c:spPr>
            <a:solidFill>
              <a:schemeClr val="accent1"/>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Sheet1!$B$363:$B$370</c:f>
              <c:numCache>
                <c:formatCode>General</c:formatCode>
                <c:ptCount val="8"/>
                <c:pt idx="0">
                  <c:v>4</c:v>
                </c:pt>
                <c:pt idx="1">
                  <c:v>2</c:v>
                </c:pt>
                <c:pt idx="4">
                  <c:v>1</c:v>
                </c:pt>
                <c:pt idx="5">
                  <c:v>1</c:v>
                </c:pt>
                <c:pt idx="6">
                  <c:v>2</c:v>
                </c:pt>
              </c:numCache>
            </c:numRef>
          </c:val>
          <c:extLst>
            <c:ext xmlns:c16="http://schemas.microsoft.com/office/drawing/2014/chart" uri="{C3380CC4-5D6E-409C-BE32-E72D297353CC}">
              <c16:uniqueId val="{00000000-1B2F-0842-B97E-CFED8630AD16}"/>
            </c:ext>
          </c:extLst>
        </c:ser>
        <c:ser>
          <c:idx val="1"/>
          <c:order val="1"/>
          <c:tx>
            <c:strRef>
              <c:f>Sheet1!$C$362</c:f>
              <c:strCache>
                <c:ptCount val="1"/>
                <c:pt idx="0">
                  <c:v>Epic</c:v>
                </c:pt>
              </c:strCache>
            </c:strRef>
          </c:tx>
          <c:spPr>
            <a:solidFill>
              <a:schemeClr val="accent2"/>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Sheet1!$C$363:$C$370</c:f>
              <c:numCache>
                <c:formatCode>General</c:formatCode>
                <c:ptCount val="8"/>
                <c:pt idx="3">
                  <c:v>1</c:v>
                </c:pt>
                <c:pt idx="4">
                  <c:v>1</c:v>
                </c:pt>
                <c:pt idx="5">
                  <c:v>1</c:v>
                </c:pt>
                <c:pt idx="7">
                  <c:v>1</c:v>
                </c:pt>
              </c:numCache>
            </c:numRef>
          </c:val>
          <c:extLst>
            <c:ext xmlns:c16="http://schemas.microsoft.com/office/drawing/2014/chart" uri="{C3380CC4-5D6E-409C-BE32-E72D297353CC}">
              <c16:uniqueId val="{00000001-1B2F-0842-B97E-CFED8630AD16}"/>
            </c:ext>
          </c:extLst>
        </c:ser>
        <c:ser>
          <c:idx val="2"/>
          <c:order val="2"/>
          <c:tx>
            <c:strRef>
              <c:f>Sheet1!$D$362</c:f>
              <c:strCache>
                <c:ptCount val="1"/>
                <c:pt idx="0">
                  <c:v>Greenway</c:v>
                </c:pt>
              </c:strCache>
            </c:strRef>
          </c:tx>
          <c:spPr>
            <a:solidFill>
              <a:schemeClr val="accent3"/>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Sheet1!$D$363:$D$370</c:f>
              <c:numCache>
                <c:formatCode>General</c:formatCode>
                <c:ptCount val="8"/>
                <c:pt idx="1">
                  <c:v>1</c:v>
                </c:pt>
              </c:numCache>
            </c:numRef>
          </c:val>
          <c:extLst>
            <c:ext xmlns:c16="http://schemas.microsoft.com/office/drawing/2014/chart" uri="{C3380CC4-5D6E-409C-BE32-E72D297353CC}">
              <c16:uniqueId val="{00000002-1B2F-0842-B97E-CFED8630AD16}"/>
            </c:ext>
          </c:extLst>
        </c:ser>
        <c:ser>
          <c:idx val="3"/>
          <c:order val="3"/>
          <c:tx>
            <c:strRef>
              <c:f>Sheet1!$E$362</c:f>
              <c:strCache>
                <c:ptCount val="1"/>
                <c:pt idx="0">
                  <c:v>Office Ally</c:v>
                </c:pt>
              </c:strCache>
            </c:strRef>
          </c:tx>
          <c:spPr>
            <a:solidFill>
              <a:schemeClr val="accent4"/>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Sheet1!$E$363:$E$370</c:f>
              <c:numCache>
                <c:formatCode>General</c:formatCode>
                <c:ptCount val="8"/>
                <c:pt idx="0">
                  <c:v>1</c:v>
                </c:pt>
                <c:pt idx="1">
                  <c:v>1</c:v>
                </c:pt>
                <c:pt idx="3">
                  <c:v>1</c:v>
                </c:pt>
                <c:pt idx="5">
                  <c:v>1</c:v>
                </c:pt>
                <c:pt idx="6">
                  <c:v>1</c:v>
                </c:pt>
              </c:numCache>
            </c:numRef>
          </c:val>
          <c:extLst>
            <c:ext xmlns:c16="http://schemas.microsoft.com/office/drawing/2014/chart" uri="{C3380CC4-5D6E-409C-BE32-E72D297353CC}">
              <c16:uniqueId val="{00000003-1B2F-0842-B97E-CFED8630AD16}"/>
            </c:ext>
          </c:extLst>
        </c:ser>
        <c:ser>
          <c:idx val="4"/>
          <c:order val="4"/>
          <c:tx>
            <c:strRef>
              <c:f>Sheet1!$F$362</c:f>
              <c:strCache>
                <c:ptCount val="1"/>
                <c:pt idx="0">
                  <c:v>Centricity/Insync</c:v>
                </c:pt>
              </c:strCache>
            </c:strRef>
          </c:tx>
          <c:spPr>
            <a:solidFill>
              <a:schemeClr val="accent5"/>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Sheet1!$F$363:$F$370</c:f>
              <c:numCache>
                <c:formatCode>General</c:formatCode>
                <c:ptCount val="8"/>
                <c:pt idx="3">
                  <c:v>1</c:v>
                </c:pt>
              </c:numCache>
            </c:numRef>
          </c:val>
          <c:extLst>
            <c:ext xmlns:c16="http://schemas.microsoft.com/office/drawing/2014/chart" uri="{C3380CC4-5D6E-409C-BE32-E72D297353CC}">
              <c16:uniqueId val="{00000004-1B2F-0842-B97E-CFED8630AD16}"/>
            </c:ext>
          </c:extLst>
        </c:ser>
        <c:ser>
          <c:idx val="5"/>
          <c:order val="5"/>
          <c:tx>
            <c:strRef>
              <c:f>Sheet1!$G$362</c:f>
              <c:strCache>
                <c:ptCount val="1"/>
                <c:pt idx="0">
                  <c:v>Dr.Cloud</c:v>
                </c:pt>
              </c:strCache>
            </c:strRef>
          </c:tx>
          <c:spPr>
            <a:solidFill>
              <a:schemeClr val="accent6"/>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Sheet1!$G$363:$G$370</c:f>
              <c:numCache>
                <c:formatCode>General</c:formatCode>
                <c:ptCount val="8"/>
                <c:pt idx="1">
                  <c:v>1</c:v>
                </c:pt>
                <c:pt idx="2">
                  <c:v>1</c:v>
                </c:pt>
                <c:pt idx="3">
                  <c:v>1</c:v>
                </c:pt>
              </c:numCache>
            </c:numRef>
          </c:val>
          <c:extLst>
            <c:ext xmlns:c16="http://schemas.microsoft.com/office/drawing/2014/chart" uri="{C3380CC4-5D6E-409C-BE32-E72D297353CC}">
              <c16:uniqueId val="{00000005-1B2F-0842-B97E-CFED8630AD16}"/>
            </c:ext>
          </c:extLst>
        </c:ser>
        <c:ser>
          <c:idx val="6"/>
          <c:order val="6"/>
          <c:tx>
            <c:strRef>
              <c:f>Sheet1!$H$362</c:f>
              <c:strCache>
                <c:ptCount val="1"/>
                <c:pt idx="0">
                  <c:v>Excel/Office Notes</c:v>
                </c:pt>
              </c:strCache>
            </c:strRef>
          </c:tx>
          <c:spPr>
            <a:solidFill>
              <a:schemeClr val="accent1">
                <a:lumMod val="60000"/>
              </a:schemeClr>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Sheet1!$H$363:$H$370</c:f>
              <c:numCache>
                <c:formatCode>General</c:formatCode>
                <c:ptCount val="8"/>
                <c:pt idx="0">
                  <c:v>1</c:v>
                </c:pt>
              </c:numCache>
            </c:numRef>
          </c:val>
          <c:extLst>
            <c:ext xmlns:c16="http://schemas.microsoft.com/office/drawing/2014/chart" uri="{C3380CC4-5D6E-409C-BE32-E72D297353CC}">
              <c16:uniqueId val="{00000006-1B2F-0842-B97E-CFED8630AD16}"/>
            </c:ext>
          </c:extLst>
        </c:ser>
        <c:ser>
          <c:idx val="7"/>
          <c:order val="7"/>
          <c:tx>
            <c:strRef>
              <c:f>Sheet1!$I$362</c:f>
              <c:strCache>
                <c:ptCount val="1"/>
                <c:pt idx="0">
                  <c:v>Dentrix</c:v>
                </c:pt>
              </c:strCache>
            </c:strRef>
          </c:tx>
          <c:spPr>
            <a:solidFill>
              <a:schemeClr val="accent2">
                <a:lumMod val="60000"/>
              </a:schemeClr>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Sheet1!$I$363:$I$370</c:f>
              <c:numCache>
                <c:formatCode>General</c:formatCode>
                <c:ptCount val="8"/>
                <c:pt idx="3">
                  <c:v>1</c:v>
                </c:pt>
                <c:pt idx="6">
                  <c:v>1</c:v>
                </c:pt>
              </c:numCache>
            </c:numRef>
          </c:val>
          <c:extLst>
            <c:ext xmlns:c16="http://schemas.microsoft.com/office/drawing/2014/chart" uri="{C3380CC4-5D6E-409C-BE32-E72D297353CC}">
              <c16:uniqueId val="{00000007-1B2F-0842-B97E-CFED8630AD16}"/>
            </c:ext>
          </c:extLst>
        </c:ser>
        <c:ser>
          <c:idx val="8"/>
          <c:order val="8"/>
          <c:tx>
            <c:strRef>
              <c:f>Sheet1!$J$362</c:f>
              <c:strCache>
                <c:ptCount val="1"/>
                <c:pt idx="0">
                  <c:v>RPMS</c:v>
                </c:pt>
              </c:strCache>
            </c:strRef>
          </c:tx>
          <c:spPr>
            <a:solidFill>
              <a:schemeClr val="accent3">
                <a:lumMod val="60000"/>
              </a:schemeClr>
            </a:solidFill>
            <a:ln>
              <a:noFill/>
            </a:ln>
            <a:effectLst/>
          </c:spPr>
          <c:invertIfNegative val="0"/>
          <c:cat>
            <c:strRef>
              <c:f>Sheet1!$A$363:$A$370</c:f>
              <c:strCache>
                <c:ptCount val="8"/>
                <c:pt idx="0">
                  <c:v>Cost</c:v>
                </c:pt>
                <c:pt idx="1">
                  <c:v>Reporting</c:v>
                </c:pt>
                <c:pt idx="2">
                  <c:v>Billing and Payment</c:v>
                </c:pt>
                <c:pt idx="3">
                  <c:v>Integration</c:v>
                </c:pt>
                <c:pt idx="4">
                  <c:v>Difficulty of Use</c:v>
                </c:pt>
                <c:pt idx="5">
                  <c:v>Care Management</c:v>
                </c:pt>
                <c:pt idx="6">
                  <c:v>Support</c:v>
                </c:pt>
                <c:pt idx="7">
                  <c:v>Behavioral Health Template</c:v>
                </c:pt>
              </c:strCache>
            </c:strRef>
          </c:cat>
          <c:val>
            <c:numRef>
              <c:f>Sheet1!$J$363:$J$370</c:f>
              <c:numCache>
                <c:formatCode>General</c:formatCode>
                <c:ptCount val="8"/>
                <c:pt idx="1">
                  <c:v>1</c:v>
                </c:pt>
                <c:pt idx="2">
                  <c:v>1</c:v>
                </c:pt>
                <c:pt idx="3">
                  <c:v>1</c:v>
                </c:pt>
                <c:pt idx="4">
                  <c:v>1</c:v>
                </c:pt>
                <c:pt idx="7">
                  <c:v>1</c:v>
                </c:pt>
              </c:numCache>
            </c:numRef>
          </c:val>
          <c:extLst>
            <c:ext xmlns:c16="http://schemas.microsoft.com/office/drawing/2014/chart" uri="{C3380CC4-5D6E-409C-BE32-E72D297353CC}">
              <c16:uniqueId val="{00000008-1B2F-0842-B97E-CFED8630AD16}"/>
            </c:ext>
          </c:extLst>
        </c:ser>
        <c:dLbls>
          <c:showLegendKey val="0"/>
          <c:showVal val="0"/>
          <c:showCatName val="0"/>
          <c:showSerName val="0"/>
          <c:showPercent val="0"/>
          <c:showBubbleSize val="0"/>
        </c:dLbls>
        <c:gapWidth val="219"/>
        <c:overlap val="-27"/>
        <c:axId val="1652809215"/>
        <c:axId val="1653419135"/>
      </c:barChart>
      <c:catAx>
        <c:axId val="1652809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653419135"/>
        <c:crosses val="autoZero"/>
        <c:auto val="1"/>
        <c:lblAlgn val="ctr"/>
        <c:lblOffset val="100"/>
        <c:noMultiLvlLbl val="0"/>
      </c:catAx>
      <c:valAx>
        <c:axId val="16534191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b="1"/>
                  <a:t>Number</a:t>
                </a:r>
                <a:r>
                  <a:rPr lang="en-US" sz="1200" b="1" baseline="0"/>
                  <a:t> of Clinics</a:t>
                </a:r>
                <a:endParaRPr lang="en-US" sz="1200" b="1"/>
              </a:p>
            </c:rich>
          </c:tx>
          <c:layout>
            <c:manualLayout>
              <c:xMode val="edge"/>
              <c:yMode val="edge"/>
              <c:x val="1.3358896544181978E-2"/>
              <c:y val="0.2436911378724718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5280921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08BE85-084B-2E4C-81B6-A34F7192A6AD}" type="datetimeFigureOut">
              <a:rPr lang="en-US" smtClean="0"/>
              <a:t>10/18/2019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E60A55-98F9-B04A-AE93-FCEECAFD3BE8}" type="slidenum">
              <a:rPr lang="en-US" smtClean="0"/>
              <a:t>‹#›</a:t>
            </a:fld>
            <a:endParaRPr lang="en-US" dirty="0"/>
          </a:p>
        </p:txBody>
      </p:sp>
    </p:spTree>
    <p:extLst>
      <p:ext uri="{BB962C8B-B14F-4D97-AF65-F5344CB8AC3E}">
        <p14:creationId xmlns:p14="http://schemas.microsoft.com/office/powerpoint/2010/main" val="3439787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543DB5-223F-4D61-B8A9-70F5B7F764B8}" type="datetimeFigureOut">
              <a:rPr lang="en-US" smtClean="0"/>
              <a:t>10/18/2019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FB25E3-B818-4997-A6D1-ECAFD5B9F68D}" type="slidenum">
              <a:rPr lang="en-US" smtClean="0"/>
              <a:t>‹#›</a:t>
            </a:fld>
            <a:endParaRPr lang="en-US" dirty="0"/>
          </a:p>
        </p:txBody>
      </p:sp>
    </p:spTree>
    <p:extLst>
      <p:ext uri="{BB962C8B-B14F-4D97-AF65-F5344CB8AC3E}">
        <p14:creationId xmlns:p14="http://schemas.microsoft.com/office/powerpoint/2010/main" val="845729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baseline="0" dirty="0">
              <a:solidFill>
                <a:schemeClr val="tx1"/>
              </a:solidFill>
              <a:latin typeface="+mn-lt"/>
              <a:ea typeface="+mn-ea"/>
              <a:cs typeface="+mn-cs"/>
            </a:endParaRPr>
          </a:p>
          <a:p>
            <a:r>
              <a:rPr lang="en-US" sz="1200" kern="1200" baseline="0" dirty="0">
                <a:solidFill>
                  <a:schemeClr val="tx1"/>
                </a:solidFill>
                <a:latin typeface="+mn-lt"/>
                <a:ea typeface="+mn-ea"/>
                <a:cs typeface="+mn-cs"/>
              </a:rPr>
              <a:t> </a:t>
            </a:r>
          </a:p>
          <a:p>
            <a:endParaRPr lang="en-US" sz="1200" kern="1200" baseline="0" dirty="0">
              <a:solidFill>
                <a:schemeClr val="tx1"/>
              </a:solidFill>
              <a:latin typeface="+mn-lt"/>
              <a:ea typeface="+mn-ea"/>
              <a:cs typeface="+mn-cs"/>
            </a:endParaRPr>
          </a:p>
          <a:p>
            <a:endParaRPr lang="en-US" sz="1200" kern="1200" baseline="0" dirty="0">
              <a:solidFill>
                <a:schemeClr val="tx1"/>
              </a:solidFill>
              <a:latin typeface="+mn-lt"/>
              <a:ea typeface="+mn-ea"/>
              <a:cs typeface="+mn-cs"/>
            </a:endParaRPr>
          </a:p>
          <a:p>
            <a:endParaRPr lang="en-US" sz="1200" kern="1200" baseline="0" dirty="0">
              <a:solidFill>
                <a:schemeClr val="tx1"/>
              </a:solidFill>
              <a:latin typeface="+mn-lt"/>
              <a:ea typeface="+mn-ea"/>
              <a:cs typeface="+mn-cs"/>
            </a:endParaRPr>
          </a:p>
          <a:p>
            <a:endParaRPr lang="en-US" sz="1200" kern="1200" baseline="0" dirty="0">
              <a:solidFill>
                <a:schemeClr val="tx1"/>
              </a:solidFill>
              <a:latin typeface="+mn-lt"/>
              <a:ea typeface="+mn-ea"/>
              <a:cs typeface="+mn-cs"/>
            </a:endParaRPr>
          </a:p>
          <a:p>
            <a:endParaRPr lang="en-US" sz="1200" kern="1200" baseline="0" dirty="0">
              <a:solidFill>
                <a:schemeClr val="tx1"/>
              </a:solidFill>
              <a:latin typeface="+mn-lt"/>
              <a:ea typeface="+mn-ea"/>
              <a:cs typeface="+mn-cs"/>
            </a:endParaRPr>
          </a:p>
          <a:p>
            <a:endParaRPr lang="en-US"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AFB25E3-B818-4997-A6D1-ECAFD5B9F68D}" type="slidenum">
              <a:rPr lang="en-US" smtClean="0"/>
              <a:t>1</a:t>
            </a:fld>
            <a:endParaRPr lang="en-US" dirty="0"/>
          </a:p>
        </p:txBody>
      </p:sp>
    </p:spTree>
    <p:extLst>
      <p:ext uri="{BB962C8B-B14F-4D97-AF65-F5344CB8AC3E}">
        <p14:creationId xmlns:p14="http://schemas.microsoft.com/office/powerpoint/2010/main" val="752343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a:buNone/>
              <a:tabLst/>
              <a:defRPr/>
            </a:pPr>
            <a:endParaRPr lang="en-US" dirty="0">
              <a:solidFill>
                <a:srgbClr val="FF0000"/>
              </a:solidFill>
            </a:endParaRPr>
          </a:p>
          <a:p>
            <a:pPr marL="0" lvl="0" indent="0">
              <a:buFont typeface="Arial"/>
              <a:buNone/>
            </a:pPr>
            <a:endParaRPr lang="en-US" dirty="0"/>
          </a:p>
        </p:txBody>
      </p:sp>
      <p:sp>
        <p:nvSpPr>
          <p:cNvPr id="4" name="Slide Number Placeholder 3"/>
          <p:cNvSpPr>
            <a:spLocks noGrp="1"/>
          </p:cNvSpPr>
          <p:nvPr>
            <p:ph type="sldNum" sz="quarter" idx="10"/>
          </p:nvPr>
        </p:nvSpPr>
        <p:spPr/>
        <p:txBody>
          <a:bodyPr/>
          <a:lstStyle/>
          <a:p>
            <a:fld id="{CAFB25E3-B818-4997-A6D1-ECAFD5B9F68D}" type="slidenum">
              <a:rPr lang="en-US" smtClean="0"/>
              <a:t>11</a:t>
            </a:fld>
            <a:endParaRPr lang="en-US" dirty="0"/>
          </a:p>
        </p:txBody>
      </p:sp>
    </p:spTree>
    <p:extLst>
      <p:ext uri="{BB962C8B-B14F-4D97-AF65-F5344CB8AC3E}">
        <p14:creationId xmlns:p14="http://schemas.microsoft.com/office/powerpoint/2010/main" val="1097941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FB25E3-B818-4997-A6D1-ECAFD5B9F68D}" type="slidenum">
              <a:rPr lang="en-US" smtClean="0"/>
              <a:t>12</a:t>
            </a:fld>
            <a:endParaRPr lang="en-US" dirty="0"/>
          </a:p>
        </p:txBody>
      </p:sp>
    </p:spTree>
    <p:extLst>
      <p:ext uri="{BB962C8B-B14F-4D97-AF65-F5344CB8AC3E}">
        <p14:creationId xmlns:p14="http://schemas.microsoft.com/office/powerpoint/2010/main" val="1097941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FB25E3-B818-4997-A6D1-ECAFD5B9F68D}" type="slidenum">
              <a:rPr lang="en-US" smtClean="0"/>
              <a:t>14</a:t>
            </a:fld>
            <a:endParaRPr lang="en-US" dirty="0"/>
          </a:p>
        </p:txBody>
      </p:sp>
    </p:spTree>
    <p:extLst>
      <p:ext uri="{BB962C8B-B14F-4D97-AF65-F5344CB8AC3E}">
        <p14:creationId xmlns:p14="http://schemas.microsoft.com/office/powerpoint/2010/main" val="1137376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p:txBody>
      </p:sp>
      <p:sp>
        <p:nvSpPr>
          <p:cNvPr id="4" name="Slide Number Placeholder 3"/>
          <p:cNvSpPr>
            <a:spLocks noGrp="1"/>
          </p:cNvSpPr>
          <p:nvPr>
            <p:ph type="sldNum" sz="quarter" idx="10"/>
          </p:nvPr>
        </p:nvSpPr>
        <p:spPr/>
        <p:txBody>
          <a:bodyPr/>
          <a:lstStyle/>
          <a:p>
            <a:fld id="{CAFB25E3-B818-4997-A6D1-ECAFD5B9F68D}" type="slidenum">
              <a:rPr lang="en-US" smtClean="0"/>
              <a:t>15</a:t>
            </a:fld>
            <a:endParaRPr lang="en-US" dirty="0"/>
          </a:p>
        </p:txBody>
      </p:sp>
    </p:spTree>
    <p:extLst>
      <p:ext uri="{BB962C8B-B14F-4D97-AF65-F5344CB8AC3E}">
        <p14:creationId xmlns:p14="http://schemas.microsoft.com/office/powerpoint/2010/main" val="1736624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dirty="0"/>
          </a:p>
        </p:txBody>
      </p:sp>
      <p:sp>
        <p:nvSpPr>
          <p:cNvPr id="4" name="Slide Number Placeholder 3"/>
          <p:cNvSpPr>
            <a:spLocks noGrp="1"/>
          </p:cNvSpPr>
          <p:nvPr>
            <p:ph type="sldNum" sz="quarter" idx="10"/>
          </p:nvPr>
        </p:nvSpPr>
        <p:spPr/>
        <p:txBody>
          <a:bodyPr/>
          <a:lstStyle/>
          <a:p>
            <a:fld id="{CAFB25E3-B818-4997-A6D1-ECAFD5B9F68D}" type="slidenum">
              <a:rPr lang="en-US" smtClean="0"/>
              <a:t>16</a:t>
            </a:fld>
            <a:endParaRPr lang="en-US" dirty="0"/>
          </a:p>
        </p:txBody>
      </p:sp>
    </p:spTree>
    <p:extLst>
      <p:ext uri="{BB962C8B-B14F-4D97-AF65-F5344CB8AC3E}">
        <p14:creationId xmlns:p14="http://schemas.microsoft.com/office/powerpoint/2010/main" val="3697183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AFB25E3-B818-4997-A6D1-ECAFD5B9F68D}" type="slidenum">
              <a:rPr lang="en-US" smtClean="0"/>
              <a:t>17</a:t>
            </a:fld>
            <a:endParaRPr lang="en-US" dirty="0"/>
          </a:p>
        </p:txBody>
      </p:sp>
    </p:spTree>
    <p:extLst>
      <p:ext uri="{BB962C8B-B14F-4D97-AF65-F5344CB8AC3E}">
        <p14:creationId xmlns:p14="http://schemas.microsoft.com/office/powerpoint/2010/main" val="34944622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18</a:t>
            </a:fld>
            <a:endParaRPr lang="en-US" dirty="0"/>
          </a:p>
        </p:txBody>
      </p:sp>
    </p:spTree>
    <p:extLst>
      <p:ext uri="{BB962C8B-B14F-4D97-AF65-F5344CB8AC3E}">
        <p14:creationId xmlns:p14="http://schemas.microsoft.com/office/powerpoint/2010/main" val="30557781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19</a:t>
            </a:fld>
            <a:endParaRPr lang="en-US" dirty="0"/>
          </a:p>
        </p:txBody>
      </p:sp>
    </p:spTree>
    <p:extLst>
      <p:ext uri="{BB962C8B-B14F-4D97-AF65-F5344CB8AC3E}">
        <p14:creationId xmlns:p14="http://schemas.microsoft.com/office/powerpoint/2010/main" val="13516158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20</a:t>
            </a:fld>
            <a:endParaRPr lang="en-US" dirty="0"/>
          </a:p>
        </p:txBody>
      </p:sp>
    </p:spTree>
    <p:extLst>
      <p:ext uri="{BB962C8B-B14F-4D97-AF65-F5344CB8AC3E}">
        <p14:creationId xmlns:p14="http://schemas.microsoft.com/office/powerpoint/2010/main" val="1469020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5"/>
          </p:nvPr>
        </p:nvSpPr>
        <p:spPr/>
        <p:txBody>
          <a:bodyPr/>
          <a:lstStyle/>
          <a:p>
            <a:fld id="{CAFB25E3-B818-4997-A6D1-ECAFD5B9F68D}" type="slidenum">
              <a:rPr lang="en-US" smtClean="0"/>
              <a:t>21</a:t>
            </a:fld>
            <a:endParaRPr lang="en-US" dirty="0"/>
          </a:p>
        </p:txBody>
      </p:sp>
    </p:spTree>
    <p:extLst>
      <p:ext uri="{BB962C8B-B14F-4D97-AF65-F5344CB8AC3E}">
        <p14:creationId xmlns:p14="http://schemas.microsoft.com/office/powerpoint/2010/main" val="2144087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indent="-171450">
              <a:buFont typeface="Arial" panose="020B0604020202020204" pitchFamily="34" charset="0"/>
              <a:buChar char="•"/>
            </a:pPr>
            <a:endParaRPr lang="en-US" sz="1100" baseline="0" dirty="0"/>
          </a:p>
        </p:txBody>
      </p:sp>
      <p:sp>
        <p:nvSpPr>
          <p:cNvPr id="4" name="Slide Number Placeholder 3"/>
          <p:cNvSpPr>
            <a:spLocks noGrp="1"/>
          </p:cNvSpPr>
          <p:nvPr>
            <p:ph type="sldNum" sz="quarter" idx="10"/>
          </p:nvPr>
        </p:nvSpPr>
        <p:spPr/>
        <p:txBody>
          <a:bodyPr/>
          <a:lstStyle/>
          <a:p>
            <a:fld id="{CAFB25E3-B818-4997-A6D1-ECAFD5B9F68D}" type="slidenum">
              <a:rPr lang="en-US" smtClean="0"/>
              <a:t>3</a:t>
            </a:fld>
            <a:endParaRPr lang="en-US" dirty="0"/>
          </a:p>
        </p:txBody>
      </p:sp>
    </p:spTree>
    <p:extLst>
      <p:ext uri="{BB962C8B-B14F-4D97-AF65-F5344CB8AC3E}">
        <p14:creationId xmlns:p14="http://schemas.microsoft.com/office/powerpoint/2010/main" val="3505992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22</a:t>
            </a:fld>
            <a:endParaRPr lang="en-US" dirty="0"/>
          </a:p>
        </p:txBody>
      </p:sp>
    </p:spTree>
    <p:extLst>
      <p:ext uri="{BB962C8B-B14F-4D97-AF65-F5344CB8AC3E}">
        <p14:creationId xmlns:p14="http://schemas.microsoft.com/office/powerpoint/2010/main" val="1131885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23</a:t>
            </a:fld>
            <a:endParaRPr lang="en-US" dirty="0"/>
          </a:p>
        </p:txBody>
      </p:sp>
    </p:spTree>
    <p:extLst>
      <p:ext uri="{BB962C8B-B14F-4D97-AF65-F5344CB8AC3E}">
        <p14:creationId xmlns:p14="http://schemas.microsoft.com/office/powerpoint/2010/main" val="19424620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24</a:t>
            </a:fld>
            <a:endParaRPr lang="en-US" dirty="0"/>
          </a:p>
        </p:txBody>
      </p:sp>
    </p:spTree>
    <p:extLst>
      <p:ext uri="{BB962C8B-B14F-4D97-AF65-F5344CB8AC3E}">
        <p14:creationId xmlns:p14="http://schemas.microsoft.com/office/powerpoint/2010/main" val="11870708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25</a:t>
            </a:fld>
            <a:endParaRPr lang="en-US" dirty="0"/>
          </a:p>
        </p:txBody>
      </p:sp>
    </p:spTree>
    <p:extLst>
      <p:ext uri="{BB962C8B-B14F-4D97-AF65-F5344CB8AC3E}">
        <p14:creationId xmlns:p14="http://schemas.microsoft.com/office/powerpoint/2010/main" val="1819044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AFB25E3-B818-4997-A6D1-ECAFD5B9F68D}" type="slidenum">
              <a:rPr lang="en-US" smtClean="0"/>
              <a:t>26</a:t>
            </a:fld>
            <a:endParaRPr lang="en-US" dirty="0"/>
          </a:p>
        </p:txBody>
      </p:sp>
    </p:spTree>
    <p:extLst>
      <p:ext uri="{BB962C8B-B14F-4D97-AF65-F5344CB8AC3E}">
        <p14:creationId xmlns:p14="http://schemas.microsoft.com/office/powerpoint/2010/main" val="40382944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sz="1400" b="0" dirty="0"/>
          </a:p>
        </p:txBody>
      </p:sp>
      <p:sp>
        <p:nvSpPr>
          <p:cNvPr id="4" name="Slide Number Placeholder 3"/>
          <p:cNvSpPr>
            <a:spLocks noGrp="1"/>
          </p:cNvSpPr>
          <p:nvPr>
            <p:ph type="sldNum" sz="quarter" idx="5"/>
          </p:nvPr>
        </p:nvSpPr>
        <p:spPr/>
        <p:txBody>
          <a:bodyPr/>
          <a:lstStyle/>
          <a:p>
            <a:fld id="{CAFB25E3-B818-4997-A6D1-ECAFD5B9F68D}" type="slidenum">
              <a:rPr lang="en-US" smtClean="0"/>
              <a:t>27</a:t>
            </a:fld>
            <a:endParaRPr lang="en-US" dirty="0"/>
          </a:p>
        </p:txBody>
      </p:sp>
    </p:spTree>
    <p:extLst>
      <p:ext uri="{BB962C8B-B14F-4D97-AF65-F5344CB8AC3E}">
        <p14:creationId xmlns:p14="http://schemas.microsoft.com/office/powerpoint/2010/main" val="28878398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5"/>
          </p:nvPr>
        </p:nvSpPr>
        <p:spPr/>
        <p:txBody>
          <a:bodyPr/>
          <a:lstStyle/>
          <a:p>
            <a:fld id="{CAFB25E3-B818-4997-A6D1-ECAFD5B9F68D}" type="slidenum">
              <a:rPr lang="en-US" smtClean="0"/>
              <a:t>28</a:t>
            </a:fld>
            <a:endParaRPr lang="en-US" dirty="0"/>
          </a:p>
        </p:txBody>
      </p:sp>
    </p:spTree>
    <p:extLst>
      <p:ext uri="{BB962C8B-B14F-4D97-AF65-F5344CB8AC3E}">
        <p14:creationId xmlns:p14="http://schemas.microsoft.com/office/powerpoint/2010/main" val="31694457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29</a:t>
            </a:fld>
            <a:endParaRPr lang="en-US" dirty="0"/>
          </a:p>
        </p:txBody>
      </p:sp>
    </p:spTree>
    <p:extLst>
      <p:ext uri="{BB962C8B-B14F-4D97-AF65-F5344CB8AC3E}">
        <p14:creationId xmlns:p14="http://schemas.microsoft.com/office/powerpoint/2010/main" val="5334581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30</a:t>
            </a:fld>
            <a:endParaRPr lang="en-US" dirty="0"/>
          </a:p>
        </p:txBody>
      </p:sp>
    </p:spTree>
    <p:extLst>
      <p:ext uri="{BB962C8B-B14F-4D97-AF65-F5344CB8AC3E}">
        <p14:creationId xmlns:p14="http://schemas.microsoft.com/office/powerpoint/2010/main" val="426673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31</a:t>
            </a:fld>
            <a:endParaRPr lang="en-US" dirty="0"/>
          </a:p>
        </p:txBody>
      </p:sp>
    </p:spTree>
    <p:extLst>
      <p:ext uri="{BB962C8B-B14F-4D97-AF65-F5344CB8AC3E}">
        <p14:creationId xmlns:p14="http://schemas.microsoft.com/office/powerpoint/2010/main" val="2273883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sz="1100" baseline="0" dirty="0"/>
          </a:p>
        </p:txBody>
      </p:sp>
      <p:sp>
        <p:nvSpPr>
          <p:cNvPr id="4" name="Slide Number Placeholder 3"/>
          <p:cNvSpPr>
            <a:spLocks noGrp="1"/>
          </p:cNvSpPr>
          <p:nvPr>
            <p:ph type="sldNum" sz="quarter" idx="10"/>
          </p:nvPr>
        </p:nvSpPr>
        <p:spPr/>
        <p:txBody>
          <a:bodyPr/>
          <a:lstStyle/>
          <a:p>
            <a:fld id="{CAFB25E3-B818-4997-A6D1-ECAFD5B9F68D}" type="slidenum">
              <a:rPr lang="en-US" smtClean="0"/>
              <a:t>4</a:t>
            </a:fld>
            <a:endParaRPr lang="en-US" dirty="0"/>
          </a:p>
        </p:txBody>
      </p:sp>
    </p:spTree>
    <p:extLst>
      <p:ext uri="{BB962C8B-B14F-4D97-AF65-F5344CB8AC3E}">
        <p14:creationId xmlns:p14="http://schemas.microsoft.com/office/powerpoint/2010/main" val="2967864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32</a:t>
            </a:fld>
            <a:endParaRPr lang="en-US" dirty="0"/>
          </a:p>
        </p:txBody>
      </p:sp>
    </p:spTree>
    <p:extLst>
      <p:ext uri="{BB962C8B-B14F-4D97-AF65-F5344CB8AC3E}">
        <p14:creationId xmlns:p14="http://schemas.microsoft.com/office/powerpoint/2010/main" val="1148230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33</a:t>
            </a:fld>
            <a:endParaRPr lang="en-US" dirty="0"/>
          </a:p>
        </p:txBody>
      </p:sp>
    </p:spTree>
    <p:extLst>
      <p:ext uri="{BB962C8B-B14F-4D97-AF65-F5344CB8AC3E}">
        <p14:creationId xmlns:p14="http://schemas.microsoft.com/office/powerpoint/2010/main" val="28644539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34</a:t>
            </a:fld>
            <a:endParaRPr lang="en-US" dirty="0"/>
          </a:p>
        </p:txBody>
      </p:sp>
    </p:spTree>
    <p:extLst>
      <p:ext uri="{BB962C8B-B14F-4D97-AF65-F5344CB8AC3E}">
        <p14:creationId xmlns:p14="http://schemas.microsoft.com/office/powerpoint/2010/main" val="168278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US" sz="1100" baseline="0" dirty="0"/>
          </a:p>
        </p:txBody>
      </p:sp>
      <p:sp>
        <p:nvSpPr>
          <p:cNvPr id="4" name="Slide Number Placeholder 3"/>
          <p:cNvSpPr>
            <a:spLocks noGrp="1"/>
          </p:cNvSpPr>
          <p:nvPr>
            <p:ph type="sldNum" sz="quarter" idx="10"/>
          </p:nvPr>
        </p:nvSpPr>
        <p:spPr/>
        <p:txBody>
          <a:bodyPr/>
          <a:lstStyle/>
          <a:p>
            <a:fld id="{CAFB25E3-B818-4997-A6D1-ECAFD5B9F68D}" type="slidenum">
              <a:rPr lang="en-US" smtClean="0"/>
              <a:t>5</a:t>
            </a:fld>
            <a:endParaRPr lang="en-US" dirty="0"/>
          </a:p>
        </p:txBody>
      </p:sp>
    </p:spTree>
    <p:extLst>
      <p:ext uri="{BB962C8B-B14F-4D97-AF65-F5344CB8AC3E}">
        <p14:creationId xmlns:p14="http://schemas.microsoft.com/office/powerpoint/2010/main" val="215265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1100" baseline="0" dirty="0"/>
          </a:p>
        </p:txBody>
      </p:sp>
      <p:sp>
        <p:nvSpPr>
          <p:cNvPr id="4" name="Slide Number Placeholder 3"/>
          <p:cNvSpPr>
            <a:spLocks noGrp="1"/>
          </p:cNvSpPr>
          <p:nvPr>
            <p:ph type="sldNum" sz="quarter" idx="10"/>
          </p:nvPr>
        </p:nvSpPr>
        <p:spPr/>
        <p:txBody>
          <a:bodyPr/>
          <a:lstStyle/>
          <a:p>
            <a:fld id="{CAFB25E3-B818-4997-A6D1-ECAFD5B9F68D}" type="slidenum">
              <a:rPr lang="en-US" smtClean="0"/>
              <a:t>6</a:t>
            </a:fld>
            <a:endParaRPr lang="en-US" dirty="0"/>
          </a:p>
        </p:txBody>
      </p:sp>
    </p:spTree>
    <p:extLst>
      <p:ext uri="{BB962C8B-B14F-4D97-AF65-F5344CB8AC3E}">
        <p14:creationId xmlns:p14="http://schemas.microsoft.com/office/powerpoint/2010/main" val="1704781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FB25E3-B818-4997-A6D1-ECAFD5B9F68D}" type="slidenum">
              <a:rPr lang="en-US" smtClean="0"/>
              <a:t>7</a:t>
            </a:fld>
            <a:endParaRPr lang="en-US" dirty="0"/>
          </a:p>
        </p:txBody>
      </p:sp>
    </p:spTree>
    <p:extLst>
      <p:ext uri="{BB962C8B-B14F-4D97-AF65-F5344CB8AC3E}">
        <p14:creationId xmlns:p14="http://schemas.microsoft.com/office/powerpoint/2010/main" val="117974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AFB25E3-B818-4997-A6D1-ECAFD5B9F68D}" type="slidenum">
              <a:rPr lang="en-US" smtClean="0"/>
              <a:t>8</a:t>
            </a:fld>
            <a:endParaRPr lang="en-US" dirty="0"/>
          </a:p>
        </p:txBody>
      </p:sp>
    </p:spTree>
    <p:extLst>
      <p:ext uri="{BB962C8B-B14F-4D97-AF65-F5344CB8AC3E}">
        <p14:creationId xmlns:p14="http://schemas.microsoft.com/office/powerpoint/2010/main" val="3207464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AFB25E3-B818-4997-A6D1-ECAFD5B9F68D}" type="slidenum">
              <a:rPr lang="en-US" smtClean="0"/>
              <a:t>9</a:t>
            </a:fld>
            <a:endParaRPr lang="en-US" dirty="0"/>
          </a:p>
        </p:txBody>
      </p:sp>
    </p:spTree>
    <p:extLst>
      <p:ext uri="{BB962C8B-B14F-4D97-AF65-F5344CB8AC3E}">
        <p14:creationId xmlns:p14="http://schemas.microsoft.com/office/powerpoint/2010/main" val="3672619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CAFB25E3-B818-4997-A6D1-ECAFD5B9F68D}" type="slidenum">
              <a:rPr lang="en-US" smtClean="0"/>
              <a:t>10</a:t>
            </a:fld>
            <a:endParaRPr lang="en-US" dirty="0"/>
          </a:p>
        </p:txBody>
      </p:sp>
    </p:spTree>
    <p:extLst>
      <p:ext uri="{BB962C8B-B14F-4D97-AF65-F5344CB8AC3E}">
        <p14:creationId xmlns:p14="http://schemas.microsoft.com/office/powerpoint/2010/main" val="21121847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7FB202-8B32-4DDE-9D5A-3996BF0DCB9D}" type="slidenum">
              <a:rPr lang="en-US" smtClean="0"/>
              <a:pPr/>
              <a:t>‹#›</a:t>
            </a:fld>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1" y="0"/>
            <a:ext cx="990600" cy="685800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US"/>
              <a:t>Click to edit Master title style</a:t>
            </a:r>
          </a:p>
        </p:txBody>
      </p:sp>
      <p:sp>
        <p:nvSpPr>
          <p:cNvPr id="3" name="Content Placeholder 2"/>
          <p:cNvSpPr>
            <a:spLocks noGrp="1"/>
          </p:cNvSpPr>
          <p:nvPr>
            <p:ph idx="1"/>
          </p:nvPr>
        </p:nvSpPr>
        <p:spPr>
          <a:xfrm>
            <a:off x="1524000" y="1600200"/>
            <a:ext cx="716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7FB202-8B32-4DDE-9D5A-3996BF0DCB9D}" type="slidenum">
              <a:rPr lang="en-US" smtClean="0"/>
              <a:pPr/>
              <a:t>‹#›</a:t>
            </a:fld>
            <a:endParaRPr lang="en-US" dirty="0"/>
          </a:p>
        </p:txBody>
      </p:sp>
      <p:pic>
        <p:nvPicPr>
          <p:cNvPr id="2050" name="Picture 2"/>
          <p:cNvPicPr>
            <a:picLocks noChangeAspect="1" noChangeArrowheads="1"/>
          </p:cNvPicPr>
          <p:nvPr userDrawn="1"/>
        </p:nvPicPr>
        <p:blipFill>
          <a:blip r:embed="rId2" cstate="print"/>
          <a:srcRect/>
          <a:stretch>
            <a:fillRect/>
          </a:stretch>
        </p:blipFill>
        <p:spPr bwMode="auto">
          <a:xfrm>
            <a:off x="0" y="0"/>
            <a:ext cx="1228725" cy="68580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D96BFF-CE54-4240-ACF1-69C7596A2AD1}" type="datetimeFigureOut">
              <a:rPr lang="en-US" smtClean="0"/>
              <a:pPr/>
              <a:t>10/18/2019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7FB202-8B32-4DDE-9D5A-3996BF0DCB9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96BFF-CE54-4240-ACF1-69C7596A2AD1}" type="datetimeFigureOut">
              <a:rPr lang="en-US" smtClean="0"/>
              <a:pPr/>
              <a:t>10/18/2019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FB202-8B32-4DDE-9D5A-3996BF0DCB9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kjohnson@npaihb.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mailto:ssullivan@npaihb.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371600" y="990600"/>
            <a:ext cx="7429500" cy="1600200"/>
          </a:xfrm>
        </p:spPr>
        <p:txBody>
          <a:bodyPr>
            <a:noAutofit/>
          </a:bodyPr>
          <a:lstStyle/>
          <a:p>
            <a:r>
              <a:rPr lang="en-US" sz="4000" b="1" i="1" dirty="0">
                <a:latin typeface="Arial" charset="0"/>
                <a:cs typeface="Arial" charset="0"/>
              </a:rPr>
              <a:t>NPAIHB</a:t>
            </a:r>
            <a:br>
              <a:rPr lang="en-US" sz="4000" b="1" i="1" dirty="0">
                <a:latin typeface="Arial" charset="0"/>
                <a:cs typeface="Arial" charset="0"/>
              </a:rPr>
            </a:br>
            <a:r>
              <a:rPr lang="en-US" sz="4000" b="1" i="1" dirty="0">
                <a:latin typeface="Arial" charset="0"/>
                <a:cs typeface="Arial" charset="0"/>
              </a:rPr>
              <a:t>Landscape of EHR Systems in the IHS Portland Area</a:t>
            </a:r>
            <a:r>
              <a:rPr lang="en-US" b="1" i="1" dirty="0">
                <a:latin typeface="Arial" charset="0"/>
                <a:cs typeface="Arial" charset="0"/>
              </a:rPr>
              <a:t/>
            </a:r>
            <a:br>
              <a:rPr lang="en-US" b="1" i="1" dirty="0">
                <a:latin typeface="Arial" charset="0"/>
                <a:cs typeface="Arial" charset="0"/>
              </a:rPr>
            </a:br>
            <a:endParaRPr lang="en-US" altLang="en-US" b="1" dirty="0"/>
          </a:p>
        </p:txBody>
      </p:sp>
      <p:sp>
        <p:nvSpPr>
          <p:cNvPr id="14339" name="Rectangle 3"/>
          <p:cNvSpPr>
            <a:spLocks noGrp="1" noChangeArrowheads="1"/>
          </p:cNvSpPr>
          <p:nvPr>
            <p:ph type="body" idx="1"/>
          </p:nvPr>
        </p:nvSpPr>
        <p:spPr>
          <a:xfrm>
            <a:off x="1409700" y="4495800"/>
            <a:ext cx="7391400" cy="1905000"/>
          </a:xfrm>
        </p:spPr>
        <p:txBody>
          <a:bodyPr>
            <a:noAutofit/>
          </a:bodyPr>
          <a:lstStyle/>
          <a:p>
            <a:pPr algn="ctr">
              <a:buNone/>
            </a:pPr>
            <a:r>
              <a:rPr lang="en-US" sz="2400" b="1" dirty="0">
                <a:latin typeface="Arial" charset="0"/>
                <a:cs typeface="Arial" charset="0"/>
              </a:rPr>
              <a:t>Quarterly Board Meeting</a:t>
            </a:r>
          </a:p>
          <a:p>
            <a:pPr algn="ctr">
              <a:buNone/>
            </a:pPr>
            <a:r>
              <a:rPr lang="en-US" sz="2400" b="1">
                <a:latin typeface="Arial" charset="0"/>
                <a:cs typeface="Arial" charset="0"/>
              </a:rPr>
              <a:t>October 23, </a:t>
            </a:r>
            <a:r>
              <a:rPr lang="en-US" sz="2400" b="1" dirty="0">
                <a:latin typeface="Arial" charset="0"/>
                <a:cs typeface="Arial" charset="0"/>
              </a:rPr>
              <a:t>2019</a:t>
            </a:r>
          </a:p>
          <a:p>
            <a:pPr algn="ctr">
              <a:buNone/>
            </a:pPr>
            <a:r>
              <a:rPr lang="en-US" sz="2400" b="1" dirty="0">
                <a:latin typeface="Arial" charset="0"/>
                <a:cs typeface="Arial" charset="0"/>
              </a:rPr>
              <a:t>Hosted by The Confederated Tribes of the Umatilla Indian Reservation</a:t>
            </a:r>
          </a:p>
          <a:p>
            <a:pPr algn="ctr" eaLnBrk="1" hangingPunct="1">
              <a:buFont typeface="Wingdings" pitchFamily="2" charset="2"/>
              <a:buNone/>
            </a:pPr>
            <a:endParaRPr lang="en-US" sz="2400" dirty="0">
              <a:latin typeface="Arial" charset="0"/>
              <a:cs typeface="Arial" charset="0"/>
            </a:endParaRPr>
          </a:p>
          <a:p>
            <a:pPr algn="ctr" eaLnBrk="1" hangingPunct="1">
              <a:buFont typeface="Wingdings" pitchFamily="2" charset="2"/>
              <a:buNone/>
            </a:pPr>
            <a:r>
              <a:rPr lang="en-US" sz="1400" dirty="0">
                <a:latin typeface="Arial" charset="0"/>
                <a:cs typeface="Arial" charset="0"/>
              </a:rPr>
              <a:t/>
            </a:r>
            <a:br>
              <a:rPr lang="en-US" sz="1400" dirty="0">
                <a:latin typeface="Arial" charset="0"/>
                <a:cs typeface="Arial" charset="0"/>
              </a:rPr>
            </a:br>
            <a:endParaRPr lang="en-US" sz="1400" dirty="0">
              <a:latin typeface="Arial" charset="0"/>
              <a:cs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003" y="228600"/>
            <a:ext cx="7239000" cy="1143000"/>
          </a:xfrm>
        </p:spPr>
        <p:txBody>
          <a:bodyPr>
            <a:noAutofit/>
          </a:bodyPr>
          <a:lstStyle/>
          <a:p>
            <a:r>
              <a:rPr lang="en-US" sz="3600" b="1" dirty="0"/>
              <a:t>Tribal clinics serving IHS beneficiaries and non-IHS beneficiaries</a:t>
            </a:r>
          </a:p>
        </p:txBody>
      </p:sp>
      <p:graphicFrame>
        <p:nvGraphicFramePr>
          <p:cNvPr id="6" name="Content Placeholder 5">
            <a:extLst>
              <a:ext uri="{FF2B5EF4-FFF2-40B4-BE49-F238E27FC236}">
                <a16:creationId xmlns:a16="http://schemas.microsoft.com/office/drawing/2014/main" id="{2A2E0976-887A-C84A-851A-E1A4A738B2D9}"/>
              </a:ext>
            </a:extLst>
          </p:cNvPr>
          <p:cNvGraphicFramePr>
            <a:graphicFrameLocks noGrp="1"/>
          </p:cNvGraphicFramePr>
          <p:nvPr>
            <p:ph idx="1"/>
            <p:extLst>
              <p:ext uri="{D42A27DB-BD31-4B8C-83A1-F6EECF244321}">
                <p14:modId xmlns:p14="http://schemas.microsoft.com/office/powerpoint/2010/main" val="409974667"/>
              </p:ext>
            </p:extLst>
          </p:nvPr>
        </p:nvGraphicFramePr>
        <p:xfrm>
          <a:off x="1524000" y="1600200"/>
          <a:ext cx="7391400" cy="5029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7152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7747" y="76200"/>
            <a:ext cx="7239000" cy="1143000"/>
          </a:xfrm>
        </p:spPr>
        <p:txBody>
          <a:bodyPr>
            <a:normAutofit/>
          </a:bodyPr>
          <a:lstStyle/>
          <a:p>
            <a:r>
              <a:rPr lang="en-US" sz="3600" b="1" dirty="0"/>
              <a:t># of Employed Health Care Staff</a:t>
            </a:r>
          </a:p>
        </p:txBody>
      </p:sp>
      <p:sp>
        <p:nvSpPr>
          <p:cNvPr id="3" name="Content Placeholder 2"/>
          <p:cNvSpPr>
            <a:spLocks noGrp="1"/>
          </p:cNvSpPr>
          <p:nvPr>
            <p:ph idx="1"/>
          </p:nvPr>
        </p:nvSpPr>
        <p:spPr>
          <a:xfrm>
            <a:off x="1524000" y="1447800"/>
            <a:ext cx="7162800" cy="4678363"/>
          </a:xfrm>
        </p:spPr>
        <p:txBody>
          <a:bodyPr>
            <a:normAutofit/>
          </a:bodyPr>
          <a:lstStyle/>
          <a:p>
            <a:pPr marL="457200" lvl="1" indent="0">
              <a:buNone/>
            </a:pPr>
            <a:endParaRPr lang="en-US" dirty="0">
              <a:solidFill>
                <a:srgbClr val="000000"/>
              </a:solidFill>
            </a:endParaRPr>
          </a:p>
          <a:p>
            <a:pPr marL="0" indent="0">
              <a:buNone/>
            </a:pPr>
            <a:endParaRPr lang="en-US" dirty="0"/>
          </a:p>
          <a:p>
            <a:endParaRPr lang="en-US" dirty="0"/>
          </a:p>
          <a:p>
            <a:pPr marL="0" indent="0">
              <a:buNone/>
            </a:pPr>
            <a:endParaRPr lang="en-US" dirty="0"/>
          </a:p>
        </p:txBody>
      </p:sp>
      <p:graphicFrame>
        <p:nvGraphicFramePr>
          <p:cNvPr id="5" name="Chart 4">
            <a:extLst>
              <a:ext uri="{FF2B5EF4-FFF2-40B4-BE49-F238E27FC236}">
                <a16:creationId xmlns:a16="http://schemas.microsoft.com/office/drawing/2014/main" id="{72A23063-9278-9F49-9FB8-7EEDED309B14}"/>
              </a:ext>
            </a:extLst>
          </p:cNvPr>
          <p:cNvGraphicFramePr/>
          <p:nvPr>
            <p:extLst>
              <p:ext uri="{D42A27DB-BD31-4B8C-83A1-F6EECF244321}">
                <p14:modId xmlns:p14="http://schemas.microsoft.com/office/powerpoint/2010/main" val="3202787144"/>
              </p:ext>
            </p:extLst>
          </p:nvPr>
        </p:nvGraphicFramePr>
        <p:xfrm>
          <a:off x="1524000" y="1219200"/>
          <a:ext cx="71628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266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7173" y="30161"/>
            <a:ext cx="7239000" cy="1143000"/>
          </a:xfrm>
        </p:spPr>
        <p:txBody>
          <a:bodyPr>
            <a:normAutofit/>
          </a:bodyPr>
          <a:lstStyle/>
          <a:p>
            <a:r>
              <a:rPr lang="en-US" sz="3600" b="1" dirty="0"/>
              <a:t># of Health Care Staff Vacancies</a:t>
            </a:r>
          </a:p>
        </p:txBody>
      </p:sp>
      <p:sp>
        <p:nvSpPr>
          <p:cNvPr id="3" name="Content Placeholder 2"/>
          <p:cNvSpPr>
            <a:spLocks noGrp="1"/>
          </p:cNvSpPr>
          <p:nvPr>
            <p:ph idx="1"/>
          </p:nvPr>
        </p:nvSpPr>
        <p:spPr>
          <a:xfrm>
            <a:off x="1524000" y="1447800"/>
            <a:ext cx="7162800" cy="4953000"/>
          </a:xfrm>
        </p:spPr>
        <p:txBody>
          <a:bodyPr>
            <a:normAutofit/>
          </a:bodyPr>
          <a:lstStyle/>
          <a:p>
            <a:pPr marL="457200" lvl="1" indent="0">
              <a:buNone/>
            </a:pPr>
            <a:endParaRPr lang="en-US" dirty="0"/>
          </a:p>
          <a:p>
            <a:pPr marL="0" indent="0">
              <a:buNone/>
            </a:pPr>
            <a:endParaRPr lang="en-US" dirty="0"/>
          </a:p>
        </p:txBody>
      </p:sp>
      <p:graphicFrame>
        <p:nvGraphicFramePr>
          <p:cNvPr id="5" name="Chart 4">
            <a:extLst>
              <a:ext uri="{FF2B5EF4-FFF2-40B4-BE49-F238E27FC236}">
                <a16:creationId xmlns:a16="http://schemas.microsoft.com/office/drawing/2014/main" id="{E7B778CE-423F-C941-B4AC-EB51325241A8}"/>
              </a:ext>
            </a:extLst>
          </p:cNvPr>
          <p:cNvGraphicFramePr/>
          <p:nvPr>
            <p:extLst>
              <p:ext uri="{D42A27DB-BD31-4B8C-83A1-F6EECF244321}">
                <p14:modId xmlns:p14="http://schemas.microsoft.com/office/powerpoint/2010/main" val="453665391"/>
              </p:ext>
            </p:extLst>
          </p:nvPr>
        </p:nvGraphicFramePr>
        <p:xfrm>
          <a:off x="1524000" y="990600"/>
          <a:ext cx="7467600" cy="56848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7622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2BD295-1CB5-DE48-A779-B27961375C3E}"/>
              </a:ext>
            </a:extLst>
          </p:cNvPr>
          <p:cNvSpPr>
            <a:spLocks noGrp="1"/>
          </p:cNvSpPr>
          <p:nvPr>
            <p:ph type="ctrTitle"/>
          </p:nvPr>
        </p:nvSpPr>
        <p:spPr>
          <a:xfrm>
            <a:off x="1066800" y="2819400"/>
            <a:ext cx="7772400" cy="1470025"/>
          </a:xfrm>
        </p:spPr>
        <p:txBody>
          <a:bodyPr>
            <a:normAutofit fontScale="90000"/>
          </a:bodyPr>
          <a:lstStyle/>
          <a:p>
            <a:r>
              <a:rPr lang="en-US" b="1" dirty="0"/>
              <a:t>EHR System Landscape for Portland Area Tribes</a:t>
            </a:r>
            <a:br>
              <a:rPr lang="en-US" b="1" dirty="0"/>
            </a:br>
            <a:endParaRPr lang="en-US" dirty="0"/>
          </a:p>
        </p:txBody>
      </p:sp>
      <p:sp>
        <p:nvSpPr>
          <p:cNvPr id="5" name="Subtitle 4">
            <a:extLst>
              <a:ext uri="{FF2B5EF4-FFF2-40B4-BE49-F238E27FC236}">
                <a16:creationId xmlns:a16="http://schemas.microsoft.com/office/drawing/2014/main" id="{1AE29C9B-2728-6A40-A0D5-85EE1A20B6C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96898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239000" cy="1143000"/>
          </a:xfrm>
        </p:spPr>
        <p:txBody>
          <a:bodyPr>
            <a:noAutofit/>
          </a:bodyPr>
          <a:lstStyle/>
          <a:p>
            <a:r>
              <a:rPr lang="en-US" sz="3400" b="1" dirty="0"/>
              <a:t>EHR Systems Portland Area Tribes use</a:t>
            </a:r>
          </a:p>
        </p:txBody>
      </p:sp>
      <p:graphicFrame>
        <p:nvGraphicFramePr>
          <p:cNvPr id="9" name="Content Placeholder 8">
            <a:extLst>
              <a:ext uri="{FF2B5EF4-FFF2-40B4-BE49-F238E27FC236}">
                <a16:creationId xmlns:a16="http://schemas.microsoft.com/office/drawing/2014/main" id="{52E16E2E-8849-9841-B907-2E02D885276D}"/>
              </a:ext>
            </a:extLst>
          </p:cNvPr>
          <p:cNvGraphicFramePr>
            <a:graphicFrameLocks noGrp="1"/>
          </p:cNvGraphicFramePr>
          <p:nvPr>
            <p:ph idx="1"/>
            <p:extLst>
              <p:ext uri="{D42A27DB-BD31-4B8C-83A1-F6EECF244321}">
                <p14:modId xmlns:p14="http://schemas.microsoft.com/office/powerpoint/2010/main" val="3523641901"/>
              </p:ext>
            </p:extLst>
          </p:nvPr>
        </p:nvGraphicFramePr>
        <p:xfrm>
          <a:off x="1524000" y="990600"/>
          <a:ext cx="73152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002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239000" cy="1143000"/>
          </a:xfrm>
        </p:spPr>
        <p:txBody>
          <a:bodyPr>
            <a:normAutofit fontScale="90000"/>
          </a:bodyPr>
          <a:lstStyle/>
          <a:p>
            <a:r>
              <a:rPr lang="en-US" sz="4000" b="1" dirty="0"/>
              <a:t>Portland Area Tribes on RPMS Only</a:t>
            </a:r>
          </a:p>
        </p:txBody>
      </p:sp>
      <p:graphicFrame>
        <p:nvGraphicFramePr>
          <p:cNvPr id="5" name="Content Placeholder 4">
            <a:extLst>
              <a:ext uri="{FF2B5EF4-FFF2-40B4-BE49-F238E27FC236}">
                <a16:creationId xmlns:a16="http://schemas.microsoft.com/office/drawing/2014/main" id="{3DA02DCF-9F59-CE4F-99B3-5F2136FAB7B1}"/>
              </a:ext>
            </a:extLst>
          </p:cNvPr>
          <p:cNvGraphicFramePr>
            <a:graphicFrameLocks noGrp="1"/>
          </p:cNvGraphicFramePr>
          <p:nvPr>
            <p:ph idx="1"/>
          </p:nvPr>
        </p:nvGraphicFramePr>
        <p:xfrm>
          <a:off x="1524000" y="838200"/>
          <a:ext cx="7315200" cy="6019794"/>
        </p:xfrm>
        <a:graphic>
          <a:graphicData uri="http://schemas.openxmlformats.org/drawingml/2006/table">
            <a:tbl>
              <a:tblPr firstRow="1" firstCol="1" bandRow="1">
                <a:tableStyleId>{B301B821-A1FF-4177-AEE7-76D212191A09}</a:tableStyleId>
              </a:tblPr>
              <a:tblGrid>
                <a:gridCol w="7315200">
                  <a:extLst>
                    <a:ext uri="{9D8B030D-6E8A-4147-A177-3AD203B41FA5}">
                      <a16:colId xmlns:a16="http://schemas.microsoft.com/office/drawing/2014/main" val="160276149"/>
                    </a:ext>
                  </a:extLst>
                </a:gridCol>
              </a:tblGrid>
              <a:tr h="273627">
                <a:tc>
                  <a:txBody>
                    <a:bodyPr/>
                    <a:lstStyle/>
                    <a:p>
                      <a:pPr marL="0" marR="0" algn="ctr">
                        <a:spcBef>
                          <a:spcPts val="0"/>
                        </a:spcBef>
                        <a:spcAft>
                          <a:spcPts val="0"/>
                        </a:spcAft>
                      </a:pPr>
                      <a:r>
                        <a:rPr lang="en-US" sz="1600" dirty="0">
                          <a:effectLst/>
                        </a:rPr>
                        <a:t>Portland Area Tribes on RPMS Only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9272944"/>
                  </a:ext>
                </a:extLst>
              </a:tr>
              <a:tr h="273627">
                <a:tc>
                  <a:txBody>
                    <a:bodyPr/>
                    <a:lstStyle/>
                    <a:p>
                      <a:pPr marL="0" marR="0" algn="ctr">
                        <a:spcBef>
                          <a:spcPts val="0"/>
                        </a:spcBef>
                        <a:spcAft>
                          <a:spcPts val="0"/>
                        </a:spcAft>
                      </a:pPr>
                      <a:r>
                        <a:rPr lang="en-US" sz="1600" dirty="0">
                          <a:effectLst/>
                        </a:rPr>
                        <a:t>Burns Paiute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6599264"/>
                  </a:ext>
                </a:extLst>
              </a:tr>
              <a:tr h="273627">
                <a:tc>
                  <a:txBody>
                    <a:bodyPr/>
                    <a:lstStyle/>
                    <a:p>
                      <a:pPr marL="0" marR="0" algn="ctr">
                        <a:spcBef>
                          <a:spcPts val="0"/>
                        </a:spcBef>
                        <a:spcAft>
                          <a:spcPts val="0"/>
                        </a:spcAft>
                      </a:pPr>
                      <a:r>
                        <a:rPr lang="en-US" sz="1600" dirty="0">
                          <a:effectLst/>
                        </a:rPr>
                        <a:t>Chehalis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2331070"/>
                  </a:ext>
                </a:extLst>
              </a:tr>
              <a:tr h="273627">
                <a:tc>
                  <a:txBody>
                    <a:bodyPr/>
                    <a:lstStyle/>
                    <a:p>
                      <a:pPr marL="0" marR="0" algn="ctr">
                        <a:spcBef>
                          <a:spcPts val="0"/>
                        </a:spcBef>
                        <a:spcAft>
                          <a:spcPts val="0"/>
                        </a:spcAft>
                      </a:pPr>
                      <a:r>
                        <a:rPr lang="en-US" sz="1600" dirty="0">
                          <a:effectLst/>
                        </a:rPr>
                        <a:t>Confederated Tribes of the Colville Reservation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929538"/>
                  </a:ext>
                </a:extLst>
              </a:tr>
              <a:tr h="273627">
                <a:tc>
                  <a:txBody>
                    <a:bodyPr/>
                    <a:lstStyle/>
                    <a:p>
                      <a:pPr marL="0" marR="0" algn="ctr">
                        <a:spcBef>
                          <a:spcPts val="0"/>
                        </a:spcBef>
                        <a:spcAft>
                          <a:spcPts val="0"/>
                        </a:spcAft>
                      </a:pPr>
                      <a:r>
                        <a:rPr lang="en-US" sz="1600" dirty="0">
                          <a:effectLst/>
                        </a:rPr>
                        <a:t>Confederated Tribes of the Umatilla Indian Reservation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4343018"/>
                  </a:ext>
                </a:extLst>
              </a:tr>
              <a:tr h="273627">
                <a:tc>
                  <a:txBody>
                    <a:bodyPr/>
                    <a:lstStyle/>
                    <a:p>
                      <a:pPr marL="0" marR="0" algn="ctr">
                        <a:spcBef>
                          <a:spcPts val="0"/>
                        </a:spcBef>
                        <a:spcAft>
                          <a:spcPts val="0"/>
                        </a:spcAft>
                      </a:pPr>
                      <a:r>
                        <a:rPr lang="en-US" sz="1600" dirty="0">
                          <a:effectLst/>
                        </a:rPr>
                        <a:t>Confederated Tribes of Warm Springs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2838768"/>
                  </a:ext>
                </a:extLst>
              </a:tr>
              <a:tr h="273627">
                <a:tc>
                  <a:txBody>
                    <a:bodyPr/>
                    <a:lstStyle/>
                    <a:p>
                      <a:pPr marL="0" marR="0" algn="ctr">
                        <a:spcBef>
                          <a:spcPts val="0"/>
                        </a:spcBef>
                        <a:spcAft>
                          <a:spcPts val="0"/>
                        </a:spcAft>
                      </a:pPr>
                      <a:r>
                        <a:rPr lang="en-US" sz="1600" dirty="0">
                          <a:effectLst/>
                        </a:rPr>
                        <a:t>Cowlitz Indian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4048319"/>
                  </a:ext>
                </a:extLst>
              </a:tr>
              <a:tr h="273627">
                <a:tc>
                  <a:txBody>
                    <a:bodyPr/>
                    <a:lstStyle/>
                    <a:p>
                      <a:pPr marL="0" marR="0" algn="ctr">
                        <a:spcBef>
                          <a:spcPts val="0"/>
                        </a:spcBef>
                        <a:spcAft>
                          <a:spcPts val="0"/>
                        </a:spcAft>
                      </a:pPr>
                      <a:r>
                        <a:rPr lang="en-US" sz="1600" dirty="0">
                          <a:effectLst/>
                        </a:rPr>
                        <a:t>Lower Elwha Klallam Tribe (will be transitioning to </a:t>
                      </a:r>
                      <a:r>
                        <a:rPr lang="en-US" sz="1600" dirty="0" err="1">
                          <a:effectLst/>
                        </a:rPr>
                        <a:t>NextGen</a:t>
                      </a:r>
                      <a:r>
                        <a:rPr lang="en-US" sz="1600" dirty="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1984106"/>
                  </a:ext>
                </a:extLst>
              </a:tr>
              <a:tr h="273627">
                <a:tc>
                  <a:txBody>
                    <a:bodyPr/>
                    <a:lstStyle/>
                    <a:p>
                      <a:pPr marL="0" marR="0" algn="ctr">
                        <a:spcBef>
                          <a:spcPts val="0"/>
                        </a:spcBef>
                        <a:spcAft>
                          <a:spcPts val="0"/>
                        </a:spcAft>
                      </a:pPr>
                      <a:r>
                        <a:rPr lang="en-US" sz="1600" dirty="0">
                          <a:effectLst/>
                        </a:rPr>
                        <a:t>Makah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2319061"/>
                  </a:ext>
                </a:extLst>
              </a:tr>
              <a:tr h="273627">
                <a:tc>
                  <a:txBody>
                    <a:bodyPr/>
                    <a:lstStyle/>
                    <a:p>
                      <a:pPr marL="0" marR="0" algn="ctr">
                        <a:spcBef>
                          <a:spcPts val="0"/>
                        </a:spcBef>
                        <a:spcAft>
                          <a:spcPts val="0"/>
                        </a:spcAft>
                      </a:pPr>
                      <a:r>
                        <a:rPr lang="en-US" sz="1600" dirty="0">
                          <a:effectLst/>
                        </a:rPr>
                        <a:t>Nez Perce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5659916"/>
                  </a:ext>
                </a:extLst>
              </a:tr>
              <a:tr h="273627">
                <a:tc>
                  <a:txBody>
                    <a:bodyPr/>
                    <a:lstStyle/>
                    <a:p>
                      <a:pPr marL="0" marR="0" algn="ctr">
                        <a:spcBef>
                          <a:spcPts val="0"/>
                        </a:spcBef>
                        <a:spcAft>
                          <a:spcPts val="0"/>
                        </a:spcAft>
                      </a:pPr>
                      <a:r>
                        <a:rPr lang="en-US" sz="1600" dirty="0">
                          <a:effectLst/>
                        </a:rPr>
                        <a:t>Nisqually Tribe (will be transitioning to Greenway)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6374966"/>
                  </a:ext>
                </a:extLst>
              </a:tr>
              <a:tr h="273627">
                <a:tc>
                  <a:txBody>
                    <a:bodyPr/>
                    <a:lstStyle/>
                    <a:p>
                      <a:pPr marL="0" marR="0" algn="ctr">
                        <a:spcBef>
                          <a:spcPts val="0"/>
                        </a:spcBef>
                        <a:spcAft>
                          <a:spcPts val="0"/>
                        </a:spcAft>
                      </a:pPr>
                      <a:r>
                        <a:rPr lang="en-US" sz="1600" dirty="0">
                          <a:effectLst/>
                        </a:rPr>
                        <a:t>Nooksack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322096"/>
                  </a:ext>
                </a:extLst>
              </a:tr>
              <a:tr h="273627">
                <a:tc>
                  <a:txBody>
                    <a:bodyPr/>
                    <a:lstStyle/>
                    <a:p>
                      <a:pPr marL="0" marR="0" algn="ctr">
                        <a:spcBef>
                          <a:spcPts val="0"/>
                        </a:spcBef>
                        <a:spcAft>
                          <a:spcPts val="0"/>
                        </a:spcAft>
                      </a:pPr>
                      <a:r>
                        <a:rPr lang="en-US" sz="1600" dirty="0">
                          <a:effectLst/>
                        </a:rPr>
                        <a:t>Quileute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2920531"/>
                  </a:ext>
                </a:extLst>
              </a:tr>
              <a:tr h="273627">
                <a:tc>
                  <a:txBody>
                    <a:bodyPr/>
                    <a:lstStyle/>
                    <a:p>
                      <a:pPr marL="0" marR="0" algn="ctr">
                        <a:spcBef>
                          <a:spcPts val="0"/>
                        </a:spcBef>
                        <a:spcAft>
                          <a:spcPts val="0"/>
                        </a:spcAft>
                      </a:pPr>
                      <a:r>
                        <a:rPr lang="en-US" sz="1600" dirty="0">
                          <a:effectLst/>
                        </a:rPr>
                        <a:t>Quinault Indian Nation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3303652"/>
                  </a:ext>
                </a:extLst>
              </a:tr>
              <a:tr h="273627">
                <a:tc>
                  <a:txBody>
                    <a:bodyPr/>
                    <a:lstStyle/>
                    <a:p>
                      <a:pPr marL="0" marR="0" algn="ctr">
                        <a:spcBef>
                          <a:spcPts val="0"/>
                        </a:spcBef>
                        <a:spcAft>
                          <a:spcPts val="0"/>
                        </a:spcAft>
                      </a:pPr>
                      <a:r>
                        <a:rPr lang="en-US" sz="1600" dirty="0">
                          <a:effectLst/>
                        </a:rPr>
                        <a:t>Samish Indian Nation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0665492"/>
                  </a:ext>
                </a:extLst>
              </a:tr>
              <a:tr h="273627">
                <a:tc>
                  <a:txBody>
                    <a:bodyPr/>
                    <a:lstStyle/>
                    <a:p>
                      <a:pPr marL="0" marR="0" algn="ctr">
                        <a:spcBef>
                          <a:spcPts val="0"/>
                        </a:spcBef>
                        <a:spcAft>
                          <a:spcPts val="0"/>
                        </a:spcAft>
                      </a:pPr>
                      <a:r>
                        <a:rPr lang="en-US" sz="1600" dirty="0">
                          <a:effectLst/>
                        </a:rPr>
                        <a:t>Shoshone-Bannock Tribes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1314239"/>
                  </a:ext>
                </a:extLst>
              </a:tr>
              <a:tr h="273627">
                <a:tc>
                  <a:txBody>
                    <a:bodyPr/>
                    <a:lstStyle/>
                    <a:p>
                      <a:pPr marL="0" marR="0" algn="ctr">
                        <a:spcBef>
                          <a:spcPts val="0"/>
                        </a:spcBef>
                        <a:spcAft>
                          <a:spcPts val="0"/>
                        </a:spcAft>
                      </a:pPr>
                      <a:r>
                        <a:rPr lang="en-US" sz="1600" dirty="0">
                          <a:effectLst/>
                        </a:rPr>
                        <a:t>Skokomish Indian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1727881"/>
                  </a:ext>
                </a:extLst>
              </a:tr>
              <a:tr h="273627">
                <a:tc>
                  <a:txBody>
                    <a:bodyPr/>
                    <a:lstStyle/>
                    <a:p>
                      <a:pPr marL="0" marR="0" algn="ctr">
                        <a:spcBef>
                          <a:spcPts val="0"/>
                        </a:spcBef>
                        <a:spcAft>
                          <a:spcPts val="0"/>
                        </a:spcAft>
                      </a:pPr>
                      <a:r>
                        <a:rPr lang="en-US" sz="1600" dirty="0">
                          <a:effectLst/>
                        </a:rPr>
                        <a:t>Snoqualmie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356195"/>
                  </a:ext>
                </a:extLst>
              </a:tr>
              <a:tr h="273627">
                <a:tc>
                  <a:txBody>
                    <a:bodyPr/>
                    <a:lstStyle/>
                    <a:p>
                      <a:pPr marL="0" marR="0" algn="ctr">
                        <a:spcBef>
                          <a:spcPts val="0"/>
                        </a:spcBef>
                        <a:spcAft>
                          <a:spcPts val="0"/>
                        </a:spcAft>
                      </a:pPr>
                      <a:r>
                        <a:rPr lang="en-US" sz="1600" dirty="0">
                          <a:effectLst/>
                        </a:rPr>
                        <a:t>Spokane Tribe of Indians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2477314"/>
                  </a:ext>
                </a:extLst>
              </a:tr>
              <a:tr h="273627">
                <a:tc>
                  <a:txBody>
                    <a:bodyPr/>
                    <a:lstStyle/>
                    <a:p>
                      <a:pPr marL="0" marR="0" algn="ctr">
                        <a:spcBef>
                          <a:spcPts val="0"/>
                        </a:spcBef>
                        <a:spcAft>
                          <a:spcPts val="0"/>
                        </a:spcAft>
                      </a:pPr>
                      <a:r>
                        <a:rPr lang="en-US" sz="1600" dirty="0">
                          <a:effectLst/>
                        </a:rPr>
                        <a:t>Squaxin Island 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8389040"/>
                  </a:ext>
                </a:extLst>
              </a:tr>
              <a:tr h="273627">
                <a:tc>
                  <a:txBody>
                    <a:bodyPr/>
                    <a:lstStyle/>
                    <a:p>
                      <a:pPr marL="0" marR="0" algn="ctr">
                        <a:spcBef>
                          <a:spcPts val="0"/>
                        </a:spcBef>
                        <a:spcAft>
                          <a:spcPts val="0"/>
                        </a:spcAft>
                      </a:pPr>
                      <a:r>
                        <a:rPr lang="en-US" sz="1600" dirty="0">
                          <a:effectLst/>
                        </a:rPr>
                        <a:t>Swinomish Indian Tribal Community (will be transitioning to EPIC)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8441792"/>
                  </a:ext>
                </a:extLst>
              </a:tr>
              <a:tr h="273627">
                <a:tc>
                  <a:txBody>
                    <a:bodyPr/>
                    <a:lstStyle/>
                    <a:p>
                      <a:pPr marL="0" marR="0" algn="ctr">
                        <a:spcBef>
                          <a:spcPts val="0"/>
                        </a:spcBef>
                        <a:spcAft>
                          <a:spcPts val="0"/>
                        </a:spcAft>
                      </a:pPr>
                      <a:r>
                        <a:rPr lang="en-US" sz="1600" dirty="0">
                          <a:effectLst/>
                        </a:rPr>
                        <a:t>Yakama Nation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3927177"/>
                  </a:ext>
                </a:extLst>
              </a:tr>
            </a:tbl>
          </a:graphicData>
        </a:graphic>
      </p:graphicFrame>
    </p:spTree>
    <p:extLst>
      <p:ext uri="{BB962C8B-B14F-4D97-AF65-F5344CB8AC3E}">
        <p14:creationId xmlns:p14="http://schemas.microsoft.com/office/powerpoint/2010/main" val="3904944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90500"/>
            <a:ext cx="7239000" cy="1143000"/>
          </a:xfrm>
        </p:spPr>
        <p:txBody>
          <a:bodyPr>
            <a:normAutofit fontScale="90000"/>
          </a:bodyPr>
          <a:lstStyle/>
          <a:p>
            <a:r>
              <a:rPr lang="en-US" sz="4000" b="1" dirty="0"/>
              <a:t>Portland Area Tribes on RPMS AND a COTS System</a:t>
            </a:r>
          </a:p>
        </p:txBody>
      </p:sp>
      <p:sp>
        <p:nvSpPr>
          <p:cNvPr id="8" name="Content Placeholder 7">
            <a:extLst>
              <a:ext uri="{FF2B5EF4-FFF2-40B4-BE49-F238E27FC236}">
                <a16:creationId xmlns:a16="http://schemas.microsoft.com/office/drawing/2014/main" id="{BF64ECEF-E162-0D45-8F04-8BEA8DEFE9E2}"/>
              </a:ext>
            </a:extLst>
          </p:cNvPr>
          <p:cNvSpPr>
            <a:spLocks noGrp="1"/>
          </p:cNvSpPr>
          <p:nvPr>
            <p:ph idx="1"/>
          </p:nvPr>
        </p:nvSpPr>
        <p:spPr/>
        <p:txBody>
          <a:bodyPr/>
          <a:lstStyle/>
          <a:p>
            <a:pPr marL="0" indent="0" algn="ctr">
              <a:buNone/>
            </a:pPr>
            <a:endParaRPr lang="en-US" sz="2400" i="1" dirty="0"/>
          </a:p>
          <a:p>
            <a:endParaRPr lang="en-US" dirty="0"/>
          </a:p>
        </p:txBody>
      </p:sp>
      <p:graphicFrame>
        <p:nvGraphicFramePr>
          <p:cNvPr id="9" name="Table 8">
            <a:extLst>
              <a:ext uri="{FF2B5EF4-FFF2-40B4-BE49-F238E27FC236}">
                <a16:creationId xmlns:a16="http://schemas.microsoft.com/office/drawing/2014/main" id="{EC6F746B-EFBE-524A-8D0B-9D1573D9929F}"/>
              </a:ext>
            </a:extLst>
          </p:cNvPr>
          <p:cNvGraphicFramePr>
            <a:graphicFrameLocks noGrp="1"/>
          </p:cNvGraphicFramePr>
          <p:nvPr>
            <p:extLst>
              <p:ext uri="{D42A27DB-BD31-4B8C-83A1-F6EECF244321}">
                <p14:modId xmlns:p14="http://schemas.microsoft.com/office/powerpoint/2010/main" val="1819376805"/>
              </p:ext>
            </p:extLst>
          </p:nvPr>
        </p:nvGraphicFramePr>
        <p:xfrm>
          <a:off x="1371600" y="1793095"/>
          <a:ext cx="7620000" cy="4599768"/>
        </p:xfrm>
        <a:graphic>
          <a:graphicData uri="http://schemas.openxmlformats.org/drawingml/2006/table">
            <a:tbl>
              <a:tblPr firstRow="1" firstCol="1" bandRow="1">
                <a:tableStyleId>{5C22544A-7EE6-4342-B048-85BDC9FD1C3A}</a:tableStyleId>
              </a:tblPr>
              <a:tblGrid>
                <a:gridCol w="3807041">
                  <a:extLst>
                    <a:ext uri="{9D8B030D-6E8A-4147-A177-3AD203B41FA5}">
                      <a16:colId xmlns:a16="http://schemas.microsoft.com/office/drawing/2014/main" val="4236620600"/>
                    </a:ext>
                  </a:extLst>
                </a:gridCol>
                <a:gridCol w="3812959">
                  <a:extLst>
                    <a:ext uri="{9D8B030D-6E8A-4147-A177-3AD203B41FA5}">
                      <a16:colId xmlns:a16="http://schemas.microsoft.com/office/drawing/2014/main" val="2884939524"/>
                    </a:ext>
                  </a:extLst>
                </a:gridCol>
              </a:tblGrid>
              <a:tr h="511085">
                <a:tc>
                  <a:txBody>
                    <a:bodyPr/>
                    <a:lstStyle/>
                    <a:p>
                      <a:pPr marL="0" marR="0" algn="ctr">
                        <a:spcBef>
                          <a:spcPts val="0"/>
                        </a:spcBef>
                        <a:spcAft>
                          <a:spcPts val="0"/>
                        </a:spcAft>
                      </a:pPr>
                      <a:r>
                        <a:rPr lang="en-US" sz="2000" dirty="0">
                          <a:effectLst/>
                        </a:rPr>
                        <a:t>Tribe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2000" dirty="0">
                          <a:effectLst/>
                        </a:rPr>
                        <a:t>EHR System</a:t>
                      </a:r>
                      <a:endParaRPr lang="en-US" sz="2000" dirty="0"/>
                    </a:p>
                  </a:txBody>
                  <a:tcPr marL="68580" marR="68580" marT="0" marB="0"/>
                </a:tc>
                <a:extLst>
                  <a:ext uri="{0D108BD9-81ED-4DB2-BD59-A6C34878D82A}">
                    <a16:rowId xmlns:a16="http://schemas.microsoft.com/office/drawing/2014/main" val="2318161664"/>
                  </a:ext>
                </a:extLst>
              </a:tr>
              <a:tr h="1022171">
                <a:tc>
                  <a:txBody>
                    <a:bodyPr/>
                    <a:lstStyle/>
                    <a:p>
                      <a:pPr marL="0" marR="0">
                        <a:spcBef>
                          <a:spcPts val="0"/>
                        </a:spcBef>
                        <a:spcAft>
                          <a:spcPts val="0"/>
                        </a:spcAft>
                      </a:pPr>
                      <a:r>
                        <a:rPr lang="en-US" sz="2000" dirty="0">
                          <a:solidFill>
                            <a:schemeClr val="bg1"/>
                          </a:solidFill>
                          <a:effectLst/>
                        </a:rPr>
                        <a:t>Confederated Tribes of Grand Ronde</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dirty="0">
                          <a:solidFill>
                            <a:schemeClr val="tx1"/>
                          </a:solidFill>
                          <a:effectLst/>
                        </a:rPr>
                        <a:t>RPMS and </a:t>
                      </a:r>
                      <a:r>
                        <a:rPr lang="en-US" sz="2000" dirty="0" err="1">
                          <a:solidFill>
                            <a:schemeClr val="tx1"/>
                          </a:solidFill>
                          <a:effectLst/>
                        </a:rPr>
                        <a:t>NextGen</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8489640"/>
                  </a:ext>
                </a:extLst>
              </a:tr>
              <a:tr h="1022171">
                <a:tc>
                  <a:txBody>
                    <a:bodyPr/>
                    <a:lstStyle/>
                    <a:p>
                      <a:pPr marL="0" marR="0">
                        <a:spcBef>
                          <a:spcPts val="0"/>
                        </a:spcBef>
                        <a:spcAft>
                          <a:spcPts val="0"/>
                        </a:spcAft>
                      </a:pPr>
                      <a:r>
                        <a:rPr lang="en-US" sz="2000">
                          <a:solidFill>
                            <a:schemeClr val="bg1"/>
                          </a:solidFill>
                          <a:effectLst/>
                        </a:rPr>
                        <a:t>Kalispel Tribe of Indians</a:t>
                      </a:r>
                      <a:endParaRPr lang="en-US"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dirty="0">
                          <a:solidFill>
                            <a:schemeClr val="tx1"/>
                          </a:solidFill>
                          <a:effectLst/>
                        </a:rPr>
                        <a:t>RPMS, Centricity, Insync and Dentrix</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3370206"/>
                  </a:ext>
                </a:extLst>
              </a:tr>
              <a:tr h="511085">
                <a:tc>
                  <a:txBody>
                    <a:bodyPr/>
                    <a:lstStyle/>
                    <a:p>
                      <a:pPr marL="0" marR="0">
                        <a:spcBef>
                          <a:spcPts val="0"/>
                        </a:spcBef>
                        <a:spcAft>
                          <a:spcPts val="0"/>
                        </a:spcAft>
                      </a:pPr>
                      <a:r>
                        <a:rPr lang="en-US" sz="2000">
                          <a:solidFill>
                            <a:schemeClr val="bg1"/>
                          </a:solidFill>
                          <a:effectLst/>
                        </a:rPr>
                        <a:t>Kootenai Tribe of Idaho</a:t>
                      </a:r>
                      <a:endParaRPr lang="en-US"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dirty="0">
                          <a:solidFill>
                            <a:schemeClr val="tx1"/>
                          </a:solidFill>
                          <a:effectLst/>
                        </a:rPr>
                        <a:t>RPMS, </a:t>
                      </a:r>
                      <a:r>
                        <a:rPr lang="en-US" sz="2000" dirty="0" err="1">
                          <a:solidFill>
                            <a:schemeClr val="tx1"/>
                          </a:solidFill>
                          <a:effectLst/>
                        </a:rPr>
                        <a:t>MacPractice</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4452930"/>
                  </a:ext>
                </a:extLst>
              </a:tr>
              <a:tr h="511085">
                <a:tc>
                  <a:txBody>
                    <a:bodyPr/>
                    <a:lstStyle/>
                    <a:p>
                      <a:pPr marL="0" marR="0">
                        <a:spcBef>
                          <a:spcPts val="0"/>
                        </a:spcBef>
                        <a:spcAft>
                          <a:spcPts val="0"/>
                        </a:spcAft>
                      </a:pPr>
                      <a:r>
                        <a:rPr lang="en-US" sz="2000">
                          <a:solidFill>
                            <a:schemeClr val="bg1"/>
                          </a:solidFill>
                          <a:effectLst/>
                        </a:rPr>
                        <a:t>Muckleshoot</a:t>
                      </a:r>
                      <a:endParaRPr lang="en-US" sz="20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dirty="0">
                          <a:solidFill>
                            <a:schemeClr val="tx1"/>
                          </a:solidFill>
                          <a:effectLst/>
                        </a:rPr>
                        <a:t>RPMS, Dr. Cloud</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1515056"/>
                  </a:ext>
                </a:extLst>
              </a:tr>
              <a:tr h="1022171">
                <a:tc>
                  <a:txBody>
                    <a:bodyPr/>
                    <a:lstStyle/>
                    <a:p>
                      <a:pPr marL="0" marR="0">
                        <a:spcBef>
                          <a:spcPts val="0"/>
                        </a:spcBef>
                        <a:spcAft>
                          <a:spcPts val="0"/>
                        </a:spcAft>
                      </a:pPr>
                      <a:r>
                        <a:rPr lang="en-US" sz="2000" dirty="0">
                          <a:solidFill>
                            <a:schemeClr val="bg1"/>
                          </a:solidFill>
                          <a:effectLst/>
                        </a:rPr>
                        <a:t>Lummi Nation</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2000" dirty="0">
                          <a:solidFill>
                            <a:schemeClr val="tx1"/>
                          </a:solidFill>
                          <a:effectLst/>
                        </a:rPr>
                        <a:t>RPMS, </a:t>
                      </a:r>
                      <a:r>
                        <a:rPr lang="en-US" sz="2000" dirty="0" err="1">
                          <a:solidFill>
                            <a:schemeClr val="tx1"/>
                          </a:solidFill>
                          <a:effectLst/>
                        </a:rPr>
                        <a:t>Methasoft</a:t>
                      </a:r>
                      <a:r>
                        <a:rPr lang="en-US" sz="2000" dirty="0">
                          <a:solidFill>
                            <a:schemeClr val="tx1"/>
                          </a:solidFill>
                          <a:effectLst/>
                        </a:rPr>
                        <a:t> (SUD/OTP) and Dentrix</a:t>
                      </a:r>
                      <a:endParaRPr lang="en-US"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370318"/>
                  </a:ext>
                </a:extLst>
              </a:tr>
            </a:tbl>
          </a:graphicData>
        </a:graphic>
      </p:graphicFrame>
    </p:spTree>
    <p:extLst>
      <p:ext uri="{BB962C8B-B14F-4D97-AF65-F5344CB8AC3E}">
        <p14:creationId xmlns:p14="http://schemas.microsoft.com/office/powerpoint/2010/main" val="4136757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
            <a:ext cx="7239000" cy="1143000"/>
          </a:xfrm>
        </p:spPr>
        <p:txBody>
          <a:bodyPr>
            <a:noAutofit/>
          </a:bodyPr>
          <a:lstStyle/>
          <a:p>
            <a:r>
              <a:rPr lang="en-US" sz="3400" b="1" dirty="0"/>
              <a:t>Portland Area Tribes on a COTS System</a:t>
            </a:r>
          </a:p>
        </p:txBody>
      </p:sp>
      <p:sp>
        <p:nvSpPr>
          <p:cNvPr id="8" name="Content Placeholder 7">
            <a:extLst>
              <a:ext uri="{FF2B5EF4-FFF2-40B4-BE49-F238E27FC236}">
                <a16:creationId xmlns:a16="http://schemas.microsoft.com/office/drawing/2014/main" id="{BF64ECEF-E162-0D45-8F04-8BEA8DEFE9E2}"/>
              </a:ext>
            </a:extLst>
          </p:cNvPr>
          <p:cNvSpPr>
            <a:spLocks noGrp="1"/>
          </p:cNvSpPr>
          <p:nvPr>
            <p:ph idx="1"/>
          </p:nvPr>
        </p:nvSpPr>
        <p:spPr>
          <a:xfrm>
            <a:off x="1562100" y="1295400"/>
            <a:ext cx="7162800" cy="4525963"/>
          </a:xfrm>
        </p:spPr>
        <p:txBody>
          <a:bodyPr/>
          <a:lstStyle/>
          <a:p>
            <a:pPr marL="0" indent="0" algn="ctr">
              <a:buNone/>
            </a:pPr>
            <a:endParaRPr lang="en-US" sz="2400" i="1" dirty="0"/>
          </a:p>
          <a:p>
            <a:endParaRPr lang="en-US" dirty="0"/>
          </a:p>
        </p:txBody>
      </p:sp>
      <p:graphicFrame>
        <p:nvGraphicFramePr>
          <p:cNvPr id="3" name="Table 2">
            <a:extLst>
              <a:ext uri="{FF2B5EF4-FFF2-40B4-BE49-F238E27FC236}">
                <a16:creationId xmlns:a16="http://schemas.microsoft.com/office/drawing/2014/main" id="{5EBF7341-3692-B746-9D6F-A1324CB97181}"/>
              </a:ext>
            </a:extLst>
          </p:cNvPr>
          <p:cNvGraphicFramePr>
            <a:graphicFrameLocks noGrp="1"/>
          </p:cNvGraphicFramePr>
          <p:nvPr>
            <p:extLst>
              <p:ext uri="{D42A27DB-BD31-4B8C-83A1-F6EECF244321}">
                <p14:modId xmlns:p14="http://schemas.microsoft.com/office/powerpoint/2010/main" val="1085070781"/>
              </p:ext>
            </p:extLst>
          </p:nvPr>
        </p:nvGraphicFramePr>
        <p:xfrm>
          <a:off x="1524000" y="1181100"/>
          <a:ext cx="7467600" cy="5448304"/>
        </p:xfrm>
        <a:graphic>
          <a:graphicData uri="http://schemas.openxmlformats.org/drawingml/2006/table">
            <a:tbl>
              <a:tblPr firstRow="1" firstCol="1" bandRow="1">
                <a:tableStyleId>{5C22544A-7EE6-4342-B048-85BDC9FD1C3A}</a:tableStyleId>
              </a:tblPr>
              <a:tblGrid>
                <a:gridCol w="3733800">
                  <a:extLst>
                    <a:ext uri="{9D8B030D-6E8A-4147-A177-3AD203B41FA5}">
                      <a16:colId xmlns:a16="http://schemas.microsoft.com/office/drawing/2014/main" val="443614844"/>
                    </a:ext>
                  </a:extLst>
                </a:gridCol>
                <a:gridCol w="3733800">
                  <a:extLst>
                    <a:ext uri="{9D8B030D-6E8A-4147-A177-3AD203B41FA5}">
                      <a16:colId xmlns:a16="http://schemas.microsoft.com/office/drawing/2014/main" val="1390505514"/>
                    </a:ext>
                  </a:extLst>
                </a:gridCol>
              </a:tblGrid>
              <a:tr h="340519">
                <a:tc>
                  <a:txBody>
                    <a:bodyPr/>
                    <a:lstStyle/>
                    <a:p>
                      <a:pPr marL="0" marR="0" algn="ctr">
                        <a:spcBef>
                          <a:spcPts val="0"/>
                        </a:spcBef>
                        <a:spcAft>
                          <a:spcPts val="0"/>
                        </a:spcAft>
                      </a:pPr>
                      <a:r>
                        <a:rPr lang="en-US" sz="1600" dirty="0">
                          <a:effectLst/>
                        </a:rPr>
                        <a:t>Tribe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EHR 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8397795"/>
                  </a:ext>
                </a:extLst>
              </a:tr>
              <a:tr h="340519">
                <a:tc>
                  <a:txBody>
                    <a:bodyPr/>
                    <a:lstStyle/>
                    <a:p>
                      <a:pPr marL="0" marR="0">
                        <a:spcBef>
                          <a:spcPts val="0"/>
                        </a:spcBef>
                        <a:spcAft>
                          <a:spcPts val="0"/>
                        </a:spcAft>
                      </a:pPr>
                      <a:r>
                        <a:rPr lang="en-US" sz="1800" dirty="0">
                          <a:effectLst/>
                        </a:rPr>
                        <a:t>Coeur d’Alene Tribe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NextGen</a:t>
                      </a:r>
                      <a:endParaRPr lang="en-US" sz="2800"/>
                    </a:p>
                  </a:txBody>
                  <a:tcPr marL="68580" marR="68580" marT="0" marB="0"/>
                </a:tc>
                <a:extLst>
                  <a:ext uri="{0D108BD9-81ED-4DB2-BD59-A6C34878D82A}">
                    <a16:rowId xmlns:a16="http://schemas.microsoft.com/office/drawing/2014/main" val="3010068425"/>
                  </a:ext>
                </a:extLst>
              </a:tr>
              <a:tr h="340519">
                <a:tc>
                  <a:txBody>
                    <a:bodyPr/>
                    <a:lstStyle/>
                    <a:p>
                      <a:pPr marL="0" marR="0">
                        <a:spcBef>
                          <a:spcPts val="0"/>
                        </a:spcBef>
                        <a:spcAft>
                          <a:spcPts val="0"/>
                        </a:spcAft>
                      </a:pPr>
                      <a:r>
                        <a:rPr lang="en-US" sz="1800">
                          <a:effectLst/>
                        </a:rPr>
                        <a:t>Confederated Tribes of Siletz Indians</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NextGen</a:t>
                      </a:r>
                      <a:endParaRPr lang="en-US" sz="2800"/>
                    </a:p>
                  </a:txBody>
                  <a:tcPr marL="68580" marR="68580" marT="0" marB="0"/>
                </a:tc>
                <a:extLst>
                  <a:ext uri="{0D108BD9-81ED-4DB2-BD59-A6C34878D82A}">
                    <a16:rowId xmlns:a16="http://schemas.microsoft.com/office/drawing/2014/main" val="3561731280"/>
                  </a:ext>
                </a:extLst>
              </a:tr>
              <a:tr h="340519">
                <a:tc>
                  <a:txBody>
                    <a:bodyPr/>
                    <a:lstStyle/>
                    <a:p>
                      <a:pPr marL="0" marR="0">
                        <a:spcBef>
                          <a:spcPts val="0"/>
                        </a:spcBef>
                        <a:spcAft>
                          <a:spcPts val="0"/>
                        </a:spcAft>
                      </a:pPr>
                      <a:r>
                        <a:rPr lang="en-US" sz="1800">
                          <a:effectLst/>
                        </a:rPr>
                        <a:t>Coquille Indian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NextGen</a:t>
                      </a:r>
                      <a:endParaRPr lang="en-US" sz="2800"/>
                    </a:p>
                  </a:txBody>
                  <a:tcPr marL="68580" marR="68580" marT="0" marB="0"/>
                </a:tc>
                <a:extLst>
                  <a:ext uri="{0D108BD9-81ED-4DB2-BD59-A6C34878D82A}">
                    <a16:rowId xmlns:a16="http://schemas.microsoft.com/office/drawing/2014/main" val="1125320087"/>
                  </a:ext>
                </a:extLst>
              </a:tr>
              <a:tr h="681038">
                <a:tc>
                  <a:txBody>
                    <a:bodyPr/>
                    <a:lstStyle/>
                    <a:p>
                      <a:pPr marL="0" marR="0">
                        <a:spcBef>
                          <a:spcPts val="0"/>
                        </a:spcBef>
                        <a:spcAft>
                          <a:spcPts val="0"/>
                        </a:spcAft>
                      </a:pPr>
                      <a:r>
                        <a:rPr lang="en-US" sz="1800">
                          <a:effectLst/>
                        </a:rPr>
                        <a:t>Cow Creek Band of Umpqua Tribe of Indians</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Green Way</a:t>
                      </a:r>
                      <a:endParaRPr lang="en-US" sz="2800"/>
                    </a:p>
                  </a:txBody>
                  <a:tcPr marL="68580" marR="68580" marT="0" marB="0"/>
                </a:tc>
                <a:extLst>
                  <a:ext uri="{0D108BD9-81ED-4DB2-BD59-A6C34878D82A}">
                    <a16:rowId xmlns:a16="http://schemas.microsoft.com/office/drawing/2014/main" val="589880504"/>
                  </a:ext>
                </a:extLst>
              </a:tr>
              <a:tr h="340519">
                <a:tc>
                  <a:txBody>
                    <a:bodyPr/>
                    <a:lstStyle/>
                    <a:p>
                      <a:pPr marL="0" marR="0">
                        <a:spcBef>
                          <a:spcPts val="0"/>
                        </a:spcBef>
                        <a:spcAft>
                          <a:spcPts val="0"/>
                        </a:spcAft>
                      </a:pPr>
                      <a:r>
                        <a:rPr lang="en-US" sz="1800">
                          <a:effectLst/>
                        </a:rPr>
                        <a:t>Klamath Tribes</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NextGen</a:t>
                      </a:r>
                      <a:endParaRPr lang="en-US" sz="2800"/>
                    </a:p>
                  </a:txBody>
                  <a:tcPr marL="68580" marR="68580" marT="0" marB="0"/>
                </a:tc>
                <a:extLst>
                  <a:ext uri="{0D108BD9-81ED-4DB2-BD59-A6C34878D82A}">
                    <a16:rowId xmlns:a16="http://schemas.microsoft.com/office/drawing/2014/main" val="1704747409"/>
                  </a:ext>
                </a:extLst>
              </a:tr>
              <a:tr h="340519">
                <a:tc>
                  <a:txBody>
                    <a:bodyPr/>
                    <a:lstStyle/>
                    <a:p>
                      <a:pPr marL="0" marR="0">
                        <a:spcBef>
                          <a:spcPts val="0"/>
                        </a:spcBef>
                        <a:spcAft>
                          <a:spcPts val="0"/>
                        </a:spcAft>
                      </a:pPr>
                      <a:r>
                        <a:rPr lang="en-US" sz="1800">
                          <a:effectLst/>
                        </a:rPr>
                        <a:t>Jamestown S’Klallam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dirty="0">
                          <a:effectLst/>
                        </a:rPr>
                        <a:t>Epic</a:t>
                      </a:r>
                      <a:endParaRPr lang="en-US" sz="2800" dirty="0"/>
                    </a:p>
                  </a:txBody>
                  <a:tcPr marL="68580" marR="68580" marT="0" marB="0"/>
                </a:tc>
                <a:extLst>
                  <a:ext uri="{0D108BD9-81ED-4DB2-BD59-A6C34878D82A}">
                    <a16:rowId xmlns:a16="http://schemas.microsoft.com/office/drawing/2014/main" val="3479944688"/>
                  </a:ext>
                </a:extLst>
              </a:tr>
              <a:tr h="340519">
                <a:tc>
                  <a:txBody>
                    <a:bodyPr/>
                    <a:lstStyle/>
                    <a:p>
                      <a:pPr marL="0" marR="0">
                        <a:spcBef>
                          <a:spcPts val="0"/>
                        </a:spcBef>
                        <a:spcAft>
                          <a:spcPts val="0"/>
                        </a:spcAft>
                      </a:pPr>
                      <a:r>
                        <a:rPr lang="en-US" sz="1800">
                          <a:effectLst/>
                        </a:rPr>
                        <a:t>Port Gamble S’Klallam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dirty="0" err="1">
                          <a:effectLst/>
                        </a:rPr>
                        <a:t>NextGen</a:t>
                      </a:r>
                      <a:endParaRPr lang="en-US" sz="2800" dirty="0"/>
                    </a:p>
                  </a:txBody>
                  <a:tcPr marL="68580" marR="68580" marT="0" marB="0"/>
                </a:tc>
                <a:extLst>
                  <a:ext uri="{0D108BD9-81ED-4DB2-BD59-A6C34878D82A}">
                    <a16:rowId xmlns:a16="http://schemas.microsoft.com/office/drawing/2014/main" val="2895902634"/>
                  </a:ext>
                </a:extLst>
              </a:tr>
              <a:tr h="340519">
                <a:tc>
                  <a:txBody>
                    <a:bodyPr/>
                    <a:lstStyle/>
                    <a:p>
                      <a:pPr marL="0" marR="0">
                        <a:spcBef>
                          <a:spcPts val="0"/>
                        </a:spcBef>
                        <a:spcAft>
                          <a:spcPts val="0"/>
                        </a:spcAft>
                      </a:pPr>
                      <a:r>
                        <a:rPr lang="en-US" sz="1800">
                          <a:effectLst/>
                        </a:rPr>
                        <a:t>Puyallup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NextGen</a:t>
                      </a:r>
                      <a:endParaRPr lang="en-US" sz="2800"/>
                    </a:p>
                  </a:txBody>
                  <a:tcPr marL="68580" marR="68580" marT="0" marB="0"/>
                </a:tc>
                <a:extLst>
                  <a:ext uri="{0D108BD9-81ED-4DB2-BD59-A6C34878D82A}">
                    <a16:rowId xmlns:a16="http://schemas.microsoft.com/office/drawing/2014/main" val="673482237"/>
                  </a:ext>
                </a:extLst>
              </a:tr>
              <a:tr h="340519">
                <a:tc>
                  <a:txBody>
                    <a:bodyPr/>
                    <a:lstStyle/>
                    <a:p>
                      <a:pPr marL="0" marR="0">
                        <a:spcBef>
                          <a:spcPts val="0"/>
                        </a:spcBef>
                        <a:spcAft>
                          <a:spcPts val="0"/>
                        </a:spcAft>
                      </a:pPr>
                      <a:r>
                        <a:rPr lang="en-US" sz="1800">
                          <a:effectLst/>
                        </a:rPr>
                        <a:t>Sauk-Suiattle Indian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Office Ally</a:t>
                      </a:r>
                      <a:endParaRPr lang="en-US" sz="2800"/>
                    </a:p>
                  </a:txBody>
                  <a:tcPr marL="68580" marR="68580" marT="0" marB="0"/>
                </a:tc>
                <a:extLst>
                  <a:ext uri="{0D108BD9-81ED-4DB2-BD59-A6C34878D82A}">
                    <a16:rowId xmlns:a16="http://schemas.microsoft.com/office/drawing/2014/main" val="3234383091"/>
                  </a:ext>
                </a:extLst>
              </a:tr>
              <a:tr h="340519">
                <a:tc>
                  <a:txBody>
                    <a:bodyPr/>
                    <a:lstStyle/>
                    <a:p>
                      <a:pPr marL="0" marR="0">
                        <a:spcBef>
                          <a:spcPts val="0"/>
                        </a:spcBef>
                        <a:spcAft>
                          <a:spcPts val="0"/>
                        </a:spcAft>
                      </a:pPr>
                      <a:r>
                        <a:rPr lang="en-US" sz="1800">
                          <a:effectLst/>
                        </a:rPr>
                        <a:t>Shoalwater Bay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Epic</a:t>
                      </a:r>
                      <a:endParaRPr lang="en-US" sz="2800"/>
                    </a:p>
                  </a:txBody>
                  <a:tcPr marL="68580" marR="68580" marT="0" marB="0"/>
                </a:tc>
                <a:extLst>
                  <a:ext uri="{0D108BD9-81ED-4DB2-BD59-A6C34878D82A}">
                    <a16:rowId xmlns:a16="http://schemas.microsoft.com/office/drawing/2014/main" val="1724198457"/>
                  </a:ext>
                </a:extLst>
              </a:tr>
              <a:tr h="340519">
                <a:tc>
                  <a:txBody>
                    <a:bodyPr/>
                    <a:lstStyle/>
                    <a:p>
                      <a:pPr marL="0" marR="0">
                        <a:spcBef>
                          <a:spcPts val="0"/>
                        </a:spcBef>
                        <a:spcAft>
                          <a:spcPts val="0"/>
                        </a:spcAft>
                      </a:pPr>
                      <a:r>
                        <a:rPr lang="en-US" sz="1800">
                          <a:effectLst/>
                        </a:rPr>
                        <a:t>Stillaguamish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Office Ally</a:t>
                      </a:r>
                      <a:endParaRPr lang="en-US" sz="2800"/>
                    </a:p>
                  </a:txBody>
                  <a:tcPr marL="68580" marR="68580" marT="0" marB="0"/>
                </a:tc>
                <a:extLst>
                  <a:ext uri="{0D108BD9-81ED-4DB2-BD59-A6C34878D82A}">
                    <a16:rowId xmlns:a16="http://schemas.microsoft.com/office/drawing/2014/main" val="2760730308"/>
                  </a:ext>
                </a:extLst>
              </a:tr>
              <a:tr h="340519">
                <a:tc>
                  <a:txBody>
                    <a:bodyPr/>
                    <a:lstStyle/>
                    <a:p>
                      <a:pPr marL="0" marR="0">
                        <a:spcBef>
                          <a:spcPts val="0"/>
                        </a:spcBef>
                        <a:spcAft>
                          <a:spcPts val="0"/>
                        </a:spcAft>
                      </a:pPr>
                      <a:r>
                        <a:rPr lang="en-US" sz="1800">
                          <a:effectLst/>
                        </a:rPr>
                        <a:t>Suquamish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dirty="0">
                          <a:effectLst/>
                        </a:rPr>
                        <a:t>Excel and Office Notes</a:t>
                      </a:r>
                      <a:endParaRPr lang="en-US" sz="2800" dirty="0"/>
                    </a:p>
                  </a:txBody>
                  <a:tcPr marL="68580" marR="68580" marT="0" marB="0"/>
                </a:tc>
                <a:extLst>
                  <a:ext uri="{0D108BD9-81ED-4DB2-BD59-A6C34878D82A}">
                    <a16:rowId xmlns:a16="http://schemas.microsoft.com/office/drawing/2014/main" val="2729439074"/>
                  </a:ext>
                </a:extLst>
              </a:tr>
              <a:tr h="340519">
                <a:tc>
                  <a:txBody>
                    <a:bodyPr/>
                    <a:lstStyle/>
                    <a:p>
                      <a:pPr marL="0" marR="0">
                        <a:spcBef>
                          <a:spcPts val="0"/>
                        </a:spcBef>
                        <a:spcAft>
                          <a:spcPts val="0"/>
                        </a:spcAft>
                      </a:pPr>
                      <a:r>
                        <a:rPr lang="en-US" sz="1800">
                          <a:effectLst/>
                        </a:rPr>
                        <a:t>Tulalip Tribe</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a:effectLst/>
                        </a:rPr>
                        <a:t>Epic, Pioneer and Dentrix</a:t>
                      </a:r>
                      <a:endParaRPr lang="en-US" sz="2800"/>
                    </a:p>
                  </a:txBody>
                  <a:tcPr marL="68580" marR="68580" marT="0" marB="0"/>
                </a:tc>
                <a:extLst>
                  <a:ext uri="{0D108BD9-81ED-4DB2-BD59-A6C34878D82A}">
                    <a16:rowId xmlns:a16="http://schemas.microsoft.com/office/drawing/2014/main" val="1324238031"/>
                  </a:ext>
                </a:extLst>
              </a:tr>
              <a:tr h="340519">
                <a:tc>
                  <a:txBody>
                    <a:bodyPr/>
                    <a:lstStyle/>
                    <a:p>
                      <a:pPr marL="0" marR="0">
                        <a:spcBef>
                          <a:spcPts val="0"/>
                        </a:spcBef>
                        <a:spcAft>
                          <a:spcPts val="0"/>
                        </a:spcAft>
                      </a:pPr>
                      <a:r>
                        <a:rPr lang="en-US" sz="1800" dirty="0">
                          <a:effectLst/>
                        </a:rPr>
                        <a:t>Upper Skagit Tribe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1800" dirty="0" err="1">
                          <a:effectLst/>
                        </a:rPr>
                        <a:t>MacPratice</a:t>
                      </a:r>
                      <a:endParaRPr lang="en-US" sz="2800" dirty="0"/>
                    </a:p>
                  </a:txBody>
                  <a:tcPr marL="68580" marR="68580" marT="0" marB="0"/>
                </a:tc>
                <a:extLst>
                  <a:ext uri="{0D108BD9-81ED-4DB2-BD59-A6C34878D82A}">
                    <a16:rowId xmlns:a16="http://schemas.microsoft.com/office/drawing/2014/main" val="1034558743"/>
                  </a:ext>
                </a:extLst>
              </a:tr>
            </a:tbl>
          </a:graphicData>
        </a:graphic>
      </p:graphicFrame>
    </p:spTree>
    <p:extLst>
      <p:ext uri="{BB962C8B-B14F-4D97-AF65-F5344CB8AC3E}">
        <p14:creationId xmlns:p14="http://schemas.microsoft.com/office/powerpoint/2010/main" val="3586449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7CF04-C807-3E4D-84CF-71DF9DD7F6F4}"/>
              </a:ext>
            </a:extLst>
          </p:cNvPr>
          <p:cNvSpPr>
            <a:spLocks noGrp="1"/>
          </p:cNvSpPr>
          <p:nvPr>
            <p:ph type="title"/>
          </p:nvPr>
        </p:nvSpPr>
        <p:spPr>
          <a:xfrm>
            <a:off x="1600200" y="12915"/>
            <a:ext cx="7086600" cy="901485"/>
          </a:xfrm>
        </p:spPr>
        <p:txBody>
          <a:bodyPr>
            <a:normAutofit/>
          </a:bodyPr>
          <a:lstStyle/>
          <a:p>
            <a:r>
              <a:rPr lang="en-US" sz="3600" b="1" dirty="0"/>
              <a:t>Electronic Clearinghouse</a:t>
            </a:r>
          </a:p>
        </p:txBody>
      </p:sp>
      <p:graphicFrame>
        <p:nvGraphicFramePr>
          <p:cNvPr id="6" name="Content Placeholder 5">
            <a:extLst>
              <a:ext uri="{FF2B5EF4-FFF2-40B4-BE49-F238E27FC236}">
                <a16:creationId xmlns:a16="http://schemas.microsoft.com/office/drawing/2014/main" id="{D5BE7A58-2201-D648-898D-3C0EE9016498}"/>
              </a:ext>
            </a:extLst>
          </p:cNvPr>
          <p:cNvGraphicFramePr>
            <a:graphicFrameLocks noGrp="1"/>
          </p:cNvGraphicFramePr>
          <p:nvPr>
            <p:ph idx="1"/>
            <p:extLst>
              <p:ext uri="{D42A27DB-BD31-4B8C-83A1-F6EECF244321}">
                <p14:modId xmlns:p14="http://schemas.microsoft.com/office/powerpoint/2010/main" val="732093775"/>
              </p:ext>
            </p:extLst>
          </p:nvPr>
        </p:nvGraphicFramePr>
        <p:xfrm>
          <a:off x="1447800" y="914400"/>
          <a:ext cx="73914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2062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44F68-70CF-624A-A690-6194DF8B0154}"/>
              </a:ext>
            </a:extLst>
          </p:cNvPr>
          <p:cNvSpPr>
            <a:spLocks noGrp="1"/>
          </p:cNvSpPr>
          <p:nvPr>
            <p:ph type="title"/>
          </p:nvPr>
        </p:nvSpPr>
        <p:spPr/>
        <p:txBody>
          <a:bodyPr>
            <a:normAutofit fontScale="90000"/>
          </a:bodyPr>
          <a:lstStyle/>
          <a:p>
            <a:r>
              <a:rPr lang="en-US" sz="4000" b="1" dirty="0"/>
              <a:t/>
            </a:r>
            <a:br>
              <a:rPr lang="en-US" sz="4000" b="1" dirty="0"/>
            </a:br>
            <a:r>
              <a:rPr lang="en-US" sz="4000" b="1" dirty="0"/>
              <a:t>Purchase timeframe of a COTS system </a:t>
            </a:r>
            <a:r>
              <a:rPr lang="en-US" dirty="0"/>
              <a:t/>
            </a:r>
            <a:br>
              <a:rPr lang="en-US" dirty="0"/>
            </a:br>
            <a:endParaRPr lang="en-US" b="1" dirty="0"/>
          </a:p>
        </p:txBody>
      </p:sp>
      <p:graphicFrame>
        <p:nvGraphicFramePr>
          <p:cNvPr id="6" name="Content Placeholder 5">
            <a:extLst>
              <a:ext uri="{FF2B5EF4-FFF2-40B4-BE49-F238E27FC236}">
                <a16:creationId xmlns:a16="http://schemas.microsoft.com/office/drawing/2014/main" id="{54A711DB-909E-9141-8088-229C38F9E004}"/>
              </a:ext>
            </a:extLst>
          </p:cNvPr>
          <p:cNvGraphicFramePr>
            <a:graphicFrameLocks noGrp="1"/>
          </p:cNvGraphicFramePr>
          <p:nvPr>
            <p:ph idx="1"/>
            <p:extLst>
              <p:ext uri="{D42A27DB-BD31-4B8C-83A1-F6EECF244321}">
                <p14:modId xmlns:p14="http://schemas.microsoft.com/office/powerpoint/2010/main" val="1199860570"/>
              </p:ext>
            </p:extLst>
          </p:nvPr>
        </p:nvGraphicFramePr>
        <p:xfrm>
          <a:off x="1447800" y="1417638"/>
          <a:ext cx="7467600" cy="5287962"/>
        </p:xfrm>
        <a:graphic>
          <a:graphicData uri="http://schemas.openxmlformats.org/drawingml/2006/table">
            <a:tbl>
              <a:tblPr firstRow="1" firstCol="1" bandRow="1">
                <a:tableStyleId>{5C22544A-7EE6-4342-B048-85BDC9FD1C3A}</a:tableStyleId>
              </a:tblPr>
              <a:tblGrid>
                <a:gridCol w="1757081">
                  <a:extLst>
                    <a:ext uri="{9D8B030D-6E8A-4147-A177-3AD203B41FA5}">
                      <a16:colId xmlns:a16="http://schemas.microsoft.com/office/drawing/2014/main" val="1094381890"/>
                    </a:ext>
                  </a:extLst>
                </a:gridCol>
                <a:gridCol w="5710519">
                  <a:extLst>
                    <a:ext uri="{9D8B030D-6E8A-4147-A177-3AD203B41FA5}">
                      <a16:colId xmlns:a16="http://schemas.microsoft.com/office/drawing/2014/main" val="3509378091"/>
                    </a:ext>
                  </a:extLst>
                </a:gridCol>
              </a:tblGrid>
              <a:tr h="293776">
                <a:tc>
                  <a:txBody>
                    <a:bodyPr/>
                    <a:lstStyle/>
                    <a:p>
                      <a:pPr marL="0" marR="0" algn="ctr">
                        <a:spcBef>
                          <a:spcPts val="0"/>
                        </a:spcBef>
                        <a:spcAft>
                          <a:spcPts val="0"/>
                        </a:spcAft>
                      </a:pPr>
                      <a:r>
                        <a:rPr lang="en-US" sz="1800" dirty="0">
                          <a:effectLst/>
                        </a:rPr>
                        <a:t>Timeframe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EHR System and Tribes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2134348"/>
                  </a:ext>
                </a:extLst>
              </a:tr>
              <a:tr h="587550">
                <a:tc>
                  <a:txBody>
                    <a:bodyPr/>
                    <a:lstStyle/>
                    <a:p>
                      <a:pPr marL="0" marR="0" algn="ctr">
                        <a:spcBef>
                          <a:spcPts val="0"/>
                        </a:spcBef>
                        <a:spcAft>
                          <a:spcPts val="0"/>
                        </a:spcAft>
                      </a:pPr>
                      <a:r>
                        <a:rPr lang="en-US" sz="1800" dirty="0">
                          <a:effectLst/>
                        </a:rPr>
                        <a:t>Less than a year ago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dirty="0" err="1">
                          <a:effectLst/>
                        </a:rPr>
                        <a:t>Kalispel</a:t>
                      </a:r>
                      <a:r>
                        <a:rPr lang="en-US" sz="1800" b="1" dirty="0">
                          <a:effectLst/>
                        </a:rPr>
                        <a:t> Tribe of Indians </a:t>
                      </a:r>
                      <a:r>
                        <a:rPr lang="en-US" sz="1800" dirty="0">
                          <a:effectLst/>
                        </a:rPr>
                        <a:t>(Centricity/Insync)</a:t>
                      </a:r>
                    </a:p>
                    <a:p>
                      <a:pPr marL="0" marR="0">
                        <a:spcBef>
                          <a:spcPts val="0"/>
                        </a:spcBef>
                        <a:spcAft>
                          <a:spcPts val="0"/>
                        </a:spcAft>
                      </a:pPr>
                      <a:r>
                        <a:rPr lang="en-US" sz="1800" dirty="0">
                          <a:effectLst/>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1461471"/>
                  </a:ext>
                </a:extLst>
              </a:tr>
              <a:tr h="881327">
                <a:tc>
                  <a:txBody>
                    <a:bodyPr/>
                    <a:lstStyle/>
                    <a:p>
                      <a:pPr marL="0" marR="0" algn="ctr">
                        <a:spcBef>
                          <a:spcPts val="0"/>
                        </a:spcBef>
                        <a:spcAft>
                          <a:spcPts val="0"/>
                        </a:spcAft>
                      </a:pPr>
                      <a:r>
                        <a:rPr lang="en-US" sz="1800">
                          <a:effectLst/>
                        </a:rPr>
                        <a:t>1-2 years ago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dirty="0">
                          <a:effectLst/>
                        </a:rPr>
                        <a:t>Cow Creek Band of Umpqua Tribe of Indians </a:t>
                      </a:r>
                      <a:r>
                        <a:rPr lang="en-US" sz="1800" dirty="0">
                          <a:effectLst/>
                        </a:rPr>
                        <a:t>(Greenway)</a:t>
                      </a:r>
                    </a:p>
                    <a:p>
                      <a:pPr marL="0" marR="0">
                        <a:spcBef>
                          <a:spcPts val="0"/>
                        </a:spcBef>
                        <a:spcAft>
                          <a:spcPts val="0"/>
                        </a:spcAft>
                      </a:pPr>
                      <a:r>
                        <a:rPr lang="en-US" sz="1800" b="1" dirty="0" err="1">
                          <a:effectLst/>
                        </a:rPr>
                        <a:t>Shoalwater</a:t>
                      </a:r>
                      <a:r>
                        <a:rPr lang="en-US" sz="1800" b="1" dirty="0">
                          <a:effectLst/>
                        </a:rPr>
                        <a:t> Bay Tribe </a:t>
                      </a:r>
                      <a:r>
                        <a:rPr lang="en-US" sz="1800" dirty="0">
                          <a:effectLst/>
                        </a:rPr>
                        <a:t>(Epic)</a:t>
                      </a:r>
                    </a:p>
                    <a:p>
                      <a:pPr marL="0" marR="0">
                        <a:spcBef>
                          <a:spcPts val="0"/>
                        </a:spcBef>
                        <a:spcAft>
                          <a:spcPts val="0"/>
                        </a:spcAft>
                      </a:pPr>
                      <a:r>
                        <a:rPr lang="en-US" sz="1800" b="1" dirty="0">
                          <a:effectLst/>
                        </a:rPr>
                        <a:t>Tulalip Tribes </a:t>
                      </a:r>
                      <a:r>
                        <a:rPr lang="en-US" sz="1800" dirty="0">
                          <a:effectLst/>
                        </a:rPr>
                        <a:t>(Epic, Pioneer)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4256422"/>
                  </a:ext>
                </a:extLst>
              </a:tr>
              <a:tr h="2350205">
                <a:tc>
                  <a:txBody>
                    <a:bodyPr/>
                    <a:lstStyle/>
                    <a:p>
                      <a:pPr marL="0" marR="0" algn="ctr">
                        <a:spcBef>
                          <a:spcPts val="0"/>
                        </a:spcBef>
                        <a:spcAft>
                          <a:spcPts val="0"/>
                        </a:spcAft>
                      </a:pPr>
                      <a:r>
                        <a:rPr lang="en-US" sz="1800">
                          <a:effectLst/>
                        </a:rPr>
                        <a:t>3-5 years ago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dirty="0">
                          <a:effectLst/>
                        </a:rPr>
                        <a:t>Confederated Tribes of Grand Ronde </a:t>
                      </a:r>
                      <a:r>
                        <a:rPr lang="en-US" sz="1800" dirty="0">
                          <a:effectLst/>
                        </a:rPr>
                        <a:t>(</a:t>
                      </a:r>
                      <a:r>
                        <a:rPr lang="en-US" sz="1800" dirty="0" err="1">
                          <a:effectLst/>
                        </a:rPr>
                        <a:t>NextGen</a:t>
                      </a:r>
                      <a:r>
                        <a:rPr lang="en-US" sz="1800" dirty="0">
                          <a:effectLst/>
                        </a:rPr>
                        <a:t>)</a:t>
                      </a:r>
                    </a:p>
                    <a:p>
                      <a:pPr marL="0" marR="0">
                        <a:spcBef>
                          <a:spcPts val="0"/>
                        </a:spcBef>
                        <a:spcAft>
                          <a:spcPts val="0"/>
                        </a:spcAft>
                      </a:pPr>
                      <a:r>
                        <a:rPr lang="en-US" sz="1800" b="1" dirty="0">
                          <a:effectLst/>
                        </a:rPr>
                        <a:t>Confederated Tribes of Siletz Indians </a:t>
                      </a:r>
                      <a:r>
                        <a:rPr lang="en-US" sz="1800" dirty="0">
                          <a:effectLst/>
                        </a:rPr>
                        <a:t>(</a:t>
                      </a:r>
                      <a:r>
                        <a:rPr lang="en-US" sz="1800" dirty="0" err="1">
                          <a:effectLst/>
                        </a:rPr>
                        <a:t>NextGen</a:t>
                      </a:r>
                      <a:r>
                        <a:rPr lang="en-US" sz="1800" dirty="0">
                          <a:effectLst/>
                        </a:rPr>
                        <a:t>)</a:t>
                      </a:r>
                    </a:p>
                    <a:p>
                      <a:pPr marL="0" marR="0">
                        <a:spcBef>
                          <a:spcPts val="0"/>
                        </a:spcBef>
                        <a:spcAft>
                          <a:spcPts val="0"/>
                        </a:spcAft>
                      </a:pPr>
                      <a:r>
                        <a:rPr lang="en-US" sz="1800" b="1" dirty="0">
                          <a:effectLst/>
                        </a:rPr>
                        <a:t>Coquille Indian Tribe </a:t>
                      </a:r>
                      <a:r>
                        <a:rPr lang="en-US" sz="1800" dirty="0">
                          <a:effectLst/>
                        </a:rPr>
                        <a:t>(</a:t>
                      </a:r>
                      <a:r>
                        <a:rPr lang="en-US" sz="1800" dirty="0" err="1">
                          <a:effectLst/>
                        </a:rPr>
                        <a:t>NextGen</a:t>
                      </a:r>
                      <a:r>
                        <a:rPr lang="en-US" sz="1800" dirty="0">
                          <a:effectLst/>
                        </a:rPr>
                        <a:t>)</a:t>
                      </a:r>
                    </a:p>
                    <a:p>
                      <a:pPr marL="0" marR="0">
                        <a:spcBef>
                          <a:spcPts val="0"/>
                        </a:spcBef>
                        <a:spcAft>
                          <a:spcPts val="0"/>
                        </a:spcAft>
                      </a:pPr>
                      <a:r>
                        <a:rPr lang="en-US" sz="1800" b="1" dirty="0">
                          <a:effectLst/>
                        </a:rPr>
                        <a:t>Jamestown S’Klallam Tribe </a:t>
                      </a:r>
                      <a:r>
                        <a:rPr lang="en-US" sz="1800" dirty="0">
                          <a:effectLst/>
                        </a:rPr>
                        <a:t>(Epic)</a:t>
                      </a:r>
                    </a:p>
                    <a:p>
                      <a:pPr marL="0" marR="0">
                        <a:spcBef>
                          <a:spcPts val="0"/>
                        </a:spcBef>
                        <a:spcAft>
                          <a:spcPts val="0"/>
                        </a:spcAft>
                      </a:pPr>
                      <a:r>
                        <a:rPr lang="en-US" sz="1800" b="1" dirty="0">
                          <a:effectLst/>
                        </a:rPr>
                        <a:t>Kootenai Tribe of Idaho </a:t>
                      </a:r>
                      <a:r>
                        <a:rPr lang="en-US" sz="1800" dirty="0">
                          <a:effectLst/>
                        </a:rPr>
                        <a:t>(</a:t>
                      </a:r>
                      <a:r>
                        <a:rPr lang="en-US" sz="1800" dirty="0" err="1">
                          <a:effectLst/>
                        </a:rPr>
                        <a:t>MacPractice</a:t>
                      </a:r>
                      <a:r>
                        <a:rPr lang="en-US" sz="1800" dirty="0">
                          <a:effectLst/>
                        </a:rPr>
                        <a:t>)</a:t>
                      </a:r>
                    </a:p>
                    <a:p>
                      <a:pPr marL="0" marR="0">
                        <a:spcBef>
                          <a:spcPts val="0"/>
                        </a:spcBef>
                        <a:spcAft>
                          <a:spcPts val="0"/>
                        </a:spcAft>
                      </a:pPr>
                      <a:r>
                        <a:rPr lang="en-US" sz="1800" b="1" dirty="0">
                          <a:effectLst/>
                        </a:rPr>
                        <a:t>Muckleshoot Tribe </a:t>
                      </a:r>
                      <a:r>
                        <a:rPr lang="en-US" sz="1800" dirty="0">
                          <a:effectLst/>
                        </a:rPr>
                        <a:t>(</a:t>
                      </a:r>
                      <a:r>
                        <a:rPr lang="en-US" sz="1800" dirty="0" err="1">
                          <a:effectLst/>
                        </a:rPr>
                        <a:t>Dr.Cloud</a:t>
                      </a:r>
                      <a:r>
                        <a:rPr lang="en-US" sz="1800" dirty="0">
                          <a:effectLst/>
                        </a:rPr>
                        <a:t>)</a:t>
                      </a:r>
                    </a:p>
                    <a:p>
                      <a:pPr marL="0" marR="0">
                        <a:spcBef>
                          <a:spcPts val="0"/>
                        </a:spcBef>
                        <a:spcAft>
                          <a:spcPts val="0"/>
                        </a:spcAft>
                      </a:pPr>
                      <a:r>
                        <a:rPr lang="en-US" sz="1800" b="1" dirty="0">
                          <a:effectLst/>
                        </a:rPr>
                        <a:t>Sauk </a:t>
                      </a:r>
                      <a:r>
                        <a:rPr lang="en-US" sz="1800" b="1" dirty="0" err="1">
                          <a:effectLst/>
                        </a:rPr>
                        <a:t>Suiattle</a:t>
                      </a:r>
                      <a:r>
                        <a:rPr lang="en-US" sz="1800" b="1" dirty="0">
                          <a:effectLst/>
                        </a:rPr>
                        <a:t> Indian Tribe </a:t>
                      </a:r>
                      <a:r>
                        <a:rPr lang="en-US" sz="1800" dirty="0">
                          <a:effectLst/>
                        </a:rPr>
                        <a:t>(Office Ally)</a:t>
                      </a:r>
                    </a:p>
                    <a:p>
                      <a:pPr marL="0" marR="0">
                        <a:spcBef>
                          <a:spcPts val="0"/>
                        </a:spcBef>
                        <a:spcAft>
                          <a:spcPts val="0"/>
                        </a:spcAft>
                      </a:pPr>
                      <a:r>
                        <a:rPr lang="en-US" sz="1800" b="1" dirty="0">
                          <a:effectLst/>
                        </a:rPr>
                        <a:t>Suquamish</a:t>
                      </a:r>
                      <a:r>
                        <a:rPr lang="en-US" sz="1800" dirty="0">
                          <a:effectLst/>
                        </a:rPr>
                        <a:t> (Excel &amp; Office Notes)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017721"/>
                  </a:ext>
                </a:extLst>
              </a:tr>
              <a:tr h="1175104">
                <a:tc>
                  <a:txBody>
                    <a:bodyPr/>
                    <a:lstStyle/>
                    <a:p>
                      <a:pPr marL="0" marR="0" algn="ctr">
                        <a:spcBef>
                          <a:spcPts val="0"/>
                        </a:spcBef>
                        <a:spcAft>
                          <a:spcPts val="0"/>
                        </a:spcAft>
                      </a:pPr>
                      <a:r>
                        <a:rPr lang="en-US" sz="1800" dirty="0">
                          <a:effectLst/>
                        </a:rPr>
                        <a:t>6+ years ago</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b="1" dirty="0">
                          <a:effectLst/>
                        </a:rPr>
                        <a:t>Coeur d’Alene Tribe </a:t>
                      </a:r>
                      <a:r>
                        <a:rPr lang="en-US" sz="1800" dirty="0">
                          <a:effectLst/>
                        </a:rPr>
                        <a:t>(</a:t>
                      </a:r>
                      <a:r>
                        <a:rPr lang="en-US" sz="1800" dirty="0" err="1">
                          <a:effectLst/>
                        </a:rPr>
                        <a:t>NextGen</a:t>
                      </a:r>
                      <a:r>
                        <a:rPr lang="en-US" sz="1800" dirty="0">
                          <a:effectLst/>
                        </a:rPr>
                        <a:t>)</a:t>
                      </a:r>
                    </a:p>
                    <a:p>
                      <a:pPr marL="0" marR="0">
                        <a:spcBef>
                          <a:spcPts val="0"/>
                        </a:spcBef>
                        <a:spcAft>
                          <a:spcPts val="0"/>
                        </a:spcAft>
                      </a:pPr>
                      <a:r>
                        <a:rPr lang="en-US" sz="1800" b="1" dirty="0">
                          <a:effectLst/>
                        </a:rPr>
                        <a:t>Klamath Tribes </a:t>
                      </a:r>
                      <a:r>
                        <a:rPr lang="en-US" sz="1800" dirty="0">
                          <a:effectLst/>
                        </a:rPr>
                        <a:t>(</a:t>
                      </a:r>
                      <a:r>
                        <a:rPr lang="en-US" sz="1800" dirty="0" err="1">
                          <a:effectLst/>
                        </a:rPr>
                        <a:t>NextGen</a:t>
                      </a:r>
                      <a:r>
                        <a:rPr lang="en-US" sz="1800" dirty="0">
                          <a:effectLst/>
                        </a:rPr>
                        <a:t>)</a:t>
                      </a:r>
                    </a:p>
                    <a:p>
                      <a:pPr marL="0" marR="0">
                        <a:spcBef>
                          <a:spcPts val="0"/>
                        </a:spcBef>
                        <a:spcAft>
                          <a:spcPts val="0"/>
                        </a:spcAft>
                      </a:pPr>
                      <a:r>
                        <a:rPr lang="en-US" sz="1800" b="1" dirty="0">
                          <a:effectLst/>
                        </a:rPr>
                        <a:t>Lummi Nation </a:t>
                      </a:r>
                      <a:r>
                        <a:rPr lang="en-US" sz="1800" dirty="0">
                          <a:effectLst/>
                        </a:rPr>
                        <a:t>(</a:t>
                      </a:r>
                      <a:r>
                        <a:rPr lang="en-US" sz="1800" dirty="0" err="1">
                          <a:effectLst/>
                        </a:rPr>
                        <a:t>Methasoft</a:t>
                      </a:r>
                      <a:r>
                        <a:rPr lang="en-US" sz="1800" dirty="0">
                          <a:effectLst/>
                        </a:rPr>
                        <a:t>)</a:t>
                      </a:r>
                    </a:p>
                    <a:p>
                      <a:pPr marL="0" marR="0">
                        <a:spcBef>
                          <a:spcPts val="0"/>
                        </a:spcBef>
                        <a:spcAft>
                          <a:spcPts val="0"/>
                        </a:spcAft>
                      </a:pPr>
                      <a:r>
                        <a:rPr lang="en-US" sz="1800" b="1" dirty="0">
                          <a:effectLst/>
                        </a:rPr>
                        <a:t>Port Gamble S’Klallam Tribe </a:t>
                      </a:r>
                      <a:r>
                        <a:rPr lang="en-US" sz="1800" dirty="0">
                          <a:effectLst/>
                        </a:rPr>
                        <a:t>(</a:t>
                      </a:r>
                      <a:r>
                        <a:rPr lang="en-US" sz="1800" dirty="0" err="1">
                          <a:effectLst/>
                        </a:rPr>
                        <a:t>NextGen</a:t>
                      </a:r>
                      <a:r>
                        <a:rPr lang="en-US" sz="1800" dirty="0">
                          <a:effectLst/>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2821477"/>
                  </a:ext>
                </a:extLst>
              </a:tr>
            </a:tbl>
          </a:graphicData>
        </a:graphic>
      </p:graphicFrame>
    </p:spTree>
    <p:extLst>
      <p:ext uri="{BB962C8B-B14F-4D97-AF65-F5344CB8AC3E}">
        <p14:creationId xmlns:p14="http://schemas.microsoft.com/office/powerpoint/2010/main" val="2098198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DCCC-452D-744C-BE32-DC2569178B02}"/>
              </a:ext>
            </a:extLst>
          </p:cNvPr>
          <p:cNvSpPr>
            <a:spLocks noGrp="1"/>
          </p:cNvSpPr>
          <p:nvPr>
            <p:ph type="title"/>
          </p:nvPr>
        </p:nvSpPr>
        <p:spPr/>
        <p:txBody>
          <a:bodyPr/>
          <a:lstStyle/>
          <a:p>
            <a:r>
              <a:rPr lang="en-US" b="1" dirty="0"/>
              <a:t>Overview</a:t>
            </a:r>
          </a:p>
        </p:txBody>
      </p:sp>
      <p:sp>
        <p:nvSpPr>
          <p:cNvPr id="3" name="Content Placeholder 2">
            <a:extLst>
              <a:ext uri="{FF2B5EF4-FFF2-40B4-BE49-F238E27FC236}">
                <a16:creationId xmlns:a16="http://schemas.microsoft.com/office/drawing/2014/main" id="{C3847A8F-8FAD-514D-BED5-B5006A04A404}"/>
              </a:ext>
            </a:extLst>
          </p:cNvPr>
          <p:cNvSpPr>
            <a:spLocks noGrp="1"/>
          </p:cNvSpPr>
          <p:nvPr>
            <p:ph idx="1"/>
          </p:nvPr>
        </p:nvSpPr>
        <p:spPr/>
        <p:txBody>
          <a:bodyPr/>
          <a:lstStyle/>
          <a:p>
            <a:pPr marL="514350" indent="-514350">
              <a:buFont typeface="+mj-lt"/>
              <a:buAutoNum type="arabicPeriod"/>
            </a:pPr>
            <a:r>
              <a:rPr lang="en-US" dirty="0"/>
              <a:t>HHS/IHS Health IT Modernization Project</a:t>
            </a:r>
          </a:p>
          <a:p>
            <a:pPr marL="514350" indent="-514350">
              <a:buFont typeface="+mj-lt"/>
              <a:buAutoNum type="arabicPeriod"/>
            </a:pPr>
            <a:r>
              <a:rPr lang="en-US" dirty="0"/>
              <a:t>NPAIHB EHR Survey</a:t>
            </a:r>
          </a:p>
          <a:p>
            <a:pPr marL="514350" indent="-514350">
              <a:buFont typeface="+mj-lt"/>
              <a:buAutoNum type="arabicPeriod"/>
            </a:pPr>
            <a:r>
              <a:rPr lang="en-US" dirty="0"/>
              <a:t>Portland Area IHS/Tribal Clinic Information</a:t>
            </a:r>
          </a:p>
          <a:p>
            <a:pPr marL="514350" indent="-514350">
              <a:buFont typeface="+mj-lt"/>
              <a:buAutoNum type="arabicPeriod"/>
            </a:pPr>
            <a:r>
              <a:rPr lang="en-US" dirty="0"/>
              <a:t>EHR Systems</a:t>
            </a:r>
          </a:p>
          <a:p>
            <a:pPr marL="514350" indent="-514350">
              <a:buFont typeface="+mj-lt"/>
              <a:buAutoNum type="arabicPeriod"/>
            </a:pPr>
            <a:r>
              <a:rPr lang="en-US" dirty="0"/>
              <a:t>Conclusions</a:t>
            </a:r>
          </a:p>
        </p:txBody>
      </p:sp>
    </p:spTree>
    <p:extLst>
      <p:ext uri="{BB962C8B-B14F-4D97-AF65-F5344CB8AC3E}">
        <p14:creationId xmlns:p14="http://schemas.microsoft.com/office/powerpoint/2010/main" val="4172816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727DF-8477-7942-ADEB-E2C3D5E56431}"/>
              </a:ext>
            </a:extLst>
          </p:cNvPr>
          <p:cNvSpPr>
            <a:spLocks noGrp="1"/>
          </p:cNvSpPr>
          <p:nvPr>
            <p:ph type="title"/>
          </p:nvPr>
        </p:nvSpPr>
        <p:spPr>
          <a:xfrm>
            <a:off x="1219200" y="0"/>
            <a:ext cx="7924800" cy="1143000"/>
          </a:xfrm>
        </p:spPr>
        <p:txBody>
          <a:bodyPr>
            <a:noAutofit/>
          </a:bodyPr>
          <a:lstStyle/>
          <a:p>
            <a:r>
              <a:rPr lang="en-US" sz="3200" b="1" dirty="0"/>
              <a:t>Reasons for Selecting a COTS System</a:t>
            </a:r>
          </a:p>
        </p:txBody>
      </p:sp>
      <p:graphicFrame>
        <p:nvGraphicFramePr>
          <p:cNvPr id="6" name="Content Placeholder 5">
            <a:extLst>
              <a:ext uri="{FF2B5EF4-FFF2-40B4-BE49-F238E27FC236}">
                <a16:creationId xmlns:a16="http://schemas.microsoft.com/office/drawing/2014/main" id="{8ECA7ABB-3147-B44F-B072-F992EE1CB1E1}"/>
              </a:ext>
            </a:extLst>
          </p:cNvPr>
          <p:cNvGraphicFramePr>
            <a:graphicFrameLocks noGrp="1"/>
          </p:cNvGraphicFramePr>
          <p:nvPr>
            <p:ph idx="1"/>
            <p:extLst>
              <p:ext uri="{D42A27DB-BD31-4B8C-83A1-F6EECF244321}">
                <p14:modId xmlns:p14="http://schemas.microsoft.com/office/powerpoint/2010/main" val="3428896750"/>
              </p:ext>
            </p:extLst>
          </p:nvPr>
        </p:nvGraphicFramePr>
        <p:xfrm>
          <a:off x="1371600" y="1143000"/>
          <a:ext cx="76962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1497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69D99-C169-7844-A3BE-1E94AF58C701}"/>
              </a:ext>
            </a:extLst>
          </p:cNvPr>
          <p:cNvSpPr>
            <a:spLocks noGrp="1"/>
          </p:cNvSpPr>
          <p:nvPr>
            <p:ph type="title"/>
          </p:nvPr>
        </p:nvSpPr>
        <p:spPr>
          <a:xfrm>
            <a:off x="1447800" y="0"/>
            <a:ext cx="7239000" cy="914400"/>
          </a:xfrm>
        </p:spPr>
        <p:txBody>
          <a:bodyPr>
            <a:noAutofit/>
          </a:bodyPr>
          <a:lstStyle/>
          <a:p>
            <a:r>
              <a:rPr lang="en-US" sz="3600" b="1" dirty="0"/>
              <a:t>EHR System Successes</a:t>
            </a:r>
          </a:p>
        </p:txBody>
      </p:sp>
      <p:graphicFrame>
        <p:nvGraphicFramePr>
          <p:cNvPr id="7" name="Content Placeholder 6">
            <a:extLst>
              <a:ext uri="{FF2B5EF4-FFF2-40B4-BE49-F238E27FC236}">
                <a16:creationId xmlns:a16="http://schemas.microsoft.com/office/drawing/2014/main" id="{DF18CFD5-CCEA-D543-98CA-440525A1CDC0}"/>
              </a:ext>
            </a:extLst>
          </p:cNvPr>
          <p:cNvGraphicFramePr>
            <a:graphicFrameLocks noGrp="1"/>
          </p:cNvGraphicFramePr>
          <p:nvPr>
            <p:ph idx="1"/>
            <p:extLst>
              <p:ext uri="{D42A27DB-BD31-4B8C-83A1-F6EECF244321}">
                <p14:modId xmlns:p14="http://schemas.microsoft.com/office/powerpoint/2010/main" val="3731526971"/>
              </p:ext>
            </p:extLst>
          </p:nvPr>
        </p:nvGraphicFramePr>
        <p:xfrm>
          <a:off x="1295400" y="838200"/>
          <a:ext cx="7848600" cy="5867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9187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2AB9-DD1B-464D-B73F-02F5EE5A8E61}"/>
              </a:ext>
            </a:extLst>
          </p:cNvPr>
          <p:cNvSpPr>
            <a:spLocks noGrp="1"/>
          </p:cNvSpPr>
          <p:nvPr>
            <p:ph type="title"/>
          </p:nvPr>
        </p:nvSpPr>
        <p:spPr>
          <a:xfrm>
            <a:off x="1447800" y="32084"/>
            <a:ext cx="7239000" cy="1143000"/>
          </a:xfrm>
        </p:spPr>
        <p:txBody>
          <a:bodyPr>
            <a:normAutofit/>
          </a:bodyPr>
          <a:lstStyle/>
          <a:p>
            <a:r>
              <a:rPr lang="en-US" sz="4000" b="1" dirty="0"/>
              <a:t>EHR System Issues/Barriers</a:t>
            </a:r>
          </a:p>
        </p:txBody>
      </p:sp>
      <p:graphicFrame>
        <p:nvGraphicFramePr>
          <p:cNvPr id="6" name="Content Placeholder 5">
            <a:extLst>
              <a:ext uri="{FF2B5EF4-FFF2-40B4-BE49-F238E27FC236}">
                <a16:creationId xmlns:a16="http://schemas.microsoft.com/office/drawing/2014/main" id="{0EC73C9D-9E20-C143-8057-3C10C5F511A4}"/>
              </a:ext>
            </a:extLst>
          </p:cNvPr>
          <p:cNvGraphicFramePr>
            <a:graphicFrameLocks noGrp="1"/>
          </p:cNvGraphicFramePr>
          <p:nvPr>
            <p:ph idx="1"/>
            <p:extLst>
              <p:ext uri="{D42A27DB-BD31-4B8C-83A1-F6EECF244321}">
                <p14:modId xmlns:p14="http://schemas.microsoft.com/office/powerpoint/2010/main" val="3250975784"/>
              </p:ext>
            </p:extLst>
          </p:nvPr>
        </p:nvGraphicFramePr>
        <p:xfrm>
          <a:off x="1524000" y="990600"/>
          <a:ext cx="74676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3571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AF81-E9D7-6A4B-B555-6606B45274E9}"/>
              </a:ext>
            </a:extLst>
          </p:cNvPr>
          <p:cNvSpPr>
            <a:spLocks noGrp="1"/>
          </p:cNvSpPr>
          <p:nvPr>
            <p:ph type="title"/>
          </p:nvPr>
        </p:nvSpPr>
        <p:spPr>
          <a:xfrm>
            <a:off x="1524000" y="152400"/>
            <a:ext cx="7239000" cy="1143000"/>
          </a:xfrm>
        </p:spPr>
        <p:txBody>
          <a:bodyPr>
            <a:normAutofit/>
          </a:bodyPr>
          <a:lstStyle/>
          <a:p>
            <a:r>
              <a:rPr lang="en-US" sz="3600" b="1" dirty="0"/>
              <a:t>COTS System Approximate Costs</a:t>
            </a:r>
          </a:p>
        </p:txBody>
      </p:sp>
      <p:graphicFrame>
        <p:nvGraphicFramePr>
          <p:cNvPr id="4" name="Content Placeholder 3">
            <a:extLst>
              <a:ext uri="{FF2B5EF4-FFF2-40B4-BE49-F238E27FC236}">
                <a16:creationId xmlns:a16="http://schemas.microsoft.com/office/drawing/2014/main" id="{9C878FC2-484B-5340-A75B-D0698B87970B}"/>
              </a:ext>
            </a:extLst>
          </p:cNvPr>
          <p:cNvGraphicFramePr>
            <a:graphicFrameLocks noGrp="1"/>
          </p:cNvGraphicFramePr>
          <p:nvPr>
            <p:ph idx="1"/>
            <p:extLst>
              <p:ext uri="{D42A27DB-BD31-4B8C-83A1-F6EECF244321}">
                <p14:modId xmlns:p14="http://schemas.microsoft.com/office/powerpoint/2010/main" val="2739478130"/>
              </p:ext>
            </p:extLst>
          </p:nvPr>
        </p:nvGraphicFramePr>
        <p:xfrm>
          <a:off x="1524000" y="1143000"/>
          <a:ext cx="74676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7278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AF81-E9D7-6A4B-B555-6606B45274E9}"/>
              </a:ext>
            </a:extLst>
          </p:cNvPr>
          <p:cNvSpPr>
            <a:spLocks noGrp="1"/>
          </p:cNvSpPr>
          <p:nvPr>
            <p:ph type="title"/>
          </p:nvPr>
        </p:nvSpPr>
        <p:spPr>
          <a:xfrm>
            <a:off x="1524000" y="152400"/>
            <a:ext cx="7239000" cy="1143000"/>
          </a:xfrm>
        </p:spPr>
        <p:txBody>
          <a:bodyPr>
            <a:noAutofit/>
          </a:bodyPr>
          <a:lstStyle/>
          <a:p>
            <a:r>
              <a:rPr lang="en-US" sz="3200" b="1" dirty="0"/>
              <a:t>Approximate Costs of Additional COTS System Components</a:t>
            </a:r>
          </a:p>
        </p:txBody>
      </p:sp>
      <p:graphicFrame>
        <p:nvGraphicFramePr>
          <p:cNvPr id="5" name="Content Placeholder 4">
            <a:extLst>
              <a:ext uri="{FF2B5EF4-FFF2-40B4-BE49-F238E27FC236}">
                <a16:creationId xmlns:a16="http://schemas.microsoft.com/office/drawing/2014/main" id="{BE88006D-00A8-AF47-86D5-C38AB47D305A}"/>
              </a:ext>
            </a:extLst>
          </p:cNvPr>
          <p:cNvGraphicFramePr>
            <a:graphicFrameLocks noGrp="1"/>
          </p:cNvGraphicFramePr>
          <p:nvPr>
            <p:ph idx="1"/>
            <p:extLst>
              <p:ext uri="{D42A27DB-BD31-4B8C-83A1-F6EECF244321}">
                <p14:modId xmlns:p14="http://schemas.microsoft.com/office/powerpoint/2010/main" val="206326519"/>
              </p:ext>
            </p:extLst>
          </p:nvPr>
        </p:nvGraphicFramePr>
        <p:xfrm>
          <a:off x="1524000" y="1295400"/>
          <a:ext cx="74676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9628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AF81-E9D7-6A4B-B555-6606B45274E9}"/>
              </a:ext>
            </a:extLst>
          </p:cNvPr>
          <p:cNvSpPr>
            <a:spLocks noGrp="1"/>
          </p:cNvSpPr>
          <p:nvPr>
            <p:ph type="title"/>
          </p:nvPr>
        </p:nvSpPr>
        <p:spPr>
          <a:xfrm>
            <a:off x="1524000" y="152400"/>
            <a:ext cx="7239000" cy="1143000"/>
          </a:xfrm>
        </p:spPr>
        <p:txBody>
          <a:bodyPr>
            <a:noAutofit/>
          </a:bodyPr>
          <a:lstStyle/>
          <a:p>
            <a:r>
              <a:rPr lang="en-US" sz="3200" b="1" dirty="0"/>
              <a:t>Approximate Ongoing Maintenance Costs per Month</a:t>
            </a:r>
          </a:p>
        </p:txBody>
      </p:sp>
      <p:graphicFrame>
        <p:nvGraphicFramePr>
          <p:cNvPr id="6" name="Content Placeholder 5">
            <a:extLst>
              <a:ext uri="{FF2B5EF4-FFF2-40B4-BE49-F238E27FC236}">
                <a16:creationId xmlns:a16="http://schemas.microsoft.com/office/drawing/2014/main" id="{5B34F145-2AB6-F649-A41F-ED9FE57ABDAE}"/>
              </a:ext>
            </a:extLst>
          </p:cNvPr>
          <p:cNvGraphicFramePr>
            <a:graphicFrameLocks noGrp="1"/>
          </p:cNvGraphicFramePr>
          <p:nvPr>
            <p:ph idx="1"/>
            <p:extLst>
              <p:ext uri="{D42A27DB-BD31-4B8C-83A1-F6EECF244321}">
                <p14:modId xmlns:p14="http://schemas.microsoft.com/office/powerpoint/2010/main" val="79328370"/>
              </p:ext>
            </p:extLst>
          </p:nvPr>
        </p:nvGraphicFramePr>
        <p:xfrm>
          <a:off x="1371600" y="1295400"/>
          <a:ext cx="7543800"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68496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EAF81-E9D7-6A4B-B555-6606B45274E9}"/>
              </a:ext>
            </a:extLst>
          </p:cNvPr>
          <p:cNvSpPr>
            <a:spLocks noGrp="1"/>
          </p:cNvSpPr>
          <p:nvPr>
            <p:ph type="title"/>
          </p:nvPr>
        </p:nvSpPr>
        <p:spPr>
          <a:xfrm>
            <a:off x="1524000" y="152400"/>
            <a:ext cx="7239000" cy="1143000"/>
          </a:xfrm>
        </p:spPr>
        <p:txBody>
          <a:bodyPr>
            <a:noAutofit/>
          </a:bodyPr>
          <a:lstStyle/>
          <a:p>
            <a:r>
              <a:rPr lang="en-US" sz="3200" b="1" dirty="0"/>
              <a:t>System tracking Purchased Referred Care (PRC)</a:t>
            </a:r>
          </a:p>
        </p:txBody>
      </p:sp>
      <p:graphicFrame>
        <p:nvGraphicFramePr>
          <p:cNvPr id="5" name="Content Placeholder 4">
            <a:extLst>
              <a:ext uri="{FF2B5EF4-FFF2-40B4-BE49-F238E27FC236}">
                <a16:creationId xmlns:a16="http://schemas.microsoft.com/office/drawing/2014/main" id="{D26E21D3-D1C9-1942-9131-DCBD17982B38}"/>
              </a:ext>
            </a:extLst>
          </p:cNvPr>
          <p:cNvGraphicFramePr>
            <a:graphicFrameLocks noGrp="1"/>
          </p:cNvGraphicFramePr>
          <p:nvPr>
            <p:ph idx="1"/>
            <p:extLst>
              <p:ext uri="{D42A27DB-BD31-4B8C-83A1-F6EECF244321}">
                <p14:modId xmlns:p14="http://schemas.microsoft.com/office/powerpoint/2010/main" val="2981829717"/>
              </p:ext>
            </p:extLst>
          </p:nvPr>
        </p:nvGraphicFramePr>
        <p:xfrm>
          <a:off x="1524000" y="1295400"/>
          <a:ext cx="73914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70775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4AD9-012D-6C4B-877D-5F48A9697CC4}"/>
              </a:ext>
            </a:extLst>
          </p:cNvPr>
          <p:cNvSpPr>
            <a:spLocks noGrp="1"/>
          </p:cNvSpPr>
          <p:nvPr>
            <p:ph type="title"/>
          </p:nvPr>
        </p:nvSpPr>
        <p:spPr>
          <a:xfrm>
            <a:off x="1447800" y="25831"/>
            <a:ext cx="7239000" cy="1143000"/>
          </a:xfrm>
        </p:spPr>
        <p:txBody>
          <a:bodyPr>
            <a:noAutofit/>
          </a:bodyPr>
          <a:lstStyle/>
          <a:p>
            <a:r>
              <a:rPr lang="en-US" sz="3600" b="1" dirty="0"/>
              <a:t>Reporting to the IHS National Data Warehouse (NDW)</a:t>
            </a:r>
          </a:p>
        </p:txBody>
      </p:sp>
      <p:graphicFrame>
        <p:nvGraphicFramePr>
          <p:cNvPr id="7" name="Content Placeholder 6">
            <a:extLst>
              <a:ext uri="{FF2B5EF4-FFF2-40B4-BE49-F238E27FC236}">
                <a16:creationId xmlns:a16="http://schemas.microsoft.com/office/drawing/2014/main" id="{4159A26C-9209-AF4C-A59D-E88FE3985C51}"/>
              </a:ext>
            </a:extLst>
          </p:cNvPr>
          <p:cNvGraphicFramePr>
            <a:graphicFrameLocks noGrp="1"/>
          </p:cNvGraphicFramePr>
          <p:nvPr>
            <p:ph idx="1"/>
            <p:extLst>
              <p:ext uri="{D42A27DB-BD31-4B8C-83A1-F6EECF244321}">
                <p14:modId xmlns:p14="http://schemas.microsoft.com/office/powerpoint/2010/main" val="3307438189"/>
              </p:ext>
            </p:extLst>
          </p:nvPr>
        </p:nvGraphicFramePr>
        <p:xfrm>
          <a:off x="1524000" y="1168832"/>
          <a:ext cx="7315200" cy="52319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0326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14AD9-012D-6C4B-877D-5F48A9697CC4}"/>
              </a:ext>
            </a:extLst>
          </p:cNvPr>
          <p:cNvSpPr>
            <a:spLocks noGrp="1"/>
          </p:cNvSpPr>
          <p:nvPr>
            <p:ph type="title"/>
          </p:nvPr>
        </p:nvSpPr>
        <p:spPr>
          <a:xfrm>
            <a:off x="1143000" y="25831"/>
            <a:ext cx="7772400" cy="1143000"/>
          </a:xfrm>
        </p:spPr>
        <p:txBody>
          <a:bodyPr>
            <a:noAutofit/>
          </a:bodyPr>
          <a:lstStyle/>
          <a:p>
            <a:r>
              <a:rPr lang="en-US" sz="3400" b="1" dirty="0"/>
              <a:t>Reports Easily Generated by COTS System</a:t>
            </a:r>
          </a:p>
        </p:txBody>
      </p:sp>
      <p:graphicFrame>
        <p:nvGraphicFramePr>
          <p:cNvPr id="6" name="Content Placeholder 5">
            <a:extLst>
              <a:ext uri="{FF2B5EF4-FFF2-40B4-BE49-F238E27FC236}">
                <a16:creationId xmlns:a16="http://schemas.microsoft.com/office/drawing/2014/main" id="{A7189AAF-9426-5348-A09B-ED2F369FCE71}"/>
              </a:ext>
            </a:extLst>
          </p:cNvPr>
          <p:cNvGraphicFramePr>
            <a:graphicFrameLocks noGrp="1"/>
          </p:cNvGraphicFramePr>
          <p:nvPr>
            <p:ph idx="1"/>
            <p:extLst>
              <p:ext uri="{D42A27DB-BD31-4B8C-83A1-F6EECF244321}">
                <p14:modId xmlns:p14="http://schemas.microsoft.com/office/powerpoint/2010/main" val="2799186626"/>
              </p:ext>
            </p:extLst>
          </p:nvPr>
        </p:nvGraphicFramePr>
        <p:xfrm>
          <a:off x="1295400" y="1295400"/>
          <a:ext cx="76200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7653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19FE-3559-2B4B-BDC8-A5AAA4B3F7C4}"/>
              </a:ext>
            </a:extLst>
          </p:cNvPr>
          <p:cNvSpPr>
            <a:spLocks noGrp="1"/>
          </p:cNvSpPr>
          <p:nvPr>
            <p:ph type="title"/>
          </p:nvPr>
        </p:nvSpPr>
        <p:spPr>
          <a:xfrm>
            <a:off x="1483895" y="-144462"/>
            <a:ext cx="7239000" cy="1143000"/>
          </a:xfrm>
        </p:spPr>
        <p:txBody>
          <a:bodyPr>
            <a:normAutofit fontScale="90000"/>
          </a:bodyPr>
          <a:lstStyle/>
          <a:p>
            <a:r>
              <a:rPr lang="en-US" sz="4000" b="1" dirty="0"/>
              <a:t>EHR System Satisfaction and Support</a:t>
            </a:r>
          </a:p>
        </p:txBody>
      </p:sp>
      <p:sp>
        <p:nvSpPr>
          <p:cNvPr id="6" name="Content Placeholder 5">
            <a:extLst>
              <a:ext uri="{FF2B5EF4-FFF2-40B4-BE49-F238E27FC236}">
                <a16:creationId xmlns:a16="http://schemas.microsoft.com/office/drawing/2014/main" id="{73E12067-E793-824D-B251-B752B5CDAAF8}"/>
              </a:ext>
            </a:extLst>
          </p:cNvPr>
          <p:cNvSpPr>
            <a:spLocks noGrp="1"/>
          </p:cNvSpPr>
          <p:nvPr>
            <p:ph idx="1"/>
          </p:nvPr>
        </p:nvSpPr>
        <p:spPr>
          <a:xfrm>
            <a:off x="1560095" y="1295400"/>
            <a:ext cx="7162800" cy="5410200"/>
          </a:xfrm>
        </p:spPr>
        <p:txBody>
          <a:bodyPr>
            <a:normAutofit/>
          </a:bodyPr>
          <a:lstStyle/>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dirty="0"/>
          </a:p>
        </p:txBody>
      </p:sp>
      <p:graphicFrame>
        <p:nvGraphicFramePr>
          <p:cNvPr id="7" name="Chart 6">
            <a:extLst>
              <a:ext uri="{FF2B5EF4-FFF2-40B4-BE49-F238E27FC236}">
                <a16:creationId xmlns:a16="http://schemas.microsoft.com/office/drawing/2014/main" id="{A0336BA4-CF65-AF41-804F-BB52727E375C}"/>
              </a:ext>
            </a:extLst>
          </p:cNvPr>
          <p:cNvGraphicFramePr/>
          <p:nvPr>
            <p:extLst>
              <p:ext uri="{D42A27DB-BD31-4B8C-83A1-F6EECF244321}">
                <p14:modId xmlns:p14="http://schemas.microsoft.com/office/powerpoint/2010/main" val="189622493"/>
              </p:ext>
            </p:extLst>
          </p:nvPr>
        </p:nvGraphicFramePr>
        <p:xfrm>
          <a:off x="1483895" y="838200"/>
          <a:ext cx="7355305" cy="3208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87E6A557-E137-0143-809C-DFFFCB8DDCF5}"/>
              </a:ext>
            </a:extLst>
          </p:cNvPr>
          <p:cNvGraphicFramePr/>
          <p:nvPr>
            <p:extLst>
              <p:ext uri="{D42A27DB-BD31-4B8C-83A1-F6EECF244321}">
                <p14:modId xmlns:p14="http://schemas.microsoft.com/office/powerpoint/2010/main" val="281047148"/>
              </p:ext>
            </p:extLst>
          </p:nvPr>
        </p:nvGraphicFramePr>
        <p:xfrm>
          <a:off x="1483895" y="4191000"/>
          <a:ext cx="7355305" cy="2667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83964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239000" cy="1143000"/>
          </a:xfrm>
        </p:spPr>
        <p:txBody>
          <a:bodyPr>
            <a:noAutofit/>
          </a:bodyPr>
          <a:lstStyle/>
          <a:p>
            <a:r>
              <a:rPr lang="en-US" sz="3200" b="1" dirty="0"/>
              <a:t>HHS/IHS Health IT Modernization Project </a:t>
            </a:r>
          </a:p>
        </p:txBody>
      </p:sp>
      <p:sp>
        <p:nvSpPr>
          <p:cNvPr id="3" name="Content Placeholder 2"/>
          <p:cNvSpPr>
            <a:spLocks noGrp="1"/>
          </p:cNvSpPr>
          <p:nvPr>
            <p:ph idx="1"/>
          </p:nvPr>
        </p:nvSpPr>
        <p:spPr>
          <a:xfrm>
            <a:off x="1524000" y="990600"/>
            <a:ext cx="7315200" cy="5562600"/>
          </a:xfrm>
        </p:spPr>
        <p:txBody>
          <a:bodyPr>
            <a:normAutofit fontScale="92500" lnSpcReduction="10000"/>
          </a:bodyPr>
          <a:lstStyle/>
          <a:p>
            <a:r>
              <a:rPr lang="en-US" sz="2400" dirty="0"/>
              <a:t>Health IT Modernization Project will be released soon.</a:t>
            </a:r>
          </a:p>
          <a:p>
            <a:r>
              <a:rPr lang="en-US" sz="2400" dirty="0"/>
              <a:t>Data was collected from 1,877 data call respondents from 226 facilities and 25 site visits to engage with 450 site personnel(no IHS/Tribal facilities from Portland Area)</a:t>
            </a:r>
          </a:p>
          <a:p>
            <a:r>
              <a:rPr lang="en-US" sz="2400" b="1" u="sng" dirty="0"/>
              <a:t>Findings: </a:t>
            </a:r>
            <a:r>
              <a:rPr lang="en-US" sz="2400" dirty="0"/>
              <a:t>90% use RPMS EHR very often or always in their daily work (did not receive many responses from Tribes with COTS systems); 60% think RPMS needs significant improvement; 89% of users believe it can be successfully implemented; 93% of RPMS user agree that now is the time to deploy a HIT system.</a:t>
            </a:r>
          </a:p>
          <a:p>
            <a:r>
              <a:rPr lang="en-US" sz="2400" dirty="0"/>
              <a:t>Modernized system must include data sharing, an EHR interface, adequate training, and increased resources.</a:t>
            </a:r>
          </a:p>
          <a:p>
            <a:r>
              <a:rPr lang="en-US" sz="2400" b="1" u="sng" dirty="0"/>
              <a:t>Issues: </a:t>
            </a:r>
            <a:r>
              <a:rPr lang="en-US" sz="2400" dirty="0"/>
              <a:t>limited workforce, inconsistent training and support, incomplete system design and disjointed user experience, minimal interoperability, inadequate technology and connectivity. </a:t>
            </a:r>
          </a:p>
        </p:txBody>
      </p:sp>
    </p:spTree>
    <p:extLst>
      <p:ext uri="{BB962C8B-B14F-4D97-AF65-F5344CB8AC3E}">
        <p14:creationId xmlns:p14="http://schemas.microsoft.com/office/powerpoint/2010/main" val="3721874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19FE-3559-2B4B-BDC8-A5AAA4B3F7C4}"/>
              </a:ext>
            </a:extLst>
          </p:cNvPr>
          <p:cNvSpPr>
            <a:spLocks noGrp="1"/>
          </p:cNvSpPr>
          <p:nvPr>
            <p:ph type="title"/>
          </p:nvPr>
        </p:nvSpPr>
        <p:spPr>
          <a:xfrm>
            <a:off x="1275347" y="-152400"/>
            <a:ext cx="7543799" cy="1143000"/>
          </a:xfrm>
        </p:spPr>
        <p:txBody>
          <a:bodyPr>
            <a:noAutofit/>
          </a:bodyPr>
          <a:lstStyle/>
          <a:p>
            <a:r>
              <a:rPr lang="en-US" sz="2800" b="1" dirty="0"/>
              <a:t>COTS Technical Support </a:t>
            </a:r>
          </a:p>
        </p:txBody>
      </p:sp>
      <p:sp>
        <p:nvSpPr>
          <p:cNvPr id="6" name="Content Placeholder 5">
            <a:extLst>
              <a:ext uri="{FF2B5EF4-FFF2-40B4-BE49-F238E27FC236}">
                <a16:creationId xmlns:a16="http://schemas.microsoft.com/office/drawing/2014/main" id="{73E12067-E793-824D-B251-B752B5CDAAF8}"/>
              </a:ext>
            </a:extLst>
          </p:cNvPr>
          <p:cNvSpPr>
            <a:spLocks noGrp="1"/>
          </p:cNvSpPr>
          <p:nvPr>
            <p:ph idx="1"/>
          </p:nvPr>
        </p:nvSpPr>
        <p:spPr>
          <a:xfrm>
            <a:off x="1560095" y="1295400"/>
            <a:ext cx="7162800" cy="5410200"/>
          </a:xfrm>
        </p:spPr>
        <p:txBody>
          <a:bodyPr>
            <a:normAutofit/>
          </a:bodyPr>
          <a:lstStyle/>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dirty="0"/>
          </a:p>
        </p:txBody>
      </p:sp>
      <p:graphicFrame>
        <p:nvGraphicFramePr>
          <p:cNvPr id="7" name="Chart 6">
            <a:extLst>
              <a:ext uri="{FF2B5EF4-FFF2-40B4-BE49-F238E27FC236}">
                <a16:creationId xmlns:a16="http://schemas.microsoft.com/office/drawing/2014/main" id="{C14BDF3E-953C-2745-BD65-E50797BEE61E}"/>
              </a:ext>
            </a:extLst>
          </p:cNvPr>
          <p:cNvGraphicFramePr/>
          <p:nvPr>
            <p:extLst>
              <p:ext uri="{D42A27DB-BD31-4B8C-83A1-F6EECF244321}">
                <p14:modId xmlns:p14="http://schemas.microsoft.com/office/powerpoint/2010/main" val="3827882616"/>
              </p:ext>
            </p:extLst>
          </p:nvPr>
        </p:nvGraphicFramePr>
        <p:xfrm>
          <a:off x="1676401" y="838200"/>
          <a:ext cx="7046494"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4664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19FE-3559-2B4B-BDC8-A5AAA4B3F7C4}"/>
              </a:ext>
            </a:extLst>
          </p:cNvPr>
          <p:cNvSpPr>
            <a:spLocks noGrp="1"/>
          </p:cNvSpPr>
          <p:nvPr>
            <p:ph type="title"/>
          </p:nvPr>
        </p:nvSpPr>
        <p:spPr>
          <a:xfrm>
            <a:off x="1275347" y="-152400"/>
            <a:ext cx="7543799" cy="1143000"/>
          </a:xfrm>
        </p:spPr>
        <p:txBody>
          <a:bodyPr>
            <a:noAutofit/>
          </a:bodyPr>
          <a:lstStyle/>
          <a:p>
            <a:r>
              <a:rPr lang="en-US" sz="2800" b="1" dirty="0"/>
              <a:t>COTS System End-User Training</a:t>
            </a:r>
          </a:p>
        </p:txBody>
      </p:sp>
      <p:sp>
        <p:nvSpPr>
          <p:cNvPr id="6" name="Content Placeholder 5">
            <a:extLst>
              <a:ext uri="{FF2B5EF4-FFF2-40B4-BE49-F238E27FC236}">
                <a16:creationId xmlns:a16="http://schemas.microsoft.com/office/drawing/2014/main" id="{73E12067-E793-824D-B251-B752B5CDAAF8}"/>
              </a:ext>
            </a:extLst>
          </p:cNvPr>
          <p:cNvSpPr>
            <a:spLocks noGrp="1"/>
          </p:cNvSpPr>
          <p:nvPr>
            <p:ph idx="1"/>
          </p:nvPr>
        </p:nvSpPr>
        <p:spPr>
          <a:xfrm>
            <a:off x="1560095" y="1295400"/>
            <a:ext cx="7162800" cy="5410200"/>
          </a:xfrm>
        </p:spPr>
        <p:txBody>
          <a:bodyPr>
            <a:normAutofit/>
          </a:bodyPr>
          <a:lstStyle/>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dirty="0"/>
          </a:p>
        </p:txBody>
      </p:sp>
      <p:graphicFrame>
        <p:nvGraphicFramePr>
          <p:cNvPr id="5" name="Chart 4">
            <a:extLst>
              <a:ext uri="{FF2B5EF4-FFF2-40B4-BE49-F238E27FC236}">
                <a16:creationId xmlns:a16="http://schemas.microsoft.com/office/drawing/2014/main" id="{F93CFAF5-1540-7E46-8E08-C93C8DAF4E54}"/>
              </a:ext>
            </a:extLst>
          </p:cNvPr>
          <p:cNvGraphicFramePr/>
          <p:nvPr>
            <p:extLst>
              <p:ext uri="{D42A27DB-BD31-4B8C-83A1-F6EECF244321}">
                <p14:modId xmlns:p14="http://schemas.microsoft.com/office/powerpoint/2010/main" val="3755323433"/>
              </p:ext>
            </p:extLst>
          </p:nvPr>
        </p:nvGraphicFramePr>
        <p:xfrm>
          <a:off x="1826795" y="990600"/>
          <a:ext cx="6629400" cy="533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1599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19FE-3559-2B4B-BDC8-A5AAA4B3F7C4}"/>
              </a:ext>
            </a:extLst>
          </p:cNvPr>
          <p:cNvSpPr>
            <a:spLocks noGrp="1"/>
          </p:cNvSpPr>
          <p:nvPr>
            <p:ph type="title"/>
          </p:nvPr>
        </p:nvSpPr>
        <p:spPr>
          <a:xfrm>
            <a:off x="1275347" y="-152400"/>
            <a:ext cx="7543799" cy="1143000"/>
          </a:xfrm>
        </p:spPr>
        <p:txBody>
          <a:bodyPr>
            <a:noAutofit/>
          </a:bodyPr>
          <a:lstStyle/>
          <a:p>
            <a:r>
              <a:rPr lang="en-US" sz="2800" b="1" dirty="0"/>
              <a:t>COTS System Interoperability Improvement with Local Providers</a:t>
            </a:r>
          </a:p>
        </p:txBody>
      </p:sp>
      <p:sp>
        <p:nvSpPr>
          <p:cNvPr id="6" name="Content Placeholder 5">
            <a:extLst>
              <a:ext uri="{FF2B5EF4-FFF2-40B4-BE49-F238E27FC236}">
                <a16:creationId xmlns:a16="http://schemas.microsoft.com/office/drawing/2014/main" id="{73E12067-E793-824D-B251-B752B5CDAAF8}"/>
              </a:ext>
            </a:extLst>
          </p:cNvPr>
          <p:cNvSpPr>
            <a:spLocks noGrp="1"/>
          </p:cNvSpPr>
          <p:nvPr>
            <p:ph idx="1"/>
          </p:nvPr>
        </p:nvSpPr>
        <p:spPr>
          <a:xfrm>
            <a:off x="1560095" y="1295400"/>
            <a:ext cx="7162800" cy="5410200"/>
          </a:xfrm>
        </p:spPr>
        <p:txBody>
          <a:bodyPr>
            <a:normAutofit/>
          </a:bodyPr>
          <a:lstStyle/>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dirty="0"/>
          </a:p>
        </p:txBody>
      </p:sp>
      <p:graphicFrame>
        <p:nvGraphicFramePr>
          <p:cNvPr id="7" name="Chart 6">
            <a:extLst>
              <a:ext uri="{FF2B5EF4-FFF2-40B4-BE49-F238E27FC236}">
                <a16:creationId xmlns:a16="http://schemas.microsoft.com/office/drawing/2014/main" id="{B41F2631-7841-1E4D-83E7-5A02B73B7055}"/>
              </a:ext>
            </a:extLst>
          </p:cNvPr>
          <p:cNvGraphicFramePr/>
          <p:nvPr>
            <p:extLst>
              <p:ext uri="{D42A27DB-BD31-4B8C-83A1-F6EECF244321}">
                <p14:modId xmlns:p14="http://schemas.microsoft.com/office/powerpoint/2010/main" val="128283965"/>
              </p:ext>
            </p:extLst>
          </p:nvPr>
        </p:nvGraphicFramePr>
        <p:xfrm>
          <a:off x="1676400" y="990600"/>
          <a:ext cx="7142746" cy="5410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26133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19FE-3559-2B4B-BDC8-A5AAA4B3F7C4}"/>
              </a:ext>
            </a:extLst>
          </p:cNvPr>
          <p:cNvSpPr>
            <a:spLocks noGrp="1"/>
          </p:cNvSpPr>
          <p:nvPr>
            <p:ph type="title"/>
          </p:nvPr>
        </p:nvSpPr>
        <p:spPr>
          <a:xfrm>
            <a:off x="1456773" y="0"/>
            <a:ext cx="7239000" cy="1143000"/>
          </a:xfrm>
        </p:spPr>
        <p:txBody>
          <a:bodyPr>
            <a:normAutofit/>
          </a:bodyPr>
          <a:lstStyle/>
          <a:p>
            <a:r>
              <a:rPr lang="en-US" sz="3600" b="1" dirty="0"/>
              <a:t>Conclusions</a:t>
            </a:r>
          </a:p>
        </p:txBody>
      </p:sp>
      <p:sp>
        <p:nvSpPr>
          <p:cNvPr id="6" name="Content Placeholder 5">
            <a:extLst>
              <a:ext uri="{FF2B5EF4-FFF2-40B4-BE49-F238E27FC236}">
                <a16:creationId xmlns:a16="http://schemas.microsoft.com/office/drawing/2014/main" id="{73E12067-E793-824D-B251-B752B5CDAAF8}"/>
              </a:ext>
            </a:extLst>
          </p:cNvPr>
          <p:cNvSpPr>
            <a:spLocks noGrp="1"/>
          </p:cNvSpPr>
          <p:nvPr>
            <p:ph idx="1"/>
          </p:nvPr>
        </p:nvSpPr>
        <p:spPr>
          <a:xfrm>
            <a:off x="1295400" y="990600"/>
            <a:ext cx="7619999" cy="5715000"/>
          </a:xfrm>
        </p:spPr>
        <p:txBody>
          <a:bodyPr>
            <a:normAutofit/>
          </a:bodyPr>
          <a:lstStyle/>
          <a:p>
            <a:r>
              <a:rPr lang="en-US" sz="2000" b="1" dirty="0"/>
              <a:t>Portland Area Tribes on COTS System: </a:t>
            </a:r>
            <a:r>
              <a:rPr lang="en-US" sz="2000" dirty="0"/>
              <a:t>52% of Portland Area Tribes use the RPMS system, and 48% use a COTS system. 19 Tribes out of the 43 federally-recognized tribes use a COTS system. </a:t>
            </a:r>
          </a:p>
          <a:p>
            <a:r>
              <a:rPr lang="en-US" sz="2000" b="1" dirty="0"/>
              <a:t>Reasons for switching to a COTS System: </a:t>
            </a:r>
            <a:r>
              <a:rPr lang="en-US" sz="2000" dirty="0"/>
              <a:t>Functionality, the billing system, care management, and interfaces were identified as the leading reasons for Portland Area Tribes to purchase a COTS System </a:t>
            </a:r>
          </a:p>
          <a:p>
            <a:r>
              <a:rPr lang="en-US" sz="2000" b="1" dirty="0"/>
              <a:t>Purchase Timeframe: </a:t>
            </a:r>
            <a:r>
              <a:rPr lang="en-US" sz="2000" dirty="0"/>
              <a:t>More Portland Area Tribes (12) have purchased a COTS system in the last 5 years.</a:t>
            </a:r>
          </a:p>
          <a:p>
            <a:r>
              <a:rPr lang="en-US" sz="2000" b="1" dirty="0"/>
              <a:t>Successes: </a:t>
            </a:r>
            <a:r>
              <a:rPr lang="en-US" sz="2000" dirty="0"/>
              <a:t>Lead successes of a COTS system that were highlighted included coding and billing, reporting, clinical documentation, and care management. Technical support and clinical end-user support are more helpful with a COTS system compared to RPMS. Interoperability was also identified as improved compared to RPMS.</a:t>
            </a:r>
          </a:p>
          <a:p>
            <a:r>
              <a:rPr lang="en-US" sz="2000" b="1" dirty="0"/>
              <a:t>Remaining Issues/Barriers: </a:t>
            </a:r>
            <a:r>
              <a:rPr lang="en-US" sz="2000" dirty="0"/>
              <a:t>The main issues and barriers of a COTS system included costs, reporting, and integration. In addition, Tribes on a COTS system are tracking PRC in other various ways. </a:t>
            </a:r>
          </a:p>
          <a:p>
            <a:endParaRPr lang="en-US" sz="2000" dirty="0"/>
          </a:p>
          <a:p>
            <a:endParaRPr lang="en-US" sz="2000"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b="1" i="1"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b="1" dirty="0"/>
          </a:p>
        </p:txBody>
      </p:sp>
    </p:spTree>
    <p:extLst>
      <p:ext uri="{BB962C8B-B14F-4D97-AF65-F5344CB8AC3E}">
        <p14:creationId xmlns:p14="http://schemas.microsoft.com/office/powerpoint/2010/main" val="444083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E6A1-EB26-A449-9484-26D25E1A9AE3}"/>
              </a:ext>
            </a:extLst>
          </p:cNvPr>
          <p:cNvSpPr>
            <a:spLocks noGrp="1"/>
          </p:cNvSpPr>
          <p:nvPr>
            <p:ph type="title"/>
          </p:nvPr>
        </p:nvSpPr>
        <p:spPr>
          <a:xfrm>
            <a:off x="1447800" y="0"/>
            <a:ext cx="7239000" cy="1143000"/>
          </a:xfrm>
        </p:spPr>
        <p:txBody>
          <a:bodyPr/>
          <a:lstStyle/>
          <a:p>
            <a:r>
              <a:rPr lang="en-US" b="1" dirty="0"/>
              <a:t>Questions and Discussion</a:t>
            </a:r>
          </a:p>
        </p:txBody>
      </p:sp>
      <p:sp>
        <p:nvSpPr>
          <p:cNvPr id="3" name="Content Placeholder 2">
            <a:extLst>
              <a:ext uri="{FF2B5EF4-FFF2-40B4-BE49-F238E27FC236}">
                <a16:creationId xmlns:a16="http://schemas.microsoft.com/office/drawing/2014/main" id="{BC2E71A1-649F-3549-A32F-83ED2AAD38C0}"/>
              </a:ext>
            </a:extLst>
          </p:cNvPr>
          <p:cNvSpPr>
            <a:spLocks noGrp="1"/>
          </p:cNvSpPr>
          <p:nvPr>
            <p:ph idx="1"/>
          </p:nvPr>
        </p:nvSpPr>
        <p:spPr/>
        <p:txBody>
          <a:bodyPr>
            <a:normAutofit fontScale="92500" lnSpcReduction="20000"/>
          </a:bodyPr>
          <a:lstStyle/>
          <a:p>
            <a:pPr marL="0" indent="0" algn="ctr">
              <a:buNone/>
            </a:pPr>
            <a:r>
              <a:rPr lang="en-US" b="1" dirty="0"/>
              <a:t>NPAIHB EHR Survey Contacts</a:t>
            </a:r>
          </a:p>
          <a:p>
            <a:pPr marL="0" indent="0" algn="ctr">
              <a:buNone/>
            </a:pPr>
            <a:endParaRPr lang="en-US" b="1" dirty="0"/>
          </a:p>
          <a:p>
            <a:pPr marL="0" indent="0" algn="ctr">
              <a:buNone/>
            </a:pPr>
            <a:r>
              <a:rPr lang="en-US" b="1" dirty="0"/>
              <a:t>Katie Johnson</a:t>
            </a:r>
          </a:p>
          <a:p>
            <a:pPr marL="0" indent="0" algn="ctr">
              <a:buNone/>
            </a:pPr>
            <a:r>
              <a:rPr lang="en-US" dirty="0">
                <a:hlinkClick r:id="rId3"/>
              </a:rPr>
              <a:t>kjohnson@npaihb.org</a:t>
            </a:r>
            <a:endParaRPr lang="en-US" dirty="0"/>
          </a:p>
          <a:p>
            <a:pPr marL="0" indent="0" algn="ctr">
              <a:buNone/>
            </a:pPr>
            <a:r>
              <a:rPr lang="en-US" dirty="0"/>
              <a:t>(503) 416-3274</a:t>
            </a:r>
          </a:p>
          <a:p>
            <a:pPr marL="0" indent="0" algn="ctr">
              <a:buNone/>
            </a:pPr>
            <a:endParaRPr lang="en-US" b="1" dirty="0"/>
          </a:p>
          <a:p>
            <a:pPr marL="0" indent="0" algn="ctr">
              <a:buNone/>
            </a:pPr>
            <a:r>
              <a:rPr lang="en-US" b="1" dirty="0"/>
              <a:t>Sarah Sullivan</a:t>
            </a:r>
          </a:p>
          <a:p>
            <a:pPr marL="0" indent="0" algn="ctr">
              <a:buNone/>
            </a:pPr>
            <a:r>
              <a:rPr lang="en-US" dirty="0">
                <a:hlinkClick r:id="rId4"/>
              </a:rPr>
              <a:t>ssullivan@npaihb.org</a:t>
            </a:r>
            <a:endParaRPr lang="en-US" dirty="0"/>
          </a:p>
          <a:p>
            <a:pPr marL="0" indent="0" algn="ctr">
              <a:buNone/>
            </a:pPr>
            <a:r>
              <a:rPr lang="en-US" dirty="0"/>
              <a:t>(703) 203-6460</a:t>
            </a:r>
          </a:p>
          <a:p>
            <a:pPr marL="0" indent="0" algn="ctr">
              <a:buNone/>
            </a:pPr>
            <a:endParaRPr lang="en-US" dirty="0"/>
          </a:p>
        </p:txBody>
      </p:sp>
    </p:spTree>
    <p:extLst>
      <p:ext uri="{BB962C8B-B14F-4D97-AF65-F5344CB8AC3E}">
        <p14:creationId xmlns:p14="http://schemas.microsoft.com/office/powerpoint/2010/main" val="374040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239000" cy="1143000"/>
          </a:xfrm>
        </p:spPr>
        <p:txBody>
          <a:bodyPr>
            <a:noAutofit/>
          </a:bodyPr>
          <a:lstStyle/>
          <a:p>
            <a:r>
              <a:rPr lang="en-US" sz="2800" b="1" dirty="0"/>
              <a:t>HHS/IHS Health IT Modernization Options</a:t>
            </a:r>
          </a:p>
        </p:txBody>
      </p:sp>
      <p:graphicFrame>
        <p:nvGraphicFramePr>
          <p:cNvPr id="4" name="Content Placeholder 3">
            <a:extLst>
              <a:ext uri="{FF2B5EF4-FFF2-40B4-BE49-F238E27FC236}">
                <a16:creationId xmlns:a16="http://schemas.microsoft.com/office/drawing/2014/main" id="{60E99E06-D23A-E344-9C7F-3094624A79E0}"/>
              </a:ext>
            </a:extLst>
          </p:cNvPr>
          <p:cNvGraphicFramePr>
            <a:graphicFrameLocks noGrp="1"/>
          </p:cNvGraphicFramePr>
          <p:nvPr>
            <p:ph idx="1"/>
            <p:extLst>
              <p:ext uri="{D42A27DB-BD31-4B8C-83A1-F6EECF244321}">
                <p14:modId xmlns:p14="http://schemas.microsoft.com/office/powerpoint/2010/main" val="1328478511"/>
              </p:ext>
            </p:extLst>
          </p:nvPr>
        </p:nvGraphicFramePr>
        <p:xfrm>
          <a:off x="1371600" y="678438"/>
          <a:ext cx="7620000" cy="6179562"/>
        </p:xfrm>
        <a:graphic>
          <a:graphicData uri="http://schemas.openxmlformats.org/drawingml/2006/table">
            <a:tbl>
              <a:tblPr firstRow="1" bandRow="1">
                <a:tableStyleId>{7DF18680-E054-41AD-8BC1-D1AEF772440D}</a:tableStyleId>
              </a:tblPr>
              <a:tblGrid>
                <a:gridCol w="1905000">
                  <a:extLst>
                    <a:ext uri="{9D8B030D-6E8A-4147-A177-3AD203B41FA5}">
                      <a16:colId xmlns:a16="http://schemas.microsoft.com/office/drawing/2014/main" val="1712865787"/>
                    </a:ext>
                  </a:extLst>
                </a:gridCol>
                <a:gridCol w="1905000">
                  <a:extLst>
                    <a:ext uri="{9D8B030D-6E8A-4147-A177-3AD203B41FA5}">
                      <a16:colId xmlns:a16="http://schemas.microsoft.com/office/drawing/2014/main" val="3758605260"/>
                    </a:ext>
                  </a:extLst>
                </a:gridCol>
                <a:gridCol w="1905000">
                  <a:extLst>
                    <a:ext uri="{9D8B030D-6E8A-4147-A177-3AD203B41FA5}">
                      <a16:colId xmlns:a16="http://schemas.microsoft.com/office/drawing/2014/main" val="1583829341"/>
                    </a:ext>
                  </a:extLst>
                </a:gridCol>
                <a:gridCol w="1905000">
                  <a:extLst>
                    <a:ext uri="{9D8B030D-6E8A-4147-A177-3AD203B41FA5}">
                      <a16:colId xmlns:a16="http://schemas.microsoft.com/office/drawing/2014/main" val="4251876289"/>
                    </a:ext>
                  </a:extLst>
                </a:gridCol>
              </a:tblGrid>
              <a:tr h="1026149">
                <a:tc>
                  <a:txBody>
                    <a:bodyPr/>
                    <a:lstStyle/>
                    <a:p>
                      <a:pPr algn="ctr"/>
                      <a:r>
                        <a:rPr lang="en-US" sz="2100" dirty="0"/>
                        <a:t>1</a:t>
                      </a:r>
                    </a:p>
                    <a:p>
                      <a:pPr algn="ctr"/>
                      <a:r>
                        <a:rPr lang="en-US" sz="2100" dirty="0"/>
                        <a:t>Stabilize RPMS</a:t>
                      </a:r>
                    </a:p>
                  </a:txBody>
                  <a:tcPr/>
                </a:tc>
                <a:tc>
                  <a:txBody>
                    <a:bodyPr/>
                    <a:lstStyle/>
                    <a:p>
                      <a:pPr algn="ctr"/>
                      <a:r>
                        <a:rPr lang="en-US" sz="2100" dirty="0"/>
                        <a:t>2 </a:t>
                      </a:r>
                    </a:p>
                    <a:p>
                      <a:pPr algn="ctr"/>
                      <a:r>
                        <a:rPr lang="en-US" sz="2100" dirty="0"/>
                        <a:t>Renew RPMS</a:t>
                      </a:r>
                    </a:p>
                  </a:txBody>
                  <a:tcPr/>
                </a:tc>
                <a:tc>
                  <a:txBody>
                    <a:bodyPr/>
                    <a:lstStyle/>
                    <a:p>
                      <a:pPr algn="ctr"/>
                      <a:r>
                        <a:rPr lang="en-US" sz="2100" dirty="0"/>
                        <a:t>3</a:t>
                      </a:r>
                    </a:p>
                    <a:p>
                      <a:pPr algn="ctr"/>
                      <a:r>
                        <a:rPr lang="en-US" sz="2100" dirty="0"/>
                        <a:t>Selective Replacement</a:t>
                      </a:r>
                    </a:p>
                  </a:txBody>
                  <a:tcPr/>
                </a:tc>
                <a:tc>
                  <a:txBody>
                    <a:bodyPr/>
                    <a:lstStyle/>
                    <a:p>
                      <a:pPr algn="ctr"/>
                      <a:r>
                        <a:rPr lang="en-US" sz="2100" dirty="0"/>
                        <a:t>4</a:t>
                      </a:r>
                    </a:p>
                    <a:p>
                      <a:pPr algn="ctr"/>
                      <a:r>
                        <a:rPr lang="en-US" sz="2100" dirty="0"/>
                        <a:t>Full Replacement</a:t>
                      </a:r>
                    </a:p>
                  </a:txBody>
                  <a:tcPr/>
                </a:tc>
                <a:extLst>
                  <a:ext uri="{0D108BD9-81ED-4DB2-BD59-A6C34878D82A}">
                    <a16:rowId xmlns:a16="http://schemas.microsoft.com/office/drawing/2014/main" val="1914333447"/>
                  </a:ext>
                </a:extLst>
              </a:tr>
              <a:tr h="5128002">
                <a:tc>
                  <a:txBody>
                    <a:bodyPr/>
                    <a:lstStyle/>
                    <a:p>
                      <a:pPr marL="285750" indent="-285750">
                        <a:buFont typeface="Arial" panose="020B0604020202020204" pitchFamily="34" charset="0"/>
                        <a:buChar char="•"/>
                      </a:pPr>
                      <a:r>
                        <a:rPr lang="en-US" sz="1700" dirty="0"/>
                        <a:t>Maintain current technical architecture and deployment approach.</a:t>
                      </a:r>
                    </a:p>
                    <a:p>
                      <a:pPr marL="285750" indent="-285750">
                        <a:buFont typeface="Arial" panose="020B0604020202020204" pitchFamily="34" charset="0"/>
                        <a:buChar char="•"/>
                      </a:pPr>
                      <a:r>
                        <a:rPr lang="en-US" sz="1700" dirty="0"/>
                        <a:t>Enhance application as needed and as resources allow.</a:t>
                      </a:r>
                    </a:p>
                    <a:p>
                      <a:pPr marL="285750" indent="-285750">
                        <a:buFont typeface="Arial" panose="020B0604020202020204" pitchFamily="34" charset="0"/>
                        <a:buChar char="•"/>
                      </a:pPr>
                      <a:r>
                        <a:rPr lang="en-US" sz="1700" dirty="0"/>
                        <a:t>Improve training and support resources to customize utilization.</a:t>
                      </a:r>
                    </a:p>
                  </a:txBody>
                  <a:tcPr/>
                </a:tc>
                <a:tc>
                  <a:txBody>
                    <a:bodyPr/>
                    <a:lstStyle/>
                    <a:p>
                      <a:pPr marL="285750" indent="-285750">
                        <a:buFont typeface="Arial" panose="020B0604020202020204" pitchFamily="34" charset="0"/>
                        <a:buChar char="•"/>
                      </a:pPr>
                      <a:r>
                        <a:rPr lang="en-US" sz="1700" dirty="0"/>
                        <a:t>Apply state-of-the-art methods to “wrap &amp; renew” legacy apps with APIs/service tier.</a:t>
                      </a:r>
                    </a:p>
                    <a:p>
                      <a:pPr marL="285750" indent="-285750">
                        <a:buFont typeface="Arial" panose="020B0604020202020204" pitchFamily="34" charset="0"/>
                        <a:buChar char="•"/>
                      </a:pPr>
                      <a:r>
                        <a:rPr lang="en-US" sz="1700" dirty="0"/>
                        <a:t>Allow creation of new functions and user interfaces using “modern” technologies and languages.</a:t>
                      </a:r>
                    </a:p>
                    <a:p>
                      <a:pPr marL="285750" indent="-285750">
                        <a:buFont typeface="Arial" panose="020B0604020202020204" pitchFamily="34" charset="0"/>
                        <a:buChar char="•"/>
                      </a:pPr>
                      <a:r>
                        <a:rPr lang="en-US" sz="1700" dirty="0"/>
                        <a:t>Migrate to consolidated databases and cloud hosting.</a:t>
                      </a:r>
                    </a:p>
                  </a:txBody>
                  <a:tcPr/>
                </a:tc>
                <a:tc>
                  <a:txBody>
                    <a:bodyPr/>
                    <a:lstStyle/>
                    <a:p>
                      <a:pPr marL="285750" indent="-285750">
                        <a:buFont typeface="Arial" panose="020B0604020202020204" pitchFamily="34" charset="0"/>
                        <a:buChar char="•"/>
                      </a:pPr>
                      <a:r>
                        <a:rPr lang="en-US" sz="1600" dirty="0"/>
                        <a:t>Identify preferred ”best of breed” COTS solutions for specific domains (e.g. Lab, Billing, etc.)</a:t>
                      </a:r>
                    </a:p>
                    <a:p>
                      <a:pPr marL="285750" indent="-285750">
                        <a:buFont typeface="Arial" panose="020B0604020202020204" pitchFamily="34" charset="0"/>
                        <a:buChar char="•"/>
                      </a:pPr>
                      <a:r>
                        <a:rPr lang="en-US" sz="1600" dirty="0"/>
                        <a:t>Selectively integrate these using standards-based service tier technologies.</a:t>
                      </a:r>
                    </a:p>
                    <a:p>
                      <a:pPr marL="285750" indent="-285750">
                        <a:buFont typeface="Arial" panose="020B0604020202020204" pitchFamily="34" charset="0"/>
                        <a:buChar char="•"/>
                      </a:pPr>
                      <a:r>
                        <a:rPr lang="en-US" sz="1600" dirty="0"/>
                        <a:t>Retain and enhance preferred RPMS apps/functions using “wrap and renew” approach.</a:t>
                      </a:r>
                    </a:p>
                  </a:txBody>
                  <a:tcPr/>
                </a:tc>
                <a:tc>
                  <a:txBody>
                    <a:bodyPr/>
                    <a:lstStyle/>
                    <a:p>
                      <a:pPr marL="285750" indent="-285750">
                        <a:buFont typeface="Arial" panose="020B0604020202020204" pitchFamily="34" charset="0"/>
                        <a:buChar char="•"/>
                      </a:pPr>
                      <a:r>
                        <a:rPr lang="en-US" sz="1700" dirty="0"/>
                        <a:t>Identify and implement preferred pre-integrated “best of suite” offerings.</a:t>
                      </a:r>
                    </a:p>
                    <a:p>
                      <a:pPr marL="285750" indent="-285750">
                        <a:buFont typeface="Arial" panose="020B0604020202020204" pitchFamily="34" charset="0"/>
                        <a:buChar char="•"/>
                      </a:pPr>
                      <a:r>
                        <a:rPr lang="en-US" sz="1700" dirty="0"/>
                        <a:t>Determine approach to retention/transfer of legacy data to new system.</a:t>
                      </a:r>
                    </a:p>
                    <a:p>
                      <a:pPr marL="285750" indent="-285750">
                        <a:buFont typeface="Arial" panose="020B0604020202020204" pitchFamily="34" charset="0"/>
                        <a:buChar char="•"/>
                      </a:pPr>
                      <a:r>
                        <a:rPr lang="en-US" sz="1700" dirty="0"/>
                        <a:t>Some features of RPMS unique to IHS may need to be retained or redeveloped.</a:t>
                      </a:r>
                    </a:p>
                  </a:txBody>
                  <a:tcPr/>
                </a:tc>
                <a:extLst>
                  <a:ext uri="{0D108BD9-81ED-4DB2-BD59-A6C34878D82A}">
                    <a16:rowId xmlns:a16="http://schemas.microsoft.com/office/drawing/2014/main" val="1541313778"/>
                  </a:ext>
                </a:extLst>
              </a:tr>
            </a:tbl>
          </a:graphicData>
        </a:graphic>
      </p:graphicFrame>
    </p:spTree>
    <p:extLst>
      <p:ext uri="{BB962C8B-B14F-4D97-AF65-F5344CB8AC3E}">
        <p14:creationId xmlns:p14="http://schemas.microsoft.com/office/powerpoint/2010/main" val="1894118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593" y="0"/>
            <a:ext cx="7239000" cy="1143000"/>
          </a:xfrm>
        </p:spPr>
        <p:txBody>
          <a:bodyPr>
            <a:noAutofit/>
          </a:bodyPr>
          <a:lstStyle/>
          <a:p>
            <a:r>
              <a:rPr lang="en-US" sz="2800" b="1" dirty="0"/>
              <a:t>IHS Information Systems Advisory Committee (ISAC) Recommendations</a:t>
            </a:r>
          </a:p>
        </p:txBody>
      </p:sp>
      <p:sp>
        <p:nvSpPr>
          <p:cNvPr id="5" name="Content Placeholder 4">
            <a:extLst>
              <a:ext uri="{FF2B5EF4-FFF2-40B4-BE49-F238E27FC236}">
                <a16:creationId xmlns:a16="http://schemas.microsoft.com/office/drawing/2014/main" id="{C184959B-E139-214E-9D39-09C169EDA47E}"/>
              </a:ext>
            </a:extLst>
          </p:cNvPr>
          <p:cNvSpPr>
            <a:spLocks noGrp="1"/>
          </p:cNvSpPr>
          <p:nvPr>
            <p:ph idx="1"/>
          </p:nvPr>
        </p:nvSpPr>
        <p:spPr>
          <a:xfrm>
            <a:off x="1433593" y="1066800"/>
            <a:ext cx="7253207" cy="5791200"/>
          </a:xfrm>
        </p:spPr>
        <p:txBody>
          <a:bodyPr>
            <a:normAutofit fontScale="92500" lnSpcReduction="20000"/>
          </a:bodyPr>
          <a:lstStyle/>
          <a:p>
            <a:r>
              <a:rPr lang="en-US" sz="2000" dirty="0"/>
              <a:t>IHS provide ISAC members with a comprehensive roadmap for RPMS development that outlines the planned costs, dates and modules that will achieve compliance with specific Federal certifications and regulations as soon as possible. </a:t>
            </a:r>
          </a:p>
          <a:p>
            <a:r>
              <a:rPr lang="en-US" sz="2000" dirty="0"/>
              <a:t>IHS provide ISAC members with a roadmap on the communication efforts to harmonize quality measures. </a:t>
            </a:r>
          </a:p>
          <a:p>
            <a:r>
              <a:rPr lang="en-US" sz="2000" dirty="0"/>
              <a:t>IHS sponsor a national Health IT Modernization Summit meeting for all Tribes, to share information from the HHS research report, discuss alternatives, and create an open space to share ideas and innovation. This initiative should include broad input from stakeholders, including, but not limited to, representatives from the Department of Health and Human Services, IHS, Veterans Affairs, Tribal Self Governance Advisory Committee, Direct Service Tribes Advisory Committee, National Indian Health Board, National Council of Urban Indian Health, and ISAC. </a:t>
            </a:r>
          </a:p>
          <a:p>
            <a:r>
              <a:rPr lang="en-US" sz="2000" dirty="0"/>
              <a:t>ISAC continue to support the Health IT Modernization Research Project, and recommends timely communication of the findings to the IHS/Tribal/Urban community. The ISAC asks to be informed on any Tribal feedback.</a:t>
            </a:r>
          </a:p>
          <a:p>
            <a:r>
              <a:rPr lang="en-US" sz="2000" dirty="0"/>
              <a:t>IHS begin reviewing third party data analytics platforms as part of the Fiscal Year 2020 Health IT modernization efforts.</a:t>
            </a:r>
          </a:p>
        </p:txBody>
      </p:sp>
    </p:spTree>
    <p:extLst>
      <p:ext uri="{BB962C8B-B14F-4D97-AF65-F5344CB8AC3E}">
        <p14:creationId xmlns:p14="http://schemas.microsoft.com/office/powerpoint/2010/main" val="12213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239000" cy="1143000"/>
          </a:xfrm>
        </p:spPr>
        <p:txBody>
          <a:bodyPr/>
          <a:lstStyle/>
          <a:p>
            <a:r>
              <a:rPr lang="en-US" b="1" dirty="0"/>
              <a:t>NPAIHB EHR Survey</a:t>
            </a:r>
          </a:p>
        </p:txBody>
      </p:sp>
      <p:sp>
        <p:nvSpPr>
          <p:cNvPr id="3" name="Content Placeholder 2"/>
          <p:cNvSpPr>
            <a:spLocks noGrp="1"/>
          </p:cNvSpPr>
          <p:nvPr>
            <p:ph idx="1"/>
          </p:nvPr>
        </p:nvSpPr>
        <p:spPr>
          <a:xfrm>
            <a:off x="1524000" y="990600"/>
            <a:ext cx="7315200" cy="5562600"/>
          </a:xfrm>
        </p:spPr>
        <p:txBody>
          <a:bodyPr>
            <a:normAutofit/>
          </a:bodyPr>
          <a:lstStyle/>
          <a:p>
            <a:r>
              <a:rPr lang="en-US" sz="2600" b="1" u="sng" dirty="0"/>
              <a:t>Purpose:</a:t>
            </a:r>
            <a:r>
              <a:rPr lang="en-US" sz="2600" b="1" dirty="0"/>
              <a:t> </a:t>
            </a:r>
            <a:r>
              <a:rPr lang="en-US" sz="2600" dirty="0"/>
              <a:t>Examine the EHR systems in the Portland Area for the national health IT modernization discussion and provide a tool for our member tribes to evaluate various EHR COTS systems.</a:t>
            </a:r>
          </a:p>
          <a:p>
            <a:r>
              <a:rPr lang="en-US" sz="2600" b="1" u="sng" dirty="0"/>
              <a:t>Methods:</a:t>
            </a:r>
            <a:r>
              <a:rPr lang="en-US" sz="2600" dirty="0"/>
              <a:t> Circulated a survey via Survey Monkey multiple times in November 2018 through the NPAIHB Delegate and Tribal Health Director listservs. Analyzed by the NW Tribal Epidemiology Center and Board staff.</a:t>
            </a:r>
          </a:p>
          <a:p>
            <a:r>
              <a:rPr lang="en-US" sz="2600" b="1" u="sng" dirty="0"/>
              <a:t>Portland Area Tribal Respondents:</a:t>
            </a:r>
          </a:p>
          <a:p>
            <a:pPr marL="400050" lvl="1" indent="0">
              <a:buNone/>
            </a:pPr>
            <a:r>
              <a:rPr lang="en-US" sz="2200" dirty="0"/>
              <a:t>-3 Idaho Tribes</a:t>
            </a:r>
          </a:p>
          <a:p>
            <a:pPr marL="400050" lvl="1" indent="0">
              <a:buNone/>
            </a:pPr>
            <a:r>
              <a:rPr lang="en-US" sz="2200" dirty="0"/>
              <a:t>-9 Oregon Tribes</a:t>
            </a:r>
          </a:p>
          <a:p>
            <a:pPr marL="400050" lvl="1" indent="0">
              <a:buNone/>
            </a:pPr>
            <a:r>
              <a:rPr lang="en-US" sz="2200" dirty="0"/>
              <a:t>-21 Washington Tribes</a:t>
            </a:r>
          </a:p>
          <a:p>
            <a:endParaRPr lang="en-US" sz="2800" dirty="0"/>
          </a:p>
          <a:p>
            <a:endParaRPr lang="en-US" dirty="0"/>
          </a:p>
        </p:txBody>
      </p:sp>
    </p:spTree>
    <p:extLst>
      <p:ext uri="{BB962C8B-B14F-4D97-AF65-F5344CB8AC3E}">
        <p14:creationId xmlns:p14="http://schemas.microsoft.com/office/powerpoint/2010/main" val="108420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9726" y="3048000"/>
            <a:ext cx="7239000" cy="1143000"/>
          </a:xfrm>
        </p:spPr>
        <p:txBody>
          <a:bodyPr>
            <a:normAutofit fontScale="90000"/>
          </a:bodyPr>
          <a:lstStyle/>
          <a:p>
            <a:r>
              <a:rPr lang="en-US" b="1" dirty="0"/>
              <a:t>Portland Area IHS/Tribal Clinic Information</a:t>
            </a:r>
            <a:br>
              <a:rPr lang="en-US" b="1" dirty="0"/>
            </a:br>
            <a:r>
              <a:rPr lang="en-US" dirty="0"/>
              <a:t/>
            </a:r>
            <a:br>
              <a:rPr lang="en-US" dirty="0"/>
            </a:br>
            <a:endParaRPr lang="en-US" b="1" dirty="0"/>
          </a:p>
        </p:txBody>
      </p:sp>
    </p:spTree>
    <p:extLst>
      <p:ext uri="{BB962C8B-B14F-4D97-AF65-F5344CB8AC3E}">
        <p14:creationId xmlns:p14="http://schemas.microsoft.com/office/powerpoint/2010/main" val="2086683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543800" cy="838200"/>
          </a:xfrm>
        </p:spPr>
        <p:txBody>
          <a:bodyPr>
            <a:noAutofit/>
          </a:bodyPr>
          <a:lstStyle/>
          <a:p>
            <a:r>
              <a:rPr lang="en-US" sz="3600" b="1" dirty="0"/>
              <a:t>Approximate User Population</a:t>
            </a:r>
            <a:endParaRPr lang="en-US" sz="3200" b="1" dirty="0"/>
          </a:p>
        </p:txBody>
      </p:sp>
      <p:graphicFrame>
        <p:nvGraphicFramePr>
          <p:cNvPr id="6" name="Content Placeholder 5">
            <a:extLst>
              <a:ext uri="{FF2B5EF4-FFF2-40B4-BE49-F238E27FC236}">
                <a16:creationId xmlns:a16="http://schemas.microsoft.com/office/drawing/2014/main" id="{41BE4B80-F90D-7944-A2C7-BCFA7EA8557C}"/>
              </a:ext>
            </a:extLst>
          </p:cNvPr>
          <p:cNvGraphicFramePr>
            <a:graphicFrameLocks noGrp="1"/>
          </p:cNvGraphicFramePr>
          <p:nvPr>
            <p:ph idx="1"/>
            <p:extLst>
              <p:ext uri="{D42A27DB-BD31-4B8C-83A1-F6EECF244321}">
                <p14:modId xmlns:p14="http://schemas.microsoft.com/office/powerpoint/2010/main" val="839076949"/>
              </p:ext>
            </p:extLst>
          </p:nvPr>
        </p:nvGraphicFramePr>
        <p:xfrm>
          <a:off x="1548539" y="1143000"/>
          <a:ext cx="7443061"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802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7299" y="0"/>
            <a:ext cx="7543800" cy="838200"/>
          </a:xfrm>
        </p:spPr>
        <p:txBody>
          <a:bodyPr>
            <a:noAutofit/>
          </a:bodyPr>
          <a:lstStyle/>
          <a:p>
            <a:r>
              <a:rPr lang="en-US" sz="3600" b="1" dirty="0"/>
              <a:t>Approximate User Population</a:t>
            </a:r>
            <a:endParaRPr lang="en-US" sz="3200" b="1" dirty="0"/>
          </a:p>
        </p:txBody>
      </p:sp>
      <p:graphicFrame>
        <p:nvGraphicFramePr>
          <p:cNvPr id="4" name="Content Placeholder 3">
            <a:extLst>
              <a:ext uri="{FF2B5EF4-FFF2-40B4-BE49-F238E27FC236}">
                <a16:creationId xmlns:a16="http://schemas.microsoft.com/office/drawing/2014/main" id="{A8DDD37F-B1CF-BC4D-B5F9-B27692EBCCC6}"/>
              </a:ext>
            </a:extLst>
          </p:cNvPr>
          <p:cNvGraphicFramePr>
            <a:graphicFrameLocks noGrp="1"/>
          </p:cNvGraphicFramePr>
          <p:nvPr>
            <p:ph idx="1"/>
            <p:extLst>
              <p:ext uri="{D42A27DB-BD31-4B8C-83A1-F6EECF244321}">
                <p14:modId xmlns:p14="http://schemas.microsoft.com/office/powerpoint/2010/main" val="3560114169"/>
              </p:ext>
            </p:extLst>
          </p:nvPr>
        </p:nvGraphicFramePr>
        <p:xfrm>
          <a:off x="1371600" y="27122"/>
          <a:ext cx="7620000" cy="6678477"/>
        </p:xfrm>
        <a:graphic>
          <a:graphicData uri="http://schemas.openxmlformats.org/drawingml/2006/table">
            <a:tbl>
              <a:tblPr firstRow="1" firstCol="1" bandRow="1">
                <a:tableStyleId>{5C22544A-7EE6-4342-B048-85BDC9FD1C3A}</a:tableStyleId>
              </a:tblPr>
              <a:tblGrid>
                <a:gridCol w="1695550">
                  <a:extLst>
                    <a:ext uri="{9D8B030D-6E8A-4147-A177-3AD203B41FA5}">
                      <a16:colId xmlns:a16="http://schemas.microsoft.com/office/drawing/2014/main" val="4017336133"/>
                    </a:ext>
                  </a:extLst>
                </a:gridCol>
                <a:gridCol w="5924450">
                  <a:extLst>
                    <a:ext uri="{9D8B030D-6E8A-4147-A177-3AD203B41FA5}">
                      <a16:colId xmlns:a16="http://schemas.microsoft.com/office/drawing/2014/main" val="3123444926"/>
                    </a:ext>
                  </a:extLst>
                </a:gridCol>
              </a:tblGrid>
              <a:tr h="180237">
                <a:tc>
                  <a:txBody>
                    <a:bodyPr/>
                    <a:lstStyle/>
                    <a:p>
                      <a:pPr marL="0" marR="0" algn="ctr">
                        <a:spcBef>
                          <a:spcPts val="0"/>
                        </a:spcBef>
                        <a:spcAft>
                          <a:spcPts val="0"/>
                        </a:spcAft>
                      </a:pPr>
                      <a:r>
                        <a:rPr lang="en-US" sz="1100">
                          <a:effectLst/>
                        </a:rPr>
                        <a:t>Range of User Population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lgn="ctr">
                        <a:spcBef>
                          <a:spcPts val="0"/>
                        </a:spcBef>
                        <a:spcAft>
                          <a:spcPts val="0"/>
                        </a:spcAft>
                      </a:pPr>
                      <a:r>
                        <a:rPr lang="en-US" sz="1100">
                          <a:effectLst/>
                        </a:rPr>
                        <a:t>Tribes and EHR System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3459298981"/>
                  </a:ext>
                </a:extLst>
              </a:tr>
              <a:tr h="1137192">
                <a:tc>
                  <a:txBody>
                    <a:bodyPr/>
                    <a:lstStyle/>
                    <a:p>
                      <a:pPr marL="0" marR="0" algn="r">
                        <a:spcBef>
                          <a:spcPts val="0"/>
                        </a:spcBef>
                        <a:spcAft>
                          <a:spcPts val="0"/>
                        </a:spcAft>
                      </a:pPr>
                      <a:r>
                        <a:rPr lang="en-US" sz="2000" dirty="0">
                          <a:effectLst/>
                        </a:rPr>
                        <a:t>Less than 500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Burns Paiute Tribe (RPMS)</a:t>
                      </a:r>
                      <a:endParaRPr lang="en-US" sz="1100" dirty="0">
                        <a:effectLst/>
                      </a:endParaRPr>
                    </a:p>
                    <a:p>
                      <a:pPr marL="0" marR="0">
                        <a:spcBef>
                          <a:spcPts val="0"/>
                        </a:spcBef>
                        <a:spcAft>
                          <a:spcPts val="0"/>
                        </a:spcAft>
                      </a:pPr>
                      <a:r>
                        <a:rPr lang="en-US" sz="1050" dirty="0">
                          <a:effectLst/>
                        </a:rPr>
                        <a:t>Hoh Indian Tribe (RPMS)</a:t>
                      </a:r>
                      <a:endParaRPr lang="en-US" sz="1100" dirty="0">
                        <a:effectLst/>
                      </a:endParaRPr>
                    </a:p>
                    <a:p>
                      <a:pPr marL="0" marR="0">
                        <a:spcBef>
                          <a:spcPts val="0"/>
                        </a:spcBef>
                        <a:spcAft>
                          <a:spcPts val="0"/>
                        </a:spcAft>
                      </a:pPr>
                      <a:r>
                        <a:rPr lang="en-US" sz="1050" dirty="0">
                          <a:effectLst/>
                        </a:rPr>
                        <a:t>Jamestown S’Klallam (Epic)</a:t>
                      </a:r>
                      <a:endParaRPr lang="en-US" sz="1100" dirty="0">
                        <a:effectLst/>
                      </a:endParaRPr>
                    </a:p>
                    <a:p>
                      <a:pPr marL="0" marR="0">
                        <a:spcBef>
                          <a:spcPts val="0"/>
                        </a:spcBef>
                        <a:spcAft>
                          <a:spcPts val="0"/>
                        </a:spcAft>
                      </a:pPr>
                      <a:r>
                        <a:rPr lang="en-US" sz="1050" dirty="0">
                          <a:effectLst/>
                        </a:rPr>
                        <a:t>Kootenai Tribe of Idaho (</a:t>
                      </a:r>
                      <a:r>
                        <a:rPr lang="en-US" sz="1050" dirty="0" err="1">
                          <a:effectLst/>
                        </a:rPr>
                        <a:t>MacPractice</a:t>
                      </a:r>
                      <a:r>
                        <a:rPr lang="en-US" sz="1050" dirty="0">
                          <a:effectLst/>
                        </a:rPr>
                        <a:t>)</a:t>
                      </a:r>
                      <a:endParaRPr lang="en-US" sz="1100" dirty="0">
                        <a:effectLst/>
                      </a:endParaRPr>
                    </a:p>
                    <a:p>
                      <a:pPr marL="0" marR="0">
                        <a:spcBef>
                          <a:spcPts val="0"/>
                        </a:spcBef>
                        <a:spcAft>
                          <a:spcPts val="0"/>
                        </a:spcAft>
                      </a:pPr>
                      <a:r>
                        <a:rPr lang="en-US" sz="1050" dirty="0">
                          <a:effectLst/>
                        </a:rPr>
                        <a:t>Sauk-Suiattle (Office Ally)</a:t>
                      </a:r>
                      <a:endParaRPr lang="en-US" sz="1100" dirty="0">
                        <a:effectLst/>
                      </a:endParaRPr>
                    </a:p>
                    <a:p>
                      <a:pPr marL="0" marR="0">
                        <a:spcBef>
                          <a:spcPts val="0"/>
                        </a:spcBef>
                        <a:spcAft>
                          <a:spcPts val="0"/>
                        </a:spcAft>
                      </a:pPr>
                      <a:r>
                        <a:rPr lang="en-US" sz="1050" dirty="0" err="1">
                          <a:effectLst/>
                        </a:rPr>
                        <a:t>Shoalwater</a:t>
                      </a:r>
                      <a:r>
                        <a:rPr lang="en-US" sz="1050" dirty="0">
                          <a:effectLst/>
                        </a:rPr>
                        <a:t> Bay (Epic)</a:t>
                      </a:r>
                      <a:endParaRPr lang="en-US" sz="1100" dirty="0">
                        <a:effectLst/>
                      </a:endParaRPr>
                    </a:p>
                    <a:p>
                      <a:pPr marL="0" marR="0">
                        <a:spcBef>
                          <a:spcPts val="0"/>
                        </a:spcBef>
                        <a:spcAft>
                          <a:spcPts val="0"/>
                        </a:spcAft>
                      </a:pPr>
                      <a:r>
                        <a:rPr lang="en-US" sz="1050" dirty="0">
                          <a:effectLst/>
                        </a:rPr>
                        <a:t>Upper Skagit Tribe(</a:t>
                      </a:r>
                      <a:r>
                        <a:rPr lang="en-US" sz="1050" dirty="0" err="1">
                          <a:effectLst/>
                        </a:rPr>
                        <a:t>MacPractice</a:t>
                      </a:r>
                      <a:r>
                        <a:rPr lang="en-US" sz="105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1327957714"/>
                  </a:ext>
                </a:extLst>
              </a:tr>
              <a:tr h="812280">
                <a:tc>
                  <a:txBody>
                    <a:bodyPr/>
                    <a:lstStyle/>
                    <a:p>
                      <a:pPr marL="0" marR="0" algn="r">
                        <a:spcBef>
                          <a:spcPts val="0"/>
                        </a:spcBef>
                        <a:spcAft>
                          <a:spcPts val="0"/>
                        </a:spcAft>
                      </a:pPr>
                      <a:r>
                        <a:rPr lang="en-US" sz="2000" dirty="0">
                          <a:effectLst/>
                        </a:rPr>
                        <a:t>500-1,000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Confederated Tribes of Coos, Lower Umpqua and Siuslaw Indians (Dentrix)</a:t>
                      </a:r>
                      <a:endParaRPr lang="en-US" sz="1100" dirty="0">
                        <a:effectLst/>
                      </a:endParaRPr>
                    </a:p>
                    <a:p>
                      <a:pPr marL="0" marR="0">
                        <a:spcBef>
                          <a:spcPts val="0"/>
                        </a:spcBef>
                        <a:spcAft>
                          <a:spcPts val="0"/>
                        </a:spcAft>
                      </a:pPr>
                      <a:r>
                        <a:rPr lang="en-US" sz="1050" dirty="0" err="1">
                          <a:effectLst/>
                        </a:rPr>
                        <a:t>Kalispel</a:t>
                      </a:r>
                      <a:r>
                        <a:rPr lang="en-US" sz="1050" dirty="0">
                          <a:effectLst/>
                        </a:rPr>
                        <a:t> Tribe of Indians (RPMS, Centricity, Insync)</a:t>
                      </a:r>
                      <a:endParaRPr lang="en-US" sz="1100" dirty="0">
                        <a:effectLst/>
                      </a:endParaRPr>
                    </a:p>
                    <a:p>
                      <a:pPr marL="0" marR="0">
                        <a:spcBef>
                          <a:spcPts val="0"/>
                        </a:spcBef>
                        <a:spcAft>
                          <a:spcPts val="0"/>
                        </a:spcAft>
                      </a:pPr>
                      <a:r>
                        <a:rPr lang="en-US" sz="1050" dirty="0">
                          <a:effectLst/>
                        </a:rPr>
                        <a:t>Quileute Tribe (RPMS)</a:t>
                      </a:r>
                      <a:endParaRPr lang="en-US" sz="1100" dirty="0">
                        <a:effectLst/>
                      </a:endParaRPr>
                    </a:p>
                    <a:p>
                      <a:pPr marL="0" marR="0">
                        <a:spcBef>
                          <a:spcPts val="0"/>
                        </a:spcBef>
                        <a:spcAft>
                          <a:spcPts val="0"/>
                        </a:spcAft>
                      </a:pPr>
                      <a:r>
                        <a:rPr lang="en-US" sz="1050" dirty="0">
                          <a:effectLst/>
                        </a:rPr>
                        <a:t>Samish Indian Nation (RPMS)</a:t>
                      </a:r>
                      <a:endParaRPr lang="en-US" sz="1100" dirty="0">
                        <a:effectLst/>
                      </a:endParaRPr>
                    </a:p>
                    <a:p>
                      <a:pPr marL="0" marR="0">
                        <a:spcBef>
                          <a:spcPts val="0"/>
                        </a:spcBef>
                        <a:spcAft>
                          <a:spcPts val="0"/>
                        </a:spcAft>
                      </a:pPr>
                      <a:r>
                        <a:rPr lang="en-US" sz="1050" dirty="0">
                          <a:effectLst/>
                        </a:rPr>
                        <a:t>Skokomish Indian Tribe (RPMS)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1503522903"/>
                  </a:ext>
                </a:extLst>
              </a:tr>
              <a:tr h="974736">
                <a:tc>
                  <a:txBody>
                    <a:bodyPr/>
                    <a:lstStyle/>
                    <a:p>
                      <a:pPr marL="0" marR="0" algn="r">
                        <a:spcBef>
                          <a:spcPts val="0"/>
                        </a:spcBef>
                        <a:spcAft>
                          <a:spcPts val="0"/>
                        </a:spcAft>
                      </a:pPr>
                      <a:r>
                        <a:rPr lang="en-US" sz="2000" dirty="0">
                          <a:effectLst/>
                        </a:rPr>
                        <a:t>1,000- 2,000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Chehalis Tribe (RPMS)</a:t>
                      </a:r>
                      <a:endParaRPr lang="en-US" sz="1100" dirty="0">
                        <a:effectLst/>
                      </a:endParaRPr>
                    </a:p>
                    <a:p>
                      <a:pPr marL="0" marR="0">
                        <a:spcBef>
                          <a:spcPts val="0"/>
                        </a:spcBef>
                        <a:spcAft>
                          <a:spcPts val="0"/>
                        </a:spcAft>
                      </a:pPr>
                      <a:r>
                        <a:rPr lang="en-US" sz="1050" dirty="0">
                          <a:effectLst/>
                        </a:rPr>
                        <a:t>Coquille Indian Tribe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Nooksack Indian Tribe (RPMS)</a:t>
                      </a:r>
                      <a:endParaRPr lang="en-US" sz="1100" dirty="0">
                        <a:effectLst/>
                      </a:endParaRPr>
                    </a:p>
                    <a:p>
                      <a:pPr marL="0" marR="0">
                        <a:spcBef>
                          <a:spcPts val="0"/>
                        </a:spcBef>
                        <a:spcAft>
                          <a:spcPts val="0"/>
                        </a:spcAft>
                      </a:pPr>
                      <a:r>
                        <a:rPr lang="en-US" sz="1050" dirty="0">
                          <a:effectLst/>
                        </a:rPr>
                        <a:t>Port Gamble S’Klallam Tribe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Spokane Tribe of Indians (RPMS)</a:t>
                      </a:r>
                      <a:endParaRPr lang="en-US" sz="1100" dirty="0">
                        <a:effectLst/>
                      </a:endParaRPr>
                    </a:p>
                    <a:p>
                      <a:pPr marL="0" marR="0">
                        <a:spcBef>
                          <a:spcPts val="0"/>
                        </a:spcBef>
                        <a:spcAft>
                          <a:spcPts val="0"/>
                        </a:spcAft>
                      </a:pPr>
                      <a:r>
                        <a:rPr lang="en-US" sz="1050" dirty="0">
                          <a:effectLst/>
                        </a:rPr>
                        <a:t>Swinomish Indian Tribal Community (RPMS)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2907550399"/>
                  </a:ext>
                </a:extLst>
              </a:tr>
              <a:tr h="487368">
                <a:tc>
                  <a:txBody>
                    <a:bodyPr/>
                    <a:lstStyle/>
                    <a:p>
                      <a:pPr marL="0" marR="0" algn="r">
                        <a:spcBef>
                          <a:spcPts val="0"/>
                        </a:spcBef>
                        <a:spcAft>
                          <a:spcPts val="0"/>
                        </a:spcAft>
                      </a:pPr>
                      <a:r>
                        <a:rPr lang="en-US" sz="2000" dirty="0">
                          <a:effectLst/>
                        </a:rPr>
                        <a:t>2,000 – 3,000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Makah Tribe (RPMS)</a:t>
                      </a:r>
                      <a:endParaRPr lang="en-US" sz="1100" dirty="0">
                        <a:effectLst/>
                      </a:endParaRPr>
                    </a:p>
                    <a:p>
                      <a:pPr marL="0" marR="0">
                        <a:spcBef>
                          <a:spcPts val="0"/>
                        </a:spcBef>
                        <a:spcAft>
                          <a:spcPts val="0"/>
                        </a:spcAft>
                      </a:pPr>
                      <a:r>
                        <a:rPr lang="en-US" sz="1050" dirty="0">
                          <a:effectLst/>
                        </a:rPr>
                        <a:t>Squaxin Island Tribe (RPMS)</a:t>
                      </a:r>
                      <a:endParaRPr lang="en-US" sz="1100" dirty="0">
                        <a:effectLst/>
                      </a:endParaRPr>
                    </a:p>
                    <a:p>
                      <a:pPr marL="0" marR="0">
                        <a:spcBef>
                          <a:spcPts val="0"/>
                        </a:spcBef>
                        <a:spcAft>
                          <a:spcPts val="0"/>
                        </a:spcAft>
                      </a:pPr>
                      <a:r>
                        <a:rPr lang="en-US" sz="1050" dirty="0">
                          <a:effectLst/>
                        </a:rPr>
                        <a:t>Suquamish Tribe (Excel and Office Notes)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2120669887"/>
                  </a:ext>
                </a:extLst>
              </a:tr>
              <a:tr h="812280">
                <a:tc>
                  <a:txBody>
                    <a:bodyPr/>
                    <a:lstStyle/>
                    <a:p>
                      <a:pPr marL="0" marR="0" algn="r">
                        <a:spcBef>
                          <a:spcPts val="0"/>
                        </a:spcBef>
                        <a:spcAft>
                          <a:spcPts val="0"/>
                        </a:spcAft>
                      </a:pPr>
                      <a:r>
                        <a:rPr lang="en-US" sz="2000" dirty="0">
                          <a:effectLst/>
                        </a:rPr>
                        <a:t>3,000-4,000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Coeur d’Alene Tribe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Klamath Tribes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Lower Elwha Klallam (RPMS)</a:t>
                      </a:r>
                      <a:endParaRPr lang="en-US" sz="1100" dirty="0">
                        <a:effectLst/>
                      </a:endParaRPr>
                    </a:p>
                    <a:p>
                      <a:pPr marL="0" marR="0">
                        <a:spcBef>
                          <a:spcPts val="0"/>
                        </a:spcBef>
                        <a:spcAft>
                          <a:spcPts val="0"/>
                        </a:spcAft>
                      </a:pPr>
                      <a:r>
                        <a:rPr lang="en-US" sz="1050" dirty="0">
                          <a:effectLst/>
                        </a:rPr>
                        <a:t>Confederated Tribes of Umatilla (RPMS)</a:t>
                      </a:r>
                      <a:endParaRPr lang="en-US" sz="1100" dirty="0">
                        <a:effectLst/>
                      </a:endParaRPr>
                    </a:p>
                    <a:p>
                      <a:pPr marL="0" marR="0">
                        <a:spcBef>
                          <a:spcPts val="0"/>
                        </a:spcBef>
                        <a:spcAft>
                          <a:spcPts val="0"/>
                        </a:spcAft>
                      </a:pPr>
                      <a:r>
                        <a:rPr lang="en-US" sz="1050" dirty="0">
                          <a:effectLst/>
                        </a:rPr>
                        <a:t>Confederated Tribes Warm Springs (RPMS)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1953157784"/>
                  </a:ext>
                </a:extLst>
              </a:tr>
              <a:tr h="487368">
                <a:tc>
                  <a:txBody>
                    <a:bodyPr/>
                    <a:lstStyle/>
                    <a:p>
                      <a:pPr marL="0" marR="0" algn="r">
                        <a:spcBef>
                          <a:spcPts val="0"/>
                        </a:spcBef>
                        <a:spcAft>
                          <a:spcPts val="0"/>
                        </a:spcAft>
                      </a:pPr>
                      <a:r>
                        <a:rPr lang="en-US" sz="2000" dirty="0">
                          <a:effectLst/>
                        </a:rPr>
                        <a:t>4,000-5,000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Cowlitz Indian Tribe (RPMS)</a:t>
                      </a:r>
                      <a:endParaRPr lang="en-US" sz="1100" dirty="0">
                        <a:effectLst/>
                      </a:endParaRPr>
                    </a:p>
                    <a:p>
                      <a:pPr marL="0" marR="0">
                        <a:spcBef>
                          <a:spcPts val="0"/>
                        </a:spcBef>
                        <a:spcAft>
                          <a:spcPts val="0"/>
                        </a:spcAft>
                      </a:pPr>
                      <a:r>
                        <a:rPr lang="en-US" sz="1050" dirty="0">
                          <a:effectLst/>
                        </a:rPr>
                        <a:t>Nez Perce Tribe (RPMS)</a:t>
                      </a:r>
                      <a:endParaRPr lang="en-US" sz="1100" dirty="0">
                        <a:effectLst/>
                      </a:endParaRPr>
                    </a:p>
                    <a:p>
                      <a:pPr marL="0" marR="0">
                        <a:spcBef>
                          <a:spcPts val="0"/>
                        </a:spcBef>
                        <a:spcAft>
                          <a:spcPts val="0"/>
                        </a:spcAft>
                      </a:pPr>
                      <a:r>
                        <a:rPr lang="en-US" sz="1050" dirty="0">
                          <a:effectLst/>
                        </a:rPr>
                        <a:t>Confederated Tribes of Siletz (</a:t>
                      </a:r>
                      <a:r>
                        <a:rPr lang="en-US" sz="1050" dirty="0" err="1">
                          <a:effectLst/>
                        </a:rPr>
                        <a:t>NextGen</a:t>
                      </a:r>
                      <a:r>
                        <a:rPr lang="en-US" sz="1050" dirty="0">
                          <a:effectLst/>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3990076299"/>
                  </a:ext>
                </a:extLst>
              </a:tr>
              <a:tr h="1787016">
                <a:tc>
                  <a:txBody>
                    <a:bodyPr/>
                    <a:lstStyle/>
                    <a:p>
                      <a:pPr marL="0" marR="0" algn="r">
                        <a:spcBef>
                          <a:spcPts val="0"/>
                        </a:spcBef>
                        <a:spcAft>
                          <a:spcPts val="0"/>
                        </a:spcAft>
                      </a:pPr>
                      <a:r>
                        <a:rPr lang="en-US" sz="2000" dirty="0">
                          <a:effectLst/>
                        </a:rPr>
                        <a:t>5,000+</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tc>
                  <a:txBody>
                    <a:bodyPr/>
                    <a:lstStyle/>
                    <a:p>
                      <a:pPr marL="0" marR="0">
                        <a:spcBef>
                          <a:spcPts val="0"/>
                        </a:spcBef>
                        <a:spcAft>
                          <a:spcPts val="0"/>
                        </a:spcAft>
                      </a:pPr>
                      <a:r>
                        <a:rPr lang="en-US" sz="1050" dirty="0">
                          <a:effectLst/>
                        </a:rPr>
                        <a:t>Confederated Tribes of Colville (RPMS)</a:t>
                      </a:r>
                      <a:endParaRPr lang="en-US" sz="1100" dirty="0">
                        <a:effectLst/>
                      </a:endParaRPr>
                    </a:p>
                    <a:p>
                      <a:pPr marL="0" marR="0">
                        <a:spcBef>
                          <a:spcPts val="0"/>
                        </a:spcBef>
                        <a:spcAft>
                          <a:spcPts val="0"/>
                        </a:spcAft>
                      </a:pPr>
                      <a:r>
                        <a:rPr lang="en-US" sz="1050" dirty="0">
                          <a:effectLst/>
                        </a:rPr>
                        <a:t>Cow Creek Band of Umpqua Tribe (Greenway)</a:t>
                      </a:r>
                      <a:endParaRPr lang="en-US" sz="1100" dirty="0">
                        <a:effectLst/>
                      </a:endParaRPr>
                    </a:p>
                    <a:p>
                      <a:pPr marL="0" marR="0">
                        <a:spcBef>
                          <a:spcPts val="0"/>
                        </a:spcBef>
                        <a:spcAft>
                          <a:spcPts val="0"/>
                        </a:spcAft>
                      </a:pPr>
                      <a:r>
                        <a:rPr lang="en-US" sz="1050" dirty="0">
                          <a:effectLst/>
                        </a:rPr>
                        <a:t>Confederated Tribes of Grande </a:t>
                      </a:r>
                      <a:r>
                        <a:rPr lang="en-US" sz="1050" dirty="0" err="1">
                          <a:effectLst/>
                        </a:rPr>
                        <a:t>Rhonde</a:t>
                      </a:r>
                      <a:r>
                        <a:rPr lang="en-US" sz="1050" dirty="0">
                          <a:effectLst/>
                        </a:rPr>
                        <a:t>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Lummi Nation (RPMS, </a:t>
                      </a:r>
                      <a:r>
                        <a:rPr lang="en-US" sz="1050" dirty="0" err="1">
                          <a:effectLst/>
                        </a:rPr>
                        <a:t>Methasoft</a:t>
                      </a:r>
                      <a:r>
                        <a:rPr lang="en-US" sz="1050" dirty="0">
                          <a:effectLst/>
                        </a:rPr>
                        <a:t>)</a:t>
                      </a:r>
                      <a:endParaRPr lang="en-US" sz="1100" dirty="0">
                        <a:effectLst/>
                      </a:endParaRPr>
                    </a:p>
                    <a:p>
                      <a:pPr marL="0" marR="0">
                        <a:spcBef>
                          <a:spcPts val="0"/>
                        </a:spcBef>
                        <a:spcAft>
                          <a:spcPts val="0"/>
                        </a:spcAft>
                      </a:pPr>
                      <a:r>
                        <a:rPr lang="en-US" sz="1050" dirty="0">
                          <a:effectLst/>
                        </a:rPr>
                        <a:t>Muckleshoot Tribe (RPMS, Dr. Cloud)</a:t>
                      </a:r>
                      <a:endParaRPr lang="en-US" sz="1100" dirty="0">
                        <a:effectLst/>
                      </a:endParaRPr>
                    </a:p>
                    <a:p>
                      <a:pPr marL="0" marR="0">
                        <a:spcBef>
                          <a:spcPts val="0"/>
                        </a:spcBef>
                        <a:spcAft>
                          <a:spcPts val="0"/>
                        </a:spcAft>
                      </a:pPr>
                      <a:r>
                        <a:rPr lang="en-US" sz="1050" dirty="0">
                          <a:effectLst/>
                        </a:rPr>
                        <a:t>Nisqually Tribe (RPMS)</a:t>
                      </a:r>
                      <a:endParaRPr lang="en-US" sz="1100" dirty="0">
                        <a:effectLst/>
                      </a:endParaRPr>
                    </a:p>
                    <a:p>
                      <a:pPr marL="0" marR="0">
                        <a:spcBef>
                          <a:spcPts val="0"/>
                        </a:spcBef>
                        <a:spcAft>
                          <a:spcPts val="0"/>
                        </a:spcAft>
                      </a:pPr>
                      <a:r>
                        <a:rPr lang="en-US" sz="1050" dirty="0">
                          <a:effectLst/>
                        </a:rPr>
                        <a:t>Puyallup Tribe (</a:t>
                      </a:r>
                      <a:r>
                        <a:rPr lang="en-US" sz="1050" dirty="0" err="1">
                          <a:effectLst/>
                        </a:rPr>
                        <a:t>NextGen</a:t>
                      </a:r>
                      <a:r>
                        <a:rPr lang="en-US" sz="1050" dirty="0">
                          <a:effectLst/>
                        </a:rPr>
                        <a:t>)</a:t>
                      </a:r>
                      <a:endParaRPr lang="en-US" sz="1100" dirty="0">
                        <a:effectLst/>
                      </a:endParaRPr>
                    </a:p>
                    <a:p>
                      <a:pPr marL="0" marR="0">
                        <a:spcBef>
                          <a:spcPts val="0"/>
                        </a:spcBef>
                        <a:spcAft>
                          <a:spcPts val="0"/>
                        </a:spcAft>
                      </a:pPr>
                      <a:r>
                        <a:rPr lang="en-US" sz="1050" dirty="0">
                          <a:effectLst/>
                        </a:rPr>
                        <a:t>Quinault Indian Nation (RPMS)</a:t>
                      </a:r>
                      <a:endParaRPr lang="en-US" sz="1100" dirty="0">
                        <a:effectLst/>
                      </a:endParaRPr>
                    </a:p>
                    <a:p>
                      <a:pPr marL="0" marR="0">
                        <a:spcBef>
                          <a:spcPts val="0"/>
                        </a:spcBef>
                        <a:spcAft>
                          <a:spcPts val="0"/>
                        </a:spcAft>
                      </a:pPr>
                      <a:r>
                        <a:rPr lang="en-US" sz="1050" dirty="0">
                          <a:effectLst/>
                        </a:rPr>
                        <a:t>Shoshone Bannock Tribes (RPMS)</a:t>
                      </a:r>
                      <a:endParaRPr lang="en-US" sz="1100" dirty="0">
                        <a:effectLst/>
                      </a:endParaRPr>
                    </a:p>
                    <a:p>
                      <a:pPr marL="0" marR="0">
                        <a:spcBef>
                          <a:spcPts val="0"/>
                        </a:spcBef>
                        <a:spcAft>
                          <a:spcPts val="0"/>
                        </a:spcAft>
                      </a:pPr>
                      <a:r>
                        <a:rPr lang="en-US" sz="1050" dirty="0">
                          <a:effectLst/>
                        </a:rPr>
                        <a:t>Tulalip Tribes (RPMS, Epic, Pioneer)</a:t>
                      </a:r>
                      <a:endParaRPr lang="en-US" sz="1100" dirty="0">
                        <a:effectLst/>
                      </a:endParaRPr>
                    </a:p>
                    <a:p>
                      <a:pPr marL="0" marR="0">
                        <a:spcBef>
                          <a:spcPts val="0"/>
                        </a:spcBef>
                        <a:spcAft>
                          <a:spcPts val="0"/>
                        </a:spcAft>
                      </a:pPr>
                      <a:r>
                        <a:rPr lang="en-US" sz="1050" dirty="0">
                          <a:effectLst/>
                        </a:rPr>
                        <a:t>Yakama Nation (RPMS)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059" marR="43059" marT="0" marB="0"/>
                </a:tc>
                <a:extLst>
                  <a:ext uri="{0D108BD9-81ED-4DB2-BD59-A6C34878D82A}">
                    <a16:rowId xmlns:a16="http://schemas.microsoft.com/office/drawing/2014/main" val="772637679"/>
                  </a:ext>
                </a:extLst>
              </a:tr>
            </a:tbl>
          </a:graphicData>
        </a:graphic>
      </p:graphicFrame>
    </p:spTree>
    <p:extLst>
      <p:ext uri="{BB962C8B-B14F-4D97-AF65-F5344CB8AC3E}">
        <p14:creationId xmlns:p14="http://schemas.microsoft.com/office/powerpoint/2010/main" val="171973336"/>
      </p:ext>
    </p:extLst>
  </p:cSld>
  <p:clrMapOvr>
    <a:masterClrMapping/>
  </p:clrMapOvr>
</p:sld>
</file>

<file path=ppt/theme/theme1.xml><?xml version="1.0" encoding="utf-8"?>
<a:theme xmlns:a="http://schemas.openxmlformats.org/drawingml/2006/main" name="Gathering Wisdom Presentation - May 26, 201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Gathering Wisdom Presentation - May 26, 2011</Template>
  <TotalTime>56774</TotalTime>
  <Words>1824</Words>
  <Application>Microsoft Office PowerPoint</Application>
  <PresentationFormat>On-screen Show (4:3)</PresentationFormat>
  <Paragraphs>344</Paragraphs>
  <Slides>34</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Gathering Wisdom Presentation - May 26, 2011</vt:lpstr>
      <vt:lpstr>NPAIHB Landscape of EHR Systems in the IHS Portland Area </vt:lpstr>
      <vt:lpstr>Overview</vt:lpstr>
      <vt:lpstr>HHS/IHS Health IT Modernization Project </vt:lpstr>
      <vt:lpstr>HHS/IHS Health IT Modernization Options</vt:lpstr>
      <vt:lpstr>IHS Information Systems Advisory Committee (ISAC) Recommendations</vt:lpstr>
      <vt:lpstr>NPAIHB EHR Survey</vt:lpstr>
      <vt:lpstr>Portland Area IHS/Tribal Clinic Information  </vt:lpstr>
      <vt:lpstr>Approximate User Population</vt:lpstr>
      <vt:lpstr>Approximate User Population</vt:lpstr>
      <vt:lpstr>Tribal clinics serving IHS beneficiaries and non-IHS beneficiaries</vt:lpstr>
      <vt:lpstr># of Employed Health Care Staff</vt:lpstr>
      <vt:lpstr># of Health Care Staff Vacancies</vt:lpstr>
      <vt:lpstr>EHR System Landscape for Portland Area Tribes </vt:lpstr>
      <vt:lpstr>EHR Systems Portland Area Tribes use</vt:lpstr>
      <vt:lpstr>Portland Area Tribes on RPMS Only</vt:lpstr>
      <vt:lpstr>Portland Area Tribes on RPMS AND a COTS System</vt:lpstr>
      <vt:lpstr>Portland Area Tribes on a COTS System</vt:lpstr>
      <vt:lpstr>Electronic Clearinghouse</vt:lpstr>
      <vt:lpstr> Purchase timeframe of a COTS system  </vt:lpstr>
      <vt:lpstr>Reasons for Selecting a COTS System</vt:lpstr>
      <vt:lpstr>EHR System Successes</vt:lpstr>
      <vt:lpstr>EHR System Issues/Barriers</vt:lpstr>
      <vt:lpstr>COTS System Approximate Costs</vt:lpstr>
      <vt:lpstr>Approximate Costs of Additional COTS System Components</vt:lpstr>
      <vt:lpstr>Approximate Ongoing Maintenance Costs per Month</vt:lpstr>
      <vt:lpstr>System tracking Purchased Referred Care (PRC)</vt:lpstr>
      <vt:lpstr>Reporting to the IHS National Data Warehouse (NDW)</vt:lpstr>
      <vt:lpstr>Reports Easily Generated by COTS System</vt:lpstr>
      <vt:lpstr>EHR System Satisfaction and Support</vt:lpstr>
      <vt:lpstr>COTS Technical Support </vt:lpstr>
      <vt:lpstr>COTS System End-User Training</vt:lpstr>
      <vt:lpstr>COTS System Interoperability Improvement with Local Providers</vt:lpstr>
      <vt:lpstr>Conclusions</vt:lpstr>
      <vt:lpstr>Questions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Update   NPAIHB Quarterly Board Meeting  Thunder Valley Casino Resort Lincoln, CA</dc:title>
  <dc:creator>jroberts</dc:creator>
  <cp:lastModifiedBy>Lisa Griggs</cp:lastModifiedBy>
  <cp:revision>1996</cp:revision>
  <cp:lastPrinted>2019-04-08T21:10:51Z</cp:lastPrinted>
  <dcterms:created xsi:type="dcterms:W3CDTF">2011-07-14T14:04:56Z</dcterms:created>
  <dcterms:modified xsi:type="dcterms:W3CDTF">2019-10-18T20:35:50Z</dcterms:modified>
</cp:coreProperties>
</file>