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5881752979518043"/>
          <c:y val="4.935033275639307E-2"/>
          <c:w val="0.59466185345450429"/>
          <c:h val="0.87846947047385815"/>
        </c:manualLayout>
      </c:layout>
      <c:lineChart>
        <c:grouping val="standard"/>
        <c:varyColors val="0"/>
        <c:ser>
          <c:idx val="0"/>
          <c:order val="0"/>
          <c:tx>
            <c:v>Total Indirect Costs</c:v>
          </c:tx>
          <c:marker>
            <c:symbol val="none"/>
          </c:marker>
          <c:dLbls>
            <c:dLbl>
              <c:idx val="5"/>
              <c:layout>
                <c:manualLayout>
                  <c:x val="-6.8870523415977963E-3"/>
                  <c:y val="3.89242745930644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F67-40CC-AB42-3BE89BF6E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'Indirect Rates last 5 years'!$J$7:$N$7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'Indirect Rates last 5 years'!$J$8:$N$8</c:f>
              <c:numCache>
                <c:formatCode>#,##0</c:formatCode>
                <c:ptCount val="5"/>
                <c:pt idx="0">
                  <c:v>274794</c:v>
                </c:pt>
                <c:pt idx="1">
                  <c:v>289507</c:v>
                </c:pt>
                <c:pt idx="2">
                  <c:v>288053</c:v>
                </c:pt>
                <c:pt idx="3">
                  <c:v>333573</c:v>
                </c:pt>
                <c:pt idx="4">
                  <c:v>447447.35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F67-40CC-AB42-3BE89BF6E800}"/>
            </c:ext>
          </c:extLst>
        </c:ser>
        <c:ser>
          <c:idx val="1"/>
          <c:order val="1"/>
          <c:tx>
            <c:v>Total Direct Cost Base</c:v>
          </c:tx>
          <c:marker>
            <c:symbol val="none"/>
          </c:marker>
          <c:dLbls>
            <c:dLbl>
              <c:idx val="0"/>
              <c:layout>
                <c:manualLayout>
                  <c:x val="-1.6528925619834687E-2"/>
                  <c:y val="-3.184713375796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F67-40CC-AB42-3BE89BF6E800}"/>
                </c:ext>
              </c:extLst>
            </c:dLbl>
            <c:dLbl>
              <c:idx val="2"/>
              <c:layout>
                <c:manualLayout>
                  <c:x val="-3.8567601570464849E-2"/>
                  <c:y val="0.1238499646142958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F67-40CC-AB42-3BE89BF6E800}"/>
                </c:ext>
              </c:extLst>
            </c:dLbl>
            <c:dLbl>
              <c:idx val="3"/>
              <c:layout>
                <c:manualLayout>
                  <c:x val="-3.443526170798903E-2"/>
                  <c:y val="4.6001415428167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F67-40CC-AB42-3BE89BF6E800}"/>
                </c:ext>
              </c:extLst>
            </c:dLbl>
            <c:dLbl>
              <c:idx val="5"/>
              <c:layout>
                <c:manualLayout>
                  <c:x val="-4.2496800503242879E-2"/>
                  <c:y val="4.71017157887111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F67-40CC-AB42-3BE89BF6E80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F67-40CC-AB42-3BE89BF6E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'Indirect Rates last 5 years'!$J$7:$N$7</c:f>
              <c:strCache>
                <c:ptCount val="5"/>
                <c:pt idx="0">
                  <c:v>2015</c:v>
                </c:pt>
                <c:pt idx="1">
                  <c:v>2016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</c:strCache>
            </c:strRef>
          </c:cat>
          <c:val>
            <c:numRef>
              <c:f>'Indirect Rates last 5 years'!$J$9:$N$9</c:f>
              <c:numCache>
                <c:formatCode>#,##0</c:formatCode>
                <c:ptCount val="5"/>
                <c:pt idx="0">
                  <c:v>724875</c:v>
                </c:pt>
                <c:pt idx="1">
                  <c:v>771666</c:v>
                </c:pt>
                <c:pt idx="2">
                  <c:v>757616</c:v>
                </c:pt>
                <c:pt idx="3">
                  <c:v>1105013</c:v>
                </c:pt>
                <c:pt idx="4">
                  <c:v>1328063.3700000001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2F67-40CC-AB42-3BE89BF6E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288840"/>
        <c:axId val="350040824"/>
      </c:lineChart>
      <c:lineChart>
        <c:grouping val="standard"/>
        <c:varyColors val="0"/>
        <c:ser>
          <c:idx val="2"/>
          <c:order val="2"/>
          <c:tx>
            <c:v>Indirect Cost Rate</c:v>
          </c:tx>
          <c:marker>
            <c:symbol val="none"/>
          </c:marker>
          <c:dLbls>
            <c:dLbl>
              <c:idx val="0"/>
              <c:layout>
                <c:manualLayout>
                  <c:x val="-3.4435261707988982E-2"/>
                  <c:y val="2.4769714295267233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F67-40CC-AB42-3BE89BF6E800}"/>
                </c:ext>
              </c:extLst>
            </c:dLbl>
            <c:dLbl>
              <c:idx val="2"/>
              <c:layout>
                <c:manualLayout>
                  <c:x val="-3.1680440771349815E-2"/>
                  <c:y val="3.2436520784764315E-1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F67-40CC-AB42-3BE89BF6E800}"/>
                </c:ext>
              </c:extLst>
            </c:dLbl>
            <c:dLbl>
              <c:idx val="3"/>
              <c:layout>
                <c:manualLayout>
                  <c:x val="-2.066137393982782E-2"/>
                  <c:y val="-2.7862759193317397E-7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F67-40CC-AB42-3BE89BF6E800}"/>
                </c:ext>
              </c:extLst>
            </c:dLbl>
            <c:dLbl>
              <c:idx val="4"/>
              <c:layout>
                <c:manualLayout>
                  <c:x val="-3.045530465716579E-2"/>
                  <c:y val="-2.9885595510751916E-3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F67-40CC-AB42-3BE89BF6E800}"/>
                </c:ext>
              </c:extLst>
            </c:dLbl>
            <c:dLbl>
              <c:idx val="5"/>
              <c:layout>
                <c:manualLayout>
                  <c:x val="-3.045530465716579E-2"/>
                  <c:y val="1.3603992176137218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F67-40CC-AB42-3BE89BF6E800}"/>
                </c:ext>
              </c:extLst>
            </c:dLbl>
            <c:dLbl>
              <c:idx val="6"/>
              <c:layout>
                <c:manualLayout>
                  <c:x val="-3.0143706210277434E-2"/>
                  <c:y val="-1.4888744002541116E-2"/>
                </c:manualLayout>
              </c:layout>
              <c:showLegendKey val="1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2F67-40CC-AB42-3BE89BF6E800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1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'Indirect Rates last 5 years'!$J$10:$N$10</c:f>
              <c:numCache>
                <c:formatCode>0%</c:formatCode>
                <c:ptCount val="5"/>
                <c:pt idx="0">
                  <c:v>0.37909156751163992</c:v>
                </c:pt>
                <c:pt idx="1">
                  <c:v>0.37517138243747944</c:v>
                </c:pt>
                <c:pt idx="2">
                  <c:v>0.38020976325737577</c:v>
                </c:pt>
                <c:pt idx="3">
                  <c:v>0.30187246665876327</c:v>
                </c:pt>
                <c:pt idx="4">
                  <c:v>0.33691716834265217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E-2F67-40CC-AB42-3BE89BF6E8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50041608"/>
        <c:axId val="350040040"/>
      </c:lineChart>
      <c:catAx>
        <c:axId val="202888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50040824"/>
        <c:crosses val="autoZero"/>
        <c:auto val="1"/>
        <c:lblAlgn val="ctr"/>
        <c:lblOffset val="100"/>
        <c:noMultiLvlLbl val="0"/>
      </c:catAx>
      <c:valAx>
        <c:axId val="3500408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0288840"/>
        <c:crosses val="autoZero"/>
        <c:crossBetween val="between"/>
      </c:valAx>
      <c:valAx>
        <c:axId val="350040040"/>
        <c:scaling>
          <c:orientation val="minMax"/>
        </c:scaling>
        <c:delete val="0"/>
        <c:axPos val="r"/>
        <c:numFmt formatCode="0%" sourceLinked="1"/>
        <c:majorTickMark val="out"/>
        <c:minorTickMark val="none"/>
        <c:tickLblPos val="nextTo"/>
        <c:spPr>
          <a:solidFill>
            <a:srgbClr val="92D050"/>
          </a:solidFill>
        </c:spPr>
        <c:crossAx val="350041608"/>
        <c:crosses val="max"/>
        <c:crossBetween val="between"/>
      </c:valAx>
      <c:catAx>
        <c:axId val="3500416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50040040"/>
        <c:crosses val="autoZero"/>
        <c:auto val="1"/>
        <c:lblAlgn val="ctr"/>
        <c:lblOffset val="100"/>
        <c:noMultiLvlLbl val="0"/>
      </c:cat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3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32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181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831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421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8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5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97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221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188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82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9AC92-77B3-4498-9402-562927F13D9C}" type="datetimeFigureOut">
              <a:rPr lang="en-US" smtClean="0"/>
              <a:t>1/11/2020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AEE5-11A4-4357-B80D-A011D160D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63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539578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839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637625"/>
              </p:ext>
            </p:extLst>
          </p:nvPr>
        </p:nvGraphicFramePr>
        <p:xfrm>
          <a:off x="0" y="0"/>
          <a:ext cx="4868562" cy="685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Worksheet" r:id="rId3" imgW="6143708" imgH="8334280" progId="Excel.Sheet.12">
                  <p:embed/>
                </p:oleObj>
              </mc:Choice>
              <mc:Fallback>
                <p:oleObj name="Worksheet" r:id="rId3" imgW="6143708" imgH="833428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4868562" cy="6858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317541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441548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782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17225325"/>
              </p:ext>
            </p:extLst>
          </p:nvPr>
        </p:nvGraphicFramePr>
        <p:xfrm>
          <a:off x="236014" y="1805477"/>
          <a:ext cx="10088880" cy="3691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173389"/>
              </p:ext>
            </p:extLst>
          </p:nvPr>
        </p:nvGraphicFramePr>
        <p:xfrm>
          <a:off x="1184191" y="353656"/>
          <a:ext cx="7467597" cy="1083945"/>
        </p:xfrm>
        <a:graphic>
          <a:graphicData uri="http://schemas.openxmlformats.org/drawingml/2006/table">
            <a:tbl>
              <a:tblPr/>
              <a:tblGrid>
                <a:gridCol w="533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1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1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3317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3317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6011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6011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598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82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2359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05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4287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890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6"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Indirect November for last 5 Years:  Total Indirect Costs divided by Direct Cost Base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2875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33350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Year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2019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333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Indirect Costs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274,794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289,507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288,053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333,573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447,447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3335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Total Direct Cost Base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724,875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771,666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757,616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1,105,013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1,328,063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33350"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Final Indirect Cost Rate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38%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30%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34%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43344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465</TotalTime>
  <Words>52</Words>
  <Application>Microsoft Office PowerPoint</Application>
  <PresentationFormat>Widescreen</PresentationFormat>
  <Paragraphs>25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Tahoma</vt:lpstr>
      <vt:lpstr>Office Theme</vt:lpstr>
      <vt:lpstr>Worksheet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February 2019 Financials</dc:title>
  <dc:creator>Eugene Mostofi</dc:creator>
  <cp:lastModifiedBy>Lisa Griggs</cp:lastModifiedBy>
  <cp:revision>43</cp:revision>
  <cp:lastPrinted>2020-01-10T00:37:17Z</cp:lastPrinted>
  <dcterms:created xsi:type="dcterms:W3CDTF">2019-04-08T23:51:33Z</dcterms:created>
  <dcterms:modified xsi:type="dcterms:W3CDTF">2020-01-11T16:38:21Z</dcterms:modified>
</cp:coreProperties>
</file>