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47" r:id="rId1"/>
  </p:sldMasterIdLst>
  <p:notesMasterIdLst>
    <p:notesMasterId r:id="rId48"/>
  </p:notesMasterIdLst>
  <p:sldIdLst>
    <p:sldId id="256" r:id="rId2"/>
    <p:sldId id="257" r:id="rId3"/>
    <p:sldId id="261" r:id="rId4"/>
    <p:sldId id="258" r:id="rId5"/>
    <p:sldId id="259" r:id="rId6"/>
    <p:sldId id="302" r:id="rId7"/>
    <p:sldId id="260" r:id="rId8"/>
    <p:sldId id="320" r:id="rId9"/>
    <p:sldId id="316" r:id="rId10"/>
    <p:sldId id="317" r:id="rId11"/>
    <p:sldId id="321" r:id="rId12"/>
    <p:sldId id="303" r:id="rId13"/>
    <p:sldId id="262" r:id="rId14"/>
    <p:sldId id="319" r:id="rId15"/>
    <p:sldId id="322" r:id="rId16"/>
    <p:sldId id="318" r:id="rId17"/>
    <p:sldId id="328" r:id="rId18"/>
    <p:sldId id="323" r:id="rId19"/>
    <p:sldId id="265" r:id="rId20"/>
    <p:sldId id="329" r:id="rId21"/>
    <p:sldId id="325" r:id="rId22"/>
    <p:sldId id="326" r:id="rId23"/>
    <p:sldId id="327" r:id="rId24"/>
    <p:sldId id="304" r:id="rId25"/>
    <p:sldId id="306" r:id="rId26"/>
    <p:sldId id="311" r:id="rId27"/>
    <p:sldId id="273" r:id="rId28"/>
    <p:sldId id="276" r:id="rId29"/>
    <p:sldId id="278" r:id="rId30"/>
    <p:sldId id="313" r:id="rId31"/>
    <p:sldId id="314" r:id="rId32"/>
    <p:sldId id="315" r:id="rId33"/>
    <p:sldId id="312" r:id="rId34"/>
    <p:sldId id="282" r:id="rId35"/>
    <p:sldId id="309" r:id="rId36"/>
    <p:sldId id="310" r:id="rId37"/>
    <p:sldId id="298" r:id="rId38"/>
    <p:sldId id="284" r:id="rId39"/>
    <p:sldId id="299" r:id="rId40"/>
    <p:sldId id="291" r:id="rId41"/>
    <p:sldId id="292" r:id="rId42"/>
    <p:sldId id="293" r:id="rId43"/>
    <p:sldId id="294" r:id="rId44"/>
    <p:sldId id="295" r:id="rId45"/>
    <p:sldId id="296" r:id="rId46"/>
    <p:sldId id="300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1665A2-636C-405B-B40F-C7DC2A303F94}" v="5" dt="2019-07-02T22:31:04.242"/>
  </p1510:revLst>
</p1510:revInfo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Phipps" userId="0ec4100c6ed4b6a5" providerId="LiveId" clId="{02D9B24F-9C34-4F21-A014-A24F5449767D}"/>
    <pc:docChg chg="modSld">
      <pc:chgData name="Kathy Phipps" userId="0ec4100c6ed4b6a5" providerId="LiveId" clId="{02D9B24F-9C34-4F21-A014-A24F5449767D}" dt="2019-04-09T21:56:05.331" v="4"/>
      <pc:docMkLst>
        <pc:docMk/>
      </pc:docMkLst>
      <pc:sldChg chg="modSp">
        <pc:chgData name="Kathy Phipps" userId="0ec4100c6ed4b6a5" providerId="LiveId" clId="{02D9B24F-9C34-4F21-A014-A24F5449767D}" dt="2019-04-09T21:55:54.273" v="3" actId="948"/>
        <pc:sldMkLst>
          <pc:docMk/>
          <pc:sldMk cId="0" sldId="284"/>
        </pc:sldMkLst>
        <pc:graphicFrameChg chg="mod modGraphic">
          <ac:chgData name="Kathy Phipps" userId="0ec4100c6ed4b6a5" providerId="LiveId" clId="{02D9B24F-9C34-4F21-A014-A24F5449767D}" dt="2019-04-09T21:55:54.273" v="3" actId="948"/>
          <ac:graphicFrameMkLst>
            <pc:docMk/>
            <pc:sldMk cId="0" sldId="284"/>
            <ac:graphicFrameMk id="4" creationId="{00000000-0000-0000-0000-000000000000}"/>
          </ac:graphicFrameMkLst>
        </pc:graphicFrameChg>
      </pc:sldChg>
      <pc:sldChg chg="modSp">
        <pc:chgData name="Kathy Phipps" userId="0ec4100c6ed4b6a5" providerId="LiveId" clId="{02D9B24F-9C34-4F21-A014-A24F5449767D}" dt="2019-04-09T21:56:05.331" v="4"/>
        <pc:sldMkLst>
          <pc:docMk/>
          <pc:sldMk cId="0" sldId="299"/>
        </pc:sldMkLst>
        <pc:graphicFrameChg chg="mod">
          <ac:chgData name="Kathy Phipps" userId="0ec4100c6ed4b6a5" providerId="LiveId" clId="{02D9B24F-9C34-4F21-A014-A24F5449767D}" dt="2019-04-09T21:56:05.331" v="4"/>
          <ac:graphicFrameMkLst>
            <pc:docMk/>
            <pc:sldMk cId="0" sldId="299"/>
            <ac:graphicFrameMk id="4" creationId="{00000000-0000-0000-0000-000000000000}"/>
          </ac:graphicFrameMkLst>
        </pc:graphicFrameChg>
      </pc:sldChg>
    </pc:docChg>
  </pc:docChgLst>
  <pc:docChgLst>
    <pc:chgData name="Kathy Phipps" userId="0ec4100c6ed4b6a5" providerId="LiveId" clId="{54AF8B1E-F4D2-4015-8B27-4AE49E773085}"/>
    <pc:docChg chg="modSld">
      <pc:chgData name="Kathy Phipps" userId="0ec4100c6ed4b6a5" providerId="LiveId" clId="{54AF8B1E-F4D2-4015-8B27-4AE49E773085}" dt="2019-04-09T20:51:47.640" v="90"/>
      <pc:docMkLst>
        <pc:docMk/>
      </pc:docMkLst>
      <pc:sldChg chg="modSp">
        <pc:chgData name="Kathy Phipps" userId="0ec4100c6ed4b6a5" providerId="LiveId" clId="{54AF8B1E-F4D2-4015-8B27-4AE49E773085}" dt="2019-04-09T20:49:35.114" v="83" actId="20577"/>
        <pc:sldMkLst>
          <pc:docMk/>
          <pc:sldMk cId="0" sldId="284"/>
        </pc:sldMkLst>
        <pc:spChg chg="mod">
          <ac:chgData name="Kathy Phipps" userId="0ec4100c6ed4b6a5" providerId="LiveId" clId="{54AF8B1E-F4D2-4015-8B27-4AE49E773085}" dt="2019-04-09T20:44:00.286" v="16" actId="20577"/>
          <ac:spMkLst>
            <pc:docMk/>
            <pc:sldMk cId="0" sldId="284"/>
            <ac:spMk id="2" creationId="{00000000-0000-0000-0000-000000000000}"/>
          </ac:spMkLst>
        </pc:spChg>
        <pc:graphicFrameChg chg="mod modGraphic">
          <ac:chgData name="Kathy Phipps" userId="0ec4100c6ed4b6a5" providerId="LiveId" clId="{54AF8B1E-F4D2-4015-8B27-4AE49E773085}" dt="2019-04-09T20:49:35.114" v="83" actId="20577"/>
          <ac:graphicFrameMkLst>
            <pc:docMk/>
            <pc:sldMk cId="0" sldId="284"/>
            <ac:graphicFrameMk id="4" creationId="{00000000-0000-0000-0000-000000000000}"/>
          </ac:graphicFrameMkLst>
        </pc:graphicFrameChg>
      </pc:sldChg>
      <pc:sldChg chg="modSp">
        <pc:chgData name="Kathy Phipps" userId="0ec4100c6ed4b6a5" providerId="LiveId" clId="{54AF8B1E-F4D2-4015-8B27-4AE49E773085}" dt="2019-04-09T20:43:53.478" v="7" actId="20577"/>
        <pc:sldMkLst>
          <pc:docMk/>
          <pc:sldMk cId="0" sldId="298"/>
        </pc:sldMkLst>
        <pc:spChg chg="mod">
          <ac:chgData name="Kathy Phipps" userId="0ec4100c6ed4b6a5" providerId="LiveId" clId="{54AF8B1E-F4D2-4015-8B27-4AE49E773085}" dt="2019-04-09T20:43:53.478" v="7" actId="20577"/>
          <ac:spMkLst>
            <pc:docMk/>
            <pc:sldMk cId="0" sldId="298"/>
            <ac:spMk id="4" creationId="{00000000-0000-0000-0000-000000000000}"/>
          </ac:spMkLst>
        </pc:spChg>
      </pc:sldChg>
      <pc:sldChg chg="modSp">
        <pc:chgData name="Kathy Phipps" userId="0ec4100c6ed4b6a5" providerId="LiveId" clId="{54AF8B1E-F4D2-4015-8B27-4AE49E773085}" dt="2019-04-09T20:51:47.640" v="90"/>
        <pc:sldMkLst>
          <pc:docMk/>
          <pc:sldMk cId="0" sldId="299"/>
        </pc:sldMkLst>
        <pc:spChg chg="mod">
          <ac:chgData name="Kathy Phipps" userId="0ec4100c6ed4b6a5" providerId="LiveId" clId="{54AF8B1E-F4D2-4015-8B27-4AE49E773085}" dt="2019-04-09T20:44:11.432" v="25" actId="20577"/>
          <ac:spMkLst>
            <pc:docMk/>
            <pc:sldMk cId="0" sldId="299"/>
            <ac:spMk id="2" creationId="{00000000-0000-0000-0000-000000000000}"/>
          </ac:spMkLst>
        </pc:spChg>
        <pc:graphicFrameChg chg="mod modGraphic">
          <ac:chgData name="Kathy Phipps" userId="0ec4100c6ed4b6a5" providerId="LiveId" clId="{54AF8B1E-F4D2-4015-8B27-4AE49E773085}" dt="2019-04-09T20:51:47.640" v="90"/>
          <ac:graphicFrameMkLst>
            <pc:docMk/>
            <pc:sldMk cId="0" sldId="299"/>
            <ac:graphicFrameMk id="4" creationId="{00000000-0000-0000-0000-000000000000}"/>
          </ac:graphicFrameMkLst>
        </pc:graphicFrameChg>
      </pc:sldChg>
    </pc:docChg>
  </pc:docChgLst>
  <pc:docChgLst>
    <pc:chgData name="Kathy Phipps" userId="0ec4100c6ed4b6a5" providerId="LiveId" clId="{5E1665A2-636C-405B-B40F-C7DC2A303F94}"/>
    <pc:docChg chg="modSld">
      <pc:chgData name="Kathy Phipps" userId="0ec4100c6ed4b6a5" providerId="LiveId" clId="{5E1665A2-636C-405B-B40F-C7DC2A303F94}" dt="2019-07-02T22:31:04.242" v="5"/>
      <pc:docMkLst>
        <pc:docMk/>
      </pc:docMkLst>
      <pc:sldChg chg="modSp">
        <pc:chgData name="Kathy Phipps" userId="0ec4100c6ed4b6a5" providerId="LiveId" clId="{5E1665A2-636C-405B-B40F-C7DC2A303F94}" dt="2019-07-02T22:29:54.921" v="1"/>
        <pc:sldMkLst>
          <pc:docMk/>
          <pc:sldMk cId="770429803" sldId="318"/>
        </pc:sldMkLst>
        <pc:spChg chg="mod">
          <ac:chgData name="Kathy Phipps" userId="0ec4100c6ed4b6a5" providerId="LiveId" clId="{5E1665A2-636C-405B-B40F-C7DC2A303F94}" dt="2019-07-02T22:29:54.921" v="1"/>
          <ac:spMkLst>
            <pc:docMk/>
            <pc:sldMk cId="770429803" sldId="318"/>
            <ac:spMk id="2" creationId="{3561BCC5-D27E-4211-862B-C6428DAA49CD}"/>
          </ac:spMkLst>
        </pc:spChg>
      </pc:sldChg>
      <pc:sldChg chg="modSp">
        <pc:chgData name="Kathy Phipps" userId="0ec4100c6ed4b6a5" providerId="LiveId" clId="{5E1665A2-636C-405B-B40F-C7DC2A303F94}" dt="2019-07-02T22:29:44.290" v="0"/>
        <pc:sldMkLst>
          <pc:docMk/>
          <pc:sldMk cId="702067897" sldId="322"/>
        </pc:sldMkLst>
        <pc:spChg chg="mod">
          <ac:chgData name="Kathy Phipps" userId="0ec4100c6ed4b6a5" providerId="LiveId" clId="{5E1665A2-636C-405B-B40F-C7DC2A303F94}" dt="2019-07-02T22:29:44.290" v="0"/>
          <ac:spMkLst>
            <pc:docMk/>
            <pc:sldMk cId="702067897" sldId="322"/>
            <ac:spMk id="3" creationId="{EDC5DCED-0279-44EE-8C36-3E4EF3C5F17B}"/>
          </ac:spMkLst>
        </pc:spChg>
      </pc:sldChg>
      <pc:sldChg chg="modSp">
        <pc:chgData name="Kathy Phipps" userId="0ec4100c6ed4b6a5" providerId="LiveId" clId="{5E1665A2-636C-405B-B40F-C7DC2A303F94}" dt="2019-07-02T22:30:24.462" v="4" actId="1076"/>
        <pc:sldMkLst>
          <pc:docMk/>
          <pc:sldMk cId="3781672964" sldId="325"/>
        </pc:sldMkLst>
        <pc:spChg chg="mod">
          <ac:chgData name="Kathy Phipps" userId="0ec4100c6ed4b6a5" providerId="LiveId" clId="{5E1665A2-636C-405B-B40F-C7DC2A303F94}" dt="2019-07-02T22:30:17.579" v="3"/>
          <ac:spMkLst>
            <pc:docMk/>
            <pc:sldMk cId="3781672964" sldId="325"/>
            <ac:spMk id="3" creationId="{EDC5DCED-0279-44EE-8C36-3E4EF3C5F17B}"/>
          </ac:spMkLst>
        </pc:spChg>
        <pc:picChg chg="mod">
          <ac:chgData name="Kathy Phipps" userId="0ec4100c6ed4b6a5" providerId="LiveId" clId="{5E1665A2-636C-405B-B40F-C7DC2A303F94}" dt="2019-07-02T22:30:24.462" v="4" actId="1076"/>
          <ac:picMkLst>
            <pc:docMk/>
            <pc:sldMk cId="3781672964" sldId="325"/>
            <ac:picMk id="14" creationId="{CB79222E-339A-4C20-B27A-81C235BAF92C}"/>
          </ac:picMkLst>
        </pc:picChg>
      </pc:sldChg>
      <pc:sldChg chg="modSp">
        <pc:chgData name="Kathy Phipps" userId="0ec4100c6ed4b6a5" providerId="LiveId" clId="{5E1665A2-636C-405B-B40F-C7DC2A303F94}" dt="2019-07-02T22:31:04.242" v="5"/>
        <pc:sldMkLst>
          <pc:docMk/>
          <pc:sldMk cId="2516619907" sldId="326"/>
        </pc:sldMkLst>
        <pc:spChg chg="mod">
          <ac:chgData name="Kathy Phipps" userId="0ec4100c6ed4b6a5" providerId="LiveId" clId="{5E1665A2-636C-405B-B40F-C7DC2A303F94}" dt="2019-07-02T22:31:04.242" v="5"/>
          <ac:spMkLst>
            <pc:docMk/>
            <pc:sldMk cId="2516619907" sldId="326"/>
            <ac:spMk id="7" creationId="{00000000-0000-0000-0000-000000000000}"/>
          </ac:spMkLst>
        </pc:spChg>
      </pc:sldChg>
      <pc:sldChg chg="modSp">
        <pc:chgData name="Kathy Phipps" userId="0ec4100c6ed4b6a5" providerId="LiveId" clId="{5E1665A2-636C-405B-B40F-C7DC2A303F94}" dt="2019-07-02T22:30:00.581" v="2"/>
        <pc:sldMkLst>
          <pc:docMk/>
          <pc:sldMk cId="787212398" sldId="328"/>
        </pc:sldMkLst>
        <pc:spChg chg="mod">
          <ac:chgData name="Kathy Phipps" userId="0ec4100c6ed4b6a5" providerId="LiveId" clId="{5E1665A2-636C-405B-B40F-C7DC2A303F94}" dt="2019-07-02T22:30:00.581" v="2"/>
          <ac:spMkLst>
            <pc:docMk/>
            <pc:sldMk cId="787212398" sldId="328"/>
            <ac:spMk id="2" creationId="{0D3B2025-5F36-45D2-950E-B671B5167D1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Early Childhood Caries</c:v>
                </c:pt>
                <c:pt idx="1">
                  <c:v>Untreated Decay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0.54700000000000004</c:v>
                </c:pt>
                <c:pt idx="1">
                  <c:v>0.39100000000000001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1-4DDD-91FD-EB5C826334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Early Childhood Caries</c:v>
                </c:pt>
                <c:pt idx="1">
                  <c:v>Untreated Decay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0.53100000000000003</c:v>
                </c:pt>
                <c:pt idx="1">
                  <c:v>0.36299999999999999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1-4DDD-91FD-EB5C826334A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2018-19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Early Childhood Caries</c:v>
                </c:pt>
                <c:pt idx="1">
                  <c:v>Untreated Decay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0.52</c:v>
                </c:pt>
                <c:pt idx="1">
                  <c:v>0.33700000000000002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11-4DDD-91FD-EB5C826334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47905528"/>
        <c:axId val="847905856"/>
      </c:barChart>
      <c:catAx>
        <c:axId val="84790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847905856"/>
        <c:crosses val="autoZero"/>
        <c:auto val="1"/>
        <c:lblAlgn val="ctr"/>
        <c:lblOffset val="100"/>
        <c:noMultiLvlLbl val="0"/>
      </c:catAx>
      <c:valAx>
        <c:axId val="8479058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Percent of Chidren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847905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678751093613299"/>
          <c:y val="0.87747969003874515"/>
          <c:w val="0.23438775882181395"/>
          <c:h val="6.6964754405699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dirty="0">
                <a:solidFill>
                  <a:schemeClr val="tx1"/>
                </a:solidFill>
              </a:rPr>
              <a:t>Percentage of 1-5 Year Old AI/AN Children with Arrested Decay by IHS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Area, 2018-19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Decay Experience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80-45CA-935F-F79F23EF4D6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Alaska</c:v>
                </c:pt>
                <c:pt idx="1">
                  <c:v>Albuquerque</c:v>
                </c:pt>
                <c:pt idx="2">
                  <c:v>Bemidji</c:v>
                </c:pt>
                <c:pt idx="3">
                  <c:v>Billings</c:v>
                </c:pt>
                <c:pt idx="4">
                  <c:v>California</c:v>
                </c:pt>
                <c:pt idx="5">
                  <c:v>Great Plains</c:v>
                </c:pt>
                <c:pt idx="6">
                  <c:v>Nashville</c:v>
                </c:pt>
                <c:pt idx="7">
                  <c:v>Navajo</c:v>
                </c:pt>
                <c:pt idx="8">
                  <c:v>Oklahoma City</c:v>
                </c:pt>
                <c:pt idx="9">
                  <c:v>Phoenix</c:v>
                </c:pt>
                <c:pt idx="10">
                  <c:v>Portland</c:v>
                </c:pt>
                <c:pt idx="11">
                  <c:v>Tucson</c:v>
                </c:pt>
                <c:pt idx="12">
                  <c:v>IHS Overall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0.08</c:v>
                </c:pt>
                <c:pt idx="1">
                  <c:v>0</c:v>
                </c:pt>
                <c:pt idx="2">
                  <c:v>3.0000000000000001E-3</c:v>
                </c:pt>
                <c:pt idx="3">
                  <c:v>1.7000000000000001E-2</c:v>
                </c:pt>
                <c:pt idx="4">
                  <c:v>2.6000000000000002E-2</c:v>
                </c:pt>
                <c:pt idx="5">
                  <c:v>8.4000000000000005E-2</c:v>
                </c:pt>
                <c:pt idx="6">
                  <c:v>2.8999999999999998E-2</c:v>
                </c:pt>
                <c:pt idx="7">
                  <c:v>3.3000000000000002E-2</c:v>
                </c:pt>
                <c:pt idx="8">
                  <c:v>1E-3</c:v>
                </c:pt>
                <c:pt idx="9">
                  <c:v>1.7000000000000001E-2</c:v>
                </c:pt>
                <c:pt idx="10">
                  <c:v>5.0999999999999997E-2</c:v>
                </c:pt>
                <c:pt idx="11">
                  <c:v>2.2000000000000002E-2</c:v>
                </c:pt>
                <c:pt idx="12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80-45CA-935F-F79F23EF4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43729424"/>
        <c:axId val="1143732048"/>
      </c:barChart>
      <c:catAx>
        <c:axId val="1143729424"/>
        <c:scaling>
          <c:orientation val="minMax"/>
        </c:scaling>
        <c:delete val="0"/>
        <c:axPos val="b"/>
        <c:numFmt formatCode="#,##0.0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32048"/>
        <c:crossesAt val="0"/>
        <c:auto val="1"/>
        <c:lblAlgn val="ctr"/>
        <c:lblOffset val="100"/>
        <c:noMultiLvlLbl val="0"/>
      </c:catAx>
      <c:valAx>
        <c:axId val="1143732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.0%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2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dirty="0">
                <a:solidFill>
                  <a:schemeClr val="tx1"/>
                </a:solidFill>
              </a:rPr>
              <a:t>Mean Number</a:t>
            </a:r>
            <a:r>
              <a:rPr lang="en-US" baseline="0" dirty="0">
                <a:solidFill>
                  <a:schemeClr val="tx1"/>
                </a:solidFill>
              </a:rPr>
              <a:t> of Decayed, Missing, Filled Primary Teeth (</a:t>
            </a:r>
            <a:r>
              <a:rPr lang="en-US" baseline="0" dirty="0" err="1">
                <a:solidFill>
                  <a:schemeClr val="tx1"/>
                </a:solidFill>
              </a:rPr>
              <a:t>dmft</a:t>
            </a:r>
            <a:r>
              <a:rPr lang="en-US" baseline="0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chemeClr val="tx1"/>
                </a:solidFill>
              </a:rPr>
              <a:t>by IHS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Area, 2018-19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Decay Experience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80-45CA-935F-F79F23EF4D65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Alaska</c:v>
                </c:pt>
                <c:pt idx="1">
                  <c:v>Albuquerque</c:v>
                </c:pt>
                <c:pt idx="2">
                  <c:v>Bemidji</c:v>
                </c:pt>
                <c:pt idx="3">
                  <c:v>Billings</c:v>
                </c:pt>
                <c:pt idx="4">
                  <c:v>California</c:v>
                </c:pt>
                <c:pt idx="5">
                  <c:v>Great Plains</c:v>
                </c:pt>
                <c:pt idx="6">
                  <c:v>Nashville</c:v>
                </c:pt>
                <c:pt idx="7">
                  <c:v>Navajo</c:v>
                </c:pt>
                <c:pt idx="8">
                  <c:v>Oklahoma City</c:v>
                </c:pt>
                <c:pt idx="9">
                  <c:v>Phoenix</c:v>
                </c:pt>
                <c:pt idx="10">
                  <c:v>Portland</c:v>
                </c:pt>
                <c:pt idx="11">
                  <c:v>Tucson</c:v>
                </c:pt>
                <c:pt idx="12">
                  <c:v>IHS Overall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5.86</c:v>
                </c:pt>
                <c:pt idx="1">
                  <c:v>3.84</c:v>
                </c:pt>
                <c:pt idx="2">
                  <c:v>3.61</c:v>
                </c:pt>
                <c:pt idx="3">
                  <c:v>4.0999999999999996</c:v>
                </c:pt>
                <c:pt idx="4">
                  <c:v>2.72</c:v>
                </c:pt>
                <c:pt idx="5">
                  <c:v>4.87</c:v>
                </c:pt>
                <c:pt idx="6">
                  <c:v>2.39</c:v>
                </c:pt>
                <c:pt idx="7">
                  <c:v>4.2699999999999996</c:v>
                </c:pt>
                <c:pt idx="8">
                  <c:v>1.48</c:v>
                </c:pt>
                <c:pt idx="9">
                  <c:v>3.1</c:v>
                </c:pt>
                <c:pt idx="10">
                  <c:v>2.59</c:v>
                </c:pt>
                <c:pt idx="11">
                  <c:v>2.93</c:v>
                </c:pt>
                <c:pt idx="12">
                  <c:v>3.79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80-45CA-935F-F79F23EF4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43729424"/>
        <c:axId val="1143732048"/>
      </c:barChart>
      <c:catAx>
        <c:axId val="1143729424"/>
        <c:scaling>
          <c:orientation val="minMax"/>
        </c:scaling>
        <c:delete val="0"/>
        <c:axPos val="b"/>
        <c:numFmt formatCode="#,##0.0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32048"/>
        <c:crossesAt val="0"/>
        <c:auto val="1"/>
        <c:lblAlgn val="ctr"/>
        <c:lblOffset val="100"/>
        <c:noMultiLvlLbl val="0"/>
      </c:catAx>
      <c:valAx>
        <c:axId val="1143732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2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0F-4BF4-B3F9-C0761CF1E4E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White*</c:v>
                </c:pt>
                <c:pt idx="1">
                  <c:v>Black*</c:v>
                </c:pt>
                <c:pt idx="2">
                  <c:v>Mexican American*</c:v>
                </c:pt>
                <c:pt idx="3">
                  <c:v>AI/AN, 2018-19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0.249</c:v>
                </c:pt>
                <c:pt idx="1">
                  <c:v>0.30299999999999999</c:v>
                </c:pt>
                <c:pt idx="2">
                  <c:v>0.41499999999999998</c:v>
                </c:pt>
                <c:pt idx="3">
                  <c:v>0.71430000000000005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F-4BF4-B3F9-C0761CF1E4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015323264"/>
        <c:axId val="1015324248"/>
      </c:barChart>
      <c:catAx>
        <c:axId val="1015323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15324248"/>
        <c:crosses val="autoZero"/>
        <c:auto val="1"/>
        <c:lblAlgn val="ctr"/>
        <c:lblOffset val="100"/>
        <c:noMultiLvlLbl val="0"/>
      </c:catAx>
      <c:valAx>
        <c:axId val="1015324248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Percent of Children Aged 3-5 Years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2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1532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>
          <a:solidFill>
            <a:schemeClr val="tx2"/>
          </a:solidFill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53491435360744E-2"/>
          <c:y val="4.1217077984452996E-2"/>
          <c:w val="0.89719256127849867"/>
          <c:h val="0.6925658021002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Navajo</c:v>
                </c:pt>
                <c:pt idx="1">
                  <c:v>Oklahoma City</c:v>
                </c:pt>
                <c:pt idx="2">
                  <c:v>Phoenix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0.78</c:v>
                </c:pt>
                <c:pt idx="1">
                  <c:v>0.32800000000000001</c:v>
                </c:pt>
                <c:pt idx="2">
                  <c:v>0.56699999999999995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ED-4885-A3A9-4CF647BEE8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2018-19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Navajo</c:v>
                </c:pt>
                <c:pt idx="1">
                  <c:v>Oklahoma City</c:v>
                </c:pt>
                <c:pt idx="2">
                  <c:v>Phoenix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0.59499999999999997</c:v>
                </c:pt>
                <c:pt idx="1">
                  <c:v>0.18099999999999999</c:v>
                </c:pt>
                <c:pt idx="2">
                  <c:v>0.42499999999999999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ED-4885-A3A9-4CF647BEE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7281072"/>
        <c:axId val="957276480"/>
      </c:barChart>
      <c:catAx>
        <c:axId val="957281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IHS Area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957276480"/>
        <c:crosses val="autoZero"/>
        <c:auto val="1"/>
        <c:lblAlgn val="ctr"/>
        <c:lblOffset val="100"/>
        <c:noMultiLvlLbl val="0"/>
      </c:catAx>
      <c:valAx>
        <c:axId val="9572764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95728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241469816272977"/>
          <c:y val="0.86557492813398329"/>
          <c:w val="0.18924467774861475"/>
          <c:h val="6.6964754405699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Decay Experience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1 Year</c:v>
                </c:pt>
                <c:pt idx="1">
                  <c:v>2 Year</c:v>
                </c:pt>
                <c:pt idx="2">
                  <c:v>3 Years</c:v>
                </c:pt>
                <c:pt idx="3">
                  <c:v>4 Years </c:v>
                </c:pt>
                <c:pt idx="4">
                  <c:v>5 Years </c:v>
                </c:pt>
                <c:pt idx="5">
                  <c:v>1-5 Years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0.156</c:v>
                </c:pt>
                <c:pt idx="1">
                  <c:v>0.40400000000000003</c:v>
                </c:pt>
                <c:pt idx="2">
                  <c:v>0.60799999999999998</c:v>
                </c:pt>
                <c:pt idx="3">
                  <c:v>0.71899999999999997</c:v>
                </c:pt>
                <c:pt idx="4">
                  <c:v>0.81200000000000006</c:v>
                </c:pt>
                <c:pt idx="5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DF-4AEA-9E36-E889A5368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3981056"/>
        <c:axId val="253982976"/>
      </c:barChart>
      <c:catAx>
        <c:axId val="253981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GB"/>
                  <a:t>Age in Years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53982976"/>
        <c:crosses val="autoZero"/>
        <c:auto val="1"/>
        <c:lblAlgn val="ctr"/>
        <c:lblOffset val="100"/>
        <c:noMultiLvlLbl val="0"/>
      </c:catAx>
      <c:valAx>
        <c:axId val="253982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GB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53981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/>
              <a:t>Percentage of AI/AN Children with Decay Experience by Age, 2010-2018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 Year</c:v>
                </c:pt>
                <c:pt idx="1">
                  <c:v>2 Years</c:v>
                </c:pt>
                <c:pt idx="2">
                  <c:v>3 Years</c:v>
                </c:pt>
                <c:pt idx="3">
                  <c:v>4 Years</c:v>
                </c:pt>
                <c:pt idx="4">
                  <c:v>5 Years</c:v>
                </c:pt>
                <c:pt idx="5">
                  <c:v>1-2 Years</c:v>
                </c:pt>
                <c:pt idx="6">
                  <c:v>3-5 Years</c:v>
                </c:pt>
                <c:pt idx="7">
                  <c:v>1-5 Years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0.21199999999999999</c:v>
                </c:pt>
                <c:pt idx="1">
                  <c:v>0.437</c:v>
                </c:pt>
                <c:pt idx="2">
                  <c:v>0.60799999999999998</c:v>
                </c:pt>
                <c:pt idx="3">
                  <c:v>0.69499999999999995</c:v>
                </c:pt>
                <c:pt idx="4">
                  <c:v>0.751</c:v>
                </c:pt>
                <c:pt idx="5">
                  <c:v>0.33</c:v>
                </c:pt>
                <c:pt idx="6">
                  <c:v>0.68899999999999995</c:v>
                </c:pt>
                <c:pt idx="7">
                  <c:v>0.54700000000000004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A-4DB1-865F-EFBAE9C2FD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 Year</c:v>
                </c:pt>
                <c:pt idx="1">
                  <c:v>2 Years</c:v>
                </c:pt>
                <c:pt idx="2">
                  <c:v>3 Years</c:v>
                </c:pt>
                <c:pt idx="3">
                  <c:v>4 Years</c:v>
                </c:pt>
                <c:pt idx="4">
                  <c:v>5 Years</c:v>
                </c:pt>
                <c:pt idx="5">
                  <c:v>1-2 Years</c:v>
                </c:pt>
                <c:pt idx="6">
                  <c:v>3-5 Years</c:v>
                </c:pt>
                <c:pt idx="7">
                  <c:v>1-5 Years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0.18099999999999999</c:v>
                </c:pt>
                <c:pt idx="1">
                  <c:v>0.39400000000000002</c:v>
                </c:pt>
                <c:pt idx="2">
                  <c:v>0.59899999999999998</c:v>
                </c:pt>
                <c:pt idx="3">
                  <c:v>0.69399999999999995</c:v>
                </c:pt>
                <c:pt idx="4">
                  <c:v>0.75600000000000001</c:v>
                </c:pt>
                <c:pt idx="5">
                  <c:v>0.27900000000000003</c:v>
                </c:pt>
                <c:pt idx="6">
                  <c:v>0.68100000000000005</c:v>
                </c:pt>
                <c:pt idx="7">
                  <c:v>0.53100000000000003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4A-4DB1-865F-EFBAE9C2FD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2018-19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 Year</c:v>
                </c:pt>
                <c:pt idx="1">
                  <c:v>2 Years</c:v>
                </c:pt>
                <c:pt idx="2">
                  <c:v>3 Years</c:v>
                </c:pt>
                <c:pt idx="3">
                  <c:v>4 Years</c:v>
                </c:pt>
                <c:pt idx="4">
                  <c:v>5 Years</c:v>
                </c:pt>
                <c:pt idx="5">
                  <c:v>1-2 Years</c:v>
                </c:pt>
                <c:pt idx="6">
                  <c:v>3-5 Years</c:v>
                </c:pt>
                <c:pt idx="7">
                  <c:v>1-5 Years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0.156</c:v>
                </c:pt>
                <c:pt idx="1">
                  <c:v>0.40400000000000003</c:v>
                </c:pt>
                <c:pt idx="2">
                  <c:v>0.60799999999999998</c:v>
                </c:pt>
                <c:pt idx="3">
                  <c:v>0.71899999999999997</c:v>
                </c:pt>
                <c:pt idx="4">
                  <c:v>0.81200000000000006</c:v>
                </c:pt>
                <c:pt idx="5">
                  <c:v>0.26600000000000001</c:v>
                </c:pt>
                <c:pt idx="6">
                  <c:v>0.69099999999999995</c:v>
                </c:pt>
                <c:pt idx="7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4A-4DB1-865F-EFBAE9C2FD96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2919088"/>
        <c:axId val="752920072"/>
      </c:barChart>
      <c:catAx>
        <c:axId val="752919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Age in Years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52920072"/>
        <c:crosses val="autoZero"/>
        <c:auto val="1"/>
        <c:lblAlgn val="ctr"/>
        <c:lblOffset val="100"/>
        <c:noMultiLvlLbl val="0"/>
      </c:catAx>
      <c:valAx>
        <c:axId val="7529200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%" sourceLinked="0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5291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005512209304642"/>
          <c:y val="0.8735114360704912"/>
          <c:w val="0.20486699405366438"/>
          <c:h val="6.6964754405699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dirty="0"/>
              <a:t>Percentage of AI/AN Children with Untreated</a:t>
            </a:r>
            <a:r>
              <a:rPr lang="en-US" baseline="0" dirty="0"/>
              <a:t> Decay </a:t>
            </a:r>
            <a:r>
              <a:rPr lang="en-US" dirty="0"/>
              <a:t>by Age, 2010-2018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 Year</c:v>
                </c:pt>
                <c:pt idx="1">
                  <c:v>2 Years</c:v>
                </c:pt>
                <c:pt idx="2">
                  <c:v>3 Years</c:v>
                </c:pt>
                <c:pt idx="3">
                  <c:v>4 Years</c:v>
                </c:pt>
                <c:pt idx="4">
                  <c:v>5 Years</c:v>
                </c:pt>
                <c:pt idx="5">
                  <c:v>1-2 Years</c:v>
                </c:pt>
                <c:pt idx="6">
                  <c:v>3-5 Years</c:v>
                </c:pt>
                <c:pt idx="7">
                  <c:v>1-5 Years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0.182</c:v>
                </c:pt>
                <c:pt idx="1">
                  <c:v>0.36699999999999999</c:v>
                </c:pt>
                <c:pt idx="2">
                  <c:v>0.46</c:v>
                </c:pt>
                <c:pt idx="3">
                  <c:v>0.44400000000000001</c:v>
                </c:pt>
                <c:pt idx="4">
                  <c:v>0.47099999999999997</c:v>
                </c:pt>
                <c:pt idx="5">
                  <c:v>0.27600000000000002</c:v>
                </c:pt>
                <c:pt idx="6">
                  <c:v>0.46700000000000003</c:v>
                </c:pt>
                <c:pt idx="7">
                  <c:v>0.39100000000000001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4A-4DB1-865F-EFBAE9C2FD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 Year</c:v>
                </c:pt>
                <c:pt idx="1">
                  <c:v>2 Years</c:v>
                </c:pt>
                <c:pt idx="2">
                  <c:v>3 Years</c:v>
                </c:pt>
                <c:pt idx="3">
                  <c:v>4 Years</c:v>
                </c:pt>
                <c:pt idx="4">
                  <c:v>5 Years</c:v>
                </c:pt>
                <c:pt idx="5">
                  <c:v>1-2 Years</c:v>
                </c:pt>
                <c:pt idx="6">
                  <c:v>3-5 Years</c:v>
                </c:pt>
                <c:pt idx="7">
                  <c:v>1-5 Years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0.16900000000000001</c:v>
                </c:pt>
                <c:pt idx="1">
                  <c:v>0.34</c:v>
                </c:pt>
                <c:pt idx="2">
                  <c:v>0.43</c:v>
                </c:pt>
                <c:pt idx="3">
                  <c:v>0.42599999999999999</c:v>
                </c:pt>
                <c:pt idx="4">
                  <c:v>0.438</c:v>
                </c:pt>
                <c:pt idx="5">
                  <c:v>0.246</c:v>
                </c:pt>
                <c:pt idx="6">
                  <c:v>0.433</c:v>
                </c:pt>
                <c:pt idx="7">
                  <c:v>0.36299999999999999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4A-4DB1-865F-EFBAE9C2FD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2018-19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BDCF97E8-E05D-4194-8D9E-A81C57FB3E5F}" type="VALUE">
                      <a:rPr lang="en-US" b="1" smtClean="0">
                        <a:solidFill>
                          <a:srgbClr val="FF0000"/>
                        </a:solidFill>
                      </a:rPr>
                      <a:pPr>
                        <a:defRPr sz="800" b="1">
                          <a:solidFill>
                            <a:srgbClr val="FF0000"/>
                          </a:solidFill>
                        </a:defRPr>
                      </a:pPr>
                      <a:t>[VALUE]</a:t>
                    </a:fld>
                    <a:r>
                      <a:rPr lang="en-US" b="1">
                        <a:solidFill>
                          <a:srgbClr val="FF0000"/>
                        </a:solidFill>
                      </a:rPr>
                      <a:t>*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4AE-43D6-9F96-157F52C98444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7F5C0F03-23B0-4096-A6A7-3DC8F2C39107}" type="VALUE">
                      <a:rPr lang="en-US" b="1" smtClean="0">
                        <a:solidFill>
                          <a:srgbClr val="FF0000"/>
                        </a:solidFill>
                      </a:rPr>
                      <a:pPr>
                        <a:defRPr sz="800" b="1">
                          <a:solidFill>
                            <a:srgbClr val="FF0000"/>
                          </a:solidFill>
                        </a:defRPr>
                      </a:pPr>
                      <a:t>[VALUE]</a:t>
                    </a:fld>
                    <a:r>
                      <a:rPr lang="en-US" b="1">
                        <a:solidFill>
                          <a:srgbClr val="FF0000"/>
                        </a:solidFill>
                      </a:rPr>
                      <a:t>*</a:t>
                    </a:r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FF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4AE-43D6-9F96-157F52C9844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1 Year</c:v>
                </c:pt>
                <c:pt idx="1">
                  <c:v>2 Years</c:v>
                </c:pt>
                <c:pt idx="2">
                  <c:v>3 Years</c:v>
                </c:pt>
                <c:pt idx="3">
                  <c:v>4 Years</c:v>
                </c:pt>
                <c:pt idx="4">
                  <c:v>5 Years</c:v>
                </c:pt>
                <c:pt idx="5">
                  <c:v>1-2 Years</c:v>
                </c:pt>
                <c:pt idx="6">
                  <c:v>3-5 Years</c:v>
                </c:pt>
                <c:pt idx="7">
                  <c:v>1-5 Years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0.13400000000000001</c:v>
                </c:pt>
                <c:pt idx="1">
                  <c:v>0.311</c:v>
                </c:pt>
                <c:pt idx="2">
                  <c:v>0.41799999999999998</c:v>
                </c:pt>
                <c:pt idx="3">
                  <c:v>0.433</c:v>
                </c:pt>
                <c:pt idx="4">
                  <c:v>0.45</c:v>
                </c:pt>
                <c:pt idx="5">
                  <c:v>0.20899999999999999</c:v>
                </c:pt>
                <c:pt idx="6">
                  <c:v>0.42399999999999999</c:v>
                </c:pt>
                <c:pt idx="7">
                  <c:v>0.33700000000000002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4A-4DB1-865F-EFBAE9C2FD96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52919088"/>
        <c:axId val="752920072"/>
      </c:barChart>
      <c:catAx>
        <c:axId val="752919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Age in Years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52920072"/>
        <c:crosses val="autoZero"/>
        <c:auto val="1"/>
        <c:lblAlgn val="ctr"/>
        <c:lblOffset val="100"/>
        <c:noMultiLvlLbl val="0"/>
      </c:catAx>
      <c:valAx>
        <c:axId val="7529200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%" sourceLinked="0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5291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005512209304642"/>
          <c:y val="0.8735114360704912"/>
          <c:w val="0.20486699405366438"/>
          <c:h val="6.6964754405699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dirty="0">
                <a:solidFill>
                  <a:schemeClr val="tx1"/>
                </a:solidFill>
              </a:rPr>
              <a:t>Percentage of 1-5 Year Old AI/AN Children with Decay Experience by IHS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Area, 2018-19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Decay Experience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562-4C86-8686-C2CAAF83E046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Alaska</c:v>
                </c:pt>
                <c:pt idx="1">
                  <c:v>Albuquerque</c:v>
                </c:pt>
                <c:pt idx="2">
                  <c:v>Bemidji</c:v>
                </c:pt>
                <c:pt idx="3">
                  <c:v>Billings</c:v>
                </c:pt>
                <c:pt idx="4">
                  <c:v>California</c:v>
                </c:pt>
                <c:pt idx="5">
                  <c:v>Great Plains</c:v>
                </c:pt>
                <c:pt idx="6">
                  <c:v>Nashville</c:v>
                </c:pt>
                <c:pt idx="7">
                  <c:v>Navajo</c:v>
                </c:pt>
                <c:pt idx="8">
                  <c:v>Oklahoma City</c:v>
                </c:pt>
                <c:pt idx="9">
                  <c:v>Phoenix</c:v>
                </c:pt>
                <c:pt idx="10">
                  <c:v>Portland</c:v>
                </c:pt>
                <c:pt idx="11">
                  <c:v>Tucson</c:v>
                </c:pt>
                <c:pt idx="12">
                  <c:v>IHS Overall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69.2</c:v>
                </c:pt>
                <c:pt idx="1">
                  <c:v>59.3</c:v>
                </c:pt>
                <c:pt idx="2">
                  <c:v>52.7</c:v>
                </c:pt>
                <c:pt idx="3">
                  <c:v>56.4</c:v>
                </c:pt>
                <c:pt idx="4">
                  <c:v>43.2</c:v>
                </c:pt>
                <c:pt idx="5">
                  <c:v>63.7</c:v>
                </c:pt>
                <c:pt idx="6">
                  <c:v>41.6</c:v>
                </c:pt>
                <c:pt idx="7">
                  <c:v>61.8</c:v>
                </c:pt>
                <c:pt idx="8">
                  <c:v>26.2</c:v>
                </c:pt>
                <c:pt idx="9">
                  <c:v>47.5</c:v>
                </c:pt>
                <c:pt idx="10">
                  <c:v>42.5</c:v>
                </c:pt>
                <c:pt idx="11">
                  <c:v>50.6</c:v>
                </c:pt>
                <c:pt idx="1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2-4C86-8686-C2CAAF83E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43729424"/>
        <c:axId val="1143732048"/>
      </c:barChart>
      <c:catAx>
        <c:axId val="1143729424"/>
        <c:scaling>
          <c:orientation val="minMax"/>
        </c:scaling>
        <c:delete val="0"/>
        <c:axPos val="b"/>
        <c:numFmt formatCode="#,##0.0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32048"/>
        <c:crossesAt val="0"/>
        <c:auto val="1"/>
        <c:lblAlgn val="ctr"/>
        <c:lblOffset val="100"/>
        <c:noMultiLvlLbl val="0"/>
      </c:catAx>
      <c:valAx>
        <c:axId val="1143732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2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dirty="0">
                <a:solidFill>
                  <a:schemeClr val="tx1"/>
                </a:solidFill>
              </a:rPr>
              <a:t>Percentage of 1-5 Year Old AI/AN Children with Untreated Decay by IHS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Area, 2018-19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Decay Experience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80-45CA-935F-F79F23EF4D65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Alaska</c:v>
                </c:pt>
                <c:pt idx="1">
                  <c:v>Albuquerque</c:v>
                </c:pt>
                <c:pt idx="2">
                  <c:v>Bemidji</c:v>
                </c:pt>
                <c:pt idx="3">
                  <c:v>Billings</c:v>
                </c:pt>
                <c:pt idx="4">
                  <c:v>California</c:v>
                </c:pt>
                <c:pt idx="5">
                  <c:v>Great Plains</c:v>
                </c:pt>
                <c:pt idx="6">
                  <c:v>Nashville</c:v>
                </c:pt>
                <c:pt idx="7">
                  <c:v>Navajo</c:v>
                </c:pt>
                <c:pt idx="8">
                  <c:v>Oklahoma City</c:v>
                </c:pt>
                <c:pt idx="9">
                  <c:v>Phoenix</c:v>
                </c:pt>
                <c:pt idx="10">
                  <c:v>Portland</c:v>
                </c:pt>
                <c:pt idx="11">
                  <c:v>Tucson</c:v>
                </c:pt>
                <c:pt idx="12">
                  <c:v>IHS Overall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44.9</c:v>
                </c:pt>
                <c:pt idx="1">
                  <c:v>36.299999999999997</c:v>
                </c:pt>
                <c:pt idx="2">
                  <c:v>36.9</c:v>
                </c:pt>
                <c:pt idx="3">
                  <c:v>33.6</c:v>
                </c:pt>
                <c:pt idx="4">
                  <c:v>24</c:v>
                </c:pt>
                <c:pt idx="5">
                  <c:v>32.200000000000003</c:v>
                </c:pt>
                <c:pt idx="6">
                  <c:v>29.6</c:v>
                </c:pt>
                <c:pt idx="7">
                  <c:v>44.3</c:v>
                </c:pt>
                <c:pt idx="8">
                  <c:v>17.600000000000001</c:v>
                </c:pt>
                <c:pt idx="9">
                  <c:v>33.9</c:v>
                </c:pt>
                <c:pt idx="10">
                  <c:v>22.6</c:v>
                </c:pt>
                <c:pt idx="11">
                  <c:v>40.700000000000003</c:v>
                </c:pt>
                <c:pt idx="12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80-45CA-935F-F79F23EF4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43729424"/>
        <c:axId val="1143732048"/>
      </c:barChart>
      <c:catAx>
        <c:axId val="1143729424"/>
        <c:scaling>
          <c:orientation val="minMax"/>
        </c:scaling>
        <c:delete val="0"/>
        <c:axPos val="b"/>
        <c:numFmt formatCode="#,##0.0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32048"/>
        <c:crossesAt val="0"/>
        <c:auto val="1"/>
        <c:lblAlgn val="ctr"/>
        <c:lblOffset val="100"/>
        <c:noMultiLvlLbl val="0"/>
      </c:catAx>
      <c:valAx>
        <c:axId val="1143732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2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dirty="0">
                <a:solidFill>
                  <a:schemeClr val="tx1"/>
                </a:solidFill>
              </a:rPr>
              <a:t>Percentage of 1-5 Year Old AI/AN Children with Dental Sealants by IHS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Area, 2018-19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Decay Experience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80-45CA-935F-F79F23EF4D6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Alaska</c:v>
                </c:pt>
                <c:pt idx="1">
                  <c:v>Albuquerque</c:v>
                </c:pt>
                <c:pt idx="2">
                  <c:v>Bemidji</c:v>
                </c:pt>
                <c:pt idx="3">
                  <c:v>Billings</c:v>
                </c:pt>
                <c:pt idx="4">
                  <c:v>California</c:v>
                </c:pt>
                <c:pt idx="5">
                  <c:v>Great Plains</c:v>
                </c:pt>
                <c:pt idx="6">
                  <c:v>Nashville</c:v>
                </c:pt>
                <c:pt idx="7">
                  <c:v>Navajo</c:v>
                </c:pt>
                <c:pt idx="8">
                  <c:v>Oklahoma City</c:v>
                </c:pt>
                <c:pt idx="9">
                  <c:v>Phoenix</c:v>
                </c:pt>
                <c:pt idx="10">
                  <c:v>Portland</c:v>
                </c:pt>
                <c:pt idx="11">
                  <c:v>Tucson</c:v>
                </c:pt>
                <c:pt idx="12">
                  <c:v>IHS Overall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5.4000000000000006E-2</c:v>
                </c:pt>
                <c:pt idx="1">
                  <c:v>6.0999999999999999E-2</c:v>
                </c:pt>
                <c:pt idx="2">
                  <c:v>3.4000000000000002E-2</c:v>
                </c:pt>
                <c:pt idx="3">
                  <c:v>6.8000000000000005E-2</c:v>
                </c:pt>
                <c:pt idx="4">
                  <c:v>1.4999999999999999E-2</c:v>
                </c:pt>
                <c:pt idx="5">
                  <c:v>0.13200000000000001</c:v>
                </c:pt>
                <c:pt idx="6">
                  <c:v>3.7999999999999999E-2</c:v>
                </c:pt>
                <c:pt idx="7">
                  <c:v>0.10300000000000001</c:v>
                </c:pt>
                <c:pt idx="8">
                  <c:v>3.9E-2</c:v>
                </c:pt>
                <c:pt idx="9">
                  <c:v>5.0999999999999997E-2</c:v>
                </c:pt>
                <c:pt idx="10">
                  <c:v>7.5999999999999998E-2</c:v>
                </c:pt>
                <c:pt idx="11">
                  <c:v>3.1E-2</c:v>
                </c:pt>
                <c:pt idx="12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80-45CA-935F-F79F23EF4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43729424"/>
        <c:axId val="1143732048"/>
      </c:barChart>
      <c:catAx>
        <c:axId val="1143729424"/>
        <c:scaling>
          <c:orientation val="minMax"/>
        </c:scaling>
        <c:delete val="0"/>
        <c:axPos val="b"/>
        <c:numFmt formatCode="#,##0.0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32048"/>
        <c:crossesAt val="0"/>
        <c:auto val="1"/>
        <c:lblAlgn val="ctr"/>
        <c:lblOffset val="100"/>
        <c:noMultiLvlLbl val="0"/>
      </c:catAx>
      <c:valAx>
        <c:axId val="11437320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 dirty="0"/>
                  <a:t>Percent of Children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.0%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14372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F4749-B38F-4113-A7A3-EB921CD7D0B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9022006-2D18-453A-8DBE-4E9BF6AA559B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Met Healthy People 2020 percentage reduction goal (10%) for untreated decay</a:t>
          </a:r>
        </a:p>
      </dgm:t>
    </dgm:pt>
    <dgm:pt modelId="{DFF2B70D-DAC0-4B2E-88F8-495AB91A3DD9}" type="parTrans" cxnId="{B0A801EC-3BA9-4C48-9DFD-C6F1F2928DC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CE599C7-FB0B-4441-843F-CDF2ED07BF64}" type="sibTrans" cxnId="{B0A801EC-3BA9-4C48-9DFD-C6F1F2928DCD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77B180-6FAB-4A45-B844-036FD632FA21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Mirrors national trends with non-significant decline in decay experience and significant decline in untreated decay*</a:t>
          </a:r>
        </a:p>
      </dgm:t>
    </dgm:pt>
    <dgm:pt modelId="{A2578926-25C9-438B-B1B5-15E7146D3E31}" type="parTrans" cxnId="{72E273AD-65D9-4A4B-99C0-E7F9B038E9B3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A43E1CB-2BCC-4C31-9F29-B110F5DC75FB}" type="sibTrans" cxnId="{72E273AD-65D9-4A4B-99C0-E7F9B038E9B3}">
      <dgm:prSet/>
      <dgm:spPr/>
      <dgm:t>
        <a:bodyPr/>
        <a:lstStyle/>
        <a:p>
          <a:endParaRPr lang="en-US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9D4DEDC-1DF0-4EF1-AD5B-D1430C322DD0}" type="pres">
      <dgm:prSet presAssocID="{09AF4749-B38F-4113-A7A3-EB921CD7D0B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7823F4-1BF1-4C9A-93B8-99CEC6A4422D}" type="pres">
      <dgm:prSet presAssocID="{89022006-2D18-453A-8DBE-4E9BF6AA559B}" presName="compNode" presStyleCnt="0"/>
      <dgm:spPr/>
    </dgm:pt>
    <dgm:pt modelId="{42FEC208-0351-4B6E-85AC-011FB2039DE5}" type="pres">
      <dgm:prSet presAssocID="{89022006-2D18-453A-8DBE-4E9BF6AA559B}" presName="iconBgRect" presStyleLbl="bgShp" presStyleIdx="0" presStyleCnt="2"/>
      <dgm:spPr/>
    </dgm:pt>
    <dgm:pt modelId="{9636A908-35C4-4F89-BE4D-CDEBA1A87056}" type="pres">
      <dgm:prSet presAssocID="{89022006-2D18-453A-8DBE-4E9BF6AA559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5C8446B-D78A-41B8-BBE0-2D550D246ADE}" type="pres">
      <dgm:prSet presAssocID="{89022006-2D18-453A-8DBE-4E9BF6AA559B}" presName="spaceRect" presStyleCnt="0"/>
      <dgm:spPr/>
    </dgm:pt>
    <dgm:pt modelId="{A232D02E-265A-4A06-B016-FA939C426CE5}" type="pres">
      <dgm:prSet presAssocID="{89022006-2D18-453A-8DBE-4E9BF6AA559B}" presName="textRect" presStyleLbl="revTx" presStyleIdx="0" presStyleCnt="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73B3249-BA63-458D-A04E-C229CB2B6BBE}" type="pres">
      <dgm:prSet presAssocID="{3CE599C7-FB0B-4441-843F-CDF2ED07BF64}" presName="sibTrans" presStyleCnt="0"/>
      <dgm:spPr/>
    </dgm:pt>
    <dgm:pt modelId="{3E5A5712-CF8F-4717-BFFE-897753B3E100}" type="pres">
      <dgm:prSet presAssocID="{3077B180-6FAB-4A45-B844-036FD632FA21}" presName="compNode" presStyleCnt="0"/>
      <dgm:spPr/>
    </dgm:pt>
    <dgm:pt modelId="{C5728B1B-48B7-44B1-A5D3-7771F67EB224}" type="pres">
      <dgm:prSet presAssocID="{3077B180-6FAB-4A45-B844-036FD632FA21}" presName="iconBgRect" presStyleLbl="bgShp" presStyleIdx="1" presStyleCnt="2"/>
      <dgm:spPr/>
    </dgm:pt>
    <dgm:pt modelId="{C7D90B82-4881-4253-AC8E-1CB42B523887}" type="pres">
      <dgm:prSet presAssocID="{3077B180-6FAB-4A45-B844-036FD632FA2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59580250-AC2B-467A-8897-161D106BECB2}" type="pres">
      <dgm:prSet presAssocID="{3077B180-6FAB-4A45-B844-036FD632FA21}" presName="spaceRect" presStyleCnt="0"/>
      <dgm:spPr/>
    </dgm:pt>
    <dgm:pt modelId="{56C7F503-C7FC-4ADB-8EE2-4B103B9094BD}" type="pres">
      <dgm:prSet presAssocID="{3077B180-6FAB-4A45-B844-036FD632FA21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A801EC-3BA9-4C48-9DFD-C6F1F2928DCD}" srcId="{09AF4749-B38F-4113-A7A3-EB921CD7D0B3}" destId="{89022006-2D18-453A-8DBE-4E9BF6AA559B}" srcOrd="0" destOrd="0" parTransId="{DFF2B70D-DAC0-4B2E-88F8-495AB91A3DD9}" sibTransId="{3CE599C7-FB0B-4441-843F-CDF2ED07BF64}"/>
    <dgm:cxn modelId="{B8034314-7D2E-4599-9403-A8EA2C837C98}" type="presOf" srcId="{3077B180-6FAB-4A45-B844-036FD632FA21}" destId="{56C7F503-C7FC-4ADB-8EE2-4B103B9094BD}" srcOrd="0" destOrd="0" presId="urn:microsoft.com/office/officeart/2018/5/layout/IconCircleLabelList"/>
    <dgm:cxn modelId="{72E273AD-65D9-4A4B-99C0-E7F9B038E9B3}" srcId="{09AF4749-B38F-4113-A7A3-EB921CD7D0B3}" destId="{3077B180-6FAB-4A45-B844-036FD632FA21}" srcOrd="1" destOrd="0" parTransId="{A2578926-25C9-438B-B1B5-15E7146D3E31}" sibTransId="{CA43E1CB-2BCC-4C31-9F29-B110F5DC75FB}"/>
    <dgm:cxn modelId="{9C724186-5BC7-4401-9713-760D014A297F}" type="presOf" srcId="{89022006-2D18-453A-8DBE-4E9BF6AA559B}" destId="{A232D02E-265A-4A06-B016-FA939C426CE5}" srcOrd="0" destOrd="0" presId="urn:microsoft.com/office/officeart/2018/5/layout/IconCircleLabelList"/>
    <dgm:cxn modelId="{0708889F-B54A-448F-B544-647342F72B64}" type="presOf" srcId="{09AF4749-B38F-4113-A7A3-EB921CD7D0B3}" destId="{19D4DEDC-1DF0-4EF1-AD5B-D1430C322DD0}" srcOrd="0" destOrd="0" presId="urn:microsoft.com/office/officeart/2018/5/layout/IconCircleLabelList"/>
    <dgm:cxn modelId="{512D668E-A603-45E6-834B-874F42E11FDD}" type="presParOf" srcId="{19D4DEDC-1DF0-4EF1-AD5B-D1430C322DD0}" destId="{157823F4-1BF1-4C9A-93B8-99CEC6A4422D}" srcOrd="0" destOrd="0" presId="urn:microsoft.com/office/officeart/2018/5/layout/IconCircleLabelList"/>
    <dgm:cxn modelId="{9633E862-6AE0-4841-953C-536267377DD5}" type="presParOf" srcId="{157823F4-1BF1-4C9A-93B8-99CEC6A4422D}" destId="{42FEC208-0351-4B6E-85AC-011FB2039DE5}" srcOrd="0" destOrd="0" presId="urn:microsoft.com/office/officeart/2018/5/layout/IconCircleLabelList"/>
    <dgm:cxn modelId="{AC0B3102-BC54-4413-A820-FC8AE0B7051D}" type="presParOf" srcId="{157823F4-1BF1-4C9A-93B8-99CEC6A4422D}" destId="{9636A908-35C4-4F89-BE4D-CDEBA1A87056}" srcOrd="1" destOrd="0" presId="urn:microsoft.com/office/officeart/2018/5/layout/IconCircleLabelList"/>
    <dgm:cxn modelId="{2FFBEF26-A791-414E-A492-1F7D2A977398}" type="presParOf" srcId="{157823F4-1BF1-4C9A-93B8-99CEC6A4422D}" destId="{85C8446B-D78A-41B8-BBE0-2D550D246ADE}" srcOrd="2" destOrd="0" presId="urn:microsoft.com/office/officeart/2018/5/layout/IconCircleLabelList"/>
    <dgm:cxn modelId="{A46C096C-1F53-4DC8-A1D7-2EE1D72BF378}" type="presParOf" srcId="{157823F4-1BF1-4C9A-93B8-99CEC6A4422D}" destId="{A232D02E-265A-4A06-B016-FA939C426CE5}" srcOrd="3" destOrd="0" presId="urn:microsoft.com/office/officeart/2018/5/layout/IconCircleLabelList"/>
    <dgm:cxn modelId="{503F6CF7-9EE8-4B0D-B8BC-4C9523FF3C8B}" type="presParOf" srcId="{19D4DEDC-1DF0-4EF1-AD5B-D1430C322DD0}" destId="{073B3249-BA63-458D-A04E-C229CB2B6BBE}" srcOrd="1" destOrd="0" presId="urn:microsoft.com/office/officeart/2018/5/layout/IconCircleLabelList"/>
    <dgm:cxn modelId="{78935250-B407-4C9F-B188-3A344CE7E10D}" type="presParOf" srcId="{19D4DEDC-1DF0-4EF1-AD5B-D1430C322DD0}" destId="{3E5A5712-CF8F-4717-BFFE-897753B3E100}" srcOrd="2" destOrd="0" presId="urn:microsoft.com/office/officeart/2018/5/layout/IconCircleLabelList"/>
    <dgm:cxn modelId="{9D8B34DC-E8B0-49BF-BE00-818A6662FAB5}" type="presParOf" srcId="{3E5A5712-CF8F-4717-BFFE-897753B3E100}" destId="{C5728B1B-48B7-44B1-A5D3-7771F67EB224}" srcOrd="0" destOrd="0" presId="urn:microsoft.com/office/officeart/2018/5/layout/IconCircleLabelList"/>
    <dgm:cxn modelId="{5B366FFD-07BA-4707-8596-66941DE22A87}" type="presParOf" srcId="{3E5A5712-CF8F-4717-BFFE-897753B3E100}" destId="{C7D90B82-4881-4253-AC8E-1CB42B523887}" srcOrd="1" destOrd="0" presId="urn:microsoft.com/office/officeart/2018/5/layout/IconCircleLabelList"/>
    <dgm:cxn modelId="{8FFEE910-45E9-4441-B0EF-394F0705C38C}" type="presParOf" srcId="{3E5A5712-CF8F-4717-BFFE-897753B3E100}" destId="{59580250-AC2B-467A-8897-161D106BECB2}" srcOrd="2" destOrd="0" presId="urn:microsoft.com/office/officeart/2018/5/layout/IconCircleLabelList"/>
    <dgm:cxn modelId="{8BD0C346-B6EE-465A-85DF-826666EF23C7}" type="presParOf" srcId="{3E5A5712-CF8F-4717-BFFE-897753B3E100}" destId="{56C7F503-C7FC-4ADB-8EE2-4B103B9094B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EC208-0351-4B6E-85AC-011FB2039DE5}">
      <dsp:nvSpPr>
        <dsp:cNvPr id="0" name=""/>
        <dsp:cNvSpPr/>
      </dsp:nvSpPr>
      <dsp:spPr>
        <a:xfrm>
          <a:off x="2301974" y="69783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6A908-35C4-4F89-BE4D-CDEBA1A87056}">
      <dsp:nvSpPr>
        <dsp:cNvPr id="0" name=""/>
        <dsp:cNvSpPr/>
      </dsp:nvSpPr>
      <dsp:spPr>
        <a:xfrm>
          <a:off x="2769974" y="537783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2D02E-265A-4A06-B016-FA939C426CE5}">
      <dsp:nvSpPr>
        <dsp:cNvPr id="0" name=""/>
        <dsp:cNvSpPr/>
      </dsp:nvSpPr>
      <dsp:spPr>
        <a:xfrm>
          <a:off x="1599974" y="2949783"/>
          <a:ext cx="3600000" cy="112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Met Healthy People 2020 percentage reduction goal (10%) for untreated decay</a:t>
          </a:r>
        </a:p>
      </dsp:txBody>
      <dsp:txXfrm>
        <a:off x="1599974" y="2949783"/>
        <a:ext cx="3600000" cy="1122187"/>
      </dsp:txXfrm>
    </dsp:sp>
    <dsp:sp modelId="{C5728B1B-48B7-44B1-A5D3-7771F67EB224}">
      <dsp:nvSpPr>
        <dsp:cNvPr id="0" name=""/>
        <dsp:cNvSpPr/>
      </dsp:nvSpPr>
      <dsp:spPr>
        <a:xfrm>
          <a:off x="6531975" y="69783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90B82-4881-4253-AC8E-1CB42B523887}">
      <dsp:nvSpPr>
        <dsp:cNvPr id="0" name=""/>
        <dsp:cNvSpPr/>
      </dsp:nvSpPr>
      <dsp:spPr>
        <a:xfrm>
          <a:off x="6999975" y="537783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C7F503-C7FC-4ADB-8EE2-4B103B9094BD}">
      <dsp:nvSpPr>
        <dsp:cNvPr id="0" name=""/>
        <dsp:cNvSpPr/>
      </dsp:nvSpPr>
      <dsp:spPr>
        <a:xfrm>
          <a:off x="5829975" y="2949783"/>
          <a:ext cx="3600000" cy="1122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Mirrors national trends with non-significant decline in decay experience and significant decline in untreated decay*</a:t>
          </a:r>
        </a:p>
      </dsp:txBody>
      <dsp:txXfrm>
        <a:off x="5829975" y="2949783"/>
        <a:ext cx="3600000" cy="1122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0.79181</cdr:x>
      <cdr:y>0.19801</cdr:y>
    </cdr:from>
    <cdr:to>
      <cdr:x>0.90348</cdr:x>
      <cdr:y>0.33049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6F9E8D7E-B771-4B14-8CA1-7E843C8085CC}"/>
            </a:ext>
          </a:extLst>
        </cdr:cNvPr>
        <cdr:cNvCxnSpPr/>
      </cdr:nvCxnSpPr>
      <cdr:spPr>
        <a:xfrm xmlns:a="http://schemas.openxmlformats.org/drawingml/2006/main">
          <a:off x="7901255" y="826407"/>
          <a:ext cx="1114292" cy="552893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0.19689</cdr:x>
      <cdr:y>0.03743</cdr:y>
    </cdr:from>
    <cdr:to>
      <cdr:x>0.30806</cdr:x>
      <cdr:y>0.20922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6F9E8D7E-B771-4B14-8CA1-7E843C8085CC}"/>
            </a:ext>
          </a:extLst>
        </cdr:cNvPr>
        <cdr:cNvCxnSpPr/>
      </cdr:nvCxnSpPr>
      <cdr:spPr>
        <a:xfrm xmlns:a="http://schemas.openxmlformats.org/drawingml/2006/main">
          <a:off x="1964661" y="156229"/>
          <a:ext cx="1109413" cy="716961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0.54056</cdr:x>
      <cdr:y>0.37603</cdr:y>
    </cdr:from>
    <cdr:to>
      <cdr:x>0.66847</cdr:x>
      <cdr:y>0.44977</cdr:y>
    </cdr:to>
    <cdr:sp macro="" textlink="">
      <cdr:nvSpPr>
        <cdr:cNvPr id="7" name="TextBox 18">
          <a:extLst xmlns:a="http://schemas.openxmlformats.org/drawingml/2006/main">
            <a:ext uri="{FF2B5EF4-FFF2-40B4-BE49-F238E27FC236}">
              <a16:creationId xmlns:a16="http://schemas.microsoft.com/office/drawing/2014/main" id="{43A022D4-AD69-413C-A92C-ED2FDCAF1CF2}"/>
            </a:ext>
          </a:extLst>
        </cdr:cNvPr>
        <cdr:cNvSpPr txBox="1"/>
      </cdr:nvSpPr>
      <cdr:spPr>
        <a:xfrm xmlns:a="http://schemas.openxmlformats.org/drawingml/2006/main">
          <a:off x="5394110" y="1569374"/>
          <a:ext cx="1276375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45% Reduction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5DF64-0431-4B58-9B56-9AEB04E8E3DC}" type="datetimeFigureOut">
              <a:rPr lang="en-US"/>
              <a:pPr/>
              <a:t>7/3/2019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1B4F-0167-4C02-B3EE-04E73A5B20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7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1B4F-0167-4C02-B3EE-04E73A5B201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8813" y="2909596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214" y="6492875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2278" y="6501421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13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1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58830"/>
            <a:ext cx="11029615" cy="4534046"/>
          </a:xfrm>
        </p:spPr>
        <p:txBody>
          <a:bodyPr anchor="t"/>
          <a:lstStyle>
            <a:lvl1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380" y="6492875"/>
            <a:ext cx="6917210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7112" y="6492875"/>
            <a:ext cx="1052508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7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742" y="6492875"/>
            <a:ext cx="6917210" cy="365125"/>
          </a:xfrm>
        </p:spPr>
        <p:txBody>
          <a:bodyPr/>
          <a:lstStyle>
            <a:lvl1pPr>
              <a:defRPr sz="1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5500" y="6492875"/>
            <a:ext cx="1052510" cy="365125"/>
          </a:xfrm>
        </p:spPr>
        <p:txBody>
          <a:bodyPr/>
          <a:lstStyle>
            <a:lvl1pPr>
              <a:defRPr sz="1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484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063693"/>
            <a:ext cx="5422390" cy="4425146"/>
          </a:xfrm>
        </p:spPr>
        <p:txBody>
          <a:bodyPr anchor="t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063693"/>
            <a:ext cx="5422392" cy="4425146"/>
          </a:xfrm>
        </p:spPr>
        <p:txBody>
          <a:bodyPr anchor="t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2381" y="6492875"/>
            <a:ext cx="6917210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02916" y="6488838"/>
            <a:ext cx="1052510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38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1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9797" y="6492875"/>
            <a:ext cx="6917210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19693" y="6492875"/>
            <a:ext cx="1052510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326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8186" y="6497095"/>
            <a:ext cx="6917210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11304" y="6488863"/>
            <a:ext cx="1052510" cy="365125"/>
          </a:xfrm>
        </p:spPr>
        <p:txBody>
          <a:bodyPr/>
          <a:lstStyle>
            <a:lvl1pPr>
              <a:defRPr sz="1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0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0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2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48232&amp;picture=child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ochamanual.com/2012/04/04/10-tips-for-parents-dealing-with-autism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ychildren.org/English/ages-stages/baby/teething-tooth-care/Pages/How-to-Prevent-Tooth-Decay-in-Your-Baby.asp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21.sv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3">
            <a:extLst>
              <a:ext uri="{FF2B5EF4-FFF2-40B4-BE49-F238E27FC236}">
                <a16:creationId xmlns:a16="http://schemas.microsoft.com/office/drawing/2014/main" id="{1858541D-2420-42BA-AE82-6F4C2C9532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5">
            <a:extLst>
              <a:ext uri="{FF2B5EF4-FFF2-40B4-BE49-F238E27FC236}">
                <a16:creationId xmlns:a16="http://schemas.microsoft.com/office/drawing/2014/main" id="{78305D22-9D29-496C-9D4A-9ED19F72DA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3" y="453643"/>
            <a:ext cx="11298934" cy="5936922"/>
            <a:chOff x="446533" y="453643"/>
            <a:chExt cx="11298934" cy="593692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7040C2-2DE8-458B-B7BC-1ED5AE84A7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3" y="4199467"/>
              <a:ext cx="11296733" cy="21910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7">
              <a:extLst>
                <a:ext uri="{FF2B5EF4-FFF2-40B4-BE49-F238E27FC236}">
                  <a16:creationId xmlns:a16="http://schemas.microsoft.com/office/drawing/2014/main" id="{199BD303-D1E8-4AF0-AB64-E765E7F09F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13A7C3E-79D5-4261-ACEF-01D0DA633E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198D765-9CF7-454B-A89D-67139D11E2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81191" y="4000698"/>
            <a:ext cx="10993549" cy="147501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Oral Health of AI/AN Children</a:t>
            </a:r>
            <a:br>
              <a:rPr lang="en-US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1-5 Years of age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81194" y="5475712"/>
            <a:ext cx="10993546" cy="4760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2018-19 IHS Oral Health Survey</a:t>
            </a:r>
            <a:br>
              <a:rPr lang="en-US" sz="1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National, Area and Clinic Level Results</a:t>
            </a:r>
            <a:endParaRPr lang="en-GB" sz="14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2" descr="Native American child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 bwMode="auto">
          <a:xfrm>
            <a:off x="446532" y="599725"/>
            <a:ext cx="11292143" cy="355725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E82B07-42C0-4CD9-9535-D91EEE239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992" y="6492875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000">
                <a:latin typeface="Calibri" panose="020F0502020204030204" pitchFamily="34" charset="0"/>
                <a:cs typeface="Calibri" panose="020F0502020204030204" pitchFamily="34" charset="0"/>
              </a:rPr>
              <a:t>Portland Area 2018-19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15500" y="6492875"/>
            <a:ext cx="101644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z="1000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1</a:t>
            </a:fld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70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D09F-2FA1-4001-BFC1-09768B1DD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FFFEFF"/>
                </a:solidFill>
              </a:rPr>
              <a:t>Finding #1: Since 2010, ECC has steadily declined nationally, and untreated ECC in AI/AN preschool children has significantly declined.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BCE7F5-08FF-4B07-B0CE-96A79BF7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8039" y="6492875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94C8F-3FCC-403A-8B9E-A2CE808F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5500" y="6492874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 dirty="0"/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E4181442-35AA-4E35-82C2-D80F182FC5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521409"/>
              </p:ext>
            </p:extLst>
          </p:nvPr>
        </p:nvGraphicFramePr>
        <p:xfrm>
          <a:off x="581025" y="2181225"/>
          <a:ext cx="11029950" cy="4141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A779EF2-4E61-42BB-8A7A-817D2B20E252}"/>
              </a:ext>
            </a:extLst>
          </p:cNvPr>
          <p:cNvSpPr txBox="1"/>
          <p:nvPr/>
        </p:nvSpPr>
        <p:spPr>
          <a:xfrm>
            <a:off x="123992" y="6369763"/>
            <a:ext cx="10262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* Fleming E, </a:t>
            </a:r>
            <a:r>
              <a:rPr lang="en-US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Afful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J. Prevalence of total and untreated dental caries among youth: United States, 2015–2016. NCHS Data Brief, no 307. Hyattsville, MD: National Center for Health Statistics. 2018.</a:t>
            </a:r>
          </a:p>
        </p:txBody>
      </p:sp>
    </p:spTree>
    <p:extLst>
      <p:ext uri="{BB962C8B-B14F-4D97-AF65-F5344CB8AC3E}">
        <p14:creationId xmlns:p14="http://schemas.microsoft.com/office/powerpoint/2010/main" val="2034731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871AE93-72B2-4545-989F-4B08DCD787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1"/>
            <a:ext cx="12191999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B0F13F-C83B-4678-ABCC-5F6FB1D388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A54A6-E391-425F-9A2D-88DACFBC5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r>
              <a:rPr lang="en-US" dirty="0"/>
              <a:t>Key Finding #2</a:t>
            </a:r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02074ED4-9DB5-4D14-BDCF-BD7D0C1451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C48FF616-1F75-49FC-861B-7B794054A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9184B385-16B6-44A9-9A47-1C765B3763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5DCED-0279-44EE-8C36-3E4EF3C5F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870" y="723899"/>
            <a:ext cx="7183597" cy="3678303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n-US" dirty="0"/>
          </a:p>
          <a:p>
            <a:pPr marL="0" indent="0">
              <a:buClrTx/>
              <a:buNone/>
            </a:pPr>
            <a:r>
              <a:rPr lang="en-US" b="1" i="1" dirty="0"/>
              <a:t>ECC, however, continues to be a serious health problem for many AI/AN preschool children, despite declining rates.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2E1A9-A28B-460A-A4D5-649D43C0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187" y="6482006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F1B38-FED5-4AAE-8CE6-5CAF73A2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1305" y="6482005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11</a:t>
            </a:fld>
            <a:endParaRPr lang="en-US" dirty="0"/>
          </a:p>
        </p:txBody>
      </p:sp>
      <p:pic>
        <p:nvPicPr>
          <p:cNvPr id="25" name="Picture 24" descr="A close up of a person wearing a black shirt&#10;&#10;Description automatically generated">
            <a:extLst>
              <a:ext uri="{FF2B5EF4-FFF2-40B4-BE49-F238E27FC236}">
                <a16:creationId xmlns:a16="http://schemas.microsoft.com/office/drawing/2014/main" id="{A0B46454-8BE8-4231-BB9A-B902D47AD1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884965" y="2756308"/>
            <a:ext cx="4537405" cy="3002803"/>
          </a:xfrm>
          <a:prstGeom prst="rect">
            <a:avLst/>
          </a:prstGeom>
          <a:ln w="38100" cap="sq">
            <a:solidFill>
              <a:schemeClr val="accent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6101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Finding #2: ECC, however, continues to be a serious health problem for many AI/AN preschool children, despite declining rates.</a:t>
            </a:r>
            <a:endParaRPr lang="en-GB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5294E-927C-4F02-A667-4291369ED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24762" y="2145143"/>
            <a:ext cx="95424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than 5 out of every 10 AI/AN children (54%) between 1-5 years of age has ECC.</a:t>
            </a:r>
            <a:endParaRPr lang="en-GB" sz="2000" b="1" i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0CB11AD-77A5-431F-AA2C-5780F24A2CEC}"/>
              </a:ext>
            </a:extLst>
          </p:cNvPr>
          <p:cNvGrpSpPr/>
          <p:nvPr/>
        </p:nvGrpSpPr>
        <p:grpSpPr>
          <a:xfrm>
            <a:off x="3373649" y="2920571"/>
            <a:ext cx="5444703" cy="2253899"/>
            <a:chOff x="3055142" y="2395999"/>
            <a:chExt cx="5444703" cy="2253899"/>
          </a:xfrm>
        </p:grpSpPr>
        <p:pic>
          <p:nvPicPr>
            <p:cNvPr id="6" name="Graphic 5" descr="Crying face with no fill">
              <a:extLst>
                <a:ext uri="{FF2B5EF4-FFF2-40B4-BE49-F238E27FC236}">
                  <a16:creationId xmlns:a16="http://schemas.microsoft.com/office/drawing/2014/main" id="{A017939C-E6EA-4887-AD31-12383C903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055142" y="2395999"/>
              <a:ext cx="1090966" cy="1090966"/>
            </a:xfrm>
            <a:prstGeom prst="rect">
              <a:avLst/>
            </a:prstGeom>
          </p:spPr>
        </p:pic>
        <p:pic>
          <p:nvPicPr>
            <p:cNvPr id="8" name="Graphic 7" descr="Smiling face with no fill">
              <a:extLst>
                <a:ext uri="{FF2B5EF4-FFF2-40B4-BE49-F238E27FC236}">
                  <a16:creationId xmlns:a16="http://schemas.microsoft.com/office/drawing/2014/main" id="{41D9278E-96A8-46FE-814E-ED8F5FA91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3055142" y="3558932"/>
              <a:ext cx="1090966" cy="1090966"/>
            </a:xfrm>
            <a:prstGeom prst="rect">
              <a:avLst/>
            </a:prstGeom>
          </p:spPr>
        </p:pic>
        <p:pic>
          <p:nvPicPr>
            <p:cNvPr id="21" name="Graphic 20" descr="Crying face with no fill">
              <a:extLst>
                <a:ext uri="{FF2B5EF4-FFF2-40B4-BE49-F238E27FC236}">
                  <a16:creationId xmlns:a16="http://schemas.microsoft.com/office/drawing/2014/main" id="{71FF81CB-8C35-4884-ADC8-E40948E92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150352" y="2402824"/>
              <a:ext cx="1090966" cy="1090966"/>
            </a:xfrm>
            <a:prstGeom prst="rect">
              <a:avLst/>
            </a:prstGeom>
          </p:spPr>
        </p:pic>
        <p:pic>
          <p:nvPicPr>
            <p:cNvPr id="22" name="Graphic 21" descr="Crying face with no fill">
              <a:extLst>
                <a:ext uri="{FF2B5EF4-FFF2-40B4-BE49-F238E27FC236}">
                  <a16:creationId xmlns:a16="http://schemas.microsoft.com/office/drawing/2014/main" id="{91E09B3D-9662-45D1-BF0F-D70E084D4A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240126" y="2402824"/>
              <a:ext cx="1090966" cy="1090966"/>
            </a:xfrm>
            <a:prstGeom prst="rect">
              <a:avLst/>
            </a:prstGeom>
          </p:spPr>
        </p:pic>
        <p:pic>
          <p:nvPicPr>
            <p:cNvPr id="29" name="Graphic 28" descr="Crying face with no fill">
              <a:extLst>
                <a:ext uri="{FF2B5EF4-FFF2-40B4-BE49-F238E27FC236}">
                  <a16:creationId xmlns:a16="http://schemas.microsoft.com/office/drawing/2014/main" id="{DCB98174-B137-4133-B376-B261A07B5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327499" y="2402824"/>
              <a:ext cx="1090966" cy="1090966"/>
            </a:xfrm>
            <a:prstGeom prst="rect">
              <a:avLst/>
            </a:prstGeom>
          </p:spPr>
        </p:pic>
        <p:pic>
          <p:nvPicPr>
            <p:cNvPr id="30" name="Graphic 29" descr="Crying face with no fill">
              <a:extLst>
                <a:ext uri="{FF2B5EF4-FFF2-40B4-BE49-F238E27FC236}">
                  <a16:creationId xmlns:a16="http://schemas.microsoft.com/office/drawing/2014/main" id="{A59D86FF-5C8D-48C0-B1C7-9FF6B26413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7408879" y="2402824"/>
              <a:ext cx="1090966" cy="1090966"/>
            </a:xfrm>
            <a:prstGeom prst="rect">
              <a:avLst/>
            </a:prstGeom>
          </p:spPr>
        </p:pic>
        <p:pic>
          <p:nvPicPr>
            <p:cNvPr id="31" name="Graphic 30" descr="Smiling face with no fill">
              <a:extLst>
                <a:ext uri="{FF2B5EF4-FFF2-40B4-BE49-F238E27FC236}">
                  <a16:creationId xmlns:a16="http://schemas.microsoft.com/office/drawing/2014/main" id="{69043071-046A-4C61-991F-2EC4098A0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150352" y="3558932"/>
              <a:ext cx="1090966" cy="1090966"/>
            </a:xfrm>
            <a:prstGeom prst="rect">
              <a:avLst/>
            </a:prstGeom>
          </p:spPr>
        </p:pic>
        <p:pic>
          <p:nvPicPr>
            <p:cNvPr id="32" name="Graphic 31" descr="Smiling face with no fill">
              <a:extLst>
                <a:ext uri="{FF2B5EF4-FFF2-40B4-BE49-F238E27FC236}">
                  <a16:creationId xmlns:a16="http://schemas.microsoft.com/office/drawing/2014/main" id="{A135E330-3113-469E-A9C3-69049619DA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5240126" y="3558932"/>
              <a:ext cx="1090966" cy="1090966"/>
            </a:xfrm>
            <a:prstGeom prst="rect">
              <a:avLst/>
            </a:prstGeom>
          </p:spPr>
        </p:pic>
        <p:pic>
          <p:nvPicPr>
            <p:cNvPr id="33" name="Graphic 32" descr="Smiling face with no fill">
              <a:extLst>
                <a:ext uri="{FF2B5EF4-FFF2-40B4-BE49-F238E27FC236}">
                  <a16:creationId xmlns:a16="http://schemas.microsoft.com/office/drawing/2014/main" id="{E5C8A62C-AEB5-4196-A76B-47BFA9917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6327499" y="3558932"/>
              <a:ext cx="1090966" cy="1090966"/>
            </a:xfrm>
            <a:prstGeom prst="rect">
              <a:avLst/>
            </a:prstGeom>
          </p:spPr>
        </p:pic>
        <p:pic>
          <p:nvPicPr>
            <p:cNvPr id="34" name="Graphic 33" descr="Smiling face with no fill">
              <a:extLst>
                <a:ext uri="{FF2B5EF4-FFF2-40B4-BE49-F238E27FC236}">
                  <a16:creationId xmlns:a16="http://schemas.microsoft.com/office/drawing/2014/main" id="{8E0265D9-1E8F-4887-8F33-2D5D8DD0F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7408879" y="3552107"/>
              <a:ext cx="1090966" cy="109096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926A64B-3BCB-44CC-892E-C791C324B7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/>
              <a:t>Finding #2: ECC, however, continues to be a serious health problem for many AI/AN preschool children, despite declining rates.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9E22090-20B0-4E64-847E-6DE402F705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6" descr="C:\Users\Kathy\AppData\Local\Microsoft\Windows\Temporary Internet Files\Content.IE5\PSIAK7SA\crying-baby5b15d[1].jpg">
            <a:extLst>
              <a:ext uri="{FF2B5EF4-FFF2-40B4-BE49-F238E27FC236}">
                <a16:creationId xmlns:a16="http://schemas.microsoft.com/office/drawing/2014/main" id="{ADB8B8DE-FCC3-49F7-85AE-BBB7D2ADAD8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681349" y="2361056"/>
            <a:ext cx="3256927" cy="3649219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505325" y="2180496"/>
            <a:ext cx="7105481" cy="40456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ECC can cause needless pain, suffering and infection</a:t>
            </a:r>
          </a:p>
          <a:p>
            <a:r>
              <a:rPr lang="en-US" sz="2000" dirty="0"/>
              <a:t>ECC may affect a child’s ability to eat, communicate and learn</a:t>
            </a:r>
          </a:p>
          <a:p>
            <a:r>
              <a:rPr lang="en-US" sz="2000" dirty="0"/>
              <a:t>Many children with ECC must be treated in a hospital setting at a cost exceeding $6,000 per child </a:t>
            </a:r>
          </a:p>
          <a:p>
            <a:endParaRPr lang="en-US" dirty="0">
              <a:latin typeface="+mn-lt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2EBB83-FC10-4C97-B52F-0FC88635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128" y="6488011"/>
            <a:ext cx="691721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>
                <a:solidFill>
                  <a:schemeClr val="accent2"/>
                </a:solidFill>
              </a:rPr>
              <a:t>Portland Area 2018-19</a:t>
            </a:r>
            <a:endParaRPr lang="en-US" kern="1200" cap="all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20364" y="6488010"/>
            <a:ext cx="105250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4FAB73BC-B049-4115-A692-8D63A059BFB8}" type="slidenum">
              <a:rPr lang="en-US" smtClean="0"/>
              <a:pPr defTabSz="914400">
                <a:spcAft>
                  <a:spcPts val="60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Finding #2: ECC, however, continues to be a serious health problem for many AI/AN preschool children, despite declining rates.</a:t>
            </a:r>
            <a:endParaRPr lang="en-GB" sz="18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058C925-9223-41CD-889C-913E78E7AE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716340"/>
              </p:ext>
            </p:extLst>
          </p:nvPr>
        </p:nvGraphicFramePr>
        <p:xfrm>
          <a:off x="1201366" y="2227264"/>
          <a:ext cx="9542834" cy="394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5294E-927C-4F02-A667-4291369ED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67E672-E87D-4FDD-B701-1CFFA1047A26}"/>
              </a:ext>
            </a:extLst>
          </p:cNvPr>
          <p:cNvSpPr txBox="1"/>
          <p:nvPr/>
        </p:nvSpPr>
        <p:spPr>
          <a:xfrm>
            <a:off x="4128506" y="1965911"/>
            <a:ext cx="393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of 3-5 year old children with ECC</a:t>
            </a:r>
          </a:p>
        </p:txBody>
      </p:sp>
      <p:sp>
        <p:nvSpPr>
          <p:cNvPr id="11" name="Callout: Up Arrow 10">
            <a:extLst>
              <a:ext uri="{FF2B5EF4-FFF2-40B4-BE49-F238E27FC236}">
                <a16:creationId xmlns:a16="http://schemas.microsoft.com/office/drawing/2014/main" id="{97642C5E-9804-4FE9-803B-0A27BFAB8FB6}"/>
              </a:ext>
            </a:extLst>
          </p:cNvPr>
          <p:cNvSpPr/>
          <p:nvPr/>
        </p:nvSpPr>
        <p:spPr>
          <a:xfrm>
            <a:off x="7759031" y="2999915"/>
            <a:ext cx="2327945" cy="1237580"/>
          </a:xfrm>
          <a:prstGeom prst="upArrowCallout">
            <a:avLst>
              <a:gd name="adj1" fmla="val 24226"/>
              <a:gd name="adj2" fmla="val 25387"/>
              <a:gd name="adj3" fmla="val 25000"/>
              <a:gd name="adj4" fmla="val 64977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AI/AN children are almost 3 times more likely </a:t>
            </a:r>
            <a:r>
              <a:rPr lang="en-GB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to have ECC than white children.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9EE8B5-29E2-4E31-B63A-738838C672A9}"/>
              </a:ext>
            </a:extLst>
          </p:cNvPr>
          <p:cNvSpPr txBox="1"/>
          <p:nvPr/>
        </p:nvSpPr>
        <p:spPr>
          <a:xfrm>
            <a:off x="86241" y="6308769"/>
            <a:ext cx="46089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Data Source: National Health and Nutrition Examination Survey (NHANES), 2013-14</a:t>
            </a:r>
          </a:p>
        </p:txBody>
      </p:sp>
    </p:spTree>
    <p:extLst>
      <p:ext uri="{BB962C8B-B14F-4D97-AF65-F5344CB8AC3E}">
        <p14:creationId xmlns:p14="http://schemas.microsoft.com/office/powerpoint/2010/main" val="2690848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B871AE93-72B2-4545-989F-4B08DCD787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1"/>
            <a:ext cx="12191999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1B0F13F-C83B-4678-ABCC-5F6FB1D388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A54A6-E391-425F-9A2D-88DACFBC5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r>
              <a:rPr lang="en-US" dirty="0"/>
              <a:t>Key Finding #3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2074ED4-9DB5-4D14-BDCF-BD7D0C1451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48FF616-1F75-49FC-861B-7B794054A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84B385-16B6-44A9-9A47-1C765B3763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5DCED-0279-44EE-8C36-3E4EF3C5F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870" y="723899"/>
            <a:ext cx="7183597" cy="3678303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n-US" dirty="0"/>
          </a:p>
          <a:p>
            <a:pPr marL="0" lvl="0" indent="0">
              <a:buNone/>
            </a:pPr>
            <a:r>
              <a:rPr lang="en-GB" b="1" i="1" dirty="0"/>
              <a:t>Some IHS Areas and programs have had dramatic, statistically significant reductions in the prevalence of early childhood caries.</a:t>
            </a:r>
            <a:endParaRPr lang="en-US" b="1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2E1A9-A28B-460A-A4D5-649D43C0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8311" y="6482006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F1B38-FED5-4AAE-8CE6-5CAF73A2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1181" y="6492875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 dirty="0"/>
          </a:p>
        </p:txBody>
      </p:sp>
      <p:pic>
        <p:nvPicPr>
          <p:cNvPr id="11" name="Graphic 10" descr="Ribbon">
            <a:extLst>
              <a:ext uri="{FF2B5EF4-FFF2-40B4-BE49-F238E27FC236}">
                <a16:creationId xmlns:a16="http://schemas.microsoft.com/office/drawing/2014/main" id="{CF3532FE-A647-4C5B-BA65-140EDD004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01067" y="2628444"/>
            <a:ext cx="3505201" cy="350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067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1BCC5-D27E-4211-862B-C6428DAA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solidFill>
                  <a:srgbClr val="FFFEFF"/>
                </a:solidFill>
              </a:rPr>
              <a:t>Finding #3: some IHS Areas and programs have had dramatic, statistically significant reductions in the prevalence of ECC.</a:t>
            </a:r>
            <a:endParaRPr lang="en-US" sz="1800" dirty="0">
              <a:solidFill>
                <a:srgbClr val="FFFEFF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AC5D859-DAE7-4D6F-B9DE-FFBB32758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879201"/>
              </p:ext>
            </p:extLst>
          </p:nvPr>
        </p:nvGraphicFramePr>
        <p:xfrm>
          <a:off x="1106648" y="2227264"/>
          <a:ext cx="9978704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73C4FE-1F72-4103-A9AD-43B271890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Portland Area 2018-19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7A4EA1-74E5-4E72-9E30-6C5345F1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5D03D9-3B47-40CD-ACE0-C02DB244027A}"/>
              </a:ext>
            </a:extLst>
          </p:cNvPr>
          <p:cNvSpPr txBox="1"/>
          <p:nvPr/>
        </p:nvSpPr>
        <p:spPr>
          <a:xfrm>
            <a:off x="2223915" y="6185098"/>
            <a:ext cx="7744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to the 53 service units that participated in the 2010, 2014 and 2018-19 IHS oral health surveys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2A38E5-6795-4E67-AB04-C7AC2874CA23}"/>
              </a:ext>
            </a:extLst>
          </p:cNvPr>
          <p:cNvSpPr txBox="1"/>
          <p:nvPr/>
        </p:nvSpPr>
        <p:spPr>
          <a:xfrm>
            <a:off x="2339876" y="1904098"/>
            <a:ext cx="7512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 of 1-5 year old AI/AN children with ECC for select IHS Areas, 2010 and 2018-19</a:t>
            </a:r>
          </a:p>
          <a:p>
            <a:endParaRPr lang="en-US" sz="16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F9E8D7E-B771-4B14-8CA1-7E843C8085CC}"/>
              </a:ext>
            </a:extLst>
          </p:cNvPr>
          <p:cNvCxnSpPr/>
          <p:nvPr/>
        </p:nvCxnSpPr>
        <p:spPr>
          <a:xfrm>
            <a:off x="6001016" y="3785191"/>
            <a:ext cx="1131304" cy="616688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90147AC-5916-4C8C-A856-C3D4AE1FFE93}"/>
              </a:ext>
            </a:extLst>
          </p:cNvPr>
          <p:cNvSpPr txBox="1"/>
          <p:nvPr/>
        </p:nvSpPr>
        <p:spPr>
          <a:xfrm>
            <a:off x="3490317" y="2427058"/>
            <a:ext cx="1276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24% Reduction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897AC5-D48F-42D1-81B8-A9F696F755F7}"/>
              </a:ext>
            </a:extLst>
          </p:cNvPr>
          <p:cNvSpPr txBox="1"/>
          <p:nvPr/>
        </p:nvSpPr>
        <p:spPr>
          <a:xfrm>
            <a:off x="9470693" y="3045058"/>
            <a:ext cx="1276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24% Reduction</a:t>
            </a:r>
          </a:p>
        </p:txBody>
      </p:sp>
    </p:spTree>
    <p:extLst>
      <p:ext uri="{BB962C8B-B14F-4D97-AF65-F5344CB8AC3E}">
        <p14:creationId xmlns:p14="http://schemas.microsoft.com/office/powerpoint/2010/main" val="770429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B2025-5F36-45D2-950E-B671B5167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dirty="0">
                <a:solidFill>
                  <a:srgbClr val="FFFEFF"/>
                </a:solidFill>
              </a:rPr>
              <a:t>Finding #3: some IHS Areas and programs have had dramatic, statistically significant reductions in the prevalence of ECC.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191C6-7AE5-41C4-9886-12F9DC7F8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IHS Areas with decreases in the </a:t>
            </a:r>
            <a:r>
              <a:rPr lang="en-US" b="1" i="1" dirty="0"/>
              <a:t>prevalence of ECC</a:t>
            </a:r>
          </a:p>
          <a:p>
            <a:pPr lvl="1"/>
            <a:r>
              <a:rPr lang="en-US" dirty="0"/>
              <a:t>Navajo, Oklahoma City, Phoenix</a:t>
            </a:r>
          </a:p>
          <a:p>
            <a:pPr lvl="2"/>
            <a:r>
              <a:rPr lang="en-US" dirty="0"/>
              <a:t>Statistically significant decrease from 2010 to 2018-19</a:t>
            </a:r>
          </a:p>
          <a:p>
            <a:pPr lvl="1"/>
            <a:r>
              <a:rPr lang="en-US" dirty="0"/>
              <a:t>Albuquerque, Billings, California and Tucson</a:t>
            </a:r>
          </a:p>
          <a:p>
            <a:pPr lvl="2"/>
            <a:r>
              <a:rPr lang="en-US" dirty="0"/>
              <a:t>Decreases are better than national average of 5% but are not statistically significant</a:t>
            </a:r>
          </a:p>
          <a:p>
            <a:r>
              <a:rPr lang="en-US" dirty="0"/>
              <a:t>IHS Areas with decreases in the </a:t>
            </a:r>
            <a:r>
              <a:rPr lang="en-US" b="1" i="1" dirty="0"/>
              <a:t>prevalence of untreated decay</a:t>
            </a:r>
          </a:p>
          <a:p>
            <a:pPr lvl="1"/>
            <a:r>
              <a:rPr lang="en-US" dirty="0"/>
              <a:t>Albuquerque, Navajo, Oklahoma City</a:t>
            </a:r>
          </a:p>
          <a:p>
            <a:pPr lvl="2"/>
            <a:r>
              <a:rPr lang="en-US" dirty="0"/>
              <a:t>Statistically significant decrease from 2010 to 2018-19</a:t>
            </a:r>
          </a:p>
          <a:p>
            <a:pPr lvl="1"/>
            <a:r>
              <a:rPr lang="en-US" dirty="0"/>
              <a:t>Billings, California, Great Plains, Phoenix, Tucson</a:t>
            </a:r>
          </a:p>
          <a:p>
            <a:pPr lvl="2"/>
            <a:r>
              <a:rPr lang="en-US" dirty="0"/>
              <a:t>Decreases are better than national average of 14% but are not statistically significant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5ED899-BC8F-47CA-98C6-259C4793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D729C-9365-4BB7-B65F-47743F321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12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871AE93-72B2-4545-989F-4B08DCD787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1"/>
            <a:ext cx="12191999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B0F13F-C83B-4678-ABCC-5F6FB1D388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A54A6-E391-425F-9A2D-88DACFBC5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r>
              <a:rPr lang="en-US" dirty="0"/>
              <a:t>Key Finding #4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2074ED4-9DB5-4D14-BDCF-BD7D0C1451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8FF616-1F75-49FC-861B-7B794054A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84B385-16B6-44A9-9A47-1C765B3763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5DCED-0279-44EE-8C36-3E4EF3C5F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870" y="723899"/>
            <a:ext cx="7183597" cy="3678303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i="1" dirty="0"/>
              <a:t>One out of every six </a:t>
            </a:r>
            <a:r>
              <a:rPr lang="en-US" b="1" i="1" u="sng" dirty="0"/>
              <a:t>one-year old</a:t>
            </a:r>
            <a:r>
              <a:rPr lang="en-US" b="1" i="1" dirty="0"/>
              <a:t> AI/AN children suffer from early childhood caries.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2E1A9-A28B-460A-A4D5-649D43C0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770" y="6478015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F1B38-FED5-4AAE-8CE6-5CAF73A2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8722" y="6492875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 dirty="0"/>
          </a:p>
        </p:txBody>
      </p:sp>
      <p:pic>
        <p:nvPicPr>
          <p:cNvPr id="13" name="Picture 12" descr="A close up of a baby&#10;&#10;Description automatically generated">
            <a:extLst>
              <a:ext uri="{FF2B5EF4-FFF2-40B4-BE49-F238E27FC236}">
                <a16:creationId xmlns:a16="http://schemas.microsoft.com/office/drawing/2014/main" id="{6CB2C389-2B7B-41E4-8EA7-EC6AFAC0CE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7143750" y="2752927"/>
            <a:ext cx="2095500" cy="2790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1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6730F6DE-0DB8-4B42-85D3-17412D8E1D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43790"/>
              </p:ext>
            </p:extLst>
          </p:nvPr>
        </p:nvGraphicFramePr>
        <p:xfrm>
          <a:off x="581025" y="2134997"/>
          <a:ext cx="11029950" cy="4357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Finding #4: </a:t>
            </a:r>
            <a:r>
              <a:rPr lang="en-US" sz="1800" i="1" dirty="0"/>
              <a:t>One out of every six </a:t>
            </a:r>
            <a:r>
              <a:rPr lang="en-US" sz="1800" i="1" u="sng" dirty="0"/>
              <a:t>one-year old</a:t>
            </a:r>
            <a:r>
              <a:rPr lang="en-US" sz="1800" i="1" dirty="0"/>
              <a:t> AI/AN children suffer from ECC.</a:t>
            </a:r>
            <a:endParaRPr lang="en-GB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217BEF-C583-47AF-B4F4-5BA3B199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920816" y="1888250"/>
            <a:ext cx="84538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Calibri" pitchFamily="34" charset="0"/>
                <a:ea typeface="+mn-ea"/>
                <a:cs typeface="+mn-cs"/>
              </a:defRPr>
            </a:pPr>
            <a:r>
              <a:rPr lang="en-GB" sz="1600" dirty="0"/>
              <a:t>Percent of AI/AN Children with ECC by Age, 2014</a:t>
            </a:r>
          </a:p>
        </p:txBody>
      </p:sp>
      <p:sp>
        <p:nvSpPr>
          <p:cNvPr id="10" name="Rectangular Callout 9"/>
          <p:cNvSpPr/>
          <p:nvPr/>
        </p:nvSpPr>
        <p:spPr>
          <a:xfrm>
            <a:off x="1697558" y="3394728"/>
            <a:ext cx="2035834" cy="612648"/>
          </a:xfrm>
          <a:prstGeom prst="wedgeRectCallout">
            <a:avLst>
              <a:gd name="adj1" fmla="val -21350"/>
              <a:gd name="adj2" fmla="val 225447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About 16% of 1 year old children have ECC</a:t>
            </a:r>
            <a:endParaRPr lang="en-GB" sz="1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Methods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 sample of tribal and IHS Service Units with a dental clinic and an estimated user population aged 1-5 years of 20 or more </a:t>
            </a:r>
          </a:p>
          <a:p>
            <a:r>
              <a:rPr lang="en-US" dirty="0"/>
              <a:t>Dentists, hygienists &amp; therapists screened AI/AN children 1-5 years of age in community-based settings</a:t>
            </a:r>
          </a:p>
          <a:p>
            <a:pPr lvl="1"/>
            <a:r>
              <a:rPr lang="en-US" dirty="0"/>
              <a:t>Medical &amp; well child clinics</a:t>
            </a:r>
          </a:p>
          <a:p>
            <a:pPr lvl="1"/>
            <a:r>
              <a:rPr lang="en-US" dirty="0"/>
              <a:t>Early Head Start, Head Start &amp; other preschool settings</a:t>
            </a:r>
          </a:p>
          <a:p>
            <a:pPr lvl="1"/>
            <a:r>
              <a:rPr lang="en-US" dirty="0"/>
              <a:t>WIC</a:t>
            </a:r>
          </a:p>
          <a:p>
            <a:pPr lvl="1"/>
            <a:r>
              <a:rPr lang="en-US" dirty="0"/>
              <a:t>Kindergarten</a:t>
            </a:r>
          </a:p>
          <a:p>
            <a:pPr lvl="1"/>
            <a:r>
              <a:rPr lang="en-US" dirty="0"/>
              <a:t>Community events</a:t>
            </a:r>
          </a:p>
          <a:p>
            <a:r>
              <a:rPr lang="en-US" dirty="0"/>
              <a:t>Dental clinic patients were not screened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F5F56-11E9-470A-AC7C-55F8E7BE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040C-1E62-4F19-84C2-A104274B9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Finding #4: </a:t>
            </a:r>
            <a:r>
              <a:rPr lang="en-US" sz="1800" i="1" dirty="0"/>
              <a:t>One out of every six </a:t>
            </a:r>
            <a:r>
              <a:rPr lang="en-US" sz="1800" i="1" u="sng" dirty="0"/>
              <a:t>one-year old</a:t>
            </a:r>
            <a:r>
              <a:rPr lang="en-US" sz="1800" i="1" dirty="0"/>
              <a:t> AI/AN children suffer from ECC.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79C1C-22A5-4C9E-A79E-291E9C6F6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primary prevention the American Academy of Pediatrics* recommends …</a:t>
            </a:r>
          </a:p>
          <a:p>
            <a:pPr lvl="1"/>
            <a:r>
              <a:rPr lang="en-US" dirty="0"/>
              <a:t>Parent/family education on oral health care - eating healthy nutritious foods, limiting sugars, and brushing teeth with a toothpaste containing fluoride</a:t>
            </a:r>
          </a:p>
          <a:p>
            <a:pPr lvl="1"/>
            <a:r>
              <a:rPr lang="en-US" dirty="0"/>
              <a:t>First preventive visit to a dentist within six months of the first tooth erupting and no later than age 1, with preventive check-ups thereafter</a:t>
            </a:r>
          </a:p>
          <a:p>
            <a:pPr lvl="1"/>
            <a:r>
              <a:rPr lang="en-US" dirty="0"/>
              <a:t>A series of topical fluoride applications to children’s teeth and fluoridated public water supplies</a:t>
            </a:r>
          </a:p>
          <a:p>
            <a:r>
              <a:rPr lang="en-US" dirty="0"/>
              <a:t>Secondary prevention includes the prompt use of non-invasive ECC management techniques such as silver-ion products and interim therapeutic restorations</a:t>
            </a:r>
          </a:p>
          <a:p>
            <a:r>
              <a:rPr lang="en-US" dirty="0"/>
              <a:t>Both primary and secondary ECC prevention should be a priority and fully integrated into routine medical and dental practice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D5D66-75B7-4909-868F-76BEE783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0C022-AA04-4A0B-9829-88E722E0B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79C8CC-0E37-4E81-BF88-5E5EB60C9188}"/>
              </a:ext>
            </a:extLst>
          </p:cNvPr>
          <p:cNvSpPr txBox="1"/>
          <p:nvPr/>
        </p:nvSpPr>
        <p:spPr>
          <a:xfrm>
            <a:off x="257962" y="6292822"/>
            <a:ext cx="11662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* American Academy of Pediatrics. How to prevent tooth decay in your baby.</a:t>
            </a:r>
            <a:r>
              <a:rPr lang="en-US" sz="1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u="sng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https://www.healthychildren.org/English/ages-stages/baby/teething-tooth-care/Pages/How-to-Prevent-Tooth-Decay-in-Your-Baby.aspx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. 2015.</a:t>
            </a:r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99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871AE93-72B2-4545-989F-4B08DCD787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1"/>
            <a:ext cx="12191999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B0F13F-C83B-4678-ABCC-5F6FB1D388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A54A6-E391-425F-9A2D-88DACFBC5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r>
              <a:rPr lang="en-US" dirty="0"/>
              <a:t>Key Finding #5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2074ED4-9DB5-4D14-BDCF-BD7D0C1451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8FF616-1F75-49FC-861B-7B794054A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84B385-16B6-44A9-9A47-1C765B3763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5DCED-0279-44EE-8C36-3E4EF3C5F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501" y="723899"/>
            <a:ext cx="7364241" cy="3678303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n-US" b="1" i="1" dirty="0"/>
          </a:p>
          <a:p>
            <a:pPr marL="0" lvl="0" indent="0">
              <a:buNone/>
            </a:pPr>
            <a:r>
              <a:rPr lang="en-US" b="1" i="1" dirty="0"/>
              <a:t>While almost twice the national level, dental sealants on primary molars in AI/AN children may be underutilized.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2E1A9-A28B-460A-A4D5-649D43C0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992" y="6482006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F1B38-FED5-4AAE-8CE6-5CAF73A2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5500" y="6482005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21</a:t>
            </a:fld>
            <a:endParaRPr lang="en-US" dirty="0"/>
          </a:p>
        </p:txBody>
      </p:sp>
      <p:pic>
        <p:nvPicPr>
          <p:cNvPr id="14" name="Picture 13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CB79222E-339A-4C20-B27A-81C235BAF92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9113" y="1515040"/>
            <a:ext cx="5993015" cy="39809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9F0F0D2-C7B6-4DE6-8F34-5ACCE5D80308}"/>
              </a:ext>
            </a:extLst>
          </p:cNvPr>
          <p:cNvSpPr txBox="1"/>
          <p:nvPr/>
        </p:nvSpPr>
        <p:spPr>
          <a:xfrm>
            <a:off x="4955016" y="5543490"/>
            <a:ext cx="6981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Only 2% of 1-2 year </a:t>
            </a:r>
            <a:r>
              <a:rPr lang="en-US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olds</a:t>
            </a: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10% of 3-5 year </a:t>
            </a:r>
            <a:r>
              <a:rPr lang="en-US" sz="20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olds</a:t>
            </a:r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sealants.</a:t>
            </a:r>
          </a:p>
        </p:txBody>
      </p:sp>
    </p:spTree>
    <p:extLst>
      <p:ext uri="{BB962C8B-B14F-4D97-AF65-F5344CB8AC3E}">
        <p14:creationId xmlns:p14="http://schemas.microsoft.com/office/powerpoint/2010/main" val="3781672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Finding #5: While almost twice the national level, dental sealants on primary molars in AI/AN children may be underutilized.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Sealants reduce the risk of new decay by 76%*</a:t>
            </a:r>
          </a:p>
          <a:p>
            <a:r>
              <a:rPr lang="en-US" dirty="0"/>
              <a:t>The American Dental Association and the American Academy of Pediatric Dentistry both recommend the use of sealants in primary (baby) molars*</a:t>
            </a:r>
          </a:p>
          <a:p>
            <a:r>
              <a:rPr lang="en-US" dirty="0"/>
              <a:t>The IHS Division of Oral Health recommends the use of glass ionomer sealants for partially erupted teeth and pre-cooperative patients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2EBB83-FC10-4C97-B52F-0FC88635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0E9AAD-9D17-4BBB-9BEB-98745202C753}"/>
              </a:ext>
            </a:extLst>
          </p:cNvPr>
          <p:cNvSpPr txBox="1"/>
          <p:nvPr/>
        </p:nvSpPr>
        <p:spPr>
          <a:xfrm>
            <a:off x="173697" y="6306106"/>
            <a:ext cx="108334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*Wright JT, et al. Evidence-based Clinical Practice Guideline for the Use of Pit-and-Fissure Sealants. American Academy of Pediatric Dentistry, American Dental Association. </a:t>
            </a:r>
            <a:r>
              <a:rPr lang="en-US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Pediatr</a:t>
            </a:r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Dent 2016; 38(5):E120-E36</a:t>
            </a:r>
          </a:p>
        </p:txBody>
      </p:sp>
    </p:spTree>
    <p:extLst>
      <p:ext uri="{BB962C8B-B14F-4D97-AF65-F5344CB8AC3E}">
        <p14:creationId xmlns:p14="http://schemas.microsoft.com/office/powerpoint/2010/main" val="2516619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CFF40B8-6FD6-4544-ADDE-F73E0F96B2F7}"/>
              </a:ext>
            </a:extLst>
          </p:cNvPr>
          <p:cNvSpPr txBox="1"/>
          <p:nvPr/>
        </p:nvSpPr>
        <p:spPr>
          <a:xfrm>
            <a:off x="1540635" y="4026695"/>
            <a:ext cx="1014188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 address this disparity, IHS and tribal programs must continue to…</a:t>
            </a:r>
          </a:p>
          <a:p>
            <a:pPr lvl="1" indent="-225425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Engage the individual, family, community, tribal leadership, plus health and social service providers</a:t>
            </a:r>
          </a:p>
          <a:p>
            <a:pPr lvl="1" indent="-225425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Ensure that all AI/AN preschool children have access to age appropriate, evidence-based primary prevention strategies along with methods for managing the early stages of disease</a:t>
            </a:r>
          </a:p>
          <a:p>
            <a:pPr lvl="1" indent="-225425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Ensure that if primary or secondary prevention fails, children have access to appropriate restorative dental care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170C-8A1A-4468-9188-8709F5EF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E33F2-C825-4E35-B756-413953609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F0878B-7A3C-4A8F-8FDC-22C7637AB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pic>
        <p:nvPicPr>
          <p:cNvPr id="9" name="Graphic 8" descr="Crying face with solid fill">
            <a:extLst>
              <a:ext uri="{FF2B5EF4-FFF2-40B4-BE49-F238E27FC236}">
                <a16:creationId xmlns:a16="http://schemas.microsoft.com/office/drawing/2014/main" id="{A2FEE5C3-B979-4A19-993F-550521FEF8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234" y="2936338"/>
            <a:ext cx="914400" cy="914400"/>
          </a:xfrm>
          <a:prstGeom prst="rect">
            <a:avLst/>
          </a:prstGeom>
        </p:spPr>
      </p:pic>
      <p:pic>
        <p:nvPicPr>
          <p:cNvPr id="11" name="Graphic 10" descr="Tooth">
            <a:extLst>
              <a:ext uri="{FF2B5EF4-FFF2-40B4-BE49-F238E27FC236}">
                <a16:creationId xmlns:a16="http://schemas.microsoft.com/office/drawing/2014/main" id="{2F515874-A4AD-45B8-9A7B-7E67450BAF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234" y="1973141"/>
            <a:ext cx="914400" cy="914400"/>
          </a:xfrm>
          <a:prstGeom prst="rect">
            <a:avLst/>
          </a:prstGeom>
        </p:spPr>
      </p:pic>
      <p:pic>
        <p:nvPicPr>
          <p:cNvPr id="13" name="Graphic 12" descr="Family with two children">
            <a:extLst>
              <a:ext uri="{FF2B5EF4-FFF2-40B4-BE49-F238E27FC236}">
                <a16:creationId xmlns:a16="http://schemas.microsoft.com/office/drawing/2014/main" id="{918707B1-614F-4C35-A401-DF46F93FBE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26234" y="3994623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84A0985-6A25-4A49-B666-869116F1FDAB}"/>
              </a:ext>
            </a:extLst>
          </p:cNvPr>
          <p:cNvSpPr txBox="1"/>
          <p:nvPr/>
        </p:nvSpPr>
        <p:spPr>
          <a:xfrm>
            <a:off x="1540635" y="2200369"/>
            <a:ext cx="67018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oral health of some AI/AN preschool children is improving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B657A4-1454-4160-8B8F-167A808B5CDC}"/>
              </a:ext>
            </a:extLst>
          </p:cNvPr>
          <p:cNvSpPr txBox="1"/>
          <p:nvPr/>
        </p:nvSpPr>
        <p:spPr>
          <a:xfrm>
            <a:off x="1540635" y="3039595"/>
            <a:ext cx="10141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Regardless of these improvements, AI/AN children continue to suffer disproportionately from the burden of oral disease</a:t>
            </a:r>
          </a:p>
        </p:txBody>
      </p:sp>
    </p:spTree>
    <p:extLst>
      <p:ext uri="{BB962C8B-B14F-4D97-AF65-F5344CB8AC3E}">
        <p14:creationId xmlns:p14="http://schemas.microsoft.com/office/powerpoint/2010/main" val="3463463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National trend data – 2010 to 2018-19</a:t>
            </a:r>
            <a:endParaRPr lang="en-GB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Information in the following 2 figures is limited to the 53 Service Units that participated in the 2010, 2014 and 2018-19 surveys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054508-CAF4-4D48-9FE3-EB265B09D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08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National Trends in decay experience by age, 2010 to 2018-19</a:t>
            </a:r>
            <a:br>
              <a:rPr lang="en-US" sz="1800" b="0" dirty="0"/>
            </a:br>
            <a:r>
              <a:rPr lang="en-US" sz="1800" b="0" i="1" dirty="0">
                <a:solidFill>
                  <a:srgbClr val="FFFF00"/>
                </a:solidFill>
              </a:rPr>
              <a:t>limited to the 53 Service Units that participated in the 2010, 2014 and 2018-19 surveys</a:t>
            </a:r>
            <a:endParaRPr lang="en-GB" sz="18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7F3E203-C926-419A-8866-C93115E8E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365181"/>
              </p:ext>
            </p:extLst>
          </p:nvPr>
        </p:nvGraphicFramePr>
        <p:xfrm>
          <a:off x="1280160" y="1996990"/>
          <a:ext cx="9543448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C5A3AA-55F3-4C39-A17C-C4DA89F9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0FC327-E3CE-4898-970B-3E64A7D454F2}"/>
              </a:ext>
            </a:extLst>
          </p:cNvPr>
          <p:cNvSpPr txBox="1"/>
          <p:nvPr/>
        </p:nvSpPr>
        <p:spPr>
          <a:xfrm>
            <a:off x="1503613" y="5870036"/>
            <a:ext cx="5838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* Statistically significant difference, p&lt;0.05</a:t>
            </a:r>
          </a:p>
          <a:p>
            <a:r>
              <a:rPr lang="en-US" sz="1200" dirty="0">
                <a:latin typeface="Calibri" pitchFamily="34" charset="0"/>
              </a:rPr>
              <a:t>   Data is from the 53 service units that participated in the 2010, 2014 and 2018-19 surveys</a:t>
            </a:r>
          </a:p>
        </p:txBody>
      </p:sp>
    </p:spTree>
    <p:extLst>
      <p:ext uri="{BB962C8B-B14F-4D97-AF65-F5344CB8AC3E}">
        <p14:creationId xmlns:p14="http://schemas.microsoft.com/office/powerpoint/2010/main" val="4264617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National Trends in untreated decay by age, 2010 to 2018-19</a:t>
            </a:r>
            <a:br>
              <a:rPr lang="en-US" sz="1800" b="0" dirty="0"/>
            </a:br>
            <a:r>
              <a:rPr lang="en-US" sz="1800" b="0" i="1" dirty="0">
                <a:solidFill>
                  <a:srgbClr val="FFFF00"/>
                </a:solidFill>
              </a:rPr>
              <a:t>limited to the 53 Service Units that participated in the 2010, 2014 and 2018-19 surveys</a:t>
            </a:r>
            <a:endParaRPr lang="en-GB" sz="18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7F3E203-C926-419A-8866-C93115E8E9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800742"/>
              </p:ext>
            </p:extLst>
          </p:nvPr>
        </p:nvGraphicFramePr>
        <p:xfrm>
          <a:off x="1463040" y="1996990"/>
          <a:ext cx="9264316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C5A3AA-55F3-4C39-A17C-C4DA89F9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5F04C3-96D2-4ECC-A8DF-0EC2DDA78F94}"/>
              </a:ext>
            </a:extLst>
          </p:cNvPr>
          <p:cNvSpPr txBox="1"/>
          <p:nvPr/>
        </p:nvSpPr>
        <p:spPr>
          <a:xfrm>
            <a:off x="1585428" y="5870036"/>
            <a:ext cx="5838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* Statistically significant difference, p&lt;0.05</a:t>
            </a:r>
          </a:p>
          <a:p>
            <a:r>
              <a:rPr lang="en-US" sz="1200" dirty="0">
                <a:latin typeface="Calibri" pitchFamily="34" charset="0"/>
              </a:rPr>
              <a:t>   Data is from the 53 service units that participated in the 2010, 2014 and 2018-19 surveys</a:t>
            </a:r>
          </a:p>
        </p:txBody>
      </p:sp>
    </p:spTree>
    <p:extLst>
      <p:ext uri="{BB962C8B-B14F-4D97-AF65-F5344CB8AC3E}">
        <p14:creationId xmlns:p14="http://schemas.microsoft.com/office/powerpoint/2010/main" val="625110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192" y="2859498"/>
            <a:ext cx="8272211" cy="1497507"/>
          </a:xfrm>
        </p:spPr>
        <p:txBody>
          <a:bodyPr/>
          <a:lstStyle/>
          <a:p>
            <a:r>
              <a:rPr lang="en-US" dirty="0"/>
              <a:t>IHS Area Specific results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F0AB8CD-394C-4564-B01B-8D591C99F3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EC1AA8-74D6-427B-8CFF-E4A860F0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0B13FD-26FD-4504-AD8A-84A21BC52BC3}"/>
              </a:ext>
            </a:extLst>
          </p:cNvPr>
          <p:cNvSpPr txBox="1"/>
          <p:nvPr/>
        </p:nvSpPr>
        <p:spPr>
          <a:xfrm>
            <a:off x="1760288" y="5430232"/>
            <a:ext cx="867142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cap="al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ADOs are encouraged to redact IHS Area, facility and tribal names if sharing this presentation throughout the area or with outside organizations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Prevalence of Decay Experience by </a:t>
            </a:r>
            <a:r>
              <a:rPr lang="en-US" sz="1800" b="0" dirty="0" err="1"/>
              <a:t>ihs</a:t>
            </a:r>
            <a:r>
              <a:rPr lang="en-US" sz="1800" b="0" dirty="0"/>
              <a:t> area, 2018-19</a:t>
            </a:r>
            <a:br>
              <a:rPr lang="en-US" sz="1800" b="0" dirty="0"/>
            </a:br>
            <a:r>
              <a:rPr lang="en-US" sz="1800" b="0" dirty="0">
                <a:solidFill>
                  <a:srgbClr val="FFFF00"/>
                </a:solidFill>
              </a:rPr>
              <a:t>Includes all clinics that participated in the 2018-19 survey</a:t>
            </a:r>
            <a:endParaRPr lang="en-GB" sz="1800" b="0" dirty="0">
              <a:solidFill>
                <a:srgbClr val="FFFF00"/>
              </a:solidFill>
            </a:endParaRP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85C5449E-D9CD-46D0-8BF9-7728A00EF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117664"/>
              </p:ext>
            </p:extLst>
          </p:nvPr>
        </p:nvGraphicFramePr>
        <p:xfrm>
          <a:off x="1985395" y="2045071"/>
          <a:ext cx="8221210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80F5625-BFC3-48B9-98FD-6B1360FD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0730" y="3977094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Lowest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0191" y="2518332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Highest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Prevalence of Untreated Decay by </a:t>
            </a:r>
            <a:r>
              <a:rPr lang="en-US" sz="1800" b="0" dirty="0" err="1"/>
              <a:t>ihs</a:t>
            </a:r>
            <a:r>
              <a:rPr lang="en-US" sz="1800" b="0" dirty="0"/>
              <a:t> Area, 2018-19</a:t>
            </a:r>
            <a:br>
              <a:rPr lang="en-US" sz="1800" b="0" dirty="0"/>
            </a:br>
            <a:r>
              <a:rPr lang="en-US" sz="1800" b="0" dirty="0">
                <a:solidFill>
                  <a:srgbClr val="FFFF00"/>
                </a:solidFill>
              </a:rPr>
              <a:t>Includes all clinics that participated in the 2018-19 survey</a:t>
            </a:r>
            <a:endParaRPr lang="en-GB" sz="1800" b="0" dirty="0">
              <a:solidFill>
                <a:srgbClr val="FFFF00"/>
              </a:solidFill>
            </a:endParaRPr>
          </a:p>
        </p:txBody>
      </p:sp>
      <p:graphicFrame>
        <p:nvGraphicFramePr>
          <p:cNvPr id="9" name="Content Placeholder 13">
            <a:extLst>
              <a:ext uri="{FF2B5EF4-FFF2-40B4-BE49-F238E27FC236}">
                <a16:creationId xmlns:a16="http://schemas.microsoft.com/office/drawing/2014/main" id="{D2E5E6B1-9692-48F7-B52E-48D994465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617924"/>
              </p:ext>
            </p:extLst>
          </p:nvPr>
        </p:nvGraphicFramePr>
        <p:xfrm>
          <a:off x="1981200" y="2045071"/>
          <a:ext cx="8196044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022861-E2F1-4175-813C-F092F21C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35397" y="3918767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Lowest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0874" y="2422598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Highest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Statistical analyses were performed using the complex survey procedures in SAS version 9.4</a:t>
            </a:r>
          </a:p>
          <a:p>
            <a:pPr lvl="1"/>
            <a:r>
              <a:rPr lang="en-US" dirty="0"/>
              <a:t>All analyses accounted for the stratified cluster sampling strategy</a:t>
            </a:r>
          </a:p>
          <a:p>
            <a:pPr lvl="1"/>
            <a:r>
              <a:rPr lang="en-US" dirty="0"/>
              <a:t>Confidence intervals are wide because of cluster sampling design</a:t>
            </a:r>
            <a:endParaRPr lang="en-GB" dirty="0"/>
          </a:p>
          <a:p>
            <a:r>
              <a:rPr lang="en-GB" dirty="0"/>
              <a:t>Sample weights were developed using the 2017 user population estimates to produce population estimates based on selection probabilities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752267-ED42-4E37-835E-6554988AD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Prevalence of dental sealants by </a:t>
            </a:r>
            <a:r>
              <a:rPr lang="en-US" sz="1800" b="0" dirty="0" err="1"/>
              <a:t>ihs</a:t>
            </a:r>
            <a:r>
              <a:rPr lang="en-US" sz="1800" b="0" dirty="0"/>
              <a:t> Area, 2018-19</a:t>
            </a:r>
            <a:br>
              <a:rPr lang="en-US" sz="1800" b="0" dirty="0"/>
            </a:br>
            <a:r>
              <a:rPr lang="en-US" sz="1800" b="0" dirty="0">
                <a:solidFill>
                  <a:srgbClr val="FFFF00"/>
                </a:solidFill>
              </a:rPr>
              <a:t>Includes all clinics that participated in the 2018-19 survey</a:t>
            </a:r>
            <a:endParaRPr lang="en-GB" sz="1800" b="0" dirty="0">
              <a:solidFill>
                <a:srgbClr val="FFFF00"/>
              </a:solidFill>
            </a:endParaRPr>
          </a:p>
        </p:txBody>
      </p:sp>
      <p:graphicFrame>
        <p:nvGraphicFramePr>
          <p:cNvPr id="9" name="Content Placeholder 13">
            <a:extLst>
              <a:ext uri="{FF2B5EF4-FFF2-40B4-BE49-F238E27FC236}">
                <a16:creationId xmlns:a16="http://schemas.microsoft.com/office/drawing/2014/main" id="{D2E5E6B1-9692-48F7-B52E-48D994465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622788"/>
              </p:ext>
            </p:extLst>
          </p:nvPr>
        </p:nvGraphicFramePr>
        <p:xfrm>
          <a:off x="1981200" y="2045071"/>
          <a:ext cx="8196044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022861-E2F1-4175-813C-F092F21C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83621" y="4594081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Lowest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10547" y="2307488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Highest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6649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Prevalence of Arrested Decay by </a:t>
            </a:r>
            <a:r>
              <a:rPr lang="en-US" sz="1800" b="0" dirty="0" err="1"/>
              <a:t>ihs</a:t>
            </a:r>
            <a:r>
              <a:rPr lang="en-US" sz="1800" b="0" dirty="0"/>
              <a:t> Area, 2018-19</a:t>
            </a:r>
            <a:br>
              <a:rPr lang="en-US" sz="1800" b="0" dirty="0"/>
            </a:br>
            <a:r>
              <a:rPr lang="en-US" sz="1800" b="0" dirty="0">
                <a:solidFill>
                  <a:srgbClr val="FFFF00"/>
                </a:solidFill>
              </a:rPr>
              <a:t>Includes all clinics that participated in the 2018-19 survey</a:t>
            </a:r>
            <a:endParaRPr lang="en-GB" sz="1800" b="0" dirty="0">
              <a:solidFill>
                <a:srgbClr val="FFFF00"/>
              </a:solidFill>
            </a:endParaRPr>
          </a:p>
        </p:txBody>
      </p:sp>
      <p:graphicFrame>
        <p:nvGraphicFramePr>
          <p:cNvPr id="9" name="Content Placeholder 13">
            <a:extLst>
              <a:ext uri="{FF2B5EF4-FFF2-40B4-BE49-F238E27FC236}">
                <a16:creationId xmlns:a16="http://schemas.microsoft.com/office/drawing/2014/main" id="{D2E5E6B1-9692-48F7-B52E-48D994465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854355"/>
              </p:ext>
            </p:extLst>
          </p:nvPr>
        </p:nvGraphicFramePr>
        <p:xfrm>
          <a:off x="1981200" y="2045071"/>
          <a:ext cx="8196044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022861-E2F1-4175-813C-F092F21C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9683" y="4854139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Lowest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5383" y="2324264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Highest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552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Mean number of decayed, missing, filled teeth (</a:t>
            </a:r>
            <a:r>
              <a:rPr lang="en-US" sz="1800" b="0" dirty="0" err="1"/>
              <a:t>dmft</a:t>
            </a:r>
            <a:r>
              <a:rPr lang="en-US" sz="1800" b="0" dirty="0"/>
              <a:t>) by </a:t>
            </a:r>
            <a:r>
              <a:rPr lang="en-US" sz="1800" b="0" dirty="0" err="1"/>
              <a:t>ihs</a:t>
            </a:r>
            <a:r>
              <a:rPr lang="en-US" sz="1800" b="0" dirty="0"/>
              <a:t> Area, 2018-19</a:t>
            </a:r>
            <a:br>
              <a:rPr lang="en-US" sz="1800" b="0" dirty="0"/>
            </a:br>
            <a:r>
              <a:rPr lang="en-US" sz="1800" b="0" dirty="0">
                <a:solidFill>
                  <a:srgbClr val="FFFF00"/>
                </a:solidFill>
              </a:rPr>
              <a:t>Includes all clinics that participated in the 2018-19 survey</a:t>
            </a:r>
            <a:endParaRPr lang="en-GB" sz="1800" b="0" dirty="0">
              <a:solidFill>
                <a:srgbClr val="FFFF00"/>
              </a:solidFill>
            </a:endParaRPr>
          </a:p>
        </p:txBody>
      </p:sp>
      <p:graphicFrame>
        <p:nvGraphicFramePr>
          <p:cNvPr id="9" name="Content Placeholder 13">
            <a:extLst>
              <a:ext uri="{FF2B5EF4-FFF2-40B4-BE49-F238E27FC236}">
                <a16:creationId xmlns:a16="http://schemas.microsoft.com/office/drawing/2014/main" id="{D2E5E6B1-9692-48F7-B52E-48D994465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784439"/>
              </p:ext>
            </p:extLst>
          </p:nvPr>
        </p:nvGraphicFramePr>
        <p:xfrm>
          <a:off x="1981200" y="2045071"/>
          <a:ext cx="8196044" cy="4173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022861-E2F1-4175-813C-F092F21C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14424" y="4308855"/>
            <a:ext cx="564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Lowest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3765" y="25927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  <a:latin typeface="Calibri" pitchFamily="34" charset="0"/>
              </a:rPr>
              <a:t>Highest</a:t>
            </a:r>
            <a:endParaRPr lang="en-GB" sz="1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0696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Area Specific trend data – 2010 to 2018-19</a:t>
            </a:r>
            <a:endParaRPr lang="en-GB" sz="3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Information in the following 3 tables is limited to the 53 Service Units that participated in the 2010, 2014 and 2018-19 surveys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054508-CAF4-4D48-9FE3-EB265B09D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96C3F1-7599-4E24-B620-B4E0C5D576EB}"/>
              </a:ext>
            </a:extLst>
          </p:cNvPr>
          <p:cNvSpPr txBox="1"/>
          <p:nvPr/>
        </p:nvSpPr>
        <p:spPr>
          <a:xfrm>
            <a:off x="1760288" y="5430232"/>
            <a:ext cx="867142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cap="al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ADOs are encouraged to redact IHS Area, facility and tribal names if sharing this presentation throughout the area or with outside organizations</a:t>
            </a:r>
          </a:p>
        </p:txBody>
      </p:sp>
    </p:spTree>
    <p:extLst>
      <p:ext uri="{BB962C8B-B14F-4D97-AF65-F5344CB8AC3E}">
        <p14:creationId xmlns:p14="http://schemas.microsoft.com/office/powerpoint/2010/main" val="1071616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Trends in decay experience, 2010 to 2018-19</a:t>
            </a:r>
            <a:br>
              <a:rPr lang="en-US" sz="1800" b="0" dirty="0"/>
            </a:br>
            <a:r>
              <a:rPr lang="en-US" sz="1800" b="0" dirty="0"/>
              <a:t>Some </a:t>
            </a:r>
            <a:r>
              <a:rPr lang="en-US" sz="1800" b="0" dirty="0" err="1"/>
              <a:t>ihs</a:t>
            </a:r>
            <a:r>
              <a:rPr lang="en-US" sz="1800" b="0" dirty="0"/>
              <a:t> areas had a significant reduction in decay experience</a:t>
            </a:r>
            <a:br>
              <a:rPr lang="en-US" sz="1800" b="0" dirty="0"/>
            </a:br>
            <a:r>
              <a:rPr lang="en-US" sz="1800" b="0" i="1" dirty="0">
                <a:solidFill>
                  <a:srgbClr val="FFFF00"/>
                </a:solidFill>
              </a:rPr>
              <a:t>limited to the 53 Service Units that participated in the 2010, 2014 and 2018-19 surveys</a:t>
            </a:r>
            <a:endParaRPr lang="en-GB" sz="1800" b="0" dirty="0">
              <a:solidFill>
                <a:srgbClr val="FFFF00"/>
              </a:solidFill>
            </a:endParaRPr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261705"/>
              </p:ext>
            </p:extLst>
          </p:nvPr>
        </p:nvGraphicFramePr>
        <p:xfrm>
          <a:off x="1977007" y="1997877"/>
          <a:ext cx="8229601" cy="3678503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58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3257291391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401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 of Decay Experience by Survey Year (1-5 Yrs)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02">
                <a:tc v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2010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2014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2018-19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Decrease 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2010 to 2018-19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74.8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-5.4%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9.7%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-17.7%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13.2%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-2.1%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23.8%*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44.7%*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25.0%*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</a:t>
                      </a:r>
                      <a:r>
                        <a:rPr lang="en-US" sz="1200" b="1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Overall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DD0D4-AD9D-4D38-A56F-C0D2A35F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40632" y="5676380"/>
            <a:ext cx="5955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* Statistically significant difference, p&lt;0.05</a:t>
            </a:r>
          </a:p>
          <a:p>
            <a:r>
              <a:rPr lang="en-US" sz="1200" dirty="0">
                <a:latin typeface="Calibri" pitchFamily="34" charset="0"/>
              </a:rPr>
              <a:t>   </a:t>
            </a:r>
            <a:r>
              <a:rPr lang="en-US" sz="1200" b="1" i="1" dirty="0">
                <a:latin typeface="Calibri" pitchFamily="34" charset="0"/>
              </a:rPr>
              <a:t>Data is from the 53 service units that participated in the 2010, 2014 and 2018-19 surveys</a:t>
            </a:r>
          </a:p>
          <a:p>
            <a:r>
              <a:rPr lang="en-US" sz="1200" dirty="0">
                <a:latin typeface="Calibri" pitchFamily="34" charset="0"/>
              </a:rPr>
              <a:t>   A negative number means that there was an increase between 2010 and 2018-19</a:t>
            </a:r>
            <a:endParaRPr lang="en-GB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Trends in Untreated decay, 2010 to 2018-19</a:t>
            </a:r>
            <a:br>
              <a:rPr lang="en-US" sz="1800" b="0" dirty="0"/>
            </a:br>
            <a:r>
              <a:rPr lang="en-US" sz="1800" b="0" dirty="0"/>
              <a:t>Some </a:t>
            </a:r>
            <a:r>
              <a:rPr lang="en-US" sz="1800" b="0" dirty="0" err="1"/>
              <a:t>ihs</a:t>
            </a:r>
            <a:r>
              <a:rPr lang="en-US" sz="1800" b="0" dirty="0"/>
              <a:t> areas had a significant reduction in untreated decay</a:t>
            </a:r>
            <a:br>
              <a:rPr lang="en-US" sz="1800" b="0" dirty="0"/>
            </a:br>
            <a:r>
              <a:rPr lang="en-US" sz="1800" b="0" i="1" dirty="0">
                <a:solidFill>
                  <a:srgbClr val="FFFF00"/>
                </a:solidFill>
              </a:rPr>
              <a:t>limited to the 53 Service Units that participated in the 2010, 2014 and 2018-19 surveys</a:t>
            </a:r>
            <a:endParaRPr lang="en-GB" sz="1800" b="0" i="1" dirty="0">
              <a:solidFill>
                <a:srgbClr val="FFFF00"/>
              </a:solidFill>
            </a:endParaRPr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456015"/>
              </p:ext>
            </p:extLst>
          </p:nvPr>
        </p:nvGraphicFramePr>
        <p:xfrm>
          <a:off x="1977007" y="1997877"/>
          <a:ext cx="8229601" cy="3677399"/>
        </p:xfrm>
        <a:graphic>
          <a:graphicData uri="http://schemas.openxmlformats.org/drawingml/2006/table">
            <a:tbl>
              <a:tblPr firstRow="1" bandRow="1" bandCol="1">
                <a:tableStyleId>{912C8C85-51F0-491E-9774-3900AFEF0FD7}</a:tableStyleId>
              </a:tblPr>
              <a:tblGrid>
                <a:gridCol w="158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3257291391"/>
                    </a:ext>
                  </a:extLst>
                </a:gridCol>
                <a:gridCol w="165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401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 of Untreated Decay by Survey Year (1-5 Yrs)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02">
                <a:tc v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2010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2014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2018-19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Decrease 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2010 to 2018-19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41.8%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58.7%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40.2%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52.2%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41.0%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36.6%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29.9%*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31.0%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37.8%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-17.6%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39.9%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35.0%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33.6%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15.8%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36.5%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32.2%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24.9%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31.8%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43.8%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31.7%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32.1%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26.7%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29.7%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28.4%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30.6%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-3.0%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49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60.0%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49.4%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40.8%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31.9%*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25.5%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12.9%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10.8%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57.7%*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35.7%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53.8%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29.5%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17.2%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32.4%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25.6%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28.3%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12.6%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49.0%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45.6%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40.7%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17.0%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</a:t>
                      </a:r>
                      <a:r>
                        <a:rPr lang="en-US" sz="1200" b="1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Overall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39.1%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36.3%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33.7%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13.9%*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DD0D4-AD9D-4D38-A56F-C0D2A35F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40632" y="5676380"/>
            <a:ext cx="5955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* Statistically significant difference, p&lt;0.05</a:t>
            </a:r>
          </a:p>
          <a:p>
            <a:r>
              <a:rPr lang="en-US" sz="1200" dirty="0">
                <a:latin typeface="Calibri" pitchFamily="34" charset="0"/>
              </a:rPr>
              <a:t>   </a:t>
            </a:r>
            <a:r>
              <a:rPr lang="en-US" sz="1200" b="1" i="1" dirty="0">
                <a:latin typeface="Calibri" pitchFamily="34" charset="0"/>
              </a:rPr>
              <a:t>Data is from the 53 service units that participated in the 2010, 2014 and 2018-19 surveys</a:t>
            </a:r>
          </a:p>
          <a:p>
            <a:r>
              <a:rPr lang="en-US" sz="1200" dirty="0">
                <a:latin typeface="Calibri" pitchFamily="34" charset="0"/>
              </a:rPr>
              <a:t>   A negative number means that there was an increase between 2010 and 2018-19</a:t>
            </a:r>
            <a:endParaRPr lang="en-GB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947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Number of Children screened by survey year</a:t>
            </a:r>
            <a:br>
              <a:rPr lang="en-US" sz="1800" b="0" dirty="0"/>
            </a:br>
            <a:r>
              <a:rPr lang="en-US" sz="1800" b="0" i="1" dirty="0">
                <a:solidFill>
                  <a:srgbClr val="FFFF00"/>
                </a:solidFill>
              </a:rPr>
              <a:t>limited to the 53 Service Units that participated in the 2010, 2014 and 2018-19 surveys</a:t>
            </a:r>
            <a:endParaRPr lang="en-GB" sz="1800" b="0" i="1" dirty="0">
              <a:solidFill>
                <a:srgbClr val="FFFF00"/>
              </a:solidFill>
            </a:endParaRPr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692542"/>
              </p:ext>
            </p:extLst>
          </p:nvPr>
        </p:nvGraphicFramePr>
        <p:xfrm>
          <a:off x="1977006" y="1976332"/>
          <a:ext cx="8225404" cy="3494519"/>
        </p:xfrm>
        <a:graphic>
          <a:graphicData uri="http://schemas.openxmlformats.org/drawingml/2006/table">
            <a:tbl>
              <a:tblPr firstRow="1" bandRow="1" bandCol="1">
                <a:tableStyleId>{17292A2E-F333-43FB-9621-5CBBE7FDCDCB}</a:tableStyleId>
              </a:tblPr>
              <a:tblGrid>
                <a:gridCol w="158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1897">
                  <a:extLst>
                    <a:ext uri="{9D8B030D-6E8A-4147-A177-3AD203B41FA5}">
                      <a16:colId xmlns:a16="http://schemas.microsoft.com/office/drawing/2014/main" val="3257291391"/>
                    </a:ext>
                  </a:extLst>
                </a:gridCol>
              </a:tblGrid>
              <a:tr h="229401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Children Screened by Survey Year (1-5 Yrs)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02">
                <a:tc vMerge="1"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2010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2014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2018-19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49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</a:t>
                      </a:r>
                      <a:r>
                        <a:rPr lang="en-US" sz="1200" b="1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Overall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7,632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8,609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7,343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DD0D4-AD9D-4D38-A56F-C0D2A35F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49021" y="5478062"/>
            <a:ext cx="5849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>
                <a:latin typeface="Calibri" pitchFamily="34" charset="0"/>
              </a:rPr>
              <a:t>Data is from the 53 service units that participated in the 2010, 2014 and 2018-19 surveys</a:t>
            </a:r>
          </a:p>
        </p:txBody>
      </p:sp>
    </p:spTree>
    <p:extLst>
      <p:ext uri="{BB962C8B-B14F-4D97-AF65-F5344CB8AC3E}">
        <p14:creationId xmlns:p14="http://schemas.microsoft.com/office/powerpoint/2010/main" val="24466381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– Portland Area Clinics</a:t>
            </a:r>
            <a:endParaRPr lang="en-GB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warning: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Clinic differences may be due to differences in the age distribution of children screened or small sample sizes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DEBA9C-1D0D-4A2E-ABDB-A43FC8636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74AEA-FB8D-4A66-BD19-2C6B6C30EABD}"/>
              </a:ext>
            </a:extLst>
          </p:cNvPr>
          <p:cNvSpPr txBox="1"/>
          <p:nvPr/>
        </p:nvSpPr>
        <p:spPr>
          <a:xfrm>
            <a:off x="1760288" y="5430232"/>
            <a:ext cx="8671421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cap="all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ADOs are encouraged to redact IHS Area, facility and tribal names if sharing this presentation throughout the area or with outside organizations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Portland Area Clinics</a:t>
            </a:r>
            <a:br>
              <a:rPr lang="en-US" sz="2400" dirty="0"/>
            </a:br>
            <a:r>
              <a:rPr lang="en-US" sz="2400" dirty="0"/>
              <a:t>Number of Children Screened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433828"/>
              </p:ext>
            </p:extLst>
          </p:nvPr>
        </p:nvGraphicFramePr>
        <p:xfrm>
          <a:off x="1960563" y="2181225"/>
          <a:ext cx="8241610" cy="4206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3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3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31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3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0415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itchFamily="34" charset="0"/>
                        </a:rPr>
                        <a:t>Clinic</a:t>
                      </a:r>
                      <a:r>
                        <a:rPr lang="en-US" sz="1400" baseline="0" dirty="0">
                          <a:latin typeface="Calibri" pitchFamily="34" charset="0"/>
                        </a:rPr>
                        <a:t> /Tribe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1</a:t>
                      </a:r>
                      <a:r>
                        <a:rPr lang="en-US" sz="1400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1400" dirty="0">
                          <a:latin typeface="Calibri" pitchFamily="34" charset="0"/>
                        </a:rPr>
                        <a:t>Year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2</a:t>
                      </a:r>
                      <a:r>
                        <a:rPr lang="en-US" sz="1400" baseline="0" dirty="0">
                          <a:latin typeface="Calibri" pitchFamily="34" charset="0"/>
                        </a:rPr>
                        <a:t> Years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3 Years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4 Years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5 Years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TOTAL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67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11008039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68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443052487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69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125136849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422435137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317152428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552231154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839531153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60351394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954679509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168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128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80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027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 Area Total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972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15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</a:rPr>
                        <a:t>IHS Total</a:t>
                      </a:r>
                      <a:endParaRPr lang="en-GB" sz="14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1,246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2,459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3,064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1,446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9,275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4BB412-2BBC-449F-B96D-AE60103A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Portland Area Clinics</a:t>
            </a:r>
            <a:br>
              <a:rPr lang="en-US" sz="2400" dirty="0"/>
            </a:br>
            <a:r>
              <a:rPr lang="en-US" sz="2400" dirty="0"/>
              <a:t>Oral Health Status OF Children Screened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343048"/>
              </p:ext>
            </p:extLst>
          </p:nvPr>
        </p:nvGraphicFramePr>
        <p:xfrm>
          <a:off x="1960563" y="2181225"/>
          <a:ext cx="8284744" cy="43209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06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2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742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" pitchFamily="34" charset="0"/>
                        </a:rPr>
                        <a:t>Clinic/Tribe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Decay </a:t>
                      </a:r>
                      <a:r>
                        <a:rPr lang="en-US" sz="1400">
                          <a:latin typeface="Calibri" pitchFamily="34" charset="0"/>
                        </a:rPr>
                        <a:t>Experience (%)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Untreated </a:t>
                      </a:r>
                      <a:r>
                        <a:rPr lang="en-US" sz="1400">
                          <a:latin typeface="Calibri" pitchFamily="34" charset="0"/>
                        </a:rPr>
                        <a:t>Decay (%)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itchFamily="34" charset="0"/>
                        </a:rPr>
                        <a:t>Dental</a:t>
                      </a:r>
                      <a:r>
                        <a:rPr lang="en-US" sz="1400" baseline="0" dirty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>
                          <a:latin typeface="Calibri" pitchFamily="34" charset="0"/>
                        </a:rPr>
                        <a:t>Sealants </a:t>
                      </a:r>
                      <a:r>
                        <a:rPr lang="en-US" sz="1400">
                          <a:latin typeface="Calibri" pitchFamily="34" charset="0"/>
                        </a:rPr>
                        <a:t>(%)</a:t>
                      </a:r>
                      <a:endParaRPr lang="en-GB" sz="14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67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243756674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68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805867466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69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96492914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756058901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405338414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81408657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34837108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57554200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889783653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984624032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79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 80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 Area Total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426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</a:rPr>
                        <a:t>IHS Total</a:t>
                      </a:r>
                      <a:endParaRPr lang="en-GB" sz="14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Calibri"/>
                          <a:cs typeface="Times New Roman"/>
                        </a:rPr>
                        <a:t>34.9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alibri" pitchFamily="34" charset="0"/>
                          <a:ea typeface="Calibri"/>
                          <a:cs typeface="Times New Roman"/>
                        </a:rPr>
                        <a:t>6.7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A1084-E046-4C93-A22F-3B36E0263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1524000" y="1874499"/>
            <a:ext cx="9144000" cy="2554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06000" indent="-306000" algn="ctr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defRPr/>
            </a:pPr>
            <a:r>
              <a:rPr lang="en-US" sz="1300" b="1" i="1" dirty="0">
                <a:solidFill>
                  <a:srgbClr val="FF0000"/>
                </a:solidFill>
                <a:latin typeface="Calibri" pitchFamily="34" charset="0"/>
              </a:rPr>
              <a:t>Warning: Clinic differences may be due to differences in the age distribution of children screened or small sample sizes.</a:t>
            </a:r>
            <a:endParaRPr lang="en-GB" sz="1300" b="1" i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Sites and Children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Screening goal:</a:t>
            </a:r>
          </a:p>
          <a:p>
            <a:pPr lvl="1"/>
            <a:r>
              <a:rPr lang="en-US" dirty="0"/>
              <a:t>400 children per IHS Area equally divided by age – 80 per age year</a:t>
            </a:r>
          </a:p>
          <a:p>
            <a:pPr lvl="1"/>
            <a:r>
              <a:rPr lang="en-US" dirty="0"/>
              <a:t>Some IHS Areas did not meet the screening goal</a:t>
            </a:r>
          </a:p>
          <a:p>
            <a:r>
              <a:rPr lang="en-US" dirty="0"/>
              <a:t>73 IHS Service Units participated</a:t>
            </a:r>
          </a:p>
          <a:p>
            <a:pPr lvl="1"/>
            <a:r>
              <a:rPr lang="en-US" dirty="0"/>
              <a:t>43% of the 170 IHS Service Units</a:t>
            </a:r>
          </a:p>
          <a:p>
            <a:pPr lvl="1"/>
            <a:r>
              <a:rPr lang="en-US" dirty="0"/>
              <a:t>NOTE: Some Service Units include multiple tribal programs. A total of 82 IHS/tribal programs participated.</a:t>
            </a:r>
          </a:p>
          <a:p>
            <a:r>
              <a:rPr lang="en-US" dirty="0"/>
              <a:t>9,275 AI/AN children aged 1-5 years were screened</a:t>
            </a:r>
          </a:p>
          <a:p>
            <a:pPr lvl="1"/>
            <a:r>
              <a:rPr lang="en-US" dirty="0"/>
              <a:t>Represents approximately 7% of the estimated 2017 user population aged 1-5 years (n=135,786)</a:t>
            </a:r>
          </a:p>
          <a:p>
            <a:pPr lvl="1"/>
            <a:r>
              <a:rPr lang="en-US" dirty="0"/>
              <a:t>The majority of the children screened were 3-4 years of age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2CA86-0609-44EB-998E-2325B106D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Data Tables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2018-19 IHS Oral Health Survey of AI/AN Children 1-5 Years of Age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3B12CA-ED0A-47F2-9C02-29E015D20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0" dirty="0"/>
              <a:t>Percent of AI/AN Children with Decay Experience, Untreated Decay, Arrested Decay, Sealants and need for dental care by Age, 2018-19</a:t>
            </a:r>
            <a:endParaRPr lang="en-GB" sz="1800" b="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E682926-60A5-4524-AFA7-EF7FCD4B2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297108"/>
              </p:ext>
            </p:extLst>
          </p:nvPr>
        </p:nvGraphicFramePr>
        <p:xfrm>
          <a:off x="1955321" y="2209237"/>
          <a:ext cx="8234505" cy="3150983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561065">
                  <a:extLst>
                    <a:ext uri="{9D8B030D-6E8A-4147-A177-3AD203B41FA5}">
                      <a16:colId xmlns:a16="http://schemas.microsoft.com/office/drawing/2014/main" val="2199047916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109330551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2104881314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429535329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2810365223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3710482367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78115489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3586819496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2413182315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737896310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1521530974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542954911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3104568568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2604776658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2540372394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63813221"/>
                    </a:ext>
                  </a:extLst>
                </a:gridCol>
                <a:gridCol w="417090">
                  <a:extLst>
                    <a:ext uri="{9D8B030D-6E8A-4147-A177-3AD203B41FA5}">
                      <a16:colId xmlns:a16="http://schemas.microsoft.com/office/drawing/2014/main" val="2251430557"/>
                    </a:ext>
                  </a:extLst>
                </a:gridCol>
              </a:tblGrid>
              <a:tr h="47104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Year (n=1,060)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Years (n=1,246)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Years (n=2,459)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Years (n=3,064)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Years (n=1,446)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1-5 Years (n=9,275)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2-5 Years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(n=8,215)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3-5 Years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(n=6,969)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53413"/>
                  </a:ext>
                </a:extLst>
              </a:tr>
              <a:tr h="22332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Decay Experience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95463"/>
                  </a:ext>
                </a:extLst>
              </a:tr>
              <a:tr h="223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96503"/>
                  </a:ext>
                </a:extLst>
              </a:tr>
              <a:tr h="22332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Untreated Decay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154850"/>
                  </a:ext>
                </a:extLst>
              </a:tr>
              <a:tr h="223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110956"/>
                  </a:ext>
                </a:extLst>
              </a:tr>
              <a:tr h="22332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Arrested Decay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875265"/>
                  </a:ext>
                </a:extLst>
              </a:tr>
              <a:tr h="223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501227"/>
                  </a:ext>
                </a:extLst>
              </a:tr>
              <a:tr h="22332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Primary Molar Sealants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847894"/>
                  </a:ext>
                </a:extLst>
              </a:tr>
              <a:tr h="223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765435"/>
                  </a:ext>
                </a:extLst>
              </a:tr>
              <a:tr h="22332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Early or Urgent Care*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96747"/>
                  </a:ext>
                </a:extLst>
              </a:tr>
              <a:tr h="223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791001"/>
                  </a:ext>
                </a:extLst>
              </a:tr>
              <a:tr h="22332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Urgent Care*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18470"/>
                  </a:ext>
                </a:extLst>
              </a:tr>
              <a:tr h="223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996" marR="4399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47153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C41569-12F6-48A5-A1CB-A12E0C63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42069" y="5368247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* Information on treatment urgency was missing for 96 children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b="0" dirty="0"/>
              <a:t>Mean number of decayed, Arrested, missing and filled teeth (</a:t>
            </a:r>
            <a:r>
              <a:rPr lang="en-GB" sz="1800" b="0" dirty="0" err="1"/>
              <a:t>dmft</a:t>
            </a:r>
            <a:r>
              <a:rPr lang="en-GB" sz="1800" b="0" dirty="0"/>
              <a:t>) and mean percent of erupted teeth with decay experience among AI/AN children by age, 2018-19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35C47E5-519B-443D-8E38-3939C44B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687565"/>
              </p:ext>
            </p:extLst>
          </p:nvPr>
        </p:nvGraphicFramePr>
        <p:xfrm>
          <a:off x="1977003" y="2227264"/>
          <a:ext cx="8237995" cy="3122021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228987">
                  <a:extLst>
                    <a:ext uri="{9D8B030D-6E8A-4147-A177-3AD203B41FA5}">
                      <a16:colId xmlns:a16="http://schemas.microsoft.com/office/drawing/2014/main" val="3598347108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1492439070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699216137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1362777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2193838135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4041409507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2171476970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3224688391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1959428625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3619895429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3948217108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2761811025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2657308214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4011844217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292659407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3222894842"/>
                    </a:ext>
                  </a:extLst>
                </a:gridCol>
                <a:gridCol w="438063">
                  <a:extLst>
                    <a:ext uri="{9D8B030D-6E8A-4147-A177-3AD203B41FA5}">
                      <a16:colId xmlns:a16="http://schemas.microsoft.com/office/drawing/2014/main" val="3571563250"/>
                    </a:ext>
                  </a:extLst>
                </a:gridCol>
              </a:tblGrid>
              <a:tr h="45300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Year (n=1,060)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Years (n=1,246)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Years (n=2,459)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Years (n=3,064)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Years (n=1,446)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1-5 Years (n=9,275)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2-5 Years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(n=8,215)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3-5 Years</a:t>
                      </a:r>
                      <a:endParaRPr lang="en-US" sz="12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(n=6,969)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932632"/>
                  </a:ext>
                </a:extLst>
              </a:tr>
              <a:tr h="22241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Decayed Teeth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622061"/>
                  </a:ext>
                </a:extLst>
              </a:tr>
              <a:tr h="222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205580"/>
                  </a:ext>
                </a:extLst>
              </a:tr>
              <a:tr h="22241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Arrested Teeth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400319"/>
                  </a:ext>
                </a:extLst>
              </a:tr>
              <a:tr h="222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083052"/>
                  </a:ext>
                </a:extLst>
              </a:tr>
              <a:tr h="22241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Missing Teeth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99284"/>
                  </a:ext>
                </a:extLst>
              </a:tr>
              <a:tr h="222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774911"/>
                  </a:ext>
                </a:extLst>
              </a:tr>
              <a:tr h="22241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Filled Teeth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881955"/>
                  </a:ext>
                </a:extLst>
              </a:tr>
              <a:tr h="222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46159"/>
                  </a:ext>
                </a:extLst>
              </a:tr>
              <a:tr h="22241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dmft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6.51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24467"/>
                  </a:ext>
                </a:extLst>
              </a:tr>
              <a:tr h="222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6.99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806562"/>
                  </a:ext>
                </a:extLst>
              </a:tr>
              <a:tr h="22241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 of Teeth*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(95%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627679"/>
                  </a:ext>
                </a:extLst>
              </a:tr>
              <a:tr h="222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068" marR="4506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53149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58B1BA-D87A-4CFE-9B3E-7E8FF97A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EBB0BB-239C-47C1-B72B-9EDE654CEC66}"/>
              </a:ext>
            </a:extLst>
          </p:cNvPr>
          <p:cNvSpPr/>
          <p:nvPr/>
        </p:nvSpPr>
        <p:spPr>
          <a:xfrm>
            <a:off x="1884728" y="5353998"/>
            <a:ext cx="83176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Minion Pro"/>
              </a:rPr>
              <a:t>Percent of erupted primary teeth with decay experience. One 1-year old child did not have any teeth and is excluded.</a:t>
            </a:r>
            <a:endParaRPr lang="en-US" sz="12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b="0" dirty="0"/>
              <a:t>Percent of AI/AN children 1-5 Years with decay experience, untreated decay and arrested decay by IHS Area, 2018-19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692835"/>
              </p:ext>
            </p:extLst>
          </p:nvPr>
        </p:nvGraphicFramePr>
        <p:xfrm>
          <a:off x="1960563" y="2181226"/>
          <a:ext cx="8254440" cy="3693361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111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3111278491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4287035540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1012425854"/>
                    </a:ext>
                  </a:extLst>
                </a:gridCol>
              </a:tblGrid>
              <a:tr h="23083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Screened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Decay Experience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Untreated Decay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Arrested Decay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</a:t>
                      </a:r>
                      <a:endParaRPr lang="en-GB" sz="1200" b="1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1,533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9,275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59.0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34.9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38.7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1BF05-BA8D-4411-A7BF-125F77A42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b="0" dirty="0"/>
              <a:t>Percent of AI/AN children 1-5 Years needing dental care by IHS Area, 2018-19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267675"/>
              </p:ext>
            </p:extLst>
          </p:nvPr>
        </p:nvGraphicFramePr>
        <p:xfrm>
          <a:off x="1938069" y="2070337"/>
          <a:ext cx="8341740" cy="3547647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317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1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0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13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13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404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Screened</a:t>
                      </a:r>
                      <a:endParaRPr lang="en-GB" sz="1200" b="1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Early or Urgent Dental Care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Urgent Dental Care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0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</a:t>
                      </a:r>
                      <a:endParaRPr lang="en-GB" sz="1200" b="1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</a:t>
                      </a:r>
                      <a:endParaRPr lang="en-GB" sz="1200" b="1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1,529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Total*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9,179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30.8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38.1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5CD253-9DF6-4DEA-BB24-5D990A079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7826" y="5627349"/>
            <a:ext cx="83589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* Information on treatment urgency was missing for 96 children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b="0" dirty="0"/>
              <a:t>Mean number of decayed, Arrested, missing or filled teeth (</a:t>
            </a:r>
            <a:r>
              <a:rPr lang="en-GB" sz="1800" b="0" dirty="0" err="1"/>
              <a:t>dmft</a:t>
            </a:r>
            <a:r>
              <a:rPr lang="en-GB" sz="1800" b="0" dirty="0"/>
              <a:t>) and mean percent of erupted teeth with decay experience among AI/AN children 1-5 Years by IHS Area, 2018-19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903739"/>
              </p:ext>
            </p:extLst>
          </p:nvPr>
        </p:nvGraphicFramePr>
        <p:xfrm>
          <a:off x="1960564" y="2181226"/>
          <a:ext cx="8298607" cy="3823157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31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58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58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58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582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Screened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Decayed, Arrested, Missing or Filled Teeth (</a:t>
                      </a:r>
                      <a:r>
                        <a:rPr lang="en-GB" sz="12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dmft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 of Teeth with Decay Experience</a:t>
                      </a:r>
                      <a:endParaRPr lang="en-GB" sz="1200" b="1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Mean Percent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7.92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2.80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4.77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5.55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4.01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1,533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200" b="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5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9,275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3.79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3.30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4.28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16.9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8172D1-49DA-4293-B83F-D45F37190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b="0" dirty="0"/>
              <a:t>Percent of AI/AN children 1-5 Years with Dental sealants on primary molars by IHS Area, 2018-19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712454"/>
              </p:ext>
            </p:extLst>
          </p:nvPr>
        </p:nvGraphicFramePr>
        <p:xfrm>
          <a:off x="1972574" y="2147974"/>
          <a:ext cx="8229836" cy="3449445"/>
        </p:xfrm>
        <a:graphic>
          <a:graphicData uri="http://schemas.openxmlformats.org/drawingml/2006/table">
            <a:tbl>
              <a:tblPr firstRow="1" bandRow="1" bandCol="1">
                <a:tableStyleId>{69012ECD-51FC-41F1-AA8D-1B2483CD663E}</a:tableStyleId>
              </a:tblPr>
              <a:tblGrid>
                <a:gridCol w="1771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1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1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1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933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Screened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Dental Sealants on Primary Molars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2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95% </a:t>
                      </a: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endParaRPr lang="en-GB" sz="12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2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2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1,257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1,533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2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11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1200" b="1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9,275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4.8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1A362-789A-48B9-AD5A-D4616797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Children Screened</a:t>
            </a:r>
            <a:br>
              <a:rPr lang="en-US" dirty="0"/>
            </a:br>
            <a:r>
              <a:rPr lang="en-US" dirty="0"/>
              <a:t>(Blue Highlighted cells = did not meet goal for age)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127615"/>
              </p:ext>
            </p:extLst>
          </p:nvPr>
        </p:nvGraphicFramePr>
        <p:xfrm>
          <a:off x="849777" y="1958975"/>
          <a:ext cx="10492446" cy="4077330"/>
        </p:xfrm>
        <a:graphic>
          <a:graphicData uri="http://schemas.openxmlformats.org/drawingml/2006/table">
            <a:tbl>
              <a:tblPr firstRow="1" bandRow="1" bandCol="1">
                <a:tableStyleId>{72833802-FEF1-4C79-8D5D-14CF1EAF98D9}</a:tableStyleId>
              </a:tblPr>
              <a:tblGrid>
                <a:gridCol w="1409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3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3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38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38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1822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IHS Area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Service Units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Children Screened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822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Year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Years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Years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Years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Years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Alaska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Albuquerque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Bemidji</a:t>
                      </a:r>
                      <a:endParaRPr lang="en-GB" sz="160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Billings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1,257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California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Great Plains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Nashville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Navajo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Oklahoma City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1,533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Phoenix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Tucson</a:t>
                      </a:r>
                      <a:endParaRPr lang="en-GB" sz="1600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1600" b="1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1,060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1,246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2,459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3,064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1,446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9,275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CDE8BE-72B9-4936-91DE-D9943D3C8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51804" y="6104914"/>
            <a:ext cx="84883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alibri" pitchFamily="34" charset="0"/>
              </a:rPr>
              <a:t>Screening goal: 400 children per IHS Area equally divided by age – 80 per age year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Children screened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Impact of not reaching screening goals</a:t>
            </a:r>
          </a:p>
          <a:p>
            <a:pPr lvl="1"/>
            <a:r>
              <a:rPr lang="en-US" dirty="0"/>
              <a:t>Larger confidence intervals making potential changes in oral health status more difficult to detect</a:t>
            </a:r>
          </a:p>
          <a:p>
            <a:pPr lvl="1"/>
            <a:r>
              <a:rPr lang="en-US" dirty="0"/>
              <a:t>If a particular age year is underrepresented, Area and clinic results may not be reflective of the overall population </a:t>
            </a:r>
          </a:p>
          <a:p>
            <a:pPr lvl="1"/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761DA-8988-4A0B-9B46-29A9C035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IHS national Results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031F55-9FF0-4351-8934-B4907AA0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B871AE93-72B2-4545-989F-4B08DCD787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1"/>
            <a:ext cx="12191999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C1B0F13F-C83B-4678-ABCC-5F6FB1D388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A54A6-E391-425F-9A2D-88DACFBC5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r>
              <a:rPr lang="en-US" dirty="0"/>
              <a:t>Key Finding #1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074ED4-9DB5-4D14-BDCF-BD7D0C1451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48FF616-1F75-49FC-861B-7B794054A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184B385-16B6-44A9-9A47-1C765B3763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5DCED-0279-44EE-8C36-3E4EF3C5F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870" y="723899"/>
            <a:ext cx="7183597" cy="3678303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endParaRPr lang="en-US" dirty="0"/>
          </a:p>
          <a:p>
            <a:pPr marL="0" indent="0">
              <a:buClrTx/>
              <a:buNone/>
            </a:pPr>
            <a:r>
              <a:rPr lang="en-US" b="1" i="1"/>
              <a:t>Since 2010, ECC has steadily declined nationally, and untreated ECC in AI/AN preschool children has significantly declined.</a:t>
            </a:r>
          </a:p>
        </p:txBody>
      </p:sp>
      <p:pic>
        <p:nvPicPr>
          <p:cNvPr id="8" name="Graphic 7" descr="Bar graph with downward trend">
            <a:extLst>
              <a:ext uri="{FF2B5EF4-FFF2-40B4-BE49-F238E27FC236}">
                <a16:creationId xmlns:a16="http://schemas.microsoft.com/office/drawing/2014/main" id="{45F712A0-7983-4D7F-9FC8-0A8C509CD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45532" y="2384888"/>
            <a:ext cx="3648275" cy="36482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2E1A9-A28B-460A-A4D5-649D43C0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720" y="6482006"/>
            <a:ext cx="691721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F1B38-FED5-4AAE-8CE6-5CAF73A2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5772" y="6482005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200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1D09F-2FA1-4001-BFC1-09768B1DD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Finding #1: Since 2010, ECC has steadily declined nationally, and untreated ECC in AI/AN preschool children has significantly declined.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2EBEF32-443A-48F1-9ABC-F4D8027899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301088"/>
              </p:ext>
            </p:extLst>
          </p:nvPr>
        </p:nvGraphicFramePr>
        <p:xfrm>
          <a:off x="581192" y="2442071"/>
          <a:ext cx="11029950" cy="3848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BCE7F5-08FF-4B07-B0CE-96A79BF7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Portland Area 2018-19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94C8F-3FCC-403A-8B9E-A2CE808F9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4A9593-0929-47AB-884A-2A86812FAFED}"/>
              </a:ext>
            </a:extLst>
          </p:cNvPr>
          <p:cNvSpPr txBox="1"/>
          <p:nvPr/>
        </p:nvSpPr>
        <p:spPr>
          <a:xfrm>
            <a:off x="2305507" y="1862335"/>
            <a:ext cx="7580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Percentage of 1-5 year old AI/AN children with ECC and untreated decay by survey year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2D7D34-54B2-4B26-BC80-458E1DCE50D1}"/>
              </a:ext>
            </a:extLst>
          </p:cNvPr>
          <p:cNvSpPr txBox="1"/>
          <p:nvPr/>
        </p:nvSpPr>
        <p:spPr>
          <a:xfrm>
            <a:off x="2185005" y="6185098"/>
            <a:ext cx="7744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Limited to the 53 service units that participated in the 2010, 2014 and 2018-19 IHS oral health surveys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4EEFBE4-4C16-4B73-BD7C-DE5879495642}"/>
              </a:ext>
            </a:extLst>
          </p:cNvPr>
          <p:cNvCxnSpPr>
            <a:cxnSpLocks/>
          </p:cNvCxnSpPr>
          <p:nvPr/>
        </p:nvCxnSpPr>
        <p:spPr>
          <a:xfrm>
            <a:off x="7806447" y="3229785"/>
            <a:ext cx="2300591" cy="2847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9FEF6E-0294-4C10-87F7-DA66D8A08335}"/>
              </a:ext>
            </a:extLst>
          </p:cNvPr>
          <p:cNvSpPr txBox="1"/>
          <p:nvPr/>
        </p:nvSpPr>
        <p:spPr>
          <a:xfrm>
            <a:off x="8793853" y="3064385"/>
            <a:ext cx="1276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14% Reduction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54B3333-5D85-443B-BDBA-9FD9735119F3}"/>
              </a:ext>
            </a:extLst>
          </p:cNvPr>
          <p:cNvCxnSpPr>
            <a:cxnSpLocks/>
          </p:cNvCxnSpPr>
          <p:nvPr/>
        </p:nvCxnSpPr>
        <p:spPr>
          <a:xfrm>
            <a:off x="2811293" y="2525437"/>
            <a:ext cx="2314277" cy="1390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3A022D4-AD69-413C-A92C-ED2FDCAF1CF2}"/>
              </a:ext>
            </a:extLst>
          </p:cNvPr>
          <p:cNvSpPr txBox="1"/>
          <p:nvPr/>
        </p:nvSpPr>
        <p:spPr>
          <a:xfrm>
            <a:off x="3787152" y="2306827"/>
            <a:ext cx="1185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5% Reduction</a:t>
            </a:r>
          </a:p>
        </p:txBody>
      </p:sp>
    </p:spTree>
    <p:extLst>
      <p:ext uri="{BB962C8B-B14F-4D97-AF65-F5344CB8AC3E}">
        <p14:creationId xmlns:p14="http://schemas.microsoft.com/office/powerpoint/2010/main" val="330128579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3968</Words>
  <Application>Microsoft Office PowerPoint</Application>
  <PresentationFormat>Widescreen</PresentationFormat>
  <Paragraphs>1588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Calibri</vt:lpstr>
      <vt:lpstr>Gill Sans MT</vt:lpstr>
      <vt:lpstr>Minion Pro</vt:lpstr>
      <vt:lpstr>Times New Roman</vt:lpstr>
      <vt:lpstr>Wingdings</vt:lpstr>
      <vt:lpstr>Wingdings 2</vt:lpstr>
      <vt:lpstr>Dividend</vt:lpstr>
      <vt:lpstr>Oral Health of AI/AN Children 1-5 Years of age</vt:lpstr>
      <vt:lpstr>Survey Methods</vt:lpstr>
      <vt:lpstr>Data analysis</vt:lpstr>
      <vt:lpstr>Number of Sites and Children</vt:lpstr>
      <vt:lpstr>Number of Children Screened (Blue Highlighted cells = did not meet goal for age)</vt:lpstr>
      <vt:lpstr>Number of Children screened</vt:lpstr>
      <vt:lpstr>IHS national Results</vt:lpstr>
      <vt:lpstr>Key Finding #1</vt:lpstr>
      <vt:lpstr>Finding #1: Since 2010, ECC has steadily declined nationally, and untreated ECC in AI/AN preschool children has significantly declined. </vt:lpstr>
      <vt:lpstr>Finding #1: Since 2010, ECC has steadily declined nationally, and untreated ECC in AI/AN preschool children has significantly declined. </vt:lpstr>
      <vt:lpstr>Key Finding #2</vt:lpstr>
      <vt:lpstr>Finding #2: ECC, however, continues to be a serious health problem for many AI/AN preschool children, despite declining rates.</vt:lpstr>
      <vt:lpstr>Finding #2: ECC, however, continues to be a serious health problem for many AI/AN preschool children, despite declining rates.</vt:lpstr>
      <vt:lpstr>Finding #2: ECC, however, continues to be a serious health problem for many AI/AN preschool children, despite declining rates.</vt:lpstr>
      <vt:lpstr>Key Finding #3</vt:lpstr>
      <vt:lpstr>Finding #3: some IHS Areas and programs have had dramatic, statistically significant reductions in the prevalence of ECC.</vt:lpstr>
      <vt:lpstr>Finding #3: some IHS Areas and programs have had dramatic, statistically significant reductions in the prevalence of ECC.</vt:lpstr>
      <vt:lpstr>Key Finding #4</vt:lpstr>
      <vt:lpstr>Finding #4: One out of every six one-year old AI/AN children suffer from ECC.</vt:lpstr>
      <vt:lpstr>Finding #4: One out of every six one-year old AI/AN children suffer from ECC.</vt:lpstr>
      <vt:lpstr>Key Finding #5</vt:lpstr>
      <vt:lpstr>Finding #5: While almost twice the national level, dental sealants on primary molars in AI/AN children may be underutilized.</vt:lpstr>
      <vt:lpstr>Implications</vt:lpstr>
      <vt:lpstr>National trend data – 2010 to 2018-19</vt:lpstr>
      <vt:lpstr>National Trends in decay experience by age, 2010 to 2018-19 limited to the 53 Service Units that participated in the 2010, 2014 and 2018-19 surveys</vt:lpstr>
      <vt:lpstr>National Trends in untreated decay by age, 2010 to 2018-19 limited to the 53 Service Units that participated in the 2010, 2014 and 2018-19 surveys</vt:lpstr>
      <vt:lpstr>IHS Area Specific results</vt:lpstr>
      <vt:lpstr>Prevalence of Decay Experience by ihs area, 2018-19 Includes all clinics that participated in the 2018-19 survey</vt:lpstr>
      <vt:lpstr>Prevalence of Untreated Decay by ihs Area, 2018-19 Includes all clinics that participated in the 2018-19 survey</vt:lpstr>
      <vt:lpstr>Prevalence of dental sealants by ihs Area, 2018-19 Includes all clinics that participated in the 2018-19 survey</vt:lpstr>
      <vt:lpstr>Prevalence of Arrested Decay by ihs Area, 2018-19 Includes all clinics that participated in the 2018-19 survey</vt:lpstr>
      <vt:lpstr>Mean number of decayed, missing, filled teeth (dmft) by ihs Area, 2018-19 Includes all clinics that participated in the 2018-19 survey</vt:lpstr>
      <vt:lpstr>Area Specific trend data – 2010 to 2018-19</vt:lpstr>
      <vt:lpstr>Trends in decay experience, 2010 to 2018-19 Some ihs areas had a significant reduction in decay experience limited to the 53 Service Units that participated in the 2010, 2014 and 2018-19 surveys</vt:lpstr>
      <vt:lpstr>Trends in Untreated decay, 2010 to 2018-19 Some ihs areas had a significant reduction in untreated decay limited to the 53 Service Units that participated in the 2010, 2014 and 2018-19 surveys</vt:lpstr>
      <vt:lpstr>Number of Children screened by survey year limited to the 53 Service Units that participated in the 2010, 2014 and 2018-19 surveys</vt:lpstr>
      <vt:lpstr>Results – Portland Area Clinics</vt:lpstr>
      <vt:lpstr>Portland Area Clinics Number of Children Screened</vt:lpstr>
      <vt:lpstr>Portland Area Clinics Oral Health Status OF Children Screened</vt:lpstr>
      <vt:lpstr>Additional Data Tables</vt:lpstr>
      <vt:lpstr>Percent of AI/AN Children with Decay Experience, Untreated Decay, Arrested Decay, Sealants and need for dental care by Age, 2018-19</vt:lpstr>
      <vt:lpstr>Mean number of decayed, Arrested, missing and filled teeth (dmft) and mean percent of erupted teeth with decay experience among AI/AN children by age, 2018-19</vt:lpstr>
      <vt:lpstr>Percent of AI/AN children 1-5 Years with decay experience, untreated decay and arrested decay by IHS Area, 2018-19</vt:lpstr>
      <vt:lpstr>Percent of AI/AN children 1-5 Years needing dental care by IHS Area, 2018-19</vt:lpstr>
      <vt:lpstr>Mean number of decayed, Arrested, missing or filled teeth (dmft) and mean percent of erupted teeth with decay experience among AI/AN children 1-5 Years by IHS Area, 2018-19</vt:lpstr>
      <vt:lpstr>Percent of AI/AN children 1-5 Years with Dental sealants on primary molars by IHS Area, 2018-19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Health of AI/AN Children 1-5 Years of age</dc:title>
  <dc:creator>Kathy Phipps</dc:creator>
  <cp:lastModifiedBy>Ticey Mason</cp:lastModifiedBy>
  <cp:revision>1</cp:revision>
  <dcterms:created xsi:type="dcterms:W3CDTF">2019-04-08T20:06:29Z</dcterms:created>
  <dcterms:modified xsi:type="dcterms:W3CDTF">2019-07-03T15:51:55Z</dcterms:modified>
</cp:coreProperties>
</file>