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handoutMasterIdLst>
    <p:handoutMasterId r:id="rId27"/>
  </p:handoutMasterIdLst>
  <p:sldIdLst>
    <p:sldId id="329" r:id="rId3"/>
    <p:sldId id="331" r:id="rId4"/>
    <p:sldId id="332" r:id="rId5"/>
    <p:sldId id="333" r:id="rId6"/>
    <p:sldId id="334" r:id="rId7"/>
    <p:sldId id="335" r:id="rId8"/>
    <p:sldId id="336" r:id="rId9"/>
    <p:sldId id="337" r:id="rId10"/>
    <p:sldId id="338" r:id="rId11"/>
    <p:sldId id="342" r:id="rId12"/>
    <p:sldId id="347" r:id="rId13"/>
    <p:sldId id="348" r:id="rId14"/>
    <p:sldId id="349" r:id="rId15"/>
    <p:sldId id="350" r:id="rId16"/>
    <p:sldId id="351" r:id="rId17"/>
    <p:sldId id="343" r:id="rId18"/>
    <p:sldId id="344" r:id="rId19"/>
    <p:sldId id="345" r:id="rId20"/>
    <p:sldId id="346" r:id="rId21"/>
    <p:sldId id="339" r:id="rId22"/>
    <p:sldId id="340" r:id="rId23"/>
    <p:sldId id="341" r:id="rId24"/>
    <p:sldId id="294" r:id="rId25"/>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32"/>
    <p:restoredTop sz="66868"/>
  </p:normalViewPr>
  <p:slideViewPr>
    <p:cSldViewPr>
      <p:cViewPr varScale="1">
        <p:scale>
          <a:sx n="74" d="100"/>
          <a:sy n="74" d="100"/>
        </p:scale>
        <p:origin x="1856" y="176"/>
      </p:cViewPr>
      <p:guideLst>
        <p:guide orient="horz" pos="2160"/>
        <p:guide pos="2880"/>
      </p:guideLst>
    </p:cSldViewPr>
  </p:slideViewPr>
  <p:outlineViewPr>
    <p:cViewPr>
      <p:scale>
        <a:sx n="33" d="100"/>
        <a:sy n="33" d="100"/>
      </p:scale>
      <p:origin x="0" y="480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974CD7-93AF-CD40-8797-4D54627409F3}"/>
              </a:ext>
            </a:extLst>
          </p:cNvPr>
          <p:cNvSpPr>
            <a:spLocks noGrp="1"/>
          </p:cNvSpPr>
          <p:nvPr>
            <p:ph type="hdr" sz="quarter"/>
          </p:nvPr>
        </p:nvSpPr>
        <p:spPr>
          <a:xfrm>
            <a:off x="0" y="0"/>
            <a:ext cx="3043238" cy="465138"/>
          </a:xfrm>
          <a:prstGeom prst="rect">
            <a:avLst/>
          </a:prstGeom>
        </p:spPr>
        <p:txBody>
          <a:bodyPr vert="horz" lIns="91577" tIns="45789" rIns="91577" bIns="45789" rtlCol="0"/>
          <a:lstStyle>
            <a:lvl1pPr algn="l" eaLnBrk="1" hangingPunct="1">
              <a:defRPr sz="1200">
                <a:latin typeface="Arial"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A0F9A772-31C0-0E46-809D-2A05A136BCB6}"/>
              </a:ext>
            </a:extLst>
          </p:cNvPr>
          <p:cNvSpPr>
            <a:spLocks noGrp="1"/>
          </p:cNvSpPr>
          <p:nvPr>
            <p:ph type="dt" sz="quarter" idx="1"/>
          </p:nvPr>
        </p:nvSpPr>
        <p:spPr>
          <a:xfrm>
            <a:off x="3978275" y="0"/>
            <a:ext cx="3043238" cy="465138"/>
          </a:xfrm>
          <a:prstGeom prst="rect">
            <a:avLst/>
          </a:prstGeom>
        </p:spPr>
        <p:txBody>
          <a:bodyPr vert="horz" wrap="square" lIns="91577" tIns="45789" rIns="91577" bIns="45789"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654E990A-65D8-0B41-AF4C-AAB5DE8AF256}" type="datetimeFigureOut">
              <a:rPr lang="en-US" altLang="en-US"/>
              <a:pPr>
                <a:defRPr/>
              </a:pPr>
              <a:t>10/22/19</a:t>
            </a:fld>
            <a:endParaRPr lang="en-US" altLang="en-US"/>
          </a:p>
        </p:txBody>
      </p:sp>
      <p:sp>
        <p:nvSpPr>
          <p:cNvPr id="4" name="Footer Placeholder 3">
            <a:extLst>
              <a:ext uri="{FF2B5EF4-FFF2-40B4-BE49-F238E27FC236}">
                <a16:creationId xmlns:a16="http://schemas.microsoft.com/office/drawing/2014/main" id="{67160E6A-0322-944C-93A5-074FFFFE6EED}"/>
              </a:ext>
            </a:extLst>
          </p:cNvPr>
          <p:cNvSpPr>
            <a:spLocks noGrp="1"/>
          </p:cNvSpPr>
          <p:nvPr>
            <p:ph type="ftr" sz="quarter" idx="2"/>
          </p:nvPr>
        </p:nvSpPr>
        <p:spPr>
          <a:xfrm>
            <a:off x="0" y="8842375"/>
            <a:ext cx="3043238" cy="465138"/>
          </a:xfrm>
          <a:prstGeom prst="rect">
            <a:avLst/>
          </a:prstGeom>
        </p:spPr>
        <p:txBody>
          <a:bodyPr vert="horz" lIns="91577" tIns="45789" rIns="91577" bIns="45789" rtlCol="0" anchor="b"/>
          <a:lstStyle>
            <a:lvl1pPr algn="l" eaLnBrk="1" hangingPunct="1">
              <a:defRPr sz="1200">
                <a:latin typeface="Arial" charset="0"/>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E6824AE6-EAAB-F04B-A78C-A73D8674DE82}"/>
              </a:ext>
            </a:extLst>
          </p:cNvPr>
          <p:cNvSpPr>
            <a:spLocks noGrp="1"/>
          </p:cNvSpPr>
          <p:nvPr>
            <p:ph type="sldNum" sz="quarter" idx="3"/>
          </p:nvPr>
        </p:nvSpPr>
        <p:spPr>
          <a:xfrm>
            <a:off x="3978275" y="8842375"/>
            <a:ext cx="3043238" cy="465138"/>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BEB06EAA-C0F8-214E-A54F-C5F072EB846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0D98B79-2837-7643-A32B-C8FA610ABD52}"/>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36867" name="Rectangle 3">
            <a:extLst>
              <a:ext uri="{FF2B5EF4-FFF2-40B4-BE49-F238E27FC236}">
                <a16:creationId xmlns:a16="http://schemas.microsoft.com/office/drawing/2014/main" id="{401133B2-446D-474D-A830-8B0E218AE5AF}"/>
              </a:ext>
            </a:extLst>
          </p:cNvPr>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4340" name="Rectangle 4">
            <a:extLst>
              <a:ext uri="{FF2B5EF4-FFF2-40B4-BE49-F238E27FC236}">
                <a16:creationId xmlns:a16="http://schemas.microsoft.com/office/drawing/2014/main" id="{FBF1EAC0-2A44-D643-8041-2CBA6F6B495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a:extLst>
              <a:ext uri="{FF2B5EF4-FFF2-40B4-BE49-F238E27FC236}">
                <a16:creationId xmlns:a16="http://schemas.microsoft.com/office/drawing/2014/main" id="{8B8646B6-52CA-BB4D-BF26-21D3A19965EB}"/>
              </a:ext>
            </a:extLst>
          </p:cNvPr>
          <p:cNvSpPr>
            <a:spLocks noGrp="1" noChangeArrowheads="1"/>
          </p:cNvSpPr>
          <p:nvPr>
            <p:ph type="body" sz="quarter" idx="3"/>
          </p:nvPr>
        </p:nvSpPr>
        <p:spPr bwMode="auto">
          <a:xfrm>
            <a:off x="703263" y="4422775"/>
            <a:ext cx="5616575" cy="4187825"/>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870" name="Rectangle 6">
            <a:extLst>
              <a:ext uri="{FF2B5EF4-FFF2-40B4-BE49-F238E27FC236}">
                <a16:creationId xmlns:a16="http://schemas.microsoft.com/office/drawing/2014/main" id="{40FA702C-C0AE-534B-9ECE-AB0A315A354A}"/>
              </a:ext>
            </a:extLst>
          </p:cNvPr>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36871" name="Rectangle 7">
            <a:extLst>
              <a:ext uri="{FF2B5EF4-FFF2-40B4-BE49-F238E27FC236}">
                <a16:creationId xmlns:a16="http://schemas.microsoft.com/office/drawing/2014/main" id="{088328D6-B236-A540-8243-3C571B701F80}"/>
              </a:ext>
            </a:extLst>
          </p:cNvPr>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2FBE5DE7-3E3F-D546-B5EA-4E763FC47C2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1FA19EBA-759D-2745-9BC5-6758FFF103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8B5A6CA-C1C9-7241-9E4C-D0C27F7475A2}" type="slidenum">
              <a:rPr lang="en-US" altLang="en-US" smtClean="0"/>
              <a:pPr/>
              <a:t>1</a:t>
            </a:fld>
            <a:endParaRPr lang="en-US" altLang="en-US"/>
          </a:p>
        </p:txBody>
      </p:sp>
      <p:sp>
        <p:nvSpPr>
          <p:cNvPr id="17410" name="Rectangle 2">
            <a:extLst>
              <a:ext uri="{FF2B5EF4-FFF2-40B4-BE49-F238E27FC236}">
                <a16:creationId xmlns:a16="http://schemas.microsoft.com/office/drawing/2014/main" id="{838808A6-E520-B14B-9008-31B2CDE6F7B6}"/>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388B5A6B-8D6C-2547-9CE7-12209EAC00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17</a:t>
            </a:fld>
            <a:endParaRPr lang="en-US" altLang="en-US"/>
          </a:p>
        </p:txBody>
      </p:sp>
    </p:spTree>
    <p:extLst>
      <p:ext uri="{BB962C8B-B14F-4D97-AF65-F5344CB8AC3E}">
        <p14:creationId xmlns:p14="http://schemas.microsoft.com/office/powerpoint/2010/main" val="1611811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18</a:t>
            </a:fld>
            <a:endParaRPr lang="en-US" altLang="en-US"/>
          </a:p>
        </p:txBody>
      </p:sp>
    </p:spTree>
    <p:extLst>
      <p:ext uri="{BB962C8B-B14F-4D97-AF65-F5344CB8AC3E}">
        <p14:creationId xmlns:p14="http://schemas.microsoft.com/office/powerpoint/2010/main" val="2871792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19</a:t>
            </a:fld>
            <a:endParaRPr lang="en-US" altLang="en-US"/>
          </a:p>
        </p:txBody>
      </p:sp>
    </p:spTree>
    <p:extLst>
      <p:ext uri="{BB962C8B-B14F-4D97-AF65-F5344CB8AC3E}">
        <p14:creationId xmlns:p14="http://schemas.microsoft.com/office/powerpoint/2010/main" val="550773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sz="1200" dirty="0">
                <a:effectLst/>
              </a:rPr>
              <a:t>--Graphic consultant (2)</a:t>
            </a:r>
          </a:p>
          <a:p>
            <a:pPr marL="0" marR="0" algn="l">
              <a:spcBef>
                <a:spcPts val="0"/>
              </a:spcBef>
              <a:spcAft>
                <a:spcPts val="0"/>
              </a:spcAft>
            </a:pPr>
            <a:r>
              <a:rPr lang="en-US" sz="1200" dirty="0">
                <a:effectLst/>
              </a:rPr>
              <a:t>--Online Catalog Coordinator </a:t>
            </a:r>
          </a:p>
          <a:p>
            <a:pPr marL="0" marR="0" algn="l">
              <a:spcBef>
                <a:spcPts val="0"/>
              </a:spcBef>
              <a:spcAft>
                <a:spcPts val="0"/>
              </a:spcAft>
            </a:pPr>
            <a:r>
              <a:rPr lang="en-US" sz="1200" dirty="0">
                <a:effectLst/>
              </a:rPr>
              <a:t>--Conference Coordination Staff (3) Hill Group</a:t>
            </a:r>
          </a:p>
          <a:p>
            <a:pPr marL="0" marR="0" algn="l">
              <a:spcBef>
                <a:spcPts val="0"/>
              </a:spcBef>
              <a:spcAft>
                <a:spcPts val="0"/>
              </a:spcAft>
            </a:pPr>
            <a:r>
              <a:rPr lang="en-US" sz="1200" dirty="0">
                <a:effectLst/>
              </a:rPr>
              <a:t>--Transcription and Meeting Summary Services (2) (The Hill Group)</a:t>
            </a:r>
          </a:p>
          <a:p>
            <a:pPr marL="0" marR="0" algn="l">
              <a:spcBef>
                <a:spcPts val="0"/>
              </a:spcBef>
              <a:spcAft>
                <a:spcPts val="0"/>
              </a:spcAft>
            </a:pPr>
            <a:r>
              <a:rPr lang="en-US" sz="1200" dirty="0">
                <a:effectLst/>
              </a:rPr>
              <a:t>--Patient Education Materials Developer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20</a:t>
            </a:fld>
            <a:endParaRPr lang="en-US" altLang="en-US"/>
          </a:p>
        </p:txBody>
      </p:sp>
    </p:spTree>
    <p:extLst>
      <p:ext uri="{BB962C8B-B14F-4D97-AF65-F5344CB8AC3E}">
        <p14:creationId xmlns:p14="http://schemas.microsoft.com/office/powerpoint/2010/main" val="3097160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21</a:t>
            </a:fld>
            <a:endParaRPr lang="en-US" altLang="en-US"/>
          </a:p>
        </p:txBody>
      </p:sp>
    </p:spTree>
    <p:extLst>
      <p:ext uri="{BB962C8B-B14F-4D97-AF65-F5344CB8AC3E}">
        <p14:creationId xmlns:p14="http://schemas.microsoft.com/office/powerpoint/2010/main" val="349386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22</a:t>
            </a:fld>
            <a:endParaRPr lang="en-US" altLang="en-US"/>
          </a:p>
        </p:txBody>
      </p:sp>
    </p:spTree>
    <p:extLst>
      <p:ext uri="{BB962C8B-B14F-4D97-AF65-F5344CB8AC3E}">
        <p14:creationId xmlns:p14="http://schemas.microsoft.com/office/powerpoint/2010/main" val="3669636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a:extLst>
              <a:ext uri="{FF2B5EF4-FFF2-40B4-BE49-F238E27FC236}">
                <a16:creationId xmlns:a16="http://schemas.microsoft.com/office/drawing/2014/main" id="{74725157-1B47-B04B-BCB5-971ADF55377E}"/>
              </a:ext>
            </a:extLst>
          </p:cNvPr>
          <p:cNvSpPr>
            <a:spLocks noGrp="1" noRot="1" noChangeAspect="1" noChangeArrowheads="1" noTextEdit="1"/>
          </p:cNvSpPr>
          <p:nvPr>
            <p:ph type="sldImg"/>
          </p:nvPr>
        </p:nvSpPr>
        <p:spPr>
          <a:ln/>
        </p:spPr>
      </p:sp>
      <p:sp>
        <p:nvSpPr>
          <p:cNvPr id="54274" name="Notes Placeholder 2">
            <a:extLst>
              <a:ext uri="{FF2B5EF4-FFF2-40B4-BE49-F238E27FC236}">
                <a16:creationId xmlns:a16="http://schemas.microsoft.com/office/drawing/2014/main" id="{348274E0-9401-C842-9BF3-78C9586180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5" name="Slide Number Placeholder 3">
            <a:extLst>
              <a:ext uri="{FF2B5EF4-FFF2-40B4-BE49-F238E27FC236}">
                <a16:creationId xmlns:a16="http://schemas.microsoft.com/office/drawing/2014/main" id="{9AD244A4-41AF-AC4B-B8F0-424ABD505FE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9634528-DD75-0149-92FE-FB2759E3CCE5}" type="slidenum">
              <a:rPr lang="en-US" altLang="en-US" smtClean="0"/>
              <a:pPr/>
              <a:t>23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3</a:t>
            </a:fld>
            <a:endParaRPr lang="en-US" altLang="en-US"/>
          </a:p>
        </p:txBody>
      </p:sp>
    </p:spTree>
    <p:extLst>
      <p:ext uri="{BB962C8B-B14F-4D97-AF65-F5344CB8AC3E}">
        <p14:creationId xmlns:p14="http://schemas.microsoft.com/office/powerpoint/2010/main" val="2353682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6</a:t>
            </a:fld>
            <a:endParaRPr lang="en-US" altLang="en-US"/>
          </a:p>
        </p:txBody>
      </p:sp>
    </p:spTree>
    <p:extLst>
      <p:ext uri="{BB962C8B-B14F-4D97-AF65-F5344CB8AC3E}">
        <p14:creationId xmlns:p14="http://schemas.microsoft.com/office/powerpoint/2010/main" val="267912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8</a:t>
            </a:fld>
            <a:endParaRPr lang="en-US" altLang="en-US"/>
          </a:p>
        </p:txBody>
      </p:sp>
    </p:spTree>
    <p:extLst>
      <p:ext uri="{BB962C8B-B14F-4D97-AF65-F5344CB8AC3E}">
        <p14:creationId xmlns:p14="http://schemas.microsoft.com/office/powerpoint/2010/main" val="3228214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9</a:t>
            </a:fld>
            <a:endParaRPr lang="en-US" altLang="en-US"/>
          </a:p>
        </p:txBody>
      </p:sp>
    </p:spTree>
    <p:extLst>
      <p:ext uri="{BB962C8B-B14F-4D97-AF65-F5344CB8AC3E}">
        <p14:creationId xmlns:p14="http://schemas.microsoft.com/office/powerpoint/2010/main" val="3020000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10</a:t>
            </a:fld>
            <a:endParaRPr lang="en-US" altLang="en-US"/>
          </a:p>
        </p:txBody>
      </p:sp>
    </p:spTree>
    <p:extLst>
      <p:ext uri="{BB962C8B-B14F-4D97-AF65-F5344CB8AC3E}">
        <p14:creationId xmlns:p14="http://schemas.microsoft.com/office/powerpoint/2010/main" val="3500324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S PGothic" panose="020B0600070205080204" pitchFamily="34" charset="-128"/>
                <a:cs typeface="MS PGothic" charset="0"/>
              </a:rPr>
              <a:t>*$1.02M of SDPI Program Support funding has been transferred to this CAN annually.  DGM manages the activity associated with this CAN.</a:t>
            </a:r>
          </a:p>
          <a:p>
            <a:r>
              <a:rPr lang="en-US" sz="1200" kern="1200" dirty="0">
                <a:solidFill>
                  <a:schemeClr val="tx1"/>
                </a:solidFill>
                <a:effectLst/>
                <a:latin typeface="Arial" charset="0"/>
                <a:ea typeface="MS PGothic" panose="020B0600070205080204" pitchFamily="34" charset="-128"/>
                <a:cs typeface="MS PGothic" charset="0"/>
              </a:rPr>
              <a:t>**$2.6M of SDPI Data Infrastructure Improvement funding is transferred to this CAN annually.  OIT manages the activity associated with this CAN.</a:t>
            </a:r>
          </a:p>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14</a:t>
            </a:fld>
            <a:endParaRPr lang="en-US" altLang="en-US"/>
          </a:p>
        </p:txBody>
      </p:sp>
    </p:spTree>
    <p:extLst>
      <p:ext uri="{BB962C8B-B14F-4D97-AF65-F5344CB8AC3E}">
        <p14:creationId xmlns:p14="http://schemas.microsoft.com/office/powerpoint/2010/main" val="1570017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Plan for addressing balances</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15</a:t>
            </a:fld>
            <a:endParaRPr lang="en-US" altLang="en-US"/>
          </a:p>
        </p:txBody>
      </p:sp>
    </p:spTree>
    <p:extLst>
      <p:ext uri="{BB962C8B-B14F-4D97-AF65-F5344CB8AC3E}">
        <p14:creationId xmlns:p14="http://schemas.microsoft.com/office/powerpoint/2010/main" val="3515606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BE5DE7-3E3F-D546-B5EA-4E763FC47C28}" type="slidenum">
              <a:rPr lang="en-US" altLang="en-US" smtClean="0"/>
              <a:pPr>
                <a:defRPr/>
              </a:pPr>
              <a:t>16</a:t>
            </a:fld>
            <a:endParaRPr lang="en-US" altLang="en-US"/>
          </a:p>
        </p:txBody>
      </p:sp>
    </p:spTree>
    <p:extLst>
      <p:ext uri="{BB962C8B-B14F-4D97-AF65-F5344CB8AC3E}">
        <p14:creationId xmlns:p14="http://schemas.microsoft.com/office/powerpoint/2010/main" val="2034281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36850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69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95400"/>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3727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DF1BB6E-5F89-B24C-BE93-88F61C68B849}"/>
              </a:ext>
            </a:extLst>
          </p:cNvPr>
          <p:cNvSpPr>
            <a:spLocks noGrp="1"/>
          </p:cNvSpPr>
          <p:nvPr>
            <p:ph type="dt" sz="half" idx="10"/>
          </p:nvPr>
        </p:nvSpPr>
        <p:spPr/>
        <p:txBody>
          <a:bodyPr/>
          <a:lstStyle>
            <a:lvl1pPr>
              <a:defRPr/>
            </a:lvl1pPr>
          </a:lstStyle>
          <a:p>
            <a:pPr>
              <a:defRPr/>
            </a:pPr>
            <a:fld id="{167606F9-2DA5-CB49-8140-A23119915E71}" type="datetimeFigureOut">
              <a:rPr lang="en-US" altLang="en-US"/>
              <a:pPr>
                <a:defRPr/>
              </a:pPr>
              <a:t>10/22/19</a:t>
            </a:fld>
            <a:endParaRPr lang="en-US" altLang="en-US"/>
          </a:p>
        </p:txBody>
      </p:sp>
      <p:sp>
        <p:nvSpPr>
          <p:cNvPr id="5" name="Footer Placeholder 4">
            <a:extLst>
              <a:ext uri="{FF2B5EF4-FFF2-40B4-BE49-F238E27FC236}">
                <a16:creationId xmlns:a16="http://schemas.microsoft.com/office/drawing/2014/main" id="{344B76A2-A08B-BE40-94DB-79233B9A14E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B89AFCE-CF75-3C4D-BFAA-C02203F07CCE}"/>
              </a:ext>
            </a:extLst>
          </p:cNvPr>
          <p:cNvSpPr>
            <a:spLocks noGrp="1"/>
          </p:cNvSpPr>
          <p:nvPr>
            <p:ph type="sldNum" sz="quarter" idx="12"/>
          </p:nvPr>
        </p:nvSpPr>
        <p:spPr/>
        <p:txBody>
          <a:bodyPr/>
          <a:lstStyle>
            <a:lvl1pPr>
              <a:defRPr/>
            </a:lvl1pPr>
          </a:lstStyle>
          <a:p>
            <a:pPr>
              <a:defRPr/>
            </a:pPr>
            <a:fld id="{504DD170-8879-AD49-8516-2F52635886A2}" type="slidenum">
              <a:rPr lang="en-US" altLang="en-US"/>
              <a:pPr>
                <a:defRPr/>
              </a:pPr>
              <a:t>‹#›</a:t>
            </a:fld>
            <a:endParaRPr lang="en-US" altLang="en-US"/>
          </a:p>
        </p:txBody>
      </p:sp>
    </p:spTree>
    <p:extLst>
      <p:ext uri="{BB962C8B-B14F-4D97-AF65-F5344CB8AC3E}">
        <p14:creationId xmlns:p14="http://schemas.microsoft.com/office/powerpoint/2010/main" val="2345316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3F82D-AAB9-6540-B739-EDE363D2A890}"/>
              </a:ext>
            </a:extLst>
          </p:cNvPr>
          <p:cNvSpPr>
            <a:spLocks noGrp="1"/>
          </p:cNvSpPr>
          <p:nvPr>
            <p:ph type="dt" sz="half" idx="10"/>
          </p:nvPr>
        </p:nvSpPr>
        <p:spPr/>
        <p:txBody>
          <a:bodyPr/>
          <a:lstStyle>
            <a:lvl1pPr>
              <a:defRPr/>
            </a:lvl1pPr>
          </a:lstStyle>
          <a:p>
            <a:pPr>
              <a:defRPr/>
            </a:pPr>
            <a:fld id="{55049BC9-BFA1-7245-B750-1A46AFA47D38}" type="datetimeFigureOut">
              <a:rPr lang="en-US" altLang="en-US"/>
              <a:pPr>
                <a:defRPr/>
              </a:pPr>
              <a:t>10/22/19</a:t>
            </a:fld>
            <a:endParaRPr lang="en-US" altLang="en-US"/>
          </a:p>
        </p:txBody>
      </p:sp>
      <p:sp>
        <p:nvSpPr>
          <p:cNvPr id="5" name="Footer Placeholder 4">
            <a:extLst>
              <a:ext uri="{FF2B5EF4-FFF2-40B4-BE49-F238E27FC236}">
                <a16:creationId xmlns:a16="http://schemas.microsoft.com/office/drawing/2014/main" id="{E1C08140-E27C-0A4C-A43B-78970CCE1E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1CBB44-80EE-6C4C-A399-A6DF70B3710F}"/>
              </a:ext>
            </a:extLst>
          </p:cNvPr>
          <p:cNvSpPr>
            <a:spLocks noGrp="1"/>
          </p:cNvSpPr>
          <p:nvPr>
            <p:ph type="sldNum" sz="quarter" idx="12"/>
          </p:nvPr>
        </p:nvSpPr>
        <p:spPr/>
        <p:txBody>
          <a:bodyPr/>
          <a:lstStyle>
            <a:lvl1pPr>
              <a:defRPr/>
            </a:lvl1pPr>
          </a:lstStyle>
          <a:p>
            <a:pPr>
              <a:defRPr/>
            </a:pPr>
            <a:fld id="{D8960EF3-B2D9-B64C-A318-F978954B2C8F}" type="slidenum">
              <a:rPr lang="en-US" altLang="en-US"/>
              <a:pPr>
                <a:defRPr/>
              </a:pPr>
              <a:t>‹#›</a:t>
            </a:fld>
            <a:endParaRPr lang="en-US" altLang="en-US"/>
          </a:p>
        </p:txBody>
      </p:sp>
    </p:spTree>
    <p:extLst>
      <p:ext uri="{BB962C8B-B14F-4D97-AF65-F5344CB8AC3E}">
        <p14:creationId xmlns:p14="http://schemas.microsoft.com/office/powerpoint/2010/main" val="651381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C55A68-4751-9340-9829-92C57060D859}"/>
              </a:ext>
            </a:extLst>
          </p:cNvPr>
          <p:cNvSpPr>
            <a:spLocks noGrp="1"/>
          </p:cNvSpPr>
          <p:nvPr>
            <p:ph type="dt" sz="half" idx="10"/>
          </p:nvPr>
        </p:nvSpPr>
        <p:spPr/>
        <p:txBody>
          <a:bodyPr/>
          <a:lstStyle>
            <a:lvl1pPr>
              <a:defRPr/>
            </a:lvl1pPr>
          </a:lstStyle>
          <a:p>
            <a:pPr>
              <a:defRPr/>
            </a:pPr>
            <a:fld id="{B0C9713A-9A6A-5F48-ABE3-058C9F46297A}" type="datetimeFigureOut">
              <a:rPr lang="en-US" altLang="en-US"/>
              <a:pPr>
                <a:defRPr/>
              </a:pPr>
              <a:t>10/22/19</a:t>
            </a:fld>
            <a:endParaRPr lang="en-US" altLang="en-US"/>
          </a:p>
        </p:txBody>
      </p:sp>
      <p:sp>
        <p:nvSpPr>
          <p:cNvPr id="5" name="Footer Placeholder 4">
            <a:extLst>
              <a:ext uri="{FF2B5EF4-FFF2-40B4-BE49-F238E27FC236}">
                <a16:creationId xmlns:a16="http://schemas.microsoft.com/office/drawing/2014/main" id="{A84F186D-79B5-FA4C-8675-D81961D484F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5DF9006-3151-F748-A09C-00DDABB55784}"/>
              </a:ext>
            </a:extLst>
          </p:cNvPr>
          <p:cNvSpPr>
            <a:spLocks noGrp="1"/>
          </p:cNvSpPr>
          <p:nvPr>
            <p:ph type="sldNum" sz="quarter" idx="12"/>
          </p:nvPr>
        </p:nvSpPr>
        <p:spPr/>
        <p:txBody>
          <a:bodyPr/>
          <a:lstStyle>
            <a:lvl1pPr>
              <a:defRPr/>
            </a:lvl1pPr>
          </a:lstStyle>
          <a:p>
            <a:pPr>
              <a:defRPr/>
            </a:pPr>
            <a:fld id="{09FD9353-6338-BE44-9B8F-15974D1FABB4}" type="slidenum">
              <a:rPr lang="en-US" altLang="en-US"/>
              <a:pPr>
                <a:defRPr/>
              </a:pPr>
              <a:t>‹#›</a:t>
            </a:fld>
            <a:endParaRPr lang="en-US" altLang="en-US"/>
          </a:p>
        </p:txBody>
      </p:sp>
    </p:spTree>
    <p:extLst>
      <p:ext uri="{BB962C8B-B14F-4D97-AF65-F5344CB8AC3E}">
        <p14:creationId xmlns:p14="http://schemas.microsoft.com/office/powerpoint/2010/main" val="1627130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AC5C97D-9DD8-8D45-9762-202D54646B33}"/>
              </a:ext>
            </a:extLst>
          </p:cNvPr>
          <p:cNvSpPr>
            <a:spLocks noGrp="1"/>
          </p:cNvSpPr>
          <p:nvPr>
            <p:ph type="dt" sz="half" idx="10"/>
          </p:nvPr>
        </p:nvSpPr>
        <p:spPr/>
        <p:txBody>
          <a:bodyPr/>
          <a:lstStyle>
            <a:lvl1pPr>
              <a:defRPr/>
            </a:lvl1pPr>
          </a:lstStyle>
          <a:p>
            <a:pPr>
              <a:defRPr/>
            </a:pPr>
            <a:fld id="{FDD0C866-573A-9542-8880-F85F5B3627CF}" type="datetimeFigureOut">
              <a:rPr lang="en-US" altLang="en-US"/>
              <a:pPr>
                <a:defRPr/>
              </a:pPr>
              <a:t>10/22/19</a:t>
            </a:fld>
            <a:endParaRPr lang="en-US" altLang="en-US"/>
          </a:p>
        </p:txBody>
      </p:sp>
      <p:sp>
        <p:nvSpPr>
          <p:cNvPr id="6" name="Footer Placeholder 4">
            <a:extLst>
              <a:ext uri="{FF2B5EF4-FFF2-40B4-BE49-F238E27FC236}">
                <a16:creationId xmlns:a16="http://schemas.microsoft.com/office/drawing/2014/main" id="{38F34739-CA4A-D648-933F-48960B2010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03A6211-0505-EA4C-B7C3-2EAAD3631400}"/>
              </a:ext>
            </a:extLst>
          </p:cNvPr>
          <p:cNvSpPr>
            <a:spLocks noGrp="1"/>
          </p:cNvSpPr>
          <p:nvPr>
            <p:ph type="sldNum" sz="quarter" idx="12"/>
          </p:nvPr>
        </p:nvSpPr>
        <p:spPr/>
        <p:txBody>
          <a:bodyPr/>
          <a:lstStyle>
            <a:lvl1pPr>
              <a:defRPr/>
            </a:lvl1pPr>
          </a:lstStyle>
          <a:p>
            <a:pPr>
              <a:defRPr/>
            </a:pPr>
            <a:fld id="{BE43DFB9-3255-4C49-81DC-B4C907EEA5AB}" type="slidenum">
              <a:rPr lang="en-US" altLang="en-US"/>
              <a:pPr>
                <a:defRPr/>
              </a:pPr>
              <a:t>‹#›</a:t>
            </a:fld>
            <a:endParaRPr lang="en-US" altLang="en-US"/>
          </a:p>
        </p:txBody>
      </p:sp>
    </p:spTree>
    <p:extLst>
      <p:ext uri="{BB962C8B-B14F-4D97-AF65-F5344CB8AC3E}">
        <p14:creationId xmlns:p14="http://schemas.microsoft.com/office/powerpoint/2010/main" val="3670788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BB822E6-2B20-6344-9622-DEEABBE1F706}"/>
              </a:ext>
            </a:extLst>
          </p:cNvPr>
          <p:cNvSpPr>
            <a:spLocks noGrp="1"/>
          </p:cNvSpPr>
          <p:nvPr>
            <p:ph type="dt" sz="half" idx="10"/>
          </p:nvPr>
        </p:nvSpPr>
        <p:spPr/>
        <p:txBody>
          <a:bodyPr/>
          <a:lstStyle>
            <a:lvl1pPr>
              <a:defRPr/>
            </a:lvl1pPr>
          </a:lstStyle>
          <a:p>
            <a:pPr>
              <a:defRPr/>
            </a:pPr>
            <a:fld id="{DF10BC52-18EB-1943-BFCA-D9D67DDA0293}" type="datetimeFigureOut">
              <a:rPr lang="en-US" altLang="en-US"/>
              <a:pPr>
                <a:defRPr/>
              </a:pPr>
              <a:t>10/22/19</a:t>
            </a:fld>
            <a:endParaRPr lang="en-US" altLang="en-US"/>
          </a:p>
        </p:txBody>
      </p:sp>
      <p:sp>
        <p:nvSpPr>
          <p:cNvPr id="8" name="Footer Placeholder 4">
            <a:extLst>
              <a:ext uri="{FF2B5EF4-FFF2-40B4-BE49-F238E27FC236}">
                <a16:creationId xmlns:a16="http://schemas.microsoft.com/office/drawing/2014/main" id="{E286E10F-6152-0D48-AE53-C1A3B557863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10D02CA-0BFB-0443-901D-39925DD29564}"/>
              </a:ext>
            </a:extLst>
          </p:cNvPr>
          <p:cNvSpPr>
            <a:spLocks noGrp="1"/>
          </p:cNvSpPr>
          <p:nvPr>
            <p:ph type="sldNum" sz="quarter" idx="12"/>
          </p:nvPr>
        </p:nvSpPr>
        <p:spPr/>
        <p:txBody>
          <a:bodyPr/>
          <a:lstStyle>
            <a:lvl1pPr>
              <a:defRPr/>
            </a:lvl1pPr>
          </a:lstStyle>
          <a:p>
            <a:pPr>
              <a:defRPr/>
            </a:pPr>
            <a:fld id="{7649AA6F-55A1-B848-81EC-32A7786B1553}" type="slidenum">
              <a:rPr lang="en-US" altLang="en-US"/>
              <a:pPr>
                <a:defRPr/>
              </a:pPr>
              <a:t>‹#›</a:t>
            </a:fld>
            <a:endParaRPr lang="en-US" altLang="en-US"/>
          </a:p>
        </p:txBody>
      </p:sp>
    </p:spTree>
    <p:extLst>
      <p:ext uri="{BB962C8B-B14F-4D97-AF65-F5344CB8AC3E}">
        <p14:creationId xmlns:p14="http://schemas.microsoft.com/office/powerpoint/2010/main" val="151220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6C20245-6AD8-B34E-862C-2AE09D069864}"/>
              </a:ext>
            </a:extLst>
          </p:cNvPr>
          <p:cNvSpPr>
            <a:spLocks noGrp="1"/>
          </p:cNvSpPr>
          <p:nvPr>
            <p:ph type="dt" sz="half" idx="10"/>
          </p:nvPr>
        </p:nvSpPr>
        <p:spPr/>
        <p:txBody>
          <a:bodyPr/>
          <a:lstStyle>
            <a:lvl1pPr>
              <a:defRPr/>
            </a:lvl1pPr>
          </a:lstStyle>
          <a:p>
            <a:pPr>
              <a:defRPr/>
            </a:pPr>
            <a:fld id="{032524CC-8645-BC4B-9541-89A0C0BC85DF}" type="datetimeFigureOut">
              <a:rPr lang="en-US" altLang="en-US"/>
              <a:pPr>
                <a:defRPr/>
              </a:pPr>
              <a:t>10/22/19</a:t>
            </a:fld>
            <a:endParaRPr lang="en-US" altLang="en-US"/>
          </a:p>
        </p:txBody>
      </p:sp>
      <p:sp>
        <p:nvSpPr>
          <p:cNvPr id="4" name="Footer Placeholder 4">
            <a:extLst>
              <a:ext uri="{FF2B5EF4-FFF2-40B4-BE49-F238E27FC236}">
                <a16:creationId xmlns:a16="http://schemas.microsoft.com/office/drawing/2014/main" id="{2F740582-9F35-364D-BE6B-FA289817097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2C7F0EC-89DE-C54E-A2BB-055C0CBCC827}"/>
              </a:ext>
            </a:extLst>
          </p:cNvPr>
          <p:cNvSpPr>
            <a:spLocks noGrp="1"/>
          </p:cNvSpPr>
          <p:nvPr>
            <p:ph type="sldNum" sz="quarter" idx="12"/>
          </p:nvPr>
        </p:nvSpPr>
        <p:spPr/>
        <p:txBody>
          <a:bodyPr/>
          <a:lstStyle>
            <a:lvl1pPr>
              <a:defRPr/>
            </a:lvl1pPr>
          </a:lstStyle>
          <a:p>
            <a:pPr>
              <a:defRPr/>
            </a:pPr>
            <a:fld id="{91118A17-7491-8141-A7E2-1B3CDA9821CD}" type="slidenum">
              <a:rPr lang="en-US" altLang="en-US"/>
              <a:pPr>
                <a:defRPr/>
              </a:pPr>
              <a:t>‹#›</a:t>
            </a:fld>
            <a:endParaRPr lang="en-US" altLang="en-US"/>
          </a:p>
        </p:txBody>
      </p:sp>
    </p:spTree>
    <p:extLst>
      <p:ext uri="{BB962C8B-B14F-4D97-AF65-F5344CB8AC3E}">
        <p14:creationId xmlns:p14="http://schemas.microsoft.com/office/powerpoint/2010/main" val="272558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5849698-FA4D-A74B-8353-4A5202DA1CC7}"/>
              </a:ext>
            </a:extLst>
          </p:cNvPr>
          <p:cNvSpPr>
            <a:spLocks noGrp="1"/>
          </p:cNvSpPr>
          <p:nvPr>
            <p:ph type="dt" sz="half" idx="10"/>
          </p:nvPr>
        </p:nvSpPr>
        <p:spPr/>
        <p:txBody>
          <a:bodyPr/>
          <a:lstStyle>
            <a:lvl1pPr>
              <a:defRPr/>
            </a:lvl1pPr>
          </a:lstStyle>
          <a:p>
            <a:pPr>
              <a:defRPr/>
            </a:pPr>
            <a:fld id="{B55DD8CB-A130-9149-A3DC-E77049793159}" type="datetimeFigureOut">
              <a:rPr lang="en-US" altLang="en-US"/>
              <a:pPr>
                <a:defRPr/>
              </a:pPr>
              <a:t>10/22/19</a:t>
            </a:fld>
            <a:endParaRPr lang="en-US" altLang="en-US"/>
          </a:p>
        </p:txBody>
      </p:sp>
      <p:sp>
        <p:nvSpPr>
          <p:cNvPr id="3" name="Footer Placeholder 4">
            <a:extLst>
              <a:ext uri="{FF2B5EF4-FFF2-40B4-BE49-F238E27FC236}">
                <a16:creationId xmlns:a16="http://schemas.microsoft.com/office/drawing/2014/main" id="{E08222A0-940F-444A-986F-57A6E1A28DF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FDF9604-D40C-7F4F-BA92-228114D0F2A1}"/>
              </a:ext>
            </a:extLst>
          </p:cNvPr>
          <p:cNvSpPr>
            <a:spLocks noGrp="1"/>
          </p:cNvSpPr>
          <p:nvPr>
            <p:ph type="sldNum" sz="quarter" idx="12"/>
          </p:nvPr>
        </p:nvSpPr>
        <p:spPr/>
        <p:txBody>
          <a:bodyPr/>
          <a:lstStyle>
            <a:lvl1pPr>
              <a:defRPr/>
            </a:lvl1pPr>
          </a:lstStyle>
          <a:p>
            <a:pPr>
              <a:defRPr/>
            </a:pPr>
            <a:fld id="{28EC1259-2AA6-954F-9B71-FD4A0374431C}" type="slidenum">
              <a:rPr lang="en-US" altLang="en-US"/>
              <a:pPr>
                <a:defRPr/>
              </a:pPr>
              <a:t>‹#›</a:t>
            </a:fld>
            <a:endParaRPr lang="en-US" altLang="en-US"/>
          </a:p>
        </p:txBody>
      </p:sp>
    </p:spTree>
    <p:extLst>
      <p:ext uri="{BB962C8B-B14F-4D97-AF65-F5344CB8AC3E}">
        <p14:creationId xmlns:p14="http://schemas.microsoft.com/office/powerpoint/2010/main" val="3659688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296D7D5-A135-BA4E-8862-CDFFDCCC48F0}"/>
              </a:ext>
            </a:extLst>
          </p:cNvPr>
          <p:cNvSpPr>
            <a:spLocks noGrp="1"/>
          </p:cNvSpPr>
          <p:nvPr>
            <p:ph type="dt" sz="half" idx="10"/>
          </p:nvPr>
        </p:nvSpPr>
        <p:spPr/>
        <p:txBody>
          <a:bodyPr/>
          <a:lstStyle>
            <a:lvl1pPr>
              <a:defRPr/>
            </a:lvl1pPr>
          </a:lstStyle>
          <a:p>
            <a:pPr>
              <a:defRPr/>
            </a:pPr>
            <a:fld id="{7EF6F9B5-FFB2-3647-A481-FCE5ACB5C375}" type="datetimeFigureOut">
              <a:rPr lang="en-US" altLang="en-US"/>
              <a:pPr>
                <a:defRPr/>
              </a:pPr>
              <a:t>10/22/19</a:t>
            </a:fld>
            <a:endParaRPr lang="en-US" altLang="en-US"/>
          </a:p>
        </p:txBody>
      </p:sp>
      <p:sp>
        <p:nvSpPr>
          <p:cNvPr id="6" name="Footer Placeholder 4">
            <a:extLst>
              <a:ext uri="{FF2B5EF4-FFF2-40B4-BE49-F238E27FC236}">
                <a16:creationId xmlns:a16="http://schemas.microsoft.com/office/drawing/2014/main" id="{D35C2355-92EB-C34D-942A-91CAD0B3501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F767766-73B2-D141-9D67-A2F215262AD3}"/>
              </a:ext>
            </a:extLst>
          </p:cNvPr>
          <p:cNvSpPr>
            <a:spLocks noGrp="1"/>
          </p:cNvSpPr>
          <p:nvPr>
            <p:ph type="sldNum" sz="quarter" idx="12"/>
          </p:nvPr>
        </p:nvSpPr>
        <p:spPr/>
        <p:txBody>
          <a:bodyPr/>
          <a:lstStyle>
            <a:lvl1pPr>
              <a:defRPr/>
            </a:lvl1pPr>
          </a:lstStyle>
          <a:p>
            <a:pPr>
              <a:defRPr/>
            </a:pPr>
            <a:fld id="{389871BA-BF78-134F-A22B-E0288D91512D}" type="slidenum">
              <a:rPr lang="en-US" altLang="en-US"/>
              <a:pPr>
                <a:defRPr/>
              </a:pPr>
              <a:t>‹#›</a:t>
            </a:fld>
            <a:endParaRPr lang="en-US" altLang="en-US"/>
          </a:p>
        </p:txBody>
      </p:sp>
    </p:spTree>
    <p:extLst>
      <p:ext uri="{BB962C8B-B14F-4D97-AF65-F5344CB8AC3E}">
        <p14:creationId xmlns:p14="http://schemas.microsoft.com/office/powerpoint/2010/main" val="2796255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9845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5728437-6A41-DE41-B161-C6F836117B4D}"/>
              </a:ext>
            </a:extLst>
          </p:cNvPr>
          <p:cNvSpPr>
            <a:spLocks noGrp="1"/>
          </p:cNvSpPr>
          <p:nvPr>
            <p:ph type="dt" sz="half" idx="10"/>
          </p:nvPr>
        </p:nvSpPr>
        <p:spPr/>
        <p:txBody>
          <a:bodyPr/>
          <a:lstStyle>
            <a:lvl1pPr>
              <a:defRPr/>
            </a:lvl1pPr>
          </a:lstStyle>
          <a:p>
            <a:pPr>
              <a:defRPr/>
            </a:pPr>
            <a:fld id="{DD5597E0-4167-DF47-9CC1-CCE156D5FCD1}" type="datetimeFigureOut">
              <a:rPr lang="en-US" altLang="en-US"/>
              <a:pPr>
                <a:defRPr/>
              </a:pPr>
              <a:t>10/22/19</a:t>
            </a:fld>
            <a:endParaRPr lang="en-US" altLang="en-US"/>
          </a:p>
        </p:txBody>
      </p:sp>
      <p:sp>
        <p:nvSpPr>
          <p:cNvPr id="6" name="Footer Placeholder 4">
            <a:extLst>
              <a:ext uri="{FF2B5EF4-FFF2-40B4-BE49-F238E27FC236}">
                <a16:creationId xmlns:a16="http://schemas.microsoft.com/office/drawing/2014/main" id="{671B0EC7-0EE6-3A42-BA44-19E5AD3553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FF563F0-3D6D-2B4E-928C-BF34ED0AAC74}"/>
              </a:ext>
            </a:extLst>
          </p:cNvPr>
          <p:cNvSpPr>
            <a:spLocks noGrp="1"/>
          </p:cNvSpPr>
          <p:nvPr>
            <p:ph type="sldNum" sz="quarter" idx="12"/>
          </p:nvPr>
        </p:nvSpPr>
        <p:spPr/>
        <p:txBody>
          <a:bodyPr/>
          <a:lstStyle>
            <a:lvl1pPr>
              <a:defRPr/>
            </a:lvl1pPr>
          </a:lstStyle>
          <a:p>
            <a:pPr>
              <a:defRPr/>
            </a:pPr>
            <a:fld id="{11B0316F-3A18-E148-AD69-62146DEE533B}" type="slidenum">
              <a:rPr lang="en-US" altLang="en-US"/>
              <a:pPr>
                <a:defRPr/>
              </a:pPr>
              <a:t>‹#›</a:t>
            </a:fld>
            <a:endParaRPr lang="en-US" altLang="en-US"/>
          </a:p>
        </p:txBody>
      </p:sp>
    </p:spTree>
    <p:extLst>
      <p:ext uri="{BB962C8B-B14F-4D97-AF65-F5344CB8AC3E}">
        <p14:creationId xmlns:p14="http://schemas.microsoft.com/office/powerpoint/2010/main" val="32177695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5DCB4F-CB65-3143-9EFE-683D670C630E}"/>
              </a:ext>
            </a:extLst>
          </p:cNvPr>
          <p:cNvSpPr>
            <a:spLocks noGrp="1"/>
          </p:cNvSpPr>
          <p:nvPr>
            <p:ph type="dt" sz="half" idx="10"/>
          </p:nvPr>
        </p:nvSpPr>
        <p:spPr/>
        <p:txBody>
          <a:bodyPr/>
          <a:lstStyle>
            <a:lvl1pPr>
              <a:defRPr/>
            </a:lvl1pPr>
          </a:lstStyle>
          <a:p>
            <a:pPr>
              <a:defRPr/>
            </a:pPr>
            <a:fld id="{9BB7BD00-2C0A-DA4F-81AC-D6718C4A6587}" type="datetimeFigureOut">
              <a:rPr lang="en-US" altLang="en-US"/>
              <a:pPr>
                <a:defRPr/>
              </a:pPr>
              <a:t>10/22/19</a:t>
            </a:fld>
            <a:endParaRPr lang="en-US" altLang="en-US"/>
          </a:p>
        </p:txBody>
      </p:sp>
      <p:sp>
        <p:nvSpPr>
          <p:cNvPr id="5" name="Footer Placeholder 4">
            <a:extLst>
              <a:ext uri="{FF2B5EF4-FFF2-40B4-BE49-F238E27FC236}">
                <a16:creationId xmlns:a16="http://schemas.microsoft.com/office/drawing/2014/main" id="{B9564906-7143-DA41-8DA6-7DF0772CEB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48A85F-29DC-0F4C-949F-596B55578A8D}"/>
              </a:ext>
            </a:extLst>
          </p:cNvPr>
          <p:cNvSpPr>
            <a:spLocks noGrp="1"/>
          </p:cNvSpPr>
          <p:nvPr>
            <p:ph type="sldNum" sz="quarter" idx="12"/>
          </p:nvPr>
        </p:nvSpPr>
        <p:spPr/>
        <p:txBody>
          <a:bodyPr/>
          <a:lstStyle>
            <a:lvl1pPr>
              <a:defRPr/>
            </a:lvl1pPr>
          </a:lstStyle>
          <a:p>
            <a:pPr>
              <a:defRPr/>
            </a:pPr>
            <a:fld id="{96B92063-8187-0249-8375-66413A58C6AB}" type="slidenum">
              <a:rPr lang="en-US" altLang="en-US"/>
              <a:pPr>
                <a:defRPr/>
              </a:pPr>
              <a:t>‹#›</a:t>
            </a:fld>
            <a:endParaRPr lang="en-US" altLang="en-US"/>
          </a:p>
        </p:txBody>
      </p:sp>
    </p:spTree>
    <p:extLst>
      <p:ext uri="{BB962C8B-B14F-4D97-AF65-F5344CB8AC3E}">
        <p14:creationId xmlns:p14="http://schemas.microsoft.com/office/powerpoint/2010/main" val="879691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C599A-D533-1F4E-8744-CFECF849618A}"/>
              </a:ext>
            </a:extLst>
          </p:cNvPr>
          <p:cNvSpPr>
            <a:spLocks noGrp="1"/>
          </p:cNvSpPr>
          <p:nvPr>
            <p:ph type="dt" sz="half" idx="10"/>
          </p:nvPr>
        </p:nvSpPr>
        <p:spPr/>
        <p:txBody>
          <a:bodyPr/>
          <a:lstStyle>
            <a:lvl1pPr>
              <a:defRPr/>
            </a:lvl1pPr>
          </a:lstStyle>
          <a:p>
            <a:pPr>
              <a:defRPr/>
            </a:pPr>
            <a:fld id="{4A12D845-ED1D-FB4A-B93E-2717A649C509}" type="datetimeFigureOut">
              <a:rPr lang="en-US" altLang="en-US"/>
              <a:pPr>
                <a:defRPr/>
              </a:pPr>
              <a:t>10/22/19</a:t>
            </a:fld>
            <a:endParaRPr lang="en-US" altLang="en-US"/>
          </a:p>
        </p:txBody>
      </p:sp>
      <p:sp>
        <p:nvSpPr>
          <p:cNvPr id="5" name="Footer Placeholder 4">
            <a:extLst>
              <a:ext uri="{FF2B5EF4-FFF2-40B4-BE49-F238E27FC236}">
                <a16:creationId xmlns:a16="http://schemas.microsoft.com/office/drawing/2014/main" id="{A25D8123-BF63-734D-BB6A-D92C434CE69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C851325-CDC1-634A-A088-0F80A5814B44}"/>
              </a:ext>
            </a:extLst>
          </p:cNvPr>
          <p:cNvSpPr>
            <a:spLocks noGrp="1"/>
          </p:cNvSpPr>
          <p:nvPr>
            <p:ph type="sldNum" sz="quarter" idx="12"/>
          </p:nvPr>
        </p:nvSpPr>
        <p:spPr/>
        <p:txBody>
          <a:bodyPr/>
          <a:lstStyle>
            <a:lvl1pPr>
              <a:defRPr/>
            </a:lvl1pPr>
          </a:lstStyle>
          <a:p>
            <a:pPr>
              <a:defRPr/>
            </a:pPr>
            <a:fld id="{80EF6E67-4441-6345-BAAC-ABD9F9619F33}" type="slidenum">
              <a:rPr lang="en-US" altLang="en-US"/>
              <a:pPr>
                <a:defRPr/>
              </a:pPr>
              <a:t>‹#›</a:t>
            </a:fld>
            <a:endParaRPr lang="en-US" altLang="en-US"/>
          </a:p>
        </p:txBody>
      </p:sp>
    </p:spTree>
    <p:extLst>
      <p:ext uri="{BB962C8B-B14F-4D97-AF65-F5344CB8AC3E}">
        <p14:creationId xmlns:p14="http://schemas.microsoft.com/office/powerpoint/2010/main" val="407001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5109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743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743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7978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954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4524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8442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2581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61787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368E78-6BFB-2945-8DE6-B3ADC5586B20}"/>
              </a:ext>
            </a:extLst>
          </p:cNvPr>
          <p:cNvSpPr>
            <a:spLocks noGrp="1" noChangeArrowheads="1"/>
          </p:cNvSpPr>
          <p:nvPr>
            <p:ph type="title"/>
          </p:nvPr>
        </p:nvSpPr>
        <p:spPr bwMode="auto">
          <a:xfrm>
            <a:off x="457200" y="129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F51E053-3428-C741-AF52-0983CFC786C0}"/>
              </a:ext>
            </a:extLst>
          </p:cNvPr>
          <p:cNvSpPr>
            <a:spLocks noGrp="1" noChangeArrowheads="1"/>
          </p:cNvSpPr>
          <p:nvPr>
            <p:ph type="body" idx="1"/>
          </p:nvPr>
        </p:nvSpPr>
        <p:spPr bwMode="auto">
          <a:xfrm>
            <a:off x="457200" y="2743200"/>
            <a:ext cx="8229600" cy="376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7" descr="website banner">
            <a:extLst>
              <a:ext uri="{FF2B5EF4-FFF2-40B4-BE49-F238E27FC236}">
                <a16:creationId xmlns:a16="http://schemas.microsoft.com/office/drawing/2014/main" id="{5005E6FC-8A31-1C4C-9C0E-5DE5BF6F263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FFB23CBB-DAE5-0D42-B39B-AF3DF22E8E1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A0F2C620-0DC9-6040-9D0E-B4EE40F5944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B433503-C3DB-C546-9E0F-03112FCB3FC8}"/>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9E280C76-5B27-4B48-BA03-84F575753856}" type="datetimeFigureOut">
              <a:rPr lang="en-US" altLang="en-US"/>
              <a:pPr>
                <a:defRPr/>
              </a:pPr>
              <a:t>10/22/19</a:t>
            </a:fld>
            <a:endParaRPr lang="en-US" altLang="en-US"/>
          </a:p>
        </p:txBody>
      </p:sp>
      <p:sp>
        <p:nvSpPr>
          <p:cNvPr id="5" name="Footer Placeholder 4">
            <a:extLst>
              <a:ext uri="{FF2B5EF4-FFF2-40B4-BE49-F238E27FC236}">
                <a16:creationId xmlns:a16="http://schemas.microsoft.com/office/drawing/2014/main" id="{D7789D24-8235-4549-8C0C-3BAA3A27E7A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EAF8FA32-6B9D-C141-AD65-1D930E3C646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69E16FF0-584F-5247-B733-8C943332EE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9ADDCA98-76FE-1C4B-9D79-DC0950BD5239}"/>
              </a:ext>
            </a:extLst>
          </p:cNvPr>
          <p:cNvSpPr>
            <a:spLocks noGrp="1" noChangeArrowheads="1"/>
          </p:cNvSpPr>
          <p:nvPr>
            <p:ph type="title"/>
          </p:nvPr>
        </p:nvSpPr>
        <p:spPr>
          <a:xfrm>
            <a:off x="457200" y="1752600"/>
            <a:ext cx="8229600" cy="2362200"/>
          </a:xfrm>
        </p:spPr>
        <p:txBody>
          <a:bodyPr/>
          <a:lstStyle/>
          <a:p>
            <a:pPr eaLnBrk="1" hangingPunct="1"/>
            <a:r>
              <a:rPr lang="en-US" altLang="en-US" b="1" i="1" dirty="0"/>
              <a:t>SDPI FY 2021 Funding Distribution </a:t>
            </a:r>
            <a:br>
              <a:rPr lang="en-US" altLang="en-US" b="1" i="1" dirty="0"/>
            </a:br>
            <a:r>
              <a:rPr lang="en-US" altLang="en-US" b="1" i="1" dirty="0"/>
              <a:t>Tribal Portland Area Consultation</a:t>
            </a:r>
            <a:br>
              <a:rPr lang="en-US" altLang="en-US" b="1" i="1" dirty="0"/>
            </a:br>
            <a:endParaRPr lang="en-US" altLang="en-US" b="1" i="1" dirty="0"/>
          </a:p>
        </p:txBody>
      </p:sp>
      <p:sp>
        <p:nvSpPr>
          <p:cNvPr id="16386" name="Rectangle 3">
            <a:extLst>
              <a:ext uri="{FF2B5EF4-FFF2-40B4-BE49-F238E27FC236}">
                <a16:creationId xmlns:a16="http://schemas.microsoft.com/office/drawing/2014/main" id="{5EDA598E-110E-814B-BA3A-1ED006A1C846}"/>
              </a:ext>
            </a:extLst>
          </p:cNvPr>
          <p:cNvSpPr>
            <a:spLocks noGrp="1" noChangeArrowheads="1"/>
          </p:cNvSpPr>
          <p:nvPr>
            <p:ph type="body" idx="1"/>
          </p:nvPr>
        </p:nvSpPr>
        <p:spPr>
          <a:xfrm>
            <a:off x="228600" y="3886200"/>
            <a:ext cx="8458200" cy="2590800"/>
          </a:xfrm>
        </p:spPr>
        <p:txBody>
          <a:bodyPr/>
          <a:lstStyle/>
          <a:p>
            <a:pPr marL="0" indent="0" algn="ctr">
              <a:buFontTx/>
              <a:buNone/>
            </a:pPr>
            <a:endParaRPr lang="en-US" altLang="en-US" b="1" dirty="0"/>
          </a:p>
          <a:p>
            <a:pPr marL="0" indent="0" algn="ctr">
              <a:buFontTx/>
              <a:buNone/>
            </a:pPr>
            <a:r>
              <a:rPr lang="en-US" altLang="en-US" sz="2800" b="1" dirty="0"/>
              <a:t>Hosted by the Confederated Tribes of the Umatilla Indian Reservation</a:t>
            </a:r>
          </a:p>
          <a:p>
            <a:pPr marL="0" indent="0" algn="ctr">
              <a:buFontTx/>
              <a:buNone/>
            </a:pPr>
            <a:r>
              <a:rPr lang="en-US" altLang="en-US" sz="2800" b="1" dirty="0"/>
              <a:t>Pendleton, OR</a:t>
            </a:r>
          </a:p>
          <a:p>
            <a:pPr marL="0" indent="0" algn="ctr">
              <a:buFontTx/>
              <a:buNone/>
            </a:pPr>
            <a:r>
              <a:rPr lang="en-US" altLang="en-US" sz="2800" b="1" dirty="0"/>
              <a:t>October 23, 2019</a:t>
            </a:r>
            <a:endParaRPr lang="en-US" altLang="en-US" sz="2800" dirty="0"/>
          </a:p>
          <a:p>
            <a:pPr marL="0" indent="0" algn="ctr" eaLnBrk="1" hangingPunct="1">
              <a:buFontTx/>
              <a:buNone/>
            </a:pPr>
            <a:endParaRPr lang="en-US" altLang="en-US" i="1" dirty="0"/>
          </a:p>
          <a:p>
            <a:pPr marL="0" indent="0" eaLnBrk="1" hangingPunct="1">
              <a:buFontTx/>
              <a:buNone/>
            </a:pPr>
            <a:r>
              <a:rPr lang="en-US" altLang="en-US" i="1"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Data Infrastructure Support National OIT ($2.6M) </a:t>
            </a:r>
          </a:p>
        </p:txBody>
      </p:sp>
      <p:graphicFrame>
        <p:nvGraphicFramePr>
          <p:cNvPr id="5" name="Content Placeholder 4">
            <a:extLst>
              <a:ext uri="{FF2B5EF4-FFF2-40B4-BE49-F238E27FC236}">
                <a16:creationId xmlns:a16="http://schemas.microsoft.com/office/drawing/2014/main" id="{C29408BE-8B0A-4B49-8A9E-0C2064FEB300}"/>
              </a:ext>
            </a:extLst>
          </p:cNvPr>
          <p:cNvGraphicFramePr>
            <a:graphicFrameLocks noGrp="1"/>
          </p:cNvGraphicFramePr>
          <p:nvPr>
            <p:ph idx="1"/>
            <p:extLst>
              <p:ext uri="{D42A27DB-BD31-4B8C-83A1-F6EECF244321}">
                <p14:modId xmlns:p14="http://schemas.microsoft.com/office/powerpoint/2010/main" val="2274047688"/>
              </p:ext>
            </p:extLst>
          </p:nvPr>
        </p:nvGraphicFramePr>
        <p:xfrm>
          <a:off x="152400" y="1978324"/>
          <a:ext cx="8686800" cy="4004808"/>
        </p:xfrm>
        <a:graphic>
          <a:graphicData uri="http://schemas.openxmlformats.org/drawingml/2006/table">
            <a:tbl>
              <a:tblPr firstRow="1" firstCol="1" bandRow="1">
                <a:tableStyleId>{616DA210-FB5B-4158-B5E0-FEB733F419BA}</a:tableStyleId>
              </a:tblPr>
              <a:tblGrid>
                <a:gridCol w="6437540">
                  <a:extLst>
                    <a:ext uri="{9D8B030D-6E8A-4147-A177-3AD203B41FA5}">
                      <a16:colId xmlns:a16="http://schemas.microsoft.com/office/drawing/2014/main" val="491949809"/>
                    </a:ext>
                  </a:extLst>
                </a:gridCol>
                <a:gridCol w="2249260">
                  <a:extLst>
                    <a:ext uri="{9D8B030D-6E8A-4147-A177-3AD203B41FA5}">
                      <a16:colId xmlns:a16="http://schemas.microsoft.com/office/drawing/2014/main" val="2125791592"/>
                    </a:ext>
                  </a:extLst>
                </a:gridCol>
              </a:tblGrid>
              <a:tr h="572115">
                <a:tc>
                  <a:txBody>
                    <a:bodyPr/>
                    <a:lstStyle/>
                    <a:p>
                      <a:pPr marL="0" marR="0" algn="l">
                        <a:spcBef>
                          <a:spcPts val="0"/>
                        </a:spcBef>
                        <a:spcAft>
                          <a:spcPts val="0"/>
                        </a:spcAft>
                      </a:pPr>
                      <a:r>
                        <a:rPr lang="en-US" sz="1400" dirty="0">
                          <a:effectLst/>
                        </a:rPr>
                        <a:t>Adobe Connect License- Enables communication and training between the DDTP and SDPI grantees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$9,600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1179013"/>
                  </a:ext>
                </a:extLst>
              </a:tr>
              <a:tr h="2002405">
                <a:tc>
                  <a:txBody>
                    <a:bodyPr/>
                    <a:lstStyle/>
                    <a:p>
                      <a:pPr marL="0" marR="0" algn="l">
                        <a:spcBef>
                          <a:spcPts val="0"/>
                        </a:spcBef>
                        <a:spcAft>
                          <a:spcPts val="0"/>
                        </a:spcAft>
                      </a:pPr>
                      <a:r>
                        <a:rPr lang="en-US" sz="1400" dirty="0">
                          <a:effectLst/>
                        </a:rPr>
                        <a:t>Quality Measures and Clinical Care tools- Development and maintenance of quality measures that enable RPMS users to run quality reports, submit data to Congress, and report to HRSA to maintain grants. Reminders to assist providers in providing care to patients with diabetes and gestational diabetes. Measure and decision support logic is made available to external programs to promote unified reporting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$137,649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9387951"/>
                  </a:ext>
                </a:extLst>
              </a:tr>
              <a:tr h="572115">
                <a:tc>
                  <a:txBody>
                    <a:bodyPr/>
                    <a:lstStyle/>
                    <a:p>
                      <a:pPr marL="0" marR="0" algn="l">
                        <a:spcBef>
                          <a:spcPts val="0"/>
                        </a:spcBef>
                        <a:spcAft>
                          <a:spcPts val="0"/>
                        </a:spcAft>
                      </a:pPr>
                      <a:r>
                        <a:rPr lang="en-US" sz="1400" dirty="0">
                          <a:effectLst/>
                        </a:rPr>
                        <a:t>Diabetes Management System – Updated the RPMS application that maintains the Diabetes Audit logic and reporting functionality.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$384,000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7091858"/>
                  </a:ext>
                </a:extLst>
              </a:tr>
              <a:tr h="858173">
                <a:tc>
                  <a:txBody>
                    <a:bodyPr/>
                    <a:lstStyle/>
                    <a:p>
                      <a:pPr marL="0" marR="0" algn="l">
                        <a:spcBef>
                          <a:spcPts val="0"/>
                        </a:spcBef>
                        <a:spcAft>
                          <a:spcPts val="0"/>
                        </a:spcAft>
                      </a:pPr>
                      <a:r>
                        <a:rPr lang="en-US" sz="1400" dirty="0">
                          <a:effectLst/>
                        </a:rPr>
                        <a:t>User support- Training and user support for diabetes related questions, problems, and issues related to RPMS or other OIT functions.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$237,287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9184872"/>
                  </a:ext>
                </a:extLst>
              </a:tr>
            </a:tbl>
          </a:graphicData>
        </a:graphic>
      </p:graphicFrame>
    </p:spTree>
    <p:extLst>
      <p:ext uri="{BB962C8B-B14F-4D97-AF65-F5344CB8AC3E}">
        <p14:creationId xmlns:p14="http://schemas.microsoft.com/office/powerpoint/2010/main" val="29162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570E7-1E02-934B-BE95-F8A20ACF7AB8}"/>
              </a:ext>
            </a:extLst>
          </p:cNvPr>
          <p:cNvSpPr>
            <a:spLocks noGrp="1"/>
          </p:cNvSpPr>
          <p:nvPr>
            <p:ph type="title"/>
          </p:nvPr>
        </p:nvSpPr>
        <p:spPr>
          <a:xfrm>
            <a:off x="424132" y="1143000"/>
            <a:ext cx="8229600" cy="1143000"/>
          </a:xfrm>
        </p:spPr>
        <p:txBody>
          <a:bodyPr/>
          <a:lstStyle/>
          <a:p>
            <a:r>
              <a:rPr lang="en-US" sz="3200" dirty="0"/>
              <a:t>SDPI Undisbursed Funds Background</a:t>
            </a:r>
          </a:p>
        </p:txBody>
      </p:sp>
      <p:sp>
        <p:nvSpPr>
          <p:cNvPr id="3" name="Content Placeholder 2">
            <a:extLst>
              <a:ext uri="{FF2B5EF4-FFF2-40B4-BE49-F238E27FC236}">
                <a16:creationId xmlns:a16="http://schemas.microsoft.com/office/drawing/2014/main" id="{6B47831B-88E9-284E-A91B-026F4344013F}"/>
              </a:ext>
            </a:extLst>
          </p:cNvPr>
          <p:cNvSpPr>
            <a:spLocks noGrp="1"/>
          </p:cNvSpPr>
          <p:nvPr>
            <p:ph idx="1"/>
          </p:nvPr>
        </p:nvSpPr>
        <p:spPr>
          <a:xfrm>
            <a:off x="228600" y="2133600"/>
            <a:ext cx="8610600" cy="4373563"/>
          </a:xfrm>
        </p:spPr>
        <p:txBody>
          <a:bodyPr/>
          <a:lstStyle/>
          <a:p>
            <a:pPr lvl="0"/>
            <a:r>
              <a:rPr lang="en-US" sz="1800" dirty="0"/>
              <a:t>Special Diabetes Program for Indians (SDPI) funds are “x-year” (available until expended) </a:t>
            </a:r>
          </a:p>
          <a:p>
            <a:pPr lvl="1"/>
            <a:r>
              <a:rPr lang="en-US" sz="1600" dirty="0"/>
              <a:t>2019 is SDPI’s 22</a:t>
            </a:r>
            <a:r>
              <a:rPr lang="en-US" sz="1600" baseline="30000" dirty="0"/>
              <a:t>nd</a:t>
            </a:r>
            <a:r>
              <a:rPr lang="en-US" sz="1600" dirty="0"/>
              <a:t> year</a:t>
            </a:r>
          </a:p>
          <a:p>
            <a:pPr lvl="0"/>
            <a:r>
              <a:rPr lang="en-US" sz="1800" dirty="0"/>
              <a:t>SDPI grants are on a </a:t>
            </a:r>
            <a:r>
              <a:rPr lang="en-US" sz="1800" b="1" dirty="0"/>
              <a:t>calendar</a:t>
            </a:r>
            <a:r>
              <a:rPr lang="en-US" sz="1800" dirty="0"/>
              <a:t> year budget cycle (January 1-December 31)</a:t>
            </a:r>
          </a:p>
          <a:p>
            <a:pPr lvl="0"/>
            <a:r>
              <a:rPr lang="en-US" sz="1800" dirty="0"/>
              <a:t>Challenges for grantees related to carryover of undispersed funds</a:t>
            </a:r>
          </a:p>
          <a:p>
            <a:pPr lvl="1"/>
            <a:r>
              <a:rPr lang="en-US" sz="1600" dirty="0"/>
              <a:t>Majority of carryover balances are from accumulated salary savings due to difficulties with recruitment/retention of staff</a:t>
            </a:r>
          </a:p>
          <a:p>
            <a:pPr lvl="1"/>
            <a:r>
              <a:rPr lang="en-US" sz="1600" dirty="0"/>
              <a:t>It can be difficult to spend carryover balances</a:t>
            </a:r>
          </a:p>
          <a:p>
            <a:pPr lvl="2"/>
            <a:r>
              <a:rPr lang="en-US" sz="1400" dirty="0"/>
              <a:t>e.g., additional activities proposed may not align with approved grant scope of work, can’t hire additional staff with carryover alone, etc.</a:t>
            </a:r>
          </a:p>
          <a:p>
            <a:pPr lvl="0"/>
            <a:r>
              <a:rPr lang="en-US" sz="1800" dirty="0"/>
              <a:t>The Payment Management System (PMS) contains Tribal and Urban grant funds </a:t>
            </a:r>
          </a:p>
          <a:p>
            <a:pPr lvl="1"/>
            <a:r>
              <a:rPr lang="en-US" sz="1600" dirty="0"/>
              <a:t>Funds for IHS grantees are transferred to Areas</a:t>
            </a:r>
          </a:p>
          <a:p>
            <a:r>
              <a:rPr lang="en-US" sz="1800" dirty="0"/>
              <a:t>In the past, the IHS Division of Grants Management (DGM) was not able to estimate Tribal/Urban grantee undisbursed balances from the PMS, but DGM recently determined a way to do this. </a:t>
            </a:r>
          </a:p>
        </p:txBody>
      </p:sp>
    </p:spTree>
    <p:extLst>
      <p:ext uri="{BB962C8B-B14F-4D97-AF65-F5344CB8AC3E}">
        <p14:creationId xmlns:p14="http://schemas.microsoft.com/office/powerpoint/2010/main" val="2398362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570E7-1E02-934B-BE95-F8A20ACF7AB8}"/>
              </a:ext>
            </a:extLst>
          </p:cNvPr>
          <p:cNvSpPr>
            <a:spLocks noGrp="1"/>
          </p:cNvSpPr>
          <p:nvPr>
            <p:ph type="title"/>
          </p:nvPr>
        </p:nvSpPr>
        <p:spPr>
          <a:xfrm>
            <a:off x="424132" y="1143000"/>
            <a:ext cx="8229600" cy="1143000"/>
          </a:xfrm>
        </p:spPr>
        <p:txBody>
          <a:bodyPr/>
          <a:lstStyle/>
          <a:p>
            <a:r>
              <a:rPr lang="en-US" sz="3200" dirty="0"/>
              <a:t>SDPI Undisbursed Funds Estimates</a:t>
            </a:r>
          </a:p>
        </p:txBody>
      </p:sp>
      <p:graphicFrame>
        <p:nvGraphicFramePr>
          <p:cNvPr id="4" name="Content Placeholder 3">
            <a:extLst>
              <a:ext uri="{FF2B5EF4-FFF2-40B4-BE49-F238E27FC236}">
                <a16:creationId xmlns:a16="http://schemas.microsoft.com/office/drawing/2014/main" id="{B6EC46C2-61A9-7146-937A-259D670E0EB2}"/>
              </a:ext>
            </a:extLst>
          </p:cNvPr>
          <p:cNvGraphicFramePr>
            <a:graphicFrameLocks noGrp="1"/>
          </p:cNvGraphicFramePr>
          <p:nvPr>
            <p:ph idx="1"/>
            <p:extLst>
              <p:ext uri="{D42A27DB-BD31-4B8C-83A1-F6EECF244321}">
                <p14:modId xmlns:p14="http://schemas.microsoft.com/office/powerpoint/2010/main" val="752828420"/>
              </p:ext>
            </p:extLst>
          </p:nvPr>
        </p:nvGraphicFramePr>
        <p:xfrm>
          <a:off x="424132" y="1981201"/>
          <a:ext cx="8229599" cy="4812784"/>
        </p:xfrm>
        <a:graphic>
          <a:graphicData uri="http://schemas.openxmlformats.org/drawingml/2006/table">
            <a:tbl>
              <a:tblPr firstRow="1" firstCol="1" bandRow="1">
                <a:tableStyleId>{616DA210-FB5B-4158-B5E0-FEB733F419BA}</a:tableStyleId>
              </a:tblPr>
              <a:tblGrid>
                <a:gridCol w="2155371">
                  <a:extLst>
                    <a:ext uri="{9D8B030D-6E8A-4147-A177-3AD203B41FA5}">
                      <a16:colId xmlns:a16="http://schemas.microsoft.com/office/drawing/2014/main" val="80694199"/>
                    </a:ext>
                  </a:extLst>
                </a:gridCol>
                <a:gridCol w="1240972">
                  <a:extLst>
                    <a:ext uri="{9D8B030D-6E8A-4147-A177-3AD203B41FA5}">
                      <a16:colId xmlns:a16="http://schemas.microsoft.com/office/drawing/2014/main" val="3306590334"/>
                    </a:ext>
                  </a:extLst>
                </a:gridCol>
                <a:gridCol w="1045028">
                  <a:extLst>
                    <a:ext uri="{9D8B030D-6E8A-4147-A177-3AD203B41FA5}">
                      <a16:colId xmlns:a16="http://schemas.microsoft.com/office/drawing/2014/main" val="3782531492"/>
                    </a:ext>
                  </a:extLst>
                </a:gridCol>
                <a:gridCol w="3788228">
                  <a:extLst>
                    <a:ext uri="{9D8B030D-6E8A-4147-A177-3AD203B41FA5}">
                      <a16:colId xmlns:a16="http://schemas.microsoft.com/office/drawing/2014/main" val="2872928823"/>
                    </a:ext>
                  </a:extLst>
                </a:gridCol>
              </a:tblGrid>
              <a:tr h="771659">
                <a:tc>
                  <a:txBody>
                    <a:bodyPr/>
                    <a:lstStyle/>
                    <a:p>
                      <a:pPr marL="0" marR="0">
                        <a:lnSpc>
                          <a:spcPct val="107000"/>
                        </a:lnSpc>
                        <a:spcBef>
                          <a:spcPts val="0"/>
                        </a:spcBef>
                        <a:spcAft>
                          <a:spcPts val="0"/>
                        </a:spcAft>
                      </a:pPr>
                      <a:r>
                        <a:rPr lang="en-US" sz="1600">
                          <a:effectLst/>
                        </a:rPr>
                        <a:t>Headquarters </a:t>
                      </a:r>
                    </a:p>
                    <a:p>
                      <a:pPr marL="0" marR="0">
                        <a:lnSpc>
                          <a:spcPct val="107000"/>
                        </a:lnSpc>
                        <a:spcBef>
                          <a:spcPts val="0"/>
                        </a:spcBef>
                        <a:spcAft>
                          <a:spcPts val="0"/>
                        </a:spcAft>
                      </a:pPr>
                      <a:r>
                        <a:rPr lang="en-US" sz="1600">
                          <a:effectLst/>
                        </a:rPr>
                        <a:t>(as of September 2019)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Current Year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Prior Year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Comments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2896372"/>
                  </a:ext>
                </a:extLst>
              </a:tr>
              <a:tr h="375810">
                <a:tc>
                  <a:txBody>
                    <a:bodyPr/>
                    <a:lstStyle/>
                    <a:p>
                      <a:pPr marL="0" marR="0">
                        <a:lnSpc>
                          <a:spcPct val="107000"/>
                        </a:lnSpc>
                        <a:spcBef>
                          <a:spcPts val="0"/>
                        </a:spcBef>
                        <a:spcAft>
                          <a:spcPts val="0"/>
                        </a:spcAft>
                      </a:pPr>
                      <a:r>
                        <a:rPr lang="en-US" sz="1600">
                          <a:effectLst/>
                        </a:rPr>
                        <a:t>DGM*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$0.1M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$0.03M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9852890"/>
                  </a:ext>
                </a:extLst>
              </a:tr>
              <a:tr h="771659">
                <a:tc>
                  <a:txBody>
                    <a:bodyPr/>
                    <a:lstStyle/>
                    <a:p>
                      <a:pPr marL="0" marR="0">
                        <a:lnSpc>
                          <a:spcPct val="107000"/>
                        </a:lnSpc>
                        <a:spcBef>
                          <a:spcPts val="0"/>
                        </a:spcBef>
                        <a:spcAft>
                          <a:spcPts val="0"/>
                        </a:spcAft>
                      </a:pPr>
                      <a:r>
                        <a:rPr lang="en-US" sz="1600">
                          <a:effectLst/>
                        </a:rPr>
                        <a:t>Tribal/Urban/IHS Grants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$1.2M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$1.6M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Due to grants with difficulties so funds not awarded.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6831029"/>
                  </a:ext>
                </a:extLst>
              </a:tr>
              <a:tr h="771659">
                <a:tc>
                  <a:txBody>
                    <a:bodyPr/>
                    <a:lstStyle/>
                    <a:p>
                      <a:pPr marL="0" marR="0">
                        <a:lnSpc>
                          <a:spcPct val="107000"/>
                        </a:lnSpc>
                        <a:spcBef>
                          <a:spcPts val="0"/>
                        </a:spcBef>
                        <a:spcAft>
                          <a:spcPts val="0"/>
                        </a:spcAft>
                      </a:pPr>
                      <a:r>
                        <a:rPr lang="en-US" sz="1600">
                          <a:effectLst/>
                        </a:rPr>
                        <a:t>Office of Information Technology (OIT)**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$4.25M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8520171"/>
                  </a:ext>
                </a:extLst>
              </a:tr>
              <a:tr h="1657802">
                <a:tc>
                  <a:txBody>
                    <a:bodyPr/>
                    <a:lstStyle/>
                    <a:p>
                      <a:pPr marL="0" marR="0">
                        <a:lnSpc>
                          <a:spcPct val="107000"/>
                        </a:lnSpc>
                        <a:spcBef>
                          <a:spcPts val="0"/>
                        </a:spcBef>
                        <a:spcAft>
                          <a:spcPts val="0"/>
                        </a:spcAft>
                      </a:pPr>
                      <a:r>
                        <a:rPr lang="en-US" sz="1600">
                          <a:effectLst/>
                        </a:rPr>
                        <a:t>SDPI Admin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$0.98M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$5.66M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SDPI is subject to a 2% ($3M) sequestration, which occurred in 2013, 2014, and 2017—prior year funds were used to protect grants then and would be used if occurs again.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8518910"/>
                  </a:ext>
                </a:extLst>
              </a:tr>
              <a:tr h="375810">
                <a:tc>
                  <a:txBody>
                    <a:bodyPr/>
                    <a:lstStyle/>
                    <a:p>
                      <a:pPr marL="0" marR="0" algn="r">
                        <a:lnSpc>
                          <a:spcPct val="107000"/>
                        </a:lnSpc>
                        <a:spcBef>
                          <a:spcPts val="0"/>
                        </a:spcBef>
                        <a:spcAft>
                          <a:spcPts val="0"/>
                        </a:spcAft>
                      </a:pPr>
                      <a:r>
                        <a:rPr lang="en-US" sz="1600">
                          <a:effectLst/>
                        </a:rPr>
                        <a:t>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$2.28M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$13.82M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3681505"/>
                  </a:ext>
                </a:extLst>
              </a:tr>
            </a:tbl>
          </a:graphicData>
        </a:graphic>
      </p:graphicFrame>
    </p:spTree>
    <p:extLst>
      <p:ext uri="{BB962C8B-B14F-4D97-AF65-F5344CB8AC3E}">
        <p14:creationId xmlns:p14="http://schemas.microsoft.com/office/powerpoint/2010/main" val="3376629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570E7-1E02-934B-BE95-F8A20ACF7AB8}"/>
              </a:ext>
            </a:extLst>
          </p:cNvPr>
          <p:cNvSpPr>
            <a:spLocks noGrp="1"/>
          </p:cNvSpPr>
          <p:nvPr>
            <p:ph type="title"/>
          </p:nvPr>
        </p:nvSpPr>
        <p:spPr>
          <a:xfrm>
            <a:off x="424132" y="1143000"/>
            <a:ext cx="8229600" cy="1143000"/>
          </a:xfrm>
        </p:spPr>
        <p:txBody>
          <a:bodyPr/>
          <a:lstStyle/>
          <a:p>
            <a:r>
              <a:rPr lang="en-US" sz="3200" dirty="0"/>
              <a:t>SDPI Undisbursed Funds Estimates</a:t>
            </a:r>
          </a:p>
        </p:txBody>
      </p:sp>
      <p:graphicFrame>
        <p:nvGraphicFramePr>
          <p:cNvPr id="6" name="Content Placeholder 5">
            <a:extLst>
              <a:ext uri="{FF2B5EF4-FFF2-40B4-BE49-F238E27FC236}">
                <a16:creationId xmlns:a16="http://schemas.microsoft.com/office/drawing/2014/main" id="{0BD402E9-64E6-F744-B626-AE07971000AE}"/>
              </a:ext>
            </a:extLst>
          </p:cNvPr>
          <p:cNvGraphicFramePr>
            <a:graphicFrameLocks noGrp="1"/>
          </p:cNvGraphicFramePr>
          <p:nvPr>
            <p:ph idx="1"/>
            <p:extLst>
              <p:ext uri="{D42A27DB-BD31-4B8C-83A1-F6EECF244321}">
                <p14:modId xmlns:p14="http://schemas.microsoft.com/office/powerpoint/2010/main" val="3563553535"/>
              </p:ext>
            </p:extLst>
          </p:nvPr>
        </p:nvGraphicFramePr>
        <p:xfrm>
          <a:off x="424132" y="1981201"/>
          <a:ext cx="8491268" cy="4571999"/>
        </p:xfrm>
        <a:graphic>
          <a:graphicData uri="http://schemas.openxmlformats.org/drawingml/2006/table">
            <a:tbl>
              <a:tblPr firstRow="1" firstCol="1" bandRow="1">
                <a:tableStyleId>{616DA210-FB5B-4158-B5E0-FEB733F419BA}</a:tableStyleId>
              </a:tblPr>
              <a:tblGrid>
                <a:gridCol w="2223903">
                  <a:extLst>
                    <a:ext uri="{9D8B030D-6E8A-4147-A177-3AD203B41FA5}">
                      <a16:colId xmlns:a16="http://schemas.microsoft.com/office/drawing/2014/main" val="1657537435"/>
                    </a:ext>
                  </a:extLst>
                </a:gridCol>
                <a:gridCol w="1280430">
                  <a:extLst>
                    <a:ext uri="{9D8B030D-6E8A-4147-A177-3AD203B41FA5}">
                      <a16:colId xmlns:a16="http://schemas.microsoft.com/office/drawing/2014/main" val="1048804627"/>
                    </a:ext>
                  </a:extLst>
                </a:gridCol>
                <a:gridCol w="1078256">
                  <a:extLst>
                    <a:ext uri="{9D8B030D-6E8A-4147-A177-3AD203B41FA5}">
                      <a16:colId xmlns:a16="http://schemas.microsoft.com/office/drawing/2014/main" val="3405377775"/>
                    </a:ext>
                  </a:extLst>
                </a:gridCol>
                <a:gridCol w="3908679">
                  <a:extLst>
                    <a:ext uri="{9D8B030D-6E8A-4147-A177-3AD203B41FA5}">
                      <a16:colId xmlns:a16="http://schemas.microsoft.com/office/drawing/2014/main" val="892130334"/>
                    </a:ext>
                  </a:extLst>
                </a:gridCol>
              </a:tblGrid>
              <a:tr h="677295">
                <a:tc>
                  <a:txBody>
                    <a:bodyPr/>
                    <a:lstStyle/>
                    <a:p>
                      <a:pPr marL="0" marR="0">
                        <a:lnSpc>
                          <a:spcPct val="107000"/>
                        </a:lnSpc>
                        <a:spcBef>
                          <a:spcPts val="0"/>
                        </a:spcBef>
                        <a:spcAft>
                          <a:spcPts val="0"/>
                        </a:spcAft>
                      </a:pPr>
                      <a:r>
                        <a:rPr lang="en-US" sz="1400" dirty="0">
                          <a:effectLst/>
                        </a:rPr>
                        <a:t>Areas (Total)</a:t>
                      </a:r>
                    </a:p>
                    <a:p>
                      <a:pPr marL="0" marR="0">
                        <a:lnSpc>
                          <a:spcPct val="107000"/>
                        </a:lnSpc>
                        <a:spcBef>
                          <a:spcPts val="0"/>
                        </a:spcBef>
                        <a:spcAft>
                          <a:spcPts val="0"/>
                        </a:spcAft>
                      </a:pPr>
                      <a:r>
                        <a:rPr lang="en-US" sz="1400" dirty="0">
                          <a:effectLst/>
                        </a:rPr>
                        <a:t>(as of September 2019)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Current 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 Prior 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Comments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7438609"/>
                  </a:ext>
                </a:extLst>
              </a:tr>
              <a:tr h="1839690">
                <a:tc>
                  <a:txBody>
                    <a:bodyPr/>
                    <a:lstStyle/>
                    <a:p>
                      <a:pPr marL="0" marR="0">
                        <a:lnSpc>
                          <a:spcPct val="107000"/>
                        </a:lnSpc>
                        <a:spcBef>
                          <a:spcPts val="0"/>
                        </a:spcBef>
                        <a:spcAft>
                          <a:spcPts val="0"/>
                        </a:spcAft>
                      </a:pPr>
                      <a:r>
                        <a:rPr lang="en-US" sz="1400">
                          <a:effectLst/>
                        </a:rPr>
                        <a:t>Funds to Support Area SDPI Activities: </a:t>
                      </a:r>
                    </a:p>
                    <a:p>
                      <a:pPr marL="0" marR="0">
                        <a:lnSpc>
                          <a:spcPct val="107000"/>
                        </a:lnSpc>
                        <a:spcBef>
                          <a:spcPts val="0"/>
                        </a:spcBef>
                        <a:spcAft>
                          <a:spcPts val="0"/>
                        </a:spcAft>
                      </a:pPr>
                      <a:r>
                        <a:rPr lang="en-US" sz="1400">
                          <a:effectLst/>
                        </a:rPr>
                        <a:t>Total of Area Diabetes Consultant Support, Data Technical Assistance, and Data Infrastructure Improvement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$3.8M</a:t>
                      </a:r>
                    </a:p>
                    <a:p>
                      <a:pPr marL="0" marR="0">
                        <a:lnSpc>
                          <a:spcPct val="107000"/>
                        </a:lnSpc>
                        <a:spcBef>
                          <a:spcPts val="0"/>
                        </a:spcBef>
                        <a:spcAft>
                          <a:spcPts val="0"/>
                        </a:spcAft>
                      </a:pPr>
                      <a:r>
                        <a:rPr lang="en-US" sz="1400" dirty="0">
                          <a:effectLst/>
                        </a:rPr>
                        <a:t> </a:t>
                      </a:r>
                    </a:p>
                    <a:p>
                      <a:pPr marL="0" marR="0">
                        <a:lnSpc>
                          <a:spcPct val="107000"/>
                        </a:lnSpc>
                        <a:spcBef>
                          <a:spcPts val="0"/>
                        </a:spcBef>
                        <a:spcAft>
                          <a:spcPts val="0"/>
                        </a:spcAft>
                      </a:pPr>
                      <a:r>
                        <a:rPr lang="en-US" sz="1400" dirty="0">
                          <a:effectLst/>
                        </a:rPr>
                        <a:t>SDPI budget period is Jan-Dec 2019</a:t>
                      </a:r>
                    </a:p>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$8.9M</a:t>
                      </a:r>
                    </a:p>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Range of prior year Support funds by Area: $0.12M-$1.8M</a:t>
                      </a:r>
                    </a:p>
                    <a:p>
                      <a:pPr marL="0" marR="0">
                        <a:lnSpc>
                          <a:spcPct val="107000"/>
                        </a:lnSpc>
                        <a:spcBef>
                          <a:spcPts val="0"/>
                        </a:spcBef>
                        <a:spcAft>
                          <a:spcPts val="0"/>
                        </a:spcAft>
                      </a:pPr>
                      <a:r>
                        <a:rPr lang="en-US" sz="1400" dirty="0">
                          <a:effectLst/>
                        </a:rPr>
                        <a:t> </a:t>
                      </a:r>
                    </a:p>
                    <a:p>
                      <a:pPr marL="0" marR="0">
                        <a:lnSpc>
                          <a:spcPct val="107000"/>
                        </a:lnSpc>
                        <a:spcBef>
                          <a:spcPts val="0"/>
                        </a:spcBef>
                        <a:spcAft>
                          <a:spcPts val="0"/>
                        </a:spcAft>
                      </a:pPr>
                      <a:r>
                        <a:rPr lang="en-US" sz="1400" dirty="0">
                          <a:effectLst/>
                        </a:rPr>
                        <a:t> </a:t>
                      </a:r>
                    </a:p>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2886599"/>
                  </a:ext>
                </a:extLst>
              </a:tr>
              <a:tr h="2055014">
                <a:tc>
                  <a:txBody>
                    <a:bodyPr/>
                    <a:lstStyle/>
                    <a:p>
                      <a:pPr marL="0" marR="0">
                        <a:lnSpc>
                          <a:spcPct val="107000"/>
                        </a:lnSpc>
                        <a:spcBef>
                          <a:spcPts val="0"/>
                        </a:spcBef>
                        <a:spcAft>
                          <a:spcPts val="0"/>
                        </a:spcAft>
                      </a:pPr>
                      <a:r>
                        <a:rPr lang="en-US" sz="1400">
                          <a:effectLst/>
                        </a:rPr>
                        <a:t>IHS Grants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$7.4M</a:t>
                      </a:r>
                    </a:p>
                    <a:p>
                      <a:pPr marL="0" marR="0">
                        <a:lnSpc>
                          <a:spcPct val="107000"/>
                        </a:lnSpc>
                        <a:spcBef>
                          <a:spcPts val="0"/>
                        </a:spcBef>
                        <a:spcAft>
                          <a:spcPts val="0"/>
                        </a:spcAft>
                      </a:pPr>
                      <a:r>
                        <a:rPr lang="en-US" sz="1400" dirty="0">
                          <a:effectLst/>
                        </a:rPr>
                        <a:t> </a:t>
                      </a:r>
                    </a:p>
                    <a:p>
                      <a:pPr marL="0" marR="0">
                        <a:lnSpc>
                          <a:spcPct val="107000"/>
                        </a:lnSpc>
                        <a:spcBef>
                          <a:spcPts val="0"/>
                        </a:spcBef>
                        <a:spcAft>
                          <a:spcPts val="0"/>
                        </a:spcAft>
                      </a:pPr>
                      <a:r>
                        <a:rPr lang="en-US" sz="1400" dirty="0">
                          <a:effectLst/>
                        </a:rPr>
                        <a:t>A balance is expected as the SDPI budget period is Jan-Dec 2019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$12.7M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One Area has $6.8M in prior year grant funds, another has $3.4M</a:t>
                      </a:r>
                    </a:p>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026385"/>
                  </a:ext>
                </a:extLst>
              </a:tr>
            </a:tbl>
          </a:graphicData>
        </a:graphic>
      </p:graphicFrame>
    </p:spTree>
    <p:extLst>
      <p:ext uri="{BB962C8B-B14F-4D97-AF65-F5344CB8AC3E}">
        <p14:creationId xmlns:p14="http://schemas.microsoft.com/office/powerpoint/2010/main" val="2863680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570E7-1E02-934B-BE95-F8A20ACF7AB8}"/>
              </a:ext>
            </a:extLst>
          </p:cNvPr>
          <p:cNvSpPr>
            <a:spLocks noGrp="1"/>
          </p:cNvSpPr>
          <p:nvPr>
            <p:ph type="title"/>
          </p:nvPr>
        </p:nvSpPr>
        <p:spPr>
          <a:xfrm>
            <a:off x="424132" y="1143000"/>
            <a:ext cx="8229600" cy="1143000"/>
          </a:xfrm>
        </p:spPr>
        <p:txBody>
          <a:bodyPr/>
          <a:lstStyle/>
          <a:p>
            <a:r>
              <a:rPr lang="en-US" sz="3200" dirty="0"/>
              <a:t>SDPI Undisbursed Funds Estimates</a:t>
            </a:r>
          </a:p>
        </p:txBody>
      </p:sp>
      <p:graphicFrame>
        <p:nvGraphicFramePr>
          <p:cNvPr id="8" name="Content Placeholder 7">
            <a:extLst>
              <a:ext uri="{FF2B5EF4-FFF2-40B4-BE49-F238E27FC236}">
                <a16:creationId xmlns:a16="http://schemas.microsoft.com/office/drawing/2014/main" id="{C1D13AB2-1B1A-BA47-9F3E-389779F8F257}"/>
              </a:ext>
            </a:extLst>
          </p:cNvPr>
          <p:cNvGraphicFramePr>
            <a:graphicFrameLocks noGrp="1"/>
          </p:cNvGraphicFramePr>
          <p:nvPr>
            <p:ph idx="1"/>
            <p:extLst>
              <p:ext uri="{D42A27DB-BD31-4B8C-83A1-F6EECF244321}">
                <p14:modId xmlns:p14="http://schemas.microsoft.com/office/powerpoint/2010/main" val="2702934296"/>
              </p:ext>
            </p:extLst>
          </p:nvPr>
        </p:nvGraphicFramePr>
        <p:xfrm>
          <a:off x="609600" y="2286000"/>
          <a:ext cx="8044133" cy="4191000"/>
        </p:xfrm>
        <a:graphic>
          <a:graphicData uri="http://schemas.openxmlformats.org/drawingml/2006/table">
            <a:tbl>
              <a:tblPr firstRow="1" firstCol="1" bandRow="1">
                <a:tableStyleId>{616DA210-FB5B-4158-B5E0-FEB733F419BA}</a:tableStyleId>
              </a:tblPr>
              <a:tblGrid>
                <a:gridCol w="2106796">
                  <a:extLst>
                    <a:ext uri="{9D8B030D-6E8A-4147-A177-3AD203B41FA5}">
                      <a16:colId xmlns:a16="http://schemas.microsoft.com/office/drawing/2014/main" val="223775759"/>
                    </a:ext>
                  </a:extLst>
                </a:gridCol>
                <a:gridCol w="1213004">
                  <a:extLst>
                    <a:ext uri="{9D8B030D-6E8A-4147-A177-3AD203B41FA5}">
                      <a16:colId xmlns:a16="http://schemas.microsoft.com/office/drawing/2014/main" val="1891729371"/>
                    </a:ext>
                  </a:extLst>
                </a:gridCol>
                <a:gridCol w="1021478">
                  <a:extLst>
                    <a:ext uri="{9D8B030D-6E8A-4147-A177-3AD203B41FA5}">
                      <a16:colId xmlns:a16="http://schemas.microsoft.com/office/drawing/2014/main" val="1812122405"/>
                    </a:ext>
                  </a:extLst>
                </a:gridCol>
                <a:gridCol w="3702855">
                  <a:extLst>
                    <a:ext uri="{9D8B030D-6E8A-4147-A177-3AD203B41FA5}">
                      <a16:colId xmlns:a16="http://schemas.microsoft.com/office/drawing/2014/main" val="2127785558"/>
                    </a:ext>
                  </a:extLst>
                </a:gridCol>
              </a:tblGrid>
              <a:tr h="513868">
                <a:tc>
                  <a:txBody>
                    <a:bodyPr/>
                    <a:lstStyle/>
                    <a:p>
                      <a:pPr marL="0" marR="0">
                        <a:lnSpc>
                          <a:spcPct val="107000"/>
                        </a:lnSpc>
                        <a:spcBef>
                          <a:spcPts val="0"/>
                        </a:spcBef>
                        <a:spcAft>
                          <a:spcPts val="0"/>
                        </a:spcAft>
                      </a:pPr>
                      <a:r>
                        <a:rPr lang="en-US" sz="1200">
                          <a:effectLst/>
                        </a:rPr>
                        <a:t>Tribal/Urban Grantees</a:t>
                      </a:r>
                    </a:p>
                    <a:p>
                      <a:pPr marL="0" marR="0">
                        <a:lnSpc>
                          <a:spcPct val="107000"/>
                        </a:lnSpc>
                        <a:spcBef>
                          <a:spcPts val="0"/>
                        </a:spcBef>
                        <a:spcAft>
                          <a:spcPts val="0"/>
                        </a:spcAft>
                      </a:pPr>
                      <a:r>
                        <a:rPr lang="en-US" sz="1200">
                          <a:effectLst/>
                        </a:rPr>
                        <a:t>(as of April 2019)</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Current Year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Prior Year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Comments</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0667282"/>
                  </a:ext>
                </a:extLst>
              </a:tr>
              <a:tr h="3677132">
                <a:tc>
                  <a:txBody>
                    <a:bodyPr/>
                    <a:lstStyle/>
                    <a:p>
                      <a:pPr marL="0" marR="0">
                        <a:lnSpc>
                          <a:spcPct val="107000"/>
                        </a:lnSpc>
                        <a:spcBef>
                          <a:spcPts val="0"/>
                        </a:spcBef>
                        <a:spcAft>
                          <a:spcPts val="0"/>
                        </a:spcAft>
                      </a:pPr>
                      <a:r>
                        <a:rPr lang="en-US" sz="1200">
                          <a:effectLst/>
                        </a:rPr>
                        <a:t>Estimated from PMS</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$99M </a:t>
                      </a:r>
                    </a:p>
                    <a:p>
                      <a:pPr marL="0" marR="0">
                        <a:lnSpc>
                          <a:spcPct val="107000"/>
                        </a:lnSpc>
                        <a:spcBef>
                          <a:spcPts val="0"/>
                        </a:spcBef>
                        <a:spcAft>
                          <a:spcPts val="0"/>
                        </a:spcAft>
                      </a:pPr>
                      <a:r>
                        <a:rPr lang="en-US" sz="1200">
                          <a:effectLst/>
                        </a:rPr>
                        <a:t> </a:t>
                      </a:r>
                    </a:p>
                    <a:p>
                      <a:pPr marL="0" marR="0">
                        <a:lnSpc>
                          <a:spcPct val="107000"/>
                        </a:lnSpc>
                        <a:spcBef>
                          <a:spcPts val="0"/>
                        </a:spcBef>
                        <a:spcAft>
                          <a:spcPts val="0"/>
                        </a:spcAft>
                      </a:pPr>
                      <a:r>
                        <a:rPr lang="en-US" sz="1200">
                          <a:effectLst/>
                        </a:rPr>
                        <a:t>A balance is expected as the SDPI budget period is Jan-Dec 2019</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$91M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DGM notes the overall carryover balance corresponds with a grant program of this size and duration</a:t>
                      </a:r>
                    </a:p>
                    <a:p>
                      <a:pPr marL="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200" dirty="0">
                          <a:effectLst/>
                        </a:rPr>
                        <a:t>Of the 43 grants that had &gt;$1M in undispersed funds, 25 had at least a full year of undispersed prior year grant funds.  1/3 of prior year belongs to 7 grantees, ½ to 18 grantees:</a:t>
                      </a:r>
                    </a:p>
                    <a:p>
                      <a:pPr marL="342900" marR="0" lvl="0" indent="-342900">
                        <a:lnSpc>
                          <a:spcPct val="107000"/>
                        </a:lnSpc>
                        <a:spcBef>
                          <a:spcPts val="0"/>
                        </a:spcBef>
                        <a:spcAft>
                          <a:spcPts val="0"/>
                        </a:spcAft>
                        <a:buFont typeface="Symbol" pitchFamily="2" charset="2"/>
                        <a:buChar char=""/>
                      </a:pPr>
                      <a:r>
                        <a:rPr lang="en-US" sz="1200" dirty="0">
                          <a:effectLst/>
                        </a:rPr>
                        <a:t>One had $12.7M in prior year funds </a:t>
                      </a:r>
                    </a:p>
                    <a:p>
                      <a:pPr marL="742950" marR="0" lvl="1" indent="-285750">
                        <a:lnSpc>
                          <a:spcPct val="107000"/>
                        </a:lnSpc>
                        <a:spcBef>
                          <a:spcPts val="0"/>
                        </a:spcBef>
                        <a:spcAft>
                          <a:spcPts val="0"/>
                        </a:spcAft>
                        <a:buFont typeface="Courier New" panose="02070309020205020404" pitchFamily="49" charset="0"/>
                        <a:buChar char="o"/>
                      </a:pPr>
                      <a:r>
                        <a:rPr lang="en-US" sz="1200" dirty="0">
                          <a:effectLst/>
                        </a:rPr>
                        <a:t>DGM did an offset for that grant in 2016</a:t>
                      </a:r>
                    </a:p>
                    <a:p>
                      <a:pPr marL="342900" marR="0" lvl="0" indent="-342900">
                        <a:lnSpc>
                          <a:spcPct val="107000"/>
                        </a:lnSpc>
                        <a:spcBef>
                          <a:spcPts val="0"/>
                        </a:spcBef>
                        <a:spcAft>
                          <a:spcPts val="0"/>
                        </a:spcAft>
                        <a:buFont typeface="Symbol" pitchFamily="2" charset="2"/>
                        <a:buChar char=""/>
                      </a:pPr>
                      <a:r>
                        <a:rPr lang="en-US" sz="1200" dirty="0">
                          <a:effectLst/>
                        </a:rPr>
                        <a:t>3 grantees had $3-4M, another 2 had $2-3M</a:t>
                      </a:r>
                    </a:p>
                    <a:p>
                      <a:pPr marL="342900" marR="0" lvl="0" indent="-342900">
                        <a:lnSpc>
                          <a:spcPct val="107000"/>
                        </a:lnSpc>
                        <a:spcBef>
                          <a:spcPts val="0"/>
                        </a:spcBef>
                        <a:spcAft>
                          <a:spcPts val="0"/>
                        </a:spcAft>
                        <a:buFont typeface="Symbol" pitchFamily="2" charset="2"/>
                        <a:buChar char=""/>
                      </a:pPr>
                      <a:r>
                        <a:rPr lang="en-US" sz="1200" dirty="0">
                          <a:effectLst/>
                        </a:rPr>
                        <a:t>12 grantees had $1-2M</a:t>
                      </a:r>
                    </a:p>
                    <a:p>
                      <a:pPr marL="0" marR="0">
                        <a:lnSpc>
                          <a:spcPct val="107000"/>
                        </a:lnSpc>
                        <a:spcBef>
                          <a:spcPts val="0"/>
                        </a:spcBef>
                        <a:spcAft>
                          <a:spcPts val="0"/>
                        </a:spcAft>
                      </a:pPr>
                      <a:r>
                        <a:rPr lang="en-US" sz="1200" dirty="0">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5102499"/>
                  </a:ext>
                </a:extLst>
              </a:tr>
            </a:tbl>
          </a:graphicData>
        </a:graphic>
      </p:graphicFrame>
    </p:spTree>
    <p:extLst>
      <p:ext uri="{BB962C8B-B14F-4D97-AF65-F5344CB8AC3E}">
        <p14:creationId xmlns:p14="http://schemas.microsoft.com/office/powerpoint/2010/main" val="2251648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570E7-1E02-934B-BE95-F8A20ACF7AB8}"/>
              </a:ext>
            </a:extLst>
          </p:cNvPr>
          <p:cNvSpPr>
            <a:spLocks noGrp="1"/>
          </p:cNvSpPr>
          <p:nvPr>
            <p:ph type="title"/>
          </p:nvPr>
        </p:nvSpPr>
        <p:spPr>
          <a:xfrm>
            <a:off x="424132" y="1143000"/>
            <a:ext cx="8229600" cy="1143000"/>
          </a:xfrm>
        </p:spPr>
        <p:txBody>
          <a:bodyPr/>
          <a:lstStyle/>
          <a:p>
            <a:r>
              <a:rPr lang="en-US" sz="2800" b="1" dirty="0"/>
              <a:t>SDPI Undisbursed Funds: IHS Plans for Addressing Balances</a:t>
            </a:r>
          </a:p>
        </p:txBody>
      </p:sp>
      <p:sp>
        <p:nvSpPr>
          <p:cNvPr id="4" name="Content Placeholder 3">
            <a:extLst>
              <a:ext uri="{FF2B5EF4-FFF2-40B4-BE49-F238E27FC236}">
                <a16:creationId xmlns:a16="http://schemas.microsoft.com/office/drawing/2014/main" id="{65D717AB-7814-6F49-A50C-5C84F20E4A61}"/>
              </a:ext>
            </a:extLst>
          </p:cNvPr>
          <p:cNvSpPr>
            <a:spLocks noGrp="1"/>
          </p:cNvSpPr>
          <p:nvPr>
            <p:ph idx="1"/>
          </p:nvPr>
        </p:nvSpPr>
        <p:spPr>
          <a:xfrm>
            <a:off x="364466" y="2133600"/>
            <a:ext cx="8348932" cy="4572000"/>
          </a:xfrm>
        </p:spPr>
        <p:txBody>
          <a:bodyPr/>
          <a:lstStyle/>
          <a:p>
            <a:pPr lvl="1"/>
            <a:r>
              <a:rPr lang="en-US" sz="2400" dirty="0"/>
              <a:t>Ensure grantees know they can request changes/expansions to their grant scope of work</a:t>
            </a:r>
          </a:p>
          <a:p>
            <a:pPr lvl="1"/>
            <a:r>
              <a:rPr lang="en-US" sz="2400" dirty="0"/>
              <a:t>Offsets</a:t>
            </a:r>
          </a:p>
          <a:p>
            <a:pPr lvl="2"/>
            <a:r>
              <a:rPr lang="en-US" sz="2000" dirty="0"/>
              <a:t>An “offset” is when the awarding agency utilizes reported, available, unobligated funds as part of an authorized grant award.</a:t>
            </a:r>
          </a:p>
          <a:p>
            <a:pPr lvl="2"/>
            <a:r>
              <a:rPr lang="en-US" sz="2000" dirty="0"/>
              <a:t>If SDPI does not receive full funding for FY 2020 ahead of the time the 2020 Notices of Grant Awards (NOAs) have to be awarded in December, DGM will limit offsets this year.</a:t>
            </a:r>
          </a:p>
          <a:p>
            <a:pPr lvl="2"/>
            <a:r>
              <a:rPr lang="en-US" sz="2000" dirty="0"/>
              <a:t>Will need Tribal input to develop a plan for the use of offset funds.</a:t>
            </a:r>
            <a:r>
              <a:rPr lang="en-US" sz="2800" b="1" dirty="0"/>
              <a:t> </a:t>
            </a:r>
            <a:endParaRPr lang="en-US" sz="2800" dirty="0"/>
          </a:p>
        </p:txBody>
      </p:sp>
    </p:spTree>
    <p:extLst>
      <p:ext uri="{BB962C8B-B14F-4D97-AF65-F5344CB8AC3E}">
        <p14:creationId xmlns:p14="http://schemas.microsoft.com/office/powerpoint/2010/main" val="849214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Data Infrastructure Support National OIT ($2.6M) </a:t>
            </a:r>
          </a:p>
        </p:txBody>
      </p:sp>
      <p:graphicFrame>
        <p:nvGraphicFramePr>
          <p:cNvPr id="6" name="Content Placeholder 5">
            <a:extLst>
              <a:ext uri="{FF2B5EF4-FFF2-40B4-BE49-F238E27FC236}">
                <a16:creationId xmlns:a16="http://schemas.microsoft.com/office/drawing/2014/main" id="{14BF6AFF-141B-2B42-B955-180733345029}"/>
              </a:ext>
            </a:extLst>
          </p:cNvPr>
          <p:cNvGraphicFramePr>
            <a:graphicFrameLocks noGrp="1"/>
          </p:cNvGraphicFramePr>
          <p:nvPr>
            <p:ph idx="1"/>
            <p:extLst>
              <p:ext uri="{D42A27DB-BD31-4B8C-83A1-F6EECF244321}">
                <p14:modId xmlns:p14="http://schemas.microsoft.com/office/powerpoint/2010/main" val="1325168505"/>
              </p:ext>
            </p:extLst>
          </p:nvPr>
        </p:nvGraphicFramePr>
        <p:xfrm>
          <a:off x="457200" y="1981200"/>
          <a:ext cx="8229600" cy="4419601"/>
        </p:xfrm>
        <a:graphic>
          <a:graphicData uri="http://schemas.openxmlformats.org/drawingml/2006/table">
            <a:tbl>
              <a:tblPr firstRow="1" firstCol="1" bandRow="1">
                <a:tableStyleId>{616DA210-FB5B-4158-B5E0-FEB733F419BA}</a:tableStyleId>
              </a:tblPr>
              <a:tblGrid>
                <a:gridCol w="6098721">
                  <a:extLst>
                    <a:ext uri="{9D8B030D-6E8A-4147-A177-3AD203B41FA5}">
                      <a16:colId xmlns:a16="http://schemas.microsoft.com/office/drawing/2014/main" val="2878549938"/>
                    </a:ext>
                  </a:extLst>
                </a:gridCol>
                <a:gridCol w="2130879">
                  <a:extLst>
                    <a:ext uri="{9D8B030D-6E8A-4147-A177-3AD203B41FA5}">
                      <a16:colId xmlns:a16="http://schemas.microsoft.com/office/drawing/2014/main" val="1874504659"/>
                    </a:ext>
                  </a:extLst>
                </a:gridCol>
              </a:tblGrid>
              <a:tr h="2008910">
                <a:tc>
                  <a:txBody>
                    <a:bodyPr/>
                    <a:lstStyle/>
                    <a:p>
                      <a:pPr marL="0" marR="0" algn="l">
                        <a:spcBef>
                          <a:spcPts val="0"/>
                        </a:spcBef>
                        <a:spcAft>
                          <a:spcPts val="0"/>
                        </a:spcAft>
                      </a:pPr>
                      <a:r>
                        <a:rPr lang="en-US" sz="1400">
                          <a:effectLst/>
                        </a:rPr>
                        <a:t>HealthShare License- Enables RPMS and other EHR users to aggregate patient data to improve patient care (provides clinicians with information from multiple EHRs or sites. Provides a diabetes related dashboard to focus on needs of the population as well as the individual patient.</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$1,375,000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8288496"/>
                  </a:ext>
                </a:extLst>
              </a:tr>
              <a:tr h="1607127">
                <a:tc>
                  <a:txBody>
                    <a:bodyPr/>
                    <a:lstStyle/>
                    <a:p>
                      <a:pPr marL="0" marR="0" algn="l">
                        <a:spcBef>
                          <a:spcPts val="0"/>
                        </a:spcBef>
                        <a:spcAft>
                          <a:spcPts val="0"/>
                        </a:spcAft>
                      </a:pPr>
                      <a:r>
                        <a:rPr lang="en-US" sz="1400" dirty="0">
                          <a:effectLst/>
                        </a:rPr>
                        <a:t>National Data Warehouse – Enable RPMS and non-RPMS programs to better submit medical record data to the National Data Warehouse and to develop and maintain new quality measures to assess diabetes care for AI/</a:t>
                      </a:r>
                      <a:r>
                        <a:rPr lang="en-US" sz="1400" dirty="0" err="1">
                          <a:effectLst/>
                        </a:rPr>
                        <a:t>ANs.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$12,250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1534894"/>
                  </a:ext>
                </a:extLst>
              </a:tr>
              <a:tr h="803564">
                <a:tc>
                  <a:txBody>
                    <a:bodyPr/>
                    <a:lstStyle/>
                    <a:p>
                      <a:pPr marL="0" marR="0" algn="l">
                        <a:spcBef>
                          <a:spcPts val="0"/>
                        </a:spcBef>
                        <a:spcAft>
                          <a:spcPts val="0"/>
                        </a:spcAft>
                      </a:pPr>
                      <a:r>
                        <a:rPr lang="en-US" sz="1400">
                          <a:effectLst/>
                        </a:rPr>
                        <a:t>First Data Bank contract- Pharmacy medication and medication education handout databased use by RPMS.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$390,000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4714498"/>
                  </a:ext>
                </a:extLst>
              </a:tr>
            </a:tbl>
          </a:graphicData>
        </a:graphic>
      </p:graphicFrame>
    </p:spTree>
    <p:extLst>
      <p:ext uri="{BB962C8B-B14F-4D97-AF65-F5344CB8AC3E}">
        <p14:creationId xmlns:p14="http://schemas.microsoft.com/office/powerpoint/2010/main" val="3585128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Data Infrastructure Support DDTP Data Funds ($600,000) Cont’d</a:t>
            </a:r>
          </a:p>
        </p:txBody>
      </p:sp>
      <p:graphicFrame>
        <p:nvGraphicFramePr>
          <p:cNvPr id="9" name="Content Placeholder 8">
            <a:extLst>
              <a:ext uri="{FF2B5EF4-FFF2-40B4-BE49-F238E27FC236}">
                <a16:creationId xmlns:a16="http://schemas.microsoft.com/office/drawing/2014/main" id="{9ED3F544-19C2-694A-93D5-145F6EA35737}"/>
              </a:ext>
            </a:extLst>
          </p:cNvPr>
          <p:cNvGraphicFramePr>
            <a:graphicFrameLocks noGrp="1"/>
          </p:cNvGraphicFramePr>
          <p:nvPr>
            <p:ph idx="1"/>
            <p:extLst>
              <p:ext uri="{D42A27DB-BD31-4B8C-83A1-F6EECF244321}">
                <p14:modId xmlns:p14="http://schemas.microsoft.com/office/powerpoint/2010/main" val="2431135390"/>
              </p:ext>
            </p:extLst>
          </p:nvPr>
        </p:nvGraphicFramePr>
        <p:xfrm>
          <a:off x="228600" y="1981200"/>
          <a:ext cx="8458200" cy="4648200"/>
        </p:xfrm>
        <a:graphic>
          <a:graphicData uri="http://schemas.openxmlformats.org/drawingml/2006/table">
            <a:tbl>
              <a:tblPr firstRow="1" firstCol="1" bandRow="1">
                <a:tableStyleId>{616DA210-FB5B-4158-B5E0-FEB733F419BA}</a:tableStyleId>
              </a:tblPr>
              <a:tblGrid>
                <a:gridCol w="6268131">
                  <a:extLst>
                    <a:ext uri="{9D8B030D-6E8A-4147-A177-3AD203B41FA5}">
                      <a16:colId xmlns:a16="http://schemas.microsoft.com/office/drawing/2014/main" val="3769509769"/>
                    </a:ext>
                  </a:extLst>
                </a:gridCol>
                <a:gridCol w="2190069">
                  <a:extLst>
                    <a:ext uri="{9D8B030D-6E8A-4147-A177-3AD203B41FA5}">
                      <a16:colId xmlns:a16="http://schemas.microsoft.com/office/drawing/2014/main" val="1958599967"/>
                    </a:ext>
                  </a:extLst>
                </a:gridCol>
              </a:tblGrid>
              <a:tr h="676004">
                <a:tc>
                  <a:txBody>
                    <a:bodyPr/>
                    <a:lstStyle/>
                    <a:p>
                      <a:pPr marL="0" marR="0" algn="l">
                        <a:spcBef>
                          <a:spcPts val="0"/>
                        </a:spcBef>
                        <a:spcAft>
                          <a:spcPts val="0"/>
                        </a:spcAft>
                      </a:pPr>
                      <a:r>
                        <a:rPr lang="en-US" sz="1400" dirty="0">
                          <a:effectLst/>
                        </a:rPr>
                        <a:t>DDTP Data Funds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$600,000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0894772"/>
                  </a:ext>
                </a:extLst>
              </a:tr>
              <a:tr h="941770">
                <a:tc>
                  <a:txBody>
                    <a:bodyPr/>
                    <a:lstStyle/>
                    <a:p>
                      <a:pPr marL="0" marR="0" algn="l">
                        <a:spcBef>
                          <a:spcPts val="0"/>
                        </a:spcBef>
                        <a:spcAft>
                          <a:spcPts val="0"/>
                        </a:spcAft>
                      </a:pPr>
                      <a:r>
                        <a:rPr lang="en-US" sz="1400" dirty="0">
                          <a:effectLst/>
                        </a:rPr>
                        <a:t>Multiple Services Contract (DDTP data and website staff) * Funds combined with SDPI Program Support funding</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 ($480,00)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8142299"/>
                  </a:ext>
                </a:extLst>
              </a:tr>
              <a:tr h="676004">
                <a:tc>
                  <a:txBody>
                    <a:bodyPr/>
                    <a:lstStyle/>
                    <a:p>
                      <a:pPr marL="0" marR="0" algn="l">
                        <a:spcBef>
                          <a:spcPts val="0"/>
                        </a:spcBef>
                        <a:spcAft>
                          <a:spcPts val="0"/>
                        </a:spcAft>
                      </a:pPr>
                      <a:r>
                        <a:rPr lang="en-US" sz="1400" dirty="0">
                          <a:effectLst/>
                        </a:rPr>
                        <a:t>Informatics/Pharmacy Consultant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$110,000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4995508"/>
                  </a:ext>
                </a:extLst>
              </a:tr>
              <a:tr h="2354422">
                <a:tc>
                  <a:txBody>
                    <a:bodyPr/>
                    <a:lstStyle/>
                    <a:p>
                      <a:pPr marL="0" marR="0" algn="l">
                        <a:spcBef>
                          <a:spcPts val="0"/>
                        </a:spcBef>
                        <a:spcAft>
                          <a:spcPts val="0"/>
                        </a:spcAft>
                      </a:pPr>
                      <a:r>
                        <a:rPr lang="en-US" sz="1400" dirty="0">
                          <a:effectLst/>
                        </a:rPr>
                        <a:t>SDPI Communications, Software</a:t>
                      </a:r>
                      <a:endParaRPr lang="en-US" sz="1600" dirty="0">
                        <a:effectLst/>
                      </a:endParaRPr>
                    </a:p>
                    <a:p>
                      <a:pPr marL="0" marR="0" algn="l">
                        <a:spcBef>
                          <a:spcPts val="0"/>
                        </a:spcBef>
                        <a:spcAft>
                          <a:spcPts val="0"/>
                        </a:spcAft>
                      </a:pPr>
                      <a:r>
                        <a:rPr lang="en-US" sz="1400" dirty="0">
                          <a:effectLst/>
                        </a:rPr>
                        <a:t>*MailChimp</a:t>
                      </a:r>
                      <a:endParaRPr lang="en-US" sz="1600" dirty="0">
                        <a:effectLst/>
                      </a:endParaRPr>
                    </a:p>
                    <a:p>
                      <a:pPr marL="0" marR="0" algn="l">
                        <a:spcBef>
                          <a:spcPts val="0"/>
                        </a:spcBef>
                        <a:spcAft>
                          <a:spcPts val="0"/>
                        </a:spcAft>
                      </a:pPr>
                      <a:r>
                        <a:rPr lang="en-US" sz="1400" dirty="0">
                          <a:effectLst/>
                        </a:rPr>
                        <a:t>*Survey Monkey</a:t>
                      </a:r>
                      <a:endParaRPr lang="en-US" sz="1600" dirty="0">
                        <a:effectLst/>
                      </a:endParaRPr>
                    </a:p>
                    <a:p>
                      <a:pPr marL="0" marR="0" algn="l">
                        <a:spcBef>
                          <a:spcPts val="0"/>
                        </a:spcBef>
                        <a:spcAft>
                          <a:spcPts val="0"/>
                        </a:spcAft>
                      </a:pPr>
                      <a:r>
                        <a:rPr lang="en-US" sz="1400" dirty="0">
                          <a:effectLst/>
                        </a:rPr>
                        <a:t>*</a:t>
                      </a:r>
                      <a:r>
                        <a:rPr lang="en-US" sz="1400" dirty="0" err="1">
                          <a:effectLst/>
                        </a:rPr>
                        <a:t>SnagIT</a:t>
                      </a:r>
                      <a:endParaRPr lang="en-US" sz="1600" dirty="0">
                        <a:effectLst/>
                      </a:endParaRPr>
                    </a:p>
                    <a:p>
                      <a:pPr marL="0" marR="0" algn="l">
                        <a:spcBef>
                          <a:spcPts val="0"/>
                        </a:spcBef>
                        <a:spcAft>
                          <a:spcPts val="0"/>
                        </a:spcAft>
                      </a:pPr>
                      <a:r>
                        <a:rPr lang="en-US" sz="1400" dirty="0">
                          <a:effectLst/>
                        </a:rPr>
                        <a:t>*Affinity Photo for Windows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$10,000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3628186"/>
                  </a:ext>
                </a:extLst>
              </a:tr>
            </a:tbl>
          </a:graphicData>
        </a:graphic>
      </p:graphicFrame>
    </p:spTree>
    <p:extLst>
      <p:ext uri="{BB962C8B-B14F-4D97-AF65-F5344CB8AC3E}">
        <p14:creationId xmlns:p14="http://schemas.microsoft.com/office/powerpoint/2010/main" val="1510920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Data Infrastructure Support DDTP Data Funds ($600,000) Cont’d</a:t>
            </a:r>
          </a:p>
        </p:txBody>
      </p:sp>
      <p:graphicFrame>
        <p:nvGraphicFramePr>
          <p:cNvPr id="5" name="Content Placeholder 4">
            <a:extLst>
              <a:ext uri="{FF2B5EF4-FFF2-40B4-BE49-F238E27FC236}">
                <a16:creationId xmlns:a16="http://schemas.microsoft.com/office/drawing/2014/main" id="{30422395-0FFF-F64E-A3FF-DB5532843F6B}"/>
              </a:ext>
            </a:extLst>
          </p:cNvPr>
          <p:cNvGraphicFramePr>
            <a:graphicFrameLocks noGrp="1"/>
          </p:cNvGraphicFramePr>
          <p:nvPr>
            <p:ph idx="1"/>
            <p:extLst>
              <p:ext uri="{D42A27DB-BD31-4B8C-83A1-F6EECF244321}">
                <p14:modId xmlns:p14="http://schemas.microsoft.com/office/powerpoint/2010/main" val="2318032731"/>
              </p:ext>
            </p:extLst>
          </p:nvPr>
        </p:nvGraphicFramePr>
        <p:xfrm>
          <a:off x="647700" y="2133600"/>
          <a:ext cx="7848600" cy="4572002"/>
        </p:xfrm>
        <a:graphic>
          <a:graphicData uri="http://schemas.openxmlformats.org/drawingml/2006/table">
            <a:tbl>
              <a:tblPr firstRow="1" firstCol="1" bandRow="1">
                <a:tableStyleId>{616DA210-FB5B-4158-B5E0-FEB733F419BA}</a:tableStyleId>
              </a:tblPr>
              <a:tblGrid>
                <a:gridCol w="5816374">
                  <a:extLst>
                    <a:ext uri="{9D8B030D-6E8A-4147-A177-3AD203B41FA5}">
                      <a16:colId xmlns:a16="http://schemas.microsoft.com/office/drawing/2014/main" val="1594505891"/>
                    </a:ext>
                  </a:extLst>
                </a:gridCol>
                <a:gridCol w="2032226">
                  <a:extLst>
                    <a:ext uri="{9D8B030D-6E8A-4147-A177-3AD203B41FA5}">
                      <a16:colId xmlns:a16="http://schemas.microsoft.com/office/drawing/2014/main" val="3332258631"/>
                    </a:ext>
                  </a:extLst>
                </a:gridCol>
              </a:tblGrid>
              <a:tr h="924026">
                <a:tc>
                  <a:txBody>
                    <a:bodyPr/>
                    <a:lstStyle/>
                    <a:p>
                      <a:pPr marL="0" marR="0" algn="l">
                        <a:spcBef>
                          <a:spcPts val="0"/>
                        </a:spcBef>
                        <a:spcAft>
                          <a:spcPts val="0"/>
                        </a:spcAft>
                      </a:pPr>
                      <a:r>
                        <a:rPr lang="en-US" sz="1400" dirty="0">
                          <a:effectLst/>
                        </a:rPr>
                        <a:t>Area IT Programs – IT staffing, travel, support for documentation and reporting, maintaining hardware, software licensing, training, and enhancement, performance improvement, and access to clinical resources.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$2.0M</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0288191"/>
                  </a:ext>
                </a:extLst>
              </a:tr>
              <a:tr h="303998">
                <a:tc>
                  <a:txBody>
                    <a:bodyPr/>
                    <a:lstStyle/>
                    <a:p>
                      <a:pPr marL="457200" marR="0" algn="l">
                        <a:spcBef>
                          <a:spcPts val="0"/>
                        </a:spcBef>
                        <a:spcAft>
                          <a:spcPts val="0"/>
                        </a:spcAft>
                      </a:pPr>
                      <a:r>
                        <a:rPr lang="en-US" sz="1400" dirty="0">
                          <a:effectLst/>
                        </a:rPr>
                        <a:t>Alaska</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$155,416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8197389"/>
                  </a:ext>
                </a:extLst>
              </a:tr>
              <a:tr h="303998">
                <a:tc>
                  <a:txBody>
                    <a:bodyPr/>
                    <a:lstStyle/>
                    <a:p>
                      <a:pPr marL="457200" marR="0" algn="l">
                        <a:spcBef>
                          <a:spcPts val="0"/>
                        </a:spcBef>
                        <a:spcAft>
                          <a:spcPts val="0"/>
                        </a:spcAft>
                      </a:pPr>
                      <a:r>
                        <a:rPr lang="en-US" sz="1400" dirty="0">
                          <a:effectLst/>
                        </a:rPr>
                        <a:t>Albuquerque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$135,416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001425"/>
                  </a:ext>
                </a:extLst>
              </a:tr>
              <a:tr h="303998">
                <a:tc>
                  <a:txBody>
                    <a:bodyPr/>
                    <a:lstStyle/>
                    <a:p>
                      <a:pPr marL="457200" marR="0" algn="l">
                        <a:spcBef>
                          <a:spcPts val="0"/>
                        </a:spcBef>
                        <a:spcAft>
                          <a:spcPts val="0"/>
                        </a:spcAft>
                      </a:pPr>
                      <a:r>
                        <a:rPr lang="en-US" sz="1400" dirty="0">
                          <a:effectLst/>
                        </a:rPr>
                        <a:t>Bemidji</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$165,416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4005021"/>
                  </a:ext>
                </a:extLst>
              </a:tr>
              <a:tr h="303998">
                <a:tc>
                  <a:txBody>
                    <a:bodyPr/>
                    <a:lstStyle/>
                    <a:p>
                      <a:pPr marL="457200" marR="0" algn="l">
                        <a:spcBef>
                          <a:spcPts val="0"/>
                        </a:spcBef>
                        <a:spcAft>
                          <a:spcPts val="0"/>
                        </a:spcAft>
                      </a:pPr>
                      <a:r>
                        <a:rPr lang="en-US" sz="1400">
                          <a:effectLst/>
                        </a:rPr>
                        <a:t>Billings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$125,416</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0032419"/>
                  </a:ext>
                </a:extLst>
              </a:tr>
              <a:tr h="303998">
                <a:tc>
                  <a:txBody>
                    <a:bodyPr/>
                    <a:lstStyle/>
                    <a:p>
                      <a:pPr marL="457200" marR="0" algn="l">
                        <a:spcBef>
                          <a:spcPts val="0"/>
                        </a:spcBef>
                        <a:spcAft>
                          <a:spcPts val="0"/>
                        </a:spcAft>
                      </a:pPr>
                      <a:r>
                        <a:rPr lang="en-US" sz="1400">
                          <a:effectLst/>
                        </a:rPr>
                        <a:t>California</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$165,417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731172"/>
                  </a:ext>
                </a:extLst>
              </a:tr>
              <a:tr h="303998">
                <a:tc>
                  <a:txBody>
                    <a:bodyPr/>
                    <a:lstStyle/>
                    <a:p>
                      <a:pPr marL="457200" marR="0" algn="l">
                        <a:spcBef>
                          <a:spcPts val="0"/>
                        </a:spcBef>
                        <a:spcAft>
                          <a:spcPts val="0"/>
                        </a:spcAft>
                      </a:pPr>
                      <a:r>
                        <a:rPr lang="en-US" sz="1400">
                          <a:effectLst/>
                        </a:rPr>
                        <a:t>Great Plains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$195,417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8591995"/>
                  </a:ext>
                </a:extLst>
              </a:tr>
              <a:tr h="303998">
                <a:tc>
                  <a:txBody>
                    <a:bodyPr/>
                    <a:lstStyle/>
                    <a:p>
                      <a:pPr marL="457200" marR="0" algn="l">
                        <a:spcBef>
                          <a:spcPts val="0"/>
                        </a:spcBef>
                        <a:spcAft>
                          <a:spcPts val="0"/>
                        </a:spcAft>
                      </a:pPr>
                      <a:r>
                        <a:rPr lang="en-US" sz="1400">
                          <a:effectLst/>
                        </a:rPr>
                        <a:t>Nashville/USET</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$185,417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2356577"/>
                  </a:ext>
                </a:extLst>
              </a:tr>
              <a:tr h="303998">
                <a:tc>
                  <a:txBody>
                    <a:bodyPr/>
                    <a:lstStyle/>
                    <a:p>
                      <a:pPr marL="457200" marR="0" algn="l">
                        <a:spcBef>
                          <a:spcPts val="0"/>
                        </a:spcBef>
                        <a:spcAft>
                          <a:spcPts val="0"/>
                        </a:spcAft>
                      </a:pPr>
                      <a:r>
                        <a:rPr lang="en-US" sz="1400">
                          <a:effectLst/>
                        </a:rPr>
                        <a:t>Navajo</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$190,417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5547897"/>
                  </a:ext>
                </a:extLst>
              </a:tr>
              <a:tr h="303998">
                <a:tc>
                  <a:txBody>
                    <a:bodyPr/>
                    <a:lstStyle/>
                    <a:p>
                      <a:pPr marL="457200" marR="0" algn="l">
                        <a:spcBef>
                          <a:spcPts val="0"/>
                        </a:spcBef>
                        <a:spcAft>
                          <a:spcPts val="0"/>
                        </a:spcAft>
                      </a:pPr>
                      <a:r>
                        <a:rPr lang="en-US" sz="1400">
                          <a:effectLst/>
                        </a:rPr>
                        <a:t>Oklahoma City</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$245,417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626506"/>
                  </a:ext>
                </a:extLst>
              </a:tr>
              <a:tr h="303998">
                <a:tc>
                  <a:txBody>
                    <a:bodyPr/>
                    <a:lstStyle/>
                    <a:p>
                      <a:pPr marL="457200" marR="0" algn="l">
                        <a:spcBef>
                          <a:spcPts val="0"/>
                        </a:spcBef>
                        <a:spcAft>
                          <a:spcPts val="0"/>
                        </a:spcAft>
                      </a:pPr>
                      <a:r>
                        <a:rPr lang="en-US" sz="1400">
                          <a:effectLst/>
                        </a:rPr>
                        <a:t>Phoenix</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$185,417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0469890"/>
                  </a:ext>
                </a:extLst>
              </a:tr>
              <a:tr h="303998">
                <a:tc>
                  <a:txBody>
                    <a:bodyPr/>
                    <a:lstStyle/>
                    <a:p>
                      <a:pPr marL="457200" marR="0" algn="l">
                        <a:spcBef>
                          <a:spcPts val="0"/>
                        </a:spcBef>
                        <a:spcAft>
                          <a:spcPts val="0"/>
                        </a:spcAft>
                      </a:pPr>
                      <a:r>
                        <a:rPr lang="en-US" sz="1400">
                          <a:effectLst/>
                        </a:rPr>
                        <a:t>Portland</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$175,417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8077822"/>
                  </a:ext>
                </a:extLst>
              </a:tr>
              <a:tr h="303998">
                <a:tc>
                  <a:txBody>
                    <a:bodyPr/>
                    <a:lstStyle/>
                    <a:p>
                      <a:pPr marL="457200" marR="0" algn="l">
                        <a:spcBef>
                          <a:spcPts val="0"/>
                        </a:spcBef>
                        <a:spcAft>
                          <a:spcPts val="0"/>
                        </a:spcAft>
                      </a:pPr>
                      <a:r>
                        <a:rPr lang="en-US" sz="1200">
                          <a:effectLst/>
                        </a:rPr>
                        <a:t>Tucson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$75,417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8476371"/>
                  </a:ext>
                </a:extLst>
              </a:tr>
            </a:tbl>
          </a:graphicData>
        </a:graphic>
      </p:graphicFrame>
    </p:spTree>
    <p:extLst>
      <p:ext uri="{BB962C8B-B14F-4D97-AF65-F5344CB8AC3E}">
        <p14:creationId xmlns:p14="http://schemas.microsoft.com/office/powerpoint/2010/main" val="2187494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Data Infrastructure Support DDTP Data Funds ($600,000) Cont’d</a:t>
            </a:r>
          </a:p>
        </p:txBody>
      </p:sp>
      <p:graphicFrame>
        <p:nvGraphicFramePr>
          <p:cNvPr id="5" name="Content Placeholder 4">
            <a:extLst>
              <a:ext uri="{FF2B5EF4-FFF2-40B4-BE49-F238E27FC236}">
                <a16:creationId xmlns:a16="http://schemas.microsoft.com/office/drawing/2014/main" id="{30422395-0FFF-F64E-A3FF-DB5532843F6B}"/>
              </a:ext>
            </a:extLst>
          </p:cNvPr>
          <p:cNvGraphicFramePr>
            <a:graphicFrameLocks noGrp="1"/>
          </p:cNvGraphicFramePr>
          <p:nvPr>
            <p:ph idx="1"/>
          </p:nvPr>
        </p:nvGraphicFramePr>
        <p:xfrm>
          <a:off x="647700" y="2133600"/>
          <a:ext cx="7848600" cy="4572002"/>
        </p:xfrm>
        <a:graphic>
          <a:graphicData uri="http://schemas.openxmlformats.org/drawingml/2006/table">
            <a:tbl>
              <a:tblPr firstRow="1" firstCol="1" bandRow="1">
                <a:tableStyleId>{616DA210-FB5B-4158-B5E0-FEB733F419BA}</a:tableStyleId>
              </a:tblPr>
              <a:tblGrid>
                <a:gridCol w="5816374">
                  <a:extLst>
                    <a:ext uri="{9D8B030D-6E8A-4147-A177-3AD203B41FA5}">
                      <a16:colId xmlns:a16="http://schemas.microsoft.com/office/drawing/2014/main" val="1594505891"/>
                    </a:ext>
                  </a:extLst>
                </a:gridCol>
                <a:gridCol w="2032226">
                  <a:extLst>
                    <a:ext uri="{9D8B030D-6E8A-4147-A177-3AD203B41FA5}">
                      <a16:colId xmlns:a16="http://schemas.microsoft.com/office/drawing/2014/main" val="3332258631"/>
                    </a:ext>
                  </a:extLst>
                </a:gridCol>
              </a:tblGrid>
              <a:tr h="924026">
                <a:tc>
                  <a:txBody>
                    <a:bodyPr/>
                    <a:lstStyle/>
                    <a:p>
                      <a:pPr marL="0" marR="0" algn="l">
                        <a:spcBef>
                          <a:spcPts val="0"/>
                        </a:spcBef>
                        <a:spcAft>
                          <a:spcPts val="0"/>
                        </a:spcAft>
                      </a:pPr>
                      <a:r>
                        <a:rPr lang="en-US" sz="1400" dirty="0">
                          <a:effectLst/>
                        </a:rPr>
                        <a:t>Area IT Programs – IT staffing, travel, support for documentation and reporting, maintaining hardware, software licensing, training, and enhancement, performance improvement, and access to clinical resources.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$2.0M</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0288191"/>
                  </a:ext>
                </a:extLst>
              </a:tr>
              <a:tr h="303998">
                <a:tc>
                  <a:txBody>
                    <a:bodyPr/>
                    <a:lstStyle/>
                    <a:p>
                      <a:pPr marL="457200" marR="0" algn="l">
                        <a:spcBef>
                          <a:spcPts val="0"/>
                        </a:spcBef>
                        <a:spcAft>
                          <a:spcPts val="0"/>
                        </a:spcAft>
                      </a:pPr>
                      <a:r>
                        <a:rPr lang="en-US" sz="1400" dirty="0">
                          <a:effectLst/>
                        </a:rPr>
                        <a:t>Alaska</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$155,416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8197389"/>
                  </a:ext>
                </a:extLst>
              </a:tr>
              <a:tr h="303998">
                <a:tc>
                  <a:txBody>
                    <a:bodyPr/>
                    <a:lstStyle/>
                    <a:p>
                      <a:pPr marL="457200" marR="0" algn="l">
                        <a:spcBef>
                          <a:spcPts val="0"/>
                        </a:spcBef>
                        <a:spcAft>
                          <a:spcPts val="0"/>
                        </a:spcAft>
                      </a:pPr>
                      <a:r>
                        <a:rPr lang="en-US" sz="1400" dirty="0">
                          <a:effectLst/>
                        </a:rPr>
                        <a:t>Albuquerque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$135,416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001425"/>
                  </a:ext>
                </a:extLst>
              </a:tr>
              <a:tr h="303998">
                <a:tc>
                  <a:txBody>
                    <a:bodyPr/>
                    <a:lstStyle/>
                    <a:p>
                      <a:pPr marL="457200" marR="0" algn="l">
                        <a:spcBef>
                          <a:spcPts val="0"/>
                        </a:spcBef>
                        <a:spcAft>
                          <a:spcPts val="0"/>
                        </a:spcAft>
                      </a:pPr>
                      <a:r>
                        <a:rPr lang="en-US" sz="1400" dirty="0">
                          <a:effectLst/>
                        </a:rPr>
                        <a:t>Bemidji</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$165,416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4005021"/>
                  </a:ext>
                </a:extLst>
              </a:tr>
              <a:tr h="303998">
                <a:tc>
                  <a:txBody>
                    <a:bodyPr/>
                    <a:lstStyle/>
                    <a:p>
                      <a:pPr marL="457200" marR="0" algn="l">
                        <a:spcBef>
                          <a:spcPts val="0"/>
                        </a:spcBef>
                        <a:spcAft>
                          <a:spcPts val="0"/>
                        </a:spcAft>
                      </a:pPr>
                      <a:r>
                        <a:rPr lang="en-US" sz="1400">
                          <a:effectLst/>
                        </a:rPr>
                        <a:t>Billings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$125,416</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0032419"/>
                  </a:ext>
                </a:extLst>
              </a:tr>
              <a:tr h="303998">
                <a:tc>
                  <a:txBody>
                    <a:bodyPr/>
                    <a:lstStyle/>
                    <a:p>
                      <a:pPr marL="457200" marR="0" algn="l">
                        <a:spcBef>
                          <a:spcPts val="0"/>
                        </a:spcBef>
                        <a:spcAft>
                          <a:spcPts val="0"/>
                        </a:spcAft>
                      </a:pPr>
                      <a:r>
                        <a:rPr lang="en-US" sz="1400">
                          <a:effectLst/>
                        </a:rPr>
                        <a:t>California</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$165,417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731172"/>
                  </a:ext>
                </a:extLst>
              </a:tr>
              <a:tr h="303998">
                <a:tc>
                  <a:txBody>
                    <a:bodyPr/>
                    <a:lstStyle/>
                    <a:p>
                      <a:pPr marL="457200" marR="0" algn="l">
                        <a:spcBef>
                          <a:spcPts val="0"/>
                        </a:spcBef>
                        <a:spcAft>
                          <a:spcPts val="0"/>
                        </a:spcAft>
                      </a:pPr>
                      <a:r>
                        <a:rPr lang="en-US" sz="1400">
                          <a:effectLst/>
                        </a:rPr>
                        <a:t>Great Plains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$195,417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8591995"/>
                  </a:ext>
                </a:extLst>
              </a:tr>
              <a:tr h="303998">
                <a:tc>
                  <a:txBody>
                    <a:bodyPr/>
                    <a:lstStyle/>
                    <a:p>
                      <a:pPr marL="457200" marR="0" algn="l">
                        <a:spcBef>
                          <a:spcPts val="0"/>
                        </a:spcBef>
                        <a:spcAft>
                          <a:spcPts val="0"/>
                        </a:spcAft>
                      </a:pPr>
                      <a:r>
                        <a:rPr lang="en-US" sz="1400">
                          <a:effectLst/>
                        </a:rPr>
                        <a:t>Nashville/USET</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$185,417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2356577"/>
                  </a:ext>
                </a:extLst>
              </a:tr>
              <a:tr h="303998">
                <a:tc>
                  <a:txBody>
                    <a:bodyPr/>
                    <a:lstStyle/>
                    <a:p>
                      <a:pPr marL="457200" marR="0" algn="l">
                        <a:spcBef>
                          <a:spcPts val="0"/>
                        </a:spcBef>
                        <a:spcAft>
                          <a:spcPts val="0"/>
                        </a:spcAft>
                      </a:pPr>
                      <a:r>
                        <a:rPr lang="en-US" sz="1400">
                          <a:effectLst/>
                        </a:rPr>
                        <a:t>Navajo</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$190,417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5547897"/>
                  </a:ext>
                </a:extLst>
              </a:tr>
              <a:tr h="303998">
                <a:tc>
                  <a:txBody>
                    <a:bodyPr/>
                    <a:lstStyle/>
                    <a:p>
                      <a:pPr marL="457200" marR="0" algn="l">
                        <a:spcBef>
                          <a:spcPts val="0"/>
                        </a:spcBef>
                        <a:spcAft>
                          <a:spcPts val="0"/>
                        </a:spcAft>
                      </a:pPr>
                      <a:r>
                        <a:rPr lang="en-US" sz="1400">
                          <a:effectLst/>
                        </a:rPr>
                        <a:t>Oklahoma City</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$245,417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626506"/>
                  </a:ext>
                </a:extLst>
              </a:tr>
              <a:tr h="303998">
                <a:tc>
                  <a:txBody>
                    <a:bodyPr/>
                    <a:lstStyle/>
                    <a:p>
                      <a:pPr marL="457200" marR="0" algn="l">
                        <a:spcBef>
                          <a:spcPts val="0"/>
                        </a:spcBef>
                        <a:spcAft>
                          <a:spcPts val="0"/>
                        </a:spcAft>
                      </a:pPr>
                      <a:r>
                        <a:rPr lang="en-US" sz="1400">
                          <a:effectLst/>
                        </a:rPr>
                        <a:t>Phoenix</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$185,417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0469890"/>
                  </a:ext>
                </a:extLst>
              </a:tr>
              <a:tr h="303998">
                <a:tc>
                  <a:txBody>
                    <a:bodyPr/>
                    <a:lstStyle/>
                    <a:p>
                      <a:pPr marL="457200" marR="0" algn="l">
                        <a:spcBef>
                          <a:spcPts val="0"/>
                        </a:spcBef>
                        <a:spcAft>
                          <a:spcPts val="0"/>
                        </a:spcAft>
                      </a:pPr>
                      <a:r>
                        <a:rPr lang="en-US" sz="1400">
                          <a:effectLst/>
                        </a:rPr>
                        <a:t>Portland</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$175,417</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8077822"/>
                  </a:ext>
                </a:extLst>
              </a:tr>
              <a:tr h="303998">
                <a:tc>
                  <a:txBody>
                    <a:bodyPr/>
                    <a:lstStyle/>
                    <a:p>
                      <a:pPr marL="457200" marR="0" algn="l">
                        <a:spcBef>
                          <a:spcPts val="0"/>
                        </a:spcBef>
                        <a:spcAft>
                          <a:spcPts val="0"/>
                        </a:spcAft>
                      </a:pPr>
                      <a:r>
                        <a:rPr lang="en-US" sz="1200">
                          <a:effectLst/>
                        </a:rPr>
                        <a:t>Tucson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$75,417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8476371"/>
                  </a:ext>
                </a:extLst>
              </a:tr>
            </a:tbl>
          </a:graphicData>
        </a:graphic>
      </p:graphicFrame>
    </p:spTree>
    <p:extLst>
      <p:ext uri="{BB962C8B-B14F-4D97-AF65-F5344CB8AC3E}">
        <p14:creationId xmlns:p14="http://schemas.microsoft.com/office/powerpoint/2010/main" val="1045888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17A35-B3BC-C442-8415-499BAACDB3D4}"/>
              </a:ext>
            </a:extLst>
          </p:cNvPr>
          <p:cNvSpPr>
            <a:spLocks noGrp="1"/>
          </p:cNvSpPr>
          <p:nvPr>
            <p:ph type="title"/>
          </p:nvPr>
        </p:nvSpPr>
        <p:spPr>
          <a:xfrm>
            <a:off x="431321" y="1102743"/>
            <a:ext cx="8229600" cy="1143000"/>
          </a:xfrm>
        </p:spPr>
        <p:txBody>
          <a:bodyPr/>
          <a:lstStyle/>
          <a:p>
            <a:r>
              <a:rPr lang="en-US" sz="3600" b="1" dirty="0"/>
              <a:t>SDPI Funding Background</a:t>
            </a:r>
          </a:p>
        </p:txBody>
      </p:sp>
      <p:sp>
        <p:nvSpPr>
          <p:cNvPr id="3" name="Content Placeholder 2">
            <a:extLst>
              <a:ext uri="{FF2B5EF4-FFF2-40B4-BE49-F238E27FC236}">
                <a16:creationId xmlns:a16="http://schemas.microsoft.com/office/drawing/2014/main" id="{EACA7034-F20C-4E44-80A4-0842A1B0EC5A}"/>
              </a:ext>
            </a:extLst>
          </p:cNvPr>
          <p:cNvSpPr>
            <a:spLocks noGrp="1"/>
          </p:cNvSpPr>
          <p:nvPr>
            <p:ph idx="1"/>
          </p:nvPr>
        </p:nvSpPr>
        <p:spPr>
          <a:xfrm>
            <a:off x="457200" y="1981200"/>
            <a:ext cx="8229600" cy="4648200"/>
          </a:xfrm>
        </p:spPr>
        <p:txBody>
          <a:bodyPr/>
          <a:lstStyle/>
          <a:p>
            <a:r>
              <a:rPr lang="en-US" sz="2400" dirty="0"/>
              <a:t>SDPI has been funding diabetes treatment and prevention activities in I/T/U programs since FY 1998.</a:t>
            </a:r>
          </a:p>
          <a:p>
            <a:r>
              <a:rPr lang="en-US" sz="2400" dirty="0"/>
              <a:t>Congress has reauthorized the Special Diabetes Program for Indians (SDPI) for 1-3 year periods from 2002 to 2019</a:t>
            </a:r>
          </a:p>
          <a:p>
            <a:r>
              <a:rPr lang="en-US" sz="2400" dirty="0"/>
              <a:t>Current renewal of SDPI expires on November 21, 2019 (Continuing Appropriations Act of 2020, H.R. 4378). </a:t>
            </a:r>
          </a:p>
          <a:p>
            <a:r>
              <a:rPr lang="en-US" sz="2400" dirty="0"/>
              <a:t>SDPI funding has been at $150 million since 2004 and does not include medical inflation. </a:t>
            </a:r>
          </a:p>
          <a:p>
            <a:r>
              <a:rPr lang="en-US" sz="2400" dirty="0"/>
              <a:t>Current SDPI funding is in the 4</a:t>
            </a:r>
            <a:r>
              <a:rPr lang="en-US" sz="2400" baseline="30000" dirty="0"/>
              <a:t>th</a:t>
            </a:r>
            <a:r>
              <a:rPr lang="en-US" sz="2400" dirty="0"/>
              <a:t> year of a 5-year grant cycle (FY 2016- FY 2020). Next SDPI grant cycle will be from FY 2021- FY 2025)</a:t>
            </a:r>
          </a:p>
          <a:p>
            <a:endParaRPr lang="en-US" dirty="0"/>
          </a:p>
        </p:txBody>
      </p:sp>
    </p:spTree>
    <p:extLst>
      <p:ext uri="{BB962C8B-B14F-4D97-AF65-F5344CB8AC3E}">
        <p14:creationId xmlns:p14="http://schemas.microsoft.com/office/powerpoint/2010/main" val="3556193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SDPI Program Support ($6.1)</a:t>
            </a:r>
          </a:p>
        </p:txBody>
      </p:sp>
      <p:graphicFrame>
        <p:nvGraphicFramePr>
          <p:cNvPr id="6" name="Content Placeholder 5">
            <a:extLst>
              <a:ext uri="{FF2B5EF4-FFF2-40B4-BE49-F238E27FC236}">
                <a16:creationId xmlns:a16="http://schemas.microsoft.com/office/drawing/2014/main" id="{21F384D8-BF75-1141-A1BA-53990FF25B20}"/>
              </a:ext>
            </a:extLst>
          </p:cNvPr>
          <p:cNvGraphicFramePr>
            <a:graphicFrameLocks noGrp="1"/>
          </p:cNvGraphicFramePr>
          <p:nvPr>
            <p:ph idx="1"/>
            <p:extLst>
              <p:ext uri="{D42A27DB-BD31-4B8C-83A1-F6EECF244321}">
                <p14:modId xmlns:p14="http://schemas.microsoft.com/office/powerpoint/2010/main" val="990173299"/>
              </p:ext>
            </p:extLst>
          </p:nvPr>
        </p:nvGraphicFramePr>
        <p:xfrm>
          <a:off x="228600" y="1981201"/>
          <a:ext cx="8686800" cy="5050593"/>
        </p:xfrm>
        <a:graphic>
          <a:graphicData uri="http://schemas.openxmlformats.org/drawingml/2006/table">
            <a:tbl>
              <a:tblPr firstRow="1" firstCol="1" bandRow="1">
                <a:tableStyleId>{616DA210-FB5B-4158-B5E0-FEB733F419BA}</a:tableStyleId>
              </a:tblPr>
              <a:tblGrid>
                <a:gridCol w="6437541">
                  <a:extLst>
                    <a:ext uri="{9D8B030D-6E8A-4147-A177-3AD203B41FA5}">
                      <a16:colId xmlns:a16="http://schemas.microsoft.com/office/drawing/2014/main" val="2869322084"/>
                    </a:ext>
                  </a:extLst>
                </a:gridCol>
                <a:gridCol w="2249259">
                  <a:extLst>
                    <a:ext uri="{9D8B030D-6E8A-4147-A177-3AD203B41FA5}">
                      <a16:colId xmlns:a16="http://schemas.microsoft.com/office/drawing/2014/main" val="3592253313"/>
                    </a:ext>
                  </a:extLst>
                </a:gridCol>
              </a:tblGrid>
              <a:tr h="618686">
                <a:tc>
                  <a:txBody>
                    <a:bodyPr/>
                    <a:lstStyle/>
                    <a:p>
                      <a:pPr marL="0" marR="0" algn="l">
                        <a:spcBef>
                          <a:spcPts val="0"/>
                        </a:spcBef>
                        <a:spcAft>
                          <a:spcPts val="0"/>
                        </a:spcAft>
                      </a:pPr>
                      <a:r>
                        <a:rPr lang="en-US" sz="1400" dirty="0">
                          <a:effectLst/>
                        </a:rPr>
                        <a:t>Fixed, predictable expenses – Costs that are expectant from year to year that are used to run the SDPI grant program, support grantees and clinicians, provide data that shows progress , etc.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288" marR="45288" marT="0" marB="0"/>
                </a:tc>
                <a:tc>
                  <a:txBody>
                    <a:bodyPr/>
                    <a:lstStyle/>
                    <a:p>
                      <a:pPr marL="0" marR="0" indent="-125095" algn="ctr">
                        <a:spcBef>
                          <a:spcPts val="0"/>
                        </a:spcBef>
                        <a:spcAft>
                          <a:spcPts val="0"/>
                        </a:spcAft>
                      </a:pPr>
                      <a:r>
                        <a:rPr lang="en-US" sz="2000" dirty="0">
                          <a:effectLst/>
                        </a:rPr>
                        <a:t>$5.7M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5288" marR="45288" marT="0" marB="0"/>
                </a:tc>
                <a:extLst>
                  <a:ext uri="{0D108BD9-81ED-4DB2-BD59-A6C34878D82A}">
                    <a16:rowId xmlns:a16="http://schemas.microsoft.com/office/drawing/2014/main" val="3041529742"/>
                  </a:ext>
                </a:extLst>
              </a:tr>
              <a:tr h="4410513">
                <a:tc>
                  <a:txBody>
                    <a:bodyPr/>
                    <a:lstStyle/>
                    <a:p>
                      <a:pPr marL="0" marR="0" algn="l">
                        <a:spcBef>
                          <a:spcPts val="0"/>
                        </a:spcBef>
                        <a:spcAft>
                          <a:spcPts val="0"/>
                        </a:spcAft>
                      </a:pPr>
                      <a:r>
                        <a:rPr lang="en-US" sz="1400" dirty="0">
                          <a:effectLst/>
                        </a:rPr>
                        <a:t>Multiple Services Contract and IHS Division of Diabetes Treatment and Prevention (DDTP) Data funds</a:t>
                      </a:r>
                    </a:p>
                    <a:p>
                      <a:pPr marL="0" marR="0" algn="l">
                        <a:spcBef>
                          <a:spcPts val="0"/>
                        </a:spcBef>
                        <a:spcAft>
                          <a:spcPts val="0"/>
                        </a:spcAft>
                      </a:pPr>
                      <a:r>
                        <a:rPr lang="en-US" sz="1400" dirty="0">
                          <a:effectLst/>
                        </a:rPr>
                        <a:t>--</a:t>
                      </a:r>
                      <a:r>
                        <a:rPr lang="en-US" sz="1400" u="sng" dirty="0">
                          <a:effectLst/>
                        </a:rPr>
                        <a:t>Coordinating and leading DDTP National Projects, Meetings, and Workgroups</a:t>
                      </a:r>
                      <a:r>
                        <a:rPr lang="en-US" sz="1400" dirty="0">
                          <a:effectLst/>
                        </a:rPr>
                        <a:t> </a:t>
                      </a:r>
                    </a:p>
                    <a:p>
                      <a:pPr marL="0" marR="0" algn="l">
                        <a:spcBef>
                          <a:spcPts val="0"/>
                        </a:spcBef>
                        <a:spcAft>
                          <a:spcPts val="0"/>
                        </a:spcAft>
                      </a:pPr>
                      <a:r>
                        <a:rPr lang="en-US" sz="1400" dirty="0">
                          <a:effectLst/>
                        </a:rPr>
                        <a:t>*Diabetes in Indian Country Conference</a:t>
                      </a:r>
                    </a:p>
                    <a:p>
                      <a:pPr marL="0" marR="0" algn="l">
                        <a:spcBef>
                          <a:spcPts val="0"/>
                        </a:spcBef>
                        <a:spcAft>
                          <a:spcPts val="0"/>
                        </a:spcAft>
                      </a:pPr>
                      <a:r>
                        <a:rPr lang="en-US" sz="1400" dirty="0">
                          <a:effectLst/>
                        </a:rPr>
                        <a:t>*Face-to-face and/or virtual meetings for SDPI grantees, DDTP/SDPI team members, ADCs, etc.</a:t>
                      </a:r>
                    </a:p>
                    <a:p>
                      <a:pPr marL="0" marR="0" algn="l">
                        <a:spcBef>
                          <a:spcPts val="0"/>
                        </a:spcBef>
                        <a:spcAft>
                          <a:spcPts val="0"/>
                        </a:spcAft>
                      </a:pPr>
                      <a:r>
                        <a:rPr lang="en-US" sz="1400" dirty="0">
                          <a:effectLst/>
                        </a:rPr>
                        <a:t>*Preparation of conferences/meetings and transcripts/summaries and other post-meeting documentation</a:t>
                      </a:r>
                    </a:p>
                    <a:p>
                      <a:pPr marL="0" marR="0" algn="l">
                        <a:spcBef>
                          <a:spcPts val="0"/>
                        </a:spcBef>
                        <a:spcAft>
                          <a:spcPts val="0"/>
                        </a:spcAft>
                      </a:pPr>
                      <a:r>
                        <a:rPr lang="en-US" sz="1400" u="sng" dirty="0">
                          <a:effectLst/>
                        </a:rPr>
                        <a:t>--Coordination, Programmatic Review, Evaluation of AI/AN Clinical and Public Health Programs</a:t>
                      </a:r>
                      <a:r>
                        <a:rPr lang="en-US" sz="1400" dirty="0">
                          <a:effectLst/>
                        </a:rPr>
                        <a:t> </a:t>
                      </a:r>
                    </a:p>
                    <a:p>
                      <a:pPr marL="0" marR="0" algn="l">
                        <a:spcBef>
                          <a:spcPts val="0"/>
                        </a:spcBef>
                        <a:spcAft>
                          <a:spcPts val="0"/>
                        </a:spcAft>
                      </a:pPr>
                      <a:r>
                        <a:rPr lang="en-US" sz="1400" dirty="0">
                          <a:effectLst/>
                        </a:rPr>
                        <a:t>*Assist in development of a new funding opportunity announcement (FOA) for each SDPI grant cycle</a:t>
                      </a:r>
                    </a:p>
                    <a:p>
                      <a:pPr marL="0" marR="0" algn="l">
                        <a:spcBef>
                          <a:spcPts val="0"/>
                        </a:spcBef>
                        <a:spcAft>
                          <a:spcPts val="0"/>
                        </a:spcAft>
                      </a:pPr>
                      <a:r>
                        <a:rPr lang="en-US" sz="1400" dirty="0">
                          <a:effectLst/>
                        </a:rPr>
                        <a:t>*Assist in the development of an online application process and application documents for SDPI grant programs</a:t>
                      </a:r>
                    </a:p>
                    <a:p>
                      <a:pPr marL="0" marR="0" algn="l">
                        <a:spcBef>
                          <a:spcPts val="0"/>
                        </a:spcBef>
                        <a:spcAft>
                          <a:spcPts val="0"/>
                        </a:spcAft>
                      </a:pPr>
                      <a:r>
                        <a:rPr lang="en-US" sz="1400" dirty="0">
                          <a:effectLst/>
                        </a:rPr>
                        <a:t>*Maintain grantee databases, distribution lists, and spreadsheets; generate requested information and reports; and distribute communication to grantees</a:t>
                      </a:r>
                    </a:p>
                    <a:p>
                      <a:pPr marL="0" marR="0" algn="l">
                        <a:spcBef>
                          <a:spcPts val="0"/>
                        </a:spcBef>
                        <a:spcAft>
                          <a:spcPts val="0"/>
                        </a:spcAft>
                      </a:pPr>
                      <a:r>
                        <a:rPr lang="en-US" sz="1400" dirty="0">
                          <a:effectLst/>
                        </a:rPr>
                        <a:t>*Provide technical assistance to grantees, ADCs, DGM staff, and Project staff</a:t>
                      </a:r>
                    </a:p>
                  </a:txBody>
                  <a:tcPr marL="45288" marR="45288" marT="0" marB="0"/>
                </a:tc>
                <a:tc>
                  <a:txBody>
                    <a:bodyPr/>
                    <a:lstStyle/>
                    <a:p>
                      <a:pPr marL="0" marR="0" algn="ctr">
                        <a:spcBef>
                          <a:spcPts val="0"/>
                        </a:spcBef>
                        <a:spcAft>
                          <a:spcPts val="0"/>
                        </a:spcAft>
                      </a:pPr>
                      <a:r>
                        <a:rPr lang="en-US" sz="1800" dirty="0">
                          <a:effectLst/>
                        </a:rPr>
                        <a:t>$2.65M</a:t>
                      </a:r>
                      <a:endParaRPr lang="en-US" sz="2000" dirty="0">
                        <a:effectLst/>
                      </a:endParaRPr>
                    </a:p>
                    <a:p>
                      <a:pPr marL="0" marR="0" indent="-125095" algn="ctr">
                        <a:spcBef>
                          <a:spcPts val="0"/>
                        </a:spcBef>
                        <a:spcAft>
                          <a:spcPts val="0"/>
                        </a:spcAft>
                      </a:pPr>
                      <a:r>
                        <a:rPr lang="en-US" sz="1800" dirty="0">
                          <a:effectLst/>
                        </a:rPr>
                        <a:t>($2,593,724 +445K from DDTP Data Infrastructure funds)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5288" marR="45288" marT="0" marB="0"/>
                </a:tc>
                <a:extLst>
                  <a:ext uri="{0D108BD9-81ED-4DB2-BD59-A6C34878D82A}">
                    <a16:rowId xmlns:a16="http://schemas.microsoft.com/office/drawing/2014/main" val="2164590864"/>
                  </a:ext>
                </a:extLst>
              </a:tr>
            </a:tbl>
          </a:graphicData>
        </a:graphic>
      </p:graphicFrame>
    </p:spTree>
    <p:extLst>
      <p:ext uri="{BB962C8B-B14F-4D97-AF65-F5344CB8AC3E}">
        <p14:creationId xmlns:p14="http://schemas.microsoft.com/office/powerpoint/2010/main" val="2283265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SDPI Program Support ($6.1) Cont’d</a:t>
            </a:r>
          </a:p>
        </p:txBody>
      </p:sp>
      <p:graphicFrame>
        <p:nvGraphicFramePr>
          <p:cNvPr id="5" name="Content Placeholder 4">
            <a:extLst>
              <a:ext uri="{FF2B5EF4-FFF2-40B4-BE49-F238E27FC236}">
                <a16:creationId xmlns:a16="http://schemas.microsoft.com/office/drawing/2014/main" id="{2C5DE55B-3E9A-9E4F-94D9-AC07A36B197D}"/>
              </a:ext>
            </a:extLst>
          </p:cNvPr>
          <p:cNvGraphicFramePr>
            <a:graphicFrameLocks noGrp="1"/>
          </p:cNvGraphicFramePr>
          <p:nvPr>
            <p:ph idx="1"/>
            <p:extLst>
              <p:ext uri="{D42A27DB-BD31-4B8C-83A1-F6EECF244321}">
                <p14:modId xmlns:p14="http://schemas.microsoft.com/office/powerpoint/2010/main" val="531326503"/>
              </p:ext>
            </p:extLst>
          </p:nvPr>
        </p:nvGraphicFramePr>
        <p:xfrm>
          <a:off x="152400" y="1981200"/>
          <a:ext cx="8839200" cy="5334004"/>
        </p:xfrm>
        <a:graphic>
          <a:graphicData uri="http://schemas.openxmlformats.org/drawingml/2006/table">
            <a:tbl>
              <a:tblPr firstRow="1" firstCol="1" bandRow="1">
                <a:tableStyleId>{616DA210-FB5B-4158-B5E0-FEB733F419BA}</a:tableStyleId>
              </a:tblPr>
              <a:tblGrid>
                <a:gridCol w="6550479">
                  <a:extLst>
                    <a:ext uri="{9D8B030D-6E8A-4147-A177-3AD203B41FA5}">
                      <a16:colId xmlns:a16="http://schemas.microsoft.com/office/drawing/2014/main" val="609834968"/>
                    </a:ext>
                  </a:extLst>
                </a:gridCol>
                <a:gridCol w="2288721">
                  <a:extLst>
                    <a:ext uri="{9D8B030D-6E8A-4147-A177-3AD203B41FA5}">
                      <a16:colId xmlns:a16="http://schemas.microsoft.com/office/drawing/2014/main" val="2613686414"/>
                    </a:ext>
                  </a:extLst>
                </a:gridCol>
              </a:tblGrid>
              <a:tr h="2092863">
                <a:tc>
                  <a:txBody>
                    <a:bodyPr/>
                    <a:lstStyle/>
                    <a:p>
                      <a:pPr marL="0" marR="0" algn="l">
                        <a:spcBef>
                          <a:spcPts val="0"/>
                        </a:spcBef>
                        <a:spcAft>
                          <a:spcPts val="0"/>
                        </a:spcAft>
                      </a:pPr>
                      <a:r>
                        <a:rPr lang="en-US" sz="1200" dirty="0">
                          <a:effectLst/>
                        </a:rPr>
                        <a:t>Division of Grants Management Specialists for SDPI (salary, benefits, training, support costs)</a:t>
                      </a:r>
                      <a:endParaRPr lang="en-US" sz="1400" dirty="0">
                        <a:effectLst/>
                      </a:endParaRPr>
                    </a:p>
                    <a:p>
                      <a:pPr marL="0" marR="0" algn="l">
                        <a:spcBef>
                          <a:spcPts val="0"/>
                        </a:spcBef>
                        <a:spcAft>
                          <a:spcPts val="0"/>
                        </a:spcAft>
                      </a:pPr>
                      <a:r>
                        <a:rPr lang="en-US" sz="1200" dirty="0">
                          <a:effectLst/>
                        </a:rPr>
                        <a:t>--Grants Management Specialists (4)</a:t>
                      </a:r>
                      <a:endParaRPr lang="en-US" sz="1400" dirty="0">
                        <a:effectLst/>
                      </a:endParaRPr>
                    </a:p>
                    <a:p>
                      <a:pPr marL="0" marR="0" algn="l">
                        <a:spcBef>
                          <a:spcPts val="0"/>
                        </a:spcBef>
                        <a:spcAft>
                          <a:spcPts val="0"/>
                        </a:spcAft>
                      </a:pPr>
                      <a:r>
                        <a:rPr lang="en-US" sz="1200" dirty="0">
                          <a:effectLst/>
                        </a:rPr>
                        <a:t>*Oversees and manages SDPI grants</a:t>
                      </a:r>
                      <a:endParaRPr lang="en-US" sz="1400" dirty="0">
                        <a:effectLst/>
                      </a:endParaRPr>
                    </a:p>
                    <a:p>
                      <a:pPr marL="0" marR="0" algn="l">
                        <a:spcBef>
                          <a:spcPts val="0"/>
                        </a:spcBef>
                        <a:spcAft>
                          <a:spcPts val="0"/>
                        </a:spcAft>
                      </a:pPr>
                      <a:r>
                        <a:rPr lang="en-US" sz="1200" dirty="0">
                          <a:effectLst/>
                        </a:rPr>
                        <a:t>*Provides technical assistance to SDPI grantees</a:t>
                      </a:r>
                      <a:endParaRPr lang="en-US" sz="1400" dirty="0">
                        <a:effectLst/>
                      </a:endParaRPr>
                    </a:p>
                    <a:p>
                      <a:pPr marL="0" marR="0" algn="l">
                        <a:spcBef>
                          <a:spcPts val="0"/>
                        </a:spcBef>
                        <a:spcAft>
                          <a:spcPts val="0"/>
                        </a:spcAft>
                      </a:pPr>
                      <a:r>
                        <a:rPr lang="en-US" sz="1200" dirty="0">
                          <a:effectLst/>
                        </a:rPr>
                        <a:t>--</a:t>
                      </a:r>
                      <a:r>
                        <a:rPr lang="en-US" sz="1200" dirty="0" err="1">
                          <a:effectLst/>
                        </a:rPr>
                        <a:t>GrantSolutions</a:t>
                      </a:r>
                      <a:r>
                        <a:rPr lang="en-US" sz="1200" dirty="0">
                          <a:effectLst/>
                        </a:rPr>
                        <a:t> SME/Objective Review Coordinator</a:t>
                      </a:r>
                      <a:endParaRPr lang="en-US" sz="1400" dirty="0">
                        <a:effectLst/>
                      </a:endParaRPr>
                    </a:p>
                    <a:p>
                      <a:pPr marL="0" marR="0" algn="l">
                        <a:spcBef>
                          <a:spcPts val="0"/>
                        </a:spcBef>
                        <a:spcAft>
                          <a:spcPts val="0"/>
                        </a:spcAft>
                      </a:pPr>
                      <a:r>
                        <a:rPr lang="en-US" sz="1200" dirty="0">
                          <a:effectLst/>
                        </a:rPr>
                        <a:t>*Serves as a technical advisor to grantees and others regarding </a:t>
                      </a:r>
                      <a:r>
                        <a:rPr lang="en-US" sz="1200" dirty="0" err="1">
                          <a:effectLst/>
                        </a:rPr>
                        <a:t>GrantSolutions</a:t>
                      </a:r>
                      <a:endParaRPr lang="en-US" sz="1400" dirty="0">
                        <a:effectLst/>
                      </a:endParaRPr>
                    </a:p>
                    <a:p>
                      <a:pPr marL="0" marR="0" algn="l">
                        <a:spcBef>
                          <a:spcPts val="0"/>
                        </a:spcBef>
                        <a:spcAft>
                          <a:spcPts val="0"/>
                        </a:spcAft>
                      </a:pPr>
                      <a:r>
                        <a:rPr lang="en-US" sz="1200" dirty="0">
                          <a:effectLst/>
                        </a:rPr>
                        <a:t>*Oversees the Objective Review process for each new funding opportunity announcement (FOA)</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$1.02M</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1975503028"/>
                  </a:ext>
                </a:extLst>
              </a:tr>
              <a:tr h="418573">
                <a:tc>
                  <a:txBody>
                    <a:bodyPr/>
                    <a:lstStyle/>
                    <a:p>
                      <a:pPr marL="0" marR="0" algn="l">
                        <a:spcBef>
                          <a:spcPts val="0"/>
                        </a:spcBef>
                        <a:spcAft>
                          <a:spcPts val="0"/>
                        </a:spcAft>
                      </a:pPr>
                      <a:r>
                        <a:rPr lang="en-US" sz="1200" dirty="0">
                          <a:effectLst/>
                        </a:rPr>
                        <a:t>Area Diabetes Consultant (ADC Support)</a:t>
                      </a:r>
                      <a:endParaRPr lang="en-US" sz="1400" dirty="0">
                        <a:effectLst/>
                      </a:endParaRPr>
                    </a:p>
                    <a:p>
                      <a:pPr marL="0" marR="0" algn="l">
                        <a:spcBef>
                          <a:spcPts val="0"/>
                        </a:spcBef>
                        <a:spcAft>
                          <a:spcPts val="0"/>
                        </a:spcAft>
                      </a:pPr>
                      <a:r>
                        <a:rPr lang="en-US" sz="1200" dirty="0">
                          <a:effectLst/>
                        </a:rPr>
                        <a:t>--Assists ADCs to support Area SDPI grantees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$1.02M</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878762648"/>
                  </a:ext>
                </a:extLst>
              </a:tr>
              <a:tr h="235214">
                <a:tc>
                  <a:txBody>
                    <a:bodyPr/>
                    <a:lstStyle/>
                    <a:p>
                      <a:pPr marL="0" marR="0" algn="l">
                        <a:spcBef>
                          <a:spcPts val="0"/>
                        </a:spcBef>
                        <a:spcAft>
                          <a:spcPts val="0"/>
                        </a:spcAft>
                      </a:pPr>
                      <a:r>
                        <a:rPr lang="en-US" sz="1200">
                          <a:effectLst/>
                        </a:rPr>
                        <a:t>Alaska ADC Support (19 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$94,742</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3795655515"/>
                  </a:ext>
                </a:extLst>
              </a:tr>
              <a:tr h="235214">
                <a:tc>
                  <a:txBody>
                    <a:bodyPr/>
                    <a:lstStyle/>
                    <a:p>
                      <a:pPr marL="0" marR="0" algn="l">
                        <a:spcBef>
                          <a:spcPts val="0"/>
                        </a:spcBef>
                        <a:spcAft>
                          <a:spcPts val="0"/>
                        </a:spcAft>
                      </a:pPr>
                      <a:r>
                        <a:rPr lang="en-US" sz="1200">
                          <a:effectLst/>
                        </a:rPr>
                        <a:t>Albuquerque ADC Support (29 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$123,570</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1989176695"/>
                  </a:ext>
                </a:extLst>
              </a:tr>
              <a:tr h="235214">
                <a:tc>
                  <a:txBody>
                    <a:bodyPr/>
                    <a:lstStyle/>
                    <a:p>
                      <a:pPr marL="0" marR="0" algn="l">
                        <a:spcBef>
                          <a:spcPts val="0"/>
                        </a:spcBef>
                        <a:spcAft>
                          <a:spcPts val="0"/>
                        </a:spcAft>
                      </a:pPr>
                      <a:r>
                        <a:rPr lang="en-US" sz="1200">
                          <a:effectLst/>
                        </a:rPr>
                        <a:t>Bemidji ADC Support (33 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$126,027</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361260942"/>
                  </a:ext>
                </a:extLst>
              </a:tr>
              <a:tr h="235214">
                <a:tc>
                  <a:txBody>
                    <a:bodyPr/>
                    <a:lstStyle/>
                    <a:p>
                      <a:pPr marL="0" marR="0" algn="l">
                        <a:spcBef>
                          <a:spcPts val="0"/>
                        </a:spcBef>
                        <a:spcAft>
                          <a:spcPts val="0"/>
                        </a:spcAft>
                      </a:pPr>
                      <a:r>
                        <a:rPr lang="en-US" sz="1200">
                          <a:effectLst/>
                        </a:rPr>
                        <a:t>Billings ADC Support (12 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$74,828</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4287175910"/>
                  </a:ext>
                </a:extLst>
              </a:tr>
              <a:tr h="235214">
                <a:tc>
                  <a:txBody>
                    <a:bodyPr/>
                    <a:lstStyle/>
                    <a:p>
                      <a:pPr marL="0" marR="0" algn="l">
                        <a:spcBef>
                          <a:spcPts val="0"/>
                        </a:spcBef>
                        <a:spcAft>
                          <a:spcPts val="0"/>
                        </a:spcAft>
                      </a:pPr>
                      <a:r>
                        <a:rPr lang="en-US" sz="1200">
                          <a:effectLst/>
                        </a:rPr>
                        <a:t>California ADC Support (37 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$128,485</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2782526245"/>
                  </a:ext>
                </a:extLst>
              </a:tr>
              <a:tr h="235214">
                <a:tc>
                  <a:txBody>
                    <a:bodyPr/>
                    <a:lstStyle/>
                    <a:p>
                      <a:pPr marL="0" marR="0" algn="l">
                        <a:spcBef>
                          <a:spcPts val="0"/>
                        </a:spcBef>
                        <a:spcAft>
                          <a:spcPts val="0"/>
                        </a:spcAft>
                      </a:pPr>
                      <a:r>
                        <a:rPr lang="en-US" sz="1200">
                          <a:effectLst/>
                        </a:rPr>
                        <a:t>Great Plains ADC Support (20 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$97,199</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3300629715"/>
                  </a:ext>
                </a:extLst>
              </a:tr>
              <a:tr h="235214">
                <a:tc>
                  <a:txBody>
                    <a:bodyPr/>
                    <a:lstStyle/>
                    <a:p>
                      <a:pPr marL="0" marR="0" algn="l">
                        <a:spcBef>
                          <a:spcPts val="0"/>
                        </a:spcBef>
                        <a:spcAft>
                          <a:spcPts val="0"/>
                        </a:spcAft>
                      </a:pPr>
                      <a:r>
                        <a:rPr lang="en-US" sz="1200">
                          <a:effectLst/>
                        </a:rPr>
                        <a:t>Nashville ADC Support (25 grantees and sub-grantees)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$99,656</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3963236149"/>
                  </a:ext>
                </a:extLst>
              </a:tr>
              <a:tr h="235214">
                <a:tc>
                  <a:txBody>
                    <a:bodyPr/>
                    <a:lstStyle/>
                    <a:p>
                      <a:pPr marL="0" marR="0" algn="l">
                        <a:spcBef>
                          <a:spcPts val="0"/>
                        </a:spcBef>
                        <a:spcAft>
                          <a:spcPts val="0"/>
                        </a:spcAft>
                      </a:pPr>
                      <a:r>
                        <a:rPr lang="en-US" sz="1200">
                          <a:effectLst/>
                        </a:rPr>
                        <a:t>Navajo ADC Support (13 grantees and sub-grantees)</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$89,828</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2378222588"/>
                  </a:ext>
                </a:extLst>
              </a:tr>
              <a:tr h="235214">
                <a:tc>
                  <a:txBody>
                    <a:bodyPr/>
                    <a:lstStyle/>
                    <a:p>
                      <a:pPr marL="0" marR="0" algn="l">
                        <a:spcBef>
                          <a:spcPts val="0"/>
                        </a:spcBef>
                        <a:spcAft>
                          <a:spcPts val="0"/>
                        </a:spcAft>
                      </a:pPr>
                      <a:r>
                        <a:rPr lang="en-US" sz="1200" dirty="0">
                          <a:effectLst/>
                        </a:rPr>
                        <a:t>Oklahoma City ADC Support (34 grantees)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$126,027</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2492862015"/>
                  </a:ext>
                </a:extLst>
              </a:tr>
              <a:tr h="235214">
                <a:tc>
                  <a:txBody>
                    <a:bodyPr/>
                    <a:lstStyle/>
                    <a:p>
                      <a:pPr marL="0" marR="0" algn="l">
                        <a:spcBef>
                          <a:spcPts val="0"/>
                        </a:spcBef>
                        <a:spcAft>
                          <a:spcPts val="0"/>
                        </a:spcAft>
                      </a:pPr>
                      <a:r>
                        <a:rPr lang="en-US" sz="1200" dirty="0">
                          <a:effectLst/>
                        </a:rPr>
                        <a:t>Phoenix ADC Support (36 grantees)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400" dirty="0">
                          <a:effectLst/>
                        </a:rPr>
                        <a:t>$128,485</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1130413921"/>
                  </a:ext>
                </a:extLst>
              </a:tr>
              <a:tr h="235214">
                <a:tc>
                  <a:txBody>
                    <a:bodyPr/>
                    <a:lstStyle/>
                    <a:p>
                      <a:pPr marL="0" marR="0" algn="l">
                        <a:spcBef>
                          <a:spcPts val="0"/>
                        </a:spcBef>
                        <a:spcAft>
                          <a:spcPts val="0"/>
                        </a:spcAft>
                      </a:pPr>
                      <a:r>
                        <a:rPr lang="en-US" sz="1100" dirty="0">
                          <a:effectLst/>
                        </a:rPr>
                        <a:t>Portland ADC Support (40 grantees)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200" dirty="0">
                          <a:effectLst/>
                        </a:rPr>
                        <a:t>$133,399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3479593178"/>
                  </a:ext>
                </a:extLst>
              </a:tr>
              <a:tr h="235214">
                <a:tc>
                  <a:txBody>
                    <a:bodyPr/>
                    <a:lstStyle/>
                    <a:p>
                      <a:pPr marL="0" marR="0" algn="l">
                        <a:spcBef>
                          <a:spcPts val="0"/>
                        </a:spcBef>
                        <a:spcAft>
                          <a:spcPts val="0"/>
                        </a:spcAft>
                      </a:pPr>
                      <a:r>
                        <a:rPr lang="en-US" sz="1200" dirty="0">
                          <a:effectLst/>
                        </a:rPr>
                        <a:t>Tucson ADC Support (3 grantees)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tc>
                  <a:txBody>
                    <a:bodyPr/>
                    <a:lstStyle/>
                    <a:p>
                      <a:pPr marL="0" marR="0" algn="ctr">
                        <a:spcBef>
                          <a:spcPts val="0"/>
                        </a:spcBef>
                        <a:spcAft>
                          <a:spcPts val="0"/>
                        </a:spcAft>
                      </a:pPr>
                      <a:r>
                        <a:rPr lang="en-US" sz="1200" dirty="0">
                          <a:effectLst/>
                        </a:rPr>
                        <a:t>$42,457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550" marR="54550" marT="0" marB="0"/>
                </a:tc>
                <a:extLst>
                  <a:ext uri="{0D108BD9-81ED-4DB2-BD59-A6C34878D82A}">
                    <a16:rowId xmlns:a16="http://schemas.microsoft.com/office/drawing/2014/main" val="3854594417"/>
                  </a:ext>
                </a:extLst>
              </a:tr>
            </a:tbl>
          </a:graphicData>
        </a:graphic>
      </p:graphicFrame>
    </p:spTree>
    <p:extLst>
      <p:ext uri="{BB962C8B-B14F-4D97-AF65-F5344CB8AC3E}">
        <p14:creationId xmlns:p14="http://schemas.microsoft.com/office/powerpoint/2010/main" val="2033176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512A-C159-134F-98AD-907D9B9E8791}"/>
              </a:ext>
            </a:extLst>
          </p:cNvPr>
          <p:cNvSpPr>
            <a:spLocks noGrp="1"/>
          </p:cNvSpPr>
          <p:nvPr>
            <p:ph type="title"/>
          </p:nvPr>
        </p:nvSpPr>
        <p:spPr>
          <a:xfrm>
            <a:off x="457200" y="1295400"/>
            <a:ext cx="8229600" cy="685800"/>
          </a:xfrm>
        </p:spPr>
        <p:txBody>
          <a:bodyPr/>
          <a:lstStyle/>
          <a:p>
            <a:r>
              <a:rPr lang="en-US" sz="2400" b="1" dirty="0"/>
              <a:t>SDPI Program Support ($6.1) Cont’d</a:t>
            </a:r>
          </a:p>
        </p:txBody>
      </p:sp>
      <p:graphicFrame>
        <p:nvGraphicFramePr>
          <p:cNvPr id="6" name="Content Placeholder 5">
            <a:extLst>
              <a:ext uri="{FF2B5EF4-FFF2-40B4-BE49-F238E27FC236}">
                <a16:creationId xmlns:a16="http://schemas.microsoft.com/office/drawing/2014/main" id="{CCA1DDBD-979E-5C4A-AEE8-A2BAD16E064E}"/>
              </a:ext>
            </a:extLst>
          </p:cNvPr>
          <p:cNvGraphicFramePr>
            <a:graphicFrameLocks noGrp="1"/>
          </p:cNvGraphicFramePr>
          <p:nvPr>
            <p:ph idx="1"/>
            <p:extLst>
              <p:ext uri="{D42A27DB-BD31-4B8C-83A1-F6EECF244321}">
                <p14:modId xmlns:p14="http://schemas.microsoft.com/office/powerpoint/2010/main" val="2320537301"/>
              </p:ext>
            </p:extLst>
          </p:nvPr>
        </p:nvGraphicFramePr>
        <p:xfrm>
          <a:off x="228600" y="1981200"/>
          <a:ext cx="8458200" cy="4816650"/>
        </p:xfrm>
        <a:graphic>
          <a:graphicData uri="http://schemas.openxmlformats.org/drawingml/2006/table">
            <a:tbl>
              <a:tblPr firstRow="1" firstCol="1" bandRow="1">
                <a:tableStyleId>{616DA210-FB5B-4158-B5E0-FEB733F419BA}</a:tableStyleId>
              </a:tblPr>
              <a:tblGrid>
                <a:gridCol w="6268129">
                  <a:extLst>
                    <a:ext uri="{9D8B030D-6E8A-4147-A177-3AD203B41FA5}">
                      <a16:colId xmlns:a16="http://schemas.microsoft.com/office/drawing/2014/main" val="4099384040"/>
                    </a:ext>
                  </a:extLst>
                </a:gridCol>
                <a:gridCol w="2190071">
                  <a:extLst>
                    <a:ext uri="{9D8B030D-6E8A-4147-A177-3AD203B41FA5}">
                      <a16:colId xmlns:a16="http://schemas.microsoft.com/office/drawing/2014/main" val="3802143670"/>
                    </a:ext>
                  </a:extLst>
                </a:gridCol>
              </a:tblGrid>
              <a:tr h="225633">
                <a:tc>
                  <a:txBody>
                    <a:bodyPr/>
                    <a:lstStyle/>
                    <a:p>
                      <a:pPr marL="0" marR="0" algn="l">
                        <a:spcBef>
                          <a:spcPts val="0"/>
                        </a:spcBef>
                        <a:spcAft>
                          <a:spcPts val="0"/>
                        </a:spcAft>
                      </a:pPr>
                      <a:r>
                        <a:rPr lang="en-US" sz="1200">
                          <a:effectLst/>
                        </a:rPr>
                        <a:t>SDPI Grants Management Systems 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$456,723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3237759493"/>
                  </a:ext>
                </a:extLst>
              </a:tr>
              <a:tr h="548640">
                <a:tc>
                  <a:txBody>
                    <a:bodyPr/>
                    <a:lstStyle/>
                    <a:p>
                      <a:pPr marL="0" marR="0" algn="l">
                        <a:spcBef>
                          <a:spcPts val="0"/>
                        </a:spcBef>
                        <a:spcAft>
                          <a:spcPts val="0"/>
                        </a:spcAft>
                      </a:pPr>
                      <a:r>
                        <a:rPr lang="en-US" sz="1200">
                          <a:effectLst/>
                        </a:rPr>
                        <a:t>--GrantSolutions and Application Review Module (ARMS)</a:t>
                      </a:r>
                    </a:p>
                    <a:p>
                      <a:pPr marL="0" marR="0" algn="l">
                        <a:spcBef>
                          <a:spcPts val="0"/>
                        </a:spcBef>
                        <a:spcAft>
                          <a:spcPts val="0"/>
                        </a:spcAft>
                      </a:pPr>
                      <a:r>
                        <a:rPr lang="en-US" sz="1200">
                          <a:effectLst/>
                        </a:rPr>
                        <a:t>*Electronic grants management system that tracks the financial and communication components of grants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$460,000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91114873"/>
                  </a:ext>
                </a:extLst>
              </a:tr>
              <a:tr h="365760">
                <a:tc>
                  <a:txBody>
                    <a:bodyPr/>
                    <a:lstStyle/>
                    <a:p>
                      <a:pPr marL="0" marR="0" algn="l">
                        <a:spcBef>
                          <a:spcPts val="0"/>
                        </a:spcBef>
                        <a:spcAft>
                          <a:spcPts val="0"/>
                        </a:spcAft>
                        <a:tabLst>
                          <a:tab pos="0" algn="l"/>
                        </a:tabLst>
                      </a:pPr>
                      <a:r>
                        <a:rPr lang="en-US" sz="1200">
                          <a:effectLst/>
                        </a:rPr>
                        <a:t>--Application Review Module (ARM) </a:t>
                      </a:r>
                    </a:p>
                    <a:p>
                      <a:pPr marL="0" marR="0" algn="l">
                        <a:spcBef>
                          <a:spcPts val="0"/>
                        </a:spcBef>
                        <a:spcAft>
                          <a:spcPts val="0"/>
                        </a:spcAft>
                      </a:pPr>
                      <a:r>
                        <a:rPr lang="en-US" sz="1200">
                          <a:effectLst/>
                        </a:rPr>
                        <a:t>*Online grants application review process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$92,000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2906076252"/>
                  </a:ext>
                </a:extLst>
              </a:tr>
              <a:tr h="548640">
                <a:tc>
                  <a:txBody>
                    <a:bodyPr/>
                    <a:lstStyle/>
                    <a:p>
                      <a:pPr marL="0" marR="0" algn="l">
                        <a:spcBef>
                          <a:spcPts val="0"/>
                        </a:spcBef>
                        <a:spcAft>
                          <a:spcPts val="0"/>
                        </a:spcAft>
                      </a:pPr>
                      <a:r>
                        <a:rPr lang="en-US" sz="1200" dirty="0">
                          <a:effectLst/>
                        </a:rPr>
                        <a:t>DDTP Online Catalog Clearinghouse Contract </a:t>
                      </a:r>
                    </a:p>
                    <a:p>
                      <a:pPr marL="0" marR="0" algn="l">
                        <a:spcBef>
                          <a:spcPts val="0"/>
                        </a:spcBef>
                        <a:spcAft>
                          <a:spcPts val="0"/>
                        </a:spcAft>
                        <a:tabLst>
                          <a:tab pos="0" algn="l"/>
                        </a:tabLst>
                      </a:pPr>
                      <a:r>
                        <a:rPr lang="en-US" sz="1200" dirty="0">
                          <a:effectLst/>
                        </a:rPr>
                        <a:t>*Stores, inventories, and disseminates diabetes treatment and prevention materials to patients and professionals in AI/AN communities nationwide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$300,000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3104252720"/>
                  </a:ext>
                </a:extLst>
              </a:tr>
              <a:tr h="731520">
                <a:tc>
                  <a:txBody>
                    <a:bodyPr/>
                    <a:lstStyle/>
                    <a:p>
                      <a:pPr marL="0" marR="0" algn="l">
                        <a:spcBef>
                          <a:spcPts val="0"/>
                        </a:spcBef>
                        <a:spcAft>
                          <a:spcPts val="0"/>
                        </a:spcAft>
                      </a:pPr>
                      <a:r>
                        <a:rPr lang="en-US" sz="1200" dirty="0">
                          <a:effectLst/>
                        </a:rPr>
                        <a:t>TLDC Support </a:t>
                      </a:r>
                    </a:p>
                    <a:p>
                      <a:pPr marL="0" marR="0" algn="l">
                        <a:spcBef>
                          <a:spcPts val="0"/>
                        </a:spcBef>
                        <a:spcAft>
                          <a:spcPts val="0"/>
                        </a:spcAft>
                      </a:pPr>
                      <a:r>
                        <a:rPr lang="en-US" sz="1200" dirty="0">
                          <a:effectLst/>
                        </a:rPr>
                        <a:t>*Cooperative agreement with NIHB</a:t>
                      </a:r>
                    </a:p>
                    <a:p>
                      <a:pPr marL="0" marR="0" algn="l">
                        <a:spcBef>
                          <a:spcPts val="0"/>
                        </a:spcBef>
                        <a:spcAft>
                          <a:spcPts val="0"/>
                        </a:spcAft>
                      </a:pPr>
                      <a:r>
                        <a:rPr lang="en-US" sz="1200" dirty="0">
                          <a:effectLst/>
                        </a:rPr>
                        <a:t>Communications about SDPI, outreach and education, meeting logistics (materials, TA), travel, supporting tribal leaders.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$250,000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736603760"/>
                  </a:ext>
                </a:extLst>
              </a:tr>
              <a:tr h="225633">
                <a:tc>
                  <a:txBody>
                    <a:bodyPr/>
                    <a:lstStyle/>
                    <a:p>
                      <a:pPr marL="0" marR="0" algn="l">
                        <a:spcBef>
                          <a:spcPts val="0"/>
                        </a:spcBef>
                        <a:spcAft>
                          <a:spcPts val="0"/>
                        </a:spcAft>
                      </a:pPr>
                      <a:r>
                        <a:rPr lang="en-US" sz="1200">
                          <a:effectLst/>
                        </a:rPr>
                        <a:t>SDPI/Diabetes national conference (speakers, printing)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$85k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496193127"/>
                  </a:ext>
                </a:extLst>
              </a:tr>
              <a:tr h="225633">
                <a:tc>
                  <a:txBody>
                    <a:bodyPr/>
                    <a:lstStyle/>
                    <a:p>
                      <a:pPr marL="0" marR="0" algn="l">
                        <a:spcBef>
                          <a:spcPts val="0"/>
                        </a:spcBef>
                        <a:spcAft>
                          <a:spcPts val="0"/>
                        </a:spcAft>
                      </a:pPr>
                      <a:r>
                        <a:rPr lang="en-US" sz="1200">
                          <a:effectLst/>
                        </a:rPr>
                        <a:t>DDTP travel to TLDC, Area/SDPI meetings, conferences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$85k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578333653"/>
                  </a:ext>
                </a:extLst>
              </a:tr>
              <a:tr h="225633">
                <a:tc>
                  <a:txBody>
                    <a:bodyPr/>
                    <a:lstStyle/>
                    <a:p>
                      <a:pPr marL="0" marR="0" algn="l">
                        <a:spcBef>
                          <a:spcPts val="0"/>
                        </a:spcBef>
                        <a:spcAft>
                          <a:spcPts val="0"/>
                        </a:spcAft>
                      </a:pPr>
                      <a:r>
                        <a:rPr lang="en-US" sz="1200">
                          <a:effectLst/>
                        </a:rPr>
                        <a:t>Objective Review Panels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$60k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2251168"/>
                  </a:ext>
                </a:extLst>
              </a:tr>
              <a:tr h="225633">
                <a:tc>
                  <a:txBody>
                    <a:bodyPr/>
                    <a:lstStyle/>
                    <a:p>
                      <a:pPr marL="0" marR="0" algn="l">
                        <a:spcBef>
                          <a:spcPts val="0"/>
                        </a:spcBef>
                        <a:spcAft>
                          <a:spcPts val="0"/>
                        </a:spcAft>
                      </a:pPr>
                      <a:r>
                        <a:rPr lang="en-US" sz="1200">
                          <a:effectLst/>
                        </a:rPr>
                        <a:t>National DMS training for local site staff</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$36k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2434790557"/>
                  </a:ext>
                </a:extLst>
              </a:tr>
              <a:tr h="225633">
                <a:tc>
                  <a:txBody>
                    <a:bodyPr/>
                    <a:lstStyle/>
                    <a:p>
                      <a:pPr marL="0" marR="0" algn="l">
                        <a:spcBef>
                          <a:spcPts val="0"/>
                        </a:spcBef>
                        <a:spcAft>
                          <a:spcPts val="0"/>
                        </a:spcAft>
                      </a:pPr>
                      <a:r>
                        <a:rPr lang="en-US" sz="1200">
                          <a:effectLst/>
                        </a:rPr>
                        <a:t>Printing materials for online catalog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$35k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620912053"/>
                  </a:ext>
                </a:extLst>
              </a:tr>
              <a:tr h="225633">
                <a:tc>
                  <a:txBody>
                    <a:bodyPr/>
                    <a:lstStyle/>
                    <a:p>
                      <a:pPr marL="0" marR="0" algn="l">
                        <a:spcBef>
                          <a:spcPts val="0"/>
                        </a:spcBef>
                        <a:spcAft>
                          <a:spcPts val="0"/>
                        </a:spcAft>
                      </a:pPr>
                      <a:r>
                        <a:rPr lang="en-US" sz="1200">
                          <a:effectLst/>
                        </a:rPr>
                        <a:t>Shipping special catalog orders, conference materials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$25k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2055466015"/>
                  </a:ext>
                </a:extLst>
              </a:tr>
              <a:tr h="225633">
                <a:tc>
                  <a:txBody>
                    <a:bodyPr/>
                    <a:lstStyle/>
                    <a:p>
                      <a:pPr marL="0" marR="0" algn="l">
                        <a:spcBef>
                          <a:spcPts val="0"/>
                        </a:spcBef>
                        <a:spcAft>
                          <a:spcPts val="0"/>
                        </a:spcAft>
                      </a:pPr>
                      <a:r>
                        <a:rPr lang="en-US" sz="1200">
                          <a:effectLst/>
                        </a:rPr>
                        <a:t>Equipment, supplies, software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$15k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937374279"/>
                  </a:ext>
                </a:extLst>
              </a:tr>
              <a:tr h="225633">
                <a:tc>
                  <a:txBody>
                    <a:bodyPr/>
                    <a:lstStyle/>
                    <a:p>
                      <a:pPr marL="0" marR="0" algn="l">
                        <a:spcBef>
                          <a:spcPts val="0"/>
                        </a:spcBef>
                        <a:spcAft>
                          <a:spcPts val="0"/>
                        </a:spcAft>
                      </a:pPr>
                      <a:r>
                        <a:rPr lang="en-US" sz="1200">
                          <a:effectLst/>
                        </a:rPr>
                        <a:t>Staff training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$10k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111714397"/>
                  </a:ext>
                </a:extLst>
              </a:tr>
              <a:tr h="225633">
                <a:tc>
                  <a:txBody>
                    <a:bodyPr/>
                    <a:lstStyle/>
                    <a:p>
                      <a:pPr marL="0" marR="0" algn="l">
                        <a:spcBef>
                          <a:spcPts val="0"/>
                        </a:spcBef>
                        <a:spcAft>
                          <a:spcPts val="0"/>
                        </a:spcAft>
                      </a:pPr>
                      <a:r>
                        <a:rPr lang="en-US" sz="1200">
                          <a:effectLst/>
                        </a:rPr>
                        <a:t>Fees for contracts, funds, transfers, etc.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a:effectLst/>
                        </a:rPr>
                        <a:t>$10k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1500362786"/>
                  </a:ext>
                </a:extLst>
              </a:tr>
              <a:tr h="365760">
                <a:tc>
                  <a:txBody>
                    <a:bodyPr/>
                    <a:lstStyle/>
                    <a:p>
                      <a:pPr marL="0" marR="0" algn="l">
                        <a:spcBef>
                          <a:spcPts val="0"/>
                        </a:spcBef>
                        <a:spcAft>
                          <a:spcPts val="0"/>
                        </a:spcAft>
                      </a:pPr>
                      <a:r>
                        <a:rPr lang="en-US" sz="1200" dirty="0">
                          <a:effectLst/>
                        </a:rPr>
                        <a:t>Unplanned expenses – Necessary costs that SDPI Support funds helped cover to avoid reducing grants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tc>
                  <a:txBody>
                    <a:bodyPr/>
                    <a:lstStyle/>
                    <a:p>
                      <a:pPr marL="0" marR="0" algn="ctr">
                        <a:spcBef>
                          <a:spcPts val="0"/>
                        </a:spcBef>
                        <a:spcAft>
                          <a:spcPts val="0"/>
                        </a:spcAft>
                      </a:pPr>
                      <a:r>
                        <a:rPr lang="en-US" sz="1400" dirty="0">
                          <a:effectLst/>
                        </a:rPr>
                        <a:t>Varies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956" marR="53956" marT="0" marB="0"/>
                </a:tc>
                <a:extLst>
                  <a:ext uri="{0D108BD9-81ED-4DB2-BD59-A6C34878D82A}">
                    <a16:rowId xmlns:a16="http://schemas.microsoft.com/office/drawing/2014/main" val="4248647732"/>
                  </a:ext>
                </a:extLst>
              </a:tr>
            </a:tbl>
          </a:graphicData>
        </a:graphic>
      </p:graphicFrame>
    </p:spTree>
    <p:extLst>
      <p:ext uri="{BB962C8B-B14F-4D97-AF65-F5344CB8AC3E}">
        <p14:creationId xmlns:p14="http://schemas.microsoft.com/office/powerpoint/2010/main" val="3786700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096326A8-0754-134E-9B4F-EAC2A50FE313}"/>
              </a:ext>
            </a:extLst>
          </p:cNvPr>
          <p:cNvSpPr>
            <a:spLocks noGrp="1" noChangeArrowheads="1"/>
          </p:cNvSpPr>
          <p:nvPr>
            <p:ph type="title"/>
          </p:nvPr>
        </p:nvSpPr>
        <p:spPr>
          <a:xfrm>
            <a:off x="457200" y="3200400"/>
            <a:ext cx="8229600" cy="1143000"/>
          </a:xfrm>
        </p:spPr>
        <p:txBody>
          <a:bodyPr/>
          <a:lstStyle/>
          <a:p>
            <a:r>
              <a:rPr lang="en-US" altLang="en-US" b="1"/>
              <a:t>Questions and Discussion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90525-3B9E-394E-9769-A08AFBBD9855}"/>
              </a:ext>
            </a:extLst>
          </p:cNvPr>
          <p:cNvSpPr>
            <a:spLocks noGrp="1"/>
          </p:cNvSpPr>
          <p:nvPr>
            <p:ph type="title"/>
          </p:nvPr>
        </p:nvSpPr>
        <p:spPr/>
        <p:txBody>
          <a:bodyPr/>
          <a:lstStyle/>
          <a:p>
            <a:r>
              <a:rPr lang="en-US" sz="3200" dirty="0"/>
              <a:t>I</a:t>
            </a:r>
            <a:r>
              <a:rPr lang="en-US" sz="3200" b="1" dirty="0"/>
              <a:t>HS DTLL- SDPI FY 2021 Funding Distribution</a:t>
            </a:r>
          </a:p>
        </p:txBody>
      </p:sp>
      <p:sp>
        <p:nvSpPr>
          <p:cNvPr id="3" name="Content Placeholder 2">
            <a:extLst>
              <a:ext uri="{FF2B5EF4-FFF2-40B4-BE49-F238E27FC236}">
                <a16:creationId xmlns:a16="http://schemas.microsoft.com/office/drawing/2014/main" id="{4DCD4236-1D5F-DD45-874A-35540CE594EF}"/>
              </a:ext>
            </a:extLst>
          </p:cNvPr>
          <p:cNvSpPr>
            <a:spLocks noGrp="1"/>
          </p:cNvSpPr>
          <p:nvPr>
            <p:ph idx="1"/>
          </p:nvPr>
        </p:nvSpPr>
        <p:spPr>
          <a:xfrm>
            <a:off x="457200" y="2438400"/>
            <a:ext cx="8229600" cy="4191000"/>
          </a:xfrm>
        </p:spPr>
        <p:txBody>
          <a:bodyPr/>
          <a:lstStyle/>
          <a:p>
            <a:r>
              <a:rPr lang="en-US" sz="2800" dirty="0"/>
              <a:t>IHS initiated Tribal Consultation on October 2, 2019.</a:t>
            </a:r>
          </a:p>
          <a:p>
            <a:r>
              <a:rPr lang="en-US" sz="2800" dirty="0"/>
              <a:t>The DTLL included a detailed SDPI FY 2019 budget for review.</a:t>
            </a:r>
          </a:p>
          <a:p>
            <a:r>
              <a:rPr lang="en-US" sz="2800" dirty="0"/>
              <a:t>Each IHS Area Director will coordinate an Area consultation on the SDPI FY 2021 funding distribution.</a:t>
            </a:r>
          </a:p>
          <a:p>
            <a:r>
              <a:rPr lang="en-US" sz="2800" b="1" u="sng" dirty="0"/>
              <a:t>COMMENTS DUE: December 2, 2019.</a:t>
            </a:r>
          </a:p>
          <a:p>
            <a:endParaRPr lang="en-US" dirty="0"/>
          </a:p>
        </p:txBody>
      </p:sp>
    </p:spTree>
    <p:extLst>
      <p:ext uri="{BB962C8B-B14F-4D97-AF65-F5344CB8AC3E}">
        <p14:creationId xmlns:p14="http://schemas.microsoft.com/office/powerpoint/2010/main" val="976422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EF7F5-7A2B-1340-B4F7-A0C41F74BBD3}"/>
              </a:ext>
            </a:extLst>
          </p:cNvPr>
          <p:cNvSpPr>
            <a:spLocks noGrp="1"/>
          </p:cNvSpPr>
          <p:nvPr>
            <p:ph type="title"/>
          </p:nvPr>
        </p:nvSpPr>
        <p:spPr/>
        <p:txBody>
          <a:bodyPr/>
          <a:lstStyle/>
          <a:p>
            <a:r>
              <a:rPr lang="en-US" sz="4000" b="1" dirty="0"/>
              <a:t>Purpose</a:t>
            </a:r>
          </a:p>
        </p:txBody>
      </p:sp>
      <p:sp>
        <p:nvSpPr>
          <p:cNvPr id="3" name="Content Placeholder 2">
            <a:extLst>
              <a:ext uri="{FF2B5EF4-FFF2-40B4-BE49-F238E27FC236}">
                <a16:creationId xmlns:a16="http://schemas.microsoft.com/office/drawing/2014/main" id="{F15BD185-AF66-A040-921C-719655167218}"/>
              </a:ext>
            </a:extLst>
          </p:cNvPr>
          <p:cNvSpPr>
            <a:spLocks noGrp="1"/>
          </p:cNvSpPr>
          <p:nvPr>
            <p:ph idx="1"/>
          </p:nvPr>
        </p:nvSpPr>
        <p:spPr>
          <a:xfrm>
            <a:off x="457200" y="2209800"/>
            <a:ext cx="8229600" cy="4297363"/>
          </a:xfrm>
        </p:spPr>
        <p:txBody>
          <a:bodyPr/>
          <a:lstStyle/>
          <a:p>
            <a:r>
              <a:rPr lang="en-US" sz="2400" dirty="0"/>
              <a:t>Tribal leaders and Tribal Health Directors need to deliberate and answer the consultation questions provided by IHS. We cannot assume that we will get what we need above $150 million. We need to discuss the budget to shift the funds to best effectively make the SDPI a tribally-run program for our people. Additionally, we must figure out where to come up with at least $5 million per year if we would like to include new SDPI grantees and discuss the budget to shift funds. </a:t>
            </a:r>
          </a:p>
        </p:txBody>
      </p:sp>
    </p:spTree>
    <p:extLst>
      <p:ext uri="{BB962C8B-B14F-4D97-AF65-F5344CB8AC3E}">
        <p14:creationId xmlns:p14="http://schemas.microsoft.com/office/powerpoint/2010/main" val="996931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EF7F5-7A2B-1340-B4F7-A0C41F74BBD3}"/>
              </a:ext>
            </a:extLst>
          </p:cNvPr>
          <p:cNvSpPr>
            <a:spLocks noGrp="1"/>
          </p:cNvSpPr>
          <p:nvPr>
            <p:ph type="title"/>
          </p:nvPr>
        </p:nvSpPr>
        <p:spPr/>
        <p:txBody>
          <a:bodyPr/>
          <a:lstStyle/>
          <a:p>
            <a:r>
              <a:rPr lang="en-US" sz="2800" b="1" dirty="0"/>
              <a:t>IHS SDPI FY 2021 Funding Distribution Questions</a:t>
            </a:r>
          </a:p>
        </p:txBody>
      </p:sp>
      <p:sp>
        <p:nvSpPr>
          <p:cNvPr id="3" name="Content Placeholder 2">
            <a:extLst>
              <a:ext uri="{FF2B5EF4-FFF2-40B4-BE49-F238E27FC236}">
                <a16:creationId xmlns:a16="http://schemas.microsoft.com/office/drawing/2014/main" id="{F15BD185-AF66-A040-921C-719655167218}"/>
              </a:ext>
            </a:extLst>
          </p:cNvPr>
          <p:cNvSpPr>
            <a:spLocks noGrp="1"/>
          </p:cNvSpPr>
          <p:nvPr>
            <p:ph idx="1"/>
          </p:nvPr>
        </p:nvSpPr>
        <p:spPr>
          <a:xfrm>
            <a:off x="457200" y="2209800"/>
            <a:ext cx="8229600" cy="4297363"/>
          </a:xfrm>
        </p:spPr>
        <p:txBody>
          <a:bodyPr/>
          <a:lstStyle/>
          <a:p>
            <a:pPr marL="457200" indent="-457200">
              <a:buAutoNum type="arabicPeriod"/>
            </a:pPr>
            <a:r>
              <a:rPr lang="en-US" sz="2100" dirty="0"/>
              <a:t>Currently, the </a:t>
            </a:r>
            <a:r>
              <a:rPr lang="en-US" sz="2100" dirty="0" err="1"/>
              <a:t>SDPi</a:t>
            </a:r>
            <a:r>
              <a:rPr lang="en-US" sz="2100" dirty="0"/>
              <a:t> funding distribution is as follows:</a:t>
            </a:r>
          </a:p>
          <a:p>
            <a:pPr lvl="1">
              <a:buFont typeface="Arial" panose="020B0604020202020204" pitchFamily="34" charset="0"/>
              <a:buChar char="•"/>
            </a:pPr>
            <a:r>
              <a:rPr lang="en-US" sz="2100" dirty="0"/>
              <a:t>Tribal and IHS Community-Directed grant programs $130.2 million</a:t>
            </a:r>
          </a:p>
          <a:p>
            <a:pPr lvl="1">
              <a:buFont typeface="Arial" panose="020B0604020202020204" pitchFamily="34" charset="0"/>
              <a:buChar char="•"/>
            </a:pPr>
            <a:r>
              <a:rPr lang="en-US" sz="2100" dirty="0"/>
              <a:t>UIO Community-Directed grant programs $8.5 million</a:t>
            </a:r>
          </a:p>
          <a:p>
            <a:pPr lvl="1">
              <a:buFont typeface="Arial" panose="020B0604020202020204" pitchFamily="34" charset="0"/>
              <a:buChar char="•"/>
            </a:pPr>
            <a:r>
              <a:rPr lang="en-US" sz="2100" dirty="0"/>
              <a:t>SDPI Support $6.1 million</a:t>
            </a:r>
          </a:p>
          <a:p>
            <a:pPr lvl="1">
              <a:buFont typeface="Arial" panose="020B0604020202020204" pitchFamily="34" charset="0"/>
              <a:buChar char="•"/>
            </a:pPr>
            <a:r>
              <a:rPr lang="en-US" sz="2100" dirty="0"/>
              <a:t>Data Infrastructure Improvement $5.2 million</a:t>
            </a:r>
          </a:p>
          <a:p>
            <a:pPr marL="514350" indent="-457200">
              <a:buFont typeface="+mj-lt"/>
              <a:buAutoNum type="alphaLcPeriod"/>
            </a:pPr>
            <a:r>
              <a:rPr lang="en-US" sz="2100" dirty="0"/>
              <a:t>If SDPI is funded at $150M, should there be changes in the funding distribution? If so, what changes should be made?</a:t>
            </a:r>
          </a:p>
          <a:p>
            <a:pPr marL="514350" indent="-457200">
              <a:buFont typeface="+mj-lt"/>
              <a:buAutoNum type="alphaLcPeriod"/>
            </a:pPr>
            <a:r>
              <a:rPr lang="en-US" sz="2100" dirty="0"/>
              <a:t>If the SDPI receives an increase in funding above the current $150M, how should those funds be utilized?</a:t>
            </a:r>
          </a:p>
          <a:p>
            <a:pPr marL="57150" indent="0">
              <a:buNone/>
            </a:pPr>
            <a:r>
              <a:rPr lang="en-US" sz="2100" dirty="0"/>
              <a:t>(Possible considerations could include funding Tribes and UIOs not current funded, providing an increase for existing programs, etc.)</a:t>
            </a:r>
          </a:p>
        </p:txBody>
      </p:sp>
    </p:spTree>
    <p:extLst>
      <p:ext uri="{BB962C8B-B14F-4D97-AF65-F5344CB8AC3E}">
        <p14:creationId xmlns:p14="http://schemas.microsoft.com/office/powerpoint/2010/main" val="4003007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41D-E08F-A74A-BC46-93868EBC1632}"/>
              </a:ext>
            </a:extLst>
          </p:cNvPr>
          <p:cNvSpPr>
            <a:spLocks noGrp="1"/>
          </p:cNvSpPr>
          <p:nvPr>
            <p:ph type="title"/>
          </p:nvPr>
        </p:nvSpPr>
        <p:spPr/>
        <p:txBody>
          <a:bodyPr/>
          <a:lstStyle/>
          <a:p>
            <a:r>
              <a:rPr lang="en-US" sz="2800" b="1" dirty="0"/>
              <a:t>IHS SDPI FY 2021 Funding Distribution Questions Cont’d</a:t>
            </a:r>
            <a:endParaRPr lang="en-US" sz="2800" dirty="0"/>
          </a:p>
        </p:txBody>
      </p:sp>
      <p:sp>
        <p:nvSpPr>
          <p:cNvPr id="3" name="Content Placeholder 2">
            <a:extLst>
              <a:ext uri="{FF2B5EF4-FFF2-40B4-BE49-F238E27FC236}">
                <a16:creationId xmlns:a16="http://schemas.microsoft.com/office/drawing/2014/main" id="{8E8BC800-F3E9-BA4C-AD1F-47B3542D98CF}"/>
              </a:ext>
            </a:extLst>
          </p:cNvPr>
          <p:cNvSpPr>
            <a:spLocks noGrp="1"/>
          </p:cNvSpPr>
          <p:nvPr>
            <p:ph idx="1"/>
          </p:nvPr>
        </p:nvSpPr>
        <p:spPr>
          <a:xfrm>
            <a:off x="457200" y="2286000"/>
            <a:ext cx="8458200" cy="4221163"/>
          </a:xfrm>
        </p:spPr>
        <p:txBody>
          <a:bodyPr/>
          <a:lstStyle/>
          <a:p>
            <a:pPr marL="400050" lvl="1" indent="0">
              <a:buNone/>
            </a:pPr>
            <a:r>
              <a:rPr lang="en-US" sz="2400" dirty="0"/>
              <a:t>2. The last change to the SDPI national funding formula was for the FY 2004 funding cycle. Based on recommendations from Tribal Consultation, the following national funding formula has been used to determine allocation to each IHS Area for the SDPI Tribal and IHS Community-Directed grant program:</a:t>
            </a:r>
          </a:p>
          <a:p>
            <a:pPr lvl="1" indent="-342900">
              <a:buFont typeface="Arial" panose="020B0604020202020204" pitchFamily="34" charset="0"/>
              <a:buChar char="•"/>
            </a:pPr>
            <a:r>
              <a:rPr lang="en-US" sz="2400" dirty="0"/>
              <a:t>User Population= 30%</a:t>
            </a:r>
          </a:p>
          <a:p>
            <a:pPr lvl="1" indent="-342900">
              <a:buFont typeface="Arial" panose="020B0604020202020204" pitchFamily="34" charset="0"/>
              <a:buChar char="•"/>
            </a:pPr>
            <a:r>
              <a:rPr lang="en-US" sz="2400" dirty="0"/>
              <a:t>Tribal Size Adjustment (TSA) = 12.5% (adjustment given for small Tribes)</a:t>
            </a:r>
          </a:p>
          <a:p>
            <a:pPr lvl="1" indent="-342900">
              <a:buFont typeface="Arial" panose="020B0604020202020204" pitchFamily="34" charset="0"/>
              <a:buChar char="•"/>
            </a:pPr>
            <a:r>
              <a:rPr lang="en-US" sz="2400" dirty="0"/>
              <a:t>Disease Burden = 7.5% (diabetes prevalence)</a:t>
            </a:r>
          </a:p>
          <a:p>
            <a:pPr marL="0" indent="0">
              <a:buNone/>
            </a:pPr>
            <a:endParaRPr lang="en-US" sz="2800" dirty="0"/>
          </a:p>
        </p:txBody>
      </p:sp>
    </p:spTree>
    <p:extLst>
      <p:ext uri="{BB962C8B-B14F-4D97-AF65-F5344CB8AC3E}">
        <p14:creationId xmlns:p14="http://schemas.microsoft.com/office/powerpoint/2010/main" val="2180388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B463D-5104-2441-ADC8-6EBA4A24A764}"/>
              </a:ext>
            </a:extLst>
          </p:cNvPr>
          <p:cNvSpPr>
            <a:spLocks noGrp="1"/>
          </p:cNvSpPr>
          <p:nvPr>
            <p:ph type="title"/>
          </p:nvPr>
        </p:nvSpPr>
        <p:spPr/>
        <p:txBody>
          <a:bodyPr/>
          <a:lstStyle/>
          <a:p>
            <a:r>
              <a:rPr lang="en-US" sz="3600" b="1" dirty="0"/>
              <a:t>IHS SDPI FY 2021 Funding Distribution Questions Cont’d</a:t>
            </a:r>
            <a:endParaRPr lang="en-US" sz="3600" dirty="0"/>
          </a:p>
        </p:txBody>
      </p:sp>
      <p:sp>
        <p:nvSpPr>
          <p:cNvPr id="3" name="Content Placeholder 2">
            <a:extLst>
              <a:ext uri="{FF2B5EF4-FFF2-40B4-BE49-F238E27FC236}">
                <a16:creationId xmlns:a16="http://schemas.microsoft.com/office/drawing/2014/main" id="{E63895EA-1BD1-7D4A-BC3D-A676DE73811D}"/>
              </a:ext>
            </a:extLst>
          </p:cNvPr>
          <p:cNvSpPr>
            <a:spLocks noGrp="1"/>
          </p:cNvSpPr>
          <p:nvPr>
            <p:ph idx="1"/>
          </p:nvPr>
        </p:nvSpPr>
        <p:spPr>
          <a:xfrm>
            <a:off x="228600" y="2438400"/>
            <a:ext cx="8686800" cy="4191000"/>
          </a:xfrm>
        </p:spPr>
        <p:txBody>
          <a:bodyPr/>
          <a:lstStyle/>
          <a:p>
            <a:r>
              <a:rPr lang="en-US" sz="2800" dirty="0"/>
              <a:t>User population and diabetes prevalence data from 2012 have been used in the national funding formula.</a:t>
            </a:r>
          </a:p>
          <a:p>
            <a:pPr marL="914400" lvl="1" indent="-514350">
              <a:buFont typeface="+mj-lt"/>
              <a:buAutoNum type="alphaLcPeriod"/>
            </a:pPr>
            <a:r>
              <a:rPr lang="en-US" dirty="0"/>
              <a:t>Should there be changes to the national funding formula?</a:t>
            </a:r>
          </a:p>
          <a:p>
            <a:pPr marL="914400" lvl="1" indent="-514350">
              <a:buFont typeface="+mj-lt"/>
              <a:buAutoNum type="alphaLcPeriod"/>
            </a:pPr>
            <a:r>
              <a:rPr lang="en-US" dirty="0"/>
              <a:t>Should more recent user population and diabetes prevalence data be used? If so, how would the resultant changes in the Area funding distribution be addressed?</a:t>
            </a:r>
          </a:p>
        </p:txBody>
      </p:sp>
    </p:spTree>
    <p:extLst>
      <p:ext uri="{BB962C8B-B14F-4D97-AF65-F5344CB8AC3E}">
        <p14:creationId xmlns:p14="http://schemas.microsoft.com/office/powerpoint/2010/main" val="365270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1339-1B0F-8645-AB2F-DBB0E19F9E6E}"/>
              </a:ext>
            </a:extLst>
          </p:cNvPr>
          <p:cNvSpPr>
            <a:spLocks noGrp="1"/>
          </p:cNvSpPr>
          <p:nvPr>
            <p:ph type="title"/>
          </p:nvPr>
        </p:nvSpPr>
        <p:spPr/>
        <p:txBody>
          <a:bodyPr/>
          <a:lstStyle/>
          <a:p>
            <a:br>
              <a:rPr lang="en-US" sz="3600" b="1" dirty="0"/>
            </a:br>
            <a:r>
              <a:rPr lang="en-US" sz="3200" b="1" dirty="0"/>
              <a:t>Tribal and IHS Grant Awards ($130.2M)</a:t>
            </a:r>
            <a:br>
              <a:rPr lang="en-US" dirty="0"/>
            </a:br>
            <a:endParaRPr lang="en-US" dirty="0"/>
          </a:p>
        </p:txBody>
      </p:sp>
      <p:graphicFrame>
        <p:nvGraphicFramePr>
          <p:cNvPr id="10" name="Content Placeholder 9">
            <a:extLst>
              <a:ext uri="{FF2B5EF4-FFF2-40B4-BE49-F238E27FC236}">
                <a16:creationId xmlns:a16="http://schemas.microsoft.com/office/drawing/2014/main" id="{87468827-D302-DC41-9E77-F750839FD1FD}"/>
              </a:ext>
            </a:extLst>
          </p:cNvPr>
          <p:cNvGraphicFramePr>
            <a:graphicFrameLocks noGrp="1"/>
          </p:cNvGraphicFramePr>
          <p:nvPr>
            <p:ph idx="1"/>
            <p:extLst>
              <p:ext uri="{D42A27DB-BD31-4B8C-83A1-F6EECF244321}">
                <p14:modId xmlns:p14="http://schemas.microsoft.com/office/powerpoint/2010/main" val="460372769"/>
              </p:ext>
            </p:extLst>
          </p:nvPr>
        </p:nvGraphicFramePr>
        <p:xfrm>
          <a:off x="609600" y="2209800"/>
          <a:ext cx="8077200" cy="4493575"/>
        </p:xfrm>
        <a:graphic>
          <a:graphicData uri="http://schemas.openxmlformats.org/drawingml/2006/table">
            <a:tbl>
              <a:tblPr firstRow="1" firstCol="1" bandRow="1">
                <a:tableStyleId>{616DA210-FB5B-4158-B5E0-FEB733F419BA}</a:tableStyleId>
              </a:tblPr>
              <a:tblGrid>
                <a:gridCol w="5985782">
                  <a:extLst>
                    <a:ext uri="{9D8B030D-6E8A-4147-A177-3AD203B41FA5}">
                      <a16:colId xmlns:a16="http://schemas.microsoft.com/office/drawing/2014/main" val="2863108898"/>
                    </a:ext>
                  </a:extLst>
                </a:gridCol>
                <a:gridCol w="2091418">
                  <a:extLst>
                    <a:ext uri="{9D8B030D-6E8A-4147-A177-3AD203B41FA5}">
                      <a16:colId xmlns:a16="http://schemas.microsoft.com/office/drawing/2014/main" val="1538245915"/>
                    </a:ext>
                  </a:extLst>
                </a:gridCol>
              </a:tblGrid>
              <a:tr h="289023">
                <a:tc>
                  <a:txBody>
                    <a:bodyPr/>
                    <a:lstStyle/>
                    <a:p>
                      <a:pPr marL="0" marR="0" indent="46355" algn="l">
                        <a:spcBef>
                          <a:spcPts val="0"/>
                        </a:spcBef>
                        <a:spcAft>
                          <a:spcPts val="0"/>
                        </a:spcAft>
                      </a:pPr>
                      <a:r>
                        <a:rPr lang="en-US" sz="1800" dirty="0">
                          <a:effectLst/>
                        </a:rPr>
                        <a:t>Community-Directed Tribal and IHS Grants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800">
                          <a:effectLst/>
                        </a:rPr>
                        <a:t>$130.2M</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359856"/>
                  </a:ext>
                </a:extLst>
              </a:tr>
              <a:tr h="674388">
                <a:tc>
                  <a:txBody>
                    <a:bodyPr/>
                    <a:lstStyle/>
                    <a:p>
                      <a:pPr marL="46355" marR="0" algn="l">
                        <a:spcBef>
                          <a:spcPts val="0"/>
                        </a:spcBef>
                        <a:spcAft>
                          <a:spcPts val="0"/>
                        </a:spcAft>
                      </a:pPr>
                      <a:r>
                        <a:rPr lang="en-US" sz="1400" dirty="0">
                          <a:effectLst/>
                        </a:rPr>
                        <a:t>Tribal Grants (232)</a:t>
                      </a:r>
                      <a:endParaRPr lang="en-US" sz="1600" dirty="0">
                        <a:effectLst/>
                      </a:endParaRPr>
                    </a:p>
                    <a:p>
                      <a:pPr marL="0" marR="0" indent="46355" algn="l">
                        <a:spcBef>
                          <a:spcPts val="0"/>
                        </a:spcBef>
                        <a:spcAft>
                          <a:spcPts val="0"/>
                        </a:spcAft>
                      </a:pPr>
                      <a:r>
                        <a:rPr lang="en-US" sz="1400" dirty="0">
                          <a:effectLst/>
                        </a:rPr>
                        <a:t>IHS Grants (15)</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$114,124,998</a:t>
                      </a:r>
                      <a:endParaRPr lang="en-US" sz="1600">
                        <a:effectLst/>
                      </a:endParaRPr>
                    </a:p>
                    <a:p>
                      <a:pPr marL="0" marR="0" algn="ctr">
                        <a:spcBef>
                          <a:spcPts val="0"/>
                        </a:spcBef>
                        <a:spcAft>
                          <a:spcPts val="0"/>
                        </a:spcAft>
                      </a:pPr>
                      <a:r>
                        <a:rPr lang="en-US" sz="1400">
                          <a:effectLst/>
                        </a:rPr>
                        <a:t>+</a:t>
                      </a:r>
                      <a:endParaRPr lang="en-US" sz="1600">
                        <a:effectLst/>
                      </a:endParaRPr>
                    </a:p>
                    <a:p>
                      <a:pPr marL="0" marR="0" indent="-125095" algn="ctr">
                        <a:spcBef>
                          <a:spcPts val="0"/>
                        </a:spcBef>
                        <a:spcAft>
                          <a:spcPts val="0"/>
                        </a:spcAft>
                      </a:pPr>
                      <a:r>
                        <a:rPr lang="en-US" sz="1400">
                          <a:effectLst/>
                        </a:rPr>
                        <a:t>$13,549,765</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2090418"/>
                  </a:ext>
                </a:extLst>
              </a:tr>
              <a:tr h="674388">
                <a:tc>
                  <a:txBody>
                    <a:bodyPr/>
                    <a:lstStyle/>
                    <a:p>
                      <a:pPr marL="0" marR="0" indent="46355" algn="l">
                        <a:spcBef>
                          <a:spcPts val="0"/>
                        </a:spcBef>
                        <a:spcAft>
                          <a:spcPts val="0"/>
                        </a:spcAft>
                      </a:pPr>
                      <a:r>
                        <a:rPr lang="en-US" sz="1400" dirty="0">
                          <a:effectLst/>
                        </a:rPr>
                        <a:t>SDPI Data Technical Assistance Services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a:effectLst/>
                        </a:rPr>
                        <a:t>As decided by SDPI Tribal and IHS grantees in each Area</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1428999"/>
                  </a:ext>
                </a:extLst>
              </a:tr>
              <a:tr h="275236">
                <a:tc>
                  <a:txBody>
                    <a:bodyPr/>
                    <a:lstStyle/>
                    <a:p>
                      <a:pPr marL="0" marR="0" indent="46355" algn="l">
                        <a:spcBef>
                          <a:spcPts val="0"/>
                        </a:spcBef>
                        <a:spcAft>
                          <a:spcPts val="0"/>
                        </a:spcAft>
                      </a:pPr>
                      <a:r>
                        <a:rPr lang="en-US" sz="1400" dirty="0">
                          <a:effectLst/>
                        </a:rPr>
                        <a:t>Contracts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a:effectLst/>
                        </a:rPr>
                        <a:t> </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0100951"/>
                  </a:ext>
                </a:extLst>
              </a:tr>
              <a:tr h="275236">
                <a:tc>
                  <a:txBody>
                    <a:bodyPr/>
                    <a:lstStyle/>
                    <a:p>
                      <a:pPr marL="0" marR="0" algn="l">
                        <a:spcBef>
                          <a:spcPts val="0"/>
                        </a:spcBef>
                        <a:spcAft>
                          <a:spcPts val="0"/>
                        </a:spcAft>
                      </a:pPr>
                      <a:r>
                        <a:rPr lang="en-US" sz="1400" dirty="0">
                          <a:effectLst/>
                        </a:rPr>
                        <a:t>Portland (NPAIHB) Contract</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$346,628</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7007291"/>
                  </a:ext>
                </a:extLst>
              </a:tr>
              <a:tr h="288163">
                <a:tc>
                  <a:txBody>
                    <a:bodyPr/>
                    <a:lstStyle/>
                    <a:p>
                      <a:pPr marL="0" marR="0" algn="l">
                        <a:spcBef>
                          <a:spcPts val="0"/>
                        </a:spcBef>
                        <a:spcAft>
                          <a:spcPts val="0"/>
                        </a:spcAft>
                      </a:pPr>
                      <a:r>
                        <a:rPr lang="en-US" sz="1400">
                          <a:effectLst/>
                        </a:rPr>
                        <a:t>Alaska (ANTHC) Contract</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$465,701</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1178012"/>
                  </a:ext>
                </a:extLst>
              </a:tr>
              <a:tr h="288163">
                <a:tc>
                  <a:txBody>
                    <a:bodyPr/>
                    <a:lstStyle/>
                    <a:p>
                      <a:pPr marL="0" marR="0" indent="46355" algn="l">
                        <a:spcBef>
                          <a:spcPts val="0"/>
                        </a:spcBef>
                        <a:spcAft>
                          <a:spcPts val="0"/>
                        </a:spcAft>
                      </a:pPr>
                      <a:r>
                        <a:rPr lang="en-US" sz="1400">
                          <a:effectLst/>
                        </a:rPr>
                        <a:t>Funds Transfers </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 </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367919"/>
                  </a:ext>
                </a:extLst>
              </a:tr>
              <a:tr h="288163">
                <a:tc>
                  <a:txBody>
                    <a:bodyPr/>
                    <a:lstStyle/>
                    <a:p>
                      <a:pPr marL="0" marR="0" indent="46355" algn="l">
                        <a:spcBef>
                          <a:spcPts val="0"/>
                        </a:spcBef>
                        <a:spcAft>
                          <a:spcPts val="0"/>
                        </a:spcAft>
                      </a:pPr>
                      <a:r>
                        <a:rPr lang="en-US" sz="1400">
                          <a:effectLst/>
                        </a:rPr>
                        <a:t>Albuquerque</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$82,925</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9965943"/>
                  </a:ext>
                </a:extLst>
              </a:tr>
              <a:tr h="288163">
                <a:tc>
                  <a:txBody>
                    <a:bodyPr/>
                    <a:lstStyle/>
                    <a:p>
                      <a:pPr marL="0" marR="0" indent="46355" algn="l">
                        <a:spcBef>
                          <a:spcPts val="0"/>
                        </a:spcBef>
                        <a:spcAft>
                          <a:spcPts val="0"/>
                        </a:spcAft>
                      </a:pPr>
                      <a:r>
                        <a:rPr lang="en-US" sz="1400">
                          <a:effectLst/>
                        </a:rPr>
                        <a:t>Bemidji</a:t>
                      </a:r>
                      <a:endPar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$107,000</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6436355"/>
                  </a:ext>
                </a:extLst>
              </a:tr>
              <a:tr h="288163">
                <a:tc>
                  <a:txBody>
                    <a:bodyPr/>
                    <a:lstStyle/>
                    <a:p>
                      <a:pPr marL="0" marR="0" indent="46355" algn="l">
                        <a:spcBef>
                          <a:spcPts val="0"/>
                        </a:spcBef>
                        <a:spcAft>
                          <a:spcPts val="0"/>
                        </a:spcAft>
                      </a:pPr>
                      <a:r>
                        <a:rPr lang="en-US" sz="1400" dirty="0">
                          <a:effectLst/>
                        </a:rPr>
                        <a:t>California</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$350,000</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4034100"/>
                  </a:ext>
                </a:extLst>
              </a:tr>
              <a:tr h="288163">
                <a:tc>
                  <a:txBody>
                    <a:bodyPr/>
                    <a:lstStyle/>
                    <a:p>
                      <a:pPr marL="0" marR="0" indent="46355" algn="l">
                        <a:spcBef>
                          <a:spcPts val="0"/>
                        </a:spcBef>
                        <a:spcAft>
                          <a:spcPts val="0"/>
                        </a:spcAft>
                      </a:pPr>
                      <a:r>
                        <a:rPr lang="en-US" sz="1400" dirty="0">
                          <a:effectLst/>
                        </a:rPr>
                        <a:t>Great Plains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$200,000</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6194756"/>
                  </a:ext>
                </a:extLst>
              </a:tr>
              <a:tr h="288163">
                <a:tc>
                  <a:txBody>
                    <a:bodyPr/>
                    <a:lstStyle/>
                    <a:p>
                      <a:pPr marL="0" marR="0" indent="46355" algn="l">
                        <a:spcBef>
                          <a:spcPts val="0"/>
                        </a:spcBef>
                        <a:spcAft>
                          <a:spcPts val="0"/>
                        </a:spcAft>
                      </a:pPr>
                      <a:r>
                        <a:rPr lang="en-US" sz="1400" dirty="0">
                          <a:effectLst/>
                        </a:rPr>
                        <a:t>Navajo</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400" dirty="0">
                          <a:effectLst/>
                        </a:rPr>
                        <a:t>$850,000</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8024907"/>
                  </a:ext>
                </a:extLst>
              </a:tr>
              <a:tr h="288163">
                <a:tc>
                  <a:txBody>
                    <a:bodyPr/>
                    <a:lstStyle/>
                    <a:p>
                      <a:pPr marL="0" marR="0" indent="46355" algn="l">
                        <a:spcBef>
                          <a:spcPts val="0"/>
                        </a:spcBef>
                        <a:spcAft>
                          <a:spcPts val="0"/>
                        </a:spcAft>
                      </a:pPr>
                      <a:r>
                        <a:rPr lang="en-US" sz="1200" dirty="0">
                          <a:effectLst/>
                        </a:rPr>
                        <a:t>Oklahoma City</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200" dirty="0">
                          <a:effectLst/>
                        </a:rPr>
                        <a:t>$122,970</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618749"/>
                  </a:ext>
                </a:extLst>
              </a:tr>
            </a:tbl>
          </a:graphicData>
        </a:graphic>
      </p:graphicFrame>
    </p:spTree>
    <p:extLst>
      <p:ext uri="{BB962C8B-B14F-4D97-AF65-F5344CB8AC3E}">
        <p14:creationId xmlns:p14="http://schemas.microsoft.com/office/powerpoint/2010/main" val="109556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706AF-91F2-5D4B-AA70-A3B3902597A9}"/>
              </a:ext>
            </a:extLst>
          </p:cNvPr>
          <p:cNvSpPr>
            <a:spLocks noGrp="1"/>
          </p:cNvSpPr>
          <p:nvPr>
            <p:ph type="title"/>
          </p:nvPr>
        </p:nvSpPr>
        <p:spPr/>
        <p:txBody>
          <a:bodyPr/>
          <a:lstStyle/>
          <a:p>
            <a:r>
              <a:rPr lang="en-US" sz="3200" b="1" dirty="0"/>
              <a:t>Urban Community-Directed Grants ($8.5M)</a:t>
            </a:r>
          </a:p>
        </p:txBody>
      </p:sp>
      <p:graphicFrame>
        <p:nvGraphicFramePr>
          <p:cNvPr id="4" name="Content Placeholder 3">
            <a:extLst>
              <a:ext uri="{FF2B5EF4-FFF2-40B4-BE49-F238E27FC236}">
                <a16:creationId xmlns:a16="http://schemas.microsoft.com/office/drawing/2014/main" id="{AE0F489B-7C2C-EA4C-B73D-73068AD68FA6}"/>
              </a:ext>
            </a:extLst>
          </p:cNvPr>
          <p:cNvGraphicFramePr>
            <a:graphicFrameLocks noGrp="1"/>
          </p:cNvGraphicFramePr>
          <p:nvPr>
            <p:ph idx="1"/>
            <p:extLst>
              <p:ext uri="{D42A27DB-BD31-4B8C-83A1-F6EECF244321}">
                <p14:modId xmlns:p14="http://schemas.microsoft.com/office/powerpoint/2010/main" val="4182973351"/>
              </p:ext>
            </p:extLst>
          </p:nvPr>
        </p:nvGraphicFramePr>
        <p:xfrm>
          <a:off x="457200" y="2438400"/>
          <a:ext cx="8229600" cy="4191000"/>
        </p:xfrm>
        <a:graphic>
          <a:graphicData uri="http://schemas.openxmlformats.org/drawingml/2006/table">
            <a:tbl>
              <a:tblPr firstRow="1" firstCol="1" bandRow="1">
                <a:tableStyleId>{616DA210-FB5B-4158-B5E0-FEB733F419BA}</a:tableStyleId>
              </a:tblPr>
              <a:tblGrid>
                <a:gridCol w="6098723">
                  <a:extLst>
                    <a:ext uri="{9D8B030D-6E8A-4147-A177-3AD203B41FA5}">
                      <a16:colId xmlns:a16="http://schemas.microsoft.com/office/drawing/2014/main" val="3884405249"/>
                    </a:ext>
                  </a:extLst>
                </a:gridCol>
                <a:gridCol w="2130877">
                  <a:extLst>
                    <a:ext uri="{9D8B030D-6E8A-4147-A177-3AD203B41FA5}">
                      <a16:colId xmlns:a16="http://schemas.microsoft.com/office/drawing/2014/main" val="1055294501"/>
                    </a:ext>
                  </a:extLst>
                </a:gridCol>
              </a:tblGrid>
              <a:tr h="953987">
                <a:tc>
                  <a:txBody>
                    <a:bodyPr/>
                    <a:lstStyle/>
                    <a:p>
                      <a:pPr marL="0" marR="0" indent="46355" algn="l">
                        <a:spcBef>
                          <a:spcPts val="0"/>
                        </a:spcBef>
                        <a:spcAft>
                          <a:spcPts val="0"/>
                        </a:spcAft>
                      </a:pPr>
                      <a:r>
                        <a:rPr lang="en-US" sz="2000" b="1" dirty="0">
                          <a:effectLst/>
                        </a:rPr>
                        <a:t>Urban Community-Directed Grants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2000" b="1">
                          <a:effectLst/>
                        </a:rPr>
                        <a:t>$8.5M</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1553289"/>
                  </a:ext>
                </a:extLst>
              </a:tr>
              <a:tr h="953987">
                <a:tc>
                  <a:txBody>
                    <a:bodyPr/>
                    <a:lstStyle/>
                    <a:p>
                      <a:pPr marL="0" marR="0" indent="46355" algn="l">
                        <a:spcBef>
                          <a:spcPts val="0"/>
                        </a:spcBef>
                        <a:spcAft>
                          <a:spcPts val="0"/>
                        </a:spcAft>
                      </a:pPr>
                      <a:r>
                        <a:rPr lang="en-US" sz="1600" b="1" dirty="0">
                          <a:effectLst/>
                        </a:rPr>
                        <a:t>Urban Grants (29)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800" b="1">
                          <a:effectLst/>
                        </a:rPr>
                        <a:t>$8.4M</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2050017"/>
                  </a:ext>
                </a:extLst>
              </a:tr>
              <a:tr h="1329039">
                <a:tc>
                  <a:txBody>
                    <a:bodyPr/>
                    <a:lstStyle/>
                    <a:p>
                      <a:pPr marL="0" marR="0" indent="46355" algn="l">
                        <a:spcBef>
                          <a:spcPts val="0"/>
                        </a:spcBef>
                        <a:spcAft>
                          <a:spcPts val="0"/>
                        </a:spcAft>
                      </a:pPr>
                      <a:r>
                        <a:rPr lang="en-US" sz="1600" b="1" dirty="0">
                          <a:effectLst/>
                        </a:rPr>
                        <a:t>SDPI Data Technical Assistance Services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600" b="1">
                          <a:effectLst/>
                        </a:rPr>
                        <a:t>As decided by SDPI Urban grantees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9660270"/>
                  </a:ext>
                </a:extLst>
              </a:tr>
              <a:tr h="953987">
                <a:tc>
                  <a:txBody>
                    <a:bodyPr/>
                    <a:lstStyle/>
                    <a:p>
                      <a:pPr marL="0" marR="0" algn="l">
                        <a:spcBef>
                          <a:spcPts val="0"/>
                        </a:spcBef>
                        <a:spcAft>
                          <a:spcPts val="0"/>
                        </a:spcAft>
                      </a:pPr>
                      <a:r>
                        <a:rPr lang="en-US" sz="1600" b="1" dirty="0">
                          <a:effectLst/>
                        </a:rPr>
                        <a:t>Cooperative Agreement (UIHI)</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125095" algn="ctr">
                        <a:spcBef>
                          <a:spcPts val="0"/>
                        </a:spcBef>
                        <a:spcAft>
                          <a:spcPts val="0"/>
                        </a:spcAft>
                      </a:pPr>
                      <a:r>
                        <a:rPr lang="en-US" sz="1800" b="1" dirty="0">
                          <a:effectLst/>
                        </a:rPr>
                        <a:t>$100,000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7154261"/>
                  </a:ext>
                </a:extLst>
              </a:tr>
            </a:tbl>
          </a:graphicData>
        </a:graphic>
      </p:graphicFrame>
    </p:spTree>
    <p:extLst>
      <p:ext uri="{BB962C8B-B14F-4D97-AF65-F5344CB8AC3E}">
        <p14:creationId xmlns:p14="http://schemas.microsoft.com/office/powerpoint/2010/main" val="3139402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22551</TotalTime>
  <Words>2370</Words>
  <Application>Microsoft Macintosh PowerPoint</Application>
  <PresentationFormat>On-screen Show (4:3)</PresentationFormat>
  <Paragraphs>359</Paragraphs>
  <Slides>23</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MS PGothic</vt:lpstr>
      <vt:lpstr>Arial</vt:lpstr>
      <vt:lpstr>Calibri</vt:lpstr>
      <vt:lpstr>Courier New</vt:lpstr>
      <vt:lpstr>Symbol</vt:lpstr>
      <vt:lpstr>Times New Roman</vt:lpstr>
      <vt:lpstr>Default Design</vt:lpstr>
      <vt:lpstr>Custom Design</vt:lpstr>
      <vt:lpstr>SDPI FY 2021 Funding Distribution  Tribal Portland Area Consultation </vt:lpstr>
      <vt:lpstr>SDPI Funding Background</vt:lpstr>
      <vt:lpstr>IHS DTLL- SDPI FY 2021 Funding Distribution</vt:lpstr>
      <vt:lpstr>Purpose</vt:lpstr>
      <vt:lpstr>IHS SDPI FY 2021 Funding Distribution Questions</vt:lpstr>
      <vt:lpstr>IHS SDPI FY 2021 Funding Distribution Questions Cont’d</vt:lpstr>
      <vt:lpstr>IHS SDPI FY 2021 Funding Distribution Questions Cont’d</vt:lpstr>
      <vt:lpstr> Tribal and IHS Grant Awards ($130.2M) </vt:lpstr>
      <vt:lpstr>Urban Community-Directed Grants ($8.5M)</vt:lpstr>
      <vt:lpstr>Data Infrastructure Support National OIT ($2.6M) </vt:lpstr>
      <vt:lpstr>SDPI Undisbursed Funds Background</vt:lpstr>
      <vt:lpstr>SDPI Undisbursed Funds Estimates</vt:lpstr>
      <vt:lpstr>SDPI Undisbursed Funds Estimates</vt:lpstr>
      <vt:lpstr>SDPI Undisbursed Funds Estimates</vt:lpstr>
      <vt:lpstr>SDPI Undisbursed Funds: IHS Plans for Addressing Balances</vt:lpstr>
      <vt:lpstr>Data Infrastructure Support National OIT ($2.6M) </vt:lpstr>
      <vt:lpstr>Data Infrastructure Support DDTP Data Funds ($600,000) Cont’d</vt:lpstr>
      <vt:lpstr>Data Infrastructure Support DDTP Data Funds ($600,000) Cont’d</vt:lpstr>
      <vt:lpstr>Data Infrastructure Support DDTP Data Funds ($600,000) Cont’d</vt:lpstr>
      <vt:lpstr>SDPI Program Support ($6.1)</vt:lpstr>
      <vt:lpstr>SDPI Program Support ($6.1) Cont’d</vt:lpstr>
      <vt:lpstr>SDPI Program Support ($6.1) Cont’d</vt:lpstr>
      <vt:lpstr>Questions and Discussion</vt:lpstr>
    </vt:vector>
  </TitlesOfParts>
  <Company>NPAIHB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sbonnell</dc:creator>
  <cp:lastModifiedBy>Sarah Sullivan</cp:lastModifiedBy>
  <cp:revision>739</cp:revision>
  <cp:lastPrinted>2019-10-18T20:10:07Z</cp:lastPrinted>
  <dcterms:created xsi:type="dcterms:W3CDTF">2006-05-10T19:07:33Z</dcterms:created>
  <dcterms:modified xsi:type="dcterms:W3CDTF">2019-10-23T14:17:27Z</dcterms:modified>
</cp:coreProperties>
</file>