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60" r:id="rId2"/>
    <p:sldId id="327" r:id="rId3"/>
    <p:sldId id="331" r:id="rId4"/>
    <p:sldId id="267" r:id="rId5"/>
    <p:sldId id="330" r:id="rId6"/>
    <p:sldId id="319" r:id="rId7"/>
    <p:sldId id="332" r:id="rId8"/>
    <p:sldId id="336" r:id="rId9"/>
    <p:sldId id="333" r:id="rId10"/>
    <p:sldId id="337" r:id="rId11"/>
    <p:sldId id="334" r:id="rId12"/>
    <p:sldId id="338" r:id="rId13"/>
    <p:sldId id="335" r:id="rId14"/>
    <p:sldId id="33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15" autoAdjust="0"/>
    <p:restoredTop sz="89053" autoAdjust="0"/>
  </p:normalViewPr>
  <p:slideViewPr>
    <p:cSldViewPr>
      <p:cViewPr varScale="1">
        <p:scale>
          <a:sx n="37" d="100"/>
          <a:sy n="37" d="100"/>
        </p:scale>
        <p:origin x="91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6" d="100"/>
        <a:sy n="146" d="100"/>
      </p:scale>
      <p:origin x="0" y="-7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240951-C322-4E4F-AB5A-26ADF800B6B1}" type="doc">
      <dgm:prSet loTypeId="urn:microsoft.com/office/officeart/2005/8/layout/hierarchy4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F0229200-157F-4A14-A6C8-37819EADF49E}" type="pres">
      <dgm:prSet presAssocID="{D8240951-C322-4E4F-AB5A-26ADF800B6B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BBC2249F-10CF-4A1D-8A5F-4C524496EEE5}" type="presOf" srcId="{D8240951-C322-4E4F-AB5A-26ADF800B6B1}" destId="{F0229200-157F-4A14-A6C8-37819EADF49E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422" cy="457512"/>
          </a:xfrm>
          <a:prstGeom prst="rect">
            <a:avLst/>
          </a:prstGeom>
        </p:spPr>
        <p:txBody>
          <a:bodyPr vert="horz" lIns="89720" tIns="44859" rIns="89720" bIns="4485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2" cy="457512"/>
          </a:xfrm>
          <a:prstGeom prst="rect">
            <a:avLst/>
          </a:prstGeom>
        </p:spPr>
        <p:txBody>
          <a:bodyPr vert="horz" lIns="89720" tIns="44859" rIns="89720" bIns="44859" rtlCol="0"/>
          <a:lstStyle>
            <a:lvl1pPr algn="r">
              <a:defRPr sz="1100"/>
            </a:lvl1pPr>
          </a:lstStyle>
          <a:p>
            <a:fld id="{25235B15-4278-4F7D-A303-3851778946D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4927"/>
            <a:ext cx="2972422" cy="457512"/>
          </a:xfrm>
          <a:prstGeom prst="rect">
            <a:avLst/>
          </a:prstGeom>
        </p:spPr>
        <p:txBody>
          <a:bodyPr vert="horz" lIns="89720" tIns="44859" rIns="89720" bIns="4485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684927"/>
            <a:ext cx="2972422" cy="457512"/>
          </a:xfrm>
          <a:prstGeom prst="rect">
            <a:avLst/>
          </a:prstGeom>
        </p:spPr>
        <p:txBody>
          <a:bodyPr vert="horz" lIns="89720" tIns="44859" rIns="89720" bIns="44859" rtlCol="0" anchor="b"/>
          <a:lstStyle>
            <a:lvl1pPr algn="r">
              <a:defRPr sz="1100"/>
            </a:lvl1pPr>
          </a:lstStyle>
          <a:p>
            <a:fld id="{32AD9426-F060-419C-A34C-4C8A21753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52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4" tIns="45713" rIns="91424" bIns="4571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24" tIns="45713" rIns="91424" bIns="45713" rtlCol="0"/>
          <a:lstStyle>
            <a:lvl1pPr algn="r">
              <a:defRPr sz="1100"/>
            </a:lvl1pPr>
          </a:lstStyle>
          <a:p>
            <a:fld id="{7D2502FA-F8EB-469C-9490-72CD0A3E30E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4213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3" rIns="91424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24" tIns="45713" rIns="91424" bIns="457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24" tIns="45713" rIns="91424" bIns="4571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24" tIns="45713" rIns="91424" bIns="45713" rtlCol="0" anchor="b"/>
          <a:lstStyle>
            <a:lvl1pPr algn="r">
              <a:defRPr sz="1100"/>
            </a:lvl1pPr>
          </a:lstStyle>
          <a:p>
            <a:fld id="{CA426E1C-57F7-4A85-BF8E-7A33950BE4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8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26E1C-57F7-4A85-BF8E-7A33950BE4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97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Stephanie: </a:t>
            </a:r>
          </a:p>
          <a:p>
            <a:r>
              <a:rPr lang="en-US" dirty="0"/>
              <a:t>Overview and Introduction of strategic planning process and how it has been done in previous years.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26E1C-57F7-4A85-BF8E-7A33950BE4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05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Stephanie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26E1C-57F7-4A85-BF8E-7A33950BE4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66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Stephanie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26E1C-57F7-4A85-BF8E-7A33950BE4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22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26E1C-57F7-4A85-BF8E-7A33950BE4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50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26E1C-57F7-4A85-BF8E-7A33950BE46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33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 userDrawn="1"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600200"/>
          </a:xfrm>
        </p:spPr>
        <p:txBody>
          <a:bodyPr anchor="ctr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20" name="Picture 14"/>
          <p:cNvPicPr>
            <a:picLocks noChangeAspect="1" noChangeArrowheads="1"/>
          </p:cNvPicPr>
          <p:nvPr userDrawn="1"/>
        </p:nvPicPr>
        <p:blipFill>
          <a:blip r:embed="rId2"/>
          <a:srcRect b="14286"/>
          <a:stretch>
            <a:fillRect/>
          </a:stretch>
        </p:blipFill>
        <p:spPr bwMode="auto">
          <a:xfrm>
            <a:off x="152400" y="6124208"/>
            <a:ext cx="5410200" cy="27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4"/>
          <p:cNvPicPr>
            <a:picLocks noChangeAspect="1" noChangeArrowheads="1"/>
          </p:cNvPicPr>
          <p:nvPr userDrawn="1"/>
        </p:nvPicPr>
        <p:blipFill>
          <a:blip r:embed="rId2"/>
          <a:srcRect l="4225" b="11395"/>
          <a:stretch>
            <a:fillRect/>
          </a:stretch>
        </p:blipFill>
        <p:spPr bwMode="auto">
          <a:xfrm>
            <a:off x="3810000" y="6121167"/>
            <a:ext cx="5181600" cy="279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4046290" y="1904301"/>
            <a:ext cx="1075888" cy="1075888"/>
            <a:chOff x="1143000" y="228600"/>
            <a:chExt cx="762000" cy="762000"/>
          </a:xfrm>
        </p:grpSpPr>
        <p:sp>
          <p:nvSpPr>
            <p:cNvPr id="27" name="Oval 26"/>
            <p:cNvSpPr/>
            <p:nvPr/>
          </p:nvSpPr>
          <p:spPr>
            <a:xfrm>
              <a:off x="1143000" y="228600"/>
              <a:ext cx="762000" cy="7620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220710" y="313189"/>
              <a:ext cx="591312" cy="591312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pic>
          <p:nvPicPr>
            <p:cNvPr id="31" name="Picture 30" descr="NPAIHBtransparent.gif"/>
            <p:cNvPicPr>
              <a:picLocks noChangeAspect="1"/>
            </p:cNvPicPr>
            <p:nvPr userDrawn="1"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61145" y="431334"/>
              <a:ext cx="509039" cy="426463"/>
            </a:xfrm>
            <a:prstGeom prst="rect">
              <a:avLst/>
            </a:prstGeom>
          </p:spPr>
        </p:pic>
      </p:grpSp>
      <p:pic>
        <p:nvPicPr>
          <p:cNvPr id="32" name="Picture 38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7100" y="4705350"/>
            <a:ext cx="24003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6F8D5486-514F-4B7E-8D5D-A7AFE8F4C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</p:spPr>
        <p:txBody>
          <a:bodyPr/>
          <a:lstStyle/>
          <a:p>
            <a:fld id="{6F8D5486-514F-4B7E-8D5D-A7AFE8F4C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85113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038600" y="1879134"/>
            <a:ext cx="1058411" cy="1058411"/>
            <a:chOff x="1143000" y="228600"/>
            <a:chExt cx="762000" cy="762000"/>
          </a:xfrm>
        </p:grpSpPr>
        <p:sp>
          <p:nvSpPr>
            <p:cNvPr id="21" name="Oval 20"/>
            <p:cNvSpPr/>
            <p:nvPr/>
          </p:nvSpPr>
          <p:spPr>
            <a:xfrm>
              <a:off x="1143000" y="228600"/>
              <a:ext cx="762000" cy="7620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220710" y="313189"/>
              <a:ext cx="591312" cy="591312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pic>
          <p:nvPicPr>
            <p:cNvPr id="23" name="Picture 22" descr="NPAIHBtransparent.gif"/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61145" y="431334"/>
              <a:ext cx="509039" cy="426463"/>
            </a:xfrm>
            <a:prstGeom prst="rect">
              <a:avLst/>
            </a:prstGeom>
          </p:spPr>
        </p:pic>
      </p:grpSp>
      <p:pic>
        <p:nvPicPr>
          <p:cNvPr id="25" name="Picture 14"/>
          <p:cNvPicPr>
            <a:picLocks noChangeAspect="1" noChangeArrowheads="1"/>
          </p:cNvPicPr>
          <p:nvPr userDrawn="1"/>
        </p:nvPicPr>
        <p:blipFill>
          <a:blip r:embed="rId3"/>
          <a:srcRect b="14286"/>
          <a:stretch>
            <a:fillRect/>
          </a:stretch>
        </p:blipFill>
        <p:spPr bwMode="auto">
          <a:xfrm>
            <a:off x="152400" y="6124208"/>
            <a:ext cx="5410200" cy="27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14"/>
          <p:cNvPicPr>
            <a:picLocks noChangeAspect="1" noChangeArrowheads="1"/>
          </p:cNvPicPr>
          <p:nvPr userDrawn="1"/>
        </p:nvPicPr>
        <p:blipFill>
          <a:blip r:embed="rId3"/>
          <a:srcRect l="8451" b="8948"/>
          <a:stretch>
            <a:fillRect/>
          </a:stretch>
        </p:blipFill>
        <p:spPr bwMode="auto">
          <a:xfrm>
            <a:off x="4038600" y="6121866"/>
            <a:ext cx="4953000" cy="28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452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pic>
        <p:nvPicPr>
          <p:cNvPr id="24" name="Picture 38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7100" y="4724400"/>
            <a:ext cx="24003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6556248" cy="758952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38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43700" y="0"/>
            <a:ext cx="24003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dirty="0"/>
              <a:t>Click to edit Master title style</a:t>
            </a: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4207778" y="6096000"/>
            <a:ext cx="762000" cy="762000"/>
            <a:chOff x="1143000" y="228600"/>
            <a:chExt cx="762000" cy="762000"/>
          </a:xfrm>
        </p:grpSpPr>
        <p:sp>
          <p:nvSpPr>
            <p:cNvPr id="29" name="Oval 28"/>
            <p:cNvSpPr/>
            <p:nvPr/>
          </p:nvSpPr>
          <p:spPr>
            <a:xfrm>
              <a:off x="1143000" y="228600"/>
              <a:ext cx="762000" cy="7620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220710" y="313189"/>
              <a:ext cx="591312" cy="591312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pic>
          <p:nvPicPr>
            <p:cNvPr id="31" name="Picture 30" descr="NPAIHBtransparent.gif"/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61145" y="431334"/>
              <a:ext cx="509039" cy="426463"/>
            </a:xfrm>
            <a:prstGeom prst="rect">
              <a:avLst/>
            </a:prstGeom>
          </p:spPr>
        </p:pic>
      </p:grpSp>
      <p:pic>
        <p:nvPicPr>
          <p:cNvPr id="32" name="Picture 38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43700" y="0"/>
            <a:ext cx="24003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351789" y="6103690"/>
            <a:ext cx="762000" cy="762000"/>
            <a:chOff x="1143000" y="228600"/>
            <a:chExt cx="762000" cy="762000"/>
          </a:xfrm>
        </p:grpSpPr>
        <p:sp>
          <p:nvSpPr>
            <p:cNvPr id="12" name="Oval 11"/>
            <p:cNvSpPr/>
            <p:nvPr/>
          </p:nvSpPr>
          <p:spPr>
            <a:xfrm>
              <a:off x="1143000" y="228600"/>
              <a:ext cx="762000" cy="7620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220710" y="313189"/>
              <a:ext cx="591312" cy="591312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pic>
          <p:nvPicPr>
            <p:cNvPr id="14" name="Picture 13" descr="NPAIHBtransparent.gif"/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61145" y="431334"/>
              <a:ext cx="509039" cy="42646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1143000"/>
            <a:ext cx="2362200" cy="1371600"/>
          </a:xfrm>
        </p:spPr>
        <p:txBody>
          <a:bodyPr anchor="b">
            <a:noAutofit/>
          </a:bodyPr>
          <a:lstStyle>
            <a:lvl1pPr algn="l">
              <a:buNone/>
              <a:defRPr sz="2400" b="1" baseline="0">
                <a:solidFill>
                  <a:schemeClr val="accent1">
                    <a:lumMod val="75000"/>
                  </a:schemeClr>
                </a:solidFill>
                <a:latin typeface="Maiandra GD" pitchFamily="34" charset="0"/>
              </a:defRPr>
            </a:lvl1pPr>
          </a:lstStyle>
          <a:p>
            <a:r>
              <a:rPr kumimoji="0" lang="en-US" dirty="0"/>
              <a:t>Northwest Portland Area Indian Health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 hasCustomPrompt="1"/>
          </p:nvPr>
        </p:nvSpPr>
        <p:spPr>
          <a:xfrm>
            <a:off x="381000" y="2514601"/>
            <a:ext cx="2362200" cy="609600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 i="1">
                <a:solidFill>
                  <a:schemeClr val="accent6">
                    <a:lumMod val="50000"/>
                  </a:schemeClr>
                </a:solidFill>
                <a:latin typeface="Corbel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/>
              <a:t>Indian Leadership for Indian Health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  <p:pic>
        <p:nvPicPr>
          <p:cNvPr id="22" name="Picture 14"/>
          <p:cNvPicPr>
            <a:picLocks noChangeAspect="1" noChangeArrowheads="1"/>
          </p:cNvPicPr>
          <p:nvPr userDrawn="1"/>
        </p:nvPicPr>
        <p:blipFill>
          <a:blip r:embed="rId2"/>
          <a:srcRect t="82979" r="44348" b="4255"/>
          <a:stretch>
            <a:fillRect/>
          </a:stretch>
        </p:blipFill>
        <p:spPr bwMode="auto">
          <a:xfrm>
            <a:off x="152400" y="6248400"/>
            <a:ext cx="2743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" name="Group 25"/>
          <p:cNvGrpSpPr/>
          <p:nvPr userDrawn="1"/>
        </p:nvGrpSpPr>
        <p:grpSpPr>
          <a:xfrm>
            <a:off x="1143000" y="228600"/>
            <a:ext cx="762000" cy="762000"/>
            <a:chOff x="1143000" y="228600"/>
            <a:chExt cx="762000" cy="762000"/>
          </a:xfrm>
        </p:grpSpPr>
        <p:sp>
          <p:nvSpPr>
            <p:cNvPr id="10" name="Oval 9"/>
            <p:cNvSpPr/>
            <p:nvPr/>
          </p:nvSpPr>
          <p:spPr>
            <a:xfrm>
              <a:off x="1143000" y="228600"/>
              <a:ext cx="762000" cy="7620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220710" y="313189"/>
              <a:ext cx="591312" cy="591312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pic>
          <p:nvPicPr>
            <p:cNvPr id="23" name="Picture 22" descr="NPAIHBtransparent.gif"/>
            <p:cNvPicPr>
              <a:picLocks noChangeAspect="1"/>
            </p:cNvPicPr>
            <p:nvPr userDrawn="1"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61145" y="431334"/>
              <a:ext cx="509039" cy="426463"/>
            </a:xfrm>
            <a:prstGeom prst="rect">
              <a:avLst/>
            </a:prstGeom>
          </p:spPr>
        </p:pic>
      </p:grpSp>
      <p:sp>
        <p:nvSpPr>
          <p:cNvPr id="25" name="TextBox 24"/>
          <p:cNvSpPr txBox="1"/>
          <p:nvPr userDrawn="1"/>
        </p:nvSpPr>
        <p:spPr>
          <a:xfrm>
            <a:off x="381000" y="5046677"/>
            <a:ext cx="2362200" cy="157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  <a:t>527 SW Hall, Suite 300 </a:t>
            </a:r>
            <a:b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</a:br>
            <a: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  <a:t>Portland, Oregon 97201 </a:t>
            </a:r>
            <a:b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</a:br>
            <a: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  <a:t>Phone: (503) 228-4185 </a:t>
            </a:r>
            <a:b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</a:br>
            <a: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  <a:t>Fax: (503) 228-8182 </a:t>
            </a:r>
            <a:b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</a:br>
            <a:r>
              <a:rPr kumimoji="0" lang="en-US" sz="1400" i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ea typeface="+mn-ea"/>
                <a:cs typeface="+mn-cs"/>
              </a:rPr>
              <a:t>Email: </a:t>
            </a:r>
            <a:r>
              <a:rPr kumimoji="0" lang="en-US" sz="1400" i="1" u="sng" kern="1200" dirty="0">
                <a:solidFill>
                  <a:schemeClr val="accent3">
                    <a:lumMod val="50000"/>
                  </a:schemeClr>
                </a:solidFill>
                <a:latin typeface="Corbel" pitchFamily="34" charset="0"/>
                <a:ea typeface="+mn-ea"/>
                <a:cs typeface="+mn-cs"/>
              </a:rPr>
              <a:t>npaihb@npaihb.org</a:t>
            </a:r>
          </a:p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1219200" y="152400"/>
            <a:ext cx="762000" cy="762000"/>
            <a:chOff x="1143000" y="228600"/>
            <a:chExt cx="762000" cy="762000"/>
          </a:xfrm>
        </p:grpSpPr>
        <p:sp>
          <p:nvSpPr>
            <p:cNvPr id="25" name="Oval 24"/>
            <p:cNvSpPr/>
            <p:nvPr/>
          </p:nvSpPr>
          <p:spPr>
            <a:xfrm>
              <a:off x="1143000" y="228600"/>
              <a:ext cx="762000" cy="7620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220710" y="313189"/>
              <a:ext cx="591312" cy="591312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pic>
          <p:nvPicPr>
            <p:cNvPr id="27" name="Picture 26" descr="NPAIHBtransparent.gif"/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61145" y="431334"/>
              <a:ext cx="509039" cy="42646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C6D424-DE00-4962-B9C4-D78CC5BE0C50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066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191000" y="6096000"/>
            <a:ext cx="762000" cy="762000"/>
            <a:chOff x="1143000" y="228600"/>
            <a:chExt cx="762000" cy="762000"/>
          </a:xfrm>
        </p:grpSpPr>
        <p:sp>
          <p:nvSpPr>
            <p:cNvPr id="24" name="Oval 23"/>
            <p:cNvSpPr/>
            <p:nvPr/>
          </p:nvSpPr>
          <p:spPr>
            <a:xfrm>
              <a:off x="1143000" y="228600"/>
              <a:ext cx="762000" cy="7620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220710" y="313189"/>
              <a:ext cx="591312" cy="591312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pic>
          <p:nvPicPr>
            <p:cNvPr id="26" name="Picture 25" descr="NPAIHBtransparent.gif"/>
            <p:cNvPicPr>
              <a:picLocks noChangeAspect="1"/>
            </p:cNvPicPr>
            <p:nvPr userDrawn="1"/>
          </p:nvPicPr>
          <p:blipFill>
            <a:blip r:embed="rId1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61145" y="431334"/>
              <a:ext cx="509039" cy="426463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52400" y="5410200"/>
            <a:ext cx="7696200" cy="1371600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Indian Leadership for Indian Health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85113" cy="1524000"/>
          </a:xfrm>
        </p:spPr>
        <p:txBody>
          <a:bodyPr/>
          <a:lstStyle/>
          <a:p>
            <a:r>
              <a:rPr lang="en-US" sz="5400" dirty="0"/>
              <a:t>Northwest Portland Area Indian Health Board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184773"/>
            <a:ext cx="88392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/>
              <a:t>Established in 1972, the Board is a non-profit tribal organization serving the 43 federally recognized </a:t>
            </a:r>
          </a:p>
          <a:p>
            <a:pPr algn="ctr"/>
            <a:r>
              <a:rPr lang="en-US" sz="2700" dirty="0"/>
              <a:t>tribes of Oregon, Washington, and Idaho. 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work 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4E283-E3EF-4240-9A14-2AB7EB87C869}"/>
              </a:ext>
            </a:extLst>
          </p:cNvPr>
          <p:cNvSpPr txBox="1"/>
          <p:nvPr/>
        </p:nvSpPr>
        <p:spPr>
          <a:xfrm>
            <a:off x="609600" y="1676400"/>
            <a:ext cx="77724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442FF-76B6-4AB9-AE56-DD7BDABF5E39}"/>
              </a:ext>
            </a:extLst>
          </p:cNvPr>
          <p:cNvSpPr txBox="1"/>
          <p:nvPr/>
        </p:nvSpPr>
        <p:spPr>
          <a:xfrm>
            <a:off x="495300" y="1447800"/>
            <a:ext cx="8153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Lobbying – Who do we send to Lobby. They want to see tribal leaders face-to-face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do we prepare those tribal leaders to lobby and advocate? And get them involved and at the QBM table?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Being knowledgeable about our traditional healing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Give our lobbying packets to other Tribal Leaders.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Educate them on all aspects of healthcare; its complex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Identify the training needs of Health Directors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Passing Resolutions: we never hear how/whether our resolutions are received by NCAI – how can we amplify our voices in those settings – Delegates could attend NCAI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085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5-year 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4E283-E3EF-4240-9A14-2AB7EB87C869}"/>
              </a:ext>
            </a:extLst>
          </p:cNvPr>
          <p:cNvSpPr txBox="1"/>
          <p:nvPr/>
        </p:nvSpPr>
        <p:spPr>
          <a:xfrm>
            <a:off x="609600" y="1676400"/>
            <a:ext cx="77724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5952E-06EF-43D1-AB40-670B74155D14}"/>
              </a:ext>
            </a:extLst>
          </p:cNvPr>
          <p:cNvSpPr txBox="1"/>
          <p:nvPr/>
        </p:nvSpPr>
        <p:spPr>
          <a:xfrm>
            <a:off x="457200" y="15240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Expand and support programs addressing: youth, elders, and veterans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Tribal support staff need more engagement to support their ideas, training – come to Portland or offer other opportunities for networking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Develop an Indian Health Leadership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Offer training to Delegates and health Directors – we only get to see the good programs that tribes are doing during site visit… find other ways to highlight and share tribal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Maternal and Child health – expand programs and support</a:t>
            </a:r>
          </a:p>
        </p:txBody>
      </p:sp>
    </p:spTree>
    <p:extLst>
      <p:ext uri="{BB962C8B-B14F-4D97-AF65-F5344CB8AC3E}">
        <p14:creationId xmlns:p14="http://schemas.microsoft.com/office/powerpoint/2010/main" val="3593544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5-year 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4E283-E3EF-4240-9A14-2AB7EB87C869}"/>
              </a:ext>
            </a:extLst>
          </p:cNvPr>
          <p:cNvSpPr txBox="1"/>
          <p:nvPr/>
        </p:nvSpPr>
        <p:spPr>
          <a:xfrm>
            <a:off x="609600" y="1676400"/>
            <a:ext cx="77724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5952E-06EF-43D1-AB40-670B74155D14}"/>
              </a:ext>
            </a:extLst>
          </p:cNvPr>
          <p:cNvSpPr txBox="1"/>
          <p:nvPr/>
        </p:nvSpPr>
        <p:spPr>
          <a:xfrm>
            <a:off x="457200" y="15240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Certification board for CHAPS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CHR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BHA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Acquire larger 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Demand facilities construction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State-wide CHSDA?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Own our own Building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Bring in heavy hitters – Invite them to a QBM meeting (Group Health) – Make the pitch to support our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9355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10-year 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4E283-E3EF-4240-9A14-2AB7EB87C869}"/>
              </a:ext>
            </a:extLst>
          </p:cNvPr>
          <p:cNvSpPr txBox="1"/>
          <p:nvPr/>
        </p:nvSpPr>
        <p:spPr>
          <a:xfrm>
            <a:off x="609600" y="1676400"/>
            <a:ext cx="77724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797035-8B1A-4369-BB12-7E500FB0C8F6}"/>
              </a:ext>
            </a:extLst>
          </p:cNvPr>
          <p:cNvSpPr txBox="1"/>
          <p:nvPr/>
        </p:nvSpPr>
        <p:spPr>
          <a:xfrm>
            <a:off x="304800" y="1524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Expand on the CHAP process to grow our staff in a variety of positions; train staff on-site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Regional Specialty Referral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Scholarship Program for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disparities have gone away (unless Zombies appear)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Hard funding for a training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Develop a training program for Indian Policy gurus – training the next wave of policy leaders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Transfer State and DHHS functions to the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Robust Environmental Health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Public Health – clinics,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Youth Delegate program thriving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Adolescent Health programs thriving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3783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10-year 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4E283-E3EF-4240-9A14-2AB7EB87C869}"/>
              </a:ext>
            </a:extLst>
          </p:cNvPr>
          <p:cNvSpPr txBox="1"/>
          <p:nvPr/>
        </p:nvSpPr>
        <p:spPr>
          <a:xfrm>
            <a:off x="609600" y="1676400"/>
            <a:ext cx="77724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797035-8B1A-4369-BB12-7E500FB0C8F6}"/>
              </a:ext>
            </a:extLst>
          </p:cNvPr>
          <p:cNvSpPr txBox="1"/>
          <p:nvPr/>
        </p:nvSpPr>
        <p:spPr>
          <a:xfrm>
            <a:off x="304800" y="15240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Full funding at the federal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Delegate seats filled – representation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IHS Hospital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Robust research agenda – Native-led </a:t>
            </a:r>
            <a:r>
              <a:rPr lang="en-US" sz="2400"/>
              <a:t>and Native-staffed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372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September: </a:t>
            </a:r>
            <a:r>
              <a:rPr lang="en-US" sz="2800" dirty="0"/>
              <a:t>All staff input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October: </a:t>
            </a:r>
            <a:r>
              <a:rPr lang="en-US" sz="2800" dirty="0"/>
              <a:t>Share staff-recommended edits to key delegates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October: </a:t>
            </a:r>
            <a:r>
              <a:rPr lang="en-US" sz="2800" dirty="0"/>
              <a:t>Brief discussion at October QBM for input from delegates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November-December: </a:t>
            </a:r>
            <a:r>
              <a:rPr lang="en-US" sz="2800" dirty="0"/>
              <a:t>incorporate edits/updates and share back to staff and delegates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January: </a:t>
            </a:r>
            <a:r>
              <a:rPr lang="en-US" sz="2800" dirty="0"/>
              <a:t>Final plan presented at January QBM for approval</a:t>
            </a:r>
          </a:p>
        </p:txBody>
      </p:sp>
    </p:spTree>
    <p:extLst>
      <p:ext uri="{BB962C8B-B14F-4D97-AF65-F5344CB8AC3E}">
        <p14:creationId xmlns:p14="http://schemas.microsoft.com/office/powerpoint/2010/main" val="378826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608EE-FA85-4DB8-996D-648B7530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would like to accomplish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B26534-4E0C-4CE8-9844-7A02E4136337}"/>
              </a:ext>
            </a:extLst>
          </p:cNvPr>
          <p:cNvSpPr txBox="1"/>
          <p:nvPr/>
        </p:nvSpPr>
        <p:spPr>
          <a:xfrm>
            <a:off x="304800" y="1295400"/>
            <a:ext cx="8534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Streamline document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Align with electronic monthly activity reports (E-MARs)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Include missing areas not reflected in current strategic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Address major themes from staff and delegate input</a:t>
            </a:r>
          </a:p>
        </p:txBody>
      </p:sp>
    </p:spTree>
    <p:extLst>
      <p:ext uri="{BB962C8B-B14F-4D97-AF65-F5344CB8AC3E}">
        <p14:creationId xmlns:p14="http://schemas.microsoft.com/office/powerpoint/2010/main" val="205672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NPAIHB: </a:t>
            </a:r>
            <a:r>
              <a:rPr lang="en-US" dirty="0"/>
              <a:t>2015-2020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175810"/>
              </p:ext>
            </p:extLst>
          </p:nvPr>
        </p:nvGraphicFramePr>
        <p:xfrm>
          <a:off x="152400" y="1354454"/>
          <a:ext cx="8839200" cy="4741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1295400"/>
            <a:ext cx="6858000" cy="49690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31D11-DBC7-43D5-B1D5-9B20F67BA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Staff Input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15297E-CB04-411F-B820-5D4E99CFE9A7}"/>
              </a:ext>
            </a:extLst>
          </p:cNvPr>
          <p:cNvSpPr txBox="1"/>
          <p:nvPr/>
        </p:nvSpPr>
        <p:spPr>
          <a:xfrm>
            <a:off x="228600" y="1371600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E-MARs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External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Internal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Community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Tech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NPAIHB Communications Team- Personnel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Infrastructure Workforce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External Project Outreach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Support Delegates and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87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85113" cy="1524000"/>
          </a:xfrm>
        </p:spPr>
        <p:txBody>
          <a:bodyPr/>
          <a:lstStyle/>
          <a:p>
            <a:r>
              <a:rPr lang="en-US" sz="8000" dirty="0"/>
              <a:t>2020-2025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201650"/>
            <a:ext cx="792480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 Discussion:</a:t>
            </a:r>
          </a:p>
          <a:p>
            <a:pPr algn="ctr"/>
            <a:r>
              <a:rPr lang="en-US" sz="4400" dirty="0"/>
              <a:t>Delegate Input</a:t>
            </a:r>
          </a:p>
        </p:txBody>
      </p:sp>
    </p:spTree>
    <p:extLst>
      <p:ext uri="{BB962C8B-B14F-4D97-AF65-F5344CB8AC3E}">
        <p14:creationId xmlns:p14="http://schemas.microsoft.com/office/powerpoint/2010/main" val="380811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you Proud of?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C7208B-539D-4F31-A7C3-3664BFB35C18}"/>
              </a:ext>
            </a:extLst>
          </p:cNvPr>
          <p:cNvSpPr txBox="1"/>
          <p:nvPr/>
        </p:nvSpPr>
        <p:spPr>
          <a:xfrm>
            <a:off x="533400" y="15240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Staffing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Legislative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Lobbying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Leverage collective knowledge to create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leaders in healthcare across the 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Supports tribes, we all have a voice at the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Tribes are able to access grants from the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Increased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State and federal programs come to our Board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Board is willing to try new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EpiCenter</a:t>
            </a:r>
            <a:r>
              <a:rPr lang="en-US" sz="2400" dirty="0"/>
              <a:t> is premiere in Indian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Proud of how we protect tribal Sovereignty (consultation)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Laura and Sarah are rock stars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496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you Proud of?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C7208B-539D-4F31-A7C3-3664BFB35C18}"/>
              </a:ext>
            </a:extLst>
          </p:cNvPr>
          <p:cNvSpPr txBox="1"/>
          <p:nvPr/>
        </p:nvSpPr>
        <p:spPr>
          <a:xfrm>
            <a:off x="533400" y="1524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Capacity to support lobbying and support Tribal leaders in Washington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Board helps Universities partnering on health research and promotion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Data drives money – research and </a:t>
            </a:r>
            <a:r>
              <a:rPr lang="en-US" sz="2400" dirty="0" err="1"/>
              <a:t>survelliance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20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AEF183-2D4C-42EB-9029-AFE4268C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work 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4E283-E3EF-4240-9A14-2AB7EB87C869}"/>
              </a:ext>
            </a:extLst>
          </p:cNvPr>
          <p:cNvSpPr txBox="1"/>
          <p:nvPr/>
        </p:nvSpPr>
        <p:spPr>
          <a:xfrm>
            <a:off x="609600" y="1676400"/>
            <a:ext cx="77724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442FF-76B6-4AB9-AE56-DD7BDABF5E39}"/>
              </a:ext>
            </a:extLst>
          </p:cNvPr>
          <p:cNvSpPr txBox="1"/>
          <p:nvPr/>
        </p:nvSpPr>
        <p:spPr>
          <a:xfrm>
            <a:off x="533400" y="16764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Make sure new Delegates are supported as they step into this 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would be nice of the last day of the QBM meeting could be restructured – lots of people leave early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More trainings and education for Health Directors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TA workshops via webinar on issues (learning how to lobby, learning how to caucus, practice)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Increased youth participation across the Board’s goals – integrating youth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Partnering – transparency and inclusion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Robust Health Director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Increase: Youth, Veteran focus </a:t>
            </a:r>
          </a:p>
        </p:txBody>
      </p:sp>
    </p:spTree>
    <p:extLst>
      <p:ext uri="{BB962C8B-B14F-4D97-AF65-F5344CB8AC3E}">
        <p14:creationId xmlns:p14="http://schemas.microsoft.com/office/powerpoint/2010/main" val="2860608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8273</TotalTime>
  <Words>735</Words>
  <Application>Microsoft Office PowerPoint</Application>
  <PresentationFormat>On-screen Show (4:3)</PresentationFormat>
  <Paragraphs>110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Corbel</vt:lpstr>
      <vt:lpstr>Georgia</vt:lpstr>
      <vt:lpstr>Maiandra GD</vt:lpstr>
      <vt:lpstr>Wingdings</vt:lpstr>
      <vt:lpstr>Wingdings 2</vt:lpstr>
      <vt:lpstr>Civic</vt:lpstr>
      <vt:lpstr>Northwest Portland Area Indian Health Board</vt:lpstr>
      <vt:lpstr>Timeline</vt:lpstr>
      <vt:lpstr>What we would like to accomplish</vt:lpstr>
      <vt:lpstr>NPAIHB: 2015-2020</vt:lpstr>
      <vt:lpstr>Summary of Staff Input</vt:lpstr>
      <vt:lpstr>2020-2025</vt:lpstr>
      <vt:lpstr>What are you Proud of?</vt:lpstr>
      <vt:lpstr>What are you Proud of?</vt:lpstr>
      <vt:lpstr>What can we work on?</vt:lpstr>
      <vt:lpstr>What can we work on?</vt:lpstr>
      <vt:lpstr>5-year Vision</vt:lpstr>
      <vt:lpstr>5-year Vision</vt:lpstr>
      <vt:lpstr>10-year Vision</vt:lpstr>
      <vt:lpstr>10-year 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Scraig</dc:creator>
  <cp:lastModifiedBy>QBM</cp:lastModifiedBy>
  <cp:revision>239</cp:revision>
  <dcterms:created xsi:type="dcterms:W3CDTF">2009-02-09T20:07:18Z</dcterms:created>
  <dcterms:modified xsi:type="dcterms:W3CDTF">2019-10-22T23:47:04Z</dcterms:modified>
</cp:coreProperties>
</file>