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7315200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 snapToGrid="0">
      <p:cViewPr>
        <p:scale>
          <a:sx n="118" d="100"/>
          <a:sy n="118" d="100"/>
        </p:scale>
        <p:origin x="402" y="1116"/>
      </p:cViewPr>
      <p:guideLst>
        <p:guide orient="horz" pos="3666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20490" y="8867360"/>
            <a:ext cx="783652" cy="2589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020" tIns="45320" rIns="89020" bIns="45320">
            <a:spAutoFit/>
          </a:bodyPr>
          <a:lstStyle/>
          <a:p>
            <a:pPr algn="ctr" defTabSz="887044" eaLnBrk="0" hangingPunct="0">
              <a:lnSpc>
                <a:spcPct val="90000"/>
              </a:lnSpc>
              <a:defRPr/>
            </a:pPr>
            <a:r>
              <a:rPr lang="en-US" sz="1200"/>
              <a:t>Page </a:t>
            </a:r>
            <a:fld id="{F70598CC-2ECC-449D-BA5F-D769985989AD}" type="slidenum">
              <a:rPr lang="en-US" sz="1200"/>
              <a:pPr algn="ctr" defTabSz="887044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3271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20490" y="8867360"/>
            <a:ext cx="783652" cy="2589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020" tIns="45320" rIns="89020" bIns="45320">
            <a:spAutoFit/>
          </a:bodyPr>
          <a:lstStyle/>
          <a:p>
            <a:pPr algn="ctr" defTabSz="887044" eaLnBrk="0" hangingPunct="0">
              <a:lnSpc>
                <a:spcPct val="90000"/>
              </a:lnSpc>
              <a:defRPr/>
            </a:pPr>
            <a:r>
              <a:rPr lang="en-US" sz="1200"/>
              <a:t>Page </a:t>
            </a:r>
            <a:fld id="{891047A2-DD6A-4E07-B8FE-0B05D7ED53B1}" type="slidenum">
              <a:rPr lang="en-US" sz="1200"/>
              <a:pPr algn="ctr" defTabSz="887044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/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7913" y="590550"/>
            <a:ext cx="4868862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05" y="4420595"/>
            <a:ext cx="5151492" cy="4189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58" tIns="45320" rIns="92258" bIns="45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50194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271713"/>
            <a:ext cx="8159750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4144963"/>
            <a:ext cx="6721475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1788" y="650875"/>
            <a:ext cx="1879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813" y="650875"/>
            <a:ext cx="54895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700588"/>
            <a:ext cx="8161338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3100388"/>
            <a:ext cx="8161338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813" y="2112963"/>
            <a:ext cx="3684587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112963"/>
            <a:ext cx="3684588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3688"/>
            <a:ext cx="864235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636713"/>
            <a:ext cx="4243388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319338"/>
            <a:ext cx="4243388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636713"/>
            <a:ext cx="424497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319338"/>
            <a:ext cx="424497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90513"/>
            <a:ext cx="3159125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90513"/>
            <a:ext cx="5367337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530350"/>
            <a:ext cx="3159125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5121275"/>
            <a:ext cx="57610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54050"/>
            <a:ext cx="57610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724525"/>
            <a:ext cx="57610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3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39813" y="650875"/>
            <a:ext cx="7521575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9813" y="2112963"/>
            <a:ext cx="7521575" cy="438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6838" tIns="47625" rIns="96838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2pPr>
      <a:lvl3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3pPr>
      <a:lvl4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4pPr>
      <a:lvl5pPr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5pPr>
      <a:lvl6pPr marL="4572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6pPr>
      <a:lvl7pPr marL="9144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7pPr>
      <a:lvl8pPr marL="13716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8pPr>
      <a:lvl9pPr marL="1828800" algn="ctr" defTabSz="96043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Arial" charset="0"/>
        </a:defRPr>
      </a:lvl9pPr>
    </p:titleStyle>
    <p:bodyStyle>
      <a:lvl1pPr marL="300038" indent="-30003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720725" indent="-241300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900" b="1">
          <a:solidFill>
            <a:schemeClr val="tx1"/>
          </a:solidFill>
          <a:latin typeface="+mn-lt"/>
        </a:defRPr>
      </a:lvl2pPr>
      <a:lvl3pPr marL="1200150" indent="-239713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1900" b="1">
          <a:solidFill>
            <a:schemeClr val="tx1"/>
          </a:solidFill>
          <a:latin typeface="+mn-lt"/>
        </a:defRPr>
      </a:lvl3pPr>
      <a:lvl4pPr marL="1620838" indent="-180975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500" b="1">
          <a:solidFill>
            <a:schemeClr val="tx1"/>
          </a:solidFill>
          <a:latin typeface="+mn-lt"/>
        </a:defRPr>
      </a:lvl4pPr>
      <a:lvl5pPr marL="21002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5pPr>
      <a:lvl6pPr marL="25574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6pPr>
      <a:lvl7pPr marL="30146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7pPr>
      <a:lvl8pPr marL="34718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8pPr>
      <a:lvl9pPr marL="3929063" indent="-179388" algn="l" defTabSz="96043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5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65"/>
          <p:cNvSpPr>
            <a:spLocks noChangeArrowheads="1"/>
          </p:cNvSpPr>
          <p:nvPr/>
        </p:nvSpPr>
        <p:spPr bwMode="auto">
          <a:xfrm>
            <a:off x="1371600" y="620713"/>
            <a:ext cx="237807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r"/>
            <a:r>
              <a:rPr lang="en-US" i="1" dirty="0"/>
              <a:t>Andy </a:t>
            </a:r>
            <a:r>
              <a:rPr lang="en-US" i="1" dirty="0" smtClean="0"/>
              <a:t>Joseph, Jr., </a:t>
            </a:r>
            <a:r>
              <a:rPr lang="en-US" i="1" dirty="0"/>
              <a:t>Chairman</a:t>
            </a:r>
            <a:endParaRPr lang="en-US" dirty="0"/>
          </a:p>
          <a:p>
            <a:pPr algn="r"/>
            <a:r>
              <a:rPr lang="en-US" i="1" smtClean="0"/>
              <a:t>Cheryle </a:t>
            </a:r>
            <a:r>
              <a:rPr lang="en-US" i="1" dirty="0" smtClean="0"/>
              <a:t>Kennedy, </a:t>
            </a:r>
            <a:r>
              <a:rPr lang="en-US" i="1" dirty="0"/>
              <a:t>Vice Chairman</a:t>
            </a:r>
            <a:endParaRPr lang="en-US" dirty="0"/>
          </a:p>
          <a:p>
            <a:pPr algn="r"/>
            <a:r>
              <a:rPr lang="en-US" i="1" dirty="0" smtClean="0"/>
              <a:t> Greg Abrahamson, Secretary </a:t>
            </a:r>
            <a:endParaRPr lang="en-US" dirty="0"/>
          </a:p>
          <a:p>
            <a:pPr algn="r"/>
            <a:r>
              <a:rPr lang="en-US" i="1" dirty="0" smtClean="0"/>
              <a:t>Shawna Gavin, Treasurer</a:t>
            </a:r>
            <a:endParaRPr lang="en-US" i="1" dirty="0"/>
          </a:p>
          <a:p>
            <a:pPr algn="r"/>
            <a:r>
              <a:rPr lang="en-US" i="1" dirty="0" smtClean="0"/>
              <a:t>Pearl </a:t>
            </a:r>
            <a:r>
              <a:rPr lang="en-US" i="1" dirty="0" err="1" smtClean="0"/>
              <a:t>Capoeman</a:t>
            </a:r>
            <a:r>
              <a:rPr lang="en-US" i="1" dirty="0" smtClean="0"/>
              <a:t>-Baller, </a:t>
            </a:r>
            <a:r>
              <a:rPr lang="en-US" i="1" dirty="0"/>
              <a:t>Sergeant-at-Arms </a:t>
            </a:r>
            <a:endParaRPr lang="en-US" dirty="0"/>
          </a:p>
          <a:p>
            <a:pPr algn="r"/>
            <a:endParaRPr lang="en-US" dirty="0"/>
          </a:p>
        </p:txBody>
      </p:sp>
      <p:sp>
        <p:nvSpPr>
          <p:cNvPr id="2052" name="AutoShape 566"/>
          <p:cNvSpPr>
            <a:spLocks/>
          </p:cNvSpPr>
          <p:nvPr/>
        </p:nvSpPr>
        <p:spPr bwMode="auto">
          <a:xfrm>
            <a:off x="3673614" y="684531"/>
            <a:ext cx="88900" cy="581025"/>
          </a:xfrm>
          <a:prstGeom prst="rightBrace">
            <a:avLst>
              <a:gd name="adj1" fmla="val 54464"/>
              <a:gd name="adj2" fmla="val 50000"/>
            </a:avLst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dirty="0"/>
          </a:p>
        </p:txBody>
      </p:sp>
      <p:sp>
        <p:nvSpPr>
          <p:cNvPr id="2053" name="Rectangle 570"/>
          <p:cNvSpPr>
            <a:spLocks noChangeArrowheads="1"/>
          </p:cNvSpPr>
          <p:nvPr/>
        </p:nvSpPr>
        <p:spPr bwMode="auto">
          <a:xfrm>
            <a:off x="2019300" y="3481719"/>
            <a:ext cx="261747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Native CARS, TOTS2Tweens Project Director</a:t>
            </a:r>
            <a:endParaRPr lang="en-US" b="1" dirty="0"/>
          </a:p>
          <a:p>
            <a:pPr eaLnBrk="0" hangingPunct="0"/>
            <a:r>
              <a:rPr lang="en-US" i="1" dirty="0"/>
              <a:t>Tam Lutz</a:t>
            </a:r>
            <a:r>
              <a:rPr lang="en-US" dirty="0"/>
              <a:t> </a:t>
            </a:r>
          </a:p>
        </p:txBody>
      </p:sp>
      <p:sp>
        <p:nvSpPr>
          <p:cNvPr id="2054" name="Rectangle 571"/>
          <p:cNvSpPr>
            <a:spLocks noChangeArrowheads="1"/>
          </p:cNvSpPr>
          <p:nvPr/>
        </p:nvSpPr>
        <p:spPr bwMode="auto">
          <a:xfrm>
            <a:off x="-24882" y="4632604"/>
            <a:ext cx="171926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WTD, NTCCP Projects </a:t>
            </a:r>
            <a:r>
              <a:rPr lang="en-US" b="1" dirty="0"/>
              <a:t>Director</a:t>
            </a:r>
            <a:endParaRPr lang="en-US" i="1" dirty="0"/>
          </a:p>
          <a:p>
            <a:pPr algn="r" eaLnBrk="0" hangingPunct="0"/>
            <a:r>
              <a:rPr lang="en-US" i="1" dirty="0"/>
              <a:t>Kerri Lopez</a:t>
            </a:r>
          </a:p>
        </p:txBody>
      </p:sp>
      <p:sp>
        <p:nvSpPr>
          <p:cNvPr id="2055" name="Rectangle 574"/>
          <p:cNvSpPr>
            <a:spLocks noChangeArrowheads="1"/>
          </p:cNvSpPr>
          <p:nvPr/>
        </p:nvSpPr>
        <p:spPr bwMode="auto">
          <a:xfrm>
            <a:off x="6495426" y="4755400"/>
            <a:ext cx="168315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Grants </a:t>
            </a:r>
            <a:r>
              <a:rPr lang="en-US" b="1" dirty="0" smtClean="0"/>
              <a:t>Management Specialist</a:t>
            </a:r>
            <a:endParaRPr lang="en-US" b="1" dirty="0"/>
          </a:p>
          <a:p>
            <a:pPr eaLnBrk="0" hangingPunct="0"/>
            <a:r>
              <a:rPr lang="en-US" i="1" dirty="0" smtClean="0"/>
              <a:t>Tara Fox      </a:t>
            </a:r>
            <a:endParaRPr lang="en-US" i="1" dirty="0"/>
          </a:p>
        </p:txBody>
      </p:sp>
      <p:sp>
        <p:nvSpPr>
          <p:cNvPr id="2056" name="Line 576"/>
          <p:cNvSpPr>
            <a:spLocks noChangeShapeType="1"/>
          </p:cNvSpPr>
          <p:nvPr/>
        </p:nvSpPr>
        <p:spPr bwMode="auto">
          <a:xfrm>
            <a:off x="1919419" y="3338222"/>
            <a:ext cx="1444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62" name="Text Box 593"/>
          <p:cNvSpPr txBox="1">
            <a:spLocks noChangeArrowheads="1"/>
          </p:cNvSpPr>
          <p:nvPr/>
        </p:nvSpPr>
        <p:spPr bwMode="auto">
          <a:xfrm>
            <a:off x="8032339" y="7070725"/>
            <a:ext cx="1128835" cy="246221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000" b="1" dirty="0"/>
              <a:t>Updated: </a:t>
            </a:r>
            <a:r>
              <a:rPr lang="en-US" sz="1000" b="1" dirty="0" smtClean="0"/>
              <a:t>2/6/17</a:t>
            </a:r>
            <a:endParaRPr lang="en-US" sz="1000" b="1" dirty="0"/>
          </a:p>
        </p:txBody>
      </p:sp>
      <p:sp>
        <p:nvSpPr>
          <p:cNvPr id="2068" name="Rectangle 333"/>
          <p:cNvSpPr>
            <a:spLocks noChangeArrowheads="1"/>
          </p:cNvSpPr>
          <p:nvPr/>
        </p:nvSpPr>
        <p:spPr bwMode="auto">
          <a:xfrm>
            <a:off x="7937396" y="2062641"/>
            <a:ext cx="148287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Government Affairs/Policy Director</a:t>
            </a:r>
            <a:endParaRPr lang="en-US" b="1" dirty="0"/>
          </a:p>
          <a:p>
            <a:pPr eaLnBrk="0" hangingPunct="0"/>
            <a:r>
              <a:rPr lang="en-US" i="1" dirty="0" smtClean="0"/>
              <a:t>      </a:t>
            </a:r>
            <a:r>
              <a:rPr lang="en-US" b="1" i="1" u="sng" dirty="0" smtClean="0"/>
              <a:t>Laura Platero </a:t>
            </a:r>
            <a:endParaRPr lang="en-US" b="1" i="1" u="sng" dirty="0"/>
          </a:p>
        </p:txBody>
      </p:sp>
      <p:sp>
        <p:nvSpPr>
          <p:cNvPr id="2070" name="Rectangle 335"/>
          <p:cNvSpPr>
            <a:spLocks noChangeArrowheads="1"/>
          </p:cNvSpPr>
          <p:nvPr/>
        </p:nvSpPr>
        <p:spPr bwMode="auto">
          <a:xfrm>
            <a:off x="5921487" y="2088515"/>
            <a:ext cx="1441101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b="1" dirty="0"/>
              <a:t>Administrative Officer</a:t>
            </a:r>
          </a:p>
          <a:p>
            <a:pPr algn="ctr" eaLnBrk="0" hangingPunct="0"/>
            <a:r>
              <a:rPr lang="en-US" b="1" i="1" u="sng" dirty="0"/>
              <a:t>Jacqueline Left Hand Bull</a:t>
            </a:r>
          </a:p>
        </p:txBody>
      </p:sp>
      <p:sp>
        <p:nvSpPr>
          <p:cNvPr id="2072" name="Rectangle 349"/>
          <p:cNvSpPr>
            <a:spLocks noChangeArrowheads="1"/>
          </p:cNvSpPr>
          <p:nvPr/>
        </p:nvSpPr>
        <p:spPr bwMode="auto">
          <a:xfrm>
            <a:off x="4822683" y="2088515"/>
            <a:ext cx="166384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 Program Ops &amp; </a:t>
            </a:r>
          </a:p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  Exec Assistant</a:t>
            </a:r>
          </a:p>
          <a:p>
            <a:pPr eaLnBrk="0" hangingPunct="0"/>
            <a:r>
              <a:rPr lang="en-US" i="1" dirty="0" smtClean="0"/>
              <a:t>   Lisa Griggs</a:t>
            </a:r>
            <a:endParaRPr lang="en-US" i="1" dirty="0"/>
          </a:p>
        </p:txBody>
      </p:sp>
      <p:sp>
        <p:nvSpPr>
          <p:cNvPr id="2073" name="Rectangle 350"/>
          <p:cNvSpPr>
            <a:spLocks noChangeArrowheads="1"/>
          </p:cNvSpPr>
          <p:nvPr/>
        </p:nvSpPr>
        <p:spPr bwMode="auto">
          <a:xfrm>
            <a:off x="1282701" y="2085975"/>
            <a:ext cx="14986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Tribal </a:t>
            </a:r>
            <a:r>
              <a:rPr lang="en-US" b="1" dirty="0" err="1" smtClean="0"/>
              <a:t>EpiCenter</a:t>
            </a:r>
            <a:r>
              <a:rPr lang="en-US" b="1" dirty="0" smtClean="0"/>
              <a:t> </a:t>
            </a:r>
            <a:r>
              <a:rPr lang="en-US" b="1" dirty="0"/>
              <a:t>Director</a:t>
            </a:r>
          </a:p>
          <a:p>
            <a:pPr algn="ctr" eaLnBrk="0" hangingPunct="0"/>
            <a:r>
              <a:rPr lang="en-US" b="1" i="1" u="sng" dirty="0"/>
              <a:t>Victoria Warren-Mears</a:t>
            </a:r>
          </a:p>
        </p:txBody>
      </p:sp>
      <p:sp>
        <p:nvSpPr>
          <p:cNvPr id="2076" name="Line 355"/>
          <p:cNvSpPr>
            <a:spLocks noChangeShapeType="1"/>
          </p:cNvSpPr>
          <p:nvPr/>
        </p:nvSpPr>
        <p:spPr bwMode="auto">
          <a:xfrm>
            <a:off x="4849812" y="1449389"/>
            <a:ext cx="0" cy="328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7" name="Line 356"/>
          <p:cNvSpPr>
            <a:spLocks noChangeShapeType="1"/>
          </p:cNvSpPr>
          <p:nvPr/>
        </p:nvSpPr>
        <p:spPr bwMode="auto">
          <a:xfrm>
            <a:off x="4598670" y="1014413"/>
            <a:ext cx="0" cy="12461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78" name="Line 358"/>
          <p:cNvSpPr>
            <a:spLocks noChangeShapeType="1"/>
          </p:cNvSpPr>
          <p:nvPr/>
        </p:nvSpPr>
        <p:spPr bwMode="auto">
          <a:xfrm flipV="1">
            <a:off x="4600575" y="482600"/>
            <a:ext cx="0" cy="388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0" name="Line 365"/>
          <p:cNvSpPr>
            <a:spLocks noChangeShapeType="1"/>
          </p:cNvSpPr>
          <p:nvPr/>
        </p:nvSpPr>
        <p:spPr bwMode="auto">
          <a:xfrm>
            <a:off x="2217580" y="2805983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1" name="Rectangle 366"/>
          <p:cNvSpPr>
            <a:spLocks noChangeArrowheads="1"/>
          </p:cNvSpPr>
          <p:nvPr/>
        </p:nvSpPr>
        <p:spPr bwMode="auto">
          <a:xfrm>
            <a:off x="616641" y="2955925"/>
            <a:ext cx="114935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TEC Biostatistician </a:t>
            </a:r>
          </a:p>
          <a:p>
            <a:pPr algn="r" eaLnBrk="0" hangingPunct="0"/>
            <a:r>
              <a:rPr lang="en-US" b="1" dirty="0" smtClean="0"/>
              <a:t> </a:t>
            </a:r>
            <a:r>
              <a:rPr lang="en-US" i="1" dirty="0" smtClean="0"/>
              <a:t>Nancy Bennett</a:t>
            </a:r>
            <a:endParaRPr lang="en-US" i="1" dirty="0"/>
          </a:p>
        </p:txBody>
      </p:sp>
      <p:sp>
        <p:nvSpPr>
          <p:cNvPr id="2082" name="Line 367"/>
          <p:cNvSpPr>
            <a:spLocks noChangeShapeType="1"/>
          </p:cNvSpPr>
          <p:nvPr/>
        </p:nvSpPr>
        <p:spPr bwMode="auto">
          <a:xfrm flipV="1">
            <a:off x="1654709" y="5987628"/>
            <a:ext cx="1350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83" name="Line 404"/>
          <p:cNvSpPr>
            <a:spLocks noChangeShapeType="1"/>
          </p:cNvSpPr>
          <p:nvPr/>
        </p:nvSpPr>
        <p:spPr bwMode="auto">
          <a:xfrm>
            <a:off x="2151063" y="279400"/>
            <a:ext cx="28098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5" name="Rectangle 409"/>
          <p:cNvSpPr>
            <a:spLocks noChangeArrowheads="1"/>
          </p:cNvSpPr>
          <p:nvPr/>
        </p:nvSpPr>
        <p:spPr bwMode="auto">
          <a:xfrm>
            <a:off x="3810000" y="774700"/>
            <a:ext cx="1653540" cy="24952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85" name="Rectangle 354"/>
          <p:cNvSpPr>
            <a:spLocks noChangeArrowheads="1"/>
          </p:cNvSpPr>
          <p:nvPr/>
        </p:nvSpPr>
        <p:spPr bwMode="auto">
          <a:xfrm>
            <a:off x="3810000" y="774700"/>
            <a:ext cx="161544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1100" b="1" dirty="0" smtClean="0"/>
              <a:t>Executive Committee</a:t>
            </a:r>
            <a:endParaRPr lang="en-US" sz="1100" b="1" dirty="0"/>
          </a:p>
        </p:txBody>
      </p:sp>
      <p:sp>
        <p:nvSpPr>
          <p:cNvPr id="4508" name="Rectangle 412"/>
          <p:cNvSpPr>
            <a:spLocks noChangeArrowheads="1"/>
          </p:cNvSpPr>
          <p:nvPr/>
        </p:nvSpPr>
        <p:spPr bwMode="auto">
          <a:xfrm>
            <a:off x="4124325" y="1733390"/>
            <a:ext cx="1498600" cy="278925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4509" name="Rectangle 413"/>
          <p:cNvSpPr>
            <a:spLocks noChangeArrowheads="1"/>
          </p:cNvSpPr>
          <p:nvPr/>
        </p:nvSpPr>
        <p:spPr bwMode="auto">
          <a:xfrm>
            <a:off x="7077184" y="1736566"/>
            <a:ext cx="1498600" cy="27575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000" b="1" dirty="0" smtClean="0"/>
              <a:t>Program Operations</a:t>
            </a:r>
            <a:endParaRPr lang="en-US" sz="1000" b="1" dirty="0"/>
          </a:p>
        </p:txBody>
      </p:sp>
      <p:sp>
        <p:nvSpPr>
          <p:cNvPr id="2091" name="Rectangle 322"/>
          <p:cNvSpPr>
            <a:spLocks noChangeArrowheads="1"/>
          </p:cNvSpPr>
          <p:nvPr/>
        </p:nvSpPr>
        <p:spPr bwMode="auto">
          <a:xfrm>
            <a:off x="4314825" y="1747044"/>
            <a:ext cx="10763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Administration</a:t>
            </a:r>
          </a:p>
        </p:txBody>
      </p:sp>
      <p:sp>
        <p:nvSpPr>
          <p:cNvPr id="4512" name="Rectangle 416"/>
          <p:cNvSpPr>
            <a:spLocks noChangeArrowheads="1"/>
          </p:cNvSpPr>
          <p:nvPr/>
        </p:nvSpPr>
        <p:spPr bwMode="auto">
          <a:xfrm>
            <a:off x="419100" y="38100"/>
            <a:ext cx="1690688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93" name="Rectangle 315"/>
          <p:cNvSpPr>
            <a:spLocks noChangeArrowheads="1"/>
          </p:cNvSpPr>
          <p:nvPr/>
        </p:nvSpPr>
        <p:spPr bwMode="auto">
          <a:xfrm>
            <a:off x="446088" y="63500"/>
            <a:ext cx="1673225" cy="425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/>
              <a:t>Portland Area</a:t>
            </a:r>
          </a:p>
          <a:p>
            <a:pPr algn="ctr" eaLnBrk="0" hangingPunct="0"/>
            <a:r>
              <a:rPr lang="en-US" sz="1100" b="1" dirty="0"/>
              <a:t>Indian Health Service</a:t>
            </a:r>
          </a:p>
        </p:txBody>
      </p:sp>
      <p:sp>
        <p:nvSpPr>
          <p:cNvPr id="4513" name="Rectangle 417"/>
          <p:cNvSpPr>
            <a:spLocks noChangeArrowheads="1"/>
          </p:cNvSpPr>
          <p:nvPr/>
        </p:nvSpPr>
        <p:spPr bwMode="auto">
          <a:xfrm>
            <a:off x="2393950" y="34925"/>
            <a:ext cx="4017963" cy="571500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95" name="Rectangle 314"/>
          <p:cNvSpPr>
            <a:spLocks noChangeArrowheads="1"/>
          </p:cNvSpPr>
          <p:nvPr/>
        </p:nvSpPr>
        <p:spPr bwMode="auto">
          <a:xfrm>
            <a:off x="2225675" y="98054"/>
            <a:ext cx="433785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/>
              <a:t>NORTHWEST PORTLAND AREA INDIAN HEALTH BOARD</a:t>
            </a:r>
            <a:endParaRPr lang="en-US" sz="900" b="1" dirty="0"/>
          </a:p>
          <a:p>
            <a:pPr algn="ctr" eaLnBrk="0" hangingPunct="0"/>
            <a:r>
              <a:rPr lang="en-US" sz="900" b="1" dirty="0"/>
              <a:t>Delegates of 43 Tribes in Idaho, Oregon and Washington</a:t>
            </a:r>
          </a:p>
        </p:txBody>
      </p:sp>
      <p:sp>
        <p:nvSpPr>
          <p:cNvPr id="2096" name="Rectangle 422"/>
          <p:cNvSpPr>
            <a:spLocks noChangeArrowheads="1"/>
          </p:cNvSpPr>
          <p:nvPr/>
        </p:nvSpPr>
        <p:spPr bwMode="auto">
          <a:xfrm>
            <a:off x="605941" y="5862124"/>
            <a:ext cx="102432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Project Assistant</a:t>
            </a:r>
            <a:endParaRPr lang="en-US" b="1" dirty="0"/>
          </a:p>
          <a:p>
            <a:pPr algn="r" eaLnBrk="0" hangingPunct="0"/>
            <a:r>
              <a:rPr lang="en-US" i="1" dirty="0" smtClean="0"/>
              <a:t>vacant</a:t>
            </a:r>
            <a:endParaRPr lang="en-US" i="1" dirty="0"/>
          </a:p>
        </p:txBody>
      </p:sp>
      <p:sp>
        <p:nvSpPr>
          <p:cNvPr id="2097" name="Line 424"/>
          <p:cNvSpPr>
            <a:spLocks noChangeShapeType="1"/>
          </p:cNvSpPr>
          <p:nvPr/>
        </p:nvSpPr>
        <p:spPr bwMode="auto">
          <a:xfrm>
            <a:off x="1769901" y="2526844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14" name="Rectangle 418"/>
          <p:cNvSpPr>
            <a:spLocks noChangeArrowheads="1"/>
          </p:cNvSpPr>
          <p:nvPr/>
        </p:nvSpPr>
        <p:spPr bwMode="auto">
          <a:xfrm>
            <a:off x="5576888" y="723900"/>
            <a:ext cx="1690687" cy="274638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64" name="Rectangle 316"/>
          <p:cNvSpPr>
            <a:spLocks noChangeArrowheads="1"/>
          </p:cNvSpPr>
          <p:nvPr/>
        </p:nvSpPr>
        <p:spPr bwMode="auto">
          <a:xfrm>
            <a:off x="5177270" y="723900"/>
            <a:ext cx="2391561" cy="2744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200" b="1" dirty="0" smtClean="0"/>
              <a:t>Committees</a:t>
            </a:r>
            <a:endParaRPr lang="en-US" sz="1200" b="1" dirty="0"/>
          </a:p>
        </p:txBody>
      </p:sp>
      <p:sp>
        <p:nvSpPr>
          <p:cNvPr id="2100" name="Rectangle 496"/>
          <p:cNvSpPr>
            <a:spLocks noChangeArrowheads="1"/>
          </p:cNvSpPr>
          <p:nvPr/>
        </p:nvSpPr>
        <p:spPr bwMode="auto">
          <a:xfrm>
            <a:off x="2020888" y="2411680"/>
            <a:ext cx="265778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Medical Epidemiologist, NARCH Project Director </a:t>
            </a:r>
            <a:endParaRPr lang="en-US" b="1" dirty="0"/>
          </a:p>
          <a:p>
            <a:pPr eaLnBrk="0" hangingPunct="0"/>
            <a:r>
              <a:rPr lang="en-US" i="1" dirty="0" smtClean="0"/>
              <a:t>Tom Becker, MD</a:t>
            </a:r>
            <a:endParaRPr lang="en-US" i="1" dirty="0"/>
          </a:p>
        </p:txBody>
      </p:sp>
      <p:sp>
        <p:nvSpPr>
          <p:cNvPr id="4504" name="Rectangle 408"/>
          <p:cNvSpPr>
            <a:spLocks noChangeArrowheads="1"/>
          </p:cNvSpPr>
          <p:nvPr/>
        </p:nvSpPr>
        <p:spPr bwMode="auto">
          <a:xfrm>
            <a:off x="3907589" y="1139032"/>
            <a:ext cx="1394499" cy="319087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102" name="Rectangle 320"/>
          <p:cNvSpPr>
            <a:spLocks noChangeArrowheads="1"/>
          </p:cNvSpPr>
          <p:nvPr/>
        </p:nvSpPr>
        <p:spPr bwMode="auto">
          <a:xfrm>
            <a:off x="3909494" y="1118927"/>
            <a:ext cx="1420262" cy="3821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100" b="1" dirty="0" smtClean="0"/>
              <a:t>Executive Director</a:t>
            </a:r>
          </a:p>
          <a:p>
            <a:pPr algn="ctr" eaLnBrk="0" hangingPunct="0"/>
            <a:r>
              <a:rPr lang="en-US" b="1" i="1" dirty="0" smtClean="0"/>
              <a:t>Joe Finkbonner</a:t>
            </a:r>
            <a:endParaRPr lang="en-US" sz="700" b="1" i="1" dirty="0"/>
          </a:p>
        </p:txBody>
      </p:sp>
      <p:sp>
        <p:nvSpPr>
          <p:cNvPr id="2106" name="Line 690"/>
          <p:cNvSpPr>
            <a:spLocks noChangeShapeType="1"/>
          </p:cNvSpPr>
          <p:nvPr/>
        </p:nvSpPr>
        <p:spPr bwMode="auto">
          <a:xfrm>
            <a:off x="1769901" y="3067052"/>
            <a:ext cx="13572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12" name="Line 707"/>
          <p:cNvSpPr>
            <a:spLocks noChangeShapeType="1"/>
          </p:cNvSpPr>
          <p:nvPr/>
        </p:nvSpPr>
        <p:spPr bwMode="auto">
          <a:xfrm>
            <a:off x="6296025" y="4629150"/>
            <a:ext cx="190500" cy="0"/>
          </a:xfrm>
          <a:prstGeom prst="line">
            <a:avLst/>
          </a:pr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3" name="Rectangle 715"/>
          <p:cNvSpPr>
            <a:spLocks noChangeArrowheads="1"/>
          </p:cNvSpPr>
          <p:nvPr/>
        </p:nvSpPr>
        <p:spPr bwMode="auto">
          <a:xfrm>
            <a:off x="2030413" y="2964649"/>
            <a:ext cx="237251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Medical Epidemiologist, Immunization, IRB</a:t>
            </a:r>
            <a:endParaRPr lang="en-US" b="1" dirty="0"/>
          </a:p>
          <a:p>
            <a:pPr eaLnBrk="0" hangingPunct="0"/>
            <a:r>
              <a:rPr lang="en-US" i="1" dirty="0" smtClean="0"/>
              <a:t>Tom Weiser, MD</a:t>
            </a:r>
            <a:endParaRPr lang="en-US" b="1" i="1" dirty="0"/>
          </a:p>
        </p:txBody>
      </p:sp>
      <p:sp>
        <p:nvSpPr>
          <p:cNvPr id="2115" name="Freeform 750"/>
          <p:cNvSpPr>
            <a:spLocks/>
          </p:cNvSpPr>
          <p:nvPr/>
        </p:nvSpPr>
        <p:spPr bwMode="auto">
          <a:xfrm>
            <a:off x="3743325" y="2276475"/>
            <a:ext cx="352425" cy="1588"/>
          </a:xfrm>
          <a:custGeom>
            <a:avLst/>
            <a:gdLst>
              <a:gd name="T0" fmla="*/ 2147483647 w 222"/>
              <a:gd name="T1" fmla="*/ 0 h 1"/>
              <a:gd name="T2" fmla="*/ 0 w 222"/>
              <a:gd name="T3" fmla="*/ 2147483647 h 1"/>
              <a:gd name="T4" fmla="*/ 0 60000 65536"/>
              <a:gd name="T5" fmla="*/ 0 60000 65536"/>
              <a:gd name="T6" fmla="*/ 0 w 222"/>
              <a:gd name="T7" fmla="*/ 0 h 1"/>
              <a:gd name="T8" fmla="*/ 222 w 22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2" h="1">
                <a:moveTo>
                  <a:pt x="222" y="0"/>
                </a:moveTo>
                <a:lnTo>
                  <a:pt x="0" y="1"/>
                </a:lnTo>
              </a:path>
            </a:pathLst>
          </a:custGeom>
          <a:noFill/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19" name="Text Box 766"/>
          <p:cNvSpPr txBox="1">
            <a:spLocks noChangeArrowheads="1"/>
          </p:cNvSpPr>
          <p:nvPr/>
        </p:nvSpPr>
        <p:spPr bwMode="auto">
          <a:xfrm>
            <a:off x="4915059" y="2507605"/>
            <a:ext cx="129540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Information Technology Director </a:t>
            </a:r>
            <a:endParaRPr lang="en-US" b="1" dirty="0"/>
          </a:p>
          <a:p>
            <a:pPr eaLnBrk="0" hangingPunct="0"/>
            <a:r>
              <a:rPr lang="en-US" i="1" dirty="0"/>
              <a:t>Jim Fry</a:t>
            </a:r>
          </a:p>
        </p:txBody>
      </p:sp>
      <p:sp>
        <p:nvSpPr>
          <p:cNvPr id="2120" name="Text Box 775"/>
          <p:cNvSpPr txBox="1">
            <a:spLocks noChangeArrowheads="1"/>
          </p:cNvSpPr>
          <p:nvPr/>
        </p:nvSpPr>
        <p:spPr bwMode="auto">
          <a:xfrm>
            <a:off x="5063650" y="2953750"/>
            <a:ext cx="998218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/>
              <a:t>Network </a:t>
            </a:r>
            <a:endParaRPr lang="en-US" b="1" dirty="0" smtClean="0"/>
          </a:p>
          <a:p>
            <a:pPr eaLnBrk="0" hangingPunct="0"/>
            <a:r>
              <a:rPr lang="en-US" b="1" dirty="0" smtClean="0"/>
              <a:t>Administrator</a:t>
            </a:r>
            <a:endParaRPr lang="en-US" b="1" dirty="0"/>
          </a:p>
          <a:p>
            <a:pPr eaLnBrk="0" hangingPunct="0"/>
            <a:r>
              <a:rPr lang="en-US" i="1" dirty="0"/>
              <a:t>Chris Sanford</a:t>
            </a:r>
            <a:endParaRPr lang="en-US" b="1" dirty="0"/>
          </a:p>
        </p:txBody>
      </p:sp>
      <p:grpSp>
        <p:nvGrpSpPr>
          <p:cNvPr id="2121" name="Group 1053"/>
          <p:cNvGrpSpPr>
            <a:grpSpLocks/>
          </p:cNvGrpSpPr>
          <p:nvPr/>
        </p:nvGrpSpPr>
        <p:grpSpPr bwMode="auto">
          <a:xfrm>
            <a:off x="2001837" y="1601793"/>
            <a:ext cx="5835650" cy="163513"/>
            <a:chOff x="1250" y="1209"/>
            <a:chExt cx="3676" cy="103"/>
          </a:xfrm>
        </p:grpSpPr>
        <p:sp>
          <p:nvSpPr>
            <p:cNvPr id="2192" name="Line 359"/>
            <p:cNvSpPr>
              <a:spLocks noChangeShapeType="1"/>
            </p:cNvSpPr>
            <p:nvPr/>
          </p:nvSpPr>
          <p:spPr bwMode="auto">
            <a:xfrm>
              <a:off x="1252" y="1211"/>
              <a:ext cx="3674" cy="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93" name="Line 403"/>
            <p:cNvSpPr>
              <a:spLocks noChangeShapeType="1"/>
            </p:cNvSpPr>
            <p:nvPr/>
          </p:nvSpPr>
          <p:spPr bwMode="auto">
            <a:xfrm>
              <a:off x="1250" y="1209"/>
              <a:ext cx="2" cy="1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30" name="Line 948"/>
          <p:cNvSpPr>
            <a:spLocks noChangeShapeType="1"/>
          </p:cNvSpPr>
          <p:nvPr/>
        </p:nvSpPr>
        <p:spPr bwMode="auto">
          <a:xfrm>
            <a:off x="1911347" y="2408026"/>
            <a:ext cx="4504" cy="427770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31" name="Line 950"/>
          <p:cNvSpPr>
            <a:spLocks noChangeShapeType="1"/>
          </p:cNvSpPr>
          <p:nvPr/>
        </p:nvSpPr>
        <p:spPr bwMode="auto">
          <a:xfrm>
            <a:off x="1917250" y="460976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33" name="Freeform 756"/>
          <p:cNvSpPr>
            <a:spLocks/>
          </p:cNvSpPr>
          <p:nvPr/>
        </p:nvSpPr>
        <p:spPr bwMode="auto">
          <a:xfrm flipV="1">
            <a:off x="4853886" y="2149442"/>
            <a:ext cx="130582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25" name="Text Box 915"/>
          <p:cNvSpPr txBox="1">
            <a:spLocks noChangeArrowheads="1"/>
          </p:cNvSpPr>
          <p:nvPr/>
        </p:nvSpPr>
        <p:spPr bwMode="auto">
          <a:xfrm>
            <a:off x="8376382" y="2511155"/>
            <a:ext cx="1061963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b="1" dirty="0" smtClean="0"/>
              <a:t>Program Ops &amp; Exec Assistant</a:t>
            </a:r>
          </a:p>
          <a:p>
            <a:pPr eaLnBrk="0" hangingPunct="0"/>
            <a:r>
              <a:rPr lang="en-US" i="1" dirty="0" smtClean="0"/>
              <a:t>Lisa </a:t>
            </a:r>
            <a:r>
              <a:rPr lang="en-US" i="1" dirty="0"/>
              <a:t>Griggs</a:t>
            </a:r>
          </a:p>
        </p:txBody>
      </p:sp>
      <p:sp>
        <p:nvSpPr>
          <p:cNvPr id="2188" name="Line 966"/>
          <p:cNvSpPr>
            <a:spLocks noChangeShapeType="1"/>
          </p:cNvSpPr>
          <p:nvPr/>
        </p:nvSpPr>
        <p:spPr bwMode="auto">
          <a:xfrm>
            <a:off x="5049666" y="2948747"/>
            <a:ext cx="3029" cy="13099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86" name="Freeform 926"/>
          <p:cNvSpPr>
            <a:spLocks/>
          </p:cNvSpPr>
          <p:nvPr/>
        </p:nvSpPr>
        <p:spPr bwMode="auto">
          <a:xfrm>
            <a:off x="7829899" y="2034439"/>
            <a:ext cx="45719" cy="134843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2141" name="Rectangle 974"/>
          <p:cNvSpPr>
            <a:spLocks noChangeArrowheads="1"/>
          </p:cNvSpPr>
          <p:nvPr/>
        </p:nvSpPr>
        <p:spPr bwMode="auto">
          <a:xfrm>
            <a:off x="-252297" y="3764585"/>
            <a:ext cx="168751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endParaRPr lang="en-US" b="1" dirty="0" smtClean="0"/>
          </a:p>
          <a:p>
            <a:pPr eaLnBrk="0" hangingPunct="0"/>
            <a:r>
              <a:rPr lang="en-US" i="1" dirty="0" smtClean="0"/>
              <a:t>                         </a:t>
            </a:r>
            <a:endParaRPr lang="en-US" i="1" dirty="0"/>
          </a:p>
        </p:txBody>
      </p:sp>
      <p:sp>
        <p:nvSpPr>
          <p:cNvPr id="2145" name="Rectangle 726"/>
          <p:cNvSpPr>
            <a:spLocks noChangeArrowheads="1"/>
          </p:cNvSpPr>
          <p:nvPr/>
        </p:nvSpPr>
        <p:spPr bwMode="auto">
          <a:xfrm>
            <a:off x="154747" y="4867554"/>
            <a:ext cx="1452322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WTD Project </a:t>
            </a:r>
            <a:r>
              <a:rPr lang="en-US" b="1" dirty="0"/>
              <a:t>Specialist</a:t>
            </a:r>
          </a:p>
          <a:p>
            <a:pPr algn="r" eaLnBrk="0" hangingPunct="0"/>
            <a:r>
              <a:rPr lang="en-US" i="1" dirty="0"/>
              <a:t>Don </a:t>
            </a:r>
            <a:r>
              <a:rPr lang="en-US" i="1" dirty="0" smtClean="0"/>
              <a:t>Head</a:t>
            </a:r>
          </a:p>
          <a:p>
            <a:pPr algn="r" eaLnBrk="0" hangingPunct="0"/>
            <a:r>
              <a:rPr lang="en-US" b="1" dirty="0" smtClean="0"/>
              <a:t>WTD Project Specialist</a:t>
            </a:r>
          </a:p>
          <a:p>
            <a:pPr algn="r" eaLnBrk="0" hangingPunct="0"/>
            <a:r>
              <a:rPr lang="en-US" i="1" dirty="0" smtClean="0"/>
              <a:t>Erik Kakuska </a:t>
            </a:r>
          </a:p>
          <a:p>
            <a:pPr algn="r" eaLnBrk="0" hangingPunct="0"/>
            <a:r>
              <a:rPr lang="en-US" b="1" dirty="0" smtClean="0"/>
              <a:t>Cancer Project Specialist</a:t>
            </a:r>
          </a:p>
          <a:p>
            <a:pPr algn="r" eaLnBrk="0" hangingPunct="0"/>
            <a:r>
              <a:rPr lang="en-US" i="1" dirty="0" smtClean="0"/>
              <a:t>Eric Vinson</a:t>
            </a:r>
          </a:p>
          <a:p>
            <a:pPr algn="r" eaLnBrk="0" hangingPunct="0"/>
            <a:r>
              <a:rPr lang="en-US" b="1" dirty="0" smtClean="0"/>
              <a:t>Cancer Prevention </a:t>
            </a:r>
            <a:r>
              <a:rPr lang="en-US" b="1" dirty="0" err="1" smtClean="0"/>
              <a:t>Coord</a:t>
            </a:r>
            <a:r>
              <a:rPr lang="en-US" b="1" dirty="0" smtClean="0"/>
              <a:t>.</a:t>
            </a:r>
          </a:p>
          <a:p>
            <a:pPr algn="r" eaLnBrk="0" hangingPunct="0"/>
            <a:r>
              <a:rPr lang="en-US" i="1" dirty="0" smtClean="0"/>
              <a:t>Antoinette Aguirre</a:t>
            </a:r>
            <a:endParaRPr lang="en-US" i="1" dirty="0"/>
          </a:p>
        </p:txBody>
      </p:sp>
      <p:sp>
        <p:nvSpPr>
          <p:cNvPr id="2146" name="Rectangle 1011"/>
          <p:cNvSpPr>
            <a:spLocks noChangeArrowheads="1"/>
          </p:cNvSpPr>
          <p:nvPr/>
        </p:nvSpPr>
        <p:spPr bwMode="auto">
          <a:xfrm>
            <a:off x="2010316" y="3216872"/>
            <a:ext cx="1681872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Immunization/IRB </a:t>
            </a:r>
            <a:r>
              <a:rPr lang="en-US" b="1" dirty="0"/>
              <a:t>Coordinator</a:t>
            </a:r>
          </a:p>
          <a:p>
            <a:pPr eaLnBrk="0" hangingPunct="0"/>
            <a:r>
              <a:rPr lang="en-US" i="1" dirty="0" smtClean="0"/>
              <a:t> Clarice </a:t>
            </a:r>
            <a:r>
              <a:rPr lang="en-US" i="1" dirty="0"/>
              <a:t>Charging </a:t>
            </a:r>
          </a:p>
        </p:txBody>
      </p:sp>
      <p:sp>
        <p:nvSpPr>
          <p:cNvPr id="2147" name="Rectangle 1012"/>
          <p:cNvSpPr>
            <a:spLocks noChangeArrowheads="1"/>
          </p:cNvSpPr>
          <p:nvPr/>
        </p:nvSpPr>
        <p:spPr bwMode="auto">
          <a:xfrm>
            <a:off x="-680722" y="3785217"/>
            <a:ext cx="2183608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IP &amp; PHIT Project </a:t>
            </a:r>
            <a:r>
              <a:rPr lang="en-US" b="1" dirty="0" err="1" smtClean="0"/>
              <a:t>Coord</a:t>
            </a:r>
            <a:r>
              <a:rPr lang="en-US" b="1" dirty="0" smtClean="0"/>
              <a:t>.</a:t>
            </a:r>
          </a:p>
          <a:p>
            <a:pPr algn="r" eaLnBrk="0" hangingPunct="0"/>
            <a:r>
              <a:rPr lang="en-US" i="1" dirty="0" smtClean="0"/>
              <a:t>Luella Azule</a:t>
            </a:r>
            <a:endParaRPr lang="en-US" i="1" dirty="0"/>
          </a:p>
        </p:txBody>
      </p:sp>
      <p:sp>
        <p:nvSpPr>
          <p:cNvPr id="2150" name="Rectangle 1022"/>
          <p:cNvSpPr>
            <a:spLocks noChangeArrowheads="1"/>
          </p:cNvSpPr>
          <p:nvPr/>
        </p:nvSpPr>
        <p:spPr bwMode="auto">
          <a:xfrm>
            <a:off x="2001838" y="4508933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Project Director</a:t>
            </a:r>
            <a:endParaRPr lang="en-US" b="1" dirty="0"/>
          </a:p>
          <a:p>
            <a:pPr eaLnBrk="0" hangingPunct="0"/>
            <a:r>
              <a:rPr lang="en-US" i="1" dirty="0"/>
              <a:t>Stephanie Craig Rushing</a:t>
            </a:r>
          </a:p>
        </p:txBody>
      </p:sp>
      <p:sp>
        <p:nvSpPr>
          <p:cNvPr id="2151" name="Rectangle 1023"/>
          <p:cNvSpPr>
            <a:spLocks noChangeArrowheads="1"/>
          </p:cNvSpPr>
          <p:nvPr/>
        </p:nvSpPr>
        <p:spPr bwMode="auto">
          <a:xfrm>
            <a:off x="2290912" y="4810124"/>
            <a:ext cx="141865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THRIVE Project Manager </a:t>
            </a:r>
            <a:endParaRPr lang="en-US" b="1" dirty="0"/>
          </a:p>
          <a:p>
            <a:pPr eaLnBrk="0" hangingPunct="0"/>
            <a:r>
              <a:rPr lang="en-US" i="1" dirty="0"/>
              <a:t>Colbie Caughlan </a:t>
            </a:r>
            <a:endParaRPr lang="en-US" i="1" dirty="0" smtClean="0"/>
          </a:p>
        </p:txBody>
      </p:sp>
      <p:sp>
        <p:nvSpPr>
          <p:cNvPr id="2161" name="Line 1073"/>
          <p:cNvSpPr>
            <a:spLocks noChangeShapeType="1"/>
          </p:cNvSpPr>
          <p:nvPr/>
        </p:nvSpPr>
        <p:spPr bwMode="auto">
          <a:xfrm flipV="1">
            <a:off x="1795147" y="4232996"/>
            <a:ext cx="1003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64" name="Line 1082"/>
          <p:cNvSpPr>
            <a:spLocks noChangeShapeType="1"/>
          </p:cNvSpPr>
          <p:nvPr/>
        </p:nvSpPr>
        <p:spPr bwMode="auto">
          <a:xfrm>
            <a:off x="1918837" y="2521741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75" name="Group 157"/>
          <p:cNvGrpSpPr>
            <a:grpSpLocks/>
          </p:cNvGrpSpPr>
          <p:nvPr/>
        </p:nvGrpSpPr>
        <p:grpSpPr bwMode="auto">
          <a:xfrm>
            <a:off x="5623209" y="1867693"/>
            <a:ext cx="963916" cy="268446"/>
            <a:chOff x="7968800" y="4398305"/>
            <a:chExt cx="394153" cy="345146"/>
          </a:xfrm>
        </p:grpSpPr>
        <p:sp>
          <p:nvSpPr>
            <p:cNvPr id="2177" name="Freeform 926"/>
            <p:cNvSpPr>
              <a:spLocks/>
            </p:cNvSpPr>
            <p:nvPr/>
          </p:nvSpPr>
          <p:spPr bwMode="auto">
            <a:xfrm flipH="1">
              <a:off x="8201028" y="4400551"/>
              <a:ext cx="161925" cy="342900"/>
            </a:xfrm>
            <a:custGeom>
              <a:avLst/>
              <a:gdLst>
                <a:gd name="T0" fmla="*/ 0 w 1"/>
                <a:gd name="T1" fmla="*/ 0 h 294"/>
                <a:gd name="T2" fmla="*/ 0 w 1"/>
                <a:gd name="T3" fmla="*/ 2147483647 h 294"/>
                <a:gd name="T4" fmla="*/ 0 60000 65536"/>
                <a:gd name="T5" fmla="*/ 0 60000 65536"/>
                <a:gd name="T6" fmla="*/ 0 w 1"/>
                <a:gd name="T7" fmla="*/ 0 h 294"/>
                <a:gd name="T8" fmla="*/ 1 w 1"/>
                <a:gd name="T9" fmla="*/ 294 h 2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294">
                  <a:moveTo>
                    <a:pt x="0" y="0"/>
                  </a:moveTo>
                  <a:lnTo>
                    <a:pt x="0" y="294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  <p:sp>
          <p:nvSpPr>
            <p:cNvPr id="2178" name="Line 969"/>
            <p:cNvSpPr>
              <a:spLocks noChangeShapeType="1"/>
            </p:cNvSpPr>
            <p:nvPr/>
          </p:nvSpPr>
          <p:spPr bwMode="auto">
            <a:xfrm flipV="1">
              <a:off x="7968800" y="4398305"/>
              <a:ext cx="394153" cy="2245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216150" y="3770841"/>
            <a:ext cx="2203450" cy="828432"/>
            <a:chOff x="2263775" y="3776664"/>
            <a:chExt cx="2203450" cy="828432"/>
          </a:xfrm>
        </p:grpSpPr>
        <p:sp>
          <p:nvSpPr>
            <p:cNvPr id="2158" name="Rectangle 1056"/>
            <p:cNvSpPr>
              <a:spLocks noChangeArrowheads="1"/>
            </p:cNvSpPr>
            <p:nvPr/>
          </p:nvSpPr>
          <p:spPr bwMode="auto">
            <a:xfrm>
              <a:off x="2386013" y="3776664"/>
              <a:ext cx="2081212" cy="828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Native CARS Principal Investigator</a:t>
              </a:r>
              <a:endParaRPr lang="en-US" i="1" dirty="0" smtClean="0"/>
            </a:p>
            <a:p>
              <a:pPr eaLnBrk="0" hangingPunct="0"/>
              <a:r>
                <a:rPr lang="en-US" i="1" dirty="0" smtClean="0"/>
                <a:t>Jodi Lapidus</a:t>
              </a:r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Biostatistician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/>
                <a:t>Nicole </a:t>
              </a:r>
              <a:r>
                <a:rPr lang="en-US" i="1" dirty="0" smtClean="0"/>
                <a:t>Smith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i="1" dirty="0" smtClean="0"/>
                <a:t>Research Coordinator</a:t>
              </a:r>
              <a:endParaRPr lang="en-US" b="1" i="1" dirty="0"/>
            </a:p>
            <a:p>
              <a:pPr eaLnBrk="0" hangingPunct="0">
                <a:spcBef>
                  <a:spcPts val="0"/>
                </a:spcBef>
              </a:pPr>
              <a:r>
                <a:rPr lang="en-US" i="1" dirty="0" smtClean="0"/>
                <a:t>Candice Jimenez</a:t>
              </a:r>
              <a:endParaRPr lang="en-US" i="1" dirty="0"/>
            </a:p>
          </p:txBody>
        </p:sp>
        <p:grpSp>
          <p:nvGrpSpPr>
            <p:cNvPr id="164" name="Group 163"/>
            <p:cNvGrpSpPr/>
            <p:nvPr/>
          </p:nvGrpSpPr>
          <p:grpSpPr>
            <a:xfrm>
              <a:off x="2263775" y="3781426"/>
              <a:ext cx="144463" cy="592137"/>
              <a:chOff x="2263775" y="3781426"/>
              <a:chExt cx="144463" cy="592137"/>
            </a:xfrm>
          </p:grpSpPr>
          <p:sp>
            <p:nvSpPr>
              <p:cNvPr id="2167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Freeform 926"/>
              <p:cNvSpPr>
                <a:spLocks/>
              </p:cNvSpPr>
              <p:nvPr/>
            </p:nvSpPr>
            <p:spPr bwMode="auto">
              <a:xfrm>
                <a:off x="2266630" y="3781426"/>
                <a:ext cx="45719" cy="590549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162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086"/>
              <p:cNvSpPr>
                <a:spLocks noChangeShapeType="1"/>
              </p:cNvSpPr>
              <p:nvPr/>
            </p:nvSpPr>
            <p:spPr bwMode="auto">
              <a:xfrm>
                <a:off x="2273300" y="43735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66" name="Line 1086"/>
          <p:cNvSpPr>
            <a:spLocks noChangeShapeType="1"/>
          </p:cNvSpPr>
          <p:nvPr/>
        </p:nvSpPr>
        <p:spPr bwMode="auto">
          <a:xfrm>
            <a:off x="2211770" y="4891087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0" name="Line 1086"/>
          <p:cNvSpPr>
            <a:spLocks noChangeShapeType="1"/>
          </p:cNvSpPr>
          <p:nvPr/>
        </p:nvSpPr>
        <p:spPr bwMode="auto">
          <a:xfrm>
            <a:off x="2216150" y="5452351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Line 577"/>
          <p:cNvSpPr>
            <a:spLocks noChangeShapeType="1"/>
          </p:cNvSpPr>
          <p:nvPr/>
        </p:nvSpPr>
        <p:spPr bwMode="auto">
          <a:xfrm>
            <a:off x="1684436" y="4724791"/>
            <a:ext cx="226725" cy="31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Freeform 926"/>
          <p:cNvSpPr>
            <a:spLocks/>
          </p:cNvSpPr>
          <p:nvPr/>
        </p:nvSpPr>
        <p:spPr bwMode="auto">
          <a:xfrm flipH="1">
            <a:off x="1690279" y="4730949"/>
            <a:ext cx="100446" cy="125667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4" name="Line 577"/>
          <p:cNvSpPr>
            <a:spLocks noChangeShapeType="1"/>
          </p:cNvSpPr>
          <p:nvPr/>
        </p:nvSpPr>
        <p:spPr bwMode="auto">
          <a:xfrm>
            <a:off x="1644406" y="5220797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Line 577"/>
          <p:cNvSpPr>
            <a:spLocks noChangeShapeType="1"/>
          </p:cNvSpPr>
          <p:nvPr/>
        </p:nvSpPr>
        <p:spPr bwMode="auto">
          <a:xfrm>
            <a:off x="1639164" y="4982672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Line 577"/>
          <p:cNvSpPr>
            <a:spLocks noChangeShapeType="1"/>
          </p:cNvSpPr>
          <p:nvPr/>
        </p:nvSpPr>
        <p:spPr bwMode="auto">
          <a:xfrm>
            <a:off x="1639592" y="5459714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Rectangle 1022"/>
          <p:cNvSpPr>
            <a:spLocks noChangeArrowheads="1"/>
          </p:cNvSpPr>
          <p:nvPr/>
        </p:nvSpPr>
        <p:spPr bwMode="auto">
          <a:xfrm>
            <a:off x="2046285" y="6594041"/>
            <a:ext cx="21336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IDEA-NW Project Director</a:t>
            </a:r>
            <a:endParaRPr lang="en-US" b="1" dirty="0"/>
          </a:p>
          <a:p>
            <a:pPr eaLnBrk="0" hangingPunct="0"/>
            <a:r>
              <a:rPr lang="en-US" i="1" dirty="0" smtClean="0"/>
              <a:t>Sujata Joshi</a:t>
            </a:r>
            <a:endParaRPr lang="en-US" i="1" dirty="0"/>
          </a:p>
        </p:txBody>
      </p:sp>
      <p:sp>
        <p:nvSpPr>
          <p:cNvPr id="194" name="Line 950"/>
          <p:cNvSpPr>
            <a:spLocks noChangeShapeType="1"/>
          </p:cNvSpPr>
          <p:nvPr/>
        </p:nvSpPr>
        <p:spPr bwMode="auto">
          <a:xfrm>
            <a:off x="1908536" y="6685733"/>
            <a:ext cx="18950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Rectangle 726"/>
          <p:cNvSpPr>
            <a:spLocks noChangeArrowheads="1"/>
          </p:cNvSpPr>
          <p:nvPr/>
        </p:nvSpPr>
        <p:spPr bwMode="auto">
          <a:xfrm>
            <a:off x="2277285" y="6834855"/>
            <a:ext cx="2619359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IDEA-NW Biostatistician – </a:t>
            </a:r>
            <a:r>
              <a:rPr lang="en-US" i="1" dirty="0" smtClean="0"/>
              <a:t>Monika Damron</a:t>
            </a:r>
          </a:p>
        </p:txBody>
      </p:sp>
      <p:sp>
        <p:nvSpPr>
          <p:cNvPr id="197" name="Line 1086"/>
          <p:cNvSpPr>
            <a:spLocks noChangeShapeType="1"/>
          </p:cNvSpPr>
          <p:nvPr/>
        </p:nvSpPr>
        <p:spPr bwMode="auto">
          <a:xfrm>
            <a:off x="2215356" y="6945809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" name="Freeform 926"/>
          <p:cNvSpPr>
            <a:spLocks/>
          </p:cNvSpPr>
          <p:nvPr/>
        </p:nvSpPr>
        <p:spPr bwMode="auto">
          <a:xfrm>
            <a:off x="2215356" y="6889261"/>
            <a:ext cx="45719" cy="52034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2" name="Freeform 926"/>
          <p:cNvSpPr>
            <a:spLocks/>
          </p:cNvSpPr>
          <p:nvPr/>
        </p:nvSpPr>
        <p:spPr bwMode="auto">
          <a:xfrm flipH="1">
            <a:off x="4775198" y="2014837"/>
            <a:ext cx="74614" cy="2842809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3" name="Freeform 756"/>
          <p:cNvSpPr>
            <a:spLocks/>
          </p:cNvSpPr>
          <p:nvPr/>
        </p:nvSpPr>
        <p:spPr bwMode="auto">
          <a:xfrm flipV="1">
            <a:off x="4860925" y="2562841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6" name="Rectangle 366"/>
          <p:cNvSpPr>
            <a:spLocks noChangeArrowheads="1"/>
          </p:cNvSpPr>
          <p:nvPr/>
        </p:nvSpPr>
        <p:spPr bwMode="auto">
          <a:xfrm>
            <a:off x="69242" y="4055769"/>
            <a:ext cx="1609226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err="1" smtClean="0"/>
              <a:t>EpiCenter</a:t>
            </a:r>
            <a:r>
              <a:rPr lang="en-US" b="1" dirty="0" smtClean="0"/>
              <a:t> Nat </a:t>
            </a:r>
            <a:r>
              <a:rPr lang="en-US" b="1" dirty="0" err="1" smtClean="0"/>
              <a:t>Eval.Specialist</a:t>
            </a:r>
            <a:endParaRPr lang="en-US" b="1" dirty="0"/>
          </a:p>
          <a:p>
            <a:pPr algn="r" eaLnBrk="0" hangingPunct="0"/>
            <a:r>
              <a:rPr lang="en-US" i="1" dirty="0" smtClean="0"/>
              <a:t>Birdie Wermy </a:t>
            </a:r>
            <a:endParaRPr lang="en-US" i="1" dirty="0"/>
          </a:p>
        </p:txBody>
      </p:sp>
      <p:sp>
        <p:nvSpPr>
          <p:cNvPr id="207" name="Line 577"/>
          <p:cNvSpPr>
            <a:spLocks noChangeShapeType="1"/>
          </p:cNvSpPr>
          <p:nvPr/>
        </p:nvSpPr>
        <p:spPr bwMode="auto">
          <a:xfrm>
            <a:off x="1685762" y="4232996"/>
            <a:ext cx="22510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49" name="Line 1014"/>
          <p:cNvSpPr>
            <a:spLocks noChangeShapeType="1"/>
          </p:cNvSpPr>
          <p:nvPr/>
        </p:nvSpPr>
        <p:spPr bwMode="auto">
          <a:xfrm flipV="1">
            <a:off x="1722895" y="3607605"/>
            <a:ext cx="19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Rectangle 366"/>
          <p:cNvSpPr>
            <a:spLocks noChangeArrowheads="1"/>
          </p:cNvSpPr>
          <p:nvPr/>
        </p:nvSpPr>
        <p:spPr bwMode="auto">
          <a:xfrm>
            <a:off x="21740" y="3468185"/>
            <a:ext cx="172402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endParaRPr lang="en-US" sz="200" b="1" dirty="0" smtClean="0"/>
          </a:p>
          <a:p>
            <a:pPr algn="r" eaLnBrk="0" hangingPunct="0"/>
            <a:r>
              <a:rPr lang="en-US" b="1" dirty="0" smtClean="0"/>
              <a:t>IP &amp; PHIT Project Director</a:t>
            </a:r>
            <a:endParaRPr lang="en-US" b="1" dirty="0"/>
          </a:p>
          <a:p>
            <a:pPr algn="r" eaLnBrk="0" hangingPunct="0"/>
            <a:r>
              <a:rPr lang="en-US" i="1" dirty="0" smtClean="0"/>
              <a:t>Bridget Canniff</a:t>
            </a:r>
            <a:endParaRPr lang="en-US" i="1" dirty="0"/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>
            <a:off x="6319838" y="661987"/>
            <a:ext cx="85725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6" name="Group 215"/>
          <p:cNvGrpSpPr/>
          <p:nvPr/>
        </p:nvGrpSpPr>
        <p:grpSpPr>
          <a:xfrm>
            <a:off x="5748338" y="1027431"/>
            <a:ext cx="2203450" cy="582211"/>
            <a:chOff x="5730875" y="966789"/>
            <a:chExt cx="2203450" cy="582211"/>
          </a:xfrm>
        </p:grpSpPr>
        <p:sp>
          <p:nvSpPr>
            <p:cNvPr id="175" name="Rectangle 1056"/>
            <p:cNvSpPr>
              <a:spLocks noChangeArrowheads="1"/>
            </p:cNvSpPr>
            <p:nvPr/>
          </p:nvSpPr>
          <p:spPr bwMode="auto">
            <a:xfrm>
              <a:off x="5853113" y="966789"/>
              <a:ext cx="2081212" cy="58221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90488" tIns="44450" rIns="90488" bIns="44450">
              <a:spAutoFit/>
            </a:bodyPr>
            <a:lstStyle/>
            <a:p>
              <a:pPr eaLnBrk="0" hangingPunct="0"/>
              <a:r>
                <a:rPr lang="en-US" b="1" dirty="0" smtClean="0"/>
                <a:t>Executive	Veterans</a:t>
              </a:r>
              <a:endParaRPr lang="en-US" i="1" dirty="0" smtClean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Legislative	Behavioral Health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Personnel	Public Health</a:t>
              </a:r>
              <a:endParaRPr lang="en-US" b="1" dirty="0"/>
            </a:p>
            <a:p>
              <a:pPr eaLnBrk="0" hangingPunct="0">
                <a:spcBef>
                  <a:spcPts val="0"/>
                </a:spcBef>
              </a:pPr>
              <a:r>
                <a:rPr lang="en-US" b="1" dirty="0" smtClean="0"/>
                <a:t>Elders</a:t>
              </a:r>
              <a:endParaRPr lang="en-US" b="1" dirty="0"/>
            </a:p>
          </p:txBody>
        </p:sp>
        <p:grpSp>
          <p:nvGrpSpPr>
            <p:cNvPr id="182" name="Group 163"/>
            <p:cNvGrpSpPr/>
            <p:nvPr/>
          </p:nvGrpSpPr>
          <p:grpSpPr>
            <a:xfrm>
              <a:off x="5730875" y="971552"/>
              <a:ext cx="1112360" cy="468312"/>
              <a:chOff x="2263775" y="3781427"/>
              <a:chExt cx="1112360" cy="468312"/>
            </a:xfrm>
          </p:grpSpPr>
          <p:sp>
            <p:nvSpPr>
              <p:cNvPr id="199" name="Line 1086"/>
              <p:cNvSpPr>
                <a:spLocks noChangeShapeType="1"/>
              </p:cNvSpPr>
              <p:nvPr/>
            </p:nvSpPr>
            <p:spPr bwMode="auto">
              <a:xfrm>
                <a:off x="2263775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Freeform 926"/>
              <p:cNvSpPr>
                <a:spLocks/>
              </p:cNvSpPr>
              <p:nvPr/>
            </p:nvSpPr>
            <p:spPr bwMode="auto">
              <a:xfrm>
                <a:off x="2266630" y="3781427"/>
                <a:ext cx="74139" cy="468312"/>
              </a:xfrm>
              <a:custGeom>
                <a:avLst/>
                <a:gdLst>
                  <a:gd name="T0" fmla="*/ 0 w 1"/>
                  <a:gd name="T1" fmla="*/ 0 h 294"/>
                  <a:gd name="T2" fmla="*/ 0 w 1"/>
                  <a:gd name="T3" fmla="*/ 2147483647 h 294"/>
                  <a:gd name="T4" fmla="*/ 0 60000 65536"/>
                  <a:gd name="T5" fmla="*/ 0 60000 65536"/>
                  <a:gd name="T6" fmla="*/ 0 w 1"/>
                  <a:gd name="T7" fmla="*/ 0 h 294"/>
                  <a:gd name="T8" fmla="*/ 1 w 1"/>
                  <a:gd name="T9" fmla="*/ 294 h 29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94">
                    <a:moveTo>
                      <a:pt x="0" y="0"/>
                    </a:moveTo>
                    <a:lnTo>
                      <a:pt x="0" y="294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endParaRPr lang="en-US"/>
              </a:p>
            </p:txBody>
          </p:sp>
          <p:sp>
            <p:nvSpPr>
              <p:cNvPr id="205" name="Line 1086"/>
              <p:cNvSpPr>
                <a:spLocks noChangeShapeType="1"/>
              </p:cNvSpPr>
              <p:nvPr/>
            </p:nvSpPr>
            <p:spPr bwMode="auto">
              <a:xfrm>
                <a:off x="3241197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086"/>
              <p:cNvSpPr>
                <a:spLocks noChangeShapeType="1"/>
              </p:cNvSpPr>
              <p:nvPr/>
            </p:nvSpPr>
            <p:spPr bwMode="auto">
              <a:xfrm>
                <a:off x="2273300" y="4135438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086"/>
              <p:cNvSpPr>
                <a:spLocks noChangeShapeType="1"/>
              </p:cNvSpPr>
              <p:nvPr/>
            </p:nvSpPr>
            <p:spPr bwMode="auto">
              <a:xfrm>
                <a:off x="3241197" y="3878263"/>
                <a:ext cx="13493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" name="Line 1086"/>
            <p:cNvSpPr>
              <a:spLocks noChangeShapeType="1"/>
            </p:cNvSpPr>
            <p:nvPr/>
          </p:nvSpPr>
          <p:spPr bwMode="auto">
            <a:xfrm>
              <a:off x="5740400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Line 1086"/>
            <p:cNvSpPr>
              <a:spLocks noChangeShapeType="1"/>
            </p:cNvSpPr>
            <p:nvPr/>
          </p:nvSpPr>
          <p:spPr bwMode="auto">
            <a:xfrm>
              <a:off x="5740400" y="143986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Line 1086"/>
            <p:cNvSpPr>
              <a:spLocks noChangeShapeType="1"/>
            </p:cNvSpPr>
            <p:nvPr/>
          </p:nvSpPr>
          <p:spPr bwMode="auto">
            <a:xfrm>
              <a:off x="6698772" y="1192213"/>
              <a:ext cx="1349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" name="Rectangle 521"/>
          <p:cNvSpPr>
            <a:spLocks noChangeArrowheads="1"/>
          </p:cNvSpPr>
          <p:nvPr/>
        </p:nvSpPr>
        <p:spPr bwMode="auto">
          <a:xfrm>
            <a:off x="4913312" y="4343321"/>
            <a:ext cx="1447800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Training Manager</a:t>
            </a:r>
            <a:endParaRPr lang="en-US" b="1" dirty="0"/>
          </a:p>
          <a:p>
            <a:pPr eaLnBrk="0" hangingPunct="0"/>
            <a:r>
              <a:rPr lang="en-US" i="1" dirty="0" smtClean="0"/>
              <a:t>  Bridget Canniff</a:t>
            </a:r>
          </a:p>
        </p:txBody>
      </p:sp>
      <p:sp>
        <p:nvSpPr>
          <p:cNvPr id="239" name="Freeform 926"/>
          <p:cNvSpPr>
            <a:spLocks/>
          </p:cNvSpPr>
          <p:nvPr/>
        </p:nvSpPr>
        <p:spPr bwMode="auto">
          <a:xfrm>
            <a:off x="2211770" y="4800599"/>
            <a:ext cx="46595" cy="1397514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26" name="Rectangle 492"/>
          <p:cNvSpPr>
            <a:spLocks noChangeArrowheads="1"/>
          </p:cNvSpPr>
          <p:nvPr/>
        </p:nvSpPr>
        <p:spPr bwMode="auto">
          <a:xfrm>
            <a:off x="4965300" y="4083288"/>
            <a:ext cx="1228409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Public Health</a:t>
            </a:r>
          </a:p>
          <a:p>
            <a:pPr eaLnBrk="0" hangingPunct="0"/>
            <a:r>
              <a:rPr lang="en-US" b="1" dirty="0" smtClean="0"/>
              <a:t>Improvement and</a:t>
            </a:r>
            <a:endParaRPr lang="en-US" b="1" dirty="0"/>
          </a:p>
        </p:txBody>
      </p:sp>
      <p:sp>
        <p:nvSpPr>
          <p:cNvPr id="2079" name="Line 362"/>
          <p:cNvSpPr>
            <a:spLocks noChangeShapeType="1"/>
          </p:cNvSpPr>
          <p:nvPr/>
        </p:nvSpPr>
        <p:spPr bwMode="auto">
          <a:xfrm>
            <a:off x="6312523" y="2402894"/>
            <a:ext cx="35527" cy="27569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09" name="Rectangle 492"/>
          <p:cNvSpPr>
            <a:spLocks noChangeArrowheads="1"/>
          </p:cNvSpPr>
          <p:nvPr/>
        </p:nvSpPr>
        <p:spPr bwMode="auto">
          <a:xfrm>
            <a:off x="-330209" y="6377067"/>
            <a:ext cx="222567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/>
              <a:t> </a:t>
            </a:r>
            <a:r>
              <a:rPr lang="en-US" b="1" dirty="0" smtClean="0"/>
              <a:t>            WEAVE-NW Project Specialist</a:t>
            </a:r>
          </a:p>
          <a:p>
            <a:pPr eaLnBrk="0" hangingPunct="0"/>
            <a:r>
              <a:rPr lang="en-US" i="1" dirty="0" smtClean="0"/>
              <a:t>                                        Nora Alexander</a:t>
            </a:r>
          </a:p>
        </p:txBody>
      </p:sp>
      <p:sp>
        <p:nvSpPr>
          <p:cNvPr id="2116" name="Text Box 762"/>
          <p:cNvSpPr txBox="1">
            <a:spLocks noChangeArrowheads="1"/>
          </p:cNvSpPr>
          <p:nvPr/>
        </p:nvSpPr>
        <p:spPr bwMode="auto">
          <a:xfrm>
            <a:off x="6481691" y="2362602"/>
            <a:ext cx="1479550" cy="338137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/>
              <a:t>Fund Accounting Manager</a:t>
            </a:r>
          </a:p>
          <a:p>
            <a:pPr eaLnBrk="0" hangingPunct="0"/>
            <a:r>
              <a:rPr lang="en-US" i="1" dirty="0"/>
              <a:t>Eugene Mostofi</a:t>
            </a:r>
          </a:p>
        </p:txBody>
      </p:sp>
      <p:sp>
        <p:nvSpPr>
          <p:cNvPr id="2117" name="Text Box 763"/>
          <p:cNvSpPr txBox="1">
            <a:spLocks noChangeArrowheads="1"/>
          </p:cNvSpPr>
          <p:nvPr/>
        </p:nvSpPr>
        <p:spPr bwMode="auto">
          <a:xfrm>
            <a:off x="6501910" y="2630397"/>
            <a:ext cx="1150548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Business </a:t>
            </a:r>
            <a:r>
              <a:rPr lang="en-US" b="1" dirty="0"/>
              <a:t>Manager</a:t>
            </a:r>
          </a:p>
          <a:p>
            <a:pPr eaLnBrk="0" hangingPunct="0"/>
            <a:r>
              <a:rPr lang="en-US" i="1" dirty="0"/>
              <a:t>Mike Feroglia</a:t>
            </a:r>
          </a:p>
        </p:txBody>
      </p:sp>
      <p:sp>
        <p:nvSpPr>
          <p:cNvPr id="2118" name="Text Box 764"/>
          <p:cNvSpPr txBox="1">
            <a:spLocks noChangeArrowheads="1"/>
          </p:cNvSpPr>
          <p:nvPr/>
        </p:nvSpPr>
        <p:spPr bwMode="auto">
          <a:xfrm>
            <a:off x="6758774" y="2943558"/>
            <a:ext cx="1072730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Accounts Payable</a:t>
            </a:r>
            <a:endParaRPr lang="en-US" b="1" dirty="0"/>
          </a:p>
          <a:p>
            <a:pPr eaLnBrk="0" hangingPunct="0"/>
            <a:r>
              <a:rPr lang="en-US" i="1" dirty="0" smtClean="0"/>
              <a:t>Nancy Scott</a:t>
            </a:r>
            <a:endParaRPr lang="en-US" i="1" dirty="0"/>
          </a:p>
        </p:txBody>
      </p:sp>
      <p:sp>
        <p:nvSpPr>
          <p:cNvPr id="2123" name="Text Box 816"/>
          <p:cNvSpPr txBox="1">
            <a:spLocks noChangeArrowheads="1"/>
          </p:cNvSpPr>
          <p:nvPr/>
        </p:nvSpPr>
        <p:spPr bwMode="auto">
          <a:xfrm>
            <a:off x="6501910" y="3446155"/>
            <a:ext cx="1117614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/>
              <a:t>Human Resources </a:t>
            </a:r>
          </a:p>
          <a:p>
            <a:pPr eaLnBrk="0" hangingPunct="0"/>
            <a:r>
              <a:rPr lang="en-US" b="1" dirty="0" smtClean="0"/>
              <a:t>Coordinator</a:t>
            </a:r>
          </a:p>
          <a:p>
            <a:pPr eaLnBrk="0" hangingPunct="0"/>
            <a:r>
              <a:rPr lang="en-US" i="1" dirty="0" err="1" smtClean="0"/>
              <a:t>Andra</a:t>
            </a:r>
            <a:r>
              <a:rPr lang="en-US" i="1" dirty="0" smtClean="0"/>
              <a:t> Wagner</a:t>
            </a:r>
            <a:endParaRPr lang="en-US" i="1" dirty="0"/>
          </a:p>
        </p:txBody>
      </p:sp>
      <p:grpSp>
        <p:nvGrpSpPr>
          <p:cNvPr id="180" name="Group 179"/>
          <p:cNvGrpSpPr/>
          <p:nvPr/>
        </p:nvGrpSpPr>
        <p:grpSpPr>
          <a:xfrm>
            <a:off x="6349641" y="3978962"/>
            <a:ext cx="1090012" cy="335989"/>
            <a:chOff x="6112317" y="4738973"/>
            <a:chExt cx="1090012" cy="335989"/>
          </a:xfrm>
        </p:grpSpPr>
        <p:sp>
          <p:nvSpPr>
            <p:cNvPr id="2075" name="Rectangle 352"/>
            <p:cNvSpPr>
              <a:spLocks noChangeArrowheads="1"/>
            </p:cNvSpPr>
            <p:nvPr/>
          </p:nvSpPr>
          <p:spPr bwMode="auto">
            <a:xfrm>
              <a:off x="6135529" y="4738973"/>
              <a:ext cx="1066800" cy="3359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algn="ctr" eaLnBrk="0" hangingPunct="0"/>
              <a:r>
                <a:rPr lang="en-US" b="1" dirty="0" smtClean="0"/>
                <a:t>Receptionist</a:t>
              </a:r>
              <a:endParaRPr lang="en-US" i="1" dirty="0"/>
            </a:p>
            <a:p>
              <a:pPr eaLnBrk="0" hangingPunct="0"/>
              <a:r>
                <a:rPr lang="en-US" i="1" dirty="0" smtClean="0"/>
                <a:t>    Geo. Ann Baker</a:t>
              </a:r>
              <a:endParaRPr lang="en-US" i="1" dirty="0"/>
            </a:p>
          </p:txBody>
        </p:sp>
        <p:sp>
          <p:nvSpPr>
            <p:cNvPr id="2134" name="Freeform 852"/>
            <p:cNvSpPr>
              <a:spLocks/>
            </p:cNvSpPr>
            <p:nvPr/>
          </p:nvSpPr>
          <p:spPr bwMode="auto">
            <a:xfrm flipV="1">
              <a:off x="6112317" y="4800437"/>
              <a:ext cx="180975" cy="42862"/>
            </a:xfrm>
            <a:custGeom>
              <a:avLst/>
              <a:gdLst>
                <a:gd name="T0" fmla="*/ 0 w 294"/>
                <a:gd name="T1" fmla="*/ 0 h 1"/>
                <a:gd name="T2" fmla="*/ 2147483647 w 294"/>
                <a:gd name="T3" fmla="*/ 0 h 1"/>
                <a:gd name="T4" fmla="*/ 0 60000 65536"/>
                <a:gd name="T5" fmla="*/ 0 60000 65536"/>
                <a:gd name="T6" fmla="*/ 0 w 294"/>
                <a:gd name="T7" fmla="*/ 0 h 1"/>
                <a:gd name="T8" fmla="*/ 294 w 29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94" h="1">
                  <a:moveTo>
                    <a:pt x="0" y="0"/>
                  </a:moveTo>
                  <a:lnTo>
                    <a:pt x="294" y="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endParaRPr lang="en-US"/>
            </a:p>
          </p:txBody>
        </p:sp>
      </p:grpSp>
      <p:sp>
        <p:nvSpPr>
          <p:cNvPr id="2137" name="Line 964"/>
          <p:cNvSpPr>
            <a:spLocks noChangeShapeType="1"/>
          </p:cNvSpPr>
          <p:nvPr/>
        </p:nvSpPr>
        <p:spPr bwMode="auto">
          <a:xfrm>
            <a:off x="6320749" y="2461428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38" name="Line 965"/>
          <p:cNvSpPr>
            <a:spLocks noChangeShapeType="1"/>
          </p:cNvSpPr>
          <p:nvPr/>
        </p:nvSpPr>
        <p:spPr bwMode="auto">
          <a:xfrm>
            <a:off x="6333501" y="2861229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9" name="Line 1065"/>
          <p:cNvSpPr>
            <a:spLocks noChangeShapeType="1"/>
          </p:cNvSpPr>
          <p:nvPr/>
        </p:nvSpPr>
        <p:spPr bwMode="auto">
          <a:xfrm flipV="1">
            <a:off x="-161718" y="3478630"/>
            <a:ext cx="0" cy="16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1" name="Freeform 852"/>
          <p:cNvSpPr>
            <a:spLocks/>
          </p:cNvSpPr>
          <p:nvPr/>
        </p:nvSpPr>
        <p:spPr bwMode="auto">
          <a:xfrm flipV="1">
            <a:off x="6338212" y="3531430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107" name="Rectangle 486"/>
          <p:cNvSpPr>
            <a:spLocks noChangeArrowheads="1"/>
          </p:cNvSpPr>
          <p:nvPr/>
        </p:nvSpPr>
        <p:spPr bwMode="auto">
          <a:xfrm>
            <a:off x="-357328" y="6437948"/>
            <a:ext cx="2012037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                            </a:t>
            </a:r>
          </a:p>
          <a:p>
            <a:pPr eaLnBrk="0" hangingPunct="0"/>
            <a:r>
              <a:rPr lang="en-US" i="1" dirty="0" smtClean="0"/>
              <a:t>                          </a:t>
            </a:r>
            <a:endParaRPr lang="en-US" i="1" dirty="0"/>
          </a:p>
        </p:txBody>
      </p:sp>
      <p:sp>
        <p:nvSpPr>
          <p:cNvPr id="232" name="Line 936"/>
          <p:cNvSpPr>
            <a:spLocks noChangeShapeType="1"/>
          </p:cNvSpPr>
          <p:nvPr/>
        </p:nvSpPr>
        <p:spPr bwMode="auto">
          <a:xfrm>
            <a:off x="6349596" y="5159857"/>
            <a:ext cx="196929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Text Box 775"/>
          <p:cNvSpPr txBox="1">
            <a:spLocks noChangeArrowheads="1"/>
          </p:cNvSpPr>
          <p:nvPr/>
        </p:nvSpPr>
        <p:spPr bwMode="auto">
          <a:xfrm>
            <a:off x="5063650" y="3434653"/>
            <a:ext cx="1342866" cy="58477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EHR And Meaningful </a:t>
            </a:r>
          </a:p>
          <a:p>
            <a:pPr eaLnBrk="0" hangingPunct="0"/>
            <a:r>
              <a:rPr lang="en-US" b="1" dirty="0" smtClean="0"/>
              <a:t>Use Support Center</a:t>
            </a:r>
          </a:p>
          <a:p>
            <a:pPr eaLnBrk="0" hangingPunct="0"/>
            <a:r>
              <a:rPr lang="en-US" b="1" dirty="0" smtClean="0"/>
              <a:t>Project Director </a:t>
            </a:r>
          </a:p>
          <a:p>
            <a:pPr eaLnBrk="0" hangingPunct="0"/>
            <a:r>
              <a:rPr lang="en-US" i="1" dirty="0" smtClean="0"/>
              <a:t>Katie Johnson</a:t>
            </a:r>
            <a:endParaRPr lang="en-US" b="1" dirty="0"/>
          </a:p>
        </p:txBody>
      </p:sp>
      <p:sp>
        <p:nvSpPr>
          <p:cNvPr id="236" name="Freeform 926"/>
          <p:cNvSpPr>
            <a:spLocks/>
          </p:cNvSpPr>
          <p:nvPr/>
        </p:nvSpPr>
        <p:spPr bwMode="auto">
          <a:xfrm>
            <a:off x="6715125" y="1038227"/>
            <a:ext cx="60641" cy="354011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419" name="Line 1086"/>
          <p:cNvSpPr>
            <a:spLocks noChangeShapeType="1"/>
          </p:cNvSpPr>
          <p:nvPr/>
        </p:nvSpPr>
        <p:spPr bwMode="auto">
          <a:xfrm>
            <a:off x="2207119" y="6196316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Rectangle 574"/>
          <p:cNvSpPr>
            <a:spLocks noChangeArrowheads="1"/>
          </p:cNvSpPr>
          <p:nvPr/>
        </p:nvSpPr>
        <p:spPr bwMode="auto">
          <a:xfrm>
            <a:off x="5861685" y="6883400"/>
            <a:ext cx="3422016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b="1" dirty="0" smtClean="0"/>
              <a:t>*Interns and Temporary Employees are not included in this chart</a:t>
            </a:r>
            <a:endParaRPr lang="en-US" i="1" dirty="0"/>
          </a:p>
        </p:txBody>
      </p:sp>
      <p:sp>
        <p:nvSpPr>
          <p:cNvPr id="171" name="Rectangle 366"/>
          <p:cNvSpPr>
            <a:spLocks noChangeArrowheads="1"/>
          </p:cNvSpPr>
          <p:nvPr/>
        </p:nvSpPr>
        <p:spPr bwMode="auto">
          <a:xfrm>
            <a:off x="-39763" y="2417176"/>
            <a:ext cx="1816204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Northwest Tribal Dental Support</a:t>
            </a:r>
          </a:p>
          <a:p>
            <a:pPr algn="r" eaLnBrk="0" hangingPunct="0"/>
            <a:r>
              <a:rPr lang="en-US" b="1" dirty="0" smtClean="0"/>
              <a:t>Center Manager </a:t>
            </a:r>
          </a:p>
          <a:p>
            <a:pPr algn="r" eaLnBrk="0" hangingPunct="0"/>
            <a:r>
              <a:rPr lang="en-US" b="1" dirty="0" smtClean="0"/>
              <a:t>TEC Coordinator </a:t>
            </a:r>
            <a:endParaRPr lang="en-US" b="1" dirty="0"/>
          </a:p>
          <a:p>
            <a:pPr algn="r" eaLnBrk="0" hangingPunct="0"/>
            <a:r>
              <a:rPr lang="en-US" i="1" dirty="0" smtClean="0"/>
              <a:t>Ticey  Mason</a:t>
            </a:r>
            <a:endParaRPr lang="en-US" i="1" dirty="0"/>
          </a:p>
        </p:txBody>
      </p:sp>
      <p:sp>
        <p:nvSpPr>
          <p:cNvPr id="189" name="Line 577"/>
          <p:cNvSpPr>
            <a:spLocks noChangeShapeType="1"/>
          </p:cNvSpPr>
          <p:nvPr/>
        </p:nvSpPr>
        <p:spPr bwMode="auto">
          <a:xfrm>
            <a:off x="1642893" y="5717210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Connector 7"/>
          <p:cNvCxnSpPr>
            <a:stCxn id="2188" idx="1"/>
          </p:cNvCxnSpPr>
          <p:nvPr/>
        </p:nvCxnSpPr>
        <p:spPr bwMode="auto">
          <a:xfrm>
            <a:off x="5052695" y="3079741"/>
            <a:ext cx="59054" cy="0"/>
          </a:xfrm>
          <a:prstGeom prst="line">
            <a:avLst/>
          </a:prstGeom>
          <a:solidFill>
            <a:schemeClr val="accent1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Freeform 756"/>
          <p:cNvSpPr>
            <a:spLocks/>
          </p:cNvSpPr>
          <p:nvPr/>
        </p:nvSpPr>
        <p:spPr bwMode="auto">
          <a:xfrm flipV="1">
            <a:off x="5049667" y="3502070"/>
            <a:ext cx="61912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0" name="Freeform 756"/>
          <p:cNvSpPr>
            <a:spLocks/>
          </p:cNvSpPr>
          <p:nvPr/>
        </p:nvSpPr>
        <p:spPr bwMode="auto">
          <a:xfrm flipV="1">
            <a:off x="4857721" y="4146957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7" name="Freeform 926"/>
          <p:cNvSpPr>
            <a:spLocks/>
          </p:cNvSpPr>
          <p:nvPr/>
        </p:nvSpPr>
        <p:spPr bwMode="auto">
          <a:xfrm>
            <a:off x="8316628" y="2502370"/>
            <a:ext cx="45719" cy="123442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74" name="Rectangle 574"/>
          <p:cNvSpPr>
            <a:spLocks noChangeArrowheads="1"/>
          </p:cNvSpPr>
          <p:nvPr/>
        </p:nvSpPr>
        <p:spPr bwMode="auto">
          <a:xfrm>
            <a:off x="5861685" y="5064355"/>
            <a:ext cx="2850056" cy="21287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r" eaLnBrk="0" hangingPunct="0"/>
            <a:r>
              <a:rPr lang="en-US" b="1" dirty="0" smtClean="0"/>
              <a:t>Fetal Alcohol Spectrum Disorder Project</a:t>
            </a:r>
            <a:endParaRPr lang="en-US" b="1" dirty="0"/>
          </a:p>
        </p:txBody>
      </p:sp>
      <p:sp>
        <p:nvSpPr>
          <p:cNvPr id="178" name="Line 1014"/>
          <p:cNvSpPr>
            <a:spLocks noChangeShapeType="1"/>
          </p:cNvSpPr>
          <p:nvPr/>
        </p:nvSpPr>
        <p:spPr bwMode="auto">
          <a:xfrm flipV="1">
            <a:off x="1913889" y="3576294"/>
            <a:ext cx="19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8" name="Line 365"/>
          <p:cNvSpPr>
            <a:spLocks noChangeShapeType="1"/>
          </p:cNvSpPr>
          <p:nvPr/>
        </p:nvSpPr>
        <p:spPr bwMode="auto">
          <a:xfrm>
            <a:off x="1915317" y="3068278"/>
            <a:ext cx="144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8" name="Line 365"/>
          <p:cNvSpPr>
            <a:spLocks noChangeShapeType="1"/>
          </p:cNvSpPr>
          <p:nvPr/>
        </p:nvSpPr>
        <p:spPr bwMode="auto">
          <a:xfrm flipV="1">
            <a:off x="2217580" y="2716004"/>
            <a:ext cx="0" cy="9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24046" y="2710446"/>
            <a:ext cx="23117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NW NARCH Project Coordinator</a:t>
            </a:r>
            <a:endParaRPr lang="en-US" b="1" dirty="0"/>
          </a:p>
          <a:p>
            <a:pPr eaLnBrk="0" hangingPunct="0"/>
            <a:r>
              <a:rPr lang="en-US" i="1" dirty="0" smtClean="0"/>
              <a:t>Tanya Firemoon</a:t>
            </a:r>
            <a:endParaRPr lang="en-US" b="1" i="1" dirty="0"/>
          </a:p>
        </p:txBody>
      </p:sp>
      <p:sp>
        <p:nvSpPr>
          <p:cNvPr id="4" name="Rectangle 3"/>
          <p:cNvSpPr/>
          <p:nvPr/>
        </p:nvSpPr>
        <p:spPr>
          <a:xfrm>
            <a:off x="-105448" y="6632794"/>
            <a:ext cx="193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1" dirty="0" smtClean="0">
                <a:solidFill>
                  <a:srgbClr val="000000"/>
                </a:solidFill>
              </a:rPr>
              <a:t>         WEAVE-NW </a:t>
            </a:r>
            <a:r>
              <a:rPr lang="en-US" b="1" dirty="0" err="1" smtClean="0">
                <a:solidFill>
                  <a:srgbClr val="000000"/>
                </a:solidFill>
              </a:rPr>
              <a:t>Eval</a:t>
            </a:r>
            <a:r>
              <a:rPr lang="en-US" b="1" dirty="0" smtClean="0">
                <a:solidFill>
                  <a:srgbClr val="000000"/>
                </a:solidFill>
              </a:rPr>
              <a:t>. Specialist</a:t>
            </a:r>
            <a:endParaRPr lang="en-US" b="1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i="1" dirty="0">
                <a:solidFill>
                  <a:srgbClr val="000000"/>
                </a:solidFill>
              </a:rPr>
              <a:t>          </a:t>
            </a:r>
            <a:r>
              <a:rPr lang="en-US" i="1" dirty="0" smtClean="0">
                <a:solidFill>
                  <a:srgbClr val="000000"/>
                </a:solidFill>
              </a:rPr>
              <a:t>                Jenine Dankovchik</a:t>
            </a:r>
            <a:endParaRPr lang="en-US" dirty="0"/>
          </a:p>
        </p:txBody>
      </p:sp>
      <p:sp>
        <p:nvSpPr>
          <p:cNvPr id="227" name="Line 936"/>
          <p:cNvSpPr>
            <a:spLocks noChangeShapeType="1"/>
          </p:cNvSpPr>
          <p:nvPr/>
        </p:nvSpPr>
        <p:spPr bwMode="auto">
          <a:xfrm>
            <a:off x="1745765" y="6207398"/>
            <a:ext cx="166902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04891" y="5342039"/>
            <a:ext cx="22937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HIV/HCV/STI </a:t>
            </a:r>
            <a:r>
              <a:rPr lang="en-US" b="1" dirty="0"/>
              <a:t>Clinical Services </a:t>
            </a:r>
            <a:r>
              <a:rPr lang="en-US" b="1" dirty="0" smtClean="0"/>
              <a:t>Director </a:t>
            </a:r>
            <a:endParaRPr lang="en-US" b="1" dirty="0"/>
          </a:p>
          <a:p>
            <a:pPr eaLnBrk="0" hangingPunct="0"/>
            <a:r>
              <a:rPr lang="en-US" i="1" dirty="0"/>
              <a:t>Jessica Leston</a:t>
            </a:r>
          </a:p>
          <a:p>
            <a:pPr eaLnBrk="0" hangingPunct="0"/>
            <a:endParaRPr lang="en-US" b="1" dirty="0" smtClean="0"/>
          </a:p>
          <a:p>
            <a:pPr eaLnBrk="0" hangingPunct="0"/>
            <a:endParaRPr lang="en-US" b="1" dirty="0" smtClean="0"/>
          </a:p>
          <a:p>
            <a:pPr eaLnBrk="0" hangingPunct="0"/>
            <a:endParaRPr lang="en-US" b="1" dirty="0"/>
          </a:p>
          <a:p>
            <a:pPr eaLnBrk="0" hangingPunct="0"/>
            <a:endParaRPr lang="en-US" b="1" dirty="0" smtClean="0"/>
          </a:p>
          <a:p>
            <a:pPr eaLnBrk="0" hangingPunct="0"/>
            <a:r>
              <a:rPr lang="en-US" b="1" dirty="0" smtClean="0"/>
              <a:t>Project </a:t>
            </a:r>
            <a:r>
              <a:rPr lang="en-US" b="1" dirty="0"/>
              <a:t>Assistant</a:t>
            </a:r>
          </a:p>
          <a:p>
            <a:pPr eaLnBrk="0" hangingPunct="0"/>
            <a:r>
              <a:rPr lang="en-US" i="1" dirty="0" smtClean="0"/>
              <a:t>Thomas </a:t>
            </a:r>
            <a:r>
              <a:rPr lang="en-US" i="1" dirty="0"/>
              <a:t>Ghost Dog Jr.</a:t>
            </a:r>
          </a:p>
        </p:txBody>
      </p:sp>
      <p:sp>
        <p:nvSpPr>
          <p:cNvPr id="231" name="Rectangle 1022"/>
          <p:cNvSpPr>
            <a:spLocks noChangeArrowheads="1"/>
          </p:cNvSpPr>
          <p:nvPr/>
        </p:nvSpPr>
        <p:spPr bwMode="auto">
          <a:xfrm>
            <a:off x="2529202" y="5091389"/>
            <a:ext cx="2175034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THRIVE Project Coordinator</a:t>
            </a:r>
          </a:p>
          <a:p>
            <a:pPr eaLnBrk="0" hangingPunct="0"/>
            <a:r>
              <a:rPr lang="en-US" i="1" dirty="0" smtClean="0"/>
              <a:t>Celena McCray</a:t>
            </a:r>
            <a:endParaRPr lang="en-US" i="1" dirty="0"/>
          </a:p>
        </p:txBody>
      </p:sp>
      <p:sp>
        <p:nvSpPr>
          <p:cNvPr id="234" name="Line 1086"/>
          <p:cNvSpPr>
            <a:spLocks noChangeShapeType="1"/>
          </p:cNvSpPr>
          <p:nvPr/>
        </p:nvSpPr>
        <p:spPr bwMode="auto">
          <a:xfrm>
            <a:off x="2431595" y="5187264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" name="Line 365"/>
          <p:cNvSpPr>
            <a:spLocks noChangeShapeType="1"/>
          </p:cNvSpPr>
          <p:nvPr/>
        </p:nvSpPr>
        <p:spPr bwMode="auto">
          <a:xfrm flipH="1" flipV="1">
            <a:off x="2425379" y="5109007"/>
            <a:ext cx="0" cy="841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507" name="Rectangle 411"/>
          <p:cNvSpPr>
            <a:spLocks noChangeArrowheads="1"/>
          </p:cNvSpPr>
          <p:nvPr/>
        </p:nvSpPr>
        <p:spPr bwMode="auto">
          <a:xfrm>
            <a:off x="483480" y="1747044"/>
            <a:ext cx="2844296" cy="265271"/>
          </a:xfrm>
          <a:prstGeom prst="rect">
            <a:avLst/>
          </a:prstGeom>
          <a:solidFill>
            <a:srgbClr val="FFFFFF"/>
          </a:solidFill>
          <a:ln w="12700" cap="rnd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 dirty="0"/>
          </a:p>
        </p:txBody>
      </p:sp>
      <p:sp>
        <p:nvSpPr>
          <p:cNvPr id="2087" name="Rectangle 321"/>
          <p:cNvSpPr>
            <a:spLocks noChangeArrowheads="1"/>
          </p:cNvSpPr>
          <p:nvPr/>
        </p:nvSpPr>
        <p:spPr bwMode="auto">
          <a:xfrm>
            <a:off x="370785" y="1752613"/>
            <a:ext cx="3096104" cy="243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 eaLnBrk="0" hangingPunct="0"/>
            <a:r>
              <a:rPr lang="en-US" sz="1000" b="1" dirty="0"/>
              <a:t>Northwest </a:t>
            </a:r>
            <a:r>
              <a:rPr lang="en-US" sz="1000" b="1" dirty="0" smtClean="0"/>
              <a:t>Tribal Epidemiology </a:t>
            </a:r>
            <a:r>
              <a:rPr lang="en-US" sz="1000" b="1" dirty="0"/>
              <a:t>Center</a:t>
            </a:r>
          </a:p>
        </p:txBody>
      </p:sp>
      <p:sp>
        <p:nvSpPr>
          <p:cNvPr id="169" name="Line 365"/>
          <p:cNvSpPr>
            <a:spLocks noChangeShapeType="1"/>
          </p:cNvSpPr>
          <p:nvPr/>
        </p:nvSpPr>
        <p:spPr bwMode="auto">
          <a:xfrm flipV="1">
            <a:off x="1564617" y="3789946"/>
            <a:ext cx="0" cy="12514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72" name="Line 365"/>
          <p:cNvSpPr>
            <a:spLocks noChangeShapeType="1"/>
          </p:cNvSpPr>
          <p:nvPr/>
        </p:nvSpPr>
        <p:spPr bwMode="auto">
          <a:xfrm flipV="1">
            <a:off x="1426591" y="3915092"/>
            <a:ext cx="1353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8" name="Freeform 852"/>
          <p:cNvSpPr>
            <a:spLocks/>
          </p:cNvSpPr>
          <p:nvPr/>
        </p:nvSpPr>
        <p:spPr bwMode="auto">
          <a:xfrm flipV="1">
            <a:off x="6342989" y="4419277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96" name="Text Box 816"/>
          <p:cNvSpPr txBox="1">
            <a:spLocks noChangeArrowheads="1"/>
          </p:cNvSpPr>
          <p:nvPr/>
        </p:nvSpPr>
        <p:spPr bwMode="auto">
          <a:xfrm>
            <a:off x="6461962" y="4343321"/>
            <a:ext cx="1091966" cy="461665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 smtClean="0"/>
              <a:t> Office Assistants </a:t>
            </a:r>
            <a:endParaRPr lang="en-US" b="1" dirty="0"/>
          </a:p>
          <a:p>
            <a:pPr eaLnBrk="0" hangingPunct="0"/>
            <a:r>
              <a:rPr lang="en-US" i="1" dirty="0" smtClean="0"/>
              <a:t>  Rosetta Minthorn</a:t>
            </a:r>
          </a:p>
          <a:p>
            <a:pPr eaLnBrk="0" hangingPunct="0"/>
            <a:r>
              <a:rPr lang="en-US" i="1" dirty="0" smtClean="0"/>
              <a:t>  Elisabeth Stanphill</a:t>
            </a:r>
            <a:endParaRPr lang="en-US" i="1" dirty="0"/>
          </a:p>
        </p:txBody>
      </p:sp>
      <p:sp>
        <p:nvSpPr>
          <p:cNvPr id="222" name="Freeform 852"/>
          <p:cNvSpPr>
            <a:spLocks/>
          </p:cNvSpPr>
          <p:nvPr/>
        </p:nvSpPr>
        <p:spPr bwMode="auto">
          <a:xfrm flipV="1">
            <a:off x="6345500" y="4809208"/>
            <a:ext cx="180975" cy="42862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09" name="Freeform 756"/>
          <p:cNvSpPr>
            <a:spLocks/>
          </p:cNvSpPr>
          <p:nvPr/>
        </p:nvSpPr>
        <p:spPr bwMode="auto">
          <a:xfrm flipV="1">
            <a:off x="4859701" y="4811927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0" name="Freeform 756"/>
          <p:cNvSpPr>
            <a:spLocks/>
          </p:cNvSpPr>
          <p:nvPr/>
        </p:nvSpPr>
        <p:spPr bwMode="auto">
          <a:xfrm flipV="1">
            <a:off x="5244519" y="5111353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33" name="Text Box 775"/>
          <p:cNvSpPr txBox="1">
            <a:spLocks noChangeArrowheads="1"/>
          </p:cNvSpPr>
          <p:nvPr/>
        </p:nvSpPr>
        <p:spPr bwMode="auto">
          <a:xfrm>
            <a:off x="4962957" y="4722323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NDTI Project Director</a:t>
            </a:r>
          </a:p>
          <a:p>
            <a:pPr eaLnBrk="0" hangingPunct="0"/>
            <a:r>
              <a:rPr lang="en-US" i="1" dirty="0" smtClean="0"/>
              <a:t>Christina Peters</a:t>
            </a:r>
            <a:endParaRPr lang="en-US" b="1" dirty="0"/>
          </a:p>
        </p:txBody>
      </p:sp>
      <p:sp>
        <p:nvSpPr>
          <p:cNvPr id="238" name="Text Box 775"/>
          <p:cNvSpPr txBox="1">
            <a:spLocks noChangeArrowheads="1"/>
          </p:cNvSpPr>
          <p:nvPr/>
        </p:nvSpPr>
        <p:spPr bwMode="auto">
          <a:xfrm>
            <a:off x="5342467" y="5028550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NDTI Specialist</a:t>
            </a:r>
          </a:p>
          <a:p>
            <a:pPr eaLnBrk="0" hangingPunct="0"/>
            <a:r>
              <a:rPr lang="en-US" i="1" dirty="0" smtClean="0"/>
              <a:t>Pamela Johnson</a:t>
            </a:r>
            <a:endParaRPr lang="en-US" b="1" dirty="0"/>
          </a:p>
        </p:txBody>
      </p:sp>
      <p:sp>
        <p:nvSpPr>
          <p:cNvPr id="240" name="Line 365"/>
          <p:cNvSpPr>
            <a:spLocks noChangeShapeType="1"/>
          </p:cNvSpPr>
          <p:nvPr/>
        </p:nvSpPr>
        <p:spPr bwMode="auto">
          <a:xfrm flipH="1" flipV="1">
            <a:off x="5244519" y="5040818"/>
            <a:ext cx="1692" cy="43095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1" name="Line 365"/>
          <p:cNvSpPr>
            <a:spLocks noChangeShapeType="1"/>
          </p:cNvSpPr>
          <p:nvPr/>
        </p:nvSpPr>
        <p:spPr bwMode="auto">
          <a:xfrm flipH="1" flipV="1">
            <a:off x="6677987" y="3060437"/>
            <a:ext cx="0" cy="1126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2" name="Freeform 756"/>
          <p:cNvSpPr>
            <a:spLocks/>
          </p:cNvSpPr>
          <p:nvPr/>
        </p:nvSpPr>
        <p:spPr bwMode="auto">
          <a:xfrm flipV="1">
            <a:off x="6676920" y="3127326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243" name="Line 966"/>
          <p:cNvSpPr>
            <a:spLocks noChangeShapeType="1"/>
          </p:cNvSpPr>
          <p:nvPr/>
        </p:nvSpPr>
        <p:spPr bwMode="auto">
          <a:xfrm flipH="1">
            <a:off x="5049666" y="3084456"/>
            <a:ext cx="3029" cy="46333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8" name="Rectangle 227"/>
          <p:cNvSpPr/>
          <p:nvPr/>
        </p:nvSpPr>
        <p:spPr>
          <a:xfrm>
            <a:off x="8138" y="6109818"/>
            <a:ext cx="19301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lang="en-US" b="1" dirty="0" smtClean="0">
                <a:solidFill>
                  <a:srgbClr val="000000"/>
                </a:solidFill>
              </a:rPr>
              <a:t>        WEAVE-NW Project Director</a:t>
            </a:r>
            <a:endParaRPr lang="en-US" b="1" dirty="0">
              <a:solidFill>
                <a:srgbClr val="000000"/>
              </a:solidFill>
            </a:endParaRPr>
          </a:p>
          <a:p>
            <a:pPr lvl="0" eaLnBrk="0" hangingPunct="0"/>
            <a:r>
              <a:rPr lang="en-US" i="1" dirty="0">
                <a:solidFill>
                  <a:srgbClr val="000000"/>
                </a:solidFill>
              </a:rPr>
              <a:t>          </a:t>
            </a:r>
            <a:r>
              <a:rPr lang="en-US" i="1" dirty="0" smtClean="0">
                <a:solidFill>
                  <a:srgbClr val="000000"/>
                </a:solidFill>
              </a:rPr>
              <a:t>                   Nanette </a:t>
            </a:r>
            <a:r>
              <a:rPr lang="en-US" i="1" dirty="0" err="1" smtClean="0">
                <a:solidFill>
                  <a:srgbClr val="000000"/>
                </a:solidFill>
              </a:rPr>
              <a:t>Yandell</a:t>
            </a:r>
            <a:endParaRPr lang="en-US" dirty="0"/>
          </a:p>
        </p:txBody>
      </p:sp>
      <p:sp>
        <p:nvSpPr>
          <p:cNvPr id="244" name="Line 936"/>
          <p:cNvSpPr>
            <a:spLocks noChangeShapeType="1"/>
          </p:cNvSpPr>
          <p:nvPr/>
        </p:nvSpPr>
        <p:spPr bwMode="auto">
          <a:xfrm>
            <a:off x="1666770" y="6489404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7" name="Line 365"/>
          <p:cNvSpPr>
            <a:spLocks noChangeShapeType="1"/>
          </p:cNvSpPr>
          <p:nvPr/>
        </p:nvSpPr>
        <p:spPr bwMode="auto">
          <a:xfrm flipH="1" flipV="1">
            <a:off x="1796732" y="6207398"/>
            <a:ext cx="18830" cy="833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9" name="Line 936"/>
          <p:cNvSpPr>
            <a:spLocks noChangeShapeType="1"/>
          </p:cNvSpPr>
          <p:nvPr/>
        </p:nvSpPr>
        <p:spPr bwMode="auto">
          <a:xfrm>
            <a:off x="1673474" y="6746414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5" name="Line 965"/>
          <p:cNvSpPr>
            <a:spLocks noChangeShapeType="1"/>
          </p:cNvSpPr>
          <p:nvPr/>
        </p:nvSpPr>
        <p:spPr bwMode="auto">
          <a:xfrm>
            <a:off x="7837787" y="2169282"/>
            <a:ext cx="161925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7" name="Line 965"/>
          <p:cNvSpPr>
            <a:spLocks noChangeShapeType="1"/>
          </p:cNvSpPr>
          <p:nvPr/>
        </p:nvSpPr>
        <p:spPr bwMode="auto">
          <a:xfrm>
            <a:off x="8315085" y="2620664"/>
            <a:ext cx="111777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-39763" y="6930591"/>
            <a:ext cx="1932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WEAVE-NW Tobacco Specialist</a:t>
            </a:r>
          </a:p>
          <a:p>
            <a:r>
              <a:rPr lang="en-US" i="1" dirty="0" smtClean="0"/>
              <a:t>                                     Ryan Sealy </a:t>
            </a:r>
            <a:endParaRPr lang="en-US" i="1" dirty="0"/>
          </a:p>
        </p:txBody>
      </p:sp>
      <p:sp>
        <p:nvSpPr>
          <p:cNvPr id="220" name="Line 936"/>
          <p:cNvSpPr>
            <a:spLocks noChangeShapeType="1"/>
          </p:cNvSpPr>
          <p:nvPr/>
        </p:nvSpPr>
        <p:spPr bwMode="auto">
          <a:xfrm>
            <a:off x="1682810" y="7041160"/>
            <a:ext cx="131286" cy="0"/>
          </a:xfrm>
          <a:prstGeom prst="line">
            <a:avLst/>
          </a:pr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Freeform 926"/>
          <p:cNvSpPr>
            <a:spLocks/>
          </p:cNvSpPr>
          <p:nvPr/>
        </p:nvSpPr>
        <p:spPr bwMode="auto">
          <a:xfrm>
            <a:off x="7843976" y="1614493"/>
            <a:ext cx="45719" cy="118897"/>
          </a:xfrm>
          <a:custGeom>
            <a:avLst/>
            <a:gdLst>
              <a:gd name="T0" fmla="*/ 0 w 1"/>
              <a:gd name="T1" fmla="*/ 0 h 294"/>
              <a:gd name="T2" fmla="*/ 0 w 1"/>
              <a:gd name="T3" fmla="*/ 2147483647 h 294"/>
              <a:gd name="T4" fmla="*/ 0 60000 65536"/>
              <a:gd name="T5" fmla="*/ 0 60000 65536"/>
              <a:gd name="T6" fmla="*/ 0 w 1"/>
              <a:gd name="T7" fmla="*/ 0 h 294"/>
              <a:gd name="T8" fmla="*/ 1 w 1"/>
              <a:gd name="T9" fmla="*/ 294 h 2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294">
                <a:moveTo>
                  <a:pt x="0" y="0"/>
                </a:moveTo>
                <a:lnTo>
                  <a:pt x="0" y="29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 dirty="0"/>
          </a:p>
        </p:txBody>
      </p:sp>
      <p:sp>
        <p:nvSpPr>
          <p:cNvPr id="177" name="Freeform 756"/>
          <p:cNvSpPr>
            <a:spLocks/>
          </p:cNvSpPr>
          <p:nvPr/>
        </p:nvSpPr>
        <p:spPr bwMode="auto">
          <a:xfrm flipV="1">
            <a:off x="5246211" y="5426052"/>
            <a:ext cx="123825" cy="45719"/>
          </a:xfrm>
          <a:custGeom>
            <a:avLst/>
            <a:gdLst>
              <a:gd name="T0" fmla="*/ 0 w 294"/>
              <a:gd name="T1" fmla="*/ 0 h 1"/>
              <a:gd name="T2" fmla="*/ 2147483647 w 294"/>
              <a:gd name="T3" fmla="*/ 0 h 1"/>
              <a:gd name="T4" fmla="*/ 0 60000 65536"/>
              <a:gd name="T5" fmla="*/ 0 60000 65536"/>
              <a:gd name="T6" fmla="*/ 0 w 294"/>
              <a:gd name="T7" fmla="*/ 0 h 1"/>
              <a:gd name="T8" fmla="*/ 294 w 29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4" h="1">
                <a:moveTo>
                  <a:pt x="0" y="0"/>
                </a:moveTo>
                <a:lnTo>
                  <a:pt x="294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83" name="Text Box 775"/>
          <p:cNvSpPr txBox="1">
            <a:spLocks noChangeArrowheads="1"/>
          </p:cNvSpPr>
          <p:nvPr/>
        </p:nvSpPr>
        <p:spPr bwMode="auto">
          <a:xfrm>
            <a:off x="5335121" y="5348854"/>
            <a:ext cx="1342866" cy="338554"/>
          </a:xfrm>
          <a:prstGeom prst="rect">
            <a:avLst/>
          </a:prstGeom>
          <a:noFill/>
          <a:ln w="12700" cap="rnd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 smtClean="0"/>
              <a:t> NDTI Coordinator</a:t>
            </a:r>
          </a:p>
          <a:p>
            <a:pPr eaLnBrk="0" hangingPunct="0"/>
            <a:r>
              <a:rPr lang="en-US" i="1" dirty="0" smtClean="0"/>
              <a:t> Tanya Firemoon</a:t>
            </a:r>
            <a:endParaRPr lang="en-US" b="1" dirty="0"/>
          </a:p>
        </p:txBody>
      </p:sp>
      <p:sp>
        <p:nvSpPr>
          <p:cNvPr id="192" name="Line 365"/>
          <p:cNvSpPr>
            <a:spLocks noChangeShapeType="1"/>
          </p:cNvSpPr>
          <p:nvPr/>
        </p:nvSpPr>
        <p:spPr bwMode="auto">
          <a:xfrm flipH="1" flipV="1">
            <a:off x="2450512" y="5635000"/>
            <a:ext cx="0" cy="8220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7" name="Line 1086"/>
          <p:cNvSpPr>
            <a:spLocks noChangeShapeType="1"/>
          </p:cNvSpPr>
          <p:nvPr/>
        </p:nvSpPr>
        <p:spPr bwMode="auto">
          <a:xfrm>
            <a:off x="2449984" y="5709118"/>
            <a:ext cx="134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9" name="Rectangle 1022"/>
          <p:cNvSpPr>
            <a:spLocks noChangeArrowheads="1"/>
          </p:cNvSpPr>
          <p:nvPr/>
        </p:nvSpPr>
        <p:spPr bwMode="auto">
          <a:xfrm>
            <a:off x="2534263" y="5621759"/>
            <a:ext cx="217503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b="1" dirty="0" smtClean="0"/>
              <a:t>HCV RN Project Manager, PRT Media Specialist </a:t>
            </a:r>
          </a:p>
          <a:p>
            <a:pPr eaLnBrk="0" hangingPunct="0"/>
            <a:r>
              <a:rPr lang="en-US" i="1" dirty="0" smtClean="0"/>
              <a:t>David Stephens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phic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Graph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rnd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aphic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phic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aphic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Pages>1</Pages>
  <Words>394</Words>
  <Application>Microsoft Office PowerPoint</Application>
  <PresentationFormat>Custom</PresentationFormat>
  <Paragraphs>143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Graphics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9-97org</dc:title>
  <dc:subject>organization chart</dc:subject>
  <dc:creator>ao</dc:creator>
  <cp:lastModifiedBy>Andra Wagner</cp:lastModifiedBy>
  <cp:revision>603</cp:revision>
  <cp:lastPrinted>2016-09-07T16:28:13Z</cp:lastPrinted>
  <dcterms:created xsi:type="dcterms:W3CDTF">1997-09-16T08:14:36Z</dcterms:created>
  <dcterms:modified xsi:type="dcterms:W3CDTF">2017-02-07T01:12:48Z</dcterms:modified>
</cp:coreProperties>
</file>