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ppt/theme/theme10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11.xml" ContentType="application/vnd.openxmlformats-officedocument.theme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12.xml" ContentType="application/vnd.openxmlformats-officedocument.theme+xml"/>
  <Override PartName="/ppt/theme/theme13.xml" ContentType="application/vnd.openxmlformats-officedocument.theme+xml"/>
  <Override PartName="/ppt/theme/theme1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75" r:id="rId3"/>
    <p:sldMasterId id="2147483677" r:id="rId4"/>
    <p:sldMasterId id="2147483679" r:id="rId5"/>
    <p:sldMasterId id="2147483681" r:id="rId6"/>
    <p:sldMasterId id="2147483683" r:id="rId7"/>
    <p:sldMasterId id="2147483685" r:id="rId8"/>
    <p:sldMasterId id="2147483687" r:id="rId9"/>
    <p:sldMasterId id="2147483689" r:id="rId10"/>
    <p:sldMasterId id="2147483691" r:id="rId11"/>
    <p:sldMasterId id="2147483693" r:id="rId12"/>
    <p:sldMasterId id="2147483694" r:id="rId13"/>
    <p:sldMasterId id="2147483696" r:id="rId14"/>
  </p:sldMasterIdLst>
  <p:notesMasterIdLst>
    <p:notesMasterId r:id="rId27"/>
  </p:notesMasterIdLst>
  <p:handoutMasterIdLst>
    <p:handoutMasterId r:id="rId28"/>
  </p:handoutMasterIdLst>
  <p:sldIdLst>
    <p:sldId id="642" r:id="rId15"/>
    <p:sldId id="648" r:id="rId16"/>
    <p:sldId id="651" r:id="rId17"/>
    <p:sldId id="656" r:id="rId18"/>
    <p:sldId id="657" r:id="rId19"/>
    <p:sldId id="658" r:id="rId20"/>
    <p:sldId id="655" r:id="rId21"/>
    <p:sldId id="652" r:id="rId22"/>
    <p:sldId id="653" r:id="rId23"/>
    <p:sldId id="654" r:id="rId24"/>
    <p:sldId id="659" r:id="rId25"/>
    <p:sldId id="646" r:id="rId26"/>
  </p:sldIdLst>
  <p:sldSz cx="12192000" cy="6858000"/>
  <p:notesSz cx="6881813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1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A488322-F2BA-4B5B-9748-0D474271808F}" styleName="Medium Style 3 -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4146" autoAdjust="0"/>
    <p:restoredTop sz="68570" autoAdjust="0"/>
  </p:normalViewPr>
  <p:slideViewPr>
    <p:cSldViewPr snapToGrid="0">
      <p:cViewPr varScale="1">
        <p:scale>
          <a:sx n="93" d="100"/>
          <a:sy n="93" d="100"/>
        </p:scale>
        <p:origin x="832" y="208"/>
      </p:cViewPr>
      <p:guideLst/>
    </p:cSldViewPr>
  </p:slideViewPr>
  <p:outlineViewPr>
    <p:cViewPr>
      <p:scale>
        <a:sx n="33" d="100"/>
        <a:sy n="33" d="100"/>
      </p:scale>
      <p:origin x="0" y="-30053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-5568"/>
    </p:cViewPr>
  </p:sorterViewPr>
  <p:notesViewPr>
    <p:cSldViewPr snapToGrid="0">
      <p:cViewPr varScale="1">
        <p:scale>
          <a:sx n="76" d="100"/>
          <a:sy n="76" d="100"/>
        </p:scale>
        <p:origin x="2914" y="53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6.xml"/><Relationship Id="rId13" Type="http://schemas.openxmlformats.org/officeDocument/2006/relationships/slideMaster" Target="slideMasters/slideMaster11.xml"/><Relationship Id="rId18" Type="http://schemas.openxmlformats.org/officeDocument/2006/relationships/slide" Target="slides/slide4.xml"/><Relationship Id="rId26" Type="http://schemas.openxmlformats.org/officeDocument/2006/relationships/slide" Target="slides/slide12.xml"/><Relationship Id="rId3" Type="http://schemas.openxmlformats.org/officeDocument/2006/relationships/slideMaster" Target="slideMasters/slideMaster1.xml"/><Relationship Id="rId21" Type="http://schemas.openxmlformats.org/officeDocument/2006/relationships/slide" Target="slides/slide7.xml"/><Relationship Id="rId7" Type="http://schemas.openxmlformats.org/officeDocument/2006/relationships/slideMaster" Target="slideMasters/slideMaster5.xml"/><Relationship Id="rId12" Type="http://schemas.openxmlformats.org/officeDocument/2006/relationships/slideMaster" Target="slideMasters/slideMaster10.xml"/><Relationship Id="rId17" Type="http://schemas.openxmlformats.org/officeDocument/2006/relationships/slide" Target="slides/slide3.xml"/><Relationship Id="rId25" Type="http://schemas.openxmlformats.org/officeDocument/2006/relationships/slide" Target="slides/slide11.xml"/><Relationship Id="rId2" Type="http://schemas.openxmlformats.org/officeDocument/2006/relationships/customXml" Target="../customXml/item2.xml"/><Relationship Id="rId16" Type="http://schemas.openxmlformats.org/officeDocument/2006/relationships/slide" Target="slides/slide2.xml"/><Relationship Id="rId20" Type="http://schemas.openxmlformats.org/officeDocument/2006/relationships/slide" Target="slides/slide6.xml"/><Relationship Id="rId29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4.xml"/><Relationship Id="rId11" Type="http://schemas.openxmlformats.org/officeDocument/2006/relationships/slideMaster" Target="slideMasters/slideMaster9.xml"/><Relationship Id="rId24" Type="http://schemas.openxmlformats.org/officeDocument/2006/relationships/slide" Target="slides/slide10.xml"/><Relationship Id="rId32" Type="http://schemas.openxmlformats.org/officeDocument/2006/relationships/tableStyles" Target="tableStyles.xml"/><Relationship Id="rId5" Type="http://schemas.openxmlformats.org/officeDocument/2006/relationships/slideMaster" Target="slideMasters/slideMaster3.xml"/><Relationship Id="rId15" Type="http://schemas.openxmlformats.org/officeDocument/2006/relationships/slide" Target="slides/slide1.xml"/><Relationship Id="rId23" Type="http://schemas.openxmlformats.org/officeDocument/2006/relationships/slide" Target="slides/slide9.xml"/><Relationship Id="rId28" Type="http://schemas.openxmlformats.org/officeDocument/2006/relationships/handoutMaster" Target="handoutMasters/handoutMaster1.xml"/><Relationship Id="rId10" Type="http://schemas.openxmlformats.org/officeDocument/2006/relationships/slideMaster" Target="slideMasters/slideMaster8.xml"/><Relationship Id="rId19" Type="http://schemas.openxmlformats.org/officeDocument/2006/relationships/slide" Target="slides/slide5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2.xml"/><Relationship Id="rId9" Type="http://schemas.openxmlformats.org/officeDocument/2006/relationships/slideMaster" Target="slideMasters/slideMaster7.xml"/><Relationship Id="rId14" Type="http://schemas.openxmlformats.org/officeDocument/2006/relationships/slideMaster" Target="slideMasters/slideMaster12.xml"/><Relationship Id="rId22" Type="http://schemas.openxmlformats.org/officeDocument/2006/relationships/slide" Target="slides/slide8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82172" cy="46618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98057" y="1"/>
            <a:ext cx="2982172" cy="46618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6F3386-BC85-446C-B615-2C8A4AF7549F}" type="datetimeFigureOut">
              <a:rPr lang="en-US" smtClean="0"/>
              <a:t>5/17/24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30214"/>
            <a:ext cx="2982172" cy="46618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98057" y="8830214"/>
            <a:ext cx="2982172" cy="46618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E3A4EC-8D20-470B-B5A8-B00C51C5841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418491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2119" cy="466434"/>
          </a:xfrm>
          <a:prstGeom prst="rect">
            <a:avLst/>
          </a:prstGeom>
        </p:spPr>
        <p:txBody>
          <a:bodyPr vert="horz" lIns="91845" tIns="45923" rIns="91845" bIns="45923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98102" y="0"/>
            <a:ext cx="2982119" cy="466434"/>
          </a:xfrm>
          <a:prstGeom prst="rect">
            <a:avLst/>
          </a:prstGeom>
        </p:spPr>
        <p:txBody>
          <a:bodyPr vert="horz" lIns="91845" tIns="45923" rIns="91845" bIns="45923" rtlCol="0"/>
          <a:lstStyle>
            <a:lvl1pPr algn="r">
              <a:defRPr sz="1200"/>
            </a:lvl1pPr>
          </a:lstStyle>
          <a:p>
            <a:fld id="{E8BAE669-D304-4EFE-BF01-FEEDBFDDC509}" type="datetimeFigureOut">
              <a:rPr lang="en-US" smtClean="0"/>
              <a:t>5/17/24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54050" y="1162050"/>
            <a:ext cx="5573713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845" tIns="45923" rIns="91845" bIns="45923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182" y="4473893"/>
            <a:ext cx="5505450" cy="3660458"/>
          </a:xfrm>
          <a:prstGeom prst="rect">
            <a:avLst/>
          </a:prstGeom>
        </p:spPr>
        <p:txBody>
          <a:bodyPr vert="horz" lIns="91845" tIns="45923" rIns="91845" bIns="45923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8"/>
            <a:ext cx="2982119" cy="466433"/>
          </a:xfrm>
          <a:prstGeom prst="rect">
            <a:avLst/>
          </a:prstGeom>
        </p:spPr>
        <p:txBody>
          <a:bodyPr vert="horz" lIns="91845" tIns="45923" rIns="91845" bIns="45923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98102" y="8829968"/>
            <a:ext cx="2982119" cy="466433"/>
          </a:xfrm>
          <a:prstGeom prst="rect">
            <a:avLst/>
          </a:prstGeom>
        </p:spPr>
        <p:txBody>
          <a:bodyPr vert="horz" lIns="91845" tIns="45923" rIns="91845" bIns="45923" rtlCol="0" anchor="b"/>
          <a:lstStyle>
            <a:lvl1pPr algn="r">
              <a:defRPr sz="1200"/>
            </a:lvl1pPr>
          </a:lstStyle>
          <a:p>
            <a:fld id="{BE0D2784-3195-4080-9B24-1409FF6CF39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08266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sz="1000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34C40A3-C388-4F58-B771-A78873EB76C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81028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0D2784-3195-4080-9B24-1409FF6CF391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628826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0D2784-3195-4080-9B24-1409FF6CF391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488014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0D2784-3195-4080-9B24-1409FF6CF391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631410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0D2784-3195-4080-9B24-1409FF6CF391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566194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0D2784-3195-4080-9B24-1409FF6CF391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649061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0D2784-3195-4080-9B24-1409FF6CF391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831588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0D2784-3195-4080-9B24-1409FF6CF391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847501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0D2784-3195-4080-9B24-1409FF6CF391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833770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0D2784-3195-4080-9B24-1409FF6CF391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794027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0D2784-3195-4080-9B24-1409FF6CF391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16087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F8E536-381C-49DA-B51B-F692AA943430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20205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1" y="219249"/>
            <a:ext cx="9801224" cy="823180"/>
          </a:xfrm>
        </p:spPr>
        <p:txBody>
          <a:bodyPr/>
          <a:lstStyle>
            <a:lvl1pPr marL="0"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8A0D3FF-7A19-463D-9E53-77094835EAD0}" type="datetime1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5/17/24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all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113E31D-E2AB-40D1-8B51-AFA5AFEF393A}" type="slidenum">
              <a:rPr kumimoji="0" lang="en-US" sz="1051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51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58316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625DD4-C971-45FE-9EDF-066A6FCA435C}" type="datetime1">
              <a:rPr lang="en-US" smtClean="0"/>
              <a:pPr/>
              <a:t>5/17/24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B582AC-5695-48DB-B28C-201892CC33C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62850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99068-CB9F-4F1A-B185-F3BA02B5679E}" type="datetime1">
              <a:rPr lang="en-US" smtClean="0"/>
              <a:pPr/>
              <a:t>5/17/24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B582AC-5695-48DB-B28C-201892CC33C9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518841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625DD4-C971-45FE-9EDF-066A6FCA435C}" type="datetime1">
              <a:rPr lang="en-US" smtClean="0"/>
              <a:pPr/>
              <a:t>5/17/24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B582AC-5695-48DB-B28C-201892CC33C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5114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image" Target="../media/image1.png"/><Relationship Id="rId1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image" Target="../media/image1.png"/><Relationship Id="rId1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image" Target="../media/image1.png"/><Relationship Id="rId1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image" Target="../media/image1.png"/><Relationship Id="rId1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image" Target="../media/image1.png"/><Relationship Id="rId1" Type="http://schemas.openxmlformats.org/officeDocument/2006/relationships/theme" Target="../theme/theme5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image" Target="../media/image1.png"/><Relationship Id="rId1" Type="http://schemas.openxmlformats.org/officeDocument/2006/relationships/theme" Target="../theme/theme6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image" Target="../media/image1.png"/><Relationship Id="rId1" Type="http://schemas.openxmlformats.org/officeDocument/2006/relationships/theme" Target="../theme/theme7.xml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image" Target="../media/image1.png"/><Relationship Id="rId1" Type="http://schemas.openxmlformats.org/officeDocument/2006/relationships/theme" Target="../theme/theme8.xml"/></Relationships>
</file>

<file path=ppt/slideMasters/_rels/slideMaster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image" Target="../media/image1.png"/><Relationship Id="rId1" Type="http://schemas.openxmlformats.org/officeDocument/2006/relationships/theme" Target="../theme/theme9.xml"/></Relationships>
</file>

<file path=ppt/slideMasters/_rels/slideMaster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image" Target="../media/image1.png"/><Relationship Id="rId1" Type="http://schemas.openxmlformats.org/officeDocument/2006/relationships/theme" Target="../theme/theme10.xml"/></Relationships>
</file>

<file path=ppt/slideMasters/_rels/slideMaster1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12.xml.rels><?xml version="1.0" encoding="UTF-8" standalone="yes"?>
<Relationships xmlns="http://schemas.openxmlformats.org/package/2006/relationships"><Relationship Id="rId3" Type="http://schemas.openxmlformats.org/officeDocument/2006/relationships/theme" Target="../theme/theme12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0" y="6477000"/>
            <a:ext cx="12192000" cy="381000"/>
          </a:xfrm>
          <a:prstGeom prst="rect">
            <a:avLst/>
          </a:prstGeom>
          <a:solidFill>
            <a:srgbClr val="0F4D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4928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837488-7B27-4628-A91C-BB18264D42A8}" type="datetime1">
              <a:rPr lang="en-US" smtClean="0"/>
              <a:t>5/17/24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492875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4928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1F62DB-D77C-4BBE-B8CC-9D3A1579A0DE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1" name="Straight Connector 10"/>
          <p:cNvCxnSpPr/>
          <p:nvPr/>
        </p:nvCxnSpPr>
        <p:spPr>
          <a:xfrm flipV="1">
            <a:off x="838200" y="6355805"/>
            <a:ext cx="9525000" cy="545"/>
          </a:xfrm>
          <a:prstGeom prst="line">
            <a:avLst/>
          </a:prstGeom>
          <a:ln w="19050">
            <a:solidFill>
              <a:srgbClr val="8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Picture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9400" y="5987704"/>
            <a:ext cx="1463111" cy="401863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5769866"/>
            <a:ext cx="707136" cy="70713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3464550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0" y="6477000"/>
            <a:ext cx="12192000" cy="381000"/>
          </a:xfrm>
          <a:prstGeom prst="rect">
            <a:avLst/>
          </a:prstGeom>
          <a:solidFill>
            <a:srgbClr val="0F4D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4928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837488-7B27-4628-A91C-BB18264D42A8}" type="datetime1">
              <a:rPr lang="en-US" smtClean="0"/>
              <a:t>5/17/24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492875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4928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1F62DB-D77C-4BBE-B8CC-9D3A1579A0DE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1" name="Straight Connector 10"/>
          <p:cNvCxnSpPr/>
          <p:nvPr/>
        </p:nvCxnSpPr>
        <p:spPr>
          <a:xfrm flipV="1">
            <a:off x="838200" y="6355805"/>
            <a:ext cx="9525000" cy="545"/>
          </a:xfrm>
          <a:prstGeom prst="line">
            <a:avLst/>
          </a:prstGeom>
          <a:ln w="19050">
            <a:solidFill>
              <a:srgbClr val="8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Picture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9400" y="5987704"/>
            <a:ext cx="1463111" cy="401863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5769866"/>
            <a:ext cx="707136" cy="70713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5487652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0" y="6477000"/>
            <a:ext cx="12192000" cy="381000"/>
          </a:xfrm>
          <a:prstGeom prst="rect">
            <a:avLst/>
          </a:prstGeom>
          <a:solidFill>
            <a:srgbClr val="0F4D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4928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837488-7B27-4628-A91C-BB18264D42A8}" type="datetime1">
              <a:rPr lang="en-US" smtClean="0"/>
              <a:t>5/17/24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492875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4928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1F62DB-D77C-4BBE-B8CC-9D3A1579A0DE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1" name="Straight Connector 10"/>
          <p:cNvCxnSpPr/>
          <p:nvPr/>
        </p:nvCxnSpPr>
        <p:spPr>
          <a:xfrm flipV="1">
            <a:off x="838200" y="6355805"/>
            <a:ext cx="9525000" cy="545"/>
          </a:xfrm>
          <a:prstGeom prst="line">
            <a:avLst/>
          </a:prstGeom>
          <a:ln w="19050">
            <a:solidFill>
              <a:srgbClr val="8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Picture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9400" y="5987704"/>
            <a:ext cx="1463111" cy="401863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5769866"/>
            <a:ext cx="707136" cy="70713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7319963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0" y="6477000"/>
            <a:ext cx="12192000" cy="381000"/>
          </a:xfrm>
          <a:prstGeom prst="rect">
            <a:avLst/>
          </a:prstGeom>
          <a:solidFill>
            <a:srgbClr val="0F4D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4928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837488-7B27-4628-A91C-BB18264D42A8}" type="datetime1">
              <a:rPr lang="en-US" smtClean="0"/>
              <a:t>5/17/24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492875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4928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1F62DB-D77C-4BBE-B8CC-9D3A1579A0DE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1" name="Straight Connector 10"/>
          <p:cNvCxnSpPr/>
          <p:nvPr/>
        </p:nvCxnSpPr>
        <p:spPr>
          <a:xfrm flipV="1">
            <a:off x="838200" y="6355805"/>
            <a:ext cx="9525000" cy="545"/>
          </a:xfrm>
          <a:prstGeom prst="line">
            <a:avLst/>
          </a:prstGeom>
          <a:ln w="19050">
            <a:solidFill>
              <a:srgbClr val="8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Picture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9400" y="5987704"/>
            <a:ext cx="1463111" cy="401863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5769866"/>
            <a:ext cx="707136" cy="70713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7312509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0" y="6477000"/>
            <a:ext cx="12192000" cy="381000"/>
          </a:xfrm>
          <a:prstGeom prst="rect">
            <a:avLst/>
          </a:prstGeom>
          <a:solidFill>
            <a:srgbClr val="0F4D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4928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26E4DE-E7C1-4A74-9A30-DCB3CBF8CF78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5/17/24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492875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4928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1F62DB-D77C-4BBE-B8CC-9D3A1579A0D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cxnSp>
        <p:nvCxnSpPr>
          <p:cNvPr id="11" name="Straight Connector 10"/>
          <p:cNvCxnSpPr/>
          <p:nvPr/>
        </p:nvCxnSpPr>
        <p:spPr>
          <a:xfrm flipV="1">
            <a:off x="838200" y="6355805"/>
            <a:ext cx="9525000" cy="545"/>
          </a:xfrm>
          <a:prstGeom prst="line">
            <a:avLst/>
          </a:prstGeom>
          <a:ln w="19050">
            <a:solidFill>
              <a:srgbClr val="8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Picture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9400" y="5987704"/>
            <a:ext cx="1463111" cy="401863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5769866"/>
            <a:ext cx="707136" cy="70713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2894442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0" y="6477000"/>
            <a:ext cx="12192000" cy="381000"/>
          </a:xfrm>
          <a:prstGeom prst="rect">
            <a:avLst/>
          </a:prstGeom>
          <a:solidFill>
            <a:srgbClr val="0F4D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4928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26E4DE-E7C1-4A74-9A30-DCB3CBF8CF78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5/17/24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492875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4928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1F62DB-D77C-4BBE-B8CC-9D3A1579A0D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cxnSp>
        <p:nvCxnSpPr>
          <p:cNvPr id="11" name="Straight Connector 10"/>
          <p:cNvCxnSpPr/>
          <p:nvPr/>
        </p:nvCxnSpPr>
        <p:spPr>
          <a:xfrm flipV="1">
            <a:off x="838200" y="6355805"/>
            <a:ext cx="9525000" cy="545"/>
          </a:xfrm>
          <a:prstGeom prst="line">
            <a:avLst/>
          </a:prstGeom>
          <a:ln w="19050">
            <a:solidFill>
              <a:srgbClr val="8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Picture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9400" y="5987704"/>
            <a:ext cx="1463111" cy="401863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5769866"/>
            <a:ext cx="707136" cy="70713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1311572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0" y="6477000"/>
            <a:ext cx="12192000" cy="381000"/>
          </a:xfrm>
          <a:prstGeom prst="rect">
            <a:avLst/>
          </a:prstGeom>
          <a:solidFill>
            <a:srgbClr val="0F4D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4928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837488-7B27-4628-A91C-BB18264D42A8}" type="datetime1">
              <a:rPr lang="en-US" smtClean="0"/>
              <a:t>5/17/24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492875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4928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1F62DB-D77C-4BBE-B8CC-9D3A1579A0DE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1" name="Straight Connector 10"/>
          <p:cNvCxnSpPr/>
          <p:nvPr/>
        </p:nvCxnSpPr>
        <p:spPr>
          <a:xfrm flipV="1">
            <a:off x="838200" y="6355805"/>
            <a:ext cx="9525000" cy="545"/>
          </a:xfrm>
          <a:prstGeom prst="line">
            <a:avLst/>
          </a:prstGeom>
          <a:ln w="19050">
            <a:solidFill>
              <a:srgbClr val="8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Picture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9400" y="5987704"/>
            <a:ext cx="1463111" cy="401863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5769866"/>
            <a:ext cx="707136" cy="70713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3850865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0" y="6477000"/>
            <a:ext cx="12192000" cy="381000"/>
          </a:xfrm>
          <a:prstGeom prst="rect">
            <a:avLst/>
          </a:prstGeom>
          <a:solidFill>
            <a:srgbClr val="0F4D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4928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26E4DE-E7C1-4A74-9A30-DCB3CBF8CF78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5/17/24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492875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4928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1F62DB-D77C-4BBE-B8CC-9D3A1579A0D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cxnSp>
        <p:nvCxnSpPr>
          <p:cNvPr id="11" name="Straight Connector 10"/>
          <p:cNvCxnSpPr/>
          <p:nvPr/>
        </p:nvCxnSpPr>
        <p:spPr>
          <a:xfrm flipV="1">
            <a:off x="838200" y="6355805"/>
            <a:ext cx="9525000" cy="545"/>
          </a:xfrm>
          <a:prstGeom prst="line">
            <a:avLst/>
          </a:prstGeom>
          <a:ln w="19050">
            <a:solidFill>
              <a:srgbClr val="8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Picture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9400" y="5987704"/>
            <a:ext cx="1463111" cy="401863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5769866"/>
            <a:ext cx="707136" cy="70713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32656656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0" y="6477000"/>
            <a:ext cx="12192000" cy="381000"/>
          </a:xfrm>
          <a:prstGeom prst="rect">
            <a:avLst/>
          </a:prstGeom>
          <a:solidFill>
            <a:srgbClr val="0F4D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4928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26E4DE-E7C1-4A74-9A30-DCB3CBF8CF78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5/17/24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492875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4928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1F62DB-D77C-4BBE-B8CC-9D3A1579A0D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cxnSp>
        <p:nvCxnSpPr>
          <p:cNvPr id="11" name="Straight Connector 10"/>
          <p:cNvCxnSpPr/>
          <p:nvPr/>
        </p:nvCxnSpPr>
        <p:spPr>
          <a:xfrm flipV="1">
            <a:off x="838200" y="6355805"/>
            <a:ext cx="9525000" cy="545"/>
          </a:xfrm>
          <a:prstGeom prst="line">
            <a:avLst/>
          </a:prstGeom>
          <a:ln w="19050">
            <a:solidFill>
              <a:srgbClr val="8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Picture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9400" y="5987704"/>
            <a:ext cx="1463111" cy="401863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5769866"/>
            <a:ext cx="707136" cy="70713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2527697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0" y="6477000"/>
            <a:ext cx="12192000" cy="381000"/>
          </a:xfrm>
          <a:prstGeom prst="rect">
            <a:avLst/>
          </a:prstGeom>
          <a:solidFill>
            <a:srgbClr val="0F4D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4928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837488-7B27-4628-A91C-BB18264D42A8}" type="datetime1">
              <a:rPr lang="en-US" smtClean="0"/>
              <a:t>5/17/24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492875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4928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1F62DB-D77C-4BBE-B8CC-9D3A1579A0DE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1" name="Straight Connector 10"/>
          <p:cNvCxnSpPr/>
          <p:nvPr/>
        </p:nvCxnSpPr>
        <p:spPr>
          <a:xfrm flipV="1">
            <a:off x="838200" y="6355805"/>
            <a:ext cx="9525000" cy="545"/>
          </a:xfrm>
          <a:prstGeom prst="line">
            <a:avLst/>
          </a:prstGeom>
          <a:ln w="19050">
            <a:solidFill>
              <a:srgbClr val="8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Picture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9400" y="5987704"/>
            <a:ext cx="1463111" cy="401863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5769866"/>
            <a:ext cx="707136" cy="70713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3641446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1" y="219247"/>
            <a:ext cx="9801224" cy="82318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1" y="1256692"/>
            <a:ext cx="10058400" cy="4951603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2" y="6459787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DF8BFF27-43B1-4AF1-B6F0-A8924BBB5B45}" type="datetime1">
              <a:rPr lang="en-US" smtClean="0"/>
              <a:t>5/17/24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6" y="6459787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60" y="6459787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1"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1203158" y="1046749"/>
            <a:ext cx="9922043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449974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700" r:id="rId2"/>
  </p:sldLayoutIdLst>
  <p:hf sldNum="0" hdr="0" ftr="0" dt="0"/>
  <p:txStyles>
    <p:titleStyle>
      <a:lvl1pPr algn="l" defTabSz="914377" rtl="0" eaLnBrk="1" latinLnBrk="0" hangingPunct="1">
        <a:lnSpc>
          <a:spcPct val="85000"/>
        </a:lnSpc>
        <a:spcBef>
          <a:spcPct val="0"/>
        </a:spcBef>
        <a:buNone/>
        <a:defRPr sz="4800" kern="1200" spc="-51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38" indent="-91438" algn="l" defTabSz="914377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38" indent="-182875" algn="l" defTabSz="914377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14" indent="-182875" algn="l" defTabSz="914377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789" indent="-182875" algn="l" defTabSz="914377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65" indent="-182875" algn="l" defTabSz="914377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099973" indent="-228594" algn="l" defTabSz="914377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299968" indent="-228594" algn="l" defTabSz="914377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499963" indent="-228594" algn="l" defTabSz="914377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699958" indent="-228594" algn="l" defTabSz="914377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1" y="219247"/>
            <a:ext cx="9801224" cy="82318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1" y="1256692"/>
            <a:ext cx="10058400" cy="4951603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2" y="6459787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DF8BFF27-43B1-4AF1-B6F0-A8924BBB5B45}" type="datetime1">
              <a:rPr lang="en-US" smtClean="0"/>
              <a:t>5/17/24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6" y="6459787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60" y="6459787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1"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1203158" y="1046749"/>
            <a:ext cx="9922043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879834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99" r:id="rId2"/>
  </p:sldLayoutIdLst>
  <p:hf sldNum="0" hdr="0" ftr="0" dt="0"/>
  <p:txStyles>
    <p:titleStyle>
      <a:lvl1pPr algn="l" defTabSz="914377" rtl="0" eaLnBrk="1" latinLnBrk="0" hangingPunct="1">
        <a:lnSpc>
          <a:spcPct val="85000"/>
        </a:lnSpc>
        <a:spcBef>
          <a:spcPct val="0"/>
        </a:spcBef>
        <a:buNone/>
        <a:defRPr sz="4800" kern="1200" spc="-51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38" indent="-91438" algn="l" defTabSz="914377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38" indent="-182875" algn="l" defTabSz="914377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14" indent="-182875" algn="l" defTabSz="914377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789" indent="-182875" algn="l" defTabSz="914377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65" indent="-182875" algn="l" defTabSz="914377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099973" indent="-228594" algn="l" defTabSz="914377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299968" indent="-228594" algn="l" defTabSz="914377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499963" indent="-228594" algn="l" defTabSz="914377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699958" indent="-228594" algn="l" defTabSz="914377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46254" y="0"/>
            <a:ext cx="10058400" cy="3712281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chemeClr val="tx1"/>
                </a:solidFill>
              </a:rPr>
              <a:t>Indian Health Service</a:t>
            </a:r>
            <a:br>
              <a:rPr lang="en-US" b="1" dirty="0">
                <a:solidFill>
                  <a:schemeClr val="tx1"/>
                </a:solidFill>
              </a:rPr>
            </a:br>
            <a:r>
              <a:rPr lang="en-US" sz="4800" b="1" dirty="0">
                <a:solidFill>
                  <a:schemeClr val="tx1"/>
                </a:solidFill>
              </a:rPr>
              <a:t>NPAIHB-QBM MEETING</a:t>
            </a:r>
            <a:br>
              <a:rPr lang="en-US" sz="4800" dirty="0">
                <a:solidFill>
                  <a:schemeClr val="accent1">
                    <a:lumMod val="75000"/>
                  </a:schemeClr>
                </a:solidFill>
              </a:rPr>
            </a:br>
            <a:endParaRPr lang="en-US" sz="48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19"/>
            <a:ext cx="10058400" cy="1740801"/>
          </a:xfrm>
        </p:spPr>
        <p:txBody>
          <a:bodyPr>
            <a:normAutofit/>
          </a:bodyPr>
          <a:lstStyle/>
          <a:p>
            <a:r>
              <a:rPr lang="en-US" dirty="0"/>
              <a:t>Area Director</a:t>
            </a:r>
          </a:p>
          <a:p>
            <a:r>
              <a:rPr lang="en-US" dirty="0"/>
              <a:t>Director, Portland Area</a:t>
            </a:r>
          </a:p>
          <a:p>
            <a:r>
              <a:rPr lang="en-US" dirty="0"/>
              <a:t>July 2022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54478" y="4455620"/>
            <a:ext cx="1750176" cy="174080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2097" y="4455620"/>
            <a:ext cx="1842403" cy="1764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95862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1" y="328501"/>
            <a:ext cx="9801224" cy="823180"/>
          </a:xfrm>
        </p:spPr>
        <p:txBody>
          <a:bodyPr>
            <a:noAutofit/>
          </a:bodyPr>
          <a:lstStyle/>
          <a:p>
            <a:pPr algn="ctr"/>
            <a:r>
              <a:rPr lang="en-US" sz="4100" b="1" spc="-50" dirty="0">
                <a:ln w="6350">
                  <a:noFill/>
                </a:ln>
                <a:solidFill>
                  <a:prstClr val="black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</a:rPr>
              <a:t>Indian Health Service</a:t>
            </a:r>
            <a:br>
              <a:rPr lang="en-US" sz="4100" b="1" spc="-50" dirty="0">
                <a:ln w="6350">
                  <a:noFill/>
                </a:ln>
                <a:solidFill>
                  <a:prstClr val="black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</a:rPr>
            </a:br>
            <a:r>
              <a:rPr lang="en-US" sz="4100" b="1" spc="-50" dirty="0">
                <a:ln w="6350">
                  <a:noFill/>
                </a:ln>
                <a:solidFill>
                  <a:prstClr val="black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</a:rPr>
              <a:t>  Portland Area</a:t>
            </a:r>
            <a:endParaRPr lang="en-US" sz="41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1" y="1348450"/>
            <a:ext cx="10058400" cy="3922295"/>
          </a:xfrm>
        </p:spPr>
        <p:txBody>
          <a:bodyPr>
            <a:normAutofit/>
          </a:bodyPr>
          <a:lstStyle/>
          <a:p>
            <a:pPr marL="152278" lvl="3" indent="0" defTabSz="914400" fontAlgn="base">
              <a:spcAft>
                <a:spcPct val="0"/>
              </a:spcAft>
              <a:buNone/>
              <a:defRPr/>
            </a:pPr>
            <a:r>
              <a:rPr lang="en-US" sz="2400" b="1" u="sng" kern="0" dirty="0">
                <a:solidFill>
                  <a:srgbClr val="000000"/>
                </a:solidFill>
                <a:latin typeface="Arial"/>
              </a:rPr>
              <a:t>BIG NEWS - Regional Specialty Referral Center</a:t>
            </a:r>
          </a:p>
          <a:p>
            <a:pPr marL="518033" lvl="3" indent="-182880" defTabSz="914400" fontAlgn="base">
              <a:spcAft>
                <a:spcPct val="0"/>
              </a:spcAft>
              <a:defRPr/>
            </a:pPr>
            <a:endParaRPr lang="en-US" sz="2000" b="1" u="sng" kern="0" dirty="0">
              <a:solidFill>
                <a:srgbClr val="000000"/>
              </a:solidFill>
              <a:latin typeface="Arial"/>
            </a:endParaRPr>
          </a:p>
          <a:p>
            <a:pPr marL="678053" lvl="3" indent="-342900" defTabSz="914400" fontAlgn="base">
              <a:spcAft>
                <a:spcPct val="0"/>
              </a:spcAft>
              <a:buClrTx/>
              <a:buFont typeface="Wingdings" panose="05000000000000000000" pitchFamily="2" charset="2"/>
              <a:buChar char="v"/>
              <a:defRPr/>
            </a:pPr>
            <a:r>
              <a:rPr lang="en-US" sz="2000" b="1" kern="0" dirty="0">
                <a:solidFill>
                  <a:schemeClr val="tx1"/>
                </a:solidFill>
                <a:latin typeface="Arial"/>
              </a:rPr>
              <a:t>Acting Director Fowler Project Update</a:t>
            </a:r>
          </a:p>
          <a:p>
            <a:pPr marL="518029" lvl="4" indent="0" defTabSz="914400" fontAlgn="base">
              <a:spcAft>
                <a:spcPct val="0"/>
              </a:spcAft>
              <a:buClrTx/>
              <a:buNone/>
              <a:defRPr/>
            </a:pPr>
            <a:r>
              <a:rPr lang="en-US" sz="2000" kern="0" dirty="0">
                <a:solidFill>
                  <a:schemeClr val="tx1"/>
                </a:solidFill>
                <a:latin typeface="Arial"/>
              </a:rPr>
              <a:t> </a:t>
            </a:r>
          </a:p>
          <a:p>
            <a:pPr marL="860929" lvl="4" indent="-342900" defTabSz="914400" fontAlgn="base">
              <a:spcAft>
                <a:spcPct val="0"/>
              </a:spcAft>
              <a:buClrTx/>
              <a:buFont typeface="Arial" panose="020B0604020202020204" pitchFamily="34" charset="0"/>
              <a:buChar char="•"/>
              <a:defRPr/>
            </a:pPr>
            <a:r>
              <a:rPr lang="en-US" sz="2000" kern="0" dirty="0">
                <a:solidFill>
                  <a:schemeClr val="tx1"/>
                </a:solidFill>
                <a:latin typeface="Arial"/>
              </a:rPr>
              <a:t>DTLL Distributed June 17</a:t>
            </a:r>
            <a:r>
              <a:rPr lang="en-US" sz="2000" kern="0" baseline="30000" dirty="0">
                <a:solidFill>
                  <a:schemeClr val="tx1"/>
                </a:solidFill>
                <a:latin typeface="Arial"/>
              </a:rPr>
              <a:t>th</a:t>
            </a:r>
          </a:p>
          <a:p>
            <a:pPr marL="518029" lvl="4" indent="0" defTabSz="914400" fontAlgn="base">
              <a:spcAft>
                <a:spcPct val="0"/>
              </a:spcAft>
              <a:buClrTx/>
              <a:buNone/>
              <a:defRPr/>
            </a:pPr>
            <a:endParaRPr lang="en-US" sz="2000" kern="0" dirty="0">
              <a:solidFill>
                <a:schemeClr val="tx1"/>
              </a:solidFill>
              <a:latin typeface="Arial"/>
            </a:endParaRPr>
          </a:p>
          <a:p>
            <a:pPr marL="860929" lvl="4" indent="-342900" defTabSz="914400" fontAlgn="base">
              <a:spcAft>
                <a:spcPct val="0"/>
              </a:spcAft>
              <a:buClrTx/>
              <a:buFont typeface="Arial" panose="020B0604020202020204" pitchFamily="34" charset="0"/>
              <a:buChar char="•"/>
              <a:defRPr/>
            </a:pPr>
            <a:r>
              <a:rPr lang="en-US" sz="2000" kern="0" dirty="0">
                <a:solidFill>
                  <a:schemeClr val="tx1"/>
                </a:solidFill>
                <a:latin typeface="Arial"/>
              </a:rPr>
              <a:t>IHS Plans to Construct Portland Area’s Proposed Demonstration Project</a:t>
            </a:r>
          </a:p>
          <a:p>
            <a:pPr marL="518029" lvl="4" indent="0" defTabSz="914400" fontAlgn="base">
              <a:spcAft>
                <a:spcPct val="0"/>
              </a:spcAft>
              <a:buClrTx/>
              <a:buNone/>
              <a:defRPr/>
            </a:pPr>
            <a:endParaRPr lang="en-US" sz="2000" kern="0" dirty="0">
              <a:solidFill>
                <a:schemeClr val="tx1"/>
              </a:solidFill>
              <a:latin typeface="Arial"/>
            </a:endParaRPr>
          </a:p>
          <a:p>
            <a:pPr marL="860929" lvl="4" indent="-342900" defTabSz="914400" fontAlgn="base">
              <a:spcAft>
                <a:spcPct val="0"/>
              </a:spcAft>
              <a:buClrTx/>
              <a:buFont typeface="Arial" panose="020B0604020202020204" pitchFamily="34" charset="0"/>
              <a:buChar char="•"/>
              <a:defRPr/>
            </a:pPr>
            <a:r>
              <a:rPr lang="en-US" sz="2000" kern="0" dirty="0">
                <a:solidFill>
                  <a:schemeClr val="tx1"/>
                </a:solidFill>
                <a:latin typeface="Arial"/>
              </a:rPr>
              <a:t>Proceeding Under IHCIA Demonstration Project Authority </a:t>
            </a:r>
          </a:p>
          <a:p>
            <a:pPr marL="518029" lvl="4" indent="0" defTabSz="914400" fontAlgn="base">
              <a:spcAft>
                <a:spcPct val="0"/>
              </a:spcAft>
              <a:buClrTx/>
              <a:buNone/>
              <a:defRPr/>
            </a:pPr>
            <a:endParaRPr lang="en-US" sz="2000" kern="0" dirty="0">
              <a:solidFill>
                <a:schemeClr val="tx1"/>
              </a:solidFill>
              <a:latin typeface="Arial"/>
            </a:endParaRPr>
          </a:p>
          <a:p>
            <a:pPr marL="860929" lvl="4" indent="-342900" defTabSz="914400" fontAlgn="base">
              <a:spcAft>
                <a:spcPct val="0"/>
              </a:spcAft>
              <a:buClrTx/>
              <a:buFont typeface="Arial" panose="020B0604020202020204" pitchFamily="34" charset="0"/>
              <a:buChar char="•"/>
              <a:defRPr/>
            </a:pPr>
            <a:r>
              <a:rPr lang="en-US" sz="2000" kern="0" dirty="0">
                <a:solidFill>
                  <a:schemeClr val="tx1"/>
                </a:solidFill>
                <a:latin typeface="Arial"/>
              </a:rPr>
              <a:t>HHS Provided $165M of Funding From Nonrecurring Expenses Fund (NEF)</a:t>
            </a:r>
          </a:p>
          <a:p>
            <a:pPr marL="518029" lvl="4" indent="0" defTabSz="914400" fontAlgn="base">
              <a:spcAft>
                <a:spcPct val="0"/>
              </a:spcAft>
              <a:buClrTx/>
              <a:buNone/>
              <a:defRPr/>
            </a:pPr>
            <a:endParaRPr lang="en-US" sz="2000" kern="0" dirty="0">
              <a:solidFill>
                <a:schemeClr val="tx1"/>
              </a:solidFill>
              <a:latin typeface="Arial"/>
            </a:endParaRPr>
          </a:p>
          <a:p>
            <a:pPr marL="1249553" lvl="5" indent="0" defTabSz="914400" fontAlgn="base">
              <a:spcAft>
                <a:spcPct val="0"/>
              </a:spcAft>
              <a:buClrTx/>
              <a:buNone/>
              <a:defRPr/>
            </a:pPr>
            <a:endParaRPr lang="en-US" sz="2000" kern="0" dirty="0">
              <a:solidFill>
                <a:schemeClr val="tx1"/>
              </a:solidFill>
              <a:latin typeface="Arial"/>
            </a:endParaRPr>
          </a:p>
          <a:p>
            <a:pPr marL="792353" lvl="4" defTabSz="914400" fontAlgn="base">
              <a:spcAft>
                <a:spcPct val="0"/>
              </a:spcAft>
              <a:buClrTx/>
              <a:defRPr/>
            </a:pPr>
            <a:endParaRPr lang="en-US" sz="2000" kern="0" dirty="0">
              <a:solidFill>
                <a:schemeClr val="tx1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968390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1" y="328501"/>
            <a:ext cx="9801224" cy="823180"/>
          </a:xfrm>
        </p:spPr>
        <p:txBody>
          <a:bodyPr>
            <a:noAutofit/>
          </a:bodyPr>
          <a:lstStyle/>
          <a:p>
            <a:pPr algn="ctr"/>
            <a:r>
              <a:rPr lang="en-US" sz="4100" b="1" spc="-50" dirty="0">
                <a:ln w="6350">
                  <a:noFill/>
                </a:ln>
                <a:solidFill>
                  <a:prstClr val="black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</a:rPr>
              <a:t>Indian Health Service</a:t>
            </a:r>
            <a:br>
              <a:rPr lang="en-US" sz="4100" b="1" spc="-50" dirty="0">
                <a:ln w="6350">
                  <a:noFill/>
                </a:ln>
                <a:solidFill>
                  <a:prstClr val="black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</a:rPr>
            </a:br>
            <a:r>
              <a:rPr lang="en-US" sz="4100" b="1" spc="-50" dirty="0">
                <a:ln w="6350">
                  <a:noFill/>
                </a:ln>
                <a:solidFill>
                  <a:prstClr val="black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</a:rPr>
              <a:t>  Portland Area</a:t>
            </a:r>
            <a:endParaRPr lang="en-US" sz="41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1" y="1348450"/>
            <a:ext cx="10058400" cy="3922295"/>
          </a:xfrm>
        </p:spPr>
        <p:txBody>
          <a:bodyPr>
            <a:normAutofit/>
          </a:bodyPr>
          <a:lstStyle/>
          <a:p>
            <a:pPr marL="152278" lvl="3" indent="0" defTabSz="914400" fontAlgn="base">
              <a:spcAft>
                <a:spcPct val="0"/>
              </a:spcAft>
              <a:buNone/>
              <a:defRPr/>
            </a:pPr>
            <a:r>
              <a:rPr lang="en-US" sz="2400" b="1" u="sng" kern="0" dirty="0">
                <a:solidFill>
                  <a:srgbClr val="000000"/>
                </a:solidFill>
                <a:latin typeface="Arial"/>
              </a:rPr>
              <a:t>Regional Specialty Referral Centers</a:t>
            </a:r>
          </a:p>
          <a:p>
            <a:pPr marL="518033" lvl="3" indent="-182880" defTabSz="914400" fontAlgn="base">
              <a:spcAft>
                <a:spcPct val="0"/>
              </a:spcAft>
              <a:defRPr/>
            </a:pPr>
            <a:endParaRPr lang="en-US" sz="2000" b="1" u="sng" kern="0" dirty="0">
              <a:solidFill>
                <a:srgbClr val="000000"/>
              </a:solidFill>
              <a:latin typeface="Arial"/>
            </a:endParaRPr>
          </a:p>
          <a:p>
            <a:pPr marL="678053" lvl="3" indent="-342900" defTabSz="914400" fontAlgn="base">
              <a:spcAft>
                <a:spcPct val="0"/>
              </a:spcAft>
              <a:buClrTx/>
              <a:buFont typeface="Wingdings" panose="05000000000000000000" pitchFamily="2" charset="2"/>
              <a:buChar char="v"/>
              <a:defRPr/>
            </a:pPr>
            <a:r>
              <a:rPr lang="en-US" sz="2000" b="1" kern="0" dirty="0">
                <a:solidFill>
                  <a:schemeClr val="tx1"/>
                </a:solidFill>
                <a:latin typeface="Arial"/>
              </a:rPr>
              <a:t>Background</a:t>
            </a:r>
          </a:p>
          <a:p>
            <a:pPr marL="518029" lvl="4" indent="0" defTabSz="914400" fontAlgn="base">
              <a:spcAft>
                <a:spcPct val="0"/>
              </a:spcAft>
              <a:buClrTx/>
              <a:buNone/>
              <a:defRPr/>
            </a:pPr>
            <a:r>
              <a:rPr lang="en-US" sz="2000" kern="0" dirty="0">
                <a:solidFill>
                  <a:schemeClr val="tx1"/>
                </a:solidFill>
                <a:latin typeface="Arial"/>
              </a:rPr>
              <a:t> </a:t>
            </a:r>
          </a:p>
          <a:p>
            <a:pPr marL="860929" lvl="4" indent="-342900" defTabSz="914400" fontAlgn="base">
              <a:spcAft>
                <a:spcPct val="0"/>
              </a:spcAft>
              <a:buClrTx/>
              <a:buFont typeface="Arial" panose="020B0604020202020204" pitchFamily="34" charset="0"/>
              <a:buChar char="•"/>
              <a:defRPr/>
            </a:pPr>
            <a:r>
              <a:rPr lang="en-US" sz="2000" kern="0" dirty="0">
                <a:solidFill>
                  <a:schemeClr val="tx1"/>
                </a:solidFill>
                <a:latin typeface="Arial"/>
              </a:rPr>
              <a:t>2005 Portland Area Health Services Master Plan</a:t>
            </a:r>
            <a:endParaRPr lang="en-US" sz="2000" kern="0" baseline="30000" dirty="0">
              <a:solidFill>
                <a:schemeClr val="tx1"/>
              </a:solidFill>
              <a:latin typeface="Arial"/>
            </a:endParaRPr>
          </a:p>
          <a:p>
            <a:pPr marL="518029" lvl="4" indent="0" defTabSz="914400" fontAlgn="base">
              <a:spcAft>
                <a:spcPct val="0"/>
              </a:spcAft>
              <a:buClrTx/>
              <a:buNone/>
              <a:defRPr/>
            </a:pPr>
            <a:endParaRPr lang="en-US" sz="2000" kern="0" dirty="0">
              <a:solidFill>
                <a:schemeClr val="tx1"/>
              </a:solidFill>
              <a:latin typeface="Arial"/>
            </a:endParaRPr>
          </a:p>
          <a:p>
            <a:pPr marL="1028237" lvl="5" indent="-342900" defTabSz="914400" fontAlgn="base">
              <a:spcAft>
                <a:spcPct val="0"/>
              </a:spcAft>
              <a:buClrTx/>
              <a:buFont typeface="Arial" panose="020B0604020202020204" pitchFamily="34" charset="0"/>
              <a:buChar char="•"/>
              <a:defRPr/>
            </a:pPr>
            <a:r>
              <a:rPr lang="en-US" sz="2000" kern="0" dirty="0">
                <a:solidFill>
                  <a:schemeClr val="tx1"/>
                </a:solidFill>
                <a:latin typeface="Arial"/>
              </a:rPr>
              <a:t>Identified Need for Improved Access to Specialty Care</a:t>
            </a:r>
          </a:p>
          <a:p>
            <a:pPr marL="518029" lvl="4" indent="0" defTabSz="914400" fontAlgn="base">
              <a:spcAft>
                <a:spcPct val="0"/>
              </a:spcAft>
              <a:buClrTx/>
              <a:buNone/>
              <a:defRPr/>
            </a:pPr>
            <a:endParaRPr lang="en-US" sz="2000" kern="0" dirty="0">
              <a:solidFill>
                <a:schemeClr val="tx1"/>
              </a:solidFill>
              <a:latin typeface="Arial"/>
            </a:endParaRPr>
          </a:p>
          <a:p>
            <a:pPr marL="1028237" lvl="5" indent="-342900" defTabSz="914400" fontAlgn="base">
              <a:spcAft>
                <a:spcPct val="0"/>
              </a:spcAft>
              <a:buClrTx/>
              <a:buFont typeface="Arial" panose="020B0604020202020204" pitchFamily="34" charset="0"/>
              <a:buChar char="•"/>
              <a:defRPr/>
            </a:pPr>
            <a:r>
              <a:rPr lang="en-US" sz="2000" kern="0" dirty="0">
                <a:solidFill>
                  <a:schemeClr val="tx1"/>
                </a:solidFill>
                <a:latin typeface="Arial"/>
              </a:rPr>
              <a:t>Proposed Network of Three Facilities (Seattle, Spokane, Portland Metro Areas)</a:t>
            </a:r>
          </a:p>
          <a:p>
            <a:pPr marL="518029" lvl="4" indent="0" defTabSz="914400" fontAlgn="base">
              <a:spcAft>
                <a:spcPct val="0"/>
              </a:spcAft>
              <a:buClrTx/>
              <a:buNone/>
              <a:defRPr/>
            </a:pPr>
            <a:endParaRPr lang="en-US" sz="2000" kern="0" dirty="0">
              <a:solidFill>
                <a:schemeClr val="tx1"/>
              </a:solidFill>
              <a:latin typeface="Arial"/>
            </a:endParaRPr>
          </a:p>
          <a:p>
            <a:pPr marL="1028237" lvl="5" indent="-342900" defTabSz="914400" fontAlgn="base">
              <a:spcAft>
                <a:spcPct val="0"/>
              </a:spcAft>
              <a:buClrTx/>
              <a:buFont typeface="Arial" panose="020B0604020202020204" pitchFamily="34" charset="0"/>
              <a:buChar char="•"/>
              <a:defRPr/>
            </a:pPr>
            <a:r>
              <a:rPr lang="en-US" sz="2000" kern="0" dirty="0">
                <a:solidFill>
                  <a:schemeClr val="tx1"/>
                </a:solidFill>
                <a:latin typeface="Arial"/>
              </a:rPr>
              <a:t>New Concept – No Viable Path to Project Approval or Funding</a:t>
            </a:r>
          </a:p>
          <a:p>
            <a:pPr marL="1249553" lvl="5" indent="0" defTabSz="914400" fontAlgn="base">
              <a:spcAft>
                <a:spcPct val="0"/>
              </a:spcAft>
              <a:buClrTx/>
              <a:buNone/>
              <a:defRPr/>
            </a:pPr>
            <a:endParaRPr lang="en-US" sz="2000" kern="0" dirty="0">
              <a:solidFill>
                <a:schemeClr val="tx1"/>
              </a:solidFill>
              <a:latin typeface="Arial"/>
            </a:endParaRPr>
          </a:p>
          <a:p>
            <a:pPr marL="792353" lvl="4" defTabSz="914400" fontAlgn="base">
              <a:spcAft>
                <a:spcPct val="0"/>
              </a:spcAft>
              <a:buClrTx/>
              <a:defRPr/>
            </a:pPr>
            <a:endParaRPr lang="en-US" sz="2000" kern="0" dirty="0">
              <a:solidFill>
                <a:schemeClr val="tx1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3035623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1" y="328501"/>
            <a:ext cx="9801224" cy="823180"/>
          </a:xfrm>
        </p:spPr>
        <p:txBody>
          <a:bodyPr>
            <a:noAutofit/>
          </a:bodyPr>
          <a:lstStyle/>
          <a:p>
            <a:pPr algn="ctr"/>
            <a:r>
              <a:rPr lang="en-US" sz="4100" b="1" spc="-50" dirty="0">
                <a:ln w="6350">
                  <a:noFill/>
                </a:ln>
                <a:solidFill>
                  <a:prstClr val="black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</a:rPr>
              <a:t>Indian Health Service</a:t>
            </a:r>
            <a:br>
              <a:rPr lang="en-US" sz="4100" b="1" spc="-50" dirty="0">
                <a:ln w="6350">
                  <a:noFill/>
                </a:ln>
                <a:solidFill>
                  <a:prstClr val="black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</a:rPr>
            </a:br>
            <a:r>
              <a:rPr lang="en-US" sz="4100" b="1" spc="-50" dirty="0">
                <a:ln w="6350">
                  <a:noFill/>
                </a:ln>
                <a:solidFill>
                  <a:prstClr val="black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</a:rPr>
              <a:t>  Portland Area</a:t>
            </a:r>
            <a:endParaRPr lang="en-US" sz="41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1" y="1348450"/>
            <a:ext cx="10058400" cy="3922295"/>
          </a:xfrm>
        </p:spPr>
        <p:txBody>
          <a:bodyPr>
            <a:normAutofit lnSpcReduction="10000"/>
          </a:bodyPr>
          <a:lstStyle/>
          <a:p>
            <a:pPr marL="152278" lvl="3" indent="0" defTabSz="914400" fontAlgn="base">
              <a:spcAft>
                <a:spcPct val="0"/>
              </a:spcAft>
              <a:buNone/>
              <a:defRPr/>
            </a:pPr>
            <a:r>
              <a:rPr lang="en-US" sz="2400" b="1" u="sng" kern="0" dirty="0">
                <a:solidFill>
                  <a:srgbClr val="000000"/>
                </a:solidFill>
                <a:latin typeface="Arial"/>
              </a:rPr>
              <a:t>Regional Specialty Referral Centers</a:t>
            </a:r>
          </a:p>
          <a:p>
            <a:pPr marL="518033" lvl="3" indent="-182880" defTabSz="914400" fontAlgn="base">
              <a:spcAft>
                <a:spcPct val="0"/>
              </a:spcAft>
              <a:defRPr/>
            </a:pPr>
            <a:endParaRPr lang="en-US" sz="2000" b="1" u="sng" kern="0" dirty="0">
              <a:solidFill>
                <a:srgbClr val="000000"/>
              </a:solidFill>
              <a:latin typeface="Arial"/>
            </a:endParaRPr>
          </a:p>
          <a:p>
            <a:pPr marL="678053" lvl="3" indent="-342900" defTabSz="914400" fontAlgn="base">
              <a:spcAft>
                <a:spcPct val="0"/>
              </a:spcAft>
              <a:buClrTx/>
              <a:buFont typeface="Wingdings" panose="05000000000000000000" pitchFamily="2" charset="2"/>
              <a:buChar char="v"/>
              <a:defRPr/>
            </a:pPr>
            <a:r>
              <a:rPr lang="en-US" sz="2000" b="1" kern="0" dirty="0">
                <a:solidFill>
                  <a:schemeClr val="tx1"/>
                </a:solidFill>
                <a:latin typeface="Arial"/>
              </a:rPr>
              <a:t>Background</a:t>
            </a:r>
          </a:p>
          <a:p>
            <a:pPr marL="518029" lvl="4" indent="0" defTabSz="914400" fontAlgn="base">
              <a:spcAft>
                <a:spcPct val="0"/>
              </a:spcAft>
              <a:buClrTx/>
              <a:buNone/>
              <a:defRPr/>
            </a:pPr>
            <a:r>
              <a:rPr lang="en-US" sz="2000" kern="0" dirty="0">
                <a:solidFill>
                  <a:schemeClr val="tx1"/>
                </a:solidFill>
                <a:latin typeface="Arial"/>
              </a:rPr>
              <a:t> </a:t>
            </a:r>
          </a:p>
          <a:p>
            <a:pPr marL="860929" lvl="4" indent="-342900" defTabSz="914400" fontAlgn="base">
              <a:spcAft>
                <a:spcPct val="0"/>
              </a:spcAft>
              <a:buClrTx/>
              <a:buFont typeface="Arial" panose="020B0604020202020204" pitchFamily="34" charset="0"/>
              <a:buChar char="•"/>
              <a:defRPr/>
            </a:pPr>
            <a:r>
              <a:rPr lang="en-US" sz="2000" kern="0" dirty="0">
                <a:solidFill>
                  <a:schemeClr val="tx1"/>
                </a:solidFill>
                <a:latin typeface="Arial"/>
              </a:rPr>
              <a:t>Why Regional Specialty Referral Centers?  Need Improved Access!</a:t>
            </a:r>
          </a:p>
          <a:p>
            <a:pPr marL="518029" lvl="4" indent="0" defTabSz="914400" fontAlgn="base">
              <a:spcAft>
                <a:spcPct val="0"/>
              </a:spcAft>
              <a:buClrTx/>
              <a:buNone/>
              <a:defRPr/>
            </a:pPr>
            <a:endParaRPr lang="en-US" sz="2000" kern="0" dirty="0">
              <a:solidFill>
                <a:schemeClr val="tx1"/>
              </a:solidFill>
              <a:latin typeface="Arial"/>
            </a:endParaRPr>
          </a:p>
          <a:p>
            <a:pPr marL="860929" lvl="4" indent="-342900" defTabSz="914400" fontAlgn="base">
              <a:spcAft>
                <a:spcPct val="0"/>
              </a:spcAft>
              <a:buClrTx/>
              <a:buFont typeface="Arial" panose="020B0604020202020204" pitchFamily="34" charset="0"/>
              <a:buChar char="•"/>
              <a:defRPr/>
            </a:pPr>
            <a:r>
              <a:rPr lang="en-US" sz="2000" kern="0" dirty="0">
                <a:solidFill>
                  <a:schemeClr val="tx1"/>
                </a:solidFill>
                <a:latin typeface="Arial"/>
              </a:rPr>
              <a:t>Barriers Include:</a:t>
            </a:r>
          </a:p>
          <a:p>
            <a:pPr marL="1028237" lvl="5" indent="-342900" defTabSz="914400" fontAlgn="base">
              <a:spcAft>
                <a:spcPct val="0"/>
              </a:spcAft>
              <a:buClrTx/>
              <a:buFont typeface="Arial" panose="020B0604020202020204" pitchFamily="34" charset="0"/>
              <a:buChar char="•"/>
              <a:defRPr/>
            </a:pPr>
            <a:r>
              <a:rPr lang="en-US" sz="2000" kern="0" dirty="0">
                <a:solidFill>
                  <a:schemeClr val="tx1"/>
                </a:solidFill>
                <a:latin typeface="Arial"/>
              </a:rPr>
              <a:t>Specialty Provider Capacity Limits on Medicaid/Medicare Patients</a:t>
            </a:r>
          </a:p>
          <a:p>
            <a:pPr marL="1028237" lvl="5" indent="-342900" defTabSz="914400" fontAlgn="base">
              <a:spcAft>
                <a:spcPct val="0"/>
              </a:spcAft>
              <a:buClrTx/>
              <a:buFont typeface="Arial" panose="020B0604020202020204" pitchFamily="34" charset="0"/>
              <a:buChar char="•"/>
              <a:defRPr/>
            </a:pPr>
            <a:r>
              <a:rPr lang="en-US" sz="2000" kern="0" dirty="0">
                <a:solidFill>
                  <a:schemeClr val="tx1"/>
                </a:solidFill>
                <a:latin typeface="Arial"/>
              </a:rPr>
              <a:t>Many AI/AN Patients Are Not PRC Eligible</a:t>
            </a:r>
          </a:p>
          <a:p>
            <a:pPr marL="1028237" lvl="5" indent="-342900" defTabSz="914400" fontAlgn="base">
              <a:spcAft>
                <a:spcPct val="0"/>
              </a:spcAft>
              <a:buClrTx/>
              <a:buFont typeface="Arial" panose="020B0604020202020204" pitchFamily="34" charset="0"/>
              <a:buChar char="•"/>
              <a:defRPr/>
            </a:pPr>
            <a:r>
              <a:rPr lang="en-US" sz="2000" kern="0" dirty="0">
                <a:solidFill>
                  <a:schemeClr val="tx1"/>
                </a:solidFill>
                <a:latin typeface="Arial"/>
              </a:rPr>
              <a:t>High Costs for Accessing “Out of Network” Specialty Care Services</a:t>
            </a:r>
          </a:p>
          <a:p>
            <a:pPr marL="1028237" lvl="5" indent="-342900" defTabSz="914400" fontAlgn="base">
              <a:spcAft>
                <a:spcPct val="0"/>
              </a:spcAft>
              <a:buClrTx/>
              <a:buFont typeface="Arial" panose="020B0604020202020204" pitchFamily="34" charset="0"/>
              <a:buChar char="•"/>
              <a:defRPr/>
            </a:pPr>
            <a:r>
              <a:rPr lang="en-US" sz="2000" kern="0" dirty="0">
                <a:solidFill>
                  <a:schemeClr val="tx1"/>
                </a:solidFill>
                <a:latin typeface="Arial"/>
              </a:rPr>
              <a:t>Long Appointment Wait Times</a:t>
            </a:r>
          </a:p>
          <a:p>
            <a:pPr marL="1028237" lvl="5" indent="-342900" defTabSz="914400" fontAlgn="base">
              <a:spcAft>
                <a:spcPct val="0"/>
              </a:spcAft>
              <a:buClrTx/>
              <a:buFont typeface="Arial" panose="020B0604020202020204" pitchFamily="34" charset="0"/>
              <a:buChar char="•"/>
              <a:defRPr/>
            </a:pPr>
            <a:r>
              <a:rPr lang="en-US" sz="2000" kern="0" dirty="0">
                <a:solidFill>
                  <a:schemeClr val="tx1"/>
                </a:solidFill>
                <a:latin typeface="Arial"/>
              </a:rPr>
              <a:t>Lack of Culturally Appropriate Care</a:t>
            </a:r>
          </a:p>
          <a:p>
            <a:pPr marL="1028237" lvl="5" indent="-342900" defTabSz="914400" fontAlgn="base">
              <a:spcAft>
                <a:spcPct val="0"/>
              </a:spcAft>
              <a:buClrTx/>
              <a:buFont typeface="Arial" panose="020B0604020202020204" pitchFamily="34" charset="0"/>
              <a:buChar char="•"/>
              <a:defRPr/>
            </a:pPr>
            <a:r>
              <a:rPr lang="en-US" sz="2000" kern="0" dirty="0">
                <a:solidFill>
                  <a:schemeClr val="tx1"/>
                </a:solidFill>
                <a:latin typeface="Arial"/>
              </a:rPr>
              <a:t>Difficult to Assure Continuity of Care with Primary Care Provider</a:t>
            </a:r>
          </a:p>
          <a:p>
            <a:pPr marL="518029" lvl="4" indent="0" defTabSz="914400" fontAlgn="base">
              <a:spcAft>
                <a:spcPct val="0"/>
              </a:spcAft>
              <a:buClrTx/>
              <a:buNone/>
              <a:defRPr/>
            </a:pPr>
            <a:endParaRPr lang="en-US" sz="2000" kern="0" dirty="0">
              <a:solidFill>
                <a:schemeClr val="tx1"/>
              </a:solidFill>
              <a:latin typeface="Arial"/>
            </a:endParaRPr>
          </a:p>
          <a:p>
            <a:pPr marL="518029" lvl="4" indent="0" defTabSz="914400" fontAlgn="base">
              <a:spcAft>
                <a:spcPct val="0"/>
              </a:spcAft>
              <a:buClrTx/>
              <a:buNone/>
              <a:defRPr/>
            </a:pPr>
            <a:endParaRPr lang="en-US" sz="2000" kern="0" dirty="0">
              <a:solidFill>
                <a:schemeClr val="tx1"/>
              </a:solidFill>
              <a:latin typeface="Arial"/>
            </a:endParaRPr>
          </a:p>
          <a:p>
            <a:pPr marL="1249553" lvl="5" indent="0" defTabSz="914400" fontAlgn="base">
              <a:spcAft>
                <a:spcPct val="0"/>
              </a:spcAft>
              <a:buClrTx/>
              <a:buNone/>
              <a:defRPr/>
            </a:pPr>
            <a:endParaRPr lang="en-US" sz="2000" kern="0" dirty="0">
              <a:solidFill>
                <a:schemeClr val="tx1"/>
              </a:solidFill>
              <a:latin typeface="Arial"/>
            </a:endParaRPr>
          </a:p>
          <a:p>
            <a:pPr marL="792353" lvl="4" defTabSz="914400" fontAlgn="base">
              <a:spcAft>
                <a:spcPct val="0"/>
              </a:spcAft>
              <a:buClrTx/>
              <a:defRPr/>
            </a:pPr>
            <a:endParaRPr lang="en-US" sz="2000" kern="0" dirty="0">
              <a:solidFill>
                <a:schemeClr val="tx1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2355201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1" y="328501"/>
            <a:ext cx="9801224" cy="823180"/>
          </a:xfrm>
        </p:spPr>
        <p:txBody>
          <a:bodyPr>
            <a:noAutofit/>
          </a:bodyPr>
          <a:lstStyle/>
          <a:p>
            <a:pPr algn="ctr"/>
            <a:r>
              <a:rPr lang="en-US" sz="4100" b="1" spc="-50" dirty="0">
                <a:ln w="6350">
                  <a:noFill/>
                </a:ln>
                <a:solidFill>
                  <a:prstClr val="black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</a:rPr>
              <a:t>Indian Health Service</a:t>
            </a:r>
            <a:br>
              <a:rPr lang="en-US" sz="4100" b="1" spc="-50" dirty="0">
                <a:ln w="6350">
                  <a:noFill/>
                </a:ln>
                <a:solidFill>
                  <a:prstClr val="black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</a:rPr>
            </a:br>
            <a:r>
              <a:rPr lang="en-US" sz="4100" b="1" spc="-50" dirty="0">
                <a:ln w="6350">
                  <a:noFill/>
                </a:ln>
                <a:solidFill>
                  <a:prstClr val="black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</a:rPr>
              <a:t>  Portland Area</a:t>
            </a:r>
            <a:endParaRPr lang="en-US" sz="41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1" y="1348450"/>
            <a:ext cx="10058400" cy="3922295"/>
          </a:xfrm>
        </p:spPr>
        <p:txBody>
          <a:bodyPr>
            <a:normAutofit fontScale="85000" lnSpcReduction="10000"/>
          </a:bodyPr>
          <a:lstStyle/>
          <a:p>
            <a:pPr marL="152278" lvl="3" indent="0" defTabSz="914400" fontAlgn="base">
              <a:spcAft>
                <a:spcPct val="0"/>
              </a:spcAft>
              <a:buNone/>
              <a:defRPr/>
            </a:pPr>
            <a:r>
              <a:rPr lang="en-US" sz="2400" b="1" u="sng" kern="0" dirty="0">
                <a:solidFill>
                  <a:srgbClr val="000000"/>
                </a:solidFill>
                <a:latin typeface="Arial"/>
              </a:rPr>
              <a:t>Regional Specialty Referral Centers</a:t>
            </a:r>
          </a:p>
          <a:p>
            <a:pPr marL="518033" lvl="3" indent="-182880" defTabSz="914400" fontAlgn="base">
              <a:spcAft>
                <a:spcPct val="0"/>
              </a:spcAft>
              <a:defRPr/>
            </a:pPr>
            <a:endParaRPr lang="en-US" sz="2000" b="1" u="sng" kern="0" dirty="0">
              <a:solidFill>
                <a:srgbClr val="000000"/>
              </a:solidFill>
              <a:latin typeface="Arial"/>
            </a:endParaRPr>
          </a:p>
          <a:p>
            <a:pPr marL="678053" lvl="3" indent="-342900" defTabSz="914400" fontAlgn="base">
              <a:spcAft>
                <a:spcPct val="0"/>
              </a:spcAft>
              <a:buClrTx/>
              <a:buFont typeface="Wingdings" panose="05000000000000000000" pitchFamily="2" charset="2"/>
              <a:buChar char="v"/>
              <a:defRPr/>
            </a:pPr>
            <a:r>
              <a:rPr lang="en-US" sz="2000" b="1" kern="0" dirty="0">
                <a:solidFill>
                  <a:schemeClr val="tx1"/>
                </a:solidFill>
                <a:latin typeface="Arial"/>
              </a:rPr>
              <a:t>Background</a:t>
            </a:r>
          </a:p>
          <a:p>
            <a:pPr marL="518029" lvl="4" indent="0" defTabSz="914400" fontAlgn="base">
              <a:spcAft>
                <a:spcPct val="0"/>
              </a:spcAft>
              <a:buClrTx/>
              <a:buNone/>
              <a:defRPr/>
            </a:pPr>
            <a:r>
              <a:rPr lang="en-US" sz="2000" kern="0" dirty="0">
                <a:solidFill>
                  <a:schemeClr val="tx1"/>
                </a:solidFill>
                <a:latin typeface="Arial"/>
              </a:rPr>
              <a:t> </a:t>
            </a:r>
          </a:p>
          <a:p>
            <a:pPr marL="860929" lvl="4" indent="-342900" defTabSz="914400" fontAlgn="base">
              <a:spcAft>
                <a:spcPct val="0"/>
              </a:spcAft>
              <a:buClrTx/>
              <a:buFont typeface="Arial" panose="020B0604020202020204" pitchFamily="34" charset="0"/>
              <a:buChar char="•"/>
              <a:defRPr/>
            </a:pPr>
            <a:r>
              <a:rPr lang="en-US" sz="2000" kern="0" dirty="0">
                <a:solidFill>
                  <a:schemeClr val="tx1"/>
                </a:solidFill>
                <a:latin typeface="Arial"/>
              </a:rPr>
              <a:t>What Do Regional Referral Centers Provide?  More Access!</a:t>
            </a:r>
            <a:endParaRPr lang="en-US" sz="2000" kern="0" baseline="30000" dirty="0">
              <a:solidFill>
                <a:schemeClr val="tx1"/>
              </a:solidFill>
              <a:latin typeface="Arial"/>
            </a:endParaRPr>
          </a:p>
          <a:p>
            <a:pPr marL="518029" lvl="4" indent="0" defTabSz="914400" fontAlgn="base">
              <a:spcAft>
                <a:spcPct val="0"/>
              </a:spcAft>
              <a:buClrTx/>
              <a:buNone/>
              <a:defRPr/>
            </a:pPr>
            <a:endParaRPr lang="en-US" sz="2000" kern="0" dirty="0">
              <a:solidFill>
                <a:schemeClr val="tx1"/>
              </a:solidFill>
              <a:latin typeface="Arial"/>
            </a:endParaRPr>
          </a:p>
          <a:p>
            <a:pPr marL="1028237" lvl="5" indent="-342900" defTabSz="914400" fontAlgn="base">
              <a:spcAft>
                <a:spcPct val="0"/>
              </a:spcAft>
              <a:buClrTx/>
              <a:buFont typeface="Arial" panose="020B0604020202020204" pitchFamily="34" charset="0"/>
              <a:buChar char="•"/>
              <a:defRPr/>
            </a:pPr>
            <a:r>
              <a:rPr lang="en-US" sz="2000" kern="0" dirty="0">
                <a:solidFill>
                  <a:schemeClr val="tx1"/>
                </a:solidFill>
                <a:latin typeface="Arial"/>
              </a:rPr>
              <a:t>Access in </a:t>
            </a:r>
            <a:r>
              <a:rPr lang="en-US" sz="2000" u="sng" kern="0" dirty="0">
                <a:solidFill>
                  <a:schemeClr val="tx1"/>
                </a:solidFill>
                <a:latin typeface="Arial"/>
              </a:rPr>
              <a:t>Addition</a:t>
            </a:r>
            <a:r>
              <a:rPr lang="en-US" sz="2000" kern="0" dirty="0">
                <a:solidFill>
                  <a:schemeClr val="tx1"/>
                </a:solidFill>
                <a:latin typeface="Arial"/>
              </a:rPr>
              <a:t> to Currently Available Options (Does not Replace Existing Options)</a:t>
            </a:r>
          </a:p>
          <a:p>
            <a:pPr marL="1028237" lvl="5" indent="-342900" defTabSz="914400" fontAlgn="base">
              <a:spcAft>
                <a:spcPct val="0"/>
              </a:spcAft>
              <a:buClrTx/>
              <a:buFont typeface="Arial" panose="020B0604020202020204" pitchFamily="34" charset="0"/>
              <a:buChar char="•"/>
              <a:defRPr/>
            </a:pPr>
            <a:r>
              <a:rPr lang="en-US" sz="2000" kern="0" dirty="0">
                <a:solidFill>
                  <a:schemeClr val="tx1"/>
                </a:solidFill>
                <a:latin typeface="Arial"/>
              </a:rPr>
              <a:t>Culturally Appropriate Care</a:t>
            </a:r>
          </a:p>
          <a:p>
            <a:pPr marL="1028237" lvl="5" indent="-342900" defTabSz="914400" fontAlgn="base">
              <a:spcAft>
                <a:spcPct val="0"/>
              </a:spcAft>
              <a:buClrTx/>
              <a:buFont typeface="Arial" panose="020B0604020202020204" pitchFamily="34" charset="0"/>
              <a:buChar char="•"/>
              <a:defRPr/>
            </a:pPr>
            <a:r>
              <a:rPr lang="en-US" sz="2000" kern="0" dirty="0">
                <a:solidFill>
                  <a:schemeClr val="tx1"/>
                </a:solidFill>
                <a:latin typeface="Arial"/>
              </a:rPr>
              <a:t>AI/AN Patients Are the Service Priority</a:t>
            </a:r>
          </a:p>
          <a:p>
            <a:pPr marL="1028237" lvl="5" indent="-342900" defTabSz="914400" fontAlgn="base">
              <a:spcAft>
                <a:spcPct val="0"/>
              </a:spcAft>
              <a:buClrTx/>
              <a:buFont typeface="Arial" panose="020B0604020202020204" pitchFamily="34" charset="0"/>
              <a:buChar char="•"/>
              <a:defRPr/>
            </a:pPr>
            <a:r>
              <a:rPr lang="en-US" sz="2000" kern="0" dirty="0">
                <a:solidFill>
                  <a:schemeClr val="tx1"/>
                </a:solidFill>
                <a:latin typeface="Arial"/>
              </a:rPr>
              <a:t>Improved Coordination with Primary Care Provider Back Home</a:t>
            </a:r>
          </a:p>
          <a:p>
            <a:pPr marL="1028237" lvl="5" indent="-342900" defTabSz="914400" fontAlgn="base">
              <a:spcAft>
                <a:spcPct val="0"/>
              </a:spcAft>
              <a:buClrTx/>
              <a:buFont typeface="Arial" panose="020B0604020202020204" pitchFamily="34" charset="0"/>
              <a:buChar char="•"/>
              <a:defRPr/>
            </a:pPr>
            <a:r>
              <a:rPr lang="en-US" sz="2000" kern="0" dirty="0">
                <a:solidFill>
                  <a:schemeClr val="tx1"/>
                </a:solidFill>
                <a:latin typeface="Arial"/>
              </a:rPr>
              <a:t>Extended Reach Through Tele-Medicine</a:t>
            </a:r>
          </a:p>
          <a:p>
            <a:pPr marL="1028237" lvl="5" indent="-342900" defTabSz="914400" fontAlgn="base">
              <a:spcAft>
                <a:spcPct val="0"/>
              </a:spcAft>
              <a:buClrTx/>
              <a:buFont typeface="Arial" panose="020B0604020202020204" pitchFamily="34" charset="0"/>
              <a:buChar char="•"/>
              <a:defRPr/>
            </a:pPr>
            <a:r>
              <a:rPr lang="en-US" sz="2000" kern="0" dirty="0">
                <a:solidFill>
                  <a:schemeClr val="tx1"/>
                </a:solidFill>
                <a:latin typeface="Arial"/>
              </a:rPr>
              <a:t>No Cost to PRC For Services Provided at the Regional Facilities (3</a:t>
            </a:r>
            <a:r>
              <a:rPr lang="en-US" sz="2000" kern="0" baseline="30000" dirty="0">
                <a:solidFill>
                  <a:schemeClr val="tx1"/>
                </a:solidFill>
                <a:latin typeface="Arial"/>
              </a:rPr>
              <a:t>rd</a:t>
            </a:r>
            <a:r>
              <a:rPr lang="en-US" sz="2000" kern="0" dirty="0">
                <a:solidFill>
                  <a:schemeClr val="tx1"/>
                </a:solidFill>
                <a:latin typeface="Arial"/>
              </a:rPr>
              <a:t> Party Will be Billed)</a:t>
            </a:r>
          </a:p>
          <a:p>
            <a:pPr marL="1028237" lvl="5" indent="-342900" defTabSz="914400" fontAlgn="base">
              <a:spcAft>
                <a:spcPct val="0"/>
              </a:spcAft>
              <a:buClrTx/>
              <a:buFont typeface="Arial" panose="020B0604020202020204" pitchFamily="34" charset="0"/>
              <a:buChar char="•"/>
              <a:defRPr/>
            </a:pPr>
            <a:r>
              <a:rPr lang="en-US" sz="2000" kern="0" dirty="0">
                <a:solidFill>
                  <a:schemeClr val="tx1"/>
                </a:solidFill>
                <a:latin typeface="Arial"/>
              </a:rPr>
              <a:t>Proposed Locations Improve Recruitment/Retention Opportunities for Specialists and Ready Access to Tertiary Care if Needed</a:t>
            </a:r>
          </a:p>
          <a:p>
            <a:pPr marL="1028237" lvl="5" indent="-342900" defTabSz="914400" fontAlgn="base">
              <a:spcAft>
                <a:spcPct val="0"/>
              </a:spcAft>
              <a:buClrTx/>
              <a:buFont typeface="Arial" panose="020B0604020202020204" pitchFamily="34" charset="0"/>
              <a:buChar char="•"/>
              <a:defRPr/>
            </a:pPr>
            <a:r>
              <a:rPr lang="en-US" sz="2000" kern="0" dirty="0">
                <a:solidFill>
                  <a:schemeClr val="tx1"/>
                </a:solidFill>
                <a:latin typeface="Arial"/>
              </a:rPr>
              <a:t>Combined User Populations Provide Sufficient Workload to Support Many Specialty Care Types</a:t>
            </a:r>
          </a:p>
          <a:p>
            <a:pPr marL="518029" lvl="4" indent="0" defTabSz="914400" fontAlgn="base">
              <a:spcAft>
                <a:spcPct val="0"/>
              </a:spcAft>
              <a:buClrTx/>
              <a:buNone/>
              <a:defRPr/>
            </a:pPr>
            <a:endParaRPr lang="en-US" sz="2000" kern="0" dirty="0">
              <a:solidFill>
                <a:schemeClr val="tx1"/>
              </a:solidFill>
              <a:latin typeface="Arial"/>
            </a:endParaRPr>
          </a:p>
          <a:p>
            <a:pPr marL="518029" lvl="4" indent="0" defTabSz="914400" fontAlgn="base">
              <a:spcAft>
                <a:spcPct val="0"/>
              </a:spcAft>
              <a:buClrTx/>
              <a:buNone/>
              <a:defRPr/>
            </a:pPr>
            <a:endParaRPr lang="en-US" sz="2000" kern="0" dirty="0">
              <a:solidFill>
                <a:schemeClr val="tx1"/>
              </a:solidFill>
              <a:latin typeface="Arial"/>
            </a:endParaRPr>
          </a:p>
          <a:p>
            <a:pPr marL="1249553" lvl="5" indent="0" defTabSz="914400" fontAlgn="base">
              <a:spcAft>
                <a:spcPct val="0"/>
              </a:spcAft>
              <a:buClrTx/>
              <a:buNone/>
              <a:defRPr/>
            </a:pPr>
            <a:endParaRPr lang="en-US" sz="2000" kern="0" dirty="0">
              <a:solidFill>
                <a:schemeClr val="tx1"/>
              </a:solidFill>
              <a:latin typeface="Arial"/>
            </a:endParaRPr>
          </a:p>
          <a:p>
            <a:pPr marL="792353" lvl="4" defTabSz="914400" fontAlgn="base">
              <a:spcAft>
                <a:spcPct val="0"/>
              </a:spcAft>
              <a:buClrTx/>
              <a:defRPr/>
            </a:pPr>
            <a:endParaRPr lang="en-US" sz="2000" kern="0" dirty="0">
              <a:solidFill>
                <a:schemeClr val="tx1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4401988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1" y="328501"/>
            <a:ext cx="9801224" cy="823180"/>
          </a:xfrm>
        </p:spPr>
        <p:txBody>
          <a:bodyPr>
            <a:noAutofit/>
          </a:bodyPr>
          <a:lstStyle/>
          <a:p>
            <a:pPr algn="ctr"/>
            <a:r>
              <a:rPr lang="en-US" sz="4100" b="1" spc="-50" dirty="0">
                <a:ln w="6350">
                  <a:noFill/>
                </a:ln>
                <a:solidFill>
                  <a:prstClr val="black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</a:rPr>
              <a:t>Indian Health Service</a:t>
            </a:r>
            <a:br>
              <a:rPr lang="en-US" sz="4100" b="1" spc="-50" dirty="0">
                <a:ln w="6350">
                  <a:noFill/>
                </a:ln>
                <a:solidFill>
                  <a:prstClr val="black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</a:rPr>
            </a:br>
            <a:r>
              <a:rPr lang="en-US" sz="4100" b="1" spc="-50" dirty="0">
                <a:ln w="6350">
                  <a:noFill/>
                </a:ln>
                <a:solidFill>
                  <a:prstClr val="black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</a:rPr>
              <a:t>  Portland Area</a:t>
            </a:r>
            <a:endParaRPr lang="en-US" sz="41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1" y="1348450"/>
            <a:ext cx="10058400" cy="3922295"/>
          </a:xfrm>
        </p:spPr>
        <p:txBody>
          <a:bodyPr>
            <a:normAutofit fontScale="85000" lnSpcReduction="10000"/>
          </a:bodyPr>
          <a:lstStyle/>
          <a:p>
            <a:pPr marL="152278" lvl="3" indent="0" defTabSz="914400" fontAlgn="base">
              <a:spcAft>
                <a:spcPct val="0"/>
              </a:spcAft>
              <a:buNone/>
              <a:defRPr/>
            </a:pPr>
            <a:r>
              <a:rPr lang="en-US" sz="2400" b="1" u="sng" kern="0" dirty="0">
                <a:solidFill>
                  <a:srgbClr val="000000"/>
                </a:solidFill>
                <a:latin typeface="Arial"/>
              </a:rPr>
              <a:t>Regional Specialty Referral Centers</a:t>
            </a:r>
          </a:p>
          <a:p>
            <a:pPr marL="518033" lvl="3" indent="-182880" defTabSz="914400" fontAlgn="base">
              <a:spcAft>
                <a:spcPct val="0"/>
              </a:spcAft>
              <a:defRPr/>
            </a:pPr>
            <a:endParaRPr lang="en-US" sz="2000" b="1" u="sng" kern="0" dirty="0">
              <a:solidFill>
                <a:srgbClr val="000000"/>
              </a:solidFill>
              <a:latin typeface="Arial"/>
            </a:endParaRPr>
          </a:p>
          <a:p>
            <a:pPr marL="678053" lvl="3" indent="-342900" defTabSz="914400" fontAlgn="base">
              <a:spcAft>
                <a:spcPct val="0"/>
              </a:spcAft>
              <a:buClrTx/>
              <a:buFont typeface="Wingdings" panose="05000000000000000000" pitchFamily="2" charset="2"/>
              <a:buChar char="v"/>
              <a:defRPr/>
            </a:pPr>
            <a:r>
              <a:rPr lang="en-US" sz="2000" b="1" kern="0" dirty="0">
                <a:solidFill>
                  <a:schemeClr val="tx1"/>
                </a:solidFill>
                <a:latin typeface="Arial"/>
              </a:rPr>
              <a:t>Background</a:t>
            </a:r>
          </a:p>
          <a:p>
            <a:pPr marL="518029" lvl="4" indent="0" defTabSz="914400" fontAlgn="base">
              <a:spcAft>
                <a:spcPct val="0"/>
              </a:spcAft>
              <a:buClrTx/>
              <a:buNone/>
              <a:defRPr/>
            </a:pPr>
            <a:r>
              <a:rPr lang="en-US" sz="2000" kern="0" dirty="0">
                <a:solidFill>
                  <a:schemeClr val="tx1"/>
                </a:solidFill>
                <a:latin typeface="Arial"/>
              </a:rPr>
              <a:t> </a:t>
            </a:r>
          </a:p>
          <a:p>
            <a:pPr marL="860929" lvl="4" indent="-342900" defTabSz="914400" fontAlgn="base">
              <a:spcAft>
                <a:spcPct val="0"/>
              </a:spcAft>
              <a:buClrTx/>
              <a:buFont typeface="Arial" panose="020B0604020202020204" pitchFamily="34" charset="0"/>
              <a:buChar char="•"/>
              <a:defRPr/>
            </a:pPr>
            <a:r>
              <a:rPr lang="en-US" sz="2000" kern="0" dirty="0">
                <a:solidFill>
                  <a:schemeClr val="tx1"/>
                </a:solidFill>
                <a:latin typeface="Arial"/>
              </a:rPr>
              <a:t>What Services Could a Regional Facility Provide?  The Demonstration Project Will Help Determine.  The Current Proposal Includes:  </a:t>
            </a:r>
            <a:endParaRPr lang="en-US" sz="2000" kern="0" baseline="30000" dirty="0">
              <a:solidFill>
                <a:schemeClr val="tx1"/>
              </a:solidFill>
              <a:latin typeface="Arial"/>
            </a:endParaRPr>
          </a:p>
          <a:p>
            <a:pPr marL="518029" lvl="4" indent="0" defTabSz="914400" fontAlgn="base">
              <a:spcAft>
                <a:spcPct val="0"/>
              </a:spcAft>
              <a:buClrTx/>
              <a:buNone/>
              <a:defRPr/>
            </a:pPr>
            <a:endParaRPr lang="en-US" sz="2000" kern="0" dirty="0">
              <a:solidFill>
                <a:schemeClr val="tx1"/>
              </a:solidFill>
              <a:latin typeface="Arial"/>
            </a:endParaRPr>
          </a:p>
          <a:p>
            <a:pPr marL="1028237" lvl="5" indent="-342900" defTabSz="914400" fontAlgn="base">
              <a:spcAft>
                <a:spcPct val="0"/>
              </a:spcAft>
              <a:buClrTx/>
              <a:buFont typeface="Arial" panose="020B0604020202020204" pitchFamily="34" charset="0"/>
              <a:buChar char="•"/>
              <a:defRPr/>
            </a:pPr>
            <a:r>
              <a:rPr lang="en-US" sz="2000" kern="0" dirty="0">
                <a:solidFill>
                  <a:schemeClr val="tx1"/>
                </a:solidFill>
                <a:latin typeface="Arial"/>
              </a:rPr>
              <a:t>General Surgery, Ophthalmology, Orthopedic, Otolaryngology, Urology, Cardiology, Dermatology, Neurology, Psychiatry, Audiology, Oral Surgery, Pediatric Dentistry, </a:t>
            </a:r>
            <a:r>
              <a:rPr lang="en-US" sz="2000" kern="0" dirty="0" err="1">
                <a:solidFill>
                  <a:schemeClr val="tx1"/>
                </a:solidFill>
                <a:latin typeface="Arial"/>
              </a:rPr>
              <a:t>Endontics</a:t>
            </a:r>
            <a:r>
              <a:rPr lang="en-US" sz="2000" kern="0" dirty="0">
                <a:solidFill>
                  <a:schemeClr val="tx1"/>
                </a:solidFill>
                <a:latin typeface="Arial"/>
              </a:rPr>
              <a:t>, Orthodontics, Prosthodontics, Periodontics, Lab Services, and Diagnostic Imaging.</a:t>
            </a:r>
          </a:p>
          <a:p>
            <a:pPr marL="685337" lvl="5" indent="0" defTabSz="914400" fontAlgn="base">
              <a:spcAft>
                <a:spcPct val="0"/>
              </a:spcAft>
              <a:buClrTx/>
              <a:buNone/>
              <a:defRPr/>
            </a:pPr>
            <a:endParaRPr lang="en-US" sz="2000" kern="0" dirty="0">
              <a:solidFill>
                <a:schemeClr val="tx1"/>
              </a:solidFill>
              <a:latin typeface="Arial"/>
            </a:endParaRPr>
          </a:p>
          <a:p>
            <a:pPr marL="1028237" lvl="5" indent="-342900" defTabSz="914400" fontAlgn="base">
              <a:spcAft>
                <a:spcPct val="0"/>
              </a:spcAft>
              <a:buClrTx/>
              <a:buFont typeface="Arial" panose="020B0604020202020204" pitchFamily="34" charset="0"/>
              <a:buChar char="•"/>
              <a:defRPr/>
            </a:pPr>
            <a:r>
              <a:rPr lang="en-US" sz="2000" kern="0" dirty="0">
                <a:solidFill>
                  <a:schemeClr val="tx1"/>
                </a:solidFill>
                <a:latin typeface="Arial"/>
              </a:rPr>
              <a:t>The Regional Concept Considers Portland Area’s Large User Population.  The Combined Population Creates Sufficient Workload to Maintain Various Specialists on Staff and Busy.</a:t>
            </a:r>
          </a:p>
          <a:p>
            <a:pPr marL="685337" lvl="5" indent="0" defTabSz="914400" fontAlgn="base">
              <a:spcAft>
                <a:spcPct val="0"/>
              </a:spcAft>
              <a:buClrTx/>
              <a:buNone/>
              <a:defRPr/>
            </a:pPr>
            <a:r>
              <a:rPr lang="en-US" sz="2000" kern="0" dirty="0">
                <a:solidFill>
                  <a:schemeClr val="tx1"/>
                </a:solidFill>
                <a:latin typeface="Arial"/>
              </a:rPr>
              <a:t> </a:t>
            </a:r>
          </a:p>
          <a:p>
            <a:pPr marL="1028237" lvl="5" indent="-342900" defTabSz="914400" fontAlgn="base">
              <a:spcAft>
                <a:spcPct val="0"/>
              </a:spcAft>
              <a:buClrTx/>
              <a:buFont typeface="Arial" panose="020B0604020202020204" pitchFamily="34" charset="0"/>
              <a:buChar char="•"/>
              <a:defRPr/>
            </a:pPr>
            <a:r>
              <a:rPr lang="en-US" sz="2000" kern="0" dirty="0">
                <a:solidFill>
                  <a:schemeClr val="tx1"/>
                </a:solidFill>
                <a:latin typeface="Arial"/>
              </a:rPr>
              <a:t>Individual Program User Populations are too Small to Generate Sufficient Workload to Maintain Specialists on Staff, Leaving PRC as the Only Viable Option to Access Care.  </a:t>
            </a:r>
          </a:p>
          <a:p>
            <a:pPr marL="518029" lvl="4" indent="0" defTabSz="914400" fontAlgn="base">
              <a:spcAft>
                <a:spcPct val="0"/>
              </a:spcAft>
              <a:buClrTx/>
              <a:buNone/>
              <a:defRPr/>
            </a:pPr>
            <a:endParaRPr lang="en-US" sz="2000" kern="0" dirty="0">
              <a:solidFill>
                <a:schemeClr val="tx1"/>
              </a:solidFill>
              <a:latin typeface="Arial"/>
            </a:endParaRPr>
          </a:p>
          <a:p>
            <a:pPr marL="518029" lvl="4" indent="0" defTabSz="914400" fontAlgn="base">
              <a:spcAft>
                <a:spcPct val="0"/>
              </a:spcAft>
              <a:buClrTx/>
              <a:buNone/>
              <a:defRPr/>
            </a:pPr>
            <a:endParaRPr lang="en-US" sz="2000" kern="0" dirty="0">
              <a:solidFill>
                <a:schemeClr val="tx1"/>
              </a:solidFill>
              <a:latin typeface="Arial"/>
            </a:endParaRPr>
          </a:p>
          <a:p>
            <a:pPr marL="1249553" lvl="5" indent="0" defTabSz="914400" fontAlgn="base">
              <a:spcAft>
                <a:spcPct val="0"/>
              </a:spcAft>
              <a:buClrTx/>
              <a:buNone/>
              <a:defRPr/>
            </a:pPr>
            <a:endParaRPr lang="en-US" sz="2000" kern="0" dirty="0">
              <a:solidFill>
                <a:schemeClr val="tx1"/>
              </a:solidFill>
              <a:latin typeface="Arial"/>
            </a:endParaRPr>
          </a:p>
          <a:p>
            <a:pPr marL="792353" lvl="4" defTabSz="914400" fontAlgn="base">
              <a:spcAft>
                <a:spcPct val="0"/>
              </a:spcAft>
              <a:buClrTx/>
              <a:defRPr/>
            </a:pPr>
            <a:endParaRPr lang="en-US" sz="2000" kern="0" dirty="0">
              <a:solidFill>
                <a:schemeClr val="tx1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2878123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1" y="328501"/>
            <a:ext cx="9801224" cy="823180"/>
          </a:xfrm>
        </p:spPr>
        <p:txBody>
          <a:bodyPr>
            <a:noAutofit/>
          </a:bodyPr>
          <a:lstStyle/>
          <a:p>
            <a:pPr algn="ctr"/>
            <a:r>
              <a:rPr lang="en-US" sz="4100" b="1" spc="-50" dirty="0">
                <a:ln w="6350">
                  <a:noFill/>
                </a:ln>
                <a:solidFill>
                  <a:prstClr val="black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</a:rPr>
              <a:t>Indian Health Service</a:t>
            </a:r>
            <a:br>
              <a:rPr lang="en-US" sz="4100" b="1" spc="-50" dirty="0">
                <a:ln w="6350">
                  <a:noFill/>
                </a:ln>
                <a:solidFill>
                  <a:prstClr val="black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</a:rPr>
            </a:br>
            <a:r>
              <a:rPr lang="en-US" sz="4100" b="1" spc="-50" dirty="0">
                <a:ln w="6350">
                  <a:noFill/>
                </a:ln>
                <a:solidFill>
                  <a:prstClr val="black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</a:rPr>
              <a:t>  Portland Area</a:t>
            </a:r>
            <a:endParaRPr lang="en-US" sz="41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1" y="1348450"/>
            <a:ext cx="10058400" cy="3922295"/>
          </a:xfrm>
        </p:spPr>
        <p:txBody>
          <a:bodyPr>
            <a:normAutofit fontScale="85000" lnSpcReduction="20000"/>
          </a:bodyPr>
          <a:lstStyle/>
          <a:p>
            <a:pPr marL="152278" lvl="3" indent="0" defTabSz="914400" fontAlgn="base">
              <a:spcAft>
                <a:spcPct val="0"/>
              </a:spcAft>
              <a:buNone/>
              <a:defRPr/>
            </a:pPr>
            <a:r>
              <a:rPr lang="en-US" sz="2400" b="1" u="sng" kern="0" dirty="0">
                <a:solidFill>
                  <a:srgbClr val="000000"/>
                </a:solidFill>
                <a:latin typeface="Arial"/>
              </a:rPr>
              <a:t>Regional Specialty Referral Center</a:t>
            </a:r>
          </a:p>
          <a:p>
            <a:pPr marL="518033" lvl="3" indent="-182880" defTabSz="914400" fontAlgn="base">
              <a:spcAft>
                <a:spcPct val="0"/>
              </a:spcAft>
              <a:defRPr/>
            </a:pPr>
            <a:endParaRPr lang="en-US" sz="2000" b="1" u="sng" kern="0" dirty="0">
              <a:solidFill>
                <a:srgbClr val="000000"/>
              </a:solidFill>
              <a:latin typeface="Arial"/>
            </a:endParaRPr>
          </a:p>
          <a:p>
            <a:pPr marL="678053" lvl="3" indent="-342900" defTabSz="914400" fontAlgn="base">
              <a:spcAft>
                <a:spcPct val="0"/>
              </a:spcAft>
              <a:buClrTx/>
              <a:buFont typeface="Wingdings" panose="05000000000000000000" pitchFamily="2" charset="2"/>
              <a:buChar char="v"/>
              <a:defRPr/>
            </a:pPr>
            <a:r>
              <a:rPr lang="en-US" sz="2000" b="1" kern="0" dirty="0">
                <a:solidFill>
                  <a:schemeClr val="tx1"/>
                </a:solidFill>
                <a:latin typeface="Arial"/>
              </a:rPr>
              <a:t>Background</a:t>
            </a:r>
          </a:p>
          <a:p>
            <a:pPr marL="518029" lvl="4" indent="0" defTabSz="914400" fontAlgn="base">
              <a:spcAft>
                <a:spcPct val="0"/>
              </a:spcAft>
              <a:buClrTx/>
              <a:buNone/>
              <a:defRPr/>
            </a:pPr>
            <a:r>
              <a:rPr lang="en-US" sz="2000" kern="0" dirty="0">
                <a:solidFill>
                  <a:schemeClr val="tx1"/>
                </a:solidFill>
                <a:latin typeface="Arial"/>
              </a:rPr>
              <a:t> </a:t>
            </a:r>
          </a:p>
          <a:p>
            <a:pPr marL="860929" lvl="4" indent="-342900" defTabSz="914400" fontAlgn="base">
              <a:spcAft>
                <a:spcPct val="0"/>
              </a:spcAft>
              <a:buClrTx/>
              <a:buFont typeface="Arial" panose="020B0604020202020204" pitchFamily="34" charset="0"/>
              <a:buChar char="•"/>
              <a:defRPr/>
            </a:pPr>
            <a:r>
              <a:rPr lang="en-US" sz="2000" kern="0" dirty="0">
                <a:solidFill>
                  <a:schemeClr val="tx1"/>
                </a:solidFill>
                <a:latin typeface="Arial"/>
              </a:rPr>
              <a:t>Portland Area Facilities Advisory Committee (PAFAC)</a:t>
            </a:r>
            <a:endParaRPr lang="en-US" sz="2000" kern="0" baseline="30000" dirty="0">
              <a:solidFill>
                <a:schemeClr val="tx1"/>
              </a:solidFill>
              <a:latin typeface="Arial"/>
            </a:endParaRPr>
          </a:p>
          <a:p>
            <a:pPr marL="518029" lvl="4" indent="0" defTabSz="914400" fontAlgn="base">
              <a:spcAft>
                <a:spcPct val="0"/>
              </a:spcAft>
              <a:buClrTx/>
              <a:buNone/>
              <a:defRPr/>
            </a:pPr>
            <a:endParaRPr lang="en-US" sz="2000" kern="0" dirty="0">
              <a:solidFill>
                <a:schemeClr val="tx1"/>
              </a:solidFill>
              <a:latin typeface="Arial"/>
            </a:endParaRPr>
          </a:p>
          <a:p>
            <a:pPr marL="1028237" lvl="5" indent="-342900" defTabSz="914400" fontAlgn="base">
              <a:spcAft>
                <a:spcPct val="0"/>
              </a:spcAft>
              <a:buClrTx/>
              <a:buFont typeface="Arial" panose="020B0604020202020204" pitchFamily="34" charset="0"/>
              <a:buChar char="•"/>
              <a:defRPr/>
            </a:pPr>
            <a:r>
              <a:rPr lang="en-US" sz="2000" kern="0" dirty="0">
                <a:solidFill>
                  <a:schemeClr val="tx1"/>
                </a:solidFill>
                <a:latin typeface="Arial"/>
              </a:rPr>
              <a:t>Appointed by Portland Area Director to Consult on Issues Related to Healthcare Facilities Construction and Associated Staffing.</a:t>
            </a:r>
          </a:p>
          <a:p>
            <a:pPr marL="518029" lvl="4" indent="0" defTabSz="914400" fontAlgn="base">
              <a:spcAft>
                <a:spcPct val="0"/>
              </a:spcAft>
              <a:buClrTx/>
              <a:buNone/>
              <a:defRPr/>
            </a:pPr>
            <a:endParaRPr lang="en-US" sz="2000" kern="0" dirty="0">
              <a:solidFill>
                <a:schemeClr val="tx1"/>
              </a:solidFill>
              <a:latin typeface="Arial"/>
            </a:endParaRPr>
          </a:p>
          <a:p>
            <a:pPr marL="1028237" lvl="5" indent="-342900" defTabSz="914400" fontAlgn="base">
              <a:spcAft>
                <a:spcPct val="0"/>
              </a:spcAft>
              <a:buClrTx/>
              <a:buFont typeface="Arial" panose="020B0604020202020204" pitchFamily="34" charset="0"/>
              <a:buChar char="•"/>
              <a:defRPr/>
            </a:pPr>
            <a:r>
              <a:rPr lang="en-US" sz="2000" kern="0" dirty="0">
                <a:solidFill>
                  <a:schemeClr val="tx1"/>
                </a:solidFill>
                <a:latin typeface="Arial"/>
              </a:rPr>
              <a:t>PAFAC Worked Extensively on Developing Proposals Related to the Regional Specialty Referral Center Network.</a:t>
            </a:r>
          </a:p>
          <a:p>
            <a:pPr marL="685337" lvl="5" indent="0" defTabSz="914400" fontAlgn="base">
              <a:spcAft>
                <a:spcPct val="0"/>
              </a:spcAft>
              <a:buClrTx/>
              <a:buNone/>
              <a:defRPr/>
            </a:pPr>
            <a:endParaRPr lang="en-US" sz="2000" kern="0" dirty="0">
              <a:solidFill>
                <a:schemeClr val="tx1"/>
              </a:solidFill>
              <a:latin typeface="Arial"/>
            </a:endParaRPr>
          </a:p>
          <a:p>
            <a:pPr marL="1028237" lvl="5" indent="-342900" defTabSz="914400" fontAlgn="base">
              <a:spcAft>
                <a:spcPct val="0"/>
              </a:spcAft>
              <a:buClrTx/>
              <a:buFont typeface="Arial" panose="020B0604020202020204" pitchFamily="34" charset="0"/>
              <a:buChar char="•"/>
              <a:defRPr/>
            </a:pPr>
            <a:r>
              <a:rPr lang="en-US" sz="2000" kern="0" dirty="0">
                <a:solidFill>
                  <a:schemeClr val="tx1"/>
                </a:solidFill>
                <a:latin typeface="Arial"/>
              </a:rPr>
              <a:t>Current Members:</a:t>
            </a:r>
          </a:p>
          <a:p>
            <a:pPr marL="685337" lvl="5" indent="0" defTabSz="914400" fontAlgn="base">
              <a:spcAft>
                <a:spcPct val="0"/>
              </a:spcAft>
              <a:buClrTx/>
              <a:buNone/>
              <a:defRPr/>
            </a:pPr>
            <a:endParaRPr lang="en-US" sz="2000" kern="0" dirty="0">
              <a:solidFill>
                <a:schemeClr val="tx1"/>
              </a:solidFill>
              <a:latin typeface="Arial"/>
            </a:endParaRPr>
          </a:p>
          <a:p>
            <a:pPr marL="1228232" lvl="6" indent="-342900" defTabSz="914400" fontAlgn="base">
              <a:spcAft>
                <a:spcPct val="0"/>
              </a:spcAft>
              <a:buClrTx/>
              <a:buFont typeface="Arial" panose="020B0604020202020204" pitchFamily="34" charset="0"/>
              <a:buChar char="•"/>
              <a:defRPr/>
            </a:pPr>
            <a:r>
              <a:rPr lang="en-US" sz="2000" kern="0" dirty="0">
                <a:solidFill>
                  <a:schemeClr val="tx1"/>
                </a:solidFill>
                <a:latin typeface="Arial"/>
              </a:rPr>
              <a:t>Andy Joseph, Sharon </a:t>
            </a:r>
            <a:r>
              <a:rPr lang="en-US" sz="2000" kern="0" dirty="0" err="1">
                <a:solidFill>
                  <a:schemeClr val="tx1"/>
                </a:solidFill>
                <a:latin typeface="Arial"/>
              </a:rPr>
              <a:t>Stanphil</a:t>
            </a:r>
            <a:r>
              <a:rPr lang="en-US" sz="2000" kern="0" dirty="0">
                <a:solidFill>
                  <a:schemeClr val="tx1"/>
                </a:solidFill>
                <a:latin typeface="Arial"/>
              </a:rPr>
              <a:t>, Alan Shelton, Mark Johnson, Steve Kutz, Hyllis Dauphinais, and John Stephens</a:t>
            </a:r>
          </a:p>
          <a:p>
            <a:pPr marL="885332" lvl="6" indent="0" defTabSz="914400" fontAlgn="base">
              <a:spcAft>
                <a:spcPct val="0"/>
              </a:spcAft>
              <a:buClrTx/>
              <a:buNone/>
              <a:defRPr/>
            </a:pPr>
            <a:endParaRPr lang="en-US" sz="2000" kern="0" dirty="0">
              <a:solidFill>
                <a:schemeClr val="tx1"/>
              </a:solidFill>
              <a:latin typeface="Arial"/>
            </a:endParaRPr>
          </a:p>
          <a:p>
            <a:pPr marL="1228232" lvl="6" indent="-342900" defTabSz="914400" fontAlgn="base">
              <a:spcAft>
                <a:spcPct val="0"/>
              </a:spcAft>
              <a:buClrTx/>
              <a:buFont typeface="Arial" panose="020B0604020202020204" pitchFamily="34" charset="0"/>
              <a:buChar char="•"/>
              <a:defRPr/>
            </a:pPr>
            <a:r>
              <a:rPr lang="en-US" sz="2000" kern="0" dirty="0">
                <a:solidFill>
                  <a:schemeClr val="tx1"/>
                </a:solidFill>
                <a:latin typeface="Arial"/>
              </a:rPr>
              <a:t>Actively Working to Fill 4 Vacancies</a:t>
            </a:r>
          </a:p>
          <a:p>
            <a:pPr marL="518029" lvl="4" indent="0" defTabSz="914400" fontAlgn="base">
              <a:spcAft>
                <a:spcPct val="0"/>
              </a:spcAft>
              <a:buClrTx/>
              <a:buNone/>
              <a:defRPr/>
            </a:pPr>
            <a:endParaRPr lang="en-US" sz="2000" kern="0" dirty="0">
              <a:solidFill>
                <a:schemeClr val="tx1"/>
              </a:solidFill>
              <a:latin typeface="Arial"/>
            </a:endParaRPr>
          </a:p>
          <a:p>
            <a:pPr marL="1249553" lvl="5" indent="0" defTabSz="914400" fontAlgn="base">
              <a:spcAft>
                <a:spcPct val="0"/>
              </a:spcAft>
              <a:buClrTx/>
              <a:buNone/>
              <a:defRPr/>
            </a:pPr>
            <a:endParaRPr lang="en-US" sz="2000" kern="0" dirty="0">
              <a:solidFill>
                <a:schemeClr val="tx1"/>
              </a:solidFill>
              <a:latin typeface="Arial"/>
            </a:endParaRPr>
          </a:p>
          <a:p>
            <a:pPr marL="792353" lvl="4" defTabSz="914400" fontAlgn="base">
              <a:spcAft>
                <a:spcPct val="0"/>
              </a:spcAft>
              <a:buClrTx/>
              <a:defRPr/>
            </a:pPr>
            <a:endParaRPr lang="en-US" sz="2000" kern="0" dirty="0">
              <a:solidFill>
                <a:schemeClr val="tx1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2797929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1" y="328501"/>
            <a:ext cx="9801224" cy="823180"/>
          </a:xfrm>
        </p:spPr>
        <p:txBody>
          <a:bodyPr>
            <a:noAutofit/>
          </a:bodyPr>
          <a:lstStyle/>
          <a:p>
            <a:pPr algn="ctr"/>
            <a:r>
              <a:rPr lang="en-US" sz="4100" b="1" spc="-50" dirty="0">
                <a:ln w="6350">
                  <a:noFill/>
                </a:ln>
                <a:solidFill>
                  <a:prstClr val="black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</a:rPr>
              <a:t>Indian Health Service</a:t>
            </a:r>
            <a:br>
              <a:rPr lang="en-US" sz="4100" b="1" spc="-50" dirty="0">
                <a:ln w="6350">
                  <a:noFill/>
                </a:ln>
                <a:solidFill>
                  <a:prstClr val="black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</a:rPr>
            </a:br>
            <a:r>
              <a:rPr lang="en-US" sz="4100" b="1" spc="-50" dirty="0">
                <a:ln w="6350">
                  <a:noFill/>
                </a:ln>
                <a:solidFill>
                  <a:prstClr val="black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</a:rPr>
              <a:t>  Portland Area</a:t>
            </a:r>
            <a:endParaRPr lang="en-US" sz="41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1" y="1348450"/>
            <a:ext cx="10058400" cy="3922295"/>
          </a:xfrm>
        </p:spPr>
        <p:txBody>
          <a:bodyPr>
            <a:normAutofit lnSpcReduction="10000"/>
          </a:bodyPr>
          <a:lstStyle/>
          <a:p>
            <a:pPr marL="152278" lvl="3" indent="0" defTabSz="914400" fontAlgn="base">
              <a:spcAft>
                <a:spcPct val="0"/>
              </a:spcAft>
              <a:buNone/>
              <a:defRPr/>
            </a:pPr>
            <a:r>
              <a:rPr lang="en-US" sz="2400" b="1" u="sng" kern="0" dirty="0">
                <a:solidFill>
                  <a:srgbClr val="000000"/>
                </a:solidFill>
                <a:latin typeface="Arial"/>
              </a:rPr>
              <a:t>Regional Specialty Referral Center</a:t>
            </a:r>
          </a:p>
          <a:p>
            <a:pPr marL="518033" lvl="3" indent="-182880" defTabSz="914400" fontAlgn="base">
              <a:spcAft>
                <a:spcPct val="0"/>
              </a:spcAft>
              <a:defRPr/>
            </a:pPr>
            <a:endParaRPr lang="en-US" sz="2000" b="1" u="sng" kern="0" dirty="0">
              <a:solidFill>
                <a:srgbClr val="000000"/>
              </a:solidFill>
              <a:latin typeface="Arial"/>
            </a:endParaRPr>
          </a:p>
          <a:p>
            <a:pPr marL="678053" lvl="3" indent="-342900" defTabSz="914400" fontAlgn="base">
              <a:spcAft>
                <a:spcPct val="0"/>
              </a:spcAft>
              <a:buClrTx/>
              <a:buFont typeface="Wingdings" panose="05000000000000000000" pitchFamily="2" charset="2"/>
              <a:buChar char="v"/>
              <a:defRPr/>
            </a:pPr>
            <a:r>
              <a:rPr lang="en-US" sz="2000" b="1" kern="0" dirty="0">
                <a:solidFill>
                  <a:schemeClr val="tx1"/>
                </a:solidFill>
                <a:latin typeface="Arial"/>
              </a:rPr>
              <a:t>Background</a:t>
            </a:r>
          </a:p>
          <a:p>
            <a:pPr marL="518029" lvl="4" indent="0" defTabSz="914400" fontAlgn="base">
              <a:spcAft>
                <a:spcPct val="0"/>
              </a:spcAft>
              <a:buClrTx/>
              <a:buNone/>
              <a:defRPr/>
            </a:pPr>
            <a:r>
              <a:rPr lang="en-US" sz="2000" kern="0" dirty="0">
                <a:solidFill>
                  <a:schemeClr val="tx1"/>
                </a:solidFill>
                <a:latin typeface="Arial"/>
              </a:rPr>
              <a:t> </a:t>
            </a:r>
          </a:p>
          <a:p>
            <a:pPr marL="860929" lvl="4" indent="-342900" defTabSz="914400" fontAlgn="base">
              <a:spcAft>
                <a:spcPct val="0"/>
              </a:spcAft>
              <a:buClrTx/>
              <a:buFont typeface="Arial" panose="020B0604020202020204" pitchFamily="34" charset="0"/>
              <a:buChar char="•"/>
              <a:defRPr/>
            </a:pPr>
            <a:r>
              <a:rPr lang="en-US" sz="2000" kern="0" dirty="0">
                <a:solidFill>
                  <a:schemeClr val="tx1"/>
                </a:solidFill>
                <a:latin typeface="Arial"/>
              </a:rPr>
              <a:t>2009 Interim PAFAC Report</a:t>
            </a:r>
            <a:endParaRPr lang="en-US" sz="2000" kern="0" baseline="30000" dirty="0">
              <a:solidFill>
                <a:schemeClr val="tx1"/>
              </a:solidFill>
              <a:latin typeface="Arial"/>
            </a:endParaRPr>
          </a:p>
          <a:p>
            <a:pPr marL="518029" lvl="4" indent="0" defTabSz="914400" fontAlgn="base">
              <a:spcAft>
                <a:spcPct val="0"/>
              </a:spcAft>
              <a:buClrTx/>
              <a:buNone/>
              <a:defRPr/>
            </a:pPr>
            <a:endParaRPr lang="en-US" sz="2000" kern="0" dirty="0">
              <a:solidFill>
                <a:schemeClr val="tx1"/>
              </a:solidFill>
              <a:latin typeface="Arial"/>
            </a:endParaRPr>
          </a:p>
          <a:p>
            <a:pPr marL="1028237" lvl="5" indent="-342900" defTabSz="914400" fontAlgn="base">
              <a:spcAft>
                <a:spcPct val="0"/>
              </a:spcAft>
              <a:buClrTx/>
              <a:buFont typeface="Arial" panose="020B0604020202020204" pitchFamily="34" charset="0"/>
              <a:buChar char="•"/>
              <a:defRPr/>
            </a:pPr>
            <a:r>
              <a:rPr lang="en-US" sz="2000" kern="0" dirty="0">
                <a:solidFill>
                  <a:schemeClr val="tx1"/>
                </a:solidFill>
                <a:latin typeface="Arial"/>
              </a:rPr>
              <a:t>Evaluated Demand for Specialty Care</a:t>
            </a:r>
          </a:p>
          <a:p>
            <a:pPr marL="518029" lvl="4" indent="0" defTabSz="914400" fontAlgn="base">
              <a:spcAft>
                <a:spcPct val="0"/>
              </a:spcAft>
              <a:buClrTx/>
              <a:buNone/>
              <a:defRPr/>
            </a:pPr>
            <a:endParaRPr lang="en-US" sz="2000" kern="0" dirty="0">
              <a:solidFill>
                <a:schemeClr val="tx1"/>
              </a:solidFill>
              <a:latin typeface="Arial"/>
            </a:endParaRPr>
          </a:p>
          <a:p>
            <a:pPr marL="1028237" lvl="5" indent="-342900" defTabSz="914400" fontAlgn="base">
              <a:spcAft>
                <a:spcPct val="0"/>
              </a:spcAft>
              <a:buClrTx/>
              <a:buFont typeface="Arial" panose="020B0604020202020204" pitchFamily="34" charset="0"/>
              <a:buChar char="•"/>
              <a:defRPr/>
            </a:pPr>
            <a:r>
              <a:rPr lang="en-US" sz="2000" kern="0" dirty="0">
                <a:solidFill>
                  <a:schemeClr val="tx1"/>
                </a:solidFill>
                <a:latin typeface="Arial"/>
              </a:rPr>
              <a:t>PAFAC Recommended IHS Fund a </a:t>
            </a:r>
            <a:r>
              <a:rPr lang="en-US" sz="2000" u="sng" kern="0" dirty="0">
                <a:solidFill>
                  <a:schemeClr val="tx1"/>
                </a:solidFill>
                <a:latin typeface="Arial"/>
              </a:rPr>
              <a:t>Demonstration Project </a:t>
            </a:r>
            <a:r>
              <a:rPr lang="en-US" sz="2000" kern="0" dirty="0">
                <a:solidFill>
                  <a:schemeClr val="tx1"/>
                </a:solidFill>
                <a:latin typeface="Arial"/>
              </a:rPr>
              <a:t>for Improved Access to Secondary Care and Gather Unavailable Data to Inform Planning for Future Facilities.</a:t>
            </a:r>
          </a:p>
          <a:p>
            <a:pPr marL="685337" lvl="5" indent="0" defTabSz="914400" fontAlgn="base">
              <a:spcAft>
                <a:spcPct val="0"/>
              </a:spcAft>
              <a:buClrTx/>
              <a:buNone/>
              <a:defRPr/>
            </a:pPr>
            <a:endParaRPr lang="en-US" sz="2000" kern="0" dirty="0">
              <a:solidFill>
                <a:schemeClr val="tx1"/>
              </a:solidFill>
              <a:latin typeface="Arial"/>
            </a:endParaRPr>
          </a:p>
          <a:p>
            <a:pPr marL="1028237" lvl="5" indent="-342900" defTabSz="914400" fontAlgn="base">
              <a:spcAft>
                <a:spcPct val="0"/>
              </a:spcAft>
              <a:buClrTx/>
              <a:buFont typeface="Arial" panose="020B0604020202020204" pitchFamily="34" charset="0"/>
              <a:buChar char="•"/>
              <a:defRPr/>
            </a:pPr>
            <a:r>
              <a:rPr lang="en-US" sz="2000" kern="0" dirty="0">
                <a:solidFill>
                  <a:schemeClr val="tx1"/>
                </a:solidFill>
                <a:latin typeface="Arial"/>
              </a:rPr>
              <a:t>NPAIHB Endorsed the PAFAC Recommendation, Demonstrating Broad Support For Improved Access to Specialty Care.</a:t>
            </a:r>
          </a:p>
          <a:p>
            <a:pPr marL="518029" lvl="4" indent="0" defTabSz="914400" fontAlgn="base">
              <a:spcAft>
                <a:spcPct val="0"/>
              </a:spcAft>
              <a:buClrTx/>
              <a:buNone/>
              <a:defRPr/>
            </a:pPr>
            <a:endParaRPr lang="en-US" sz="2000" kern="0" dirty="0">
              <a:solidFill>
                <a:schemeClr val="tx1"/>
              </a:solidFill>
              <a:latin typeface="Arial"/>
            </a:endParaRPr>
          </a:p>
          <a:p>
            <a:pPr marL="1249553" lvl="5" indent="0" defTabSz="914400" fontAlgn="base">
              <a:spcAft>
                <a:spcPct val="0"/>
              </a:spcAft>
              <a:buClrTx/>
              <a:buNone/>
              <a:defRPr/>
            </a:pPr>
            <a:endParaRPr lang="en-US" sz="2000" kern="0" dirty="0">
              <a:solidFill>
                <a:schemeClr val="tx1"/>
              </a:solidFill>
              <a:latin typeface="Arial"/>
            </a:endParaRPr>
          </a:p>
          <a:p>
            <a:pPr marL="792353" lvl="4" defTabSz="914400" fontAlgn="base">
              <a:spcAft>
                <a:spcPct val="0"/>
              </a:spcAft>
              <a:buClrTx/>
              <a:defRPr/>
            </a:pPr>
            <a:endParaRPr lang="en-US" sz="2000" kern="0" dirty="0">
              <a:solidFill>
                <a:schemeClr val="tx1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193752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1" y="328501"/>
            <a:ext cx="9801224" cy="823180"/>
          </a:xfrm>
        </p:spPr>
        <p:txBody>
          <a:bodyPr>
            <a:noAutofit/>
          </a:bodyPr>
          <a:lstStyle/>
          <a:p>
            <a:pPr algn="ctr"/>
            <a:r>
              <a:rPr lang="en-US" sz="4100" b="1" spc="-50" dirty="0">
                <a:ln w="6350">
                  <a:noFill/>
                </a:ln>
                <a:solidFill>
                  <a:prstClr val="black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</a:rPr>
              <a:t>Indian Health Service</a:t>
            </a:r>
            <a:br>
              <a:rPr lang="en-US" sz="4100" b="1" spc="-50" dirty="0">
                <a:ln w="6350">
                  <a:noFill/>
                </a:ln>
                <a:solidFill>
                  <a:prstClr val="black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</a:rPr>
            </a:br>
            <a:r>
              <a:rPr lang="en-US" sz="4100" b="1" spc="-50" dirty="0">
                <a:ln w="6350">
                  <a:noFill/>
                </a:ln>
                <a:solidFill>
                  <a:prstClr val="black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</a:rPr>
              <a:t>  Portland Area</a:t>
            </a:r>
            <a:endParaRPr lang="en-US" sz="41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1" y="1348450"/>
            <a:ext cx="10058400" cy="3922295"/>
          </a:xfrm>
        </p:spPr>
        <p:txBody>
          <a:bodyPr>
            <a:normAutofit fontScale="92500" lnSpcReduction="20000"/>
          </a:bodyPr>
          <a:lstStyle/>
          <a:p>
            <a:pPr marL="152278" lvl="3" indent="0" defTabSz="914400" fontAlgn="base">
              <a:spcAft>
                <a:spcPct val="0"/>
              </a:spcAft>
              <a:buNone/>
              <a:defRPr/>
            </a:pPr>
            <a:r>
              <a:rPr lang="en-US" sz="2400" b="1" u="sng" kern="0" dirty="0">
                <a:solidFill>
                  <a:srgbClr val="000000"/>
                </a:solidFill>
                <a:latin typeface="Arial"/>
              </a:rPr>
              <a:t>Regional Specialty Referral Center</a:t>
            </a:r>
          </a:p>
          <a:p>
            <a:pPr marL="518033" lvl="3" indent="-182880" defTabSz="914400" fontAlgn="base">
              <a:spcAft>
                <a:spcPct val="0"/>
              </a:spcAft>
              <a:defRPr/>
            </a:pPr>
            <a:endParaRPr lang="en-US" sz="2000" b="1" u="sng" kern="0" dirty="0">
              <a:solidFill>
                <a:srgbClr val="000000"/>
              </a:solidFill>
              <a:latin typeface="Arial"/>
            </a:endParaRPr>
          </a:p>
          <a:p>
            <a:pPr marL="678053" lvl="3" indent="-342900" defTabSz="914400" fontAlgn="base">
              <a:spcAft>
                <a:spcPct val="0"/>
              </a:spcAft>
              <a:buClrTx/>
              <a:buFont typeface="Wingdings" panose="05000000000000000000" pitchFamily="2" charset="2"/>
              <a:buChar char="v"/>
              <a:defRPr/>
            </a:pPr>
            <a:r>
              <a:rPr lang="en-US" sz="2000" b="1" kern="0" dirty="0">
                <a:solidFill>
                  <a:schemeClr val="tx1"/>
                </a:solidFill>
                <a:latin typeface="Arial"/>
              </a:rPr>
              <a:t>Background</a:t>
            </a:r>
          </a:p>
          <a:p>
            <a:pPr marL="518029" lvl="4" indent="0" defTabSz="914400" fontAlgn="base">
              <a:spcAft>
                <a:spcPct val="0"/>
              </a:spcAft>
              <a:buClrTx/>
              <a:buNone/>
              <a:defRPr/>
            </a:pPr>
            <a:r>
              <a:rPr lang="en-US" sz="2000" kern="0" dirty="0">
                <a:solidFill>
                  <a:schemeClr val="tx1"/>
                </a:solidFill>
                <a:latin typeface="Arial"/>
              </a:rPr>
              <a:t> </a:t>
            </a:r>
          </a:p>
          <a:p>
            <a:pPr marL="860929" lvl="4" indent="-342900" defTabSz="914400" fontAlgn="base">
              <a:spcAft>
                <a:spcPct val="0"/>
              </a:spcAft>
              <a:buClrTx/>
              <a:buFont typeface="Arial" panose="020B0604020202020204" pitchFamily="34" charset="0"/>
              <a:buChar char="•"/>
              <a:defRPr/>
            </a:pPr>
            <a:r>
              <a:rPr lang="en-US" sz="2000" kern="0" dirty="0">
                <a:solidFill>
                  <a:schemeClr val="tx1"/>
                </a:solidFill>
                <a:latin typeface="Arial"/>
              </a:rPr>
              <a:t>2016 Interim PAFAC Report Update / Project Documents</a:t>
            </a:r>
            <a:endParaRPr lang="en-US" sz="2000" kern="0" baseline="30000" dirty="0">
              <a:solidFill>
                <a:schemeClr val="tx1"/>
              </a:solidFill>
              <a:latin typeface="Arial"/>
            </a:endParaRPr>
          </a:p>
          <a:p>
            <a:pPr marL="518029" lvl="4" indent="0" defTabSz="914400" fontAlgn="base">
              <a:spcAft>
                <a:spcPct val="0"/>
              </a:spcAft>
              <a:buClrTx/>
              <a:buNone/>
              <a:defRPr/>
            </a:pPr>
            <a:endParaRPr lang="en-US" sz="2000" kern="0" dirty="0">
              <a:solidFill>
                <a:schemeClr val="tx1"/>
              </a:solidFill>
              <a:latin typeface="Arial"/>
            </a:endParaRPr>
          </a:p>
          <a:p>
            <a:pPr marL="1028237" lvl="5" indent="-342900" defTabSz="914400" fontAlgn="base">
              <a:spcAft>
                <a:spcPct val="0"/>
              </a:spcAft>
              <a:buClrTx/>
              <a:buFont typeface="Arial" panose="020B0604020202020204" pitchFamily="34" charset="0"/>
              <a:buChar char="•"/>
              <a:defRPr/>
            </a:pPr>
            <a:r>
              <a:rPr lang="en-US" sz="2000" kern="0" dirty="0">
                <a:solidFill>
                  <a:schemeClr val="tx1"/>
                </a:solidFill>
                <a:latin typeface="Arial"/>
              </a:rPr>
              <a:t>Further Evaluated Demand and Affirmed Demonstration Project Recommendation.  </a:t>
            </a:r>
          </a:p>
          <a:p>
            <a:pPr marL="685337" lvl="5" indent="0" defTabSz="914400" fontAlgn="base">
              <a:spcAft>
                <a:spcPct val="0"/>
              </a:spcAft>
              <a:buClrTx/>
              <a:buNone/>
              <a:defRPr/>
            </a:pPr>
            <a:endParaRPr lang="en-US" sz="2000" kern="0" dirty="0">
              <a:solidFill>
                <a:schemeClr val="tx1"/>
              </a:solidFill>
              <a:latin typeface="Arial"/>
            </a:endParaRPr>
          </a:p>
          <a:p>
            <a:pPr marL="1028237" lvl="5" indent="-342900" defTabSz="914400" fontAlgn="base">
              <a:spcAft>
                <a:spcPct val="0"/>
              </a:spcAft>
              <a:buClrTx/>
              <a:buFont typeface="Arial" panose="020B0604020202020204" pitchFamily="34" charset="0"/>
              <a:buChar char="•"/>
              <a:defRPr/>
            </a:pPr>
            <a:r>
              <a:rPr lang="en-US" sz="2000" kern="0" dirty="0">
                <a:solidFill>
                  <a:schemeClr val="tx1"/>
                </a:solidFill>
                <a:latin typeface="Arial"/>
              </a:rPr>
              <a:t>Developed and Submitted a Full Project Proposal with Program Justification Document (PJD), Program of Requirements (POR), Site Selection Evaluation Report Part I (SSER-I), and Business Plan. </a:t>
            </a:r>
          </a:p>
          <a:p>
            <a:pPr marL="1028237" lvl="5" indent="-342900" defTabSz="914400" fontAlgn="base">
              <a:spcAft>
                <a:spcPct val="0"/>
              </a:spcAft>
              <a:buClrTx/>
              <a:buFont typeface="Arial" panose="020B0604020202020204" pitchFamily="34" charset="0"/>
              <a:buChar char="•"/>
              <a:defRPr/>
            </a:pPr>
            <a:r>
              <a:rPr lang="en-US" sz="2000" kern="0" dirty="0">
                <a:solidFill>
                  <a:schemeClr val="tx1"/>
                </a:solidFill>
                <a:latin typeface="Arial"/>
              </a:rPr>
              <a:t> </a:t>
            </a:r>
          </a:p>
          <a:p>
            <a:pPr marL="1028237" lvl="5" indent="-342900" defTabSz="914400" fontAlgn="base">
              <a:spcAft>
                <a:spcPct val="0"/>
              </a:spcAft>
              <a:buClrTx/>
              <a:buFont typeface="Arial" panose="020B0604020202020204" pitchFamily="34" charset="0"/>
              <a:buChar char="•"/>
              <a:defRPr/>
            </a:pPr>
            <a:r>
              <a:rPr lang="en-US" sz="2000" kern="0" dirty="0">
                <a:solidFill>
                  <a:schemeClr val="tx1"/>
                </a:solidFill>
                <a:latin typeface="Arial"/>
              </a:rPr>
              <a:t>Evaluated Potential Construction Sites Offered by Two Tribes (Chehalis and Puyallup).  </a:t>
            </a:r>
          </a:p>
          <a:p>
            <a:pPr marL="1228232" lvl="6" indent="-342900" defTabSz="914400" fontAlgn="base">
              <a:spcAft>
                <a:spcPct val="0"/>
              </a:spcAft>
              <a:buClrTx/>
              <a:buFont typeface="Arial" panose="020B0604020202020204" pitchFamily="34" charset="0"/>
              <a:buChar char="•"/>
              <a:defRPr/>
            </a:pPr>
            <a:r>
              <a:rPr lang="en-US" sz="2000" kern="0" dirty="0">
                <a:solidFill>
                  <a:schemeClr val="tx1"/>
                </a:solidFill>
                <a:latin typeface="Arial"/>
              </a:rPr>
              <a:t>Review Team Established Fife, WA as the Preferred Location. </a:t>
            </a:r>
          </a:p>
          <a:p>
            <a:pPr marL="685337" lvl="5" indent="0" defTabSz="914400" fontAlgn="base">
              <a:spcAft>
                <a:spcPct val="0"/>
              </a:spcAft>
              <a:buClrTx/>
              <a:buNone/>
              <a:defRPr/>
            </a:pPr>
            <a:r>
              <a:rPr lang="en-US" sz="2000" kern="0" dirty="0">
                <a:solidFill>
                  <a:schemeClr val="tx1"/>
                </a:solidFill>
                <a:latin typeface="Arial"/>
              </a:rPr>
              <a:t> </a:t>
            </a:r>
          </a:p>
          <a:p>
            <a:pPr marL="1028237" lvl="5" indent="-342900" defTabSz="914400" fontAlgn="base">
              <a:spcAft>
                <a:spcPct val="0"/>
              </a:spcAft>
              <a:buClrTx/>
              <a:buFont typeface="Arial" panose="020B0604020202020204" pitchFamily="34" charset="0"/>
              <a:buChar char="•"/>
              <a:defRPr/>
            </a:pPr>
            <a:r>
              <a:rPr lang="en-US" sz="2000" kern="0" dirty="0">
                <a:solidFill>
                  <a:schemeClr val="tx1"/>
                </a:solidFill>
                <a:latin typeface="Arial"/>
              </a:rPr>
              <a:t>Project Documents Used As a Basis to Request NEF Funding to Support the Project</a:t>
            </a:r>
          </a:p>
          <a:p>
            <a:pPr marL="518029" lvl="4" indent="0" defTabSz="914400" fontAlgn="base">
              <a:spcAft>
                <a:spcPct val="0"/>
              </a:spcAft>
              <a:buClrTx/>
              <a:buNone/>
              <a:defRPr/>
            </a:pPr>
            <a:endParaRPr lang="en-US" sz="2000" kern="0" dirty="0">
              <a:solidFill>
                <a:schemeClr val="tx1"/>
              </a:solidFill>
              <a:latin typeface="Arial"/>
            </a:endParaRPr>
          </a:p>
          <a:p>
            <a:pPr marL="1249553" lvl="5" indent="0" defTabSz="914400" fontAlgn="base">
              <a:spcAft>
                <a:spcPct val="0"/>
              </a:spcAft>
              <a:buClrTx/>
              <a:buNone/>
              <a:defRPr/>
            </a:pPr>
            <a:endParaRPr lang="en-US" sz="2000" kern="0" dirty="0">
              <a:solidFill>
                <a:schemeClr val="tx1"/>
              </a:solidFill>
              <a:latin typeface="Arial"/>
            </a:endParaRPr>
          </a:p>
          <a:p>
            <a:pPr marL="792353" lvl="4" defTabSz="914400" fontAlgn="base">
              <a:spcAft>
                <a:spcPct val="0"/>
              </a:spcAft>
              <a:buClrTx/>
              <a:defRPr/>
            </a:pPr>
            <a:endParaRPr lang="en-US" sz="2000" kern="0" dirty="0">
              <a:solidFill>
                <a:schemeClr val="tx1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911677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1" y="328501"/>
            <a:ext cx="9801224" cy="823180"/>
          </a:xfrm>
        </p:spPr>
        <p:txBody>
          <a:bodyPr>
            <a:noAutofit/>
          </a:bodyPr>
          <a:lstStyle/>
          <a:p>
            <a:pPr algn="ctr"/>
            <a:r>
              <a:rPr lang="en-US" sz="4100" b="1" spc="-50" dirty="0">
                <a:ln w="6350">
                  <a:noFill/>
                </a:ln>
                <a:solidFill>
                  <a:prstClr val="black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</a:rPr>
              <a:t>Indian Health Service</a:t>
            </a:r>
            <a:br>
              <a:rPr lang="en-US" sz="4100" b="1" spc="-50" dirty="0">
                <a:ln w="6350">
                  <a:noFill/>
                </a:ln>
                <a:solidFill>
                  <a:prstClr val="black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</a:rPr>
            </a:br>
            <a:r>
              <a:rPr lang="en-US" sz="4100" b="1" spc="-50" dirty="0">
                <a:ln w="6350">
                  <a:noFill/>
                </a:ln>
                <a:solidFill>
                  <a:prstClr val="black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</a:rPr>
              <a:t>  Portland Area</a:t>
            </a:r>
            <a:endParaRPr lang="en-US" sz="41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1" y="1348450"/>
            <a:ext cx="10058400" cy="3922295"/>
          </a:xfrm>
        </p:spPr>
        <p:txBody>
          <a:bodyPr>
            <a:normAutofit lnSpcReduction="10000"/>
          </a:bodyPr>
          <a:lstStyle/>
          <a:p>
            <a:pPr marL="152278" lvl="3" indent="0" defTabSz="914400" fontAlgn="base">
              <a:spcAft>
                <a:spcPct val="0"/>
              </a:spcAft>
              <a:buNone/>
              <a:defRPr/>
            </a:pPr>
            <a:r>
              <a:rPr lang="en-US" sz="2400" b="1" u="sng" kern="0" dirty="0">
                <a:solidFill>
                  <a:srgbClr val="000000"/>
                </a:solidFill>
                <a:latin typeface="Arial"/>
              </a:rPr>
              <a:t>Regional Specialty Referral Center</a:t>
            </a:r>
          </a:p>
          <a:p>
            <a:pPr marL="518033" lvl="3" indent="-182880" defTabSz="914400" fontAlgn="base">
              <a:spcAft>
                <a:spcPct val="0"/>
              </a:spcAft>
              <a:defRPr/>
            </a:pPr>
            <a:endParaRPr lang="en-US" sz="2000" b="1" u="sng" kern="0" dirty="0">
              <a:solidFill>
                <a:srgbClr val="000000"/>
              </a:solidFill>
              <a:latin typeface="Arial"/>
            </a:endParaRPr>
          </a:p>
          <a:p>
            <a:pPr marL="678053" lvl="3" indent="-342900" defTabSz="914400" fontAlgn="base">
              <a:spcAft>
                <a:spcPct val="0"/>
              </a:spcAft>
              <a:buClrTx/>
              <a:buFont typeface="Wingdings" panose="05000000000000000000" pitchFamily="2" charset="2"/>
              <a:buChar char="v"/>
              <a:defRPr/>
            </a:pPr>
            <a:r>
              <a:rPr lang="en-US" sz="2000" b="1" kern="0" dirty="0">
                <a:solidFill>
                  <a:schemeClr val="tx1"/>
                </a:solidFill>
                <a:latin typeface="Arial"/>
              </a:rPr>
              <a:t>Next Steps (not exhaustive) </a:t>
            </a:r>
          </a:p>
          <a:p>
            <a:pPr marL="518029" lvl="4" indent="0" defTabSz="914400" fontAlgn="base">
              <a:spcAft>
                <a:spcPct val="0"/>
              </a:spcAft>
              <a:buClrTx/>
              <a:buNone/>
              <a:defRPr/>
            </a:pPr>
            <a:r>
              <a:rPr lang="en-US" sz="2000" kern="0" dirty="0">
                <a:solidFill>
                  <a:schemeClr val="tx1"/>
                </a:solidFill>
                <a:latin typeface="Arial"/>
              </a:rPr>
              <a:t> </a:t>
            </a:r>
          </a:p>
          <a:p>
            <a:pPr marL="860929" lvl="4" indent="-342900" defTabSz="914400" fontAlgn="base">
              <a:spcAft>
                <a:spcPct val="0"/>
              </a:spcAft>
              <a:buClrTx/>
              <a:buFont typeface="Arial" panose="020B0604020202020204" pitchFamily="34" charset="0"/>
              <a:buChar char="•"/>
              <a:defRPr/>
            </a:pPr>
            <a:r>
              <a:rPr lang="en-US" sz="2000" kern="0" dirty="0">
                <a:solidFill>
                  <a:schemeClr val="tx1"/>
                </a:solidFill>
                <a:latin typeface="Arial"/>
              </a:rPr>
              <a:t>Work With PAFAC to Update 2016 Planning Documents.</a:t>
            </a:r>
          </a:p>
          <a:p>
            <a:pPr marL="518029" lvl="4" indent="0" defTabSz="914400" fontAlgn="base">
              <a:spcAft>
                <a:spcPct val="0"/>
              </a:spcAft>
              <a:buClrTx/>
              <a:buNone/>
              <a:defRPr/>
            </a:pPr>
            <a:endParaRPr lang="en-US" sz="2000" kern="0" dirty="0">
              <a:solidFill>
                <a:schemeClr val="tx1"/>
              </a:solidFill>
              <a:latin typeface="Arial"/>
            </a:endParaRPr>
          </a:p>
          <a:p>
            <a:pPr marL="860929" lvl="4" indent="-342900" defTabSz="914400" fontAlgn="base">
              <a:spcAft>
                <a:spcPct val="0"/>
              </a:spcAft>
              <a:buClrTx/>
              <a:buFont typeface="Arial" panose="020B0604020202020204" pitchFamily="34" charset="0"/>
              <a:buChar char="•"/>
              <a:defRPr/>
            </a:pPr>
            <a:r>
              <a:rPr lang="en-US" sz="2000" kern="0" dirty="0">
                <a:solidFill>
                  <a:schemeClr val="tx1"/>
                </a:solidFill>
                <a:latin typeface="Arial"/>
              </a:rPr>
              <a:t>Establish Any Necessary Real Property Agreements with the Puyallup Tribe </a:t>
            </a:r>
          </a:p>
          <a:p>
            <a:pPr marL="518029" lvl="4" indent="0" defTabSz="914400" fontAlgn="base">
              <a:spcAft>
                <a:spcPct val="0"/>
              </a:spcAft>
              <a:buClrTx/>
              <a:buNone/>
              <a:defRPr/>
            </a:pPr>
            <a:endParaRPr lang="en-US" sz="2000" kern="0" dirty="0">
              <a:solidFill>
                <a:schemeClr val="tx1"/>
              </a:solidFill>
              <a:latin typeface="Arial"/>
            </a:endParaRPr>
          </a:p>
          <a:p>
            <a:pPr marL="860929" lvl="4" indent="-342900" defTabSz="914400" fontAlgn="base">
              <a:spcAft>
                <a:spcPct val="0"/>
              </a:spcAft>
              <a:buClrTx/>
              <a:buFont typeface="Arial" panose="020B0604020202020204" pitchFamily="34" charset="0"/>
              <a:buChar char="•"/>
              <a:defRPr/>
            </a:pPr>
            <a:r>
              <a:rPr lang="en-US" sz="2000" kern="0" dirty="0">
                <a:solidFill>
                  <a:schemeClr val="tx1"/>
                </a:solidFill>
                <a:latin typeface="Arial"/>
              </a:rPr>
              <a:t>Complete Site Selection Evaluation Report – Part II (SSER-II)</a:t>
            </a:r>
          </a:p>
          <a:p>
            <a:pPr marL="860929" lvl="4" indent="-342900" defTabSz="914400" fontAlgn="base">
              <a:spcAft>
                <a:spcPct val="0"/>
              </a:spcAft>
              <a:buClrTx/>
              <a:buFont typeface="Arial" panose="020B0604020202020204" pitchFamily="34" charset="0"/>
              <a:buChar char="•"/>
              <a:defRPr/>
            </a:pPr>
            <a:endParaRPr lang="en-US" sz="2000" kern="0" dirty="0">
              <a:solidFill>
                <a:schemeClr val="tx1"/>
              </a:solidFill>
              <a:latin typeface="Arial"/>
            </a:endParaRPr>
          </a:p>
          <a:p>
            <a:pPr marL="860929" lvl="4" indent="-342900" defTabSz="914400" fontAlgn="base">
              <a:spcAft>
                <a:spcPct val="0"/>
              </a:spcAft>
              <a:buClrTx/>
              <a:buFont typeface="Arial" panose="020B0604020202020204" pitchFamily="34" charset="0"/>
              <a:buChar char="•"/>
              <a:defRPr/>
            </a:pPr>
            <a:r>
              <a:rPr lang="en-US" sz="2000" kern="0" dirty="0">
                <a:solidFill>
                  <a:schemeClr val="tx1"/>
                </a:solidFill>
                <a:latin typeface="Arial"/>
              </a:rPr>
              <a:t>Contract With A/E Firm to Start Design Process. </a:t>
            </a:r>
          </a:p>
          <a:p>
            <a:pPr marL="518029" lvl="4" indent="0" defTabSz="914400" fontAlgn="base">
              <a:spcAft>
                <a:spcPct val="0"/>
              </a:spcAft>
              <a:buClrTx/>
              <a:buNone/>
              <a:defRPr/>
            </a:pPr>
            <a:endParaRPr lang="en-US" sz="2000" kern="0" dirty="0">
              <a:solidFill>
                <a:schemeClr val="tx1"/>
              </a:solidFill>
              <a:latin typeface="Arial"/>
            </a:endParaRPr>
          </a:p>
          <a:p>
            <a:pPr marL="860929" lvl="4" indent="-342900" defTabSz="914400" fontAlgn="base">
              <a:spcAft>
                <a:spcPct val="0"/>
              </a:spcAft>
              <a:buClrTx/>
              <a:buFont typeface="Arial" panose="020B0604020202020204" pitchFamily="34" charset="0"/>
              <a:buChar char="•"/>
              <a:defRPr/>
            </a:pPr>
            <a:r>
              <a:rPr lang="en-US" sz="2000" kern="0" dirty="0">
                <a:solidFill>
                  <a:schemeClr val="tx1"/>
                </a:solidFill>
                <a:latin typeface="Arial"/>
              </a:rPr>
              <a:t>Project Timelines Are Typically 4 – 6 Years</a:t>
            </a:r>
          </a:p>
          <a:p>
            <a:pPr marL="860929" lvl="4" indent="-342900" defTabSz="914400" fontAlgn="base">
              <a:spcAft>
                <a:spcPct val="0"/>
              </a:spcAft>
              <a:buClrTx/>
              <a:buFont typeface="Arial" panose="020B0604020202020204" pitchFamily="34" charset="0"/>
              <a:buChar char="•"/>
              <a:defRPr/>
            </a:pPr>
            <a:endParaRPr lang="en-US" sz="2000" kern="0" baseline="30000" dirty="0">
              <a:solidFill>
                <a:schemeClr val="tx1"/>
              </a:solidFill>
              <a:latin typeface="Arial"/>
            </a:endParaRPr>
          </a:p>
          <a:p>
            <a:pPr marL="518029" lvl="4" indent="0" defTabSz="914400" fontAlgn="base">
              <a:spcAft>
                <a:spcPct val="0"/>
              </a:spcAft>
              <a:buClrTx/>
              <a:buNone/>
              <a:defRPr/>
            </a:pPr>
            <a:endParaRPr lang="en-US" sz="2000" kern="0" dirty="0">
              <a:solidFill>
                <a:schemeClr val="tx1"/>
              </a:solidFill>
              <a:latin typeface="Arial"/>
            </a:endParaRPr>
          </a:p>
          <a:p>
            <a:pPr marL="518029" lvl="4" indent="0" defTabSz="914400" fontAlgn="base">
              <a:spcAft>
                <a:spcPct val="0"/>
              </a:spcAft>
              <a:buClrTx/>
              <a:buNone/>
              <a:defRPr/>
            </a:pPr>
            <a:endParaRPr lang="en-US" sz="2000" kern="0" dirty="0">
              <a:solidFill>
                <a:schemeClr val="tx1"/>
              </a:solidFill>
              <a:latin typeface="Arial"/>
            </a:endParaRPr>
          </a:p>
          <a:p>
            <a:pPr marL="1249553" lvl="5" indent="0" defTabSz="914400" fontAlgn="base">
              <a:spcAft>
                <a:spcPct val="0"/>
              </a:spcAft>
              <a:buClrTx/>
              <a:buNone/>
              <a:defRPr/>
            </a:pPr>
            <a:endParaRPr lang="en-US" sz="2000" kern="0" dirty="0">
              <a:solidFill>
                <a:schemeClr val="tx1"/>
              </a:solidFill>
              <a:latin typeface="Arial"/>
            </a:endParaRPr>
          </a:p>
          <a:p>
            <a:pPr marL="792353" lvl="4" defTabSz="914400" fontAlgn="base">
              <a:spcAft>
                <a:spcPct val="0"/>
              </a:spcAft>
              <a:buClrTx/>
              <a:defRPr/>
            </a:pPr>
            <a:endParaRPr lang="en-US" sz="2000" kern="0" dirty="0">
              <a:solidFill>
                <a:schemeClr val="tx1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8359343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1" y="328501"/>
            <a:ext cx="9801224" cy="823180"/>
          </a:xfrm>
        </p:spPr>
        <p:txBody>
          <a:bodyPr>
            <a:noAutofit/>
          </a:bodyPr>
          <a:lstStyle/>
          <a:p>
            <a:pPr algn="ctr"/>
            <a:r>
              <a:rPr lang="en-US" sz="4100" b="1" spc="-50" dirty="0">
                <a:ln w="6350">
                  <a:noFill/>
                </a:ln>
                <a:solidFill>
                  <a:prstClr val="black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</a:rPr>
              <a:t>Indian Health Service</a:t>
            </a:r>
            <a:br>
              <a:rPr lang="en-US" sz="4100" b="1" spc="-50" dirty="0">
                <a:ln w="6350">
                  <a:noFill/>
                </a:ln>
                <a:solidFill>
                  <a:prstClr val="black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</a:rPr>
            </a:br>
            <a:r>
              <a:rPr lang="en-US" sz="4100" b="1" spc="-50" dirty="0">
                <a:ln w="6350">
                  <a:noFill/>
                </a:ln>
                <a:solidFill>
                  <a:prstClr val="black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</a:rPr>
              <a:t>  Portland Area</a:t>
            </a:r>
            <a:endParaRPr lang="en-US" sz="41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1" y="1348450"/>
            <a:ext cx="10058400" cy="3922295"/>
          </a:xfrm>
        </p:spPr>
        <p:txBody>
          <a:bodyPr>
            <a:normAutofit/>
          </a:bodyPr>
          <a:lstStyle/>
          <a:p>
            <a:pPr marL="152278" lvl="3" indent="0" defTabSz="914400" fontAlgn="base">
              <a:spcAft>
                <a:spcPct val="0"/>
              </a:spcAft>
              <a:buNone/>
              <a:defRPr/>
            </a:pPr>
            <a:r>
              <a:rPr lang="en-US" sz="2400" b="1" u="sng" kern="0" dirty="0">
                <a:solidFill>
                  <a:srgbClr val="000000"/>
                </a:solidFill>
                <a:latin typeface="Arial"/>
              </a:rPr>
              <a:t>Regional Specialty Referral Center</a:t>
            </a:r>
          </a:p>
          <a:p>
            <a:pPr marL="518033" lvl="3" indent="-182880" defTabSz="914400" fontAlgn="base">
              <a:spcAft>
                <a:spcPct val="0"/>
              </a:spcAft>
              <a:defRPr/>
            </a:pPr>
            <a:endParaRPr lang="en-US" sz="2000" b="1" u="sng" kern="0" dirty="0">
              <a:solidFill>
                <a:srgbClr val="000000"/>
              </a:solidFill>
              <a:latin typeface="Arial"/>
            </a:endParaRPr>
          </a:p>
          <a:p>
            <a:pPr marL="678053" lvl="3" indent="-342900" defTabSz="914400" fontAlgn="base">
              <a:spcAft>
                <a:spcPct val="0"/>
              </a:spcAft>
              <a:buClrTx/>
              <a:buFont typeface="Wingdings" panose="05000000000000000000" pitchFamily="2" charset="2"/>
              <a:buChar char="v"/>
              <a:defRPr/>
            </a:pPr>
            <a:r>
              <a:rPr lang="en-US" sz="2000" b="1" kern="0" dirty="0">
                <a:solidFill>
                  <a:schemeClr val="tx1"/>
                </a:solidFill>
                <a:latin typeface="Arial"/>
              </a:rPr>
              <a:t>Next Steps</a:t>
            </a:r>
          </a:p>
          <a:p>
            <a:pPr marL="518029" lvl="4" indent="0" defTabSz="914400" fontAlgn="base">
              <a:spcAft>
                <a:spcPct val="0"/>
              </a:spcAft>
              <a:buClrTx/>
              <a:buNone/>
              <a:defRPr/>
            </a:pPr>
            <a:r>
              <a:rPr lang="en-US" sz="2000" kern="0" dirty="0">
                <a:solidFill>
                  <a:schemeClr val="tx1"/>
                </a:solidFill>
                <a:latin typeface="Arial"/>
              </a:rPr>
              <a:t> </a:t>
            </a:r>
          </a:p>
          <a:p>
            <a:pPr marL="860929" lvl="4" indent="-342900" defTabSz="914400" fontAlgn="base">
              <a:spcAft>
                <a:spcPct val="0"/>
              </a:spcAft>
              <a:buClrTx/>
              <a:buFont typeface="Arial" panose="020B0604020202020204" pitchFamily="34" charset="0"/>
              <a:buChar char="•"/>
              <a:defRPr/>
            </a:pPr>
            <a:r>
              <a:rPr lang="en-US" sz="2000" kern="0" dirty="0">
                <a:solidFill>
                  <a:schemeClr val="tx1"/>
                </a:solidFill>
                <a:latin typeface="Arial"/>
              </a:rPr>
              <a:t>Continued Consultation with PAFAC and Other Stakeholders</a:t>
            </a:r>
          </a:p>
          <a:p>
            <a:pPr marL="518029" lvl="4" indent="0" defTabSz="914400" fontAlgn="base">
              <a:spcAft>
                <a:spcPct val="0"/>
              </a:spcAft>
              <a:buClrTx/>
              <a:buNone/>
              <a:defRPr/>
            </a:pPr>
            <a:endParaRPr lang="en-US" sz="2000" kern="0" dirty="0">
              <a:solidFill>
                <a:schemeClr val="tx1"/>
              </a:solidFill>
              <a:latin typeface="Arial"/>
            </a:endParaRPr>
          </a:p>
          <a:p>
            <a:pPr marL="860929" lvl="4" indent="-342900" defTabSz="914400" fontAlgn="base">
              <a:spcAft>
                <a:spcPct val="0"/>
              </a:spcAft>
              <a:buClrTx/>
              <a:buFont typeface="Arial" panose="020B0604020202020204" pitchFamily="34" charset="0"/>
              <a:buChar char="•"/>
              <a:defRPr/>
            </a:pPr>
            <a:r>
              <a:rPr lang="en-US" sz="2000" kern="0" dirty="0">
                <a:solidFill>
                  <a:schemeClr val="tx1"/>
                </a:solidFill>
                <a:latin typeface="Arial"/>
              </a:rPr>
              <a:t>Refinement of Operational Strategies to Optimize Access Across the Entire Area Will Be a Focal Point</a:t>
            </a:r>
          </a:p>
          <a:p>
            <a:pPr marL="518029" lvl="4" indent="0" defTabSz="914400" fontAlgn="base">
              <a:spcAft>
                <a:spcPct val="0"/>
              </a:spcAft>
              <a:buClrTx/>
              <a:buNone/>
              <a:defRPr/>
            </a:pPr>
            <a:endParaRPr lang="en-US" sz="2000" kern="0" dirty="0">
              <a:solidFill>
                <a:schemeClr val="tx1"/>
              </a:solidFill>
              <a:latin typeface="Arial"/>
            </a:endParaRPr>
          </a:p>
          <a:p>
            <a:pPr marL="860929" lvl="4" indent="-342900" defTabSz="914400" fontAlgn="base">
              <a:spcAft>
                <a:spcPct val="0"/>
              </a:spcAft>
              <a:buClrTx/>
              <a:buFont typeface="Arial" panose="020B0604020202020204" pitchFamily="34" charset="0"/>
              <a:buChar char="•"/>
              <a:defRPr/>
            </a:pPr>
            <a:r>
              <a:rPr lang="en-US" sz="2000" kern="0" dirty="0">
                <a:solidFill>
                  <a:schemeClr val="tx1"/>
                </a:solidFill>
                <a:latin typeface="Arial"/>
              </a:rPr>
              <a:t>Demonstration Project Success Will Drive Justification to Construct Other Facilities, Completing the Portland Area Network.</a:t>
            </a:r>
          </a:p>
          <a:p>
            <a:pPr marL="860929" lvl="4" indent="-342900" defTabSz="914400" fontAlgn="base">
              <a:spcAft>
                <a:spcPct val="0"/>
              </a:spcAft>
              <a:buClrTx/>
              <a:buFont typeface="Arial" panose="020B0604020202020204" pitchFamily="34" charset="0"/>
              <a:buChar char="•"/>
              <a:defRPr/>
            </a:pPr>
            <a:endParaRPr lang="en-US" sz="2000" kern="0" dirty="0">
              <a:solidFill>
                <a:schemeClr val="tx1"/>
              </a:solidFill>
              <a:latin typeface="Arial"/>
            </a:endParaRPr>
          </a:p>
          <a:p>
            <a:pPr marL="518029" lvl="4" indent="0" defTabSz="914400" fontAlgn="base">
              <a:spcAft>
                <a:spcPct val="0"/>
              </a:spcAft>
              <a:buClrTx/>
              <a:buNone/>
              <a:defRPr/>
            </a:pPr>
            <a:endParaRPr lang="en-US" sz="2000" kern="0" dirty="0">
              <a:solidFill>
                <a:schemeClr val="tx1"/>
              </a:solidFill>
              <a:latin typeface="Arial"/>
            </a:endParaRPr>
          </a:p>
          <a:p>
            <a:pPr marL="860929" lvl="4" indent="-342900" defTabSz="914400" fontAlgn="base">
              <a:spcAft>
                <a:spcPct val="0"/>
              </a:spcAft>
              <a:buClrTx/>
              <a:buFont typeface="Arial" panose="020B0604020202020204" pitchFamily="34" charset="0"/>
              <a:buChar char="•"/>
              <a:defRPr/>
            </a:pPr>
            <a:endParaRPr lang="en-US" sz="2000" kern="0" baseline="30000" dirty="0">
              <a:solidFill>
                <a:schemeClr val="tx1"/>
              </a:solidFill>
              <a:latin typeface="Arial"/>
            </a:endParaRPr>
          </a:p>
          <a:p>
            <a:pPr marL="518029" lvl="4" indent="0" defTabSz="914400" fontAlgn="base">
              <a:spcAft>
                <a:spcPct val="0"/>
              </a:spcAft>
              <a:buClrTx/>
              <a:buNone/>
              <a:defRPr/>
            </a:pPr>
            <a:endParaRPr lang="en-US" sz="2000" kern="0" dirty="0">
              <a:solidFill>
                <a:schemeClr val="tx1"/>
              </a:solidFill>
              <a:latin typeface="Arial"/>
            </a:endParaRPr>
          </a:p>
          <a:p>
            <a:pPr marL="518029" lvl="4" indent="0" defTabSz="914400" fontAlgn="base">
              <a:spcAft>
                <a:spcPct val="0"/>
              </a:spcAft>
              <a:buClrTx/>
              <a:buNone/>
              <a:defRPr/>
            </a:pPr>
            <a:endParaRPr lang="en-US" sz="2000" kern="0" dirty="0">
              <a:solidFill>
                <a:schemeClr val="tx1"/>
              </a:solidFill>
              <a:latin typeface="Arial"/>
            </a:endParaRPr>
          </a:p>
          <a:p>
            <a:pPr marL="1249553" lvl="5" indent="0" defTabSz="914400" fontAlgn="base">
              <a:spcAft>
                <a:spcPct val="0"/>
              </a:spcAft>
              <a:buClrTx/>
              <a:buNone/>
              <a:defRPr/>
            </a:pPr>
            <a:endParaRPr lang="en-US" sz="2000" kern="0" dirty="0">
              <a:solidFill>
                <a:schemeClr val="tx1"/>
              </a:solidFill>
              <a:latin typeface="Arial"/>
            </a:endParaRPr>
          </a:p>
          <a:p>
            <a:pPr marL="792353" lvl="4" defTabSz="914400" fontAlgn="base">
              <a:spcAft>
                <a:spcPct val="0"/>
              </a:spcAft>
              <a:buClrTx/>
              <a:defRPr/>
            </a:pPr>
            <a:endParaRPr lang="en-US" sz="2000" kern="0" dirty="0">
              <a:solidFill>
                <a:schemeClr val="tx1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696576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2900" y="1432005"/>
            <a:ext cx="3721908" cy="3701970"/>
          </a:xfrm>
          <a:prstGeom prst="rect">
            <a:avLst/>
          </a:prstGeom>
        </p:spPr>
      </p:pic>
      <p:sp>
        <p:nvSpPr>
          <p:cNvPr id="5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9900458" y="6459785"/>
            <a:ext cx="1312025" cy="365125"/>
          </a:xfrm>
        </p:spPr>
        <p:txBody>
          <a:bodyPr/>
          <a:lstStyle/>
          <a:p>
            <a:fld id="{CFB582AC-5695-48DB-B28C-201892CC33C9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2171294"/>
      </p:ext>
    </p:extLst>
  </p:cSld>
  <p:clrMapOvr>
    <a:masterClrMapping/>
  </p:clrMapOvr>
</p:sld>
</file>

<file path=ppt/theme/theme1.xml><?xml version="1.0" encoding="utf-8"?>
<a:theme xmlns:a="http://schemas.openxmlformats.org/drawingml/2006/main" name="BHW-PPT-template_16.9_Revised032917">
  <a:themeElements>
    <a:clrScheme name="HRSA color pallet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06699"/>
      </a:accent1>
      <a:accent2>
        <a:srgbClr val="990000"/>
      </a:accent2>
      <a:accent3>
        <a:srgbClr val="003366"/>
      </a:accent3>
      <a:accent4>
        <a:srgbClr val="ECA421"/>
      </a:accent4>
      <a:accent5>
        <a:srgbClr val="CCDDF1"/>
      </a:accent5>
      <a:accent6>
        <a:srgbClr val="C0BFBF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AE6F2518-B084-4896-AF52-66CC2144AA26}"/>
    </a:ext>
  </a:extLst>
</a:theme>
</file>

<file path=ppt/theme/theme2.xml><?xml version="1.0" encoding="utf-8"?>
<a:theme xmlns:a="http://schemas.openxmlformats.org/drawingml/2006/main" name="1_BHW-PPT-template_16.9_Revised032917">
  <a:themeElements>
    <a:clrScheme name="HRSA color pallet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06699"/>
      </a:accent1>
      <a:accent2>
        <a:srgbClr val="990000"/>
      </a:accent2>
      <a:accent3>
        <a:srgbClr val="003366"/>
      </a:accent3>
      <a:accent4>
        <a:srgbClr val="ECA421"/>
      </a:accent4>
      <a:accent5>
        <a:srgbClr val="CCDDF1"/>
      </a:accent5>
      <a:accent6>
        <a:srgbClr val="C0BFBF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AE6F2518-B084-4896-AF52-66CC2144AA26}"/>
    </a:ext>
  </a:extLst>
</a:theme>
</file>

<file path=ppt/theme/theme3.xml><?xml version="1.0" encoding="utf-8"?>
<a:theme xmlns:a="http://schemas.openxmlformats.org/drawingml/2006/main" name="2_BHW-PPT-template_16.9_Revised032917">
  <a:themeElements>
    <a:clrScheme name="HRSA color pallet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06699"/>
      </a:accent1>
      <a:accent2>
        <a:srgbClr val="990000"/>
      </a:accent2>
      <a:accent3>
        <a:srgbClr val="003366"/>
      </a:accent3>
      <a:accent4>
        <a:srgbClr val="ECA421"/>
      </a:accent4>
      <a:accent5>
        <a:srgbClr val="CCDDF1"/>
      </a:accent5>
      <a:accent6>
        <a:srgbClr val="C0BFBF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AE6F2518-B084-4896-AF52-66CC2144AA26}"/>
    </a:ext>
  </a:extLst>
</a:theme>
</file>

<file path=ppt/theme/theme4.xml><?xml version="1.0" encoding="utf-8"?>
<a:theme xmlns:a="http://schemas.openxmlformats.org/drawingml/2006/main" name="3_BHW-PPT-template_16.9_Revised032917">
  <a:themeElements>
    <a:clrScheme name="HRSA color pallet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06699"/>
      </a:accent1>
      <a:accent2>
        <a:srgbClr val="990000"/>
      </a:accent2>
      <a:accent3>
        <a:srgbClr val="003366"/>
      </a:accent3>
      <a:accent4>
        <a:srgbClr val="ECA421"/>
      </a:accent4>
      <a:accent5>
        <a:srgbClr val="CCDDF1"/>
      </a:accent5>
      <a:accent6>
        <a:srgbClr val="C0BFBF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AE6F2518-B084-4896-AF52-66CC2144AA26}"/>
    </a:ext>
  </a:extLst>
</a:theme>
</file>

<file path=ppt/theme/theme5.xml><?xml version="1.0" encoding="utf-8"?>
<a:theme xmlns:a="http://schemas.openxmlformats.org/drawingml/2006/main" name="4_BHW-PPT-template_16.9_Revised032917">
  <a:themeElements>
    <a:clrScheme name="HRSA color pallet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06699"/>
      </a:accent1>
      <a:accent2>
        <a:srgbClr val="990000"/>
      </a:accent2>
      <a:accent3>
        <a:srgbClr val="003366"/>
      </a:accent3>
      <a:accent4>
        <a:srgbClr val="ECA421"/>
      </a:accent4>
      <a:accent5>
        <a:srgbClr val="CCDDF1"/>
      </a:accent5>
      <a:accent6>
        <a:srgbClr val="C0BFBF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AE6F2518-B084-4896-AF52-66CC2144AA26}"/>
    </a:ext>
  </a:extLst>
</a:theme>
</file>

<file path=ppt/theme/theme6.xml><?xml version="1.0" encoding="utf-8"?>
<a:theme xmlns:a="http://schemas.openxmlformats.org/drawingml/2006/main" name="5_BHW-PPT-template_16.9_Revised032917">
  <a:themeElements>
    <a:clrScheme name="HRSA color pallet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06699"/>
      </a:accent1>
      <a:accent2>
        <a:srgbClr val="990000"/>
      </a:accent2>
      <a:accent3>
        <a:srgbClr val="003366"/>
      </a:accent3>
      <a:accent4>
        <a:srgbClr val="ECA421"/>
      </a:accent4>
      <a:accent5>
        <a:srgbClr val="CCDDF1"/>
      </a:accent5>
      <a:accent6>
        <a:srgbClr val="C0BFBF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AE6F2518-B084-4896-AF52-66CC2144AA26}"/>
    </a:ext>
  </a:extLst>
</a:theme>
</file>

<file path=ppt/theme/theme7.xml><?xml version="1.0" encoding="utf-8"?>
<a:theme xmlns:a="http://schemas.openxmlformats.org/drawingml/2006/main" name="6_BHW-PPT-template_16.9_Revised032917">
  <a:themeElements>
    <a:clrScheme name="HRSA color pallet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06699"/>
      </a:accent1>
      <a:accent2>
        <a:srgbClr val="990000"/>
      </a:accent2>
      <a:accent3>
        <a:srgbClr val="003366"/>
      </a:accent3>
      <a:accent4>
        <a:srgbClr val="ECA421"/>
      </a:accent4>
      <a:accent5>
        <a:srgbClr val="CCDDF1"/>
      </a:accent5>
      <a:accent6>
        <a:srgbClr val="C0BFBF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AE6F2518-B084-4896-AF52-66CC2144AA26}"/>
    </a:ext>
  </a:extLst>
</a:theme>
</file>

<file path=ppt/theme/theme8.xml><?xml version="1.0" encoding="utf-8"?>
<a:theme xmlns:a="http://schemas.openxmlformats.org/drawingml/2006/main" name="7_BHW-PPT-template_16.9_Revised032917">
  <a:themeElements>
    <a:clrScheme name="HRSA color pallet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06699"/>
      </a:accent1>
      <a:accent2>
        <a:srgbClr val="990000"/>
      </a:accent2>
      <a:accent3>
        <a:srgbClr val="003366"/>
      </a:accent3>
      <a:accent4>
        <a:srgbClr val="ECA421"/>
      </a:accent4>
      <a:accent5>
        <a:srgbClr val="CCDDF1"/>
      </a:accent5>
      <a:accent6>
        <a:srgbClr val="C0BFBF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AE6F2518-B084-4896-AF52-66CC2144AA26}"/>
    </a:ext>
  </a:extLst>
</a:theme>
</file>

<file path=ppt/theme/theme9.xml><?xml version="1.0" encoding="utf-8"?>
<a:theme xmlns:a="http://schemas.openxmlformats.org/drawingml/2006/main" name="8_BHW-PPT-template_16.9_Revised032917">
  <a:themeElements>
    <a:clrScheme name="HRSA color pallet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06699"/>
      </a:accent1>
      <a:accent2>
        <a:srgbClr val="990000"/>
      </a:accent2>
      <a:accent3>
        <a:srgbClr val="003366"/>
      </a:accent3>
      <a:accent4>
        <a:srgbClr val="ECA421"/>
      </a:accent4>
      <a:accent5>
        <a:srgbClr val="CCDDF1"/>
      </a:accent5>
      <a:accent6>
        <a:srgbClr val="C0BFBF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AE6F2518-B084-4896-AF52-66CC2144AA26}"/>
    </a:ext>
  </a:extLst>
</a:theme>
</file>

<file path=ppt/theme/theme10.xml><?xml version="1.0" encoding="utf-8"?>
<a:theme xmlns:a="http://schemas.openxmlformats.org/drawingml/2006/main" name="9_BHW-PPT-template_16.9_Revised032917">
  <a:themeElements>
    <a:clrScheme name="HRSA color pallet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06699"/>
      </a:accent1>
      <a:accent2>
        <a:srgbClr val="990000"/>
      </a:accent2>
      <a:accent3>
        <a:srgbClr val="003366"/>
      </a:accent3>
      <a:accent4>
        <a:srgbClr val="ECA421"/>
      </a:accent4>
      <a:accent5>
        <a:srgbClr val="CCDDF1"/>
      </a:accent5>
      <a:accent6>
        <a:srgbClr val="C0BFBF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AE6F2518-B084-4896-AF52-66CC2144AA26}"/>
    </a:ext>
  </a:extLst>
</a:theme>
</file>

<file path=ppt/theme/theme11.xml><?xml version="1.0" encoding="utf-8"?>
<a:theme xmlns:a="http://schemas.openxmlformats.org/drawingml/2006/main" name="Retrospect">
  <a:themeElements>
    <a:clrScheme name="Retrospect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12.xml><?xml version="1.0" encoding="utf-8"?>
<a:theme xmlns:a="http://schemas.openxmlformats.org/drawingml/2006/main" name="1_Retrospect">
  <a:themeElements>
    <a:clrScheme name="Retrospect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1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D1CDAA538EA4943B553CA3BAC24F6D1" ma:contentTypeVersion="19" ma:contentTypeDescription="Create a new document." ma:contentTypeScope="" ma:versionID="bc3079691176ba438e1e96d5d9af4830">
  <xsd:schema xmlns:xsd="http://www.w3.org/2001/XMLSchema" xmlns:xs="http://www.w3.org/2001/XMLSchema" xmlns:p="http://schemas.microsoft.com/office/2006/metadata/properties" xmlns:ns2="587e1fe9-9a29-4c51-8554-b1467069cb86" xmlns:ns3="12b9984f-d3ea-4596-b19a-b0f7ca859c0f" targetNamespace="http://schemas.microsoft.com/office/2006/metadata/properties" ma:root="true" ma:fieldsID="ad21a637952eb18fc71b778d2d3124b1" ns2:_="" ns3:_="">
    <xsd:import namespace="587e1fe9-9a29-4c51-8554-b1467069cb86"/>
    <xsd:import namespace="12b9984f-d3ea-4596-b19a-b0f7ca859c0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AutoTags" minOccurs="0"/>
                <xsd:element ref="ns2:MediaLengthInSecond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2:MediaServiceLocation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87e1fe9-9a29-4c51-8554-b1467069cb8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LengthInSeconds" ma:index="16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fe83da4f-4d6a-43ba-aa09-ce86d4899de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3" nillable="true" ma:displayName="Location" ma:internalName="MediaServiceLocation" ma:readOnly="true">
      <xsd:simpleType>
        <xsd:restriction base="dms:Text"/>
      </xsd:simple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2b9984f-d3ea-4596-b19a-b0f7ca859c0f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66147e6d-75cb-41d4-a8a6-51f26fcf2126}" ma:internalName="TaxCatchAll" ma:showField="CatchAllData" ma:web="12b9984f-d3ea-4596-b19a-b0f7ca859c0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E472DF72-6F4A-49DE-8341-1D7607E3AC15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80C98DAD-5DE9-4237-A5B4-93CC958F64B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87e1fe9-9a29-4c51-8554-b1467069cb86"/>
    <ds:schemaRef ds:uri="12b9984f-d3ea-4596-b19a-b0f7ca859c0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23019</TotalTime>
  <Words>814</Words>
  <Application>Microsoft Macintosh PowerPoint</Application>
  <PresentationFormat>Widescreen</PresentationFormat>
  <Paragraphs>167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12</vt:i4>
      </vt:variant>
      <vt:variant>
        <vt:lpstr>Slide Titles</vt:lpstr>
      </vt:variant>
      <vt:variant>
        <vt:i4>12</vt:i4>
      </vt:variant>
    </vt:vector>
  </HeadingPairs>
  <TitlesOfParts>
    <vt:vector size="28" baseType="lpstr">
      <vt:lpstr>Arial</vt:lpstr>
      <vt:lpstr>Calibri</vt:lpstr>
      <vt:lpstr>Calibri Light</vt:lpstr>
      <vt:lpstr>Wingdings</vt:lpstr>
      <vt:lpstr>BHW-PPT-template_16.9_Revised032917</vt:lpstr>
      <vt:lpstr>1_BHW-PPT-template_16.9_Revised032917</vt:lpstr>
      <vt:lpstr>2_BHW-PPT-template_16.9_Revised032917</vt:lpstr>
      <vt:lpstr>3_BHW-PPT-template_16.9_Revised032917</vt:lpstr>
      <vt:lpstr>4_BHW-PPT-template_16.9_Revised032917</vt:lpstr>
      <vt:lpstr>5_BHW-PPT-template_16.9_Revised032917</vt:lpstr>
      <vt:lpstr>6_BHW-PPT-template_16.9_Revised032917</vt:lpstr>
      <vt:lpstr>7_BHW-PPT-template_16.9_Revised032917</vt:lpstr>
      <vt:lpstr>8_BHW-PPT-template_16.9_Revised032917</vt:lpstr>
      <vt:lpstr>9_BHW-PPT-template_16.9_Revised032917</vt:lpstr>
      <vt:lpstr>Retrospect</vt:lpstr>
      <vt:lpstr>1_Retrospect</vt:lpstr>
      <vt:lpstr>Indian Health Service NPAIHB-QBM MEETING </vt:lpstr>
      <vt:lpstr>Indian Health Service   Portland Area</vt:lpstr>
      <vt:lpstr>Indian Health Service   Portland Area</vt:lpstr>
      <vt:lpstr>Indian Health Service   Portland Area</vt:lpstr>
      <vt:lpstr>Indian Health Service   Portland Area</vt:lpstr>
      <vt:lpstr>Indian Health Service   Portland Area</vt:lpstr>
      <vt:lpstr>Indian Health Service   Portland Area</vt:lpstr>
      <vt:lpstr>Indian Health Service   Portland Area</vt:lpstr>
      <vt:lpstr>Indian Health Service   Portland Area</vt:lpstr>
      <vt:lpstr>Indian Health Service   Portland Area</vt:lpstr>
      <vt:lpstr>Indian Health Service   Portland Area</vt:lpstr>
      <vt:lpstr>PowerPoint Presentation</vt:lpstr>
    </vt:vector>
  </TitlesOfParts>
  <Company>Indian Health Service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June General Staff Presentation</dc:title>
  <dc:creator>IHS Public Affairs</dc:creator>
  <cp:lastModifiedBy>Candice Jimenez</cp:lastModifiedBy>
  <cp:revision>937</cp:revision>
  <cp:lastPrinted>2018-06-18T18:47:34Z</cp:lastPrinted>
  <dcterms:created xsi:type="dcterms:W3CDTF">2016-05-10T21:19:03Z</dcterms:created>
  <dcterms:modified xsi:type="dcterms:W3CDTF">2024-05-17T21:47:37Z</dcterms:modified>
</cp:coreProperties>
</file>